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5"/>
  </p:notesMasterIdLst>
  <p:handoutMasterIdLst>
    <p:handoutMasterId r:id="rId26"/>
  </p:handoutMasterIdLst>
  <p:sldIdLst>
    <p:sldId id="647" r:id="rId2"/>
    <p:sldId id="672" r:id="rId3"/>
    <p:sldId id="695" r:id="rId4"/>
    <p:sldId id="698" r:id="rId5"/>
    <p:sldId id="697" r:id="rId6"/>
    <p:sldId id="699" r:id="rId7"/>
    <p:sldId id="701" r:id="rId8"/>
    <p:sldId id="702" r:id="rId9"/>
    <p:sldId id="703" r:id="rId10"/>
    <p:sldId id="704" r:id="rId11"/>
    <p:sldId id="705" r:id="rId12"/>
    <p:sldId id="673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</p:sldIdLst>
  <p:sldSz cx="12192000" cy="6858000"/>
  <p:notesSz cx="7099300" cy="10234613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000000"/>
    <a:srgbClr val="00C1D0"/>
    <a:srgbClr val="C0C0C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7746" autoAdjust="0"/>
  </p:normalViewPr>
  <p:slideViewPr>
    <p:cSldViewPr>
      <p:cViewPr varScale="1">
        <p:scale>
          <a:sx n="86" d="100"/>
          <a:sy n="86" d="100"/>
        </p:scale>
        <p:origin x="544" y="68"/>
      </p:cViewPr>
      <p:guideLst>
        <p:guide orient="horz" pos="2160"/>
        <p:guide orient="horz" pos="799"/>
        <p:guide orient="horz" pos="361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SLAs could fit the potential of smart contracts to codify the legal agreement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Digital domain: possible good fit for blockchain as information on digital services is already digital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Blockchain has the potential to serve as an infrastructure for cross-organizational workflow management. [1]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Fridgen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2018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[Smart Contracts] improve the efficiency, speed and performance of contracts. [10]</a:t>
            </a:r>
            <a:r>
              <a:rPr lang="en-US" sz="1200" b="0" strike="noStrike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Farrel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2016</a:t>
            </a:r>
            <a:endParaRPr lang="en-US" sz="1200" b="0" strike="noStrike" spc="-1" dirty="0">
              <a:latin typeface="Arial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3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Enforcement of rights is not guaranteed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Performance data is not available -&gt; therefore not possible to check if right exits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Legal process is too costly compared to its benefit (requires understanding of SLA, lawyers, litigation or arbitration process)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kern="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Missing features for technical innovation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SLA processes are too manual -&gt; too high effort for dynamics of cloud computing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Effort for SLA processes growths with service growth -&gt; impedes scalability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spc="-1" dirty="0">
                <a:solidFill>
                  <a:srgbClr val="000000"/>
                </a:solidFill>
              </a:rPr>
              <a:t>IoT / M2M lack capability to enter into service contracts with guaranteed, automated SLA</a:t>
            </a:r>
            <a:endParaRPr lang="en-DE" kern="0" dirty="0"/>
          </a:p>
          <a:p>
            <a:endParaRPr lang="en-DE" dirty="0"/>
          </a:p>
          <a:p>
            <a:pPr marL="0" indent="0">
              <a:buFontTx/>
              <a:buNone/>
            </a:pPr>
            <a:r>
              <a:rPr lang="en-US" dirty="0"/>
              <a:t>Potential of Smart Contracts: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Blockchain has the potential to serve as an infrastructure for cross-organizational workflow management. [1]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Fridgen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2018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[Smart Contracts] improve the efficiency, speed and performance of contracts. [10]</a:t>
            </a:r>
            <a:r>
              <a:rPr lang="en-US" sz="1200" b="0" strike="noStrike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Farrel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2016</a:t>
            </a:r>
            <a:endParaRPr lang="en-US" sz="1200" b="0" strike="noStrike" spc="-1" dirty="0">
              <a:latin typeface="Arial"/>
            </a:endParaRP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54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Using Smart Contracts for Digital Services: </a:t>
            </a:r>
            <a:br>
              <a:rPr lang="en-US" dirty="0"/>
            </a:br>
            <a:r>
              <a:rPr lang="en-US" dirty="0"/>
              <a:t>A Feasibility Study based on Service Level Agreements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320"/>
              </a:spcBef>
            </a:pPr>
            <a:r>
              <a:rPr lang="en-US" spc="-1" dirty="0">
                <a:solidFill>
                  <a:srgbClr val="666666"/>
                </a:solidFill>
              </a:rPr>
              <a:t>Stephan Zumkeller, 20</a:t>
            </a:r>
            <a:r>
              <a:rPr lang="en-US" spc="-1" baseline="30000" dirty="0">
                <a:solidFill>
                  <a:srgbClr val="666666"/>
                </a:solidFill>
              </a:rPr>
              <a:t>th</a:t>
            </a:r>
            <a:r>
              <a:rPr lang="en-US" spc="-1" dirty="0">
                <a:solidFill>
                  <a:srgbClr val="666666"/>
                </a:solidFill>
              </a:rPr>
              <a:t> August 2018, Scientific advisors: Ulrich Gallersdörfer &amp; Elena Scepankova</a:t>
            </a:r>
            <a:endParaRPr lang="en-US" spc="-1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E5DF-116C-402E-9792-DF4F75D9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prototype is a viable technical implementation and demonstrates feasibility of smart contracts for supporting SLAs of digital services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06C31-31E5-43BC-9FFE-F961B493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D367C-E18D-4F31-8628-FD4E3018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AAD3B-5ADD-498E-8284-81452405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A508A-FA59-4C04-ADB6-BDA9E0BB00BB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4D995-D0B6-434C-B811-1965FEE28FBE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BDD8D-2828-4F87-BA1D-F08970B42AD5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E17E2-A632-4AED-A07E-DA9EB12A03CF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39C26-0D4D-4431-BCC6-91A893EB3387}"/>
              </a:ext>
            </a:extLst>
          </p:cNvPr>
          <p:cNvGrpSpPr/>
          <p:nvPr/>
        </p:nvGrpSpPr>
        <p:grpSpPr>
          <a:xfrm>
            <a:off x="1070564" y="1469794"/>
            <a:ext cx="10050872" cy="3918413"/>
            <a:chOff x="1157696" y="1469793"/>
            <a:chExt cx="10050872" cy="3918413"/>
          </a:xfrm>
        </p:grpSpPr>
        <p:sp>
          <p:nvSpPr>
            <p:cNvPr id="18" name="Rechteck 6">
              <a:extLst>
                <a:ext uri="{FF2B5EF4-FFF2-40B4-BE49-F238E27FC236}">
                  <a16:creationId xmlns:a16="http://schemas.microsoft.com/office/drawing/2014/main" id="{0761EB9B-DD62-4402-9A68-694E41FC40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1793944" y="1471175"/>
              <a:ext cx="4536504" cy="306342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Customer</a:t>
              </a:r>
            </a:p>
          </p:txBody>
        </p:sp>
        <p:sp>
          <p:nvSpPr>
            <p:cNvPr id="19" name="Rechteck 6">
              <a:extLst>
                <a:ext uri="{FF2B5EF4-FFF2-40B4-BE49-F238E27FC236}">
                  <a16:creationId xmlns:a16="http://schemas.microsoft.com/office/drawing/2014/main" id="{7EBC1BBA-9915-453B-B542-6D34B1755CA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6561332" y="1469795"/>
              <a:ext cx="4536504" cy="306342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Provider</a:t>
              </a:r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E3FFC981-AC98-4DCB-AC28-319E56B7E8E4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6561332" y="3708691"/>
              <a:ext cx="4640400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rmAutofit fontScale="92500"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Automated smart contract actions might violate laws</a:t>
              </a:r>
            </a:p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Concerns regarding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Reputation of cryptocurrencies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Data protection laws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Fluctuations of cryptocurrencies</a:t>
              </a:r>
            </a:p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kern="0" spc="-1" dirty="0">
                  <a:solidFill>
                    <a:srgbClr val="000000"/>
                  </a:solidFill>
                </a:rPr>
                <a:t>Prototype requires too many manual inputs (state channel)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2D2D650A-F482-4A16-9E0D-9EF4685A8DD1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793944" y="3708691"/>
              <a:ext cx="4640400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rm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Technical complexity hinders practical use</a:t>
              </a:r>
            </a:p>
            <a:p>
              <a:pPr marL="196850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Concerns regarding</a:t>
              </a:r>
            </a:p>
            <a:p>
              <a:pPr marL="374650" lvl="3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Reputation of cryptocurrencies</a:t>
              </a:r>
            </a:p>
            <a:p>
              <a:pPr marL="374650" lvl="3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Reliability</a:t>
              </a:r>
            </a:p>
            <a:p>
              <a:pPr marL="374650" lvl="3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Legality</a:t>
              </a:r>
            </a:p>
            <a:p>
              <a:pPr marL="196850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Implemented SLAs are not sufficiently functional</a:t>
              </a:r>
              <a:endParaRPr lang="de-DE" sz="13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ABA901A6-BFB0-414D-9B69-1D39432D45CC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6561332" y="1883478"/>
              <a:ext cx="4638760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The prototype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reduces manual effort for SLA management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supports scalability for cloud services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independently proofs service performance to customers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removes enforcement costs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opens service offerings to IoT devices</a:t>
              </a:r>
            </a:p>
          </p:txBody>
        </p:sp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310E835A-06BA-43B0-86C7-9B7B1EF96838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793944" y="1883478"/>
              <a:ext cx="4536504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The prototype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verifies service performance and enforces obligations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reduces manual effort and enforcement costs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improves scalability of digital services</a:t>
              </a:r>
            </a:p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Turn-by-turn service delivery reduces risks of digital services</a:t>
              </a:r>
            </a:p>
          </p:txBody>
        </p:sp>
        <p:sp>
          <p:nvSpPr>
            <p:cNvPr id="26" name="Rechteck 6">
              <a:extLst>
                <a:ext uri="{FF2B5EF4-FFF2-40B4-BE49-F238E27FC236}">
                  <a16:creationId xmlns:a16="http://schemas.microsoft.com/office/drawing/2014/main" id="{3419626C-7DED-4DF2-BC17-C6AF1ECB62A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553680" y="2487493"/>
              <a:ext cx="1679512" cy="471479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" name="Rechteck 6">
              <a:extLst>
                <a:ext uri="{FF2B5EF4-FFF2-40B4-BE49-F238E27FC236}">
                  <a16:creationId xmlns:a16="http://schemas.microsoft.com/office/drawing/2014/main" id="{17A892FC-CD6B-4D03-B5D7-3547D5153D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 rot="16200000">
              <a:off x="562734" y="4312707"/>
              <a:ext cx="1679513" cy="471479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vert="vert"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0" name="Rechteck 6">
              <a:extLst>
                <a:ext uri="{FF2B5EF4-FFF2-40B4-BE49-F238E27FC236}">
                  <a16:creationId xmlns:a16="http://schemas.microsoft.com/office/drawing/2014/main" id="{3728E3C9-35C8-43A4-B1B0-9ECBCC7840E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800780" y="1471173"/>
              <a:ext cx="4640400" cy="306342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Customer</a:t>
              </a:r>
            </a:p>
          </p:txBody>
        </p: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7DCF97FE-2520-4ED1-BB56-69C393BEE69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6568168" y="1469793"/>
              <a:ext cx="4640400" cy="306342"/>
            </a:xfrm>
            <a:prstGeom prst="rect">
              <a:avLst/>
            </a:prstGeom>
            <a:solidFill>
              <a:srgbClr val="0065BD"/>
            </a:solidFill>
            <a:ln w="9525">
              <a:solidFill>
                <a:srgbClr val="0065BD"/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algn="ctr" eaLnBrk="0" hangingPunct="0">
                <a:spcAft>
                  <a:spcPct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Provider</a:t>
              </a:r>
            </a:p>
          </p:txBody>
        </p: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E1A58BD1-2911-4409-A043-66838FF2893B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6568168" y="1883476"/>
              <a:ext cx="4640400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The prototype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reduces manual effort for SLA management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supports scalability for cloud services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independently proofs service performance to customers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removes enforcement costs</a:t>
              </a:r>
            </a:p>
            <a:p>
              <a:pPr marL="373063" lvl="1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enables service offerings to IoT devices</a:t>
              </a:r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id="{BA6D23D5-7955-4F35-90A5-BD58C35F514F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800780" y="1883476"/>
              <a:ext cx="4640400" cy="167951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9525" cmpd="sng">
              <a:solidFill>
                <a:srgbClr val="0065BD">
                  <a:lumMod val="100000"/>
                </a:srgbClr>
              </a:solidFill>
              <a:prstDash val="solid"/>
            </a:ln>
          </p:spPr>
          <p:txBody>
            <a:bodyPr vert="horz" lIns="67500" tIns="81000" rIns="67500" bIns="27000" rtlCol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213" indent="-1762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8415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7800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6213" algn="l" rtl="0" eaLnBrk="1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The prototype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verifies service performance and enforces obligations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reduces manual effort and enforcement costs</a:t>
              </a:r>
            </a:p>
            <a:p>
              <a:pPr marL="381000" lvl="2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improves scalability of digital services</a:t>
              </a:r>
            </a:p>
            <a:p>
              <a:pPr marL="196850" indent="-196850">
                <a:lnSpc>
                  <a:spcPct val="114000"/>
                </a:lnSpc>
                <a:spcBef>
                  <a:spcPts val="281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r>
                <a:rPr lang="en-US" sz="1300" kern="0" spc="-1" dirty="0">
                  <a:solidFill>
                    <a:srgbClr val="000000"/>
                  </a:solidFill>
                </a:rPr>
                <a:t>Turn-by-turn service delivery reduces risks of digital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3795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2A88-F0BB-456B-8CBA-CD47EA00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contracts are feasible for supporting SLAs of digital services,</a:t>
            </a:r>
            <a:br>
              <a:rPr lang="en-US" dirty="0"/>
            </a:br>
            <a:r>
              <a:rPr lang="en-US" dirty="0"/>
              <a:t>but require the resolution of practical issues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82260-FBF9-4378-8388-1504F3DA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2C986-52D9-4716-8D0C-4D7150FA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E8CF-B556-4735-AAD0-422BD1B9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A6A72BE-1B03-43C2-9DBC-A519D3C5F0B2}"/>
              </a:ext>
            </a:extLst>
          </p:cNvPr>
          <p:cNvGrpSpPr/>
          <p:nvPr/>
        </p:nvGrpSpPr>
        <p:grpSpPr>
          <a:xfrm>
            <a:off x="8140501" y="2782840"/>
            <a:ext cx="1267867" cy="2253481"/>
            <a:chOff x="5271434" y="3767138"/>
            <a:chExt cx="895350" cy="1749425"/>
          </a:xfrm>
        </p:grpSpPr>
        <p:sp>
          <p:nvSpPr>
            <p:cNvPr id="6" name="AutoShape 12">
              <a:extLst>
                <a:ext uri="{FF2B5EF4-FFF2-40B4-BE49-F238E27FC236}">
                  <a16:creationId xmlns:a16="http://schemas.microsoft.com/office/drawing/2014/main" id="{C63915F7-14D9-4C39-855A-6C48EF1F2A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1434" y="3767138"/>
              <a:ext cx="895350" cy="17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CBE4A83F-F85D-47DA-8B5C-CC7E162C1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4075112"/>
              <a:ext cx="268288" cy="14287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26A47A0B-2DAB-4417-8020-93C24F29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34" y="3894137"/>
              <a:ext cx="436562" cy="1606550"/>
            </a:xfrm>
            <a:custGeom>
              <a:avLst/>
              <a:gdLst>
                <a:gd name="T0" fmla="*/ 0 w 1101"/>
                <a:gd name="T1" fmla="*/ 2310 h 3037"/>
                <a:gd name="T2" fmla="*/ 1101 w 1101"/>
                <a:gd name="T3" fmla="*/ 3037 h 3037"/>
                <a:gd name="T4" fmla="*/ 1101 w 1101"/>
                <a:gd name="T5" fmla="*/ 364 h 3037"/>
                <a:gd name="T6" fmla="*/ 926 w 1101"/>
                <a:gd name="T7" fmla="*/ 235 h 3037"/>
                <a:gd name="T8" fmla="*/ 0 w 1101"/>
                <a:gd name="T9" fmla="*/ 0 h 3037"/>
                <a:gd name="T10" fmla="*/ 0 w 1101"/>
                <a:gd name="T11" fmla="*/ 231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3037">
                  <a:moveTo>
                    <a:pt x="0" y="2310"/>
                  </a:moveTo>
                  <a:lnTo>
                    <a:pt x="1101" y="3037"/>
                  </a:lnTo>
                  <a:lnTo>
                    <a:pt x="1101" y="364"/>
                  </a:lnTo>
                  <a:lnTo>
                    <a:pt x="926" y="235"/>
                  </a:lnTo>
                  <a:lnTo>
                    <a:pt x="0" y="0"/>
                  </a:lnTo>
                  <a:lnTo>
                    <a:pt x="0" y="23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A0901C4D-22FC-460A-9712-E550FA9D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35" y="4075113"/>
              <a:ext cx="269875" cy="161925"/>
            </a:xfrm>
            <a:custGeom>
              <a:avLst/>
              <a:gdLst>
                <a:gd name="T0" fmla="*/ 0 w 677"/>
                <a:gd name="T1" fmla="*/ 0 h 306"/>
                <a:gd name="T2" fmla="*/ 677 w 677"/>
                <a:gd name="T3" fmla="*/ 0 h 306"/>
                <a:gd name="T4" fmla="*/ 677 w 677"/>
                <a:gd name="T5" fmla="*/ 306 h 306"/>
                <a:gd name="T6" fmla="*/ 0 w 677"/>
                <a:gd name="T7" fmla="*/ 144 h 306"/>
                <a:gd name="T8" fmla="*/ 0 w 677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306">
                  <a:moveTo>
                    <a:pt x="0" y="0"/>
                  </a:moveTo>
                  <a:lnTo>
                    <a:pt x="677" y="0"/>
                  </a:lnTo>
                  <a:lnTo>
                    <a:pt x="677" y="306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FDF25A4D-7421-422A-A90E-7FFBE8A4F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7" y="4284662"/>
              <a:ext cx="131763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78C45C23-6B86-436B-904E-18741220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185" y="4283076"/>
              <a:ext cx="134937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B8E15C35-2AF9-40AC-9A8A-CF2E04E6D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4187825"/>
              <a:ext cx="136525" cy="825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00CFBFA7-FD43-421A-BEBE-4FD5DE92A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447" y="4187825"/>
              <a:ext cx="68263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850EC79-CE0D-45CA-BB6B-19CA12717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959" y="4187825"/>
              <a:ext cx="69850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8AE7BB8B-02FF-40D1-817E-C02EB63C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4090987"/>
              <a:ext cx="134938" cy="84138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2DA89E39-F051-41DC-AEFA-A438F390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60" y="4092576"/>
              <a:ext cx="134937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3691EA2E-25CD-4BE5-B6F1-73D9B48DE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7" y="4475163"/>
              <a:ext cx="130175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DD06DB5-83EC-49F4-AEB5-6FCE8E7A9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596" y="4473576"/>
              <a:ext cx="134938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2DF71CC6-7881-4FF1-B4D3-BF383948A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4379913"/>
              <a:ext cx="134937" cy="7937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73514C3D-2AC0-4E9B-8D3F-A7B3EFDE1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859" y="4378325"/>
              <a:ext cx="68262" cy="80962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91521FC-60EC-4295-B2D0-00FF4E20C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4378325"/>
              <a:ext cx="58738" cy="80962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CAF5FBE-14D5-4270-9461-1A199A39C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09" y="4660900"/>
              <a:ext cx="131762" cy="80962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C2683F43-BE0D-4043-9DA5-A6D1830DC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596" y="4657726"/>
              <a:ext cx="134938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B6B52297-F05C-4237-B827-C89A7A52C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4565651"/>
              <a:ext cx="134937" cy="79375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ADCC5925-3B7C-4709-AD1E-BF5148B13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859" y="4564063"/>
              <a:ext cx="68262" cy="809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41E65C40-B1A5-42C2-A79B-2FA2CDD23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10" y="4564063"/>
              <a:ext cx="60325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01B95EBA-DFE3-4D4A-A7BF-1DE5793C6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4851400"/>
              <a:ext cx="127000" cy="80962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A9EF8FF9-E56A-4D5C-B318-0D6CD62B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010" y="4848226"/>
              <a:ext cx="134937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59E57C31-5A23-4C3C-BDE2-252E4CB30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3571" y="4754563"/>
              <a:ext cx="134938" cy="809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E76483DF-9756-4594-8BCC-4F6D6552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272" y="4754563"/>
              <a:ext cx="68263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A85FA303-C2E7-4F6F-9154-91040319E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4754563"/>
              <a:ext cx="57150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56AD16FF-C6D6-449B-8D7F-5EE5CDB0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09" y="5038726"/>
              <a:ext cx="133350" cy="79375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3A77D3B6-E0B4-45BD-807B-88B155363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185" y="5035551"/>
              <a:ext cx="134937" cy="85725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AE5D65B5-FACF-4697-84C5-5FAFB0BE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4941888"/>
              <a:ext cx="136525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E01C4A73-95F1-4FE1-BB4B-3CD973CC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447" y="4941888"/>
              <a:ext cx="68263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EF817149-108F-4939-B859-FD1ED189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09" y="5227637"/>
              <a:ext cx="131762" cy="825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45D66231-480E-4379-97D4-B8EF0095A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596" y="5226051"/>
              <a:ext cx="134938" cy="84137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15C7EE09-075A-4DC1-86C8-61EED9FF3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5132388"/>
              <a:ext cx="134937" cy="809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81EA3084-889C-45E4-AC00-DA264841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859" y="5130800"/>
              <a:ext cx="68262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C1ADE859-FD46-4A70-9B30-4369E3297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6" y="5130800"/>
              <a:ext cx="58738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CD98D8A6-04C9-410A-BD3B-1259381D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897" y="5413375"/>
              <a:ext cx="130175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8CEB7814-649F-45FE-BEBB-B5B5B49E4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596" y="5411787"/>
              <a:ext cx="134938" cy="8413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A8FBFB62-93A7-4B5E-B831-9C9853353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160" y="5318125"/>
              <a:ext cx="134937" cy="809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31641C78-03D7-443D-8678-C9E0F024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859" y="5316537"/>
              <a:ext cx="68262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DAD79B6D-447B-43CC-9B15-E10B0B223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10" y="5316537"/>
              <a:ext cx="60325" cy="82550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364BC6FF-4125-4EBD-956C-35006884B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5386387"/>
              <a:ext cx="36513" cy="103188"/>
            </a:xfrm>
            <a:custGeom>
              <a:avLst/>
              <a:gdLst>
                <a:gd name="T0" fmla="*/ 91 w 91"/>
                <a:gd name="T1" fmla="*/ 51 h 195"/>
                <a:gd name="T2" fmla="*/ 91 w 91"/>
                <a:gd name="T3" fmla="*/ 195 h 195"/>
                <a:gd name="T4" fmla="*/ 0 w 91"/>
                <a:gd name="T5" fmla="*/ 139 h 195"/>
                <a:gd name="T6" fmla="*/ 0 w 91"/>
                <a:gd name="T7" fmla="*/ 0 h 195"/>
                <a:gd name="T8" fmla="*/ 91 w 91"/>
                <a:gd name="T9" fmla="*/ 5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95">
                  <a:moveTo>
                    <a:pt x="91" y="51"/>
                  </a:moveTo>
                  <a:lnTo>
                    <a:pt x="91" y="195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19D9334D-6547-4A8C-86BA-76870A872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5280025"/>
              <a:ext cx="111125" cy="176212"/>
            </a:xfrm>
            <a:custGeom>
              <a:avLst/>
              <a:gdLst>
                <a:gd name="T0" fmla="*/ 280 w 280"/>
                <a:gd name="T1" fmla="*/ 188 h 332"/>
                <a:gd name="T2" fmla="*/ 280 w 280"/>
                <a:gd name="T3" fmla="*/ 332 h 332"/>
                <a:gd name="T4" fmla="*/ 0 w 280"/>
                <a:gd name="T5" fmla="*/ 143 h 332"/>
                <a:gd name="T6" fmla="*/ 0 w 280"/>
                <a:gd name="T7" fmla="*/ 0 h 332"/>
                <a:gd name="T8" fmla="*/ 280 w 280"/>
                <a:gd name="T9" fmla="*/ 1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32">
                  <a:moveTo>
                    <a:pt x="280" y="188"/>
                  </a:moveTo>
                  <a:lnTo>
                    <a:pt x="280" y="332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280" y="1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3073BC0E-54A0-44D0-AC55-370762AF7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5181601"/>
              <a:ext cx="111125" cy="168275"/>
            </a:xfrm>
            <a:custGeom>
              <a:avLst/>
              <a:gdLst>
                <a:gd name="T0" fmla="*/ 279 w 279"/>
                <a:gd name="T1" fmla="*/ 184 h 318"/>
                <a:gd name="T2" fmla="*/ 279 w 279"/>
                <a:gd name="T3" fmla="*/ 318 h 318"/>
                <a:gd name="T4" fmla="*/ 0 w 279"/>
                <a:gd name="T5" fmla="*/ 135 h 318"/>
                <a:gd name="T6" fmla="*/ 0 w 279"/>
                <a:gd name="T7" fmla="*/ 0 h 318"/>
                <a:gd name="T8" fmla="*/ 279 w 279"/>
                <a:gd name="T9" fmla="*/ 18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18">
                  <a:moveTo>
                    <a:pt x="279" y="184"/>
                  </a:moveTo>
                  <a:lnTo>
                    <a:pt x="279" y="318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8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C0B11ED8-AB0C-4493-B849-7C61FD6B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5083175"/>
              <a:ext cx="109537" cy="165100"/>
            </a:xfrm>
            <a:custGeom>
              <a:avLst/>
              <a:gdLst>
                <a:gd name="T0" fmla="*/ 279 w 279"/>
                <a:gd name="T1" fmla="*/ 179 h 312"/>
                <a:gd name="T2" fmla="*/ 279 w 279"/>
                <a:gd name="T3" fmla="*/ 312 h 312"/>
                <a:gd name="T4" fmla="*/ 0 w 279"/>
                <a:gd name="T5" fmla="*/ 132 h 312"/>
                <a:gd name="T6" fmla="*/ 0 w 279"/>
                <a:gd name="T7" fmla="*/ 0 h 312"/>
                <a:gd name="T8" fmla="*/ 279 w 279"/>
                <a:gd name="T9" fmla="*/ 1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12">
                  <a:moveTo>
                    <a:pt x="279" y="179"/>
                  </a:moveTo>
                  <a:lnTo>
                    <a:pt x="279" y="31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279" y="1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B30663A8-84E8-438A-9B88-DFA02C4B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5029201"/>
              <a:ext cx="53975" cy="117475"/>
            </a:xfrm>
            <a:custGeom>
              <a:avLst/>
              <a:gdLst>
                <a:gd name="T0" fmla="*/ 138 w 138"/>
                <a:gd name="T1" fmla="*/ 89 h 221"/>
                <a:gd name="T2" fmla="*/ 138 w 138"/>
                <a:gd name="T3" fmla="*/ 221 h 221"/>
                <a:gd name="T4" fmla="*/ 0 w 138"/>
                <a:gd name="T5" fmla="*/ 126 h 221"/>
                <a:gd name="T6" fmla="*/ 0 w 138"/>
                <a:gd name="T7" fmla="*/ 0 h 221"/>
                <a:gd name="T8" fmla="*/ 138 w 138"/>
                <a:gd name="T9" fmla="*/ 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21">
                  <a:moveTo>
                    <a:pt x="138" y="89"/>
                  </a:moveTo>
                  <a:lnTo>
                    <a:pt x="138" y="221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138" y="8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F19E6401-3C6D-47CD-8F80-0B532F3A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4079876"/>
              <a:ext cx="36513" cy="90487"/>
            </a:xfrm>
            <a:custGeom>
              <a:avLst/>
              <a:gdLst>
                <a:gd name="T0" fmla="*/ 91 w 91"/>
                <a:gd name="T1" fmla="*/ 21 h 171"/>
                <a:gd name="T2" fmla="*/ 91 w 91"/>
                <a:gd name="T3" fmla="*/ 171 h 171"/>
                <a:gd name="T4" fmla="*/ 0 w 91"/>
                <a:gd name="T5" fmla="*/ 140 h 171"/>
                <a:gd name="T6" fmla="*/ 0 w 91"/>
                <a:gd name="T7" fmla="*/ 0 h 171"/>
                <a:gd name="T8" fmla="*/ 91 w 91"/>
                <a:gd name="T9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71">
                  <a:moveTo>
                    <a:pt x="91" y="21"/>
                  </a:moveTo>
                  <a:lnTo>
                    <a:pt x="91" y="171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389AA49D-879A-4E0D-93AD-8A95DBF78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029076"/>
              <a:ext cx="111125" cy="122237"/>
            </a:xfrm>
            <a:custGeom>
              <a:avLst/>
              <a:gdLst>
                <a:gd name="T0" fmla="*/ 280 w 280"/>
                <a:gd name="T1" fmla="*/ 90 h 232"/>
                <a:gd name="T2" fmla="*/ 280 w 280"/>
                <a:gd name="T3" fmla="*/ 232 h 232"/>
                <a:gd name="T4" fmla="*/ 0 w 280"/>
                <a:gd name="T5" fmla="*/ 140 h 232"/>
                <a:gd name="T6" fmla="*/ 0 w 280"/>
                <a:gd name="T7" fmla="*/ 0 h 232"/>
                <a:gd name="T8" fmla="*/ 280 w 280"/>
                <a:gd name="T9" fmla="*/ 9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32">
                  <a:moveTo>
                    <a:pt x="280" y="90"/>
                  </a:moveTo>
                  <a:lnTo>
                    <a:pt x="280" y="232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80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EDA6E755-640E-4575-B9CA-811355AD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3978275"/>
              <a:ext cx="111125" cy="119062"/>
            </a:xfrm>
            <a:custGeom>
              <a:avLst/>
              <a:gdLst>
                <a:gd name="T0" fmla="*/ 279 w 279"/>
                <a:gd name="T1" fmla="*/ 89 h 226"/>
                <a:gd name="T2" fmla="*/ 279 w 279"/>
                <a:gd name="T3" fmla="*/ 226 h 226"/>
                <a:gd name="T4" fmla="*/ 0 w 279"/>
                <a:gd name="T5" fmla="*/ 134 h 226"/>
                <a:gd name="T6" fmla="*/ 0 w 279"/>
                <a:gd name="T7" fmla="*/ 0 h 226"/>
                <a:gd name="T8" fmla="*/ 279 w 279"/>
                <a:gd name="T9" fmla="*/ 8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26">
                  <a:moveTo>
                    <a:pt x="279" y="89"/>
                  </a:moveTo>
                  <a:lnTo>
                    <a:pt x="279" y="226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79" y="8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930E91F9-DE97-4986-BBDE-11BFF14F9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3927476"/>
              <a:ext cx="109537" cy="117475"/>
            </a:xfrm>
            <a:custGeom>
              <a:avLst/>
              <a:gdLst>
                <a:gd name="T0" fmla="*/ 279 w 279"/>
                <a:gd name="T1" fmla="*/ 90 h 223"/>
                <a:gd name="T2" fmla="*/ 278 w 279"/>
                <a:gd name="T3" fmla="*/ 223 h 223"/>
                <a:gd name="T4" fmla="*/ 0 w 279"/>
                <a:gd name="T5" fmla="*/ 135 h 223"/>
                <a:gd name="T6" fmla="*/ 0 w 279"/>
                <a:gd name="T7" fmla="*/ 0 h 223"/>
                <a:gd name="T8" fmla="*/ 279 w 279"/>
                <a:gd name="T9" fmla="*/ 9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23">
                  <a:moveTo>
                    <a:pt x="279" y="90"/>
                  </a:moveTo>
                  <a:lnTo>
                    <a:pt x="278" y="223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9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99C33385-70F0-476C-BD6C-A67E669D3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3903663"/>
              <a:ext cx="53975" cy="92075"/>
            </a:xfrm>
            <a:custGeom>
              <a:avLst/>
              <a:gdLst>
                <a:gd name="T0" fmla="*/ 138 w 138"/>
                <a:gd name="T1" fmla="*/ 39 h 172"/>
                <a:gd name="T2" fmla="*/ 138 w 138"/>
                <a:gd name="T3" fmla="*/ 172 h 172"/>
                <a:gd name="T4" fmla="*/ 0 w 138"/>
                <a:gd name="T5" fmla="*/ 128 h 172"/>
                <a:gd name="T6" fmla="*/ 0 w 138"/>
                <a:gd name="T7" fmla="*/ 0 h 172"/>
                <a:gd name="T8" fmla="*/ 138 w 138"/>
                <a:gd name="T9" fmla="*/ 3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2">
                  <a:moveTo>
                    <a:pt x="138" y="39"/>
                  </a:moveTo>
                  <a:lnTo>
                    <a:pt x="138" y="172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38" y="3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3F1AA211-9CD0-4373-891F-9A4F65BF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206875"/>
              <a:ext cx="111125" cy="131762"/>
            </a:xfrm>
            <a:custGeom>
              <a:avLst/>
              <a:gdLst>
                <a:gd name="T0" fmla="*/ 280 w 280"/>
                <a:gd name="T1" fmla="*/ 104 h 249"/>
                <a:gd name="T2" fmla="*/ 280 w 280"/>
                <a:gd name="T3" fmla="*/ 249 h 249"/>
                <a:gd name="T4" fmla="*/ 0 w 280"/>
                <a:gd name="T5" fmla="*/ 140 h 249"/>
                <a:gd name="T6" fmla="*/ 0 w 280"/>
                <a:gd name="T7" fmla="*/ 0 h 249"/>
                <a:gd name="T8" fmla="*/ 280 w 280"/>
                <a:gd name="T9" fmla="*/ 10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9">
                  <a:moveTo>
                    <a:pt x="280" y="104"/>
                  </a:moveTo>
                  <a:lnTo>
                    <a:pt x="280" y="249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80" y="10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9A4378B5-F52A-4A10-AEB6-147A8E51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4151312"/>
              <a:ext cx="111125" cy="127000"/>
            </a:xfrm>
            <a:custGeom>
              <a:avLst/>
              <a:gdLst>
                <a:gd name="T0" fmla="*/ 279 w 279"/>
                <a:gd name="T1" fmla="*/ 105 h 240"/>
                <a:gd name="T2" fmla="*/ 279 w 279"/>
                <a:gd name="T3" fmla="*/ 240 h 240"/>
                <a:gd name="T4" fmla="*/ 0 w 279"/>
                <a:gd name="T5" fmla="*/ 136 h 240"/>
                <a:gd name="T6" fmla="*/ 0 w 279"/>
                <a:gd name="T7" fmla="*/ 0 h 240"/>
                <a:gd name="T8" fmla="*/ 279 w 279"/>
                <a:gd name="T9" fmla="*/ 10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0">
                  <a:moveTo>
                    <a:pt x="279" y="105"/>
                  </a:moveTo>
                  <a:lnTo>
                    <a:pt x="279" y="240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279" y="10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DDDE10AC-F2AB-484C-9673-BB488F1E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4092575"/>
              <a:ext cx="109537" cy="125412"/>
            </a:xfrm>
            <a:custGeom>
              <a:avLst/>
              <a:gdLst>
                <a:gd name="T0" fmla="*/ 279 w 279"/>
                <a:gd name="T1" fmla="*/ 103 h 237"/>
                <a:gd name="T2" fmla="*/ 279 w 279"/>
                <a:gd name="T3" fmla="*/ 237 h 237"/>
                <a:gd name="T4" fmla="*/ 0 w 279"/>
                <a:gd name="T5" fmla="*/ 132 h 237"/>
                <a:gd name="T6" fmla="*/ 0 w 279"/>
                <a:gd name="T7" fmla="*/ 0 h 237"/>
                <a:gd name="T8" fmla="*/ 279 w 279"/>
                <a:gd name="T9" fmla="*/ 10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37">
                  <a:moveTo>
                    <a:pt x="279" y="103"/>
                  </a:moveTo>
                  <a:lnTo>
                    <a:pt x="279" y="237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279" y="10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88C9267B-17C3-485B-A960-547116AEC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065587"/>
              <a:ext cx="53975" cy="95250"/>
            </a:xfrm>
            <a:custGeom>
              <a:avLst/>
              <a:gdLst>
                <a:gd name="T0" fmla="*/ 138 w 138"/>
                <a:gd name="T1" fmla="*/ 49 h 180"/>
                <a:gd name="T2" fmla="*/ 138 w 138"/>
                <a:gd name="T3" fmla="*/ 180 h 180"/>
                <a:gd name="T4" fmla="*/ 0 w 138"/>
                <a:gd name="T5" fmla="*/ 128 h 180"/>
                <a:gd name="T6" fmla="*/ 0 w 138"/>
                <a:gd name="T7" fmla="*/ 0 h 180"/>
                <a:gd name="T8" fmla="*/ 138 w 138"/>
                <a:gd name="T9" fmla="*/ 4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80">
                  <a:moveTo>
                    <a:pt x="138" y="49"/>
                  </a:moveTo>
                  <a:lnTo>
                    <a:pt x="138" y="180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067A39FA-E16B-45D7-804A-BB13AF1A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4454526"/>
              <a:ext cx="36513" cy="96837"/>
            </a:xfrm>
            <a:custGeom>
              <a:avLst/>
              <a:gdLst>
                <a:gd name="T0" fmla="*/ 91 w 91"/>
                <a:gd name="T1" fmla="*/ 34 h 182"/>
                <a:gd name="T2" fmla="*/ 91 w 91"/>
                <a:gd name="T3" fmla="*/ 182 h 182"/>
                <a:gd name="T4" fmla="*/ 0 w 91"/>
                <a:gd name="T5" fmla="*/ 142 h 182"/>
                <a:gd name="T6" fmla="*/ 0 w 91"/>
                <a:gd name="T7" fmla="*/ 0 h 182"/>
                <a:gd name="T8" fmla="*/ 91 w 91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82">
                  <a:moveTo>
                    <a:pt x="91" y="34"/>
                  </a:moveTo>
                  <a:lnTo>
                    <a:pt x="91" y="18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9B4DA4CB-164A-4251-A7EC-177FA0BC7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386263"/>
              <a:ext cx="111125" cy="138113"/>
            </a:xfrm>
            <a:custGeom>
              <a:avLst/>
              <a:gdLst>
                <a:gd name="T0" fmla="*/ 280 w 280"/>
                <a:gd name="T1" fmla="*/ 116 h 261"/>
                <a:gd name="T2" fmla="*/ 280 w 280"/>
                <a:gd name="T3" fmla="*/ 261 h 261"/>
                <a:gd name="T4" fmla="*/ 0 w 280"/>
                <a:gd name="T5" fmla="*/ 140 h 261"/>
                <a:gd name="T6" fmla="*/ 0 w 280"/>
                <a:gd name="T7" fmla="*/ 0 h 261"/>
                <a:gd name="T8" fmla="*/ 280 w 280"/>
                <a:gd name="T9" fmla="*/ 11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61">
                  <a:moveTo>
                    <a:pt x="280" y="116"/>
                  </a:moveTo>
                  <a:lnTo>
                    <a:pt x="280" y="261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80" y="1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65C94E15-37BC-4750-84ED-4AC0F046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4321176"/>
              <a:ext cx="111125" cy="134937"/>
            </a:xfrm>
            <a:custGeom>
              <a:avLst/>
              <a:gdLst>
                <a:gd name="T0" fmla="*/ 279 w 279"/>
                <a:gd name="T1" fmla="*/ 122 h 256"/>
                <a:gd name="T2" fmla="*/ 279 w 279"/>
                <a:gd name="T3" fmla="*/ 256 h 256"/>
                <a:gd name="T4" fmla="*/ 0 w 279"/>
                <a:gd name="T5" fmla="*/ 134 h 256"/>
                <a:gd name="T6" fmla="*/ 0 w 279"/>
                <a:gd name="T7" fmla="*/ 0 h 256"/>
                <a:gd name="T8" fmla="*/ 279 w 279"/>
                <a:gd name="T9" fmla="*/ 1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56">
                  <a:moveTo>
                    <a:pt x="279" y="122"/>
                  </a:moveTo>
                  <a:lnTo>
                    <a:pt x="279" y="256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79" y="12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EFDF8B77-76AD-4F25-B20E-86989F92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4257675"/>
              <a:ext cx="109537" cy="133350"/>
            </a:xfrm>
            <a:custGeom>
              <a:avLst/>
              <a:gdLst>
                <a:gd name="T0" fmla="*/ 279 w 279"/>
                <a:gd name="T1" fmla="*/ 120 h 252"/>
                <a:gd name="T2" fmla="*/ 279 w 279"/>
                <a:gd name="T3" fmla="*/ 252 h 252"/>
                <a:gd name="T4" fmla="*/ 0 w 279"/>
                <a:gd name="T5" fmla="*/ 135 h 252"/>
                <a:gd name="T6" fmla="*/ 0 w 279"/>
                <a:gd name="T7" fmla="*/ 0 h 252"/>
                <a:gd name="T8" fmla="*/ 279 w 279"/>
                <a:gd name="T9" fmla="*/ 1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52">
                  <a:moveTo>
                    <a:pt x="279" y="120"/>
                  </a:moveTo>
                  <a:lnTo>
                    <a:pt x="279" y="252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0B0B6F57-74FF-45D2-986A-EC6EF7AE3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225926"/>
              <a:ext cx="53975" cy="98425"/>
            </a:xfrm>
            <a:custGeom>
              <a:avLst/>
              <a:gdLst>
                <a:gd name="T0" fmla="*/ 138 w 138"/>
                <a:gd name="T1" fmla="*/ 54 h 188"/>
                <a:gd name="T2" fmla="*/ 138 w 138"/>
                <a:gd name="T3" fmla="*/ 188 h 188"/>
                <a:gd name="T4" fmla="*/ 0 w 138"/>
                <a:gd name="T5" fmla="*/ 128 h 188"/>
                <a:gd name="T6" fmla="*/ 0 w 138"/>
                <a:gd name="T7" fmla="*/ 0 h 188"/>
                <a:gd name="T8" fmla="*/ 138 w 138"/>
                <a:gd name="T9" fmla="*/ 5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88">
                  <a:moveTo>
                    <a:pt x="138" y="54"/>
                  </a:moveTo>
                  <a:lnTo>
                    <a:pt x="138" y="18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5F6C3AF7-56D8-45FA-A738-942EE625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4637088"/>
              <a:ext cx="34925" cy="100013"/>
            </a:xfrm>
            <a:custGeom>
              <a:avLst/>
              <a:gdLst>
                <a:gd name="T0" fmla="*/ 88 w 88"/>
                <a:gd name="T1" fmla="*/ 45 h 189"/>
                <a:gd name="T2" fmla="*/ 88 w 88"/>
                <a:gd name="T3" fmla="*/ 189 h 189"/>
                <a:gd name="T4" fmla="*/ 0 w 88"/>
                <a:gd name="T5" fmla="*/ 149 h 189"/>
                <a:gd name="T6" fmla="*/ 0 w 88"/>
                <a:gd name="T7" fmla="*/ 0 h 189"/>
                <a:gd name="T8" fmla="*/ 88 w 88"/>
                <a:gd name="T9" fmla="*/ 4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89">
                  <a:moveTo>
                    <a:pt x="88" y="45"/>
                  </a:moveTo>
                  <a:lnTo>
                    <a:pt x="88" y="18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4830D485-8C44-4C0E-98D9-BD23EB91F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565651"/>
              <a:ext cx="111125" cy="142875"/>
            </a:xfrm>
            <a:custGeom>
              <a:avLst/>
              <a:gdLst>
                <a:gd name="T0" fmla="*/ 280 w 280"/>
                <a:gd name="T1" fmla="*/ 127 h 271"/>
                <a:gd name="T2" fmla="*/ 280 w 280"/>
                <a:gd name="T3" fmla="*/ 271 h 271"/>
                <a:gd name="T4" fmla="*/ 0 w 280"/>
                <a:gd name="T5" fmla="*/ 139 h 271"/>
                <a:gd name="T6" fmla="*/ 0 w 280"/>
                <a:gd name="T7" fmla="*/ 0 h 271"/>
                <a:gd name="T8" fmla="*/ 280 w 280"/>
                <a:gd name="T9" fmla="*/ 12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71">
                  <a:moveTo>
                    <a:pt x="280" y="127"/>
                  </a:moveTo>
                  <a:lnTo>
                    <a:pt x="280" y="271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280" y="12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523369D6-B224-4837-A91A-65E49045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4494212"/>
              <a:ext cx="111125" cy="141288"/>
            </a:xfrm>
            <a:custGeom>
              <a:avLst/>
              <a:gdLst>
                <a:gd name="T0" fmla="*/ 279 w 279"/>
                <a:gd name="T1" fmla="*/ 131 h 266"/>
                <a:gd name="T2" fmla="*/ 279 w 279"/>
                <a:gd name="T3" fmla="*/ 266 h 266"/>
                <a:gd name="T4" fmla="*/ 0 w 279"/>
                <a:gd name="T5" fmla="*/ 135 h 266"/>
                <a:gd name="T6" fmla="*/ 0 w 279"/>
                <a:gd name="T7" fmla="*/ 0 h 266"/>
                <a:gd name="T8" fmla="*/ 279 w 279"/>
                <a:gd name="T9" fmla="*/ 1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6">
                  <a:moveTo>
                    <a:pt x="279" y="131"/>
                  </a:moveTo>
                  <a:lnTo>
                    <a:pt x="279" y="266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3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62AA589C-D2BB-4B6A-875E-22691A3A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4421187"/>
              <a:ext cx="109537" cy="141288"/>
            </a:xfrm>
            <a:custGeom>
              <a:avLst/>
              <a:gdLst>
                <a:gd name="T0" fmla="*/ 279 w 279"/>
                <a:gd name="T1" fmla="*/ 133 h 267"/>
                <a:gd name="T2" fmla="*/ 279 w 279"/>
                <a:gd name="T3" fmla="*/ 267 h 267"/>
                <a:gd name="T4" fmla="*/ 0 w 279"/>
                <a:gd name="T5" fmla="*/ 135 h 267"/>
                <a:gd name="T6" fmla="*/ 0 w 279"/>
                <a:gd name="T7" fmla="*/ 0 h 267"/>
                <a:gd name="T8" fmla="*/ 279 w 279"/>
                <a:gd name="T9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7">
                  <a:moveTo>
                    <a:pt x="279" y="133"/>
                  </a:moveTo>
                  <a:lnTo>
                    <a:pt x="279" y="267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3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AEA46EA4-874D-45A8-AD5D-27B01CB0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386262"/>
              <a:ext cx="53975" cy="101600"/>
            </a:xfrm>
            <a:custGeom>
              <a:avLst/>
              <a:gdLst>
                <a:gd name="T0" fmla="*/ 138 w 138"/>
                <a:gd name="T1" fmla="*/ 60 h 193"/>
                <a:gd name="T2" fmla="*/ 138 w 138"/>
                <a:gd name="T3" fmla="*/ 193 h 193"/>
                <a:gd name="T4" fmla="*/ 0 w 138"/>
                <a:gd name="T5" fmla="*/ 123 h 193"/>
                <a:gd name="T6" fmla="*/ 0 w 138"/>
                <a:gd name="T7" fmla="*/ 0 h 193"/>
                <a:gd name="T8" fmla="*/ 138 w 138"/>
                <a:gd name="T9" fmla="*/ 6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3">
                  <a:moveTo>
                    <a:pt x="138" y="60"/>
                  </a:moveTo>
                  <a:lnTo>
                    <a:pt x="138" y="19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38" y="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08005915-DFDC-4A77-9FD4-0372EA5F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4826000"/>
              <a:ext cx="36513" cy="100012"/>
            </a:xfrm>
            <a:custGeom>
              <a:avLst/>
              <a:gdLst>
                <a:gd name="T0" fmla="*/ 91 w 91"/>
                <a:gd name="T1" fmla="*/ 49 h 190"/>
                <a:gd name="T2" fmla="*/ 91 w 91"/>
                <a:gd name="T3" fmla="*/ 190 h 190"/>
                <a:gd name="T4" fmla="*/ 0 w 91"/>
                <a:gd name="T5" fmla="*/ 141 h 190"/>
                <a:gd name="T6" fmla="*/ 0 w 91"/>
                <a:gd name="T7" fmla="*/ 0 h 190"/>
                <a:gd name="T8" fmla="*/ 91 w 91"/>
                <a:gd name="T9" fmla="*/ 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90">
                  <a:moveTo>
                    <a:pt x="91" y="49"/>
                  </a:moveTo>
                  <a:lnTo>
                    <a:pt x="91" y="190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E35CCE73-E356-4AA7-8180-D1F2852C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743451"/>
              <a:ext cx="111125" cy="149225"/>
            </a:xfrm>
            <a:custGeom>
              <a:avLst/>
              <a:gdLst>
                <a:gd name="T0" fmla="*/ 280 w 280"/>
                <a:gd name="T1" fmla="*/ 139 h 281"/>
                <a:gd name="T2" fmla="*/ 280 w 280"/>
                <a:gd name="T3" fmla="*/ 281 h 281"/>
                <a:gd name="T4" fmla="*/ 0 w 280"/>
                <a:gd name="T5" fmla="*/ 142 h 281"/>
                <a:gd name="T6" fmla="*/ 0 w 280"/>
                <a:gd name="T7" fmla="*/ 0 h 281"/>
                <a:gd name="T8" fmla="*/ 280 w 280"/>
                <a:gd name="T9" fmla="*/ 13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81">
                  <a:moveTo>
                    <a:pt x="280" y="139"/>
                  </a:moveTo>
                  <a:lnTo>
                    <a:pt x="280" y="281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8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C89029D8-80DC-49CA-9D6D-5D2B941F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4665662"/>
              <a:ext cx="111125" cy="147638"/>
            </a:xfrm>
            <a:custGeom>
              <a:avLst/>
              <a:gdLst>
                <a:gd name="T0" fmla="*/ 279 w 279"/>
                <a:gd name="T1" fmla="*/ 145 h 280"/>
                <a:gd name="T2" fmla="*/ 279 w 279"/>
                <a:gd name="T3" fmla="*/ 280 h 280"/>
                <a:gd name="T4" fmla="*/ 0 w 279"/>
                <a:gd name="T5" fmla="*/ 135 h 280"/>
                <a:gd name="T6" fmla="*/ 0 w 279"/>
                <a:gd name="T7" fmla="*/ 0 h 280"/>
                <a:gd name="T8" fmla="*/ 279 w 279"/>
                <a:gd name="T9" fmla="*/ 14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80">
                  <a:moveTo>
                    <a:pt x="279" y="145"/>
                  </a:moveTo>
                  <a:lnTo>
                    <a:pt x="279" y="280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060B439D-E3CD-40E2-9733-F2114E0F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4586287"/>
              <a:ext cx="109537" cy="146050"/>
            </a:xfrm>
            <a:custGeom>
              <a:avLst/>
              <a:gdLst>
                <a:gd name="T0" fmla="*/ 279 w 279"/>
                <a:gd name="T1" fmla="*/ 142 h 277"/>
                <a:gd name="T2" fmla="*/ 279 w 279"/>
                <a:gd name="T3" fmla="*/ 277 h 277"/>
                <a:gd name="T4" fmla="*/ 0 w 279"/>
                <a:gd name="T5" fmla="*/ 134 h 277"/>
                <a:gd name="T6" fmla="*/ 0 w 279"/>
                <a:gd name="T7" fmla="*/ 0 h 277"/>
                <a:gd name="T8" fmla="*/ 279 w 279"/>
                <a:gd name="T9" fmla="*/ 14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77">
                  <a:moveTo>
                    <a:pt x="279" y="142"/>
                  </a:moveTo>
                  <a:lnTo>
                    <a:pt x="279" y="277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79" y="14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6F11556D-4871-4984-94F4-1CD1DD45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546600"/>
              <a:ext cx="53975" cy="106362"/>
            </a:xfrm>
            <a:custGeom>
              <a:avLst/>
              <a:gdLst>
                <a:gd name="T0" fmla="*/ 138 w 138"/>
                <a:gd name="T1" fmla="*/ 67 h 199"/>
                <a:gd name="T2" fmla="*/ 138 w 138"/>
                <a:gd name="T3" fmla="*/ 199 h 199"/>
                <a:gd name="T4" fmla="*/ 0 w 138"/>
                <a:gd name="T5" fmla="*/ 127 h 199"/>
                <a:gd name="T6" fmla="*/ 0 w 138"/>
                <a:gd name="T7" fmla="*/ 0 h 199"/>
                <a:gd name="T8" fmla="*/ 138 w 138"/>
                <a:gd name="T9" fmla="*/ 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9">
                  <a:moveTo>
                    <a:pt x="138" y="67"/>
                  </a:moveTo>
                  <a:lnTo>
                    <a:pt x="138" y="199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138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B1FC7A60-0996-4004-A931-0BF939FB7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384" y="5014912"/>
              <a:ext cx="36512" cy="96838"/>
            </a:xfrm>
            <a:custGeom>
              <a:avLst/>
              <a:gdLst>
                <a:gd name="T0" fmla="*/ 91 w 91"/>
                <a:gd name="T1" fmla="*/ 39 h 183"/>
                <a:gd name="T2" fmla="*/ 91 w 91"/>
                <a:gd name="T3" fmla="*/ 183 h 183"/>
                <a:gd name="T4" fmla="*/ 0 w 91"/>
                <a:gd name="T5" fmla="*/ 127 h 183"/>
                <a:gd name="T6" fmla="*/ 0 w 91"/>
                <a:gd name="T7" fmla="*/ 0 h 183"/>
                <a:gd name="T8" fmla="*/ 91 w 91"/>
                <a:gd name="T9" fmla="*/ 3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83">
                  <a:moveTo>
                    <a:pt x="91" y="39"/>
                  </a:moveTo>
                  <a:lnTo>
                    <a:pt x="91" y="183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8BB229A1-D861-4C28-839D-53DC4923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4922837"/>
              <a:ext cx="111125" cy="160338"/>
            </a:xfrm>
            <a:custGeom>
              <a:avLst/>
              <a:gdLst>
                <a:gd name="T0" fmla="*/ 280 w 280"/>
                <a:gd name="T1" fmla="*/ 156 h 301"/>
                <a:gd name="T2" fmla="*/ 280 w 280"/>
                <a:gd name="T3" fmla="*/ 301 h 301"/>
                <a:gd name="T4" fmla="*/ 0 w 280"/>
                <a:gd name="T5" fmla="*/ 140 h 301"/>
                <a:gd name="T6" fmla="*/ 0 w 280"/>
                <a:gd name="T7" fmla="*/ 0 h 301"/>
                <a:gd name="T8" fmla="*/ 280 w 280"/>
                <a:gd name="T9" fmla="*/ 15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01">
                  <a:moveTo>
                    <a:pt x="280" y="156"/>
                  </a:moveTo>
                  <a:lnTo>
                    <a:pt x="280" y="301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80" y="15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173076E3-C379-4CF1-9A8B-3BF210BF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4837113"/>
              <a:ext cx="111125" cy="155575"/>
            </a:xfrm>
            <a:custGeom>
              <a:avLst/>
              <a:gdLst>
                <a:gd name="T0" fmla="*/ 279 w 279"/>
                <a:gd name="T1" fmla="*/ 156 h 293"/>
                <a:gd name="T2" fmla="*/ 279 w 279"/>
                <a:gd name="T3" fmla="*/ 293 h 293"/>
                <a:gd name="T4" fmla="*/ 0 w 279"/>
                <a:gd name="T5" fmla="*/ 133 h 293"/>
                <a:gd name="T6" fmla="*/ 0 w 279"/>
                <a:gd name="T7" fmla="*/ 0 h 293"/>
                <a:gd name="T8" fmla="*/ 279 w 279"/>
                <a:gd name="T9" fmla="*/ 15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93">
                  <a:moveTo>
                    <a:pt x="279" y="156"/>
                  </a:moveTo>
                  <a:lnTo>
                    <a:pt x="279" y="29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279" y="15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A15304BC-BA35-4726-88E4-AD426F834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547" y="4748213"/>
              <a:ext cx="111125" cy="155575"/>
            </a:xfrm>
            <a:custGeom>
              <a:avLst/>
              <a:gdLst>
                <a:gd name="T0" fmla="*/ 282 w 282"/>
                <a:gd name="T1" fmla="*/ 162 h 294"/>
                <a:gd name="T2" fmla="*/ 282 w 282"/>
                <a:gd name="T3" fmla="*/ 294 h 294"/>
                <a:gd name="T4" fmla="*/ 0 w 282"/>
                <a:gd name="T5" fmla="*/ 134 h 294"/>
                <a:gd name="T6" fmla="*/ 0 w 282"/>
                <a:gd name="T7" fmla="*/ 0 h 294"/>
                <a:gd name="T8" fmla="*/ 282 w 282"/>
                <a:gd name="T9" fmla="*/ 16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94">
                  <a:moveTo>
                    <a:pt x="282" y="162"/>
                  </a:moveTo>
                  <a:lnTo>
                    <a:pt x="282" y="29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82" y="16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9AD56C81-5B51-4A23-BE89-78BE2A47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708525"/>
              <a:ext cx="53975" cy="107950"/>
            </a:xfrm>
            <a:custGeom>
              <a:avLst/>
              <a:gdLst>
                <a:gd name="T0" fmla="*/ 138 w 138"/>
                <a:gd name="T1" fmla="*/ 70 h 203"/>
                <a:gd name="T2" fmla="*/ 138 w 138"/>
                <a:gd name="T3" fmla="*/ 203 h 203"/>
                <a:gd name="T4" fmla="*/ 0 w 138"/>
                <a:gd name="T5" fmla="*/ 123 h 203"/>
                <a:gd name="T6" fmla="*/ 0 w 138"/>
                <a:gd name="T7" fmla="*/ 0 h 203"/>
                <a:gd name="T8" fmla="*/ 138 w 138"/>
                <a:gd name="T9" fmla="*/ 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03">
                  <a:moveTo>
                    <a:pt x="138" y="70"/>
                  </a:moveTo>
                  <a:lnTo>
                    <a:pt x="138" y="20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38" y="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17CA98C3-6C3A-48C4-AE06-A87DE7D9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72" y="5195888"/>
              <a:ext cx="34925" cy="111125"/>
            </a:xfrm>
            <a:custGeom>
              <a:avLst/>
              <a:gdLst>
                <a:gd name="T0" fmla="*/ 88 w 88"/>
                <a:gd name="T1" fmla="*/ 56 h 209"/>
                <a:gd name="T2" fmla="*/ 88 w 88"/>
                <a:gd name="T3" fmla="*/ 209 h 209"/>
                <a:gd name="T4" fmla="*/ 0 w 88"/>
                <a:gd name="T5" fmla="*/ 147 h 209"/>
                <a:gd name="T6" fmla="*/ 0 w 88"/>
                <a:gd name="T7" fmla="*/ 0 h 209"/>
                <a:gd name="T8" fmla="*/ 88 w 88"/>
                <a:gd name="T9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09">
                  <a:moveTo>
                    <a:pt x="88" y="56"/>
                  </a:moveTo>
                  <a:lnTo>
                    <a:pt x="88" y="209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88" y="5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9675C050-1A7A-44EC-9BE0-72908254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10" y="5102225"/>
              <a:ext cx="111125" cy="165100"/>
            </a:xfrm>
            <a:custGeom>
              <a:avLst/>
              <a:gdLst>
                <a:gd name="T0" fmla="*/ 280 w 280"/>
                <a:gd name="T1" fmla="*/ 167 h 312"/>
                <a:gd name="T2" fmla="*/ 280 w 280"/>
                <a:gd name="T3" fmla="*/ 312 h 312"/>
                <a:gd name="T4" fmla="*/ 0 w 280"/>
                <a:gd name="T5" fmla="*/ 140 h 312"/>
                <a:gd name="T6" fmla="*/ 0 w 280"/>
                <a:gd name="T7" fmla="*/ 0 h 312"/>
                <a:gd name="T8" fmla="*/ 280 w 280"/>
                <a:gd name="T9" fmla="*/ 16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12">
                  <a:moveTo>
                    <a:pt x="280" y="167"/>
                  </a:moveTo>
                  <a:lnTo>
                    <a:pt x="280" y="312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80" y="16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A7C08435-AFAB-4EC7-9544-7A873012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022" y="5010151"/>
              <a:ext cx="111125" cy="161925"/>
            </a:xfrm>
            <a:custGeom>
              <a:avLst/>
              <a:gdLst>
                <a:gd name="T0" fmla="*/ 279 w 279"/>
                <a:gd name="T1" fmla="*/ 171 h 307"/>
                <a:gd name="T2" fmla="*/ 279 w 279"/>
                <a:gd name="T3" fmla="*/ 307 h 307"/>
                <a:gd name="T4" fmla="*/ 0 w 279"/>
                <a:gd name="T5" fmla="*/ 135 h 307"/>
                <a:gd name="T6" fmla="*/ 0 w 279"/>
                <a:gd name="T7" fmla="*/ 0 h 307"/>
                <a:gd name="T8" fmla="*/ 279 w 279"/>
                <a:gd name="T9" fmla="*/ 17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7">
                  <a:moveTo>
                    <a:pt x="279" y="171"/>
                  </a:moveTo>
                  <a:lnTo>
                    <a:pt x="279" y="307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7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2C5BC432-704C-49D1-B67E-0444EF23C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135" y="4918075"/>
              <a:ext cx="109537" cy="158750"/>
            </a:xfrm>
            <a:custGeom>
              <a:avLst/>
              <a:gdLst>
                <a:gd name="T0" fmla="*/ 279 w 279"/>
                <a:gd name="T1" fmla="*/ 166 h 299"/>
                <a:gd name="T2" fmla="*/ 279 w 279"/>
                <a:gd name="T3" fmla="*/ 299 h 299"/>
                <a:gd name="T4" fmla="*/ 0 w 279"/>
                <a:gd name="T5" fmla="*/ 135 h 299"/>
                <a:gd name="T6" fmla="*/ 0 w 279"/>
                <a:gd name="T7" fmla="*/ 0 h 299"/>
                <a:gd name="T8" fmla="*/ 279 w 279"/>
                <a:gd name="T9" fmla="*/ 1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99">
                  <a:moveTo>
                    <a:pt x="279" y="166"/>
                  </a:moveTo>
                  <a:lnTo>
                    <a:pt x="279" y="299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9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45D81A57-348F-49CC-9E46-B71A5572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873626"/>
              <a:ext cx="53975" cy="111125"/>
            </a:xfrm>
            <a:custGeom>
              <a:avLst/>
              <a:gdLst>
                <a:gd name="T0" fmla="*/ 138 w 138"/>
                <a:gd name="T1" fmla="*/ 77 h 211"/>
                <a:gd name="T2" fmla="*/ 138 w 138"/>
                <a:gd name="T3" fmla="*/ 211 h 211"/>
                <a:gd name="T4" fmla="*/ 0 w 138"/>
                <a:gd name="T5" fmla="*/ 118 h 211"/>
                <a:gd name="T6" fmla="*/ 0 w 138"/>
                <a:gd name="T7" fmla="*/ 0 h 211"/>
                <a:gd name="T8" fmla="*/ 138 w 138"/>
                <a:gd name="T9" fmla="*/ 7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11">
                  <a:moveTo>
                    <a:pt x="138" y="77"/>
                  </a:moveTo>
                  <a:lnTo>
                    <a:pt x="138" y="21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38" y="7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2B5D957C-50F7-44B2-AFFB-3A2059EC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953000"/>
              <a:ext cx="90487" cy="138112"/>
            </a:xfrm>
            <a:custGeom>
              <a:avLst/>
              <a:gdLst>
                <a:gd name="T0" fmla="*/ 230 w 230"/>
                <a:gd name="T1" fmla="*/ 143 h 263"/>
                <a:gd name="T2" fmla="*/ 230 w 230"/>
                <a:gd name="T3" fmla="*/ 263 h 263"/>
                <a:gd name="T4" fmla="*/ 0 w 230"/>
                <a:gd name="T5" fmla="*/ 128 h 263"/>
                <a:gd name="T6" fmla="*/ 0 w 230"/>
                <a:gd name="T7" fmla="*/ 0 h 263"/>
                <a:gd name="T8" fmla="*/ 230 w 230"/>
                <a:gd name="T9" fmla="*/ 14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63">
                  <a:moveTo>
                    <a:pt x="230" y="143"/>
                  </a:moveTo>
                  <a:lnTo>
                    <a:pt x="230" y="263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230" y="1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43069887-42BC-4B72-9420-40888320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84" y="5213351"/>
              <a:ext cx="125412" cy="179387"/>
            </a:xfrm>
            <a:custGeom>
              <a:avLst/>
              <a:gdLst>
                <a:gd name="T0" fmla="*/ 314 w 314"/>
                <a:gd name="T1" fmla="*/ 201 h 339"/>
                <a:gd name="T2" fmla="*/ 314 w 314"/>
                <a:gd name="T3" fmla="*/ 339 h 339"/>
                <a:gd name="T4" fmla="*/ 0 w 314"/>
                <a:gd name="T5" fmla="*/ 143 h 339"/>
                <a:gd name="T6" fmla="*/ 0 w 314"/>
                <a:gd name="T7" fmla="*/ 0 h 339"/>
                <a:gd name="T8" fmla="*/ 314 w 314"/>
                <a:gd name="T9" fmla="*/ 20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9">
                  <a:moveTo>
                    <a:pt x="314" y="201"/>
                  </a:moveTo>
                  <a:lnTo>
                    <a:pt x="314" y="33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314" y="20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C0B00227-5C53-4E0B-AF74-C10E6305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535" y="5124451"/>
              <a:ext cx="103187" cy="160337"/>
            </a:xfrm>
            <a:custGeom>
              <a:avLst/>
              <a:gdLst>
                <a:gd name="T0" fmla="*/ 260 w 260"/>
                <a:gd name="T1" fmla="*/ 161 h 303"/>
                <a:gd name="T2" fmla="*/ 260 w 260"/>
                <a:gd name="T3" fmla="*/ 303 h 303"/>
                <a:gd name="T4" fmla="*/ 0 w 260"/>
                <a:gd name="T5" fmla="*/ 139 h 303"/>
                <a:gd name="T6" fmla="*/ 0 w 260"/>
                <a:gd name="T7" fmla="*/ 0 h 303"/>
                <a:gd name="T8" fmla="*/ 260 w 260"/>
                <a:gd name="T9" fmla="*/ 16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03">
                  <a:moveTo>
                    <a:pt x="260" y="161"/>
                  </a:moveTo>
                  <a:lnTo>
                    <a:pt x="260" y="303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260" y="16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A0EE99FA-06BC-4070-9621-28C8DE18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46" y="5032375"/>
              <a:ext cx="109538" cy="157162"/>
            </a:xfrm>
            <a:custGeom>
              <a:avLst/>
              <a:gdLst>
                <a:gd name="T0" fmla="*/ 273 w 273"/>
                <a:gd name="T1" fmla="*/ 165 h 298"/>
                <a:gd name="T2" fmla="*/ 273 w 273"/>
                <a:gd name="T3" fmla="*/ 298 h 298"/>
                <a:gd name="T4" fmla="*/ 0 w 273"/>
                <a:gd name="T5" fmla="*/ 122 h 298"/>
                <a:gd name="T6" fmla="*/ 0 w 273"/>
                <a:gd name="T7" fmla="*/ 0 h 298"/>
                <a:gd name="T8" fmla="*/ 273 w 273"/>
                <a:gd name="T9" fmla="*/ 16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8">
                  <a:moveTo>
                    <a:pt x="273" y="165"/>
                  </a:moveTo>
                  <a:lnTo>
                    <a:pt x="273" y="298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273" y="16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D629702B-2AA9-4E36-BB7E-9AE77CAC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09" y="3984625"/>
              <a:ext cx="95250" cy="112712"/>
            </a:xfrm>
            <a:custGeom>
              <a:avLst/>
              <a:gdLst>
                <a:gd name="T0" fmla="*/ 242 w 242"/>
                <a:gd name="T1" fmla="*/ 84 h 213"/>
                <a:gd name="T2" fmla="*/ 242 w 242"/>
                <a:gd name="T3" fmla="*/ 213 h 213"/>
                <a:gd name="T4" fmla="*/ 0 w 242"/>
                <a:gd name="T5" fmla="*/ 129 h 213"/>
                <a:gd name="T6" fmla="*/ 0 w 242"/>
                <a:gd name="T7" fmla="*/ 0 h 213"/>
                <a:gd name="T8" fmla="*/ 242 w 242"/>
                <a:gd name="T9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3">
                  <a:moveTo>
                    <a:pt x="242" y="84"/>
                  </a:moveTo>
                  <a:lnTo>
                    <a:pt x="242" y="213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2" y="8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9323B8F6-83D5-4D60-975F-180C4199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96" y="4081463"/>
              <a:ext cx="103188" cy="125413"/>
            </a:xfrm>
            <a:custGeom>
              <a:avLst/>
              <a:gdLst>
                <a:gd name="T0" fmla="*/ 261 w 261"/>
                <a:gd name="T1" fmla="*/ 92 h 237"/>
                <a:gd name="T2" fmla="*/ 261 w 261"/>
                <a:gd name="T3" fmla="*/ 237 h 237"/>
                <a:gd name="T4" fmla="*/ 0 w 261"/>
                <a:gd name="T5" fmla="*/ 141 h 237"/>
                <a:gd name="T6" fmla="*/ 0 w 261"/>
                <a:gd name="T7" fmla="*/ 0 h 237"/>
                <a:gd name="T8" fmla="*/ 261 w 261"/>
                <a:gd name="T9" fmla="*/ 9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37">
                  <a:moveTo>
                    <a:pt x="261" y="92"/>
                  </a:moveTo>
                  <a:lnTo>
                    <a:pt x="261" y="237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61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80251016-C7EB-446F-9892-97510501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410" y="4029076"/>
              <a:ext cx="109537" cy="122237"/>
            </a:xfrm>
            <a:custGeom>
              <a:avLst/>
              <a:gdLst>
                <a:gd name="T0" fmla="*/ 275 w 275"/>
                <a:gd name="T1" fmla="*/ 97 h 230"/>
                <a:gd name="T2" fmla="*/ 275 w 275"/>
                <a:gd name="T3" fmla="*/ 230 h 230"/>
                <a:gd name="T4" fmla="*/ 0 w 275"/>
                <a:gd name="T5" fmla="*/ 135 h 230"/>
                <a:gd name="T6" fmla="*/ 0 w 275"/>
                <a:gd name="T7" fmla="*/ 0 h 230"/>
                <a:gd name="T8" fmla="*/ 275 w 275"/>
                <a:gd name="T9" fmla="*/ 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30">
                  <a:moveTo>
                    <a:pt x="275" y="97"/>
                  </a:moveTo>
                  <a:lnTo>
                    <a:pt x="275" y="230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5" y="9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CCCCFE22-3F51-4DF1-AD81-401E856B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09" y="4143375"/>
              <a:ext cx="95250" cy="120650"/>
            </a:xfrm>
            <a:custGeom>
              <a:avLst/>
              <a:gdLst>
                <a:gd name="T0" fmla="*/ 242 w 242"/>
                <a:gd name="T1" fmla="*/ 99 h 227"/>
                <a:gd name="T2" fmla="*/ 242 w 242"/>
                <a:gd name="T3" fmla="*/ 227 h 227"/>
                <a:gd name="T4" fmla="*/ 0 w 242"/>
                <a:gd name="T5" fmla="*/ 128 h 227"/>
                <a:gd name="T6" fmla="*/ 0 w 242"/>
                <a:gd name="T7" fmla="*/ 0 h 227"/>
                <a:gd name="T8" fmla="*/ 242 w 242"/>
                <a:gd name="T9" fmla="*/ 9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27">
                  <a:moveTo>
                    <a:pt x="242" y="99"/>
                  </a:moveTo>
                  <a:lnTo>
                    <a:pt x="242" y="227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242" y="9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BD96EFEF-6752-4E34-B1E0-1D0ACBE8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246" y="4314826"/>
              <a:ext cx="122238" cy="142875"/>
            </a:xfrm>
            <a:custGeom>
              <a:avLst/>
              <a:gdLst>
                <a:gd name="T0" fmla="*/ 306 w 306"/>
                <a:gd name="T1" fmla="*/ 122 h 269"/>
                <a:gd name="T2" fmla="*/ 306 w 306"/>
                <a:gd name="T3" fmla="*/ 269 h 269"/>
                <a:gd name="T4" fmla="*/ 1 w 306"/>
                <a:gd name="T5" fmla="*/ 143 h 269"/>
                <a:gd name="T6" fmla="*/ 0 w 306"/>
                <a:gd name="T7" fmla="*/ 0 h 269"/>
                <a:gd name="T8" fmla="*/ 306 w 306"/>
                <a:gd name="T9" fmla="*/ 1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69">
                  <a:moveTo>
                    <a:pt x="306" y="122"/>
                  </a:moveTo>
                  <a:lnTo>
                    <a:pt x="306" y="269"/>
                  </a:lnTo>
                  <a:lnTo>
                    <a:pt x="1" y="143"/>
                  </a:lnTo>
                  <a:lnTo>
                    <a:pt x="0" y="0"/>
                  </a:lnTo>
                  <a:lnTo>
                    <a:pt x="306" y="12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265754C9-5257-44D5-AFF4-A7DF69AC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96" y="4257676"/>
              <a:ext cx="103188" cy="130175"/>
            </a:xfrm>
            <a:custGeom>
              <a:avLst/>
              <a:gdLst>
                <a:gd name="T0" fmla="*/ 261 w 261"/>
                <a:gd name="T1" fmla="*/ 100 h 245"/>
                <a:gd name="T2" fmla="*/ 261 w 261"/>
                <a:gd name="T3" fmla="*/ 245 h 245"/>
                <a:gd name="T4" fmla="*/ 0 w 261"/>
                <a:gd name="T5" fmla="*/ 141 h 245"/>
                <a:gd name="T6" fmla="*/ 0 w 261"/>
                <a:gd name="T7" fmla="*/ 0 h 245"/>
                <a:gd name="T8" fmla="*/ 261 w 261"/>
                <a:gd name="T9" fmla="*/ 10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5">
                  <a:moveTo>
                    <a:pt x="261" y="100"/>
                  </a:moveTo>
                  <a:lnTo>
                    <a:pt x="261" y="245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61" y="10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31443921-F3E9-4D4B-8077-582DB842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410" y="4198937"/>
              <a:ext cx="109537" cy="128588"/>
            </a:xfrm>
            <a:custGeom>
              <a:avLst/>
              <a:gdLst>
                <a:gd name="T0" fmla="*/ 275 w 275"/>
                <a:gd name="T1" fmla="*/ 109 h 244"/>
                <a:gd name="T2" fmla="*/ 275 w 275"/>
                <a:gd name="T3" fmla="*/ 244 h 244"/>
                <a:gd name="T4" fmla="*/ 0 w 275"/>
                <a:gd name="T5" fmla="*/ 129 h 244"/>
                <a:gd name="T6" fmla="*/ 0 w 275"/>
                <a:gd name="T7" fmla="*/ 0 h 244"/>
                <a:gd name="T8" fmla="*/ 275 w 275"/>
                <a:gd name="T9" fmla="*/ 10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44">
                  <a:moveTo>
                    <a:pt x="275" y="109"/>
                  </a:moveTo>
                  <a:lnTo>
                    <a:pt x="275" y="244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75" y="10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91BCB44E-300B-43DA-AC65-997DB294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09" y="4305300"/>
              <a:ext cx="95250" cy="125412"/>
            </a:xfrm>
            <a:custGeom>
              <a:avLst/>
              <a:gdLst>
                <a:gd name="T0" fmla="*/ 242 w 242"/>
                <a:gd name="T1" fmla="*/ 109 h 236"/>
                <a:gd name="T2" fmla="*/ 242 w 242"/>
                <a:gd name="T3" fmla="*/ 236 h 236"/>
                <a:gd name="T4" fmla="*/ 0 w 242"/>
                <a:gd name="T5" fmla="*/ 128 h 236"/>
                <a:gd name="T6" fmla="*/ 0 w 242"/>
                <a:gd name="T7" fmla="*/ 0 h 236"/>
                <a:gd name="T8" fmla="*/ 242 w 242"/>
                <a:gd name="T9" fmla="*/ 10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36">
                  <a:moveTo>
                    <a:pt x="242" y="109"/>
                  </a:moveTo>
                  <a:lnTo>
                    <a:pt x="242" y="236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242" y="10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A140C732-66D2-4DD2-913F-461F9E2A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96" y="4432301"/>
              <a:ext cx="103188" cy="134937"/>
            </a:xfrm>
            <a:custGeom>
              <a:avLst/>
              <a:gdLst>
                <a:gd name="T0" fmla="*/ 261 w 261"/>
                <a:gd name="T1" fmla="*/ 110 h 257"/>
                <a:gd name="T2" fmla="*/ 261 w 261"/>
                <a:gd name="T3" fmla="*/ 257 h 257"/>
                <a:gd name="T4" fmla="*/ 0 w 261"/>
                <a:gd name="T5" fmla="*/ 141 h 257"/>
                <a:gd name="T6" fmla="*/ 0 w 261"/>
                <a:gd name="T7" fmla="*/ 0 h 257"/>
                <a:gd name="T8" fmla="*/ 261 w 261"/>
                <a:gd name="T9" fmla="*/ 1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57">
                  <a:moveTo>
                    <a:pt x="261" y="110"/>
                  </a:moveTo>
                  <a:lnTo>
                    <a:pt x="261" y="257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61" y="11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E9813997-1309-40DD-A0F4-9A0A4714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410" y="4365626"/>
              <a:ext cx="109537" cy="134937"/>
            </a:xfrm>
            <a:custGeom>
              <a:avLst/>
              <a:gdLst>
                <a:gd name="T0" fmla="*/ 275 w 275"/>
                <a:gd name="T1" fmla="*/ 120 h 255"/>
                <a:gd name="T2" fmla="*/ 275 w 275"/>
                <a:gd name="T3" fmla="*/ 255 h 255"/>
                <a:gd name="T4" fmla="*/ 0 w 275"/>
                <a:gd name="T5" fmla="*/ 132 h 255"/>
                <a:gd name="T6" fmla="*/ 0 w 275"/>
                <a:gd name="T7" fmla="*/ 0 h 255"/>
                <a:gd name="T8" fmla="*/ 275 w 275"/>
                <a:gd name="T9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55">
                  <a:moveTo>
                    <a:pt x="275" y="120"/>
                  </a:moveTo>
                  <a:lnTo>
                    <a:pt x="275" y="255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275" y="12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0F5E26B1-C6B9-4554-B826-17823BEC8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467225"/>
              <a:ext cx="90487" cy="127000"/>
            </a:xfrm>
            <a:custGeom>
              <a:avLst/>
              <a:gdLst>
                <a:gd name="T0" fmla="*/ 230 w 230"/>
                <a:gd name="T1" fmla="*/ 111 h 240"/>
                <a:gd name="T2" fmla="*/ 230 w 230"/>
                <a:gd name="T3" fmla="*/ 240 h 240"/>
                <a:gd name="T4" fmla="*/ 0 w 230"/>
                <a:gd name="T5" fmla="*/ 127 h 240"/>
                <a:gd name="T6" fmla="*/ 0 w 230"/>
                <a:gd name="T7" fmla="*/ 0 h 240"/>
                <a:gd name="T8" fmla="*/ 230 w 230"/>
                <a:gd name="T9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40">
                  <a:moveTo>
                    <a:pt x="230" y="111"/>
                  </a:moveTo>
                  <a:lnTo>
                    <a:pt x="230" y="240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230" y="1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F38CAB4E-9FF1-4F9F-A94A-40D12628F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84" y="4672012"/>
              <a:ext cx="127000" cy="158750"/>
            </a:xfrm>
            <a:custGeom>
              <a:avLst/>
              <a:gdLst>
                <a:gd name="T0" fmla="*/ 317 w 317"/>
                <a:gd name="T1" fmla="*/ 152 h 300"/>
                <a:gd name="T2" fmla="*/ 317 w 317"/>
                <a:gd name="T3" fmla="*/ 300 h 300"/>
                <a:gd name="T4" fmla="*/ 0 w 317"/>
                <a:gd name="T5" fmla="*/ 148 h 300"/>
                <a:gd name="T6" fmla="*/ 0 w 317"/>
                <a:gd name="T7" fmla="*/ 0 h 300"/>
                <a:gd name="T8" fmla="*/ 317 w 317"/>
                <a:gd name="T9" fmla="*/ 15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00">
                  <a:moveTo>
                    <a:pt x="317" y="152"/>
                  </a:moveTo>
                  <a:lnTo>
                    <a:pt x="317" y="300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17" y="15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2C1FC211-B896-427F-B573-6E1F0BD1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535" y="4603751"/>
              <a:ext cx="103187" cy="142875"/>
            </a:xfrm>
            <a:custGeom>
              <a:avLst/>
              <a:gdLst>
                <a:gd name="T0" fmla="*/ 260 w 260"/>
                <a:gd name="T1" fmla="*/ 123 h 271"/>
                <a:gd name="T2" fmla="*/ 260 w 260"/>
                <a:gd name="T3" fmla="*/ 271 h 271"/>
                <a:gd name="T4" fmla="*/ 0 w 260"/>
                <a:gd name="T5" fmla="*/ 139 h 271"/>
                <a:gd name="T6" fmla="*/ 0 w 260"/>
                <a:gd name="T7" fmla="*/ 0 h 271"/>
                <a:gd name="T8" fmla="*/ 260 w 260"/>
                <a:gd name="T9" fmla="*/ 12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71">
                  <a:moveTo>
                    <a:pt x="260" y="123"/>
                  </a:moveTo>
                  <a:lnTo>
                    <a:pt x="260" y="271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260" y="12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7ED4E52F-09EC-4E64-9F3A-F5F4F5DB9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46" y="4529137"/>
              <a:ext cx="109538" cy="141288"/>
            </a:xfrm>
            <a:custGeom>
              <a:avLst/>
              <a:gdLst>
                <a:gd name="T0" fmla="*/ 273 w 273"/>
                <a:gd name="T1" fmla="*/ 132 h 266"/>
                <a:gd name="T2" fmla="*/ 273 w 273"/>
                <a:gd name="T3" fmla="*/ 266 h 266"/>
                <a:gd name="T4" fmla="*/ 0 w 273"/>
                <a:gd name="T5" fmla="*/ 137 h 266"/>
                <a:gd name="T6" fmla="*/ 0 w 273"/>
                <a:gd name="T7" fmla="*/ 0 h 266"/>
                <a:gd name="T8" fmla="*/ 273 w 273"/>
                <a:gd name="T9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6">
                  <a:moveTo>
                    <a:pt x="273" y="132"/>
                  </a:moveTo>
                  <a:lnTo>
                    <a:pt x="273" y="266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273" y="13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80A787AE-372F-4B5C-9314-2AACAEDE3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627563"/>
              <a:ext cx="90487" cy="131763"/>
            </a:xfrm>
            <a:custGeom>
              <a:avLst/>
              <a:gdLst>
                <a:gd name="T0" fmla="*/ 230 w 230"/>
                <a:gd name="T1" fmla="*/ 117 h 247"/>
                <a:gd name="T2" fmla="*/ 230 w 230"/>
                <a:gd name="T3" fmla="*/ 247 h 247"/>
                <a:gd name="T4" fmla="*/ 0 w 230"/>
                <a:gd name="T5" fmla="*/ 127 h 247"/>
                <a:gd name="T6" fmla="*/ 0 w 230"/>
                <a:gd name="T7" fmla="*/ 0 h 247"/>
                <a:gd name="T8" fmla="*/ 230 w 230"/>
                <a:gd name="T9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47">
                  <a:moveTo>
                    <a:pt x="230" y="117"/>
                  </a:moveTo>
                  <a:lnTo>
                    <a:pt x="230" y="24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230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A854134F-32CF-4684-9242-22F2FE4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84" y="4851400"/>
              <a:ext cx="127000" cy="165100"/>
            </a:xfrm>
            <a:custGeom>
              <a:avLst/>
              <a:gdLst>
                <a:gd name="T0" fmla="*/ 317 w 317"/>
                <a:gd name="T1" fmla="*/ 171 h 310"/>
                <a:gd name="T2" fmla="*/ 317 w 317"/>
                <a:gd name="T3" fmla="*/ 310 h 310"/>
                <a:gd name="T4" fmla="*/ 0 w 317"/>
                <a:gd name="T5" fmla="*/ 146 h 310"/>
                <a:gd name="T6" fmla="*/ 0 w 317"/>
                <a:gd name="T7" fmla="*/ 0 h 310"/>
                <a:gd name="T8" fmla="*/ 317 w 317"/>
                <a:gd name="T9" fmla="*/ 17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0">
                  <a:moveTo>
                    <a:pt x="317" y="171"/>
                  </a:moveTo>
                  <a:lnTo>
                    <a:pt x="317" y="310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317" y="17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5" name="Freeform 111">
              <a:extLst>
                <a:ext uri="{FF2B5EF4-FFF2-40B4-BE49-F238E27FC236}">
                  <a16:creationId xmlns:a16="http://schemas.microsoft.com/office/drawing/2014/main" id="{4DEFD415-0E34-45D8-BC22-28D97DCB9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535" y="4775200"/>
              <a:ext cx="103187" cy="150812"/>
            </a:xfrm>
            <a:custGeom>
              <a:avLst/>
              <a:gdLst>
                <a:gd name="T0" fmla="*/ 260 w 260"/>
                <a:gd name="T1" fmla="*/ 139 h 285"/>
                <a:gd name="T2" fmla="*/ 260 w 260"/>
                <a:gd name="T3" fmla="*/ 285 h 285"/>
                <a:gd name="T4" fmla="*/ 0 w 260"/>
                <a:gd name="T5" fmla="*/ 141 h 285"/>
                <a:gd name="T6" fmla="*/ 0 w 260"/>
                <a:gd name="T7" fmla="*/ 0 h 285"/>
                <a:gd name="T8" fmla="*/ 260 w 260"/>
                <a:gd name="T9" fmla="*/ 13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85">
                  <a:moveTo>
                    <a:pt x="260" y="139"/>
                  </a:moveTo>
                  <a:lnTo>
                    <a:pt x="260" y="285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60" y="13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6" name="Freeform 112">
              <a:extLst>
                <a:ext uri="{FF2B5EF4-FFF2-40B4-BE49-F238E27FC236}">
                  <a16:creationId xmlns:a16="http://schemas.microsoft.com/office/drawing/2014/main" id="{6780A48E-8CF8-4E75-A394-144A869EE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46" y="4695826"/>
              <a:ext cx="109538" cy="149225"/>
            </a:xfrm>
            <a:custGeom>
              <a:avLst/>
              <a:gdLst>
                <a:gd name="T0" fmla="*/ 273 w 273"/>
                <a:gd name="T1" fmla="*/ 146 h 282"/>
                <a:gd name="T2" fmla="*/ 273 w 273"/>
                <a:gd name="T3" fmla="*/ 282 h 282"/>
                <a:gd name="T4" fmla="*/ 0 w 273"/>
                <a:gd name="T5" fmla="*/ 134 h 282"/>
                <a:gd name="T6" fmla="*/ 0 w 273"/>
                <a:gd name="T7" fmla="*/ 0 h 282"/>
                <a:gd name="T8" fmla="*/ 273 w 273"/>
                <a:gd name="T9" fmla="*/ 14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82">
                  <a:moveTo>
                    <a:pt x="273" y="146"/>
                  </a:moveTo>
                  <a:lnTo>
                    <a:pt x="273" y="282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73" y="1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A62308DA-CA09-4C34-ACE9-BC1A47EA8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810" y="4787901"/>
              <a:ext cx="90487" cy="142875"/>
            </a:xfrm>
            <a:custGeom>
              <a:avLst/>
              <a:gdLst>
                <a:gd name="T0" fmla="*/ 230 w 230"/>
                <a:gd name="T1" fmla="*/ 144 h 271"/>
                <a:gd name="T2" fmla="*/ 230 w 230"/>
                <a:gd name="T3" fmla="*/ 271 h 271"/>
                <a:gd name="T4" fmla="*/ 0 w 230"/>
                <a:gd name="T5" fmla="*/ 137 h 271"/>
                <a:gd name="T6" fmla="*/ 0 w 230"/>
                <a:gd name="T7" fmla="*/ 0 h 271"/>
                <a:gd name="T8" fmla="*/ 230 w 230"/>
                <a:gd name="T9" fmla="*/ 14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71">
                  <a:moveTo>
                    <a:pt x="230" y="144"/>
                  </a:moveTo>
                  <a:lnTo>
                    <a:pt x="230" y="271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230" y="14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68EF899C-B09B-420C-BAB6-2191A9E8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84" y="5033963"/>
              <a:ext cx="127000" cy="174625"/>
            </a:xfrm>
            <a:custGeom>
              <a:avLst/>
              <a:gdLst>
                <a:gd name="T0" fmla="*/ 317 w 317"/>
                <a:gd name="T1" fmla="*/ 183 h 331"/>
                <a:gd name="T2" fmla="*/ 317 w 317"/>
                <a:gd name="T3" fmla="*/ 331 h 331"/>
                <a:gd name="T4" fmla="*/ 0 w 317"/>
                <a:gd name="T5" fmla="*/ 148 h 331"/>
                <a:gd name="T6" fmla="*/ 0 w 317"/>
                <a:gd name="T7" fmla="*/ 0 h 331"/>
                <a:gd name="T8" fmla="*/ 317 w 317"/>
                <a:gd name="T9" fmla="*/ 18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1">
                  <a:moveTo>
                    <a:pt x="317" y="183"/>
                  </a:moveTo>
                  <a:lnTo>
                    <a:pt x="317" y="331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17" y="18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9" name="Freeform 115">
              <a:extLst>
                <a:ext uri="{FF2B5EF4-FFF2-40B4-BE49-F238E27FC236}">
                  <a16:creationId xmlns:a16="http://schemas.microsoft.com/office/drawing/2014/main" id="{C12011C2-5C70-4C02-8E08-B1A8A63F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535" y="4953001"/>
              <a:ext cx="103187" cy="155575"/>
            </a:xfrm>
            <a:custGeom>
              <a:avLst/>
              <a:gdLst>
                <a:gd name="T0" fmla="*/ 260 w 260"/>
                <a:gd name="T1" fmla="*/ 148 h 294"/>
                <a:gd name="T2" fmla="*/ 260 w 260"/>
                <a:gd name="T3" fmla="*/ 294 h 294"/>
                <a:gd name="T4" fmla="*/ 0 w 260"/>
                <a:gd name="T5" fmla="*/ 140 h 294"/>
                <a:gd name="T6" fmla="*/ 0 w 260"/>
                <a:gd name="T7" fmla="*/ 0 h 294"/>
                <a:gd name="T8" fmla="*/ 260 w 260"/>
                <a:gd name="T9" fmla="*/ 14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94">
                  <a:moveTo>
                    <a:pt x="260" y="148"/>
                  </a:moveTo>
                  <a:lnTo>
                    <a:pt x="260" y="294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60" y="1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0" name="Freeform 116">
              <a:extLst>
                <a:ext uri="{FF2B5EF4-FFF2-40B4-BE49-F238E27FC236}">
                  <a16:creationId xmlns:a16="http://schemas.microsoft.com/office/drawing/2014/main" id="{6DE472BC-231C-4B51-B0B6-22D59C73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46" y="4865688"/>
              <a:ext cx="109538" cy="155575"/>
            </a:xfrm>
            <a:custGeom>
              <a:avLst/>
              <a:gdLst>
                <a:gd name="T0" fmla="*/ 273 w 273"/>
                <a:gd name="T1" fmla="*/ 160 h 294"/>
                <a:gd name="T2" fmla="*/ 273 w 273"/>
                <a:gd name="T3" fmla="*/ 294 h 294"/>
                <a:gd name="T4" fmla="*/ 0 w 273"/>
                <a:gd name="T5" fmla="*/ 134 h 294"/>
                <a:gd name="T6" fmla="*/ 0 w 273"/>
                <a:gd name="T7" fmla="*/ 0 h 294"/>
                <a:gd name="T8" fmla="*/ 273 w 273"/>
                <a:gd name="T9" fmla="*/ 1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4">
                  <a:moveTo>
                    <a:pt x="273" y="160"/>
                  </a:moveTo>
                  <a:lnTo>
                    <a:pt x="273" y="29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273" y="16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id="{D7FC3610-823B-4929-8B30-6107B767A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246" y="4132262"/>
              <a:ext cx="120650" cy="134938"/>
            </a:xfrm>
            <a:custGeom>
              <a:avLst/>
              <a:gdLst>
                <a:gd name="T0" fmla="*/ 302 w 302"/>
                <a:gd name="T1" fmla="*/ 104 h 256"/>
                <a:gd name="T2" fmla="*/ 302 w 302"/>
                <a:gd name="T3" fmla="*/ 256 h 256"/>
                <a:gd name="T4" fmla="*/ 0 w 302"/>
                <a:gd name="T5" fmla="*/ 146 h 256"/>
                <a:gd name="T6" fmla="*/ 0 w 302"/>
                <a:gd name="T7" fmla="*/ 0 h 256"/>
                <a:gd name="T8" fmla="*/ 302 w 302"/>
                <a:gd name="T9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56">
                  <a:moveTo>
                    <a:pt x="302" y="104"/>
                  </a:moveTo>
                  <a:lnTo>
                    <a:pt x="302" y="256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302" y="10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2" name="Freeform 118">
              <a:extLst>
                <a:ext uri="{FF2B5EF4-FFF2-40B4-BE49-F238E27FC236}">
                  <a16:creationId xmlns:a16="http://schemas.microsoft.com/office/drawing/2014/main" id="{2AD343DC-4094-416B-934F-9235045E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384" y="4264026"/>
              <a:ext cx="38100" cy="96837"/>
            </a:xfrm>
            <a:custGeom>
              <a:avLst/>
              <a:gdLst>
                <a:gd name="T0" fmla="*/ 94 w 94"/>
                <a:gd name="T1" fmla="*/ 39 h 183"/>
                <a:gd name="T2" fmla="*/ 94 w 94"/>
                <a:gd name="T3" fmla="*/ 183 h 183"/>
                <a:gd name="T4" fmla="*/ 0 w 94"/>
                <a:gd name="T5" fmla="*/ 144 h 183"/>
                <a:gd name="T6" fmla="*/ 0 w 94"/>
                <a:gd name="T7" fmla="*/ 0 h 183"/>
                <a:gd name="T8" fmla="*/ 94 w 94"/>
                <a:gd name="T9" fmla="*/ 3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3">
                  <a:moveTo>
                    <a:pt x="94" y="39"/>
                  </a:moveTo>
                  <a:lnTo>
                    <a:pt x="94" y="183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94" y="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id="{3B88E1B3-AA51-4E2F-A4F9-ADE9B310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246" y="4494212"/>
              <a:ext cx="120650" cy="147638"/>
            </a:xfrm>
            <a:custGeom>
              <a:avLst/>
              <a:gdLst>
                <a:gd name="T0" fmla="*/ 302 w 302"/>
                <a:gd name="T1" fmla="*/ 130 h 281"/>
                <a:gd name="T2" fmla="*/ 302 w 302"/>
                <a:gd name="T3" fmla="*/ 281 h 281"/>
                <a:gd name="T4" fmla="*/ 0 w 302"/>
                <a:gd name="T5" fmla="*/ 147 h 281"/>
                <a:gd name="T6" fmla="*/ 0 w 302"/>
                <a:gd name="T7" fmla="*/ 0 h 281"/>
                <a:gd name="T8" fmla="*/ 302 w 302"/>
                <a:gd name="T9" fmla="*/ 1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1">
                  <a:moveTo>
                    <a:pt x="302" y="130"/>
                  </a:moveTo>
                  <a:lnTo>
                    <a:pt x="302" y="281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302" y="13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4" name="Rectangle 120">
              <a:extLst>
                <a:ext uri="{FF2B5EF4-FFF2-40B4-BE49-F238E27FC236}">
                  <a16:creationId xmlns:a16="http://schemas.microsoft.com/office/drawing/2014/main" id="{FA99FC4E-78A0-42E7-8F1B-B1367C78E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10" y="4941888"/>
              <a:ext cx="60325" cy="80963"/>
            </a:xfrm>
            <a:prstGeom prst="rect">
              <a:avLst/>
            </a:prstGeom>
            <a:solidFill>
              <a:srgbClr val="7D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5" name="Freeform 121">
              <a:extLst>
                <a:ext uri="{FF2B5EF4-FFF2-40B4-BE49-F238E27FC236}">
                  <a16:creationId xmlns:a16="http://schemas.microsoft.com/office/drawing/2014/main" id="{919A6339-F678-465E-9BAB-E4448633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434" y="3767138"/>
              <a:ext cx="882650" cy="195263"/>
            </a:xfrm>
            <a:custGeom>
              <a:avLst/>
              <a:gdLst>
                <a:gd name="T0" fmla="*/ 0 w 2226"/>
                <a:gd name="T1" fmla="*/ 0 h 369"/>
                <a:gd name="T2" fmla="*/ 958 w 2226"/>
                <a:gd name="T3" fmla="*/ 28 h 369"/>
                <a:gd name="T4" fmla="*/ 2226 w 2226"/>
                <a:gd name="T5" fmla="*/ 354 h 369"/>
                <a:gd name="T6" fmla="*/ 1344 w 2226"/>
                <a:gd name="T7" fmla="*/ 369 h 369"/>
                <a:gd name="T8" fmla="*/ 0 w 2226"/>
                <a:gd name="T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69">
                  <a:moveTo>
                    <a:pt x="0" y="0"/>
                  </a:moveTo>
                  <a:lnTo>
                    <a:pt x="958" y="28"/>
                  </a:lnTo>
                  <a:lnTo>
                    <a:pt x="2226" y="354"/>
                  </a:lnTo>
                  <a:lnTo>
                    <a:pt x="13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6" name="Freeform 122">
              <a:extLst>
                <a:ext uri="{FF2B5EF4-FFF2-40B4-BE49-F238E27FC236}">
                  <a16:creationId xmlns:a16="http://schemas.microsoft.com/office/drawing/2014/main" id="{C3C0416F-101A-45D7-B50F-4A33E2074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596" y="3951287"/>
              <a:ext cx="342900" cy="147638"/>
            </a:xfrm>
            <a:custGeom>
              <a:avLst/>
              <a:gdLst>
                <a:gd name="T0" fmla="*/ 8 w 864"/>
                <a:gd name="T1" fmla="*/ 1 h 279"/>
                <a:gd name="T2" fmla="*/ 864 w 864"/>
                <a:gd name="T3" fmla="*/ 0 h 279"/>
                <a:gd name="T4" fmla="*/ 864 w 864"/>
                <a:gd name="T5" fmla="*/ 279 h 279"/>
                <a:gd name="T6" fmla="*/ 0 w 864"/>
                <a:gd name="T7" fmla="*/ 279 h 279"/>
                <a:gd name="T8" fmla="*/ 8 w 864"/>
                <a:gd name="T9" fmla="*/ 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279">
                  <a:moveTo>
                    <a:pt x="8" y="1"/>
                  </a:moveTo>
                  <a:lnTo>
                    <a:pt x="864" y="0"/>
                  </a:lnTo>
                  <a:lnTo>
                    <a:pt x="864" y="279"/>
                  </a:lnTo>
                  <a:lnTo>
                    <a:pt x="0" y="27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7" name="Freeform 123">
              <a:extLst>
                <a:ext uri="{FF2B5EF4-FFF2-40B4-BE49-F238E27FC236}">
                  <a16:creationId xmlns:a16="http://schemas.microsoft.com/office/drawing/2014/main" id="{C23030E3-F002-4CBC-9665-7115C811D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197" y="3768725"/>
              <a:ext cx="544513" cy="328612"/>
            </a:xfrm>
            <a:custGeom>
              <a:avLst/>
              <a:gdLst>
                <a:gd name="T0" fmla="*/ 0 w 1374"/>
                <a:gd name="T1" fmla="*/ 0 h 623"/>
                <a:gd name="T2" fmla="*/ 0 w 1374"/>
                <a:gd name="T3" fmla="*/ 209 h 623"/>
                <a:gd name="T4" fmla="*/ 1374 w 1374"/>
                <a:gd name="T5" fmla="*/ 623 h 623"/>
                <a:gd name="T6" fmla="*/ 1374 w 1374"/>
                <a:gd name="T7" fmla="*/ 345 h 623"/>
                <a:gd name="T8" fmla="*/ 0 w 1374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623">
                  <a:moveTo>
                    <a:pt x="0" y="0"/>
                  </a:moveTo>
                  <a:lnTo>
                    <a:pt x="0" y="209"/>
                  </a:lnTo>
                  <a:lnTo>
                    <a:pt x="1374" y="623"/>
                  </a:lnTo>
                  <a:lnTo>
                    <a:pt x="1374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E0C56F8-B324-4515-9AC1-FD9494E8E44F}"/>
              </a:ext>
            </a:extLst>
          </p:cNvPr>
          <p:cNvSpPr/>
          <p:nvPr/>
        </p:nvSpPr>
        <p:spPr bwMode="auto">
          <a:xfrm>
            <a:off x="334963" y="2394219"/>
            <a:ext cx="2068448" cy="264892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6850" marR="0" indent="-196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Uncertain fulfillment and enforcement of obligations</a:t>
            </a:r>
          </a:p>
          <a:p>
            <a:pPr marL="196850" marR="0" indent="-196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High administrative and legal cost</a:t>
            </a:r>
          </a:p>
          <a:p>
            <a:pPr marL="196850" marR="0" indent="-196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Lacking support for modern technologies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E7AA895-7AFB-426A-8227-84DCF1FB28FE}"/>
              </a:ext>
            </a:extLst>
          </p:cNvPr>
          <p:cNvSpPr/>
          <p:nvPr/>
        </p:nvSpPr>
        <p:spPr bwMode="auto">
          <a:xfrm>
            <a:off x="334963" y="1968741"/>
            <a:ext cx="2068448" cy="425478"/>
          </a:xfrm>
          <a:prstGeom prst="rect">
            <a:avLst/>
          </a:prstGeom>
          <a:solidFill>
            <a:srgbClr val="0065BD"/>
          </a:solidFill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cs typeface="Arial" pitchFamily="34" charset="0"/>
              </a:rPr>
              <a:t>Problems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1E7F497-96B4-4EE6-B86A-9A6383E7EB2B}"/>
              </a:ext>
            </a:extLst>
          </p:cNvPr>
          <p:cNvSpPr/>
          <p:nvPr/>
        </p:nvSpPr>
        <p:spPr bwMode="auto">
          <a:xfrm>
            <a:off x="3003550" y="2387400"/>
            <a:ext cx="2068448" cy="264892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Automated, enforced fulfillment of obligations to reduce uncertainty of contract performance and improve process efficiency</a:t>
            </a:r>
          </a:p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Equip SLAs with functionality to support cloud computing and IoT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30225C7-5400-40A5-B6E1-7358AAE38970}"/>
              </a:ext>
            </a:extLst>
          </p:cNvPr>
          <p:cNvSpPr/>
          <p:nvPr/>
        </p:nvSpPr>
        <p:spPr bwMode="auto">
          <a:xfrm>
            <a:off x="3003550" y="1961922"/>
            <a:ext cx="2068448" cy="425478"/>
          </a:xfrm>
          <a:prstGeom prst="rect">
            <a:avLst/>
          </a:prstGeom>
          <a:solidFill>
            <a:srgbClr val="0065BD"/>
          </a:solidFill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Solution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921C4D4-A444-4E15-9AB7-9ABDD68973BD}"/>
              </a:ext>
            </a:extLst>
          </p:cNvPr>
          <p:cNvSpPr/>
          <p:nvPr/>
        </p:nvSpPr>
        <p:spPr bwMode="auto">
          <a:xfrm>
            <a:off x="5672137" y="2387401"/>
            <a:ext cx="2068448" cy="264892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Technically viable implementation</a:t>
            </a:r>
          </a:p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High cost and high latency</a:t>
            </a:r>
          </a:p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Feasible solutions impeded by practical concerns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17555FE-345A-4CAD-8C3F-0E7CE6C592C8}"/>
              </a:ext>
            </a:extLst>
          </p:cNvPr>
          <p:cNvSpPr/>
          <p:nvPr/>
        </p:nvSpPr>
        <p:spPr bwMode="auto">
          <a:xfrm>
            <a:off x="5672137" y="1961922"/>
            <a:ext cx="2068448" cy="425478"/>
          </a:xfrm>
          <a:prstGeom prst="rect">
            <a:avLst/>
          </a:prstGeom>
          <a:solidFill>
            <a:srgbClr val="0065BD"/>
          </a:solidFill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Findings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DED6272-25CF-4566-AD42-D1518D8BDC08}"/>
              </a:ext>
            </a:extLst>
          </p:cNvPr>
          <p:cNvSpPr/>
          <p:nvPr/>
        </p:nvSpPr>
        <p:spPr bwMode="auto">
          <a:xfrm>
            <a:off x="9836215" y="2387868"/>
            <a:ext cx="2068448" cy="264892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Improve blockchain technology</a:t>
            </a:r>
          </a:p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Educate users</a:t>
            </a:r>
          </a:p>
          <a:p>
            <a:pPr marL="196850" indent="-196850" eaLnBrk="0" hangingPunct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Reduce risks of legal uncertainty and cryptocurrency fluctuations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B349FB2-9A84-4604-9DF0-BF522E9567DF}"/>
              </a:ext>
            </a:extLst>
          </p:cNvPr>
          <p:cNvSpPr/>
          <p:nvPr/>
        </p:nvSpPr>
        <p:spPr bwMode="auto">
          <a:xfrm>
            <a:off x="9836215" y="1962390"/>
            <a:ext cx="2068448" cy="425478"/>
          </a:xfrm>
          <a:prstGeom prst="rect">
            <a:avLst/>
          </a:prstGeom>
          <a:solidFill>
            <a:srgbClr val="0065BD"/>
          </a:solidFill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Outlook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31E4842C-4E39-41A4-ACA2-E8653FA8C751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530340" y="3705437"/>
            <a:ext cx="6819" cy="2668587"/>
          </a:xfrm>
          <a:prstGeom prst="bentConnector3">
            <a:avLst>
              <a:gd name="adj1" fmla="val -6633465"/>
            </a:avLst>
          </a:prstGeom>
          <a:ln w="28575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189B6995-3944-490E-AD9A-4941C8EDC00D}"/>
              </a:ext>
            </a:extLst>
          </p:cNvPr>
          <p:cNvCxnSpPr/>
          <p:nvPr/>
        </p:nvCxnSpPr>
        <p:spPr bwMode="auto">
          <a:xfrm rot="5400000" flipH="1" flipV="1">
            <a:off x="5410660" y="3712256"/>
            <a:ext cx="6819" cy="2668587"/>
          </a:xfrm>
          <a:prstGeom prst="bentConnector3">
            <a:avLst>
              <a:gd name="adj1" fmla="val -6633465"/>
            </a:avLst>
          </a:prstGeom>
          <a:ln w="28575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F9621D4-69E3-485A-8C57-2E7F1FC3C670}"/>
              </a:ext>
            </a:extLst>
          </p:cNvPr>
          <p:cNvSpPr txBox="1"/>
          <p:nvPr/>
        </p:nvSpPr>
        <p:spPr>
          <a:xfrm>
            <a:off x="1507272" y="5209455"/>
            <a:ext cx="2068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5BD"/>
                </a:solidFill>
                <a:latin typeface="Arial" pitchFamily="34" charset="0"/>
              </a:rPr>
              <a:t>Design &amp; Development</a:t>
            </a:r>
            <a:endParaRPr lang="en-DE" sz="1400" dirty="0">
              <a:solidFill>
                <a:srgbClr val="0065BD"/>
              </a:solidFill>
              <a:latin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C6C763F-1753-4CB1-9011-36E1D3287005}"/>
              </a:ext>
            </a:extLst>
          </p:cNvPr>
          <p:cNvSpPr txBox="1"/>
          <p:nvPr/>
        </p:nvSpPr>
        <p:spPr>
          <a:xfrm>
            <a:off x="4379845" y="5209454"/>
            <a:ext cx="2068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5BD"/>
                </a:solidFill>
                <a:latin typeface="Arial" pitchFamily="34" charset="0"/>
              </a:rPr>
              <a:t>Evaluation</a:t>
            </a:r>
            <a:endParaRPr lang="en-DE" sz="1400" dirty="0">
              <a:solidFill>
                <a:srgbClr val="0065BD"/>
              </a:solidFill>
              <a:latin typeface="Arial" pitchFamily="34" charset="0"/>
            </a:endParaRP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DAC2EFE-A606-4261-85ED-BFDE36F73672}"/>
              </a:ext>
            </a:extLst>
          </p:cNvPr>
          <p:cNvCxnSpPr/>
          <p:nvPr/>
        </p:nvCxnSpPr>
        <p:spPr bwMode="auto">
          <a:xfrm>
            <a:off x="7740585" y="2534940"/>
            <a:ext cx="2095630" cy="0"/>
          </a:xfrm>
          <a:prstGeom prst="straightConnector1">
            <a:avLst/>
          </a:prstGeom>
          <a:ln>
            <a:solidFill>
              <a:srgbClr val="0065BD"/>
            </a:solidFill>
            <a:prstDash val="dash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F3A8D49-8B30-470F-9C3E-35FDA4492CDA}"/>
              </a:ext>
            </a:extLst>
          </p:cNvPr>
          <p:cNvSpPr txBox="1"/>
          <p:nvPr/>
        </p:nvSpPr>
        <p:spPr>
          <a:xfrm>
            <a:off x="8094709" y="2246908"/>
            <a:ext cx="133283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rgbClr val="0065BD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Future work</a:t>
            </a:r>
            <a:endParaRPr lang="en-DE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FBEFFA9-AFF3-4C93-B529-9101E52AD92E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A0BD2C4-A772-4818-8B7E-13F67DCFC10F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476A066-786D-4593-BCE0-9E5CA6FB78F3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4952202-7FEA-4B77-B2C5-2B56F875D388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69788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Stephan Zumkeller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AF73-53EA-4FF8-91B9-9544CE5907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1410-8451-43E2-BAC2-A32174F2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Store 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2E0A6-0CBB-4E44-A914-19802986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D8E1A-9A27-4A47-94A0-2FBC8852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BB035-F73F-43EE-9B30-35ADA2F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5C3B4-70DA-4363-A0BD-BD62874A7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09" y="0"/>
            <a:ext cx="764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72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ADC9-204B-403B-A082-C13DC1AA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Billing 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1325E-241F-452E-9EAA-9D2DA633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F0017-BDEC-4CCC-A6C8-05F2CC0B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2D948-D43C-44CF-AC02-4F8F8E42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5DF9A-98BC-4A1F-97C6-0633AC348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99" y="0"/>
            <a:ext cx="670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20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B063-D341-446B-9E6D-3B3A6AFA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Contracts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DEE87-BF49-476A-AC4B-9C8B8404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14E47-5615-4867-AA0E-4DD9132B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33541-BA16-4D21-9C61-A265AF96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4E232-3184-453E-9080-9CC1F2B44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63" y="0"/>
            <a:ext cx="8268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10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BD46-9B5D-4ED8-9E3E-260A87A4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React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AFC28-1E08-456B-B234-9836DB94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B76CC-980F-49D1-AADA-1F063BE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D31B-31E0-4158-9D23-3C5F66E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14FC6-915F-47BA-9434-21B8459D2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55" y="896527"/>
            <a:ext cx="9106689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49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B35F-BB13-4855-9126-DF5AA8A1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– Use Case 1: Browse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offerings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0C677-F005-4DB3-A061-A4067FFD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5C226-1FE9-4EF4-A732-0088E5D2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BFFD4-9B88-4A6E-9A4D-D807E263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F39FA-5C95-4C6F-AB01-B40D9242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15" y="1241871"/>
            <a:ext cx="7513971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841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6B48-CC99-4EBE-8940-7B4559E3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  <a:r>
              <a:rPr lang="de-DE" dirty="0"/>
              <a:t> – Use Case 2: Order </a:t>
            </a:r>
            <a:r>
              <a:rPr lang="en-US" dirty="0"/>
              <a:t>service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A344B-C944-4A0A-B1E2-C546AD7B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2A48D-30FE-46AF-8D9C-995AAC28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3C512-14BE-48EF-8615-365AC2CD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9B48D-5D1A-4B40-A7E1-A1E2CD3A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51" y="1199957"/>
            <a:ext cx="6896698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61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1BD2-5009-42B2-AD74-4D297444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– Use Case 3: Handle payment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23C97-9302-40F6-B168-E1BD7515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CE8B7-AF3D-4193-9713-75ED0AFF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9D99B-F852-4532-B195-E0E5C77D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2369B-531D-47B8-A2C9-04A90655A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15" y="1268543"/>
            <a:ext cx="7513971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8" name="Tabelle 10">
            <a:extLst>
              <a:ext uri="{FF2B5EF4-FFF2-40B4-BE49-F238E27FC236}">
                <a16:creationId xmlns:a16="http://schemas.microsoft.com/office/drawing/2014/main" id="{E25187CE-FE19-429B-A5E8-D2ACC7B3B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57219"/>
              </p:ext>
            </p:extLst>
          </p:nvPr>
        </p:nvGraphicFramePr>
        <p:xfrm>
          <a:off x="3732328" y="2493000"/>
          <a:ext cx="4727344" cy="18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0826">
                  <a:extLst>
                    <a:ext uri="{9D8B030D-6E8A-4147-A177-3AD203B41FA5}">
                      <a16:colId xmlns:a16="http://schemas.microsoft.com/office/drawing/2014/main" val="1208297774"/>
                    </a:ext>
                  </a:extLst>
                </a:gridCol>
                <a:gridCol w="3856518">
                  <a:extLst>
                    <a:ext uri="{9D8B030D-6E8A-4147-A177-3AD203B41FA5}">
                      <a16:colId xmlns:a16="http://schemas.microsoft.com/office/drawing/2014/main" val="14518044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Master’s Thesis in a nutshell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97979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Motivation and Research Questions</a:t>
                      </a: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150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Approach and Results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4645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Conclusion and Outlook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T="468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96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73C6-2329-43F1-8BCC-392B4EF9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– Use Case 6: </a:t>
            </a:r>
            <a:r>
              <a:rPr lang="de-DE" dirty="0" err="1"/>
              <a:t>Terminate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contract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B9DFD-7F22-4386-B03F-97ED6CF6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DA23-3252-447F-B38B-1537798B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4E00D-DF3C-47F4-BE0B-C52A739E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B30BC-3654-4D77-9273-2F062756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18" y="2000126"/>
            <a:ext cx="7658764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907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9897-4EDC-45AA-A0D9-98A78F96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4549D-9644-4144-BBA2-83612A45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483FD-4E67-4B4C-BA55-7F164B9A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F814D-5731-4856-B325-D1870F35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EB3EE-3BD7-4380-AAD7-AF2EF0E8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514475"/>
            <a:ext cx="8296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267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3AF7-0028-48E1-BE59-3EF3AF82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82D70-89AD-4217-88C1-8FCAC7ED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D3FEB-FD32-4945-AD3E-998ACD16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9B837-E291-4DF1-AC08-D6E86BAF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D6CA8-03E1-4628-AEDA-E1371E1A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12" y="0"/>
            <a:ext cx="5919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49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000C-3DD9-49C9-B379-CE819F73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FC6D4-997A-4EE5-AE48-D104EED5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91715-882C-4D50-BEB8-A3E129FA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F4FF6-1583-4BE6-B1C3-8145C632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FBC77-93E5-41E9-AFD8-C0C2AA3B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46" y="0"/>
            <a:ext cx="6004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85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ACFC0D-7BF0-4FE6-9466-7E4BF2DC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Smart Contracts for Digital Services: </a:t>
            </a:r>
            <a:br>
              <a:rPr lang="en-US" dirty="0"/>
            </a:br>
            <a:r>
              <a:rPr lang="en-US" dirty="0"/>
              <a:t>A Feasibility Study based on Service Level Agreements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F90A1-656C-46F6-8E22-90AF6C78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90CE5-77DC-4AE0-9451-CA369A71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B813-D4AC-42A3-835B-07301898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D5808-8C47-43BF-97E7-4319435DA09B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5A89A-1084-4B3B-8221-F65A117A9CF6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0E3C8-A1CC-41BD-B76D-3CCCC18DF4F9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C27EE-2427-45E0-8C22-07BA500B0C4C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  <p:sp>
        <p:nvSpPr>
          <p:cNvPr id="13" name="Richtungspfeil 9">
            <a:extLst>
              <a:ext uri="{FF2B5EF4-FFF2-40B4-BE49-F238E27FC236}">
                <a16:creationId xmlns:a16="http://schemas.microsoft.com/office/drawing/2014/main" id="{7490D7EA-1B69-4D07-8C24-1C4E166A151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5400000">
            <a:off x="2904931" y="1471822"/>
            <a:ext cx="784685" cy="1530691"/>
          </a:xfrm>
          <a:prstGeom prst="homePlate">
            <a:avLst>
              <a:gd name="adj" fmla="val 22518"/>
            </a:avLst>
          </a:prstGeom>
          <a:solidFill>
            <a:srgbClr val="FFFFFF"/>
          </a:solidFill>
          <a:ln w="9525">
            <a:solidFill>
              <a:srgbClr val="0065BD"/>
            </a:solidFill>
            <a:prstDash val="lgDash"/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/>
            <a:r>
              <a:rPr lang="de-DE" sz="1400">
                <a:solidFill>
                  <a:srgbClr val="000000"/>
                </a:solidFill>
                <a:latin typeface="Arial" panose="020B0604020202020204" pitchFamily="34" charset="0"/>
              </a:rPr>
              <a:t>Initial position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Eingekerbter Richtungspfeil 11">
            <a:extLst>
              <a:ext uri="{FF2B5EF4-FFF2-40B4-BE49-F238E27FC236}">
                <a16:creationId xmlns:a16="http://schemas.microsoft.com/office/drawing/2014/main" id="{AEF0A910-601E-4A62-9980-DBBD1808389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5400000">
            <a:off x="2905980" y="3064448"/>
            <a:ext cx="782587" cy="1530691"/>
          </a:xfrm>
          <a:prstGeom prst="chevron">
            <a:avLst>
              <a:gd name="adj" fmla="val 22578"/>
            </a:avLst>
          </a:prstGeom>
          <a:solidFill>
            <a:srgbClr val="FFFFFF"/>
          </a:solidFill>
          <a:ln w="9525">
            <a:solidFill>
              <a:srgbClr val="0065BD"/>
            </a:solidFill>
            <a:prstDash val="lgDash"/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/>
            <a:r>
              <a:rPr lang="de-DE" sz="1400">
                <a:solidFill>
                  <a:srgbClr val="000000"/>
                </a:solidFill>
                <a:latin typeface="Arial" panose="020B0604020202020204" pitchFamily="34" charset="0"/>
              </a:rPr>
              <a:t>Research method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Eingekerbter Richtungspfeil 12">
            <a:extLst>
              <a:ext uri="{FF2B5EF4-FFF2-40B4-BE49-F238E27FC236}">
                <a16:creationId xmlns:a16="http://schemas.microsoft.com/office/drawing/2014/main" id="{FA0AC981-6FD3-4078-9EB3-F13A30F3346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 rot="5400000">
            <a:off x="2906504" y="2272884"/>
            <a:ext cx="781540" cy="1530691"/>
          </a:xfrm>
          <a:prstGeom prst="chevron">
            <a:avLst>
              <a:gd name="adj" fmla="val 22608"/>
            </a:avLst>
          </a:prstGeom>
          <a:solidFill>
            <a:srgbClr val="FFFFFF"/>
          </a:solidFill>
          <a:ln w="9525">
            <a:solidFill>
              <a:srgbClr val="0065BD"/>
            </a:solidFill>
            <a:prstDash val="lgDash"/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/>
            <a:r>
              <a:rPr lang="de-DE" sz="1400">
                <a:solidFill>
                  <a:srgbClr val="000000"/>
                </a:solidFill>
                <a:latin typeface="Arial" panose="020B0604020202020204" pitchFamily="34" charset="0"/>
              </a:rPr>
              <a:t>Guiding question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Eingekerbter Richtungspfeil 10">
            <a:extLst>
              <a:ext uri="{FF2B5EF4-FFF2-40B4-BE49-F238E27FC236}">
                <a16:creationId xmlns:a16="http://schemas.microsoft.com/office/drawing/2014/main" id="{2B3C865C-AE50-478B-8CE5-302B02214DA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 rot="5400000">
            <a:off x="2799514" y="3966096"/>
            <a:ext cx="995517" cy="1530691"/>
          </a:xfrm>
          <a:prstGeom prst="chevron">
            <a:avLst>
              <a:gd name="adj" fmla="val 22668"/>
            </a:avLst>
          </a:prstGeom>
          <a:solidFill>
            <a:srgbClr val="0065BD"/>
          </a:solidFill>
          <a:ln w="9525">
            <a:solidFill>
              <a:srgbClr val="0065BD"/>
            </a:solidFill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/>
            <a:r>
              <a:rPr lang="de-DE" sz="1400" dirty="0">
                <a:solidFill>
                  <a:srgbClr val="FFFFFF"/>
                </a:solidFill>
                <a:latin typeface="Arial" panose="020B0604020202020204" pitchFamily="34" charset="0"/>
              </a:rPr>
              <a:t>Key </a:t>
            </a:r>
            <a:r>
              <a:rPr lang="de-DE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findings</a:t>
            </a:r>
            <a:endParaRPr lang="de-DE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16DF621-DFC5-4D17-8A28-FEA999499E0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209081" y="1844824"/>
            <a:ext cx="6819142" cy="611654"/>
          </a:xfrm>
          <a:prstGeom prst="rect">
            <a:avLst/>
          </a:prstGeom>
          <a:noFill/>
          <a:ln w="9525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65BD"/>
                </a:solidFill>
                <a:prstDash val="solid"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Smart contracts are on a quest for application</a:t>
            </a:r>
            <a:endParaRPr lang="en-DE" sz="140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56F074C-BF43-4A91-822E-90DB1A599E7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209081" y="2643263"/>
            <a:ext cx="6819142" cy="611654"/>
          </a:xfrm>
          <a:prstGeom prst="rect">
            <a:avLst/>
          </a:prstGeom>
          <a:noFill/>
          <a:ln w="9525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65BD"/>
                </a:solidFill>
                <a:prstDash val="solid"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Are service level agreements (SLA) of digital services</a:t>
            </a:r>
            <a:br>
              <a:rPr lang="en-US" sz="1400" dirty="0"/>
            </a:br>
            <a:r>
              <a:rPr lang="en-US" sz="1400" dirty="0"/>
              <a:t>a suitable application domain for smart contracts?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26824A-74C2-4758-9211-FA52B667CFE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09081" y="3433252"/>
            <a:ext cx="6819142" cy="611654"/>
          </a:xfrm>
          <a:prstGeom prst="rect">
            <a:avLst/>
          </a:prstGeom>
          <a:noFill/>
          <a:ln w="9525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65BD"/>
                </a:solidFill>
                <a:prstDash val="solid"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Design Science Research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94E2D74-244D-4A6C-9D31-AF456B7D077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209081" y="4257506"/>
            <a:ext cx="6819142" cy="899686"/>
          </a:xfrm>
          <a:prstGeom prst="rect">
            <a:avLst/>
          </a:prstGeom>
          <a:noFill/>
          <a:ln w="9525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65BD"/>
                </a:solidFill>
                <a:prstDash val="solid"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Smart contracts enable digitally executable SLAs</a:t>
            </a:r>
          </a:p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Artifact is technically viable</a:t>
            </a:r>
          </a:p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Impeded by user skepticism</a:t>
            </a:r>
          </a:p>
          <a:p>
            <a:pPr marL="151040" lvl="1" indent="-151040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Blockchain technology requires improvements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4732120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3FDCC0-DB42-4771-8C61-7BD1DD61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1556792"/>
            <a:ext cx="11523135" cy="4824959"/>
          </a:xfrm>
        </p:spPr>
        <p:txBody>
          <a:bodyPr/>
          <a:lstStyle/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Blockchain technology was initially created to enable cryptocurrencies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Evolution with the introduction of smart contracts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Low adaption of the technology for practical applications despite its potential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SLAs of digital services appear as a possible application domain for smart contracts</a:t>
            </a:r>
            <a:endParaRPr lang="en-US" spc="-1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1B075-0530-49C0-8EA2-7F16299B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 of this thesis is to enrich smart contract’s scope of application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6DAC-DDA8-4853-BC62-26F61B32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0A67-3B34-474C-A518-CEED9D25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4688-CBDD-468F-ACCA-105B43FF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CustomShape 14">
            <a:extLst>
              <a:ext uri="{FF2B5EF4-FFF2-40B4-BE49-F238E27FC236}">
                <a16:creationId xmlns:a16="http://schemas.microsoft.com/office/drawing/2014/main" id="{A8F24954-B91E-4043-917F-91B715E424E7}"/>
              </a:ext>
            </a:extLst>
          </p:cNvPr>
          <p:cNvSpPr/>
          <p:nvPr/>
        </p:nvSpPr>
        <p:spPr>
          <a:xfrm>
            <a:off x="2400" y="3681413"/>
            <a:ext cx="12189600" cy="1000800"/>
          </a:xfrm>
          <a:prstGeom prst="rect">
            <a:avLst/>
          </a:prstGeom>
          <a:solidFill>
            <a:srgbClr val="0065B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40000" tIns="45000" rIns="2340000" bIns="45000" anchor="ctr"/>
          <a:lstStyle/>
          <a:p>
            <a:pPr marL="1440" indent="-720" algn="ctr">
              <a:lnSpc>
                <a:spcPct val="100000"/>
              </a:lnSpc>
              <a:spcBef>
                <a:spcPts val="320"/>
              </a:spcBef>
            </a:pPr>
            <a:r>
              <a:rPr lang="en-US" spc="-1" dirty="0">
                <a:solidFill>
                  <a:schemeClr val="bg1"/>
                </a:solidFill>
                <a:latin typeface="Arial"/>
              </a:rPr>
              <a:t>Are SLA of digital services a suitable</a:t>
            </a:r>
            <a:br>
              <a:rPr lang="en-US" spc="-1" dirty="0">
                <a:solidFill>
                  <a:schemeClr val="bg1"/>
                </a:solidFill>
                <a:latin typeface="Arial"/>
              </a:rPr>
            </a:br>
            <a:r>
              <a:rPr lang="en-US" spc="-1" dirty="0">
                <a:solidFill>
                  <a:schemeClr val="bg1"/>
                </a:solidFill>
                <a:latin typeface="Arial"/>
              </a:rPr>
              <a:t> application domain for smart contracts?</a:t>
            </a:r>
            <a:endParaRPr lang="en-US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B27C9-B34C-4895-9C07-99D4E9ED90B7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54B32-4740-4ECD-8260-62202FA7C2B9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118F0-15F3-4769-8275-06FDBA03B83E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587A7-5F4B-4068-BC55-094E8B14FCD2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4682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CF1F6-7764-4112-8026-3EE28D7A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dirty="0"/>
              <a:t>We derived four research questions from our guiding question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A78B-A637-48D4-99CF-1C304EA2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98BE-FA23-4767-9BE8-16553BBF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CDCE-98B1-4642-A272-B00F6CA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1EBB7B3F-D4C0-4B05-B50B-A223886F4BBF}"/>
              </a:ext>
            </a:extLst>
          </p:cNvPr>
          <p:cNvSpPr/>
          <p:nvPr/>
        </p:nvSpPr>
        <p:spPr bwMode="auto">
          <a:xfrm>
            <a:off x="2962122" y="1277761"/>
            <a:ext cx="6878294" cy="900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5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RQ1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can smart contracts support SLAs of digital services?</a:t>
            </a:r>
            <a:endParaRPr lang="en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ilkreis 31">
            <a:extLst>
              <a:ext uri="{FF2B5EF4-FFF2-40B4-BE49-F238E27FC236}">
                <a16:creationId xmlns:a16="http://schemas.microsoft.com/office/drawing/2014/main" id="{2CACBC3A-EA17-4C42-BDA8-76D760EF423D}"/>
              </a:ext>
            </a:extLst>
          </p:cNvPr>
          <p:cNvSpPr/>
          <p:nvPr/>
        </p:nvSpPr>
        <p:spPr bwMode="auto">
          <a:xfrm rot="10800000">
            <a:off x="2423593" y="1277237"/>
            <a:ext cx="900000" cy="900000"/>
          </a:xfrm>
          <a:prstGeom prst="pie">
            <a:avLst>
              <a:gd name="adj1" fmla="val 5409381"/>
              <a:gd name="adj2" fmla="val 1620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fik 32" descr="Hilfe">
            <a:extLst>
              <a:ext uri="{FF2B5EF4-FFF2-40B4-BE49-F238E27FC236}">
                <a16:creationId xmlns:a16="http://schemas.microsoft.com/office/drawing/2014/main" id="{929FFBA4-69C3-4D4C-BF05-F8D98C82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584" y="1268342"/>
            <a:ext cx="900000" cy="900000"/>
          </a:xfrm>
          <a:prstGeom prst="rect">
            <a:avLst/>
          </a:prstGeom>
        </p:spPr>
      </p:pic>
      <p:grpSp>
        <p:nvGrpSpPr>
          <p:cNvPr id="13" name="Gruppieren 17">
            <a:extLst>
              <a:ext uri="{FF2B5EF4-FFF2-40B4-BE49-F238E27FC236}">
                <a16:creationId xmlns:a16="http://schemas.microsoft.com/office/drawing/2014/main" id="{31EB3305-4937-408D-B184-B0A47017A3A2}"/>
              </a:ext>
            </a:extLst>
          </p:cNvPr>
          <p:cNvGrpSpPr/>
          <p:nvPr/>
        </p:nvGrpSpPr>
        <p:grpSpPr>
          <a:xfrm>
            <a:off x="2351584" y="2405554"/>
            <a:ext cx="7488832" cy="909681"/>
            <a:chOff x="1343472" y="1691389"/>
            <a:chExt cx="7488832" cy="909681"/>
          </a:xfrm>
        </p:grpSpPr>
        <p:sp>
          <p:nvSpPr>
            <p:cNvPr id="14" name="Rechteck 18">
              <a:extLst>
                <a:ext uri="{FF2B5EF4-FFF2-40B4-BE49-F238E27FC236}">
                  <a16:creationId xmlns:a16="http://schemas.microsoft.com/office/drawing/2014/main" id="{EA1330DD-95E7-4574-887E-689902747D50}"/>
                </a:ext>
              </a:extLst>
            </p:cNvPr>
            <p:cNvSpPr/>
            <p:nvPr/>
          </p:nvSpPr>
          <p:spPr bwMode="auto">
            <a:xfrm>
              <a:off x="1954010" y="1700808"/>
              <a:ext cx="6878294" cy="900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65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RQ2</a:t>
              </a: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b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How can required information about service performance be made available to smart contracts?</a:t>
              </a:r>
              <a:endParaRPr lang="en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ilkreis 31">
              <a:extLst>
                <a:ext uri="{FF2B5EF4-FFF2-40B4-BE49-F238E27FC236}">
                  <a16:creationId xmlns:a16="http://schemas.microsoft.com/office/drawing/2014/main" id="{E82D0B91-B1B4-4C91-B5C2-FE01D2F54CF0}"/>
                </a:ext>
              </a:extLst>
            </p:cNvPr>
            <p:cNvSpPr/>
            <p:nvPr/>
          </p:nvSpPr>
          <p:spPr bwMode="auto">
            <a:xfrm rot="10800000">
              <a:off x="1415481" y="1700284"/>
              <a:ext cx="900000" cy="900000"/>
            </a:xfrm>
            <a:prstGeom prst="pie">
              <a:avLst>
                <a:gd name="adj1" fmla="val 5409381"/>
                <a:gd name="adj2" fmla="val 1620000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Grafik 32" descr="Hilfe">
              <a:extLst>
                <a:ext uri="{FF2B5EF4-FFF2-40B4-BE49-F238E27FC236}">
                  <a16:creationId xmlns:a16="http://schemas.microsoft.com/office/drawing/2014/main" id="{74E68BFF-A8F7-4536-BD66-44743908B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3472" y="1691389"/>
              <a:ext cx="900000" cy="900000"/>
            </a:xfrm>
            <a:prstGeom prst="rect">
              <a:avLst/>
            </a:prstGeom>
          </p:spPr>
        </p:pic>
      </p:grpSp>
      <p:grpSp>
        <p:nvGrpSpPr>
          <p:cNvPr id="17" name="Gruppieren 17">
            <a:extLst>
              <a:ext uri="{FF2B5EF4-FFF2-40B4-BE49-F238E27FC236}">
                <a16:creationId xmlns:a16="http://schemas.microsoft.com/office/drawing/2014/main" id="{8EE6E9CF-9B78-405C-B85E-28653DBE27AA}"/>
              </a:ext>
            </a:extLst>
          </p:cNvPr>
          <p:cNvGrpSpPr/>
          <p:nvPr/>
        </p:nvGrpSpPr>
        <p:grpSpPr>
          <a:xfrm>
            <a:off x="2351584" y="3542766"/>
            <a:ext cx="7488832" cy="909681"/>
            <a:chOff x="1343472" y="1691389"/>
            <a:chExt cx="7488832" cy="909681"/>
          </a:xfrm>
        </p:grpSpPr>
        <p:sp>
          <p:nvSpPr>
            <p:cNvPr id="18" name="Rechteck 18">
              <a:extLst>
                <a:ext uri="{FF2B5EF4-FFF2-40B4-BE49-F238E27FC236}">
                  <a16:creationId xmlns:a16="http://schemas.microsoft.com/office/drawing/2014/main" id="{F877F551-042D-4659-B9F0-CCB35D612793}"/>
                </a:ext>
              </a:extLst>
            </p:cNvPr>
            <p:cNvSpPr/>
            <p:nvPr/>
          </p:nvSpPr>
          <p:spPr bwMode="auto">
            <a:xfrm>
              <a:off x="1954010" y="1700808"/>
              <a:ext cx="6878294" cy="900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65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RQ3</a:t>
              </a: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b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What are approaches for the design and development of a blockchain-based application which supports SLAs of digital services?</a:t>
              </a:r>
              <a:endParaRPr lang="en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ilkreis 31">
              <a:extLst>
                <a:ext uri="{FF2B5EF4-FFF2-40B4-BE49-F238E27FC236}">
                  <a16:creationId xmlns:a16="http://schemas.microsoft.com/office/drawing/2014/main" id="{4061974F-F42A-4CDA-9D8F-5002ABFFD2E7}"/>
                </a:ext>
              </a:extLst>
            </p:cNvPr>
            <p:cNvSpPr/>
            <p:nvPr/>
          </p:nvSpPr>
          <p:spPr bwMode="auto">
            <a:xfrm rot="10800000">
              <a:off x="1415481" y="1700284"/>
              <a:ext cx="900000" cy="900000"/>
            </a:xfrm>
            <a:prstGeom prst="pie">
              <a:avLst>
                <a:gd name="adj1" fmla="val 5409381"/>
                <a:gd name="adj2" fmla="val 1620000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0" name="Grafik 32" descr="Hilfe">
              <a:extLst>
                <a:ext uri="{FF2B5EF4-FFF2-40B4-BE49-F238E27FC236}">
                  <a16:creationId xmlns:a16="http://schemas.microsoft.com/office/drawing/2014/main" id="{4D1C0F50-4DE8-4123-915C-61E138333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3472" y="1691389"/>
              <a:ext cx="900000" cy="900000"/>
            </a:xfrm>
            <a:prstGeom prst="rect">
              <a:avLst/>
            </a:prstGeom>
          </p:spPr>
        </p:pic>
      </p:grpSp>
      <p:grpSp>
        <p:nvGrpSpPr>
          <p:cNvPr id="21" name="Gruppieren 17">
            <a:extLst>
              <a:ext uri="{FF2B5EF4-FFF2-40B4-BE49-F238E27FC236}">
                <a16:creationId xmlns:a16="http://schemas.microsoft.com/office/drawing/2014/main" id="{28A7C9F1-7A14-475F-AE69-4325B038DD09}"/>
              </a:ext>
            </a:extLst>
          </p:cNvPr>
          <p:cNvGrpSpPr/>
          <p:nvPr/>
        </p:nvGrpSpPr>
        <p:grpSpPr>
          <a:xfrm>
            <a:off x="2351584" y="4679977"/>
            <a:ext cx="7488832" cy="909681"/>
            <a:chOff x="1343472" y="1691389"/>
            <a:chExt cx="7488832" cy="909681"/>
          </a:xfrm>
        </p:grpSpPr>
        <p:sp>
          <p:nvSpPr>
            <p:cNvPr id="22" name="Rechteck 18">
              <a:extLst>
                <a:ext uri="{FF2B5EF4-FFF2-40B4-BE49-F238E27FC236}">
                  <a16:creationId xmlns:a16="http://schemas.microsoft.com/office/drawing/2014/main" id="{5022E1B7-678F-490F-9A23-2E41180049A9}"/>
                </a:ext>
              </a:extLst>
            </p:cNvPr>
            <p:cNvSpPr/>
            <p:nvPr/>
          </p:nvSpPr>
          <p:spPr bwMode="auto">
            <a:xfrm>
              <a:off x="1954010" y="1700808"/>
              <a:ext cx="6878294" cy="900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65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RQ4</a:t>
              </a: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b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How feasible is the prototypical application for supporting SLA of digital services? </a:t>
              </a:r>
              <a:endParaRPr lang="en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ilkreis 31">
              <a:extLst>
                <a:ext uri="{FF2B5EF4-FFF2-40B4-BE49-F238E27FC236}">
                  <a16:creationId xmlns:a16="http://schemas.microsoft.com/office/drawing/2014/main" id="{E7B99D7A-A2BD-4C3E-86E9-AC718B71CD90}"/>
                </a:ext>
              </a:extLst>
            </p:cNvPr>
            <p:cNvSpPr/>
            <p:nvPr/>
          </p:nvSpPr>
          <p:spPr bwMode="auto">
            <a:xfrm rot="10800000">
              <a:off x="1415481" y="1700284"/>
              <a:ext cx="900000" cy="900000"/>
            </a:xfrm>
            <a:prstGeom prst="pie">
              <a:avLst>
                <a:gd name="adj1" fmla="val 5409381"/>
                <a:gd name="adj2" fmla="val 1620000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Grafik 32" descr="Hilfe">
              <a:extLst>
                <a:ext uri="{FF2B5EF4-FFF2-40B4-BE49-F238E27FC236}">
                  <a16:creationId xmlns:a16="http://schemas.microsoft.com/office/drawing/2014/main" id="{0A000B0D-BB4A-4B06-9E3F-0FFEA0A2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3472" y="1691389"/>
              <a:ext cx="900000" cy="9000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6973D9-CEA8-4569-BC20-719E96269122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7EAE74-1E17-4F6B-80C3-581BB4FD3DCF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245F9C-6452-4E45-902A-69167F4A12BF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BA53A-F6C4-447E-8695-58664225244A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30848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CD3A24-ED75-4350-B790-3C182E6F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generate problem domain-specific knowledge by employing</a:t>
            </a:r>
            <a:br>
              <a:rPr lang="en-US"/>
            </a:br>
            <a:r>
              <a:rPr lang="en-US"/>
              <a:t>design science research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FC7B8-62AE-4CBB-BFA6-7DF8A48E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040B5-8D5A-482B-9FFD-C8E10EC6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A251-CBA8-4B77-92D7-7EDF4715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5CB-5EE0-4EA4-87FF-7D8A79A61969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409ECB-EAA8-494E-9D2C-564ED73F1BE2}"/>
              </a:ext>
            </a:extLst>
          </p:cNvPr>
          <p:cNvGrpSpPr/>
          <p:nvPr/>
        </p:nvGrpSpPr>
        <p:grpSpPr>
          <a:xfrm>
            <a:off x="1032060" y="1295080"/>
            <a:ext cx="10127880" cy="4267841"/>
            <a:chOff x="839416" y="1033367"/>
            <a:chExt cx="10127880" cy="426784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FD9A9D3-81AD-426C-BEF1-83E79F5EEAC9}"/>
                </a:ext>
              </a:extLst>
            </p:cNvPr>
            <p:cNvGrpSpPr/>
            <p:nvPr/>
          </p:nvGrpSpPr>
          <p:grpSpPr>
            <a:xfrm>
              <a:off x="839416" y="1033367"/>
              <a:ext cx="10127880" cy="4267841"/>
              <a:chOff x="839416" y="1033367"/>
              <a:chExt cx="10127880" cy="4267841"/>
            </a:xfrm>
          </p:grpSpPr>
          <p:pic>
            <p:nvPicPr>
              <p:cNvPr id="7" name="Grafik 9">
                <a:extLst>
                  <a:ext uri="{FF2B5EF4-FFF2-40B4-BE49-F238E27FC236}">
                    <a16:creationId xmlns:a16="http://schemas.microsoft.com/office/drawing/2014/main" id="{DFFA5BF1-DFCE-40CA-BFDC-9902AA1715A2}"/>
                  </a:ext>
                </a:extLst>
              </p:cNvPr>
              <p:cNvPicPr/>
              <p:nvPr/>
            </p:nvPicPr>
            <p:blipFill rotWithShape="1">
              <a:blip r:embed="rId2"/>
              <a:srcRect b="23591"/>
              <a:stretch/>
            </p:blipFill>
            <p:spPr>
              <a:xfrm>
                <a:off x="839416" y="1194636"/>
                <a:ext cx="10127880" cy="410657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130A03-E462-4A7E-9984-0D0D772147AF}"/>
                  </a:ext>
                </a:extLst>
              </p:cNvPr>
              <p:cNvSpPr txBox="1"/>
              <p:nvPr/>
            </p:nvSpPr>
            <p:spPr>
              <a:xfrm>
                <a:off x="6481160" y="1033367"/>
                <a:ext cx="1346512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65BD"/>
                    </a:solidFill>
                    <a:latin typeface="Arial" pitchFamily="34" charset="0"/>
                  </a:rPr>
                  <a:t>3 iterations</a:t>
                </a:r>
                <a:endParaRPr lang="en-DE" sz="1600" b="1" dirty="0">
                  <a:solidFill>
                    <a:srgbClr val="0065BD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03C6DD66-87E4-470E-97BA-41A3B0B58A27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 bwMode="auto">
              <a:xfrm rot="10800000">
                <a:off x="7827673" y="1202644"/>
                <a:ext cx="925401" cy="667058"/>
              </a:xfrm>
              <a:prstGeom prst="bentConnector3">
                <a:avLst>
                  <a:gd name="adj1" fmla="val -741"/>
                </a:avLst>
              </a:prstGeom>
              <a:ln w="38100">
                <a:solidFill>
                  <a:srgbClr val="0065BD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82CB66F3-EAA3-4D1E-AFDC-926AE146524A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 bwMode="auto">
              <a:xfrm rot="10800000" flipV="1">
                <a:off x="5804518" y="1202643"/>
                <a:ext cx="676642" cy="686805"/>
              </a:xfrm>
              <a:prstGeom prst="bentConnector2">
                <a:avLst/>
              </a:prstGeom>
              <a:ln w="38100">
                <a:solidFill>
                  <a:srgbClr val="0065BD"/>
                </a:solidFill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82348C-536E-415F-B528-F9A0D4F3A985}"/>
                </a:ext>
              </a:extLst>
            </p:cNvPr>
            <p:cNvSpPr txBox="1"/>
            <p:nvPr/>
          </p:nvSpPr>
          <p:spPr>
            <a:xfrm>
              <a:off x="2681432" y="3068278"/>
              <a:ext cx="5533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5BD"/>
                  </a:solidFill>
                  <a:latin typeface="Arial" pitchFamily="34" charset="0"/>
                </a:rPr>
                <a:t>RQ1</a:t>
              </a:r>
              <a:endParaRPr lang="en-DE" sz="1400" b="1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0859CA-59C6-4745-88BF-2067E3FBF54F}"/>
                </a:ext>
              </a:extLst>
            </p:cNvPr>
            <p:cNvSpPr txBox="1"/>
            <p:nvPr/>
          </p:nvSpPr>
          <p:spPr>
            <a:xfrm>
              <a:off x="4121592" y="3068278"/>
              <a:ext cx="5533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5BD"/>
                  </a:solidFill>
                  <a:latin typeface="Arial" pitchFamily="34" charset="0"/>
                </a:rPr>
                <a:t>RQ1</a:t>
              </a:r>
              <a:endParaRPr lang="en-DE" sz="1400" b="1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3D9901-0D4D-41C8-9A36-279B9AE084C7}"/>
                </a:ext>
              </a:extLst>
            </p:cNvPr>
            <p:cNvSpPr txBox="1"/>
            <p:nvPr/>
          </p:nvSpPr>
          <p:spPr>
            <a:xfrm>
              <a:off x="5443960" y="3068278"/>
              <a:ext cx="70243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5BD"/>
                  </a:solidFill>
                  <a:latin typeface="Arial" pitchFamily="34" charset="0"/>
                </a:rPr>
                <a:t>RQ2/3</a:t>
              </a:r>
              <a:endParaRPr lang="en-DE" sz="1400" b="1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842D9F-3B6C-4F70-ACBF-0BC554769765}"/>
                </a:ext>
              </a:extLst>
            </p:cNvPr>
            <p:cNvSpPr txBox="1"/>
            <p:nvPr/>
          </p:nvSpPr>
          <p:spPr>
            <a:xfrm>
              <a:off x="6902399" y="3068278"/>
              <a:ext cx="70243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5BD"/>
                  </a:solidFill>
                  <a:latin typeface="Arial" pitchFamily="34" charset="0"/>
                </a:rPr>
                <a:t>RQ2/3</a:t>
              </a:r>
              <a:endParaRPr lang="en-DE" sz="1400" b="1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9564B8-B716-41B9-BC46-6E634B780295}"/>
                </a:ext>
              </a:extLst>
            </p:cNvPr>
            <p:cNvSpPr txBox="1"/>
            <p:nvPr/>
          </p:nvSpPr>
          <p:spPr>
            <a:xfrm>
              <a:off x="8442072" y="3068278"/>
              <a:ext cx="55335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5BD"/>
                  </a:solidFill>
                  <a:latin typeface="Arial" pitchFamily="34" charset="0"/>
                </a:rPr>
                <a:t>RQ4</a:t>
              </a:r>
              <a:endParaRPr lang="en-DE" sz="1400" b="1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8D88CAD-6335-4BBB-A0D8-0FF1CCEA29F8}"/>
              </a:ext>
            </a:extLst>
          </p:cNvPr>
          <p:cNvSpPr txBox="1"/>
          <p:nvPr/>
        </p:nvSpPr>
        <p:spPr>
          <a:xfrm>
            <a:off x="9624392" y="5796642"/>
            <a:ext cx="153163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i="1" dirty="0" err="1">
                <a:latin typeface="Arial" pitchFamily="34" charset="0"/>
              </a:rPr>
              <a:t>Peffers</a:t>
            </a:r>
            <a:r>
              <a:rPr lang="en-US" sz="1200" i="1" dirty="0">
                <a:latin typeface="Arial" pitchFamily="34" charset="0"/>
              </a:rPr>
              <a:t> et al. (2007)</a:t>
            </a:r>
            <a:endParaRPr lang="en-DE" sz="1200" i="1" dirty="0">
              <a:latin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DD072-E771-4158-8906-B9AFA83D290B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FD139-3ABC-4E3B-AF26-A86D1CE5616E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2C1F54-A7BE-4F20-A781-C97BEFE23799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8E33CA-FE3D-481A-9E98-B420E19FCA0B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24626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2177-27E1-4F31-96E2-82849A6B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624"/>
            <a:ext cx="10586102" cy="720725"/>
          </a:xfrm>
        </p:spPr>
        <p:txBody>
          <a:bodyPr/>
          <a:lstStyle/>
          <a:p>
            <a:r>
              <a:rPr lang="en-US" dirty="0"/>
              <a:t>SLAs of digital services are costly, ineffective and lack support</a:t>
            </a:r>
            <a:br>
              <a:rPr lang="en-US" dirty="0"/>
            </a:br>
            <a:r>
              <a:rPr lang="en-US" dirty="0"/>
              <a:t>for modern technologies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E8716-35FE-4CE2-89BF-D2A21F22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48565-A056-4D41-89F7-2C9D5FB7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7D426-A080-42B4-8914-1EC580D8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76950B-7125-4774-8640-E74CBDE95E2F}"/>
              </a:ext>
            </a:extLst>
          </p:cNvPr>
          <p:cNvSpPr txBox="1">
            <a:spLocks/>
          </p:cNvSpPr>
          <p:nvPr/>
        </p:nvSpPr>
        <p:spPr>
          <a:xfrm>
            <a:off x="334435" y="1556792"/>
            <a:ext cx="11523135" cy="4824959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Fulfillment of obligations depends on the good will of service partners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Enforcement of rights is not guaranteed</a:t>
            </a:r>
          </a:p>
          <a:p>
            <a:pPr marL="643027" lvl="1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Litigation might be unprofitable due to administrative efforts and legal costs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Missing features for cloud computing and the Internet of Things</a:t>
            </a:r>
            <a:endParaRPr lang="en-DE" kern="0" dirty="0"/>
          </a:p>
        </p:txBody>
      </p:sp>
      <p:sp>
        <p:nvSpPr>
          <p:cNvPr id="8" name="CustomShape 14">
            <a:extLst>
              <a:ext uri="{FF2B5EF4-FFF2-40B4-BE49-F238E27FC236}">
                <a16:creationId xmlns:a16="http://schemas.microsoft.com/office/drawing/2014/main" id="{8D0724B9-C3A2-4C50-BA02-63B7EB6362BE}"/>
              </a:ext>
            </a:extLst>
          </p:cNvPr>
          <p:cNvSpPr/>
          <p:nvPr/>
        </p:nvSpPr>
        <p:spPr>
          <a:xfrm>
            <a:off x="2400" y="3681413"/>
            <a:ext cx="12189600" cy="1000800"/>
          </a:xfrm>
          <a:prstGeom prst="rect">
            <a:avLst/>
          </a:prstGeom>
          <a:solidFill>
            <a:srgbClr val="0065B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40000" tIns="45000" rIns="2340000" bIns="45000" anchor="ctr"/>
          <a:lstStyle/>
          <a:p>
            <a:pPr marL="1440" indent="-720" algn="ctr">
              <a:lnSpc>
                <a:spcPct val="100000"/>
              </a:lnSpc>
              <a:spcBef>
                <a:spcPts val="320"/>
              </a:spcBef>
            </a:pPr>
            <a:r>
              <a:rPr lang="en-US" spc="-1" dirty="0">
                <a:solidFill>
                  <a:schemeClr val="bg1"/>
                </a:solidFill>
                <a:latin typeface="Arial"/>
              </a:rPr>
              <a:t>Smart contracts provide new prospects of enforced fulfillment of programmed obligations and contractual interfaces to machines</a:t>
            </a:r>
            <a:endParaRPr lang="en-US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5D6B2-71EB-4CFB-B5A3-E8E53DC889C7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1EB39-45BE-4426-B622-B74B7D025B46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6339-7DCE-4F26-9A2B-6FC33FD70CB1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01FD2-2715-4B7A-9B38-E57B25C7F5FA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96670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B2F5-E945-41A6-846A-8B249F0B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 supports SLAs with enforced fulfillment of obligations, increased process efficiency, and enabling of technical innovation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E976F-4AB1-414A-8E61-DC312F6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E2938-272C-4845-A1C5-A79ECE5C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180820 Zumkeller Final presentation of master’s thesis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7F1E-CE0E-4CAB-B327-D810ABB1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FD526B8-3834-4AB5-8558-C0B8E302671E}"/>
              </a:ext>
            </a:extLst>
          </p:cNvPr>
          <p:cNvSpPr txBox="1">
            <a:spLocks/>
          </p:cNvSpPr>
          <p:nvPr/>
        </p:nvSpPr>
        <p:spPr>
          <a:xfrm>
            <a:off x="334435" y="1556792"/>
            <a:ext cx="11523135" cy="4824959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Smart contracts represent SLAs and contain obligations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Smart contracts enforce the fulfillment of obligations</a:t>
            </a:r>
          </a:p>
          <a:p>
            <a:pPr marL="643027" lvl="1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reduce legal costs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Smart contract-based SLAs support scalability of cloud computing</a:t>
            </a:r>
          </a:p>
          <a:p>
            <a:pPr marL="285840" indent="-285120">
              <a:lnSpc>
                <a:spcPct val="15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kern="0" spc="-1" dirty="0">
                <a:solidFill>
                  <a:srgbClr val="000000"/>
                </a:solidFill>
              </a:rPr>
              <a:t>IoT devices are able to buy digital services with SLAs</a:t>
            </a:r>
          </a:p>
        </p:txBody>
      </p:sp>
      <p:sp>
        <p:nvSpPr>
          <p:cNvPr id="7" name="CustomShape 14">
            <a:extLst>
              <a:ext uri="{FF2B5EF4-FFF2-40B4-BE49-F238E27FC236}">
                <a16:creationId xmlns:a16="http://schemas.microsoft.com/office/drawing/2014/main" id="{4149EEAA-25E3-464F-95D6-9D228D7A90C2}"/>
              </a:ext>
            </a:extLst>
          </p:cNvPr>
          <p:cNvSpPr/>
          <p:nvPr/>
        </p:nvSpPr>
        <p:spPr>
          <a:xfrm>
            <a:off x="2400" y="4084384"/>
            <a:ext cx="12189600" cy="1000800"/>
          </a:xfrm>
          <a:prstGeom prst="rect">
            <a:avLst/>
          </a:prstGeom>
          <a:solidFill>
            <a:srgbClr val="0065B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40000" tIns="45000" rIns="2340000" bIns="45000" anchor="ctr"/>
          <a:lstStyle/>
          <a:p>
            <a:pPr marL="1440" indent="-720" algn="ctr">
              <a:lnSpc>
                <a:spcPct val="100000"/>
              </a:lnSpc>
              <a:spcBef>
                <a:spcPts val="320"/>
              </a:spcBef>
            </a:pPr>
            <a:r>
              <a:rPr lang="en-US" spc="-1" dirty="0">
                <a:solidFill>
                  <a:schemeClr val="bg1"/>
                </a:solidFill>
                <a:latin typeface="Arial"/>
              </a:rPr>
              <a:t>Smart contracts reduce manual effort to support scalability, enforce the fulfillment of obligations, and enable contractual interaction of IoT devices</a:t>
            </a:r>
            <a:endParaRPr lang="en-US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02C83-B914-4C3F-8993-F528EF9525A2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087F2-B2DA-4D6F-829A-67BC4CC03620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44BC7-BFF4-4B2F-AE45-61132CCF414E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989E5-8F03-4459-AF67-DEE1E58170A7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99065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ildergebnis fÃ¼r browser window mockup">
            <a:extLst>
              <a:ext uri="{FF2B5EF4-FFF2-40B4-BE49-F238E27FC236}">
                <a16:creationId xmlns:a16="http://schemas.microsoft.com/office/drawing/2014/main" id="{B8470019-F65B-4D6A-877D-36110054B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18495" r="12609" b="19551"/>
          <a:stretch/>
        </p:blipFill>
        <p:spPr bwMode="auto">
          <a:xfrm>
            <a:off x="7405235" y="1627098"/>
            <a:ext cx="3359203" cy="1801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32066F-8B7F-4E64-B722-8D092C8048D0}"/>
              </a:ext>
            </a:extLst>
          </p:cNvPr>
          <p:cNvSpPr/>
          <p:nvPr/>
        </p:nvSpPr>
        <p:spPr bwMode="auto">
          <a:xfrm>
            <a:off x="6167080" y="1268413"/>
            <a:ext cx="5761567" cy="44656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Prototype Application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DB756-8DE9-4595-B5E0-0B11A3D8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enable the six use cases, we developed a distributed application</a:t>
            </a:r>
            <a:br>
              <a:rPr lang="en-US" dirty="0"/>
            </a:br>
            <a:r>
              <a:rPr lang="en-US" dirty="0"/>
              <a:t>based on Ethereum and React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7442E-3E10-44DA-8CFF-A676BB85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FB34C-5827-431D-95F1-5838420C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180820 Zumkeller Final presentation of master’s thesis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033CE-C8FE-4E54-8FA4-89715EDD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9391-FD8B-4951-B07A-A389C4C7CA7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A121F-28FA-4000-9EB5-572EE9015C9C}"/>
              </a:ext>
            </a:extLst>
          </p:cNvPr>
          <p:cNvSpPr/>
          <p:nvPr/>
        </p:nvSpPr>
        <p:spPr bwMode="auto">
          <a:xfrm>
            <a:off x="9358305" y="2999908"/>
            <a:ext cx="1346253" cy="35156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0065BD"/>
                </a:solidFill>
                <a:cs typeface="Arial" pitchFamily="34" charset="0"/>
              </a:rPr>
              <a:t>MetaMask</a:t>
            </a:r>
            <a:endParaRPr lang="en-DE" sz="1600" dirty="0">
              <a:solidFill>
                <a:srgbClr val="0065BD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A5E2F-E8DD-417C-AE33-4EFB2A6C17E5}"/>
              </a:ext>
            </a:extLst>
          </p:cNvPr>
          <p:cNvSpPr/>
          <p:nvPr/>
        </p:nvSpPr>
        <p:spPr bwMode="auto">
          <a:xfrm>
            <a:off x="6491320" y="3879208"/>
            <a:ext cx="5187033" cy="17100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Ethereum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18588F24-0610-4E30-BD49-98F99E3B6BD7}"/>
              </a:ext>
            </a:extLst>
          </p:cNvPr>
          <p:cNvSpPr/>
          <p:nvPr/>
        </p:nvSpPr>
        <p:spPr bwMode="auto">
          <a:xfrm>
            <a:off x="6929746" y="4131460"/>
            <a:ext cx="1592847" cy="864096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Provider smart contract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B9FB32CD-CE0E-4182-AA1B-272F24A7D52D}"/>
              </a:ext>
            </a:extLst>
          </p:cNvPr>
          <p:cNvSpPr/>
          <p:nvPr/>
        </p:nvSpPr>
        <p:spPr bwMode="auto">
          <a:xfrm>
            <a:off x="9493977" y="4131460"/>
            <a:ext cx="1800201" cy="792088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Service smart contracts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9FFD9F-4CDC-43AF-A2DC-B0E7677A3B38}"/>
              </a:ext>
            </a:extLst>
          </p:cNvPr>
          <p:cNvCxnSpPr>
            <a:cxnSpLocks/>
            <a:stCxn id="1032" idx="2"/>
            <a:endCxn id="8" idx="0"/>
          </p:cNvCxnSpPr>
          <p:nvPr/>
        </p:nvCxnSpPr>
        <p:spPr bwMode="auto">
          <a:xfrm>
            <a:off x="9084837" y="3429000"/>
            <a:ext cx="0" cy="450208"/>
          </a:xfrm>
          <a:prstGeom prst="straightConnector1">
            <a:avLst/>
          </a:prstGeom>
          <a:ln w="57150">
            <a:solidFill>
              <a:srgbClr val="0065BD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212EEA-6600-4945-BBAC-7D921013EB87}"/>
              </a:ext>
            </a:extLst>
          </p:cNvPr>
          <p:cNvSpPr txBox="1"/>
          <p:nvPr/>
        </p:nvSpPr>
        <p:spPr>
          <a:xfrm>
            <a:off x="4835860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5423D-2B44-4D1F-9A3B-490B65AA1523}"/>
              </a:ext>
            </a:extLst>
          </p:cNvPr>
          <p:cNvSpPr txBox="1"/>
          <p:nvPr/>
        </p:nvSpPr>
        <p:spPr>
          <a:xfrm>
            <a:off x="5483932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>
                <a:latin typeface="Arial" pitchFamily="34" charset="0"/>
              </a:defRPr>
            </a:lvl1pPr>
          </a:lstStyle>
          <a:p>
            <a:r>
              <a:rPr lang="de-DE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291CF-90A6-4B2B-9E28-4C1572A81F35}"/>
              </a:ext>
            </a:extLst>
          </p:cNvPr>
          <p:cNvSpPr txBox="1"/>
          <p:nvPr/>
        </p:nvSpPr>
        <p:spPr>
          <a:xfrm>
            <a:off x="6132004" y="6381328"/>
            <a:ext cx="576064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FEACD-FB71-499E-86F4-63D0A9E5F94A}"/>
              </a:ext>
            </a:extLst>
          </p:cNvPr>
          <p:cNvSpPr txBox="1"/>
          <p:nvPr/>
        </p:nvSpPr>
        <p:spPr>
          <a:xfrm>
            <a:off x="6780076" y="6381328"/>
            <a:ext cx="5760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72D68-B2D6-495E-91E1-7DAB3F1FF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8"/>
          <a:stretch/>
        </p:blipFill>
        <p:spPr>
          <a:xfrm>
            <a:off x="187976" y="1112424"/>
            <a:ext cx="5289822" cy="4692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043A06-6ECD-45DC-97FC-2AC697B3E592}"/>
              </a:ext>
            </a:extLst>
          </p:cNvPr>
          <p:cNvSpPr txBox="1"/>
          <p:nvPr/>
        </p:nvSpPr>
        <p:spPr>
          <a:xfrm>
            <a:off x="1343472" y="5908630"/>
            <a:ext cx="28803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65BD"/>
                </a:solidFill>
                <a:latin typeface="Arial" pitchFamily="34" charset="0"/>
              </a:rPr>
              <a:t>Use Cases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E4362-2509-4658-A376-2CB8F06F12E2}"/>
              </a:ext>
            </a:extLst>
          </p:cNvPr>
          <p:cNvSpPr txBox="1"/>
          <p:nvPr/>
        </p:nvSpPr>
        <p:spPr>
          <a:xfrm>
            <a:off x="6167080" y="5902942"/>
            <a:ext cx="576156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65BD"/>
                </a:solidFill>
                <a:latin typeface="Arial" pitchFamily="34" charset="0"/>
              </a:rPr>
              <a:t>Architecture</a:t>
            </a:r>
          </a:p>
        </p:txBody>
      </p:sp>
      <p:pic>
        <p:nvPicPr>
          <p:cNvPr id="1028" name="Picture 4" descr="Ethereum Portrait">
            <a:extLst>
              <a:ext uri="{FF2B5EF4-FFF2-40B4-BE49-F238E27FC236}">
                <a16:creationId xmlns:a16="http://schemas.microsoft.com/office/drawing/2014/main" id="{B69ABC95-27AD-40BC-A7D1-2986EF497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0" r="73716" b="34142"/>
          <a:stretch/>
        </p:blipFill>
        <p:spPr bwMode="auto">
          <a:xfrm>
            <a:off x="7725054" y="4878549"/>
            <a:ext cx="797539" cy="7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7F7311-F497-42B9-86F8-76DA889BE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538" y="2108280"/>
            <a:ext cx="1457325" cy="552450"/>
          </a:xfrm>
          <a:prstGeom prst="rect">
            <a:avLst/>
          </a:prstGeom>
        </p:spPr>
      </p:pic>
      <p:pic>
        <p:nvPicPr>
          <p:cNvPr id="1030" name="Picture 6" descr="MetaMask Logo">
            <a:extLst>
              <a:ext uri="{FF2B5EF4-FFF2-40B4-BE49-F238E27FC236}">
                <a16:creationId xmlns:a16="http://schemas.microsoft.com/office/drawing/2014/main" id="{9C6D4946-9C89-4914-BF60-DAF65259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09" y="2969839"/>
            <a:ext cx="439588" cy="4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0A0168-D808-4539-9F4F-B7E220FC795D}"/>
              </a:ext>
            </a:extLst>
          </p:cNvPr>
          <p:cNvSpPr/>
          <p:nvPr/>
        </p:nvSpPr>
        <p:spPr bwMode="auto">
          <a:xfrm>
            <a:off x="7767535" y="1823615"/>
            <a:ext cx="1035242" cy="7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05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ded6938-b83b-4e01-96d2-e843a4ffab1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 (wide)</Template>
  <TotalTime>0</TotalTime>
  <Words>1131</Words>
  <Application>Microsoft Office PowerPoint</Application>
  <PresentationFormat>Widescreen</PresentationFormat>
  <Paragraphs>256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Unicode MS</vt:lpstr>
      <vt:lpstr>DejaVu Sans</vt:lpstr>
      <vt:lpstr>Helvetica Neue</vt:lpstr>
      <vt:lpstr>Segoe UI</vt:lpstr>
      <vt:lpstr>TUM Neue Helvetica 75 Bold</vt:lpstr>
      <vt:lpstr>Wingdings</vt:lpstr>
      <vt:lpstr>Slides sebis 2013 2</vt:lpstr>
      <vt:lpstr>Using Smart Contracts for Digital Services:  A Feasibility Study based on Service Level Agreements</vt:lpstr>
      <vt:lpstr>Outline</vt:lpstr>
      <vt:lpstr>Using Smart Contracts for Digital Services:  A Feasibility Study based on Service Level Agreements</vt:lpstr>
      <vt:lpstr>The motivation of this thesis is to enrich smart contract’s scope of application</vt:lpstr>
      <vt:lpstr>We derived four research questions from our guiding question</vt:lpstr>
      <vt:lpstr>We generate problem domain-specific knowledge by employing design science research</vt:lpstr>
      <vt:lpstr>SLAs of digital services are costly, ineffective and lack support for modern technologies</vt:lpstr>
      <vt:lpstr>Our solution supports SLAs with enforced fulfillment of obligations, increased process efficiency, and enabling of technical innovation</vt:lpstr>
      <vt:lpstr>To enable the six use cases, we developed a distributed application based on Ethereum and React</vt:lpstr>
      <vt:lpstr>Our prototype is a viable technical implementation and demonstrates feasibility of smart contracts for supporting SLAs of digital services</vt:lpstr>
      <vt:lpstr>Smart contracts are feasible for supporting SLAs of digital services, but require the resolution of practical issues</vt:lpstr>
      <vt:lpstr>PowerPoint Presentation</vt:lpstr>
      <vt:lpstr>Store View</vt:lpstr>
      <vt:lpstr>Billing View</vt:lpstr>
      <vt:lpstr>Smart Contracts</vt:lpstr>
      <vt:lpstr>React components</vt:lpstr>
      <vt:lpstr>Sequence – Use Case 1: Browse service offerings</vt:lpstr>
      <vt:lpstr>Sequence – Use Case 2: Order service</vt:lpstr>
      <vt:lpstr>Sequence – Use Case 3: Handle payment</vt:lpstr>
      <vt:lpstr>Sequence – Use Case 6: Terminate service contract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2018-08-16T16:37:39Z</dcterms:created>
  <dcterms:modified xsi:type="dcterms:W3CDTF">2018-08-20T10:04:02Z</dcterms:modified>
</cp:coreProperties>
</file>