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trictFirstAndLastChars="0" saveSubsetFonts="1">
  <p:sldMasterIdLst>
    <p:sldMasterId id="2147483725" r:id="rId1"/>
  </p:sldMasterIdLst>
  <p:notesMasterIdLst>
    <p:notesMasterId r:id="rId10"/>
  </p:notesMasterIdLst>
  <p:handoutMasterIdLst>
    <p:handoutMasterId r:id="rId11"/>
  </p:handoutMasterIdLst>
  <p:sldIdLst>
    <p:sldId id="647" r:id="rId2"/>
    <p:sldId id="672" r:id="rId3"/>
    <p:sldId id="706" r:id="rId4"/>
    <p:sldId id="704" r:id="rId5"/>
    <p:sldId id="696" r:id="rId6"/>
    <p:sldId id="703" r:id="rId7"/>
    <p:sldId id="698" r:id="rId8"/>
    <p:sldId id="705" r:id="rId9"/>
  </p:sldIdLst>
  <p:sldSz cx="12192000" cy="6858000"/>
  <p:notesSz cx="7099300" cy="10234613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 Neue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845" userDrawn="1">
          <p15:clr>
            <a:srgbClr val="A4A3A4"/>
          </p15:clr>
        </p15:guide>
        <p15:guide id="2" orient="horz" pos="618" userDrawn="1">
          <p15:clr>
            <a:srgbClr val="A4A3A4"/>
          </p15:clr>
        </p15:guide>
        <p15:guide id="3" orient="horz" pos="4042" userDrawn="1">
          <p15:clr>
            <a:srgbClr val="A4A3A4"/>
          </p15:clr>
        </p15:guide>
        <p15:guide id="4" pos="7499" userDrawn="1">
          <p15:clr>
            <a:srgbClr val="A4A3A4"/>
          </p15:clr>
        </p15:guide>
        <p15:guide id="5" pos="2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5BD"/>
    <a:srgbClr val="C0C0C0"/>
    <a:srgbClr val="489ADA"/>
    <a:srgbClr val="E8E6DF"/>
    <a:srgbClr val="000000"/>
    <a:srgbClr val="41BEFF"/>
    <a:srgbClr val="FF8000"/>
    <a:srgbClr val="CB6C1D"/>
    <a:srgbClr val="ECE8C2"/>
    <a:srgbClr val="91AC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Designformatvorlage 1 - Akz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Keine Formatvorlage, Tabellengitternetz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4" autoAdjust="0"/>
    <p:restoredTop sz="81885" autoAdjust="0"/>
  </p:normalViewPr>
  <p:slideViewPr>
    <p:cSldViewPr>
      <p:cViewPr varScale="1">
        <p:scale>
          <a:sx n="96" d="100"/>
          <a:sy n="96" d="100"/>
        </p:scale>
        <p:origin x="91" y="288"/>
      </p:cViewPr>
      <p:guideLst>
        <p:guide orient="horz" pos="845"/>
        <p:guide orient="horz" pos="618"/>
        <p:guide orient="horz" pos="4042"/>
        <p:guide pos="7499"/>
        <p:guide pos="257"/>
      </p:guideLst>
    </p:cSldViewPr>
  </p:slideViewPr>
  <p:outlineViewPr>
    <p:cViewPr>
      <p:scale>
        <a:sx n="33" d="100"/>
        <a:sy n="33" d="100"/>
      </p:scale>
      <p:origin x="0" y="3909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2532" y="-108"/>
      </p:cViewPr>
      <p:guideLst>
        <p:guide orient="horz" pos="3224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25568" y="189833"/>
            <a:ext cx="3496595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 dirty="0">
              <a:latin typeface="Arial Unicode MS" pitchFamily="34" charset="-128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338830" y="189833"/>
            <a:ext cx="2208376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 dirty="0">
              <a:latin typeface="Arial Unicode MS" pitchFamily="34" charset="-128"/>
            </a:endParaRP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2392"/>
            <a:ext cx="3077137" cy="5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endParaRPr lang="de-DE" dirty="0">
              <a:latin typeface="Arial Unicode MS" pitchFamily="34" charset="-128"/>
            </a:endParaRPr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163" y="9722392"/>
            <a:ext cx="3077137" cy="5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TUM Neue Helvetica 55 Regular" charset="0"/>
                <a:cs typeface="+mn-cs"/>
              </a:defRPr>
            </a:lvl1pPr>
          </a:lstStyle>
          <a:p>
            <a:pPr>
              <a:defRPr/>
            </a:pPr>
            <a:fld id="{6F17E718-27D7-4FA6-ACF7-4EB047CCD802}" type="slidenum">
              <a:rPr lang="de-DE">
                <a:latin typeface="Arial Unicode MS" pitchFamily="34" charset="-128"/>
              </a:rPr>
              <a:pPr>
                <a:defRPr/>
              </a:pPr>
              <a:t>‹Nr.›</a:t>
            </a:fld>
            <a:endParaRPr lang="de-DE" dirty="0">
              <a:latin typeface="Arial Unicode MS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919594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7137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Arial Unicode MS" pitchFamily="34" charset="-128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163" y="0"/>
            <a:ext cx="3077137" cy="512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 Unicode MS" pitchFamily="34" charset="-128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41288" y="769938"/>
            <a:ext cx="6816725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685" y="4862015"/>
            <a:ext cx="5205932" cy="4605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 dirty="0"/>
              <a:t>Mastertextformat bearbeiten</a:t>
            </a:r>
          </a:p>
          <a:p>
            <a:pPr lvl="1"/>
            <a:r>
              <a:rPr lang="de-DE" noProof="0" dirty="0"/>
              <a:t>Zweite Ebene</a:t>
            </a:r>
          </a:p>
          <a:p>
            <a:pPr lvl="2"/>
            <a:r>
              <a:rPr lang="de-DE" noProof="0" dirty="0"/>
              <a:t>Dritte Ebene</a:t>
            </a:r>
          </a:p>
          <a:p>
            <a:pPr lvl="3"/>
            <a:r>
              <a:rPr lang="de-DE" noProof="0" dirty="0"/>
              <a:t>Vierte Ebene</a:t>
            </a:r>
          </a:p>
          <a:p>
            <a:pPr lvl="4"/>
            <a:r>
              <a:rPr lang="de-DE" noProof="0" dirty="0"/>
              <a:t>Fünfte Ebene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2392"/>
            <a:ext cx="3077137" cy="5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300">
                <a:latin typeface="Arial Unicode MS" pitchFamily="34" charset="-128"/>
                <a:cs typeface="+mn-cs"/>
              </a:defRPr>
            </a:lvl1pPr>
          </a:lstStyle>
          <a:p>
            <a:pPr>
              <a:defRPr/>
            </a:pPr>
            <a:endParaRPr lang="de-DE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163" y="9722392"/>
            <a:ext cx="3077137" cy="512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9040" tIns="49521" rIns="99040" bIns="49521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300">
                <a:latin typeface="Arial Unicode MS" pitchFamily="34" charset="-128"/>
                <a:cs typeface="+mn-cs"/>
              </a:defRPr>
            </a:lvl1pPr>
          </a:lstStyle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3244729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 Unicode MS" pitchFamily="34" charset="-128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41288" y="769938"/>
            <a:ext cx="6816725" cy="38354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138587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41288" y="769938"/>
            <a:ext cx="6816725" cy="38354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785376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Aside from cryptocurrencies, the Blockchain offers a technology that could reshape companies’ application landscapes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Blockchain as intermediary, as trusted integrator of business processes, as trusted shared database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Smart Contracts for the automation and integration of business processes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271627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r>
              <a:rPr lang="en-US" dirty="0"/>
              <a:t>Blockchain as a trusted third party for monitoring and reporting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-"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- Smart Contracts </a:t>
            </a:r>
            <a:r>
              <a:rPr lang="de-DE" dirty="0" err="1"/>
              <a:t>offer</a:t>
            </a:r>
            <a:r>
              <a:rPr lang="de-DE" dirty="0"/>
              <a:t> </a:t>
            </a:r>
            <a:r>
              <a:rPr lang="de-DE" dirty="0" err="1"/>
              <a:t>trusted</a:t>
            </a:r>
            <a:r>
              <a:rPr lang="de-DE" dirty="0"/>
              <a:t> </a:t>
            </a:r>
            <a:r>
              <a:rPr lang="de-DE" dirty="0" err="1"/>
              <a:t>automation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integrated</a:t>
            </a:r>
            <a:r>
              <a:rPr lang="de-DE" dirty="0"/>
              <a:t> </a:t>
            </a:r>
            <a:r>
              <a:rPr lang="de-DE" dirty="0" err="1"/>
              <a:t>collaborative</a:t>
            </a:r>
            <a:r>
              <a:rPr lang="de-DE" dirty="0"/>
              <a:t> </a:t>
            </a:r>
            <a:r>
              <a:rPr lang="de-DE" dirty="0" err="1"/>
              <a:t>processes</a:t>
            </a:r>
            <a:endParaRPr lang="de-DE" dirty="0"/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6749988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Tx/>
              <a:buChar char="-"/>
            </a:pPr>
            <a:r>
              <a:rPr lang="en-US" dirty="0"/>
              <a:t>How can SLAs be improved with Smart Contracts?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What is the model of a SLA?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What parts are suitable to be programmed into a Smart Contract?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How do Smart Contract fit in SLA from a legal perspective?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What are the roles and life-cycle of a SLA Smart Contract?</a:t>
            </a:r>
          </a:p>
          <a:p>
            <a:pPr marL="285750" indent="-285750">
              <a:buFontTx/>
              <a:buChar char="-"/>
            </a:pPr>
            <a:r>
              <a:rPr lang="en-US" dirty="0"/>
              <a:t>How can service performance information be made available to a Smart Contract?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How can service performance be measured?</a:t>
            </a:r>
          </a:p>
          <a:p>
            <a:pPr marL="642937" lvl="1" indent="-285750">
              <a:buFontTx/>
              <a:buChar char="-"/>
            </a:pPr>
            <a:r>
              <a:rPr lang="en-US" dirty="0"/>
              <a:t>Which possibilities exist to feed off-chain information to Smart Contracts?</a:t>
            </a:r>
          </a:p>
          <a:p>
            <a:pPr marL="285750" indent="-285750">
              <a:buFontTx/>
              <a:buChar char="-"/>
            </a:pPr>
            <a:r>
              <a:rPr lang="en-US" dirty="0"/>
              <a:t>How to design and implement a SLA Smart Contract?</a:t>
            </a:r>
          </a:p>
          <a:p>
            <a:endParaRPr lang="en-US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1CBFA17-2001-43FC-BD93-086B619BC2A9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2345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7616" y="2"/>
            <a:ext cx="12192000" cy="6857999"/>
          </a:xfrm>
          <a:prstGeom prst="rect">
            <a:avLst/>
          </a:prstGeom>
        </p:spPr>
      </p:pic>
      <p:sp>
        <p:nvSpPr>
          <p:cNvPr id="10" name="Rechteck 9"/>
          <p:cNvSpPr/>
          <p:nvPr userDrawn="1"/>
        </p:nvSpPr>
        <p:spPr>
          <a:xfrm>
            <a:off x="0" y="0"/>
            <a:ext cx="12192000" cy="4196080"/>
          </a:xfrm>
          <a:prstGeom prst="rect">
            <a:avLst/>
          </a:prstGeom>
          <a:gradFill flip="none" rotWithShape="1">
            <a:gsLst>
              <a:gs pos="23000">
                <a:schemeClr val="bg1">
                  <a:alpha val="85000"/>
                </a:schemeClr>
              </a:gs>
              <a:gs pos="93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en-US" dirty="0"/>
          </a:p>
        </p:txBody>
      </p:sp>
      <p:sp>
        <p:nvSpPr>
          <p:cNvPr id="17" name="Titel 1"/>
          <p:cNvSpPr>
            <a:spLocks noGrp="1"/>
          </p:cNvSpPr>
          <p:nvPr>
            <p:ph type="title" hasCustomPrompt="1"/>
          </p:nvPr>
        </p:nvSpPr>
        <p:spPr>
          <a:xfrm>
            <a:off x="431371" y="3538641"/>
            <a:ext cx="11432843" cy="6797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144000" bIns="72000" anchor="b" anchorCtr="0">
            <a:spAutoFit/>
          </a:bodyPr>
          <a:lstStyle>
            <a:lvl1pPr marL="180000" algn="l">
              <a:defRPr sz="3000" b="0" i="0" baseline="0">
                <a:solidFill>
                  <a:schemeClr val="tx2"/>
                </a:solidFill>
                <a:latin typeface="+mj-lt"/>
                <a:cs typeface="Arial"/>
              </a:defRPr>
            </a:lvl1pPr>
          </a:lstStyle>
          <a:p>
            <a:r>
              <a:rPr lang="en-US" noProof="0" dirty="0"/>
              <a:t>Edit Title</a:t>
            </a:r>
          </a:p>
        </p:txBody>
      </p:sp>
      <p:sp>
        <p:nvSpPr>
          <p:cNvPr id="22" name="Textplatzhalter 4"/>
          <p:cNvSpPr>
            <a:spLocks noGrp="1"/>
          </p:cNvSpPr>
          <p:nvPr>
            <p:ph type="body" sz="quarter" idx="10" hasCustomPrompt="1"/>
          </p:nvPr>
        </p:nvSpPr>
        <p:spPr>
          <a:xfrm>
            <a:off x="431372" y="4211796"/>
            <a:ext cx="11432841" cy="33855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wrap="square">
            <a:spAutoFit/>
          </a:bodyPr>
          <a:lstStyle>
            <a:lvl1pPr marL="180000" indent="0">
              <a:buFontTx/>
              <a:buNone/>
              <a:defRPr sz="1600" b="0" baseline="0">
                <a:solidFill>
                  <a:schemeClr val="tx1">
                    <a:lumMod val="60000"/>
                    <a:lumOff val="40000"/>
                  </a:schemeClr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noProof="0" dirty="0"/>
              <a:t>Presenter, Date, Location</a:t>
            </a:r>
          </a:p>
        </p:txBody>
      </p:sp>
      <p:pic>
        <p:nvPicPr>
          <p:cNvPr id="9" name="Grafik 8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1371" y="398812"/>
            <a:ext cx="997527" cy="320040"/>
          </a:xfrm>
          <a:prstGeom prst="rect">
            <a:avLst/>
          </a:prstGeom>
        </p:spPr>
      </p:pic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5861" y="398812"/>
            <a:ext cx="606858" cy="320055"/>
          </a:xfrm>
          <a:prstGeom prst="rect">
            <a:avLst/>
          </a:prstGeom>
        </p:spPr>
      </p:pic>
      <p:sp>
        <p:nvSpPr>
          <p:cNvPr id="25" name="Textfeld 24"/>
          <p:cNvSpPr txBox="1"/>
          <p:nvPr userDrawn="1"/>
        </p:nvSpPr>
        <p:spPr>
          <a:xfrm>
            <a:off x="425454" y="4643381"/>
            <a:ext cx="11438759" cy="122529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txBody>
          <a:bodyPr wrap="square" lIns="252000" tIns="180000" rIns="180000" bIns="180000" rtlCol="0">
            <a:spAutoFit/>
          </a:bodyPr>
          <a:lstStyle/>
          <a:p>
            <a:pPr marL="0" indent="0"/>
            <a:r>
              <a:rPr lang="en-US" sz="1400" b="0" i="0" kern="12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Chair of</a:t>
            </a:r>
            <a:r>
              <a:rPr lang="en-US" sz="1400" b="0" i="0" kern="120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 </a:t>
            </a:r>
            <a:r>
              <a:rPr lang="en-US" sz="1400" b="0" i="0" kern="12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Software</a:t>
            </a:r>
            <a:r>
              <a:rPr lang="en-US" sz="1400" b="0" i="0" kern="120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 Engineering for Business Information Systems </a:t>
            </a:r>
            <a:r>
              <a:rPr lang="en-US" sz="1400" b="0" i="0" kern="12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(sebis) </a:t>
            </a:r>
          </a:p>
          <a:p>
            <a:pPr marL="0" indent="0"/>
            <a:r>
              <a:rPr lang="en-US" sz="1400" b="0" i="0" kern="12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Faculty of</a:t>
            </a:r>
            <a:r>
              <a:rPr lang="en-US" sz="1400" b="0" i="0" kern="1200" baseline="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 </a:t>
            </a:r>
            <a:r>
              <a:rPr lang="en-US" sz="1400" b="0" i="0" kern="1200" noProof="1">
                <a:solidFill>
                  <a:schemeClr val="tx1">
                    <a:lumMod val="65000"/>
                    <a:lumOff val="35000"/>
                  </a:schemeClr>
                </a:solidFill>
                <a:latin typeface="Arial" charset="0"/>
                <a:ea typeface="+mn-ea"/>
                <a:cs typeface="Arial"/>
              </a:rPr>
              <a:t>Informatics</a:t>
            </a:r>
          </a:p>
          <a:p>
            <a:pPr marL="0" indent="0"/>
            <a:r>
              <a:rPr lang="en-US" sz="1400" b="0" i="0" kern="1200" noProof="1">
                <a:solidFill>
                  <a:schemeClr val="bg1">
                    <a:lumMod val="50000"/>
                  </a:schemeClr>
                </a:solidFill>
                <a:latin typeface="Arial" charset="0"/>
                <a:ea typeface="+mn-ea"/>
                <a:cs typeface="Arial"/>
              </a:rPr>
              <a:t>Technische</a:t>
            </a:r>
            <a:r>
              <a:rPr lang="en-US" sz="1400" b="0" i="0" kern="1200" baseline="0" noProof="1">
                <a:solidFill>
                  <a:schemeClr val="bg1">
                    <a:lumMod val="50000"/>
                  </a:schemeClr>
                </a:solidFill>
                <a:latin typeface="Arial" charset="0"/>
                <a:ea typeface="+mn-ea"/>
                <a:cs typeface="Arial"/>
              </a:rPr>
              <a:t> Universität München</a:t>
            </a:r>
            <a:endParaRPr lang="en-US" sz="1400" b="0" i="0" kern="1200" noProof="1">
              <a:solidFill>
                <a:schemeClr val="bg1">
                  <a:lumMod val="50000"/>
                </a:schemeClr>
              </a:solidFill>
              <a:latin typeface="Arial" charset="0"/>
              <a:ea typeface="+mn-ea"/>
              <a:cs typeface="Arial"/>
            </a:endParaRPr>
          </a:p>
          <a:p>
            <a:pPr marL="0" indent="0"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b="0" i="0" u="sng" kern="1200" noProof="1">
                <a:solidFill>
                  <a:schemeClr val="bg1">
                    <a:lumMod val="50000"/>
                  </a:schemeClr>
                </a:solidFill>
                <a:latin typeface="Arial" charset="0"/>
                <a:ea typeface="+mn-ea"/>
                <a:cs typeface="Arial"/>
              </a:rPr>
              <a:t>wwwmatthes.in.tum.de</a:t>
            </a:r>
            <a:endParaRPr lang="en-US" sz="1400" b="0" i="0" u="sng" kern="1200" dirty="0" err="1">
              <a:solidFill>
                <a:schemeClr val="bg1">
                  <a:lumMod val="50000"/>
                </a:schemeClr>
              </a:solidFill>
              <a:latin typeface="Arial" charset="0"/>
              <a:ea typeface="+mn-ea"/>
              <a:cs typeface="Arial"/>
            </a:endParaRP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Glieder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34435" y="981076"/>
            <a:ext cx="11523135" cy="5400675"/>
          </a:xfrm>
        </p:spPr>
        <p:txBody>
          <a:bodyPr>
            <a:normAutofit/>
          </a:bodyPr>
          <a:lstStyle>
            <a:lvl1pPr>
              <a:defRPr>
                <a:latin typeface="+mn-lt"/>
              </a:defRPr>
            </a:lvl1pPr>
            <a:lvl2pPr>
              <a:buClr>
                <a:schemeClr val="tx2"/>
              </a:buClr>
              <a:defRPr lang="de-DE" sz="1800" dirty="0" smtClean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2pPr>
            <a:lvl3pPr>
              <a:buClr>
                <a:schemeClr val="tx2"/>
              </a:buClr>
              <a:defRPr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2"/>
              </a:buClr>
              <a:defRPr>
                <a:solidFill>
                  <a:schemeClr val="tx1"/>
                </a:solidFill>
                <a:latin typeface="+mn-lt"/>
              </a:defRPr>
            </a:lvl4pPr>
            <a:lvl5pPr>
              <a:buClr>
                <a:schemeClr val="tx2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7" y="44452"/>
            <a:ext cx="10586099" cy="720725"/>
          </a:xfrm>
        </p:spPr>
        <p:txBody>
          <a:bodyPr/>
          <a:lstStyle>
            <a:lvl1pPr>
              <a:defRPr>
                <a:latin typeface="+mj-lt"/>
              </a:defRPr>
            </a:lvl1pPr>
          </a:lstStyle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pPr>
              <a:defRPr/>
            </a:pPr>
            <a:fld id="{E201E5CB-5EE0-4EA4-87FF-7D8A79A61969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7" y="44452"/>
            <a:ext cx="10586099" cy="720725"/>
          </a:xfrm>
        </p:spPr>
        <p:txBody>
          <a:bodyPr/>
          <a:lstStyle>
            <a:lvl1pPr>
              <a:defRPr lang="de-DE" sz="2400" b="0" baseline="0" smtClean="0">
                <a:solidFill>
                  <a:srgbClr val="0065BD"/>
                </a:solidFill>
                <a:latin typeface="+mj-lt"/>
                <a:ea typeface="+mj-ea"/>
                <a:cs typeface="Arial Unicode MS" pitchFamily="34" charset="-128"/>
              </a:defRPr>
            </a:lvl1pPr>
          </a:lstStyle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>
            <a:normAutofit/>
          </a:bodyPr>
          <a:lstStyle>
            <a:lvl3pPr>
              <a:defRPr/>
            </a:lvl3pPr>
          </a:lstStyle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C9FAB-BDC1-47C0-A8BB-6E12A8205D3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6879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7" y="81213"/>
            <a:ext cx="10586099" cy="360535"/>
          </a:xfrm>
        </p:spPr>
        <p:txBody>
          <a:bodyPr/>
          <a:lstStyle>
            <a:lvl1pPr>
              <a:defRPr lang="de-DE" sz="2400" b="0" baseline="0" smtClean="0">
                <a:solidFill>
                  <a:srgbClr val="0065BD"/>
                </a:solidFill>
                <a:latin typeface="+mj-lt"/>
                <a:ea typeface="+mj-ea"/>
                <a:cs typeface="Arial Unicode MS" pitchFamily="34" charset="-128"/>
              </a:defRPr>
            </a:lvl1pPr>
          </a:lstStyle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34434" y="980728"/>
            <a:ext cx="11523133" cy="5400675"/>
          </a:xfrm>
        </p:spPr>
        <p:txBody>
          <a:bodyPr>
            <a:normAutofit/>
          </a:bodyPr>
          <a:lstStyle>
            <a:lvl3pPr>
              <a:defRPr/>
            </a:lvl3pPr>
          </a:lstStyle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C9FAB-BDC1-47C0-A8BB-6E12A8205D3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4" y="441426"/>
            <a:ext cx="10586102" cy="395287"/>
          </a:xfrm>
        </p:spPr>
        <p:txBody>
          <a:bodyPr/>
          <a:lstStyle>
            <a:lvl1pPr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&lt;Subtitle&gt;</a:t>
            </a:r>
          </a:p>
        </p:txBody>
      </p:sp>
    </p:spTree>
    <p:extLst>
      <p:ext uri="{BB962C8B-B14F-4D97-AF65-F5344CB8AC3E}">
        <p14:creationId xmlns:p14="http://schemas.microsoft.com/office/powerpoint/2010/main" val="3517934724"/>
      </p:ext>
    </p:extLst>
  </p:cSld>
  <p:clrMapOvr>
    <a:masterClrMapping/>
  </p:clrMapOvr>
  <p:transition/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Unter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7" y="81213"/>
            <a:ext cx="10586099" cy="360535"/>
          </a:xfrm>
        </p:spPr>
        <p:txBody>
          <a:bodyPr/>
          <a:lstStyle>
            <a:lvl1pPr>
              <a:defRPr lang="de-DE" sz="2400" b="0" baseline="0" smtClean="0">
                <a:solidFill>
                  <a:srgbClr val="0065BD"/>
                </a:solidFill>
                <a:latin typeface="+mj-lt"/>
                <a:ea typeface="+mj-ea"/>
                <a:cs typeface="Arial Unicode MS" pitchFamily="34" charset="-128"/>
              </a:defRPr>
            </a:lvl1pPr>
          </a:lstStyle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BC9FAB-BDC1-47C0-A8BB-6E12A8205D33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334434" y="441426"/>
            <a:ext cx="10586102" cy="395287"/>
          </a:xfrm>
        </p:spPr>
        <p:txBody>
          <a:bodyPr/>
          <a:lstStyle>
            <a:lvl1pPr>
              <a:defRPr sz="2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noProof="0" dirty="0"/>
              <a:t>&lt;Subtitle&gt;</a:t>
            </a:r>
          </a:p>
        </p:txBody>
      </p:sp>
    </p:spTree>
    <p:extLst>
      <p:ext uri="{BB962C8B-B14F-4D97-AF65-F5344CB8AC3E}">
        <p14:creationId xmlns:p14="http://schemas.microsoft.com/office/powerpoint/2010/main" val="1825214989"/>
      </p:ext>
    </p:extLst>
  </p:cSld>
  <p:clrMapOvr>
    <a:masterClrMapping/>
  </p:clrMapOvr>
  <p:transition/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4" y="44451"/>
            <a:ext cx="10586102" cy="720725"/>
          </a:xfrm>
        </p:spPr>
        <p:txBody>
          <a:bodyPr/>
          <a:lstStyle>
            <a:lvl1pPr>
              <a:defRPr>
                <a:solidFill>
                  <a:srgbClr val="0065BD"/>
                </a:solidFill>
              </a:defRPr>
            </a:lvl1pPr>
          </a:lstStyle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334437" y="981076"/>
            <a:ext cx="5659967" cy="5400675"/>
          </a:xfr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6197602" y="981076"/>
            <a:ext cx="5659967" cy="5400675"/>
          </a:xfr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6C9E22-1B76-46A8-871B-C48D8E59C6FA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334437" y="981074"/>
            <a:ext cx="5662084" cy="661976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&lt;Title&gt;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334437" y="1643050"/>
            <a:ext cx="5662084" cy="4773625"/>
          </a:xfr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/>
              <a:t>&lt;Format of Master 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67" y="981079"/>
            <a:ext cx="5664200" cy="661975"/>
          </a:xfr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none"/>
        </p:style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bg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noProof="0" dirty="0"/>
              <a:t>&lt;Title&gt;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6193367" y="1643050"/>
            <a:ext cx="5664200" cy="4773625"/>
          </a:xfrm>
          <a:solidFill>
            <a:schemeClr val="bg1">
              <a:lumMod val="95000"/>
            </a:schemeClr>
          </a:solidFill>
          <a:ln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none"/>
        </p:style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dirty="0"/>
              <a:t>&lt;Format of Master 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0" name="Titel 1"/>
          <p:cNvSpPr>
            <a:spLocks noGrp="1"/>
          </p:cNvSpPr>
          <p:nvPr>
            <p:ph type="title" hasCustomPrompt="1"/>
          </p:nvPr>
        </p:nvSpPr>
        <p:spPr>
          <a:xfrm>
            <a:off x="334437" y="44452"/>
            <a:ext cx="10586099" cy="720725"/>
          </a:xfrm>
        </p:spPr>
        <p:txBody>
          <a:bodyPr/>
          <a:lstStyle/>
          <a:p>
            <a:r>
              <a:rPr lang="en-US" noProof="0" dirty="0"/>
              <a:t>&lt;Title&gt;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noProof="0"/>
              <a:t>© sebis</a:t>
            </a:r>
            <a:endParaRPr lang="en-US" noProof="0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noProof="0"/>
              <a:t>180305 Zumkeller Kick-Off: Smart Contracts for Digital Services: Study based on Service Level Agreements</a:t>
            </a:r>
            <a:endParaRPr lang="en-US" noProof="0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2CCB4-7108-4850-98BC-50E3A501EADB}" type="slidenum">
              <a:rPr lang="en-US" noProof="0" smtClean="0"/>
              <a:pPr>
                <a:defRPr/>
              </a:pPr>
              <a:t>‹Nr.›</a:t>
            </a:fld>
            <a:endParaRPr lang="en-US" noProof="0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4" y="44451"/>
            <a:ext cx="10586102" cy="720725"/>
          </a:xfrm>
        </p:spPr>
        <p:txBody>
          <a:bodyPr/>
          <a:lstStyle/>
          <a:p>
            <a:r>
              <a:rPr lang="en-US" noProof="0" dirty="0"/>
              <a:t>&lt;Title&gt;</a:t>
            </a:r>
            <a:endParaRPr lang="de-DE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F79391-FD8B-4951-B07A-A389C4C7CA7B}" type="slidenum">
              <a:rPr lang="de-DE"/>
              <a:pPr>
                <a:defRPr/>
              </a:pPr>
              <a:t>‹Nr.›</a:t>
            </a:fld>
            <a:endParaRPr lang="de-DE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t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334433" y="44451"/>
            <a:ext cx="11523133" cy="652462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noProof="0" dirty="0"/>
              <a:t>&lt;Title&gt;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en-US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4FF76D-8657-43F1-929B-F6D2FAB2741A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2262570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34434" y="44451"/>
            <a:ext cx="10586102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000" tIns="0" rIns="9000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&lt;Title&gt;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981076"/>
            <a:ext cx="11523133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/>
              <a:t>&lt;Text&gt;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383184" y="6570616"/>
            <a:ext cx="214206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</a:bodyPr>
          <a:lstStyle>
            <a:lvl1pPr marL="0" marR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800" smtClean="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de-DE" noProof="0"/>
              <a:t>© sebis</a:t>
            </a:r>
            <a:endParaRPr lang="en-US" noProof="0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2903" y="6569076"/>
            <a:ext cx="5761567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eaLnBrk="0" hangingPunct="0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525251" y="6570616"/>
            <a:ext cx="332316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0" bIns="45720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8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E4FF76D-8657-43F1-929B-F6D2FAB2741A}" type="slidenum">
              <a:rPr lang="en-US" smtClean="0"/>
              <a:pPr>
                <a:defRPr/>
              </a:pPr>
              <a:t>‹Nr.›</a:t>
            </a:fld>
            <a:endParaRPr lang="en-US" dirty="0"/>
          </a:p>
        </p:txBody>
      </p:sp>
      <p:pic>
        <p:nvPicPr>
          <p:cNvPr id="8" name="Grafik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5861" y="398812"/>
            <a:ext cx="606858" cy="3200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65" r:id="rId2"/>
    <p:sldLayoutId id="2147483778" r:id="rId3"/>
    <p:sldLayoutId id="2147483781" r:id="rId4"/>
    <p:sldLayoutId id="2147483766" r:id="rId5"/>
    <p:sldLayoutId id="2147483767" r:id="rId6"/>
    <p:sldLayoutId id="2147483768" r:id="rId7"/>
    <p:sldLayoutId id="2147483780" r:id="rId8"/>
    <p:sldLayoutId id="2147483769" r:id="rId9"/>
    <p:sldLayoutId id="2147483771" r:id="rId10"/>
  </p:sldLayoutIdLst>
  <p:transition/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0" i="0" baseline="0">
          <a:solidFill>
            <a:srgbClr val="0065BD"/>
          </a:solidFill>
          <a:latin typeface="+mn-lt"/>
          <a:ea typeface="+mj-ea"/>
          <a:cs typeface="Arial Unicode MS" pitchFamily="34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TUM Neue Helvetica 75 Bold" charset="0"/>
        </a:defRPr>
      </a:lvl9pPr>
    </p:titleStyle>
    <p:bodyStyle>
      <a:lvl1pPr marL="1588" indent="-1588" algn="l" rtl="0" eaLnBrk="1" fontAlgn="base" hangingPunct="1">
        <a:spcBef>
          <a:spcPct val="2000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Arial Unicode MS" pitchFamily="34" charset="-128"/>
        </a:defRPr>
      </a:lvl1pPr>
      <a:lvl2pPr marL="358775" indent="-2603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baseline="0">
          <a:solidFill>
            <a:schemeClr val="tx1"/>
          </a:solidFill>
          <a:latin typeface="+mn-lt"/>
          <a:cs typeface="Arial Unicode MS" pitchFamily="34" charset="-128"/>
        </a:defRPr>
      </a:lvl2pPr>
      <a:lvl3pPr marL="625475" indent="-176213" algn="l" defTabSz="803275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baseline="0">
          <a:solidFill>
            <a:schemeClr val="tx1"/>
          </a:solidFill>
          <a:latin typeface="+mn-lt"/>
          <a:cs typeface="Arial Unicode MS" pitchFamily="34" charset="-128"/>
        </a:defRPr>
      </a:lvl3pPr>
      <a:lvl4pPr marL="982663" indent="-174625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cs typeface="Arial Unicode MS" pitchFamily="34" charset="-128"/>
        </a:defRPr>
      </a:lvl4pPr>
      <a:lvl5pPr marL="1257300" indent="-182563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Font typeface="Wingdings" panose="05000000000000000000" pitchFamily="2" charset="2"/>
        <a:buChar char="§"/>
        <a:defRPr sz="1600">
          <a:solidFill>
            <a:schemeClr val="tx1"/>
          </a:solidFill>
          <a:latin typeface="+mn-lt"/>
          <a:cs typeface="Arial Unicode MS" pitchFamily="34" charset="-128"/>
        </a:defRPr>
      </a:lvl5pPr>
      <a:lvl6pPr marL="2438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6pPr>
      <a:lvl7pPr marL="2895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7pPr>
      <a:lvl8pPr marL="3352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8pPr>
      <a:lvl9pPr marL="3810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400">
          <a:solidFill>
            <a:schemeClr val="tx2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sv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5.svg"/><Relationship Id="rId7" Type="http://schemas.openxmlformats.org/officeDocument/2006/relationships/image" Target="../media/image21.svg"/><Relationship Id="rId12" Type="http://schemas.openxmlformats.org/officeDocument/2006/relationships/image" Target="../media/image17.sv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16.png"/><Relationship Id="rId5" Type="http://schemas.openxmlformats.org/officeDocument/2006/relationships/image" Target="../media/image19.sv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svg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7" Type="http://schemas.openxmlformats.org/officeDocument/2006/relationships/tags" Target="../tags/tag7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" Type="http://schemas.openxmlformats.org/officeDocument/2006/relationships/tags" Target="../tags/tag5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slideLayout" Target="../slideLayouts/slideLayout2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1" Type="http://schemas.openxmlformats.org/officeDocument/2006/relationships/tags" Target="../tags/tag1.xml"/><Relationship Id="rId6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cryptokitties.co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31371" y="2615311"/>
            <a:ext cx="11432843" cy="1603104"/>
          </a:xfrm>
        </p:spPr>
        <p:txBody>
          <a:bodyPr/>
          <a:lstStyle/>
          <a:p>
            <a:r>
              <a:rPr lang="en-US" dirty="0"/>
              <a:t>Kickoff Master’s Thesis:</a:t>
            </a:r>
            <a:br>
              <a:rPr lang="en-US" dirty="0"/>
            </a:br>
            <a:r>
              <a:rPr lang="en-US" dirty="0"/>
              <a:t>Using Smart Contracts for Digital Services: A Feasibility Study Based on Service Level Agreements 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AU" dirty="0"/>
              <a:t>Stephan Zumkeller, 5</a:t>
            </a:r>
            <a:r>
              <a:rPr lang="en-AU" baseline="30000" dirty="0"/>
              <a:t>th</a:t>
            </a:r>
            <a:r>
              <a:rPr lang="en-AU" dirty="0"/>
              <a:t> March 2018, Scientific advisors: Ulrich Gallersdörfer &amp; Elena Scepankova</a:t>
            </a:r>
          </a:p>
        </p:txBody>
      </p:sp>
    </p:spTree>
    <p:extLst>
      <p:ext uri="{BB962C8B-B14F-4D97-AF65-F5344CB8AC3E}">
        <p14:creationId xmlns:p14="http://schemas.microsoft.com/office/powerpoint/2010/main" val="16805248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BC9FAB-BDC1-47C0-A8BB-6E12A8205D33}" type="slidenum">
              <a:rPr lang="de-DE" smtClean="0"/>
              <a:pPr/>
              <a:t>2</a:t>
            </a:fld>
            <a:endParaRPr lang="de-DE" dirty="0"/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E0048E88-9D84-464D-B9AC-B181A0490E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2574295"/>
              </p:ext>
            </p:extLst>
          </p:nvPr>
        </p:nvGraphicFramePr>
        <p:xfrm>
          <a:off x="4655840" y="2493000"/>
          <a:ext cx="2880320" cy="18720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0585">
                  <a:extLst>
                    <a:ext uri="{9D8B030D-6E8A-4147-A177-3AD203B41FA5}">
                      <a16:colId xmlns:a16="http://schemas.microsoft.com/office/drawing/2014/main" val="1208297774"/>
                    </a:ext>
                  </a:extLst>
                </a:gridCol>
                <a:gridCol w="2349735">
                  <a:extLst>
                    <a:ext uri="{9D8B030D-6E8A-4147-A177-3AD203B41FA5}">
                      <a16:colId xmlns:a16="http://schemas.microsoft.com/office/drawing/2014/main" val="1451804410"/>
                    </a:ext>
                  </a:extLst>
                </a:gridCol>
              </a:tblGrid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1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5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Motivation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097979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2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5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Research Questions</a:t>
                      </a: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9515045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3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5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Approach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646451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bg1"/>
                          </a:solidFill>
                        </a:rPr>
                        <a:t>4</a:t>
                      </a:r>
                      <a:endParaRPr lang="de-DE" dirty="0">
                        <a:solidFill>
                          <a:schemeClr val="bg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65BD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Timeline</a:t>
                      </a:r>
                      <a:endParaRPr lang="de-DE" dirty="0">
                        <a:solidFill>
                          <a:schemeClr val="tx1"/>
                        </a:solidFill>
                      </a:endParaRPr>
                    </a:p>
                  </a:txBody>
                  <a:tcPr marT="4680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3960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6881392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E4E079-94A5-4F6A-BAF1-F83D023B3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7" y="44452"/>
            <a:ext cx="10586099" cy="720725"/>
          </a:xfrm>
        </p:spPr>
        <p:txBody>
          <a:bodyPr/>
          <a:lstStyle/>
          <a:p>
            <a:r>
              <a:rPr lang="en-US" dirty="0"/>
              <a:t>Motivation – Blockchain’s potential exceeds </a:t>
            </a:r>
            <a:r>
              <a:rPr lang="en-US" dirty="0" err="1"/>
              <a:t>CryptoKitties</a:t>
            </a:r>
            <a:endParaRPr lang="en-US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D32E0E-8A2D-4C69-A889-45D34F06C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292D0B9-711A-44D9-8A86-E0D1950009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A0DDE17-9A0A-4524-BE60-78AB0A539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C9FAB-BDC1-47C0-A8BB-6E12A8205D33}" type="slidenum">
              <a:rPr lang="de-DE" smtClean="0"/>
              <a:pPr>
                <a:defRPr/>
              </a:pPr>
              <a:t>3</a:t>
            </a:fld>
            <a:endParaRPr lang="de-DE" dirty="0"/>
          </a:p>
        </p:txBody>
      </p:sp>
      <p:pic>
        <p:nvPicPr>
          <p:cNvPr id="9" name="Grafik 8">
            <a:extLst>
              <a:ext uri="{FF2B5EF4-FFF2-40B4-BE49-F238E27FC236}">
                <a16:creationId xmlns:a16="http://schemas.microsoft.com/office/drawing/2014/main" id="{4D1F7301-2159-473D-B6E6-5A89DB3880F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67408" y="3693046"/>
            <a:ext cx="1905000" cy="1968202"/>
          </a:xfrm>
          <a:prstGeom prst="rect">
            <a:avLst/>
          </a:prstGeom>
        </p:spPr>
      </p:pic>
      <p:pic>
        <p:nvPicPr>
          <p:cNvPr id="26" name="Grafik 25">
            <a:extLst>
              <a:ext uri="{FF2B5EF4-FFF2-40B4-BE49-F238E27FC236}">
                <a16:creationId xmlns:a16="http://schemas.microsoft.com/office/drawing/2014/main" id="{93C8D274-A887-468E-B810-1038FFEDEA6D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 t="7001"/>
          <a:stretch/>
        </p:blipFill>
        <p:spPr>
          <a:xfrm>
            <a:off x="2855640" y="3429000"/>
            <a:ext cx="1905000" cy="2232248"/>
          </a:xfrm>
          <a:prstGeom prst="rect">
            <a:avLst/>
          </a:prstGeom>
        </p:spPr>
      </p:pic>
      <p:pic>
        <p:nvPicPr>
          <p:cNvPr id="28" name="Grafik 27">
            <a:extLst>
              <a:ext uri="{FF2B5EF4-FFF2-40B4-BE49-F238E27FC236}">
                <a16:creationId xmlns:a16="http://schemas.microsoft.com/office/drawing/2014/main" id="{009EE7E9-9331-43AF-9A3C-DBA8432A1C4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767408" y="1612443"/>
            <a:ext cx="1905000" cy="1905000"/>
          </a:xfrm>
          <a:prstGeom prst="rect">
            <a:avLst/>
          </a:prstGeom>
        </p:spPr>
      </p:pic>
      <p:pic>
        <p:nvPicPr>
          <p:cNvPr id="30" name="Grafik 29">
            <a:extLst>
              <a:ext uri="{FF2B5EF4-FFF2-40B4-BE49-F238E27FC236}">
                <a16:creationId xmlns:a16="http://schemas.microsoft.com/office/drawing/2014/main" id="{FEF22354-F1BB-48FF-A8BB-28E6E9583ED7}"/>
              </a:ext>
            </a:extLst>
          </p:cNvPr>
          <p:cNvPicPr>
            <a:picLocks noChangeAspect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 t="18681" b="13319"/>
          <a:stretch/>
        </p:blipFill>
        <p:spPr>
          <a:xfrm>
            <a:off x="2855640" y="1612443"/>
            <a:ext cx="1905000" cy="1632198"/>
          </a:xfrm>
          <a:prstGeom prst="rect">
            <a:avLst/>
          </a:prstGeom>
        </p:spPr>
      </p:pic>
      <p:sp>
        <p:nvSpPr>
          <p:cNvPr id="31" name="Rechteck 30">
            <a:extLst>
              <a:ext uri="{FF2B5EF4-FFF2-40B4-BE49-F238E27FC236}">
                <a16:creationId xmlns:a16="http://schemas.microsoft.com/office/drawing/2014/main" id="{EA0D8758-14E0-4762-99F3-C5752C25B557}"/>
              </a:ext>
            </a:extLst>
          </p:cNvPr>
          <p:cNvSpPr/>
          <p:nvPr/>
        </p:nvSpPr>
        <p:spPr bwMode="auto">
          <a:xfrm>
            <a:off x="6528048" y="2007091"/>
            <a:ext cx="4320480" cy="1221717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Blockchain has the potential to serve as an infrastructure for cross-organizational workflow management. [1]</a:t>
            </a:r>
          </a:p>
        </p:txBody>
      </p:sp>
      <p:sp>
        <p:nvSpPr>
          <p:cNvPr id="33" name="Textfeld 32">
            <a:extLst>
              <a:ext uri="{FF2B5EF4-FFF2-40B4-BE49-F238E27FC236}">
                <a16:creationId xmlns:a16="http://schemas.microsoft.com/office/drawing/2014/main" id="{FEF9D994-B31E-4707-876B-10555BCD8F99}"/>
              </a:ext>
            </a:extLst>
          </p:cNvPr>
          <p:cNvSpPr txBox="1"/>
          <p:nvPr/>
        </p:nvSpPr>
        <p:spPr>
          <a:xfrm>
            <a:off x="6168773" y="1874544"/>
            <a:ext cx="71855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dirty="0">
                <a:latin typeface="Arial" pitchFamily="34" charset="0"/>
              </a:rPr>
              <a:t>“</a:t>
            </a:r>
          </a:p>
        </p:txBody>
      </p:sp>
      <p:sp>
        <p:nvSpPr>
          <p:cNvPr id="34" name="Textfeld 33">
            <a:extLst>
              <a:ext uri="{FF2B5EF4-FFF2-40B4-BE49-F238E27FC236}">
                <a16:creationId xmlns:a16="http://schemas.microsoft.com/office/drawing/2014/main" id="{023014C6-3F46-4607-AABD-42D442E16669}"/>
              </a:ext>
            </a:extLst>
          </p:cNvPr>
          <p:cNvSpPr txBox="1"/>
          <p:nvPr/>
        </p:nvSpPr>
        <p:spPr>
          <a:xfrm>
            <a:off x="6168773" y="4132538"/>
            <a:ext cx="71855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dirty="0">
                <a:latin typeface="Arial" pitchFamily="34" charset="0"/>
              </a:rPr>
              <a:t>“</a:t>
            </a:r>
          </a:p>
        </p:txBody>
      </p:sp>
      <p:sp>
        <p:nvSpPr>
          <p:cNvPr id="35" name="Textfeld 34">
            <a:extLst>
              <a:ext uri="{FF2B5EF4-FFF2-40B4-BE49-F238E27FC236}">
                <a16:creationId xmlns:a16="http://schemas.microsoft.com/office/drawing/2014/main" id="{C42A438F-F4D7-47D9-A282-1CBEF3EAC418}"/>
              </a:ext>
            </a:extLst>
          </p:cNvPr>
          <p:cNvSpPr txBox="1"/>
          <p:nvPr/>
        </p:nvSpPr>
        <p:spPr>
          <a:xfrm>
            <a:off x="10454217" y="2690643"/>
            <a:ext cx="71855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dirty="0">
                <a:latin typeface="Arial" pitchFamily="34" charset="0"/>
              </a:rPr>
              <a:t>”</a:t>
            </a:r>
          </a:p>
        </p:txBody>
      </p:sp>
      <p:sp>
        <p:nvSpPr>
          <p:cNvPr id="36" name="Textfeld 35">
            <a:extLst>
              <a:ext uri="{FF2B5EF4-FFF2-40B4-BE49-F238E27FC236}">
                <a16:creationId xmlns:a16="http://schemas.microsoft.com/office/drawing/2014/main" id="{340CE5FD-316A-4F3A-91CA-B06041675D1A}"/>
              </a:ext>
            </a:extLst>
          </p:cNvPr>
          <p:cNvSpPr txBox="1"/>
          <p:nvPr/>
        </p:nvSpPr>
        <p:spPr>
          <a:xfrm>
            <a:off x="10454217" y="4985300"/>
            <a:ext cx="718550" cy="11079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6600" dirty="0">
                <a:latin typeface="Arial" pitchFamily="34" charset="0"/>
              </a:rPr>
              <a:t>”</a:t>
            </a:r>
          </a:p>
        </p:txBody>
      </p:sp>
      <p:sp>
        <p:nvSpPr>
          <p:cNvPr id="38" name="Textfeld 37">
            <a:extLst>
              <a:ext uri="{FF2B5EF4-FFF2-40B4-BE49-F238E27FC236}">
                <a16:creationId xmlns:a16="http://schemas.microsoft.com/office/drawing/2014/main" id="{EE7B6FD2-DCB9-4B4C-8AC4-A64DEE9AF0D1}"/>
              </a:ext>
            </a:extLst>
          </p:cNvPr>
          <p:cNvSpPr txBox="1"/>
          <p:nvPr/>
        </p:nvSpPr>
        <p:spPr>
          <a:xfrm>
            <a:off x="5375920" y="3317388"/>
            <a:ext cx="718550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dirty="0">
                <a:latin typeface="Arial" pitchFamily="34" charset="0"/>
              </a:rPr>
              <a:t>vs.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79693008-0694-4111-823D-9C42248E486F}"/>
              </a:ext>
            </a:extLst>
          </p:cNvPr>
          <p:cNvSpPr txBox="1"/>
          <p:nvPr/>
        </p:nvSpPr>
        <p:spPr>
          <a:xfrm>
            <a:off x="4478115" y="5361223"/>
            <a:ext cx="718550" cy="33855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>
                <a:latin typeface="Arial" pitchFamily="34" charset="0"/>
              </a:rPr>
              <a:t>[9]</a:t>
            </a:r>
          </a:p>
        </p:txBody>
      </p:sp>
      <p:sp>
        <p:nvSpPr>
          <p:cNvPr id="40" name="Rechteck 39">
            <a:extLst>
              <a:ext uri="{FF2B5EF4-FFF2-40B4-BE49-F238E27FC236}">
                <a16:creationId xmlns:a16="http://schemas.microsoft.com/office/drawing/2014/main" id="{87CC2BD5-1494-4439-A712-2675CE42A307}"/>
              </a:ext>
            </a:extLst>
          </p:cNvPr>
          <p:cNvSpPr/>
          <p:nvPr/>
        </p:nvSpPr>
        <p:spPr bwMode="auto">
          <a:xfrm>
            <a:off x="6528048" y="4260721"/>
            <a:ext cx="4464496" cy="1221717"/>
          </a:xfrm>
          <a:prstGeom prst="rect">
            <a:avLst/>
          </a:prstGeom>
          <a:noFill/>
          <a:ln>
            <a:noFill/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n-US" dirty="0"/>
              <a:t>[Smart Contracts] improve the efficiency, speed and performance of contracts. [10]</a:t>
            </a:r>
          </a:p>
        </p:txBody>
      </p:sp>
    </p:spTree>
    <p:extLst>
      <p:ext uri="{BB962C8B-B14F-4D97-AF65-F5344CB8AC3E}">
        <p14:creationId xmlns:p14="http://schemas.microsoft.com/office/powerpoint/2010/main" val="2438628473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platzhalter 10">
            <a:extLst>
              <a:ext uri="{FF2B5EF4-FFF2-40B4-BE49-F238E27FC236}">
                <a16:creationId xmlns:a16="http://schemas.microsoft.com/office/drawing/2014/main" id="{842B3CAC-F2F8-4A32-BB19-34B4A37C3A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2903" y="1008062"/>
            <a:ext cx="5979121" cy="476757"/>
          </a:xfrm>
          <a:noFill/>
          <a:ln w="1079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72000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b="1" kern="1200" dirty="0">
                <a:solidFill>
                  <a:schemeClr val="tx1"/>
                </a:solidFill>
              </a:rPr>
              <a:t>Information asymmetry</a:t>
            </a:r>
            <a:endParaRPr lang="de-DE" b="1" kern="1200" dirty="0">
              <a:solidFill>
                <a:schemeClr val="tx1"/>
              </a:solidFill>
            </a:endParaRP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F592ACB1-259A-4EA8-BFA8-3B610E90EA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" y="1539207"/>
            <a:ext cx="12190466" cy="1419351"/>
          </a:xfrm>
        </p:spPr>
        <p:txBody>
          <a:bodyPr lIns="54000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Providers monitor their own services and calculate service 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Customers depend on providers for timely and correct reports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Availability and control of information is unbalanced towards providers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Customers require ability to verify performance reports [4]</a:t>
            </a:r>
            <a:endParaRPr lang="de-DE" sz="1400" dirty="0"/>
          </a:p>
        </p:txBody>
      </p:sp>
      <p:sp>
        <p:nvSpPr>
          <p:cNvPr id="10" name="Titel 9">
            <a:extLst>
              <a:ext uri="{FF2B5EF4-FFF2-40B4-BE49-F238E27FC236}">
                <a16:creationId xmlns:a16="http://schemas.microsoft.com/office/drawing/2014/main" id="{21E53DF9-E575-4F70-9EE9-D2950C5FB0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7" y="44452"/>
            <a:ext cx="10586099" cy="720725"/>
          </a:xfrm>
        </p:spPr>
        <p:txBody>
          <a:bodyPr/>
          <a:lstStyle/>
          <a:p>
            <a:r>
              <a:rPr lang="en-US" dirty="0"/>
              <a:t>Motivation – Possible improvements for SLA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C791A4A-132F-4554-9E58-7FD81FC5FDD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383184" y="6570616"/>
            <a:ext cx="2142067" cy="288925"/>
          </a:xfrm>
        </p:spPr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84F0261-9B89-4AE4-9F5A-EA3478DCB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903" y="6569076"/>
            <a:ext cx="5761567" cy="288925"/>
          </a:xfrm>
        </p:spPr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7157D0-7117-41DA-AD83-70B451541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25251" y="6570616"/>
            <a:ext cx="332316" cy="288925"/>
          </a:xfrm>
        </p:spPr>
        <p:txBody>
          <a:bodyPr/>
          <a:lstStyle/>
          <a:p>
            <a:pPr>
              <a:defRPr/>
            </a:pPr>
            <a:fld id="{05BC9FAB-BDC1-47C0-A8BB-6E12A8205D33}" type="slidenum">
              <a:rPr lang="de-DE" smtClean="0"/>
              <a:pPr>
                <a:defRPr/>
              </a:pPr>
              <a:t>4</a:t>
            </a:fld>
            <a:endParaRPr lang="de-DE" dirty="0"/>
          </a:p>
        </p:txBody>
      </p:sp>
      <p:grpSp>
        <p:nvGrpSpPr>
          <p:cNvPr id="173" name="Gruppieren 172">
            <a:extLst>
              <a:ext uri="{FF2B5EF4-FFF2-40B4-BE49-F238E27FC236}">
                <a16:creationId xmlns:a16="http://schemas.microsoft.com/office/drawing/2014/main" id="{02EDF32A-AD9B-4C00-B0D0-959834F11526}"/>
              </a:ext>
            </a:extLst>
          </p:cNvPr>
          <p:cNvGrpSpPr/>
          <p:nvPr/>
        </p:nvGrpSpPr>
        <p:grpSpPr>
          <a:xfrm>
            <a:off x="476100" y="1022808"/>
            <a:ext cx="429486" cy="476757"/>
            <a:chOff x="3900695" y="4217877"/>
            <a:chExt cx="2037772" cy="2004130"/>
          </a:xfrm>
        </p:grpSpPr>
        <p:grpSp>
          <p:nvGrpSpPr>
            <p:cNvPr id="174" name="Gruppieren 173">
              <a:extLst>
                <a:ext uri="{FF2B5EF4-FFF2-40B4-BE49-F238E27FC236}">
                  <a16:creationId xmlns:a16="http://schemas.microsoft.com/office/drawing/2014/main" id="{EBA92E19-B4FA-41D6-B658-FA0A04EE53BB}"/>
                </a:ext>
              </a:extLst>
            </p:cNvPr>
            <p:cNvGrpSpPr/>
            <p:nvPr/>
          </p:nvGrpSpPr>
          <p:grpSpPr>
            <a:xfrm>
              <a:off x="3934337" y="4217877"/>
              <a:ext cx="2004130" cy="2004130"/>
              <a:chOff x="6541887" y="3896015"/>
              <a:chExt cx="2004130" cy="2004130"/>
            </a:xfrm>
          </p:grpSpPr>
          <p:pic>
            <p:nvPicPr>
              <p:cNvPr id="178" name="Grafik 177" descr="Waage der Gerechtigkeit">
                <a:extLst>
                  <a:ext uri="{FF2B5EF4-FFF2-40B4-BE49-F238E27FC236}">
                    <a16:creationId xmlns:a16="http://schemas.microsoft.com/office/drawing/2014/main" id="{E4982792-7B5E-4131-845B-11A562E2169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4"/>
                  </a:ext>
                </a:extLst>
              </a:blip>
              <a:stretch>
                <a:fillRect/>
              </a:stretch>
            </p:blipFill>
            <p:spPr>
              <a:xfrm>
                <a:off x="6541887" y="3896015"/>
                <a:ext cx="2004130" cy="2004130"/>
              </a:xfrm>
              <a:prstGeom prst="rect">
                <a:avLst/>
              </a:prstGeom>
            </p:spPr>
          </p:pic>
          <p:sp>
            <p:nvSpPr>
              <p:cNvPr id="179" name="Rechteck 178">
                <a:extLst>
                  <a:ext uri="{FF2B5EF4-FFF2-40B4-BE49-F238E27FC236}">
                    <a16:creationId xmlns:a16="http://schemas.microsoft.com/office/drawing/2014/main" id="{92F02CC6-8967-4790-828D-758F436DC773}"/>
                  </a:ext>
                </a:extLst>
              </p:cNvPr>
              <p:cNvSpPr/>
              <p:nvPr/>
            </p:nvSpPr>
            <p:spPr bwMode="auto">
              <a:xfrm>
                <a:off x="7680176" y="4161985"/>
                <a:ext cx="865841" cy="108012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de-DE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180" name="Rechteck 179">
                <a:extLst>
                  <a:ext uri="{FF2B5EF4-FFF2-40B4-BE49-F238E27FC236}">
                    <a16:creationId xmlns:a16="http://schemas.microsoft.com/office/drawing/2014/main" id="{91855977-2423-4ACF-9577-212B3234E259}"/>
                  </a:ext>
                </a:extLst>
              </p:cNvPr>
              <p:cNvSpPr/>
              <p:nvPr/>
            </p:nvSpPr>
            <p:spPr bwMode="auto">
              <a:xfrm>
                <a:off x="6542927" y="4102153"/>
                <a:ext cx="865841" cy="1139952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  <a:headEnd type="none" w="med" len="med"/>
                <a:tailEnd type="none" w="med" len="med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de-DE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</p:grpSp>
        <p:pic>
          <p:nvPicPr>
            <p:cNvPr id="175" name="Grafik 174" descr="Waage der Gerechtigkeit">
              <a:extLst>
                <a:ext uri="{FF2B5EF4-FFF2-40B4-BE49-F238E27FC236}">
                  <a16:creationId xmlns:a16="http://schemas.microsoft.com/office/drawing/2014/main" id="{678578CE-4C43-4D29-BF7E-67A17544DE5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486" t="26665" r="60198" b="27248"/>
            <a:stretch/>
          </p:blipFill>
          <p:spPr>
            <a:xfrm>
              <a:off x="4020453" y="4964465"/>
              <a:ext cx="792088" cy="928522"/>
            </a:xfrm>
            <a:prstGeom prst="rect">
              <a:avLst/>
            </a:prstGeom>
          </p:spPr>
        </p:pic>
        <p:pic>
          <p:nvPicPr>
            <p:cNvPr id="176" name="Grafik 175" descr="Waage der Gerechtigkeit">
              <a:extLst>
                <a:ext uri="{FF2B5EF4-FFF2-40B4-BE49-F238E27FC236}">
                  <a16:creationId xmlns:a16="http://schemas.microsoft.com/office/drawing/2014/main" id="{51087456-3539-4F6D-A29B-21FB07C864F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-1655" t="16388" r="1655" b="69315"/>
            <a:stretch/>
          </p:blipFill>
          <p:spPr>
            <a:xfrm rot="20510555">
              <a:off x="3900695" y="4558029"/>
              <a:ext cx="2014694" cy="288032"/>
            </a:xfrm>
            <a:prstGeom prst="rect">
              <a:avLst/>
            </a:prstGeom>
          </p:spPr>
        </p:pic>
        <p:pic>
          <p:nvPicPr>
            <p:cNvPr id="177" name="Grafik 176" descr="Waage der Gerechtigkeit">
              <a:extLst>
                <a:ext uri="{FF2B5EF4-FFF2-40B4-BE49-F238E27FC236}">
                  <a16:creationId xmlns:a16="http://schemas.microsoft.com/office/drawing/2014/main" id="{69614A94-ABA5-4D6A-B79F-353EFA44ADE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rcRect l="486" t="26665" r="60198" b="27248"/>
            <a:stretch/>
          </p:blipFill>
          <p:spPr>
            <a:xfrm>
              <a:off x="5132199" y="4602810"/>
              <a:ext cx="792088" cy="928522"/>
            </a:xfrm>
            <a:prstGeom prst="rect">
              <a:avLst/>
            </a:prstGeom>
          </p:spPr>
        </p:pic>
      </p:grpSp>
      <p:sp>
        <p:nvSpPr>
          <p:cNvPr id="181" name="Textplatzhalter 10">
            <a:extLst>
              <a:ext uri="{FF2B5EF4-FFF2-40B4-BE49-F238E27FC236}">
                <a16:creationId xmlns:a16="http://schemas.microsoft.com/office/drawing/2014/main" id="{FF7D39F4-C431-4CBB-9D01-016FF3567D92}"/>
              </a:ext>
            </a:extLst>
          </p:cNvPr>
          <p:cNvSpPr txBox="1">
            <a:spLocks/>
          </p:cNvSpPr>
          <p:nvPr/>
        </p:nvSpPr>
        <p:spPr bwMode="auto">
          <a:xfrm>
            <a:off x="332903" y="4083562"/>
            <a:ext cx="5979121" cy="476757"/>
          </a:xfrm>
          <a:prstGeom prst="rect">
            <a:avLst/>
          </a:prstGeom>
          <a:noFill/>
          <a:ln w="1079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720000" tIns="45720" rIns="91440" bIns="45720" numCol="1" anchor="ctr" anchorCtr="0" compatLnSpc="1">
            <a:prstTxWarp prst="textNoShape">
              <a:avLst/>
            </a:prstTxWarp>
            <a:noAutofit/>
          </a:bodyPr>
          <a:lstStyle>
            <a:lvl1pPr marL="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2000" b="0">
                <a:solidFill>
                  <a:schemeClr val="bg1"/>
                </a:solidFill>
                <a:latin typeface="+mj-lt"/>
                <a:ea typeface="+mn-ea"/>
                <a:cs typeface="Arial Unicode MS" pitchFamily="34" charset="-128"/>
              </a:defRPr>
            </a:lvl1pPr>
            <a:lvl2pPr marL="4572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None/>
              <a:defRPr sz="2000" b="1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2pPr>
            <a:lvl3pPr marL="914400" indent="0" algn="l" defTabSz="8032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 sz="1800" b="1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3pPr>
            <a:lvl4pPr marL="13716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 sz="1600" b="1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4pPr>
            <a:lvl5pPr marL="1828800" indent="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None/>
              <a:defRPr sz="1600" b="1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5pPr>
            <a:lvl6pPr marL="22860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2"/>
                </a:solidFill>
                <a:latin typeface="+mn-lt"/>
              </a:defRPr>
            </a:lvl6pPr>
            <a:lvl7pPr marL="27432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2"/>
                </a:solidFill>
                <a:latin typeface="+mn-lt"/>
              </a:defRPr>
            </a:lvl7pPr>
            <a:lvl8pPr marL="32004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2"/>
                </a:solidFill>
                <a:latin typeface="+mn-lt"/>
              </a:defRPr>
            </a:lvl8pPr>
            <a:lvl9pPr marL="3657600" indent="0" algn="l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600" b="1">
                <a:solidFill>
                  <a:schemeClr val="tx2"/>
                </a:solidFill>
                <a:latin typeface="+mn-lt"/>
              </a:defRPr>
            </a:lvl9pPr>
          </a:lstStyle>
          <a:p>
            <a:r>
              <a:rPr lang="en-US" b="1" dirty="0">
                <a:solidFill>
                  <a:schemeClr val="tx1"/>
                </a:solidFill>
              </a:rPr>
              <a:t>High complexity with multiple customers</a:t>
            </a:r>
            <a:endParaRPr lang="de-DE" b="1" dirty="0">
              <a:solidFill>
                <a:schemeClr val="tx1"/>
              </a:solidFill>
            </a:endParaRPr>
          </a:p>
        </p:txBody>
      </p:sp>
      <p:sp>
        <p:nvSpPr>
          <p:cNvPr id="183" name="Inhaltsplatzhalter 11">
            <a:extLst>
              <a:ext uri="{FF2B5EF4-FFF2-40B4-BE49-F238E27FC236}">
                <a16:creationId xmlns:a16="http://schemas.microsoft.com/office/drawing/2014/main" id="{D021E7EF-4DA4-48CA-800C-89CA7BDF85B3}"/>
              </a:ext>
            </a:extLst>
          </p:cNvPr>
          <p:cNvSpPr txBox="1">
            <a:spLocks/>
          </p:cNvSpPr>
          <p:nvPr/>
        </p:nvSpPr>
        <p:spPr bwMode="auto">
          <a:xfrm>
            <a:off x="1" y="4575065"/>
            <a:ext cx="12190466" cy="737665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540000" tIns="45720" rIns="91440" bIns="45720" numCol="1" anchor="t" anchorCtr="0" compatLnSpc="1">
            <a:prstTxWarp prst="textNoShape">
              <a:avLst/>
            </a:prstTxWarp>
          </a:bodyPr>
          <a:lstStyle>
            <a:lvl1pPr marL="1588" indent="-158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+mn-lt"/>
                <a:ea typeface="+mn-ea"/>
                <a:cs typeface="Arial Unicode MS" pitchFamily="34" charset="-128"/>
              </a:defRPr>
            </a:lvl1pPr>
            <a:lvl2pPr marL="358775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2pPr>
            <a:lvl3pPr marL="625475" indent="-176213" algn="l" defTabSz="8032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3pPr>
            <a:lvl4pPr marL="982663" indent="-1746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4pPr>
            <a:lvl5pPr marL="12573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9pPr>
          </a:lstStyle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High effort for providers to manage different SLAs for different services for multiple customers [5]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b="1" dirty="0"/>
              <a:t>Automating the execution of contractual actions reduces complexity </a:t>
            </a:r>
            <a:r>
              <a:rPr lang="en-US" sz="1400" dirty="0"/>
              <a:t>[7]</a:t>
            </a:r>
          </a:p>
        </p:txBody>
      </p:sp>
      <p:pic>
        <p:nvPicPr>
          <p:cNvPr id="26" name="Grafik 25" descr="Benutzer">
            <a:extLst>
              <a:ext uri="{FF2B5EF4-FFF2-40B4-BE49-F238E27FC236}">
                <a16:creationId xmlns:a16="http://schemas.microsoft.com/office/drawing/2014/main" id="{BD92BE8F-E3C4-4405-8413-8A5AC1DB763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84812" y="4145131"/>
            <a:ext cx="353617" cy="353617"/>
          </a:xfrm>
          <a:prstGeom prst="rect">
            <a:avLst/>
          </a:prstGeom>
        </p:spPr>
      </p:pic>
      <p:sp>
        <p:nvSpPr>
          <p:cNvPr id="193" name="Inhaltsplatzhalter 11">
            <a:extLst>
              <a:ext uri="{FF2B5EF4-FFF2-40B4-BE49-F238E27FC236}">
                <a16:creationId xmlns:a16="http://schemas.microsoft.com/office/drawing/2014/main" id="{632C6E61-811C-45C6-8601-448088DD31D0}"/>
              </a:ext>
            </a:extLst>
          </p:cNvPr>
          <p:cNvSpPr txBox="1">
            <a:spLocks/>
          </p:cNvSpPr>
          <p:nvPr/>
        </p:nvSpPr>
        <p:spPr bwMode="auto">
          <a:xfrm>
            <a:off x="1534" y="5235712"/>
            <a:ext cx="12190466" cy="1001600"/>
          </a:xfrm>
          <a:prstGeom prst="rect">
            <a:avLst/>
          </a:prstGeom>
          <a:solidFill>
            <a:srgbClr val="0065BD"/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2340000" tIns="45720" rIns="2340000" bIns="45720" numCol="1" anchor="ctr" anchorCtr="0" compatLnSpc="1">
            <a:prstTxWarp prst="textNoShape">
              <a:avLst/>
            </a:prstTxWarp>
          </a:bodyPr>
          <a:lstStyle>
            <a:lvl1pPr marL="1588" indent="-158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+mn-lt"/>
                <a:ea typeface="+mn-ea"/>
                <a:cs typeface="Arial Unicode MS" pitchFamily="34" charset="-128"/>
              </a:defRPr>
            </a:lvl1pPr>
            <a:lvl2pPr marL="358775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2pPr>
            <a:lvl3pPr marL="625475" indent="-176213" algn="l" defTabSz="8032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3pPr>
            <a:lvl4pPr marL="982663" indent="-1746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4pPr>
            <a:lvl5pPr marL="12573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[…] smart contracts can make these transactions cheaper to execute and faster [8]</a:t>
            </a:r>
          </a:p>
        </p:txBody>
      </p:sp>
      <p:sp>
        <p:nvSpPr>
          <p:cNvPr id="192" name="Inhaltsplatzhalter 11">
            <a:extLst>
              <a:ext uri="{FF2B5EF4-FFF2-40B4-BE49-F238E27FC236}">
                <a16:creationId xmlns:a16="http://schemas.microsoft.com/office/drawing/2014/main" id="{EC6DE85E-981E-43EB-8E0F-8E58E7CBA3F8}"/>
              </a:ext>
            </a:extLst>
          </p:cNvPr>
          <p:cNvSpPr txBox="1">
            <a:spLocks/>
          </p:cNvSpPr>
          <p:nvPr/>
        </p:nvSpPr>
        <p:spPr bwMode="auto">
          <a:xfrm>
            <a:off x="1534" y="2636912"/>
            <a:ext cx="12190466" cy="1001600"/>
          </a:xfrm>
          <a:prstGeom prst="rect">
            <a:avLst/>
          </a:prstGeom>
          <a:solidFill>
            <a:srgbClr val="0065BD"/>
          </a:solidFill>
          <a:ln w="9525" cap="flat" cmpd="sng" algn="ctr">
            <a:noFill/>
            <a:prstDash val="solid"/>
            <a:miter lim="800000"/>
            <a:headEnd/>
            <a:tailEnd/>
          </a:ln>
          <a:effectLst/>
        </p:spPr>
        <p:txBody>
          <a:bodyPr vert="horz" wrap="square" lIns="2340000" tIns="45720" rIns="2340000" bIns="45720" numCol="1" anchor="ctr" anchorCtr="0" compatLnSpc="1">
            <a:prstTxWarp prst="textNoShape">
              <a:avLst/>
            </a:prstTxWarp>
          </a:bodyPr>
          <a:lstStyle>
            <a:lvl1pPr marL="1588" indent="-1588" algn="l" rtl="0" eaLnBrk="1" fontAlgn="base" hangingPunct="1">
              <a:spcBef>
                <a:spcPct val="20000"/>
              </a:spcBef>
              <a:spcAft>
                <a:spcPct val="0"/>
              </a:spcAft>
              <a:defRPr sz="1800">
                <a:solidFill>
                  <a:schemeClr val="tx1"/>
                </a:solidFill>
                <a:latin typeface="+mn-lt"/>
                <a:ea typeface="+mn-ea"/>
                <a:cs typeface="Arial Unicode MS" pitchFamily="34" charset="-128"/>
              </a:defRPr>
            </a:lvl1pPr>
            <a:lvl2pPr marL="358775" indent="-2603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2pPr>
            <a:lvl3pPr marL="625475" indent="-176213" algn="l" defTabSz="803275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3pPr>
            <a:lvl4pPr marL="982663" indent="-174625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4pPr>
            <a:lvl5pPr marL="1257300" indent="-182563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+mn-lt"/>
                <a:cs typeface="Arial Unicode MS" pitchFamily="34" charset="-128"/>
              </a:defRPr>
            </a:lvl5pPr>
            <a:lvl6pPr marL="2438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6pPr>
            <a:lvl7pPr marL="2895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7pPr>
            <a:lvl8pPr marL="3352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8pPr>
            <a:lvl9pPr marL="3810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2"/>
                </a:solidFill>
                <a:latin typeface="+mn-lt"/>
              </a:defRPr>
            </a:lvl9pPr>
          </a:lstStyle>
          <a:p>
            <a:pPr algn="ctr"/>
            <a:r>
              <a:rPr lang="en-US" sz="1600" dirty="0">
                <a:solidFill>
                  <a:schemeClr val="bg1"/>
                </a:solidFill>
                <a:latin typeface="Segoe UI" panose="020B0502040204020203" pitchFamily="34" charset="0"/>
              </a:rPr>
              <a:t>[…] the blockchain could function as a transparency device to mitigate inefficiencies in markets with imperfect information. [3]</a:t>
            </a:r>
          </a:p>
        </p:txBody>
      </p:sp>
    </p:spTree>
    <p:extLst>
      <p:ext uri="{BB962C8B-B14F-4D97-AF65-F5344CB8AC3E}">
        <p14:creationId xmlns:p14="http://schemas.microsoft.com/office/powerpoint/2010/main" val="216582153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2409C85-5198-4CDD-8AE3-8302E48B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Questions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F1347D-5B33-4ED4-A7B3-FCD886813B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600878C-D5FD-40A6-802B-B91C50C7A4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A725DF9-C8A2-443F-BED0-88985C94C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C9FAB-BDC1-47C0-A8BB-6E12A8205D33}" type="slidenum">
              <a:rPr lang="de-DE" smtClean="0"/>
              <a:pPr>
                <a:defRPr/>
              </a:pPr>
              <a:t>5</a:t>
            </a:fld>
            <a:endParaRPr lang="de-DE" dirty="0"/>
          </a:p>
        </p:txBody>
      </p:sp>
      <p:grpSp>
        <p:nvGrpSpPr>
          <p:cNvPr id="20" name="Gruppieren 19">
            <a:extLst>
              <a:ext uri="{FF2B5EF4-FFF2-40B4-BE49-F238E27FC236}">
                <a16:creationId xmlns:a16="http://schemas.microsoft.com/office/drawing/2014/main" id="{024A244E-29C0-45CB-8DE7-80FEB995ADE0}"/>
              </a:ext>
            </a:extLst>
          </p:cNvPr>
          <p:cNvGrpSpPr/>
          <p:nvPr/>
        </p:nvGrpSpPr>
        <p:grpSpPr>
          <a:xfrm>
            <a:off x="2351584" y="2972182"/>
            <a:ext cx="7488832" cy="909681"/>
            <a:chOff x="1343472" y="1691389"/>
            <a:chExt cx="7488832" cy="909681"/>
          </a:xfrm>
        </p:grpSpPr>
        <p:sp>
          <p:nvSpPr>
            <p:cNvPr id="21" name="Rechteck 20">
              <a:extLst>
                <a:ext uri="{FF2B5EF4-FFF2-40B4-BE49-F238E27FC236}">
                  <a16:creationId xmlns:a16="http://schemas.microsoft.com/office/drawing/2014/main" id="{1F3529E1-2918-40D2-925F-CA088DE02425}"/>
                </a:ext>
              </a:extLst>
            </p:cNvPr>
            <p:cNvSpPr/>
            <p:nvPr/>
          </p:nvSpPr>
          <p:spPr bwMode="auto">
            <a:xfrm>
              <a:off x="1954010" y="1700808"/>
              <a:ext cx="6878294" cy="900262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cs typeface="Arial" pitchFamily="34" charset="0"/>
                </a:rPr>
                <a:t>How can service level information </a:t>
              </a:r>
              <a:br>
                <a:rPr lang="en-US" dirty="0">
                  <a:solidFill>
                    <a:schemeClr val="bg1"/>
                  </a:solidFill>
                  <a:cs typeface="Arial" pitchFamily="34" charset="0"/>
                </a:rPr>
              </a:br>
              <a:r>
                <a:rPr lang="en-US" dirty="0">
                  <a:solidFill>
                    <a:schemeClr val="bg1"/>
                  </a:solidFill>
                  <a:cs typeface="Arial" pitchFamily="34" charset="0"/>
                </a:rPr>
                <a:t>be made available to Smart Contracts? </a:t>
              </a:r>
              <a:endParaRPr lang="de-DE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2" name="Teilkreis 21">
              <a:extLst>
                <a:ext uri="{FF2B5EF4-FFF2-40B4-BE49-F238E27FC236}">
                  <a16:creationId xmlns:a16="http://schemas.microsoft.com/office/drawing/2014/main" id="{93D6102C-FC51-4620-9F40-36B4A76D9849}"/>
                </a:ext>
              </a:extLst>
            </p:cNvPr>
            <p:cNvSpPr/>
            <p:nvPr/>
          </p:nvSpPr>
          <p:spPr bwMode="auto">
            <a:xfrm rot="10800000">
              <a:off x="1415481" y="1700284"/>
              <a:ext cx="900000" cy="900000"/>
            </a:xfrm>
            <a:prstGeom prst="pie">
              <a:avLst>
                <a:gd name="adj1" fmla="val 5409381"/>
                <a:gd name="adj2" fmla="val 16200000"/>
              </a:avLst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e-DE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pic>
          <p:nvPicPr>
            <p:cNvPr id="23" name="Grafik 22" descr="Hilfe">
              <a:extLst>
                <a:ext uri="{FF2B5EF4-FFF2-40B4-BE49-F238E27FC236}">
                  <a16:creationId xmlns:a16="http://schemas.microsoft.com/office/drawing/2014/main" id="{A9CE486F-3CCD-45F6-A883-831F7DDC6EE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43472" y="1691389"/>
              <a:ext cx="900000" cy="900000"/>
            </a:xfrm>
            <a:prstGeom prst="rect">
              <a:avLst/>
            </a:prstGeom>
          </p:spPr>
        </p:pic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BFF57D1E-51DA-4448-B266-FF5B8A27DD26}"/>
              </a:ext>
            </a:extLst>
          </p:cNvPr>
          <p:cNvGrpSpPr/>
          <p:nvPr/>
        </p:nvGrpSpPr>
        <p:grpSpPr>
          <a:xfrm>
            <a:off x="2351584" y="4103495"/>
            <a:ext cx="7488832" cy="909681"/>
            <a:chOff x="1343472" y="1691389"/>
            <a:chExt cx="7488832" cy="909681"/>
          </a:xfrm>
        </p:grpSpPr>
        <p:sp>
          <p:nvSpPr>
            <p:cNvPr id="25" name="Rechteck 24">
              <a:extLst>
                <a:ext uri="{FF2B5EF4-FFF2-40B4-BE49-F238E27FC236}">
                  <a16:creationId xmlns:a16="http://schemas.microsoft.com/office/drawing/2014/main" id="{522A5C55-4256-4EEC-B802-50E177FDE074}"/>
                </a:ext>
              </a:extLst>
            </p:cNvPr>
            <p:cNvSpPr/>
            <p:nvPr/>
          </p:nvSpPr>
          <p:spPr bwMode="auto">
            <a:xfrm>
              <a:off x="1954010" y="1700808"/>
              <a:ext cx="6878294" cy="900262"/>
            </a:xfrm>
            <a:prstGeom prst="rect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cs typeface="Arial" pitchFamily="34" charset="0"/>
                </a:rPr>
                <a:t>How to design and implement </a:t>
              </a:r>
              <a:br>
                <a:rPr lang="en-US" dirty="0">
                  <a:solidFill>
                    <a:schemeClr val="bg1"/>
                  </a:solidFill>
                  <a:cs typeface="Arial" pitchFamily="34" charset="0"/>
                </a:rPr>
              </a:br>
              <a:r>
                <a:rPr lang="en-US" dirty="0">
                  <a:solidFill>
                    <a:schemeClr val="bg1"/>
                  </a:solidFill>
                  <a:cs typeface="Arial" pitchFamily="34" charset="0"/>
                </a:rPr>
                <a:t>SLA management and execution on a Blockchain</a:t>
              </a:r>
              <a:r>
                <a:rPr lang="en-US" sz="1600" dirty="0">
                  <a:solidFill>
                    <a:schemeClr val="bg1"/>
                  </a:solidFill>
                  <a:cs typeface="Arial" pitchFamily="34" charset="0"/>
                </a:rPr>
                <a:t>?</a:t>
              </a:r>
              <a:endParaRPr lang="de-DE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26" name="Teilkreis 25">
              <a:extLst>
                <a:ext uri="{FF2B5EF4-FFF2-40B4-BE49-F238E27FC236}">
                  <a16:creationId xmlns:a16="http://schemas.microsoft.com/office/drawing/2014/main" id="{6960D1C9-F76D-4A2B-AB5A-B0BEDB63AB9E}"/>
                </a:ext>
              </a:extLst>
            </p:cNvPr>
            <p:cNvSpPr/>
            <p:nvPr/>
          </p:nvSpPr>
          <p:spPr bwMode="auto">
            <a:xfrm rot="10800000">
              <a:off x="1415481" y="1700284"/>
              <a:ext cx="900000" cy="900000"/>
            </a:xfrm>
            <a:prstGeom prst="pie">
              <a:avLst>
                <a:gd name="adj1" fmla="val 5409381"/>
                <a:gd name="adj2" fmla="val 16200000"/>
              </a:avLst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e-DE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pic>
          <p:nvPicPr>
            <p:cNvPr id="27" name="Grafik 26" descr="Hilfe">
              <a:extLst>
                <a:ext uri="{FF2B5EF4-FFF2-40B4-BE49-F238E27FC236}">
                  <a16:creationId xmlns:a16="http://schemas.microsoft.com/office/drawing/2014/main" id="{85BB8942-58F6-4223-B7A0-DF247FE0688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43472" y="1691389"/>
              <a:ext cx="900000" cy="900000"/>
            </a:xfrm>
            <a:prstGeom prst="rect">
              <a:avLst/>
            </a:prstGeom>
          </p:spPr>
        </p:pic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F68C1EDF-1F39-47F1-8C35-01D1E9A78216}"/>
              </a:ext>
            </a:extLst>
          </p:cNvPr>
          <p:cNvGrpSpPr/>
          <p:nvPr/>
        </p:nvGrpSpPr>
        <p:grpSpPr>
          <a:xfrm>
            <a:off x="2350054" y="1831188"/>
            <a:ext cx="7488832" cy="909681"/>
            <a:chOff x="1343472" y="1691389"/>
            <a:chExt cx="7488832" cy="909681"/>
          </a:xfrm>
        </p:grpSpPr>
        <p:sp>
          <p:nvSpPr>
            <p:cNvPr id="19" name="Rechteck 18">
              <a:extLst>
                <a:ext uri="{FF2B5EF4-FFF2-40B4-BE49-F238E27FC236}">
                  <a16:creationId xmlns:a16="http://schemas.microsoft.com/office/drawing/2014/main" id="{3EE6838F-4288-47E9-A930-12DF6D2BC1F9}"/>
                </a:ext>
              </a:extLst>
            </p:cNvPr>
            <p:cNvSpPr/>
            <p:nvPr/>
          </p:nvSpPr>
          <p:spPr bwMode="auto">
            <a:xfrm>
              <a:off x="1954010" y="1700808"/>
              <a:ext cx="6878294" cy="900262"/>
            </a:xfrm>
            <a:prstGeom prst="rect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36000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eaLnBrk="0" hangingPunct="0"/>
              <a:r>
                <a:rPr lang="en-US" dirty="0">
                  <a:solidFill>
                    <a:schemeClr val="bg1"/>
                  </a:solidFill>
                  <a:cs typeface="Arial" pitchFamily="34" charset="0"/>
                </a:rPr>
                <a:t>How can Smart Contracts support the execution of SLA contract actions?</a:t>
              </a:r>
            </a:p>
          </p:txBody>
        </p:sp>
        <p:sp>
          <p:nvSpPr>
            <p:cNvPr id="32" name="Teilkreis 31">
              <a:extLst>
                <a:ext uri="{FF2B5EF4-FFF2-40B4-BE49-F238E27FC236}">
                  <a16:creationId xmlns:a16="http://schemas.microsoft.com/office/drawing/2014/main" id="{3ABF4C4E-7C6F-4995-B881-C7D5EE170522}"/>
                </a:ext>
              </a:extLst>
            </p:cNvPr>
            <p:cNvSpPr/>
            <p:nvPr/>
          </p:nvSpPr>
          <p:spPr bwMode="auto">
            <a:xfrm rot="10800000">
              <a:off x="1415481" y="1700284"/>
              <a:ext cx="900000" cy="900000"/>
            </a:xfrm>
            <a:prstGeom prst="pie">
              <a:avLst>
                <a:gd name="adj1" fmla="val 5409381"/>
                <a:gd name="adj2" fmla="val 16200000"/>
              </a:avLst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de-DE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pic>
          <p:nvPicPr>
            <p:cNvPr id="33" name="Grafik 32" descr="Hilfe">
              <a:extLst>
                <a:ext uri="{FF2B5EF4-FFF2-40B4-BE49-F238E27FC236}">
                  <a16:creationId xmlns:a16="http://schemas.microsoft.com/office/drawing/2014/main" id="{241CEE24-1A4E-421B-950C-26FE93C830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343472" y="1691389"/>
              <a:ext cx="900000" cy="9000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98765665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CE8966-F3B1-4C81-B4AF-F9DDBF8730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Approach: Design Science Research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3892C74-5A9C-4F80-97BE-DE96DE45EC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1275CD5-FDAB-4443-A563-5F70FBB785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5EA0B1-C59A-4B56-A3A7-0EABCBB722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C9FAB-BDC1-47C0-A8BB-6E12A8205D3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74" name="Gruppieren 73">
            <a:extLst>
              <a:ext uri="{FF2B5EF4-FFF2-40B4-BE49-F238E27FC236}">
                <a16:creationId xmlns:a16="http://schemas.microsoft.com/office/drawing/2014/main" id="{BF44B052-9433-4122-A5DB-3FE79A3DCAC7}"/>
              </a:ext>
            </a:extLst>
          </p:cNvPr>
          <p:cNvGrpSpPr/>
          <p:nvPr/>
        </p:nvGrpSpPr>
        <p:grpSpPr>
          <a:xfrm>
            <a:off x="1132777" y="1412776"/>
            <a:ext cx="9926447" cy="3969732"/>
            <a:chOff x="1287478" y="1412776"/>
            <a:chExt cx="9926447" cy="3969732"/>
          </a:xfrm>
        </p:grpSpPr>
        <p:grpSp>
          <p:nvGrpSpPr>
            <p:cNvPr id="9" name="Gruppieren 8">
              <a:extLst>
                <a:ext uri="{FF2B5EF4-FFF2-40B4-BE49-F238E27FC236}">
                  <a16:creationId xmlns:a16="http://schemas.microsoft.com/office/drawing/2014/main" id="{06642F7C-C9BE-4817-9885-AB739EB8AD87}"/>
                </a:ext>
              </a:extLst>
            </p:cNvPr>
            <p:cNvGrpSpPr/>
            <p:nvPr/>
          </p:nvGrpSpPr>
          <p:grpSpPr>
            <a:xfrm>
              <a:off x="1513753" y="1412776"/>
              <a:ext cx="2635314" cy="3969732"/>
              <a:chOff x="911424" y="1772816"/>
              <a:chExt cx="2088232" cy="3969732"/>
            </a:xfrm>
          </p:grpSpPr>
          <p:sp>
            <p:nvSpPr>
              <p:cNvPr id="7" name="Rechteck 6">
                <a:extLst>
                  <a:ext uri="{FF2B5EF4-FFF2-40B4-BE49-F238E27FC236}">
                    <a16:creationId xmlns:a16="http://schemas.microsoft.com/office/drawing/2014/main" id="{2E1E1F06-6AF3-41D8-825C-77091425B293}"/>
                  </a:ext>
                </a:extLst>
              </p:cNvPr>
              <p:cNvSpPr/>
              <p:nvPr/>
            </p:nvSpPr>
            <p:spPr bwMode="auto">
              <a:xfrm>
                <a:off x="911424" y="2142148"/>
                <a:ext cx="2088232" cy="3600400"/>
              </a:xfrm>
              <a:prstGeom prst="rect">
                <a:avLst/>
              </a:prstGeom>
              <a:noFill/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180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solidFill>
                      <a:schemeClr val="tx1"/>
                    </a:solidFill>
                    <a:cs typeface="Arial" pitchFamily="34" charset="0"/>
                  </a:rPr>
                  <a:t>Service Level Agreements</a:t>
                </a:r>
                <a:br>
                  <a:rPr lang="en-US" b="1" dirty="0">
                    <a:solidFill>
                      <a:schemeClr val="tx1"/>
                    </a:solidFill>
                    <a:cs typeface="Arial" pitchFamily="34" charset="0"/>
                  </a:rPr>
                </a:br>
                <a:endParaRPr lang="en-US" b="1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Providers &amp; Customers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endParaRPr lang="en-US" sz="1600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SL evaluations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endParaRPr lang="en-US" sz="1600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Monitoring systems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Reporting systems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endParaRPr lang="en-US" sz="1600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Information asymmetry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High complexity</a:t>
                </a:r>
              </a:p>
            </p:txBody>
          </p:sp>
          <p:sp>
            <p:nvSpPr>
              <p:cNvPr id="8" name="Textfeld 7">
                <a:extLst>
                  <a:ext uri="{FF2B5EF4-FFF2-40B4-BE49-F238E27FC236}">
                    <a16:creationId xmlns:a16="http://schemas.microsoft.com/office/drawing/2014/main" id="{406C294D-2DA2-4740-9041-38C67BAC6883}"/>
                  </a:ext>
                </a:extLst>
              </p:cNvPr>
              <p:cNvSpPr txBox="1"/>
              <p:nvPr/>
            </p:nvSpPr>
            <p:spPr>
              <a:xfrm>
                <a:off x="911424" y="1772816"/>
                <a:ext cx="2088232" cy="3693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latin typeface="Arial" pitchFamily="34" charset="0"/>
                  </a:rPr>
                  <a:t>Environment</a:t>
                </a:r>
              </a:p>
            </p:txBody>
          </p:sp>
        </p:grpSp>
        <p:sp>
          <p:nvSpPr>
            <p:cNvPr id="11" name="Rechteck 10">
              <a:extLst>
                <a:ext uri="{FF2B5EF4-FFF2-40B4-BE49-F238E27FC236}">
                  <a16:creationId xmlns:a16="http://schemas.microsoft.com/office/drawing/2014/main" id="{9F45227E-42FD-4774-94DA-8361706C6C0C}"/>
                </a:ext>
              </a:extLst>
            </p:cNvPr>
            <p:cNvSpPr/>
            <p:nvPr/>
          </p:nvSpPr>
          <p:spPr bwMode="auto">
            <a:xfrm>
              <a:off x="5114891" y="1782108"/>
              <a:ext cx="2088232" cy="3600400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endParaRPr lang="en-US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12" name="Textfeld 11">
              <a:extLst>
                <a:ext uri="{FF2B5EF4-FFF2-40B4-BE49-F238E27FC236}">
                  <a16:creationId xmlns:a16="http://schemas.microsoft.com/office/drawing/2014/main" id="{556BA157-8F40-45A5-8A5A-B708B25DEA9B}"/>
                </a:ext>
              </a:extLst>
            </p:cNvPr>
            <p:cNvSpPr txBox="1"/>
            <p:nvPr/>
          </p:nvSpPr>
          <p:spPr>
            <a:xfrm>
              <a:off x="4700580" y="1412776"/>
              <a:ext cx="3086274" cy="36933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en-US" b="1" dirty="0">
                  <a:latin typeface="Arial" pitchFamily="34" charset="0"/>
                </a:rPr>
                <a:t>Design Science Research</a:t>
              </a:r>
            </a:p>
          </p:txBody>
        </p:sp>
        <p:grpSp>
          <p:nvGrpSpPr>
            <p:cNvPr id="13" name="Gruppieren 12">
              <a:extLst>
                <a:ext uri="{FF2B5EF4-FFF2-40B4-BE49-F238E27FC236}">
                  <a16:creationId xmlns:a16="http://schemas.microsoft.com/office/drawing/2014/main" id="{2941F4F7-3A63-48CD-BF3B-89C3F777D433}"/>
                </a:ext>
              </a:extLst>
            </p:cNvPr>
            <p:cNvGrpSpPr/>
            <p:nvPr/>
          </p:nvGrpSpPr>
          <p:grpSpPr>
            <a:xfrm>
              <a:off x="8546266" y="1412776"/>
              <a:ext cx="2520280" cy="3969732"/>
              <a:chOff x="911424" y="1772816"/>
              <a:chExt cx="2088232" cy="3969732"/>
            </a:xfrm>
          </p:grpSpPr>
          <p:sp>
            <p:nvSpPr>
              <p:cNvPr id="14" name="Rechteck 13">
                <a:extLst>
                  <a:ext uri="{FF2B5EF4-FFF2-40B4-BE49-F238E27FC236}">
                    <a16:creationId xmlns:a16="http://schemas.microsoft.com/office/drawing/2014/main" id="{99592309-7D7D-4461-8F56-EC69645F1141}"/>
                  </a:ext>
                </a:extLst>
              </p:cNvPr>
              <p:cNvSpPr/>
              <p:nvPr/>
            </p:nvSpPr>
            <p:spPr bwMode="auto">
              <a:xfrm>
                <a:off x="911424" y="2142148"/>
                <a:ext cx="2088232" cy="3600400"/>
              </a:xfrm>
              <a:prstGeom prst="rect">
                <a:avLst/>
              </a:prstGeom>
              <a:noFill/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18000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dirty="0">
                    <a:solidFill>
                      <a:schemeClr val="tx1"/>
                    </a:solidFill>
                    <a:cs typeface="Arial" pitchFamily="34" charset="0"/>
                  </a:rPr>
                  <a:t>Foundations</a:t>
                </a: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b="1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0" marR="0" indent="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b="1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Literature review</a:t>
                </a:r>
              </a:p>
              <a:p>
                <a:pPr marL="742950" lvl="1" indent="-285750" eaLnBrk="0" hangingPunct="0">
                  <a:buFontTx/>
                  <a:buChar char="-"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SLA</a:t>
                </a:r>
              </a:p>
              <a:p>
                <a:pPr marL="742950" lvl="1" indent="-285750" eaLnBrk="0" hangingPunct="0">
                  <a:buFontTx/>
                  <a:buChar char="-"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Blockchain</a:t>
                </a:r>
              </a:p>
              <a:p>
                <a:pPr marL="742950" lvl="1" indent="-285750" eaLnBrk="0" hangingPunct="0">
                  <a:buFontTx/>
                  <a:buChar char="-"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Smart Contracts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endParaRPr lang="en-US" sz="1600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Experience &amp; Expertise</a:t>
                </a: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endParaRPr lang="en-US" sz="1600" dirty="0">
                  <a:solidFill>
                    <a:schemeClr val="tx1"/>
                  </a:solidFill>
                  <a:cs typeface="Arial" pitchFamily="34" charset="0"/>
                </a:endParaRPr>
              </a:p>
              <a:p>
                <a:pPr marL="285750" marR="0" indent="-285750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Char char="-"/>
                  <a:tabLst/>
                </a:pPr>
                <a:r>
                  <a:rPr lang="en-US" sz="1600" dirty="0">
                    <a:solidFill>
                      <a:schemeClr val="tx1"/>
                    </a:solidFill>
                    <a:cs typeface="Arial" pitchFamily="34" charset="0"/>
                  </a:rPr>
                  <a:t>Guided interviews with providers / customers</a:t>
                </a:r>
                <a:endParaRPr lang="en-US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sp>
            <p:nvSpPr>
              <p:cNvPr id="15" name="Textfeld 14">
                <a:extLst>
                  <a:ext uri="{FF2B5EF4-FFF2-40B4-BE49-F238E27FC236}">
                    <a16:creationId xmlns:a16="http://schemas.microsoft.com/office/drawing/2014/main" id="{6752BCA6-81EE-4F8E-92B6-7659ED8E90CA}"/>
                  </a:ext>
                </a:extLst>
              </p:cNvPr>
              <p:cNvSpPr txBox="1"/>
              <p:nvPr/>
            </p:nvSpPr>
            <p:spPr>
              <a:xfrm>
                <a:off x="911424" y="1772816"/>
                <a:ext cx="2088232" cy="3693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3"/>
              </a:lnRef>
              <a:fillRef idx="1">
                <a:schemeClr val="lt1"/>
              </a:fillRef>
              <a:effectRef idx="0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>
                    <a:latin typeface="Arial" pitchFamily="34" charset="0"/>
                  </a:rPr>
                  <a:t>Knowledge Base</a:t>
                </a:r>
              </a:p>
            </p:txBody>
          </p:sp>
        </p:grpSp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16472B75-0E3A-4694-B138-276EDADF249B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4457255" y="1484784"/>
              <a:ext cx="11097" cy="3556800"/>
            </a:xfrm>
            <a:prstGeom prst="line">
              <a:avLst/>
            </a:prstGeom>
            <a:ln w="9525">
              <a:prstDash val="solid"/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Gerader Verbinder 64">
              <a:extLst>
                <a:ext uri="{FF2B5EF4-FFF2-40B4-BE49-F238E27FC236}">
                  <a16:creationId xmlns:a16="http://schemas.microsoft.com/office/drawing/2014/main" id="{70A92835-A895-4DCC-948C-923738C049C0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8054681" y="1484784"/>
              <a:ext cx="11097" cy="3556800"/>
            </a:xfrm>
            <a:prstGeom prst="line">
              <a:avLst/>
            </a:prstGeom>
            <a:ln w="9525">
              <a:prstDash val="solid"/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8F980802-6A54-4AFA-9449-33BEDC5DAA2A}"/>
                </a:ext>
              </a:extLst>
            </p:cNvPr>
            <p:cNvSpPr/>
            <p:nvPr/>
          </p:nvSpPr>
          <p:spPr bwMode="auto">
            <a:xfrm>
              <a:off x="5114890" y="2060848"/>
              <a:ext cx="2088231" cy="1224136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600" dirty="0">
                  <a:solidFill>
                    <a:schemeClr val="tx1"/>
                  </a:solidFill>
                  <a:cs typeface="Arial" pitchFamily="34" charset="0"/>
                </a:rPr>
                <a:t>IT Artifact:</a:t>
              </a:r>
              <a:br>
                <a:rPr lang="en-US" sz="1600" dirty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1600" b="1" dirty="0">
                  <a:solidFill>
                    <a:schemeClr val="tx1"/>
                  </a:solidFill>
                  <a:cs typeface="Arial" pitchFamily="34" charset="0"/>
                </a:rPr>
                <a:t>Blockchain based SLA management</a:t>
              </a:r>
            </a:p>
          </p:txBody>
        </p:sp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C4EC9CCF-3959-4F72-8FA2-AEF953D8990E}"/>
                </a:ext>
              </a:extLst>
            </p:cNvPr>
            <p:cNvSpPr/>
            <p:nvPr/>
          </p:nvSpPr>
          <p:spPr bwMode="auto">
            <a:xfrm>
              <a:off x="7237683" y="2967851"/>
              <a:ext cx="1633997" cy="1122039"/>
            </a:xfrm>
            <a:prstGeom prst="ellipse">
              <a:avLst/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i="1" dirty="0">
                  <a:solidFill>
                    <a:schemeClr val="tx1"/>
                  </a:solidFill>
                  <a:cs typeface="Arial" pitchFamily="34" charset="0"/>
                </a:rPr>
                <a:t>Rigor Cycle</a:t>
              </a:r>
            </a:p>
          </p:txBody>
        </p:sp>
        <p:sp>
          <p:nvSpPr>
            <p:cNvPr id="17" name="Rechteck 16">
              <a:extLst>
                <a:ext uri="{FF2B5EF4-FFF2-40B4-BE49-F238E27FC236}">
                  <a16:creationId xmlns:a16="http://schemas.microsoft.com/office/drawing/2014/main" id="{A70DF1DA-BA5A-448B-9351-25C3F2800EF2}"/>
                </a:ext>
              </a:extLst>
            </p:cNvPr>
            <p:cNvSpPr/>
            <p:nvPr/>
          </p:nvSpPr>
          <p:spPr bwMode="auto">
            <a:xfrm>
              <a:off x="5230374" y="4271476"/>
              <a:ext cx="1728192" cy="567462"/>
            </a:xfrm>
            <a:prstGeom prst="rect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solidFill>
                    <a:schemeClr val="tx1"/>
                  </a:solidFill>
                  <a:cs typeface="Arial" pitchFamily="34" charset="0"/>
                </a:rPr>
                <a:t>Evaluation</a:t>
              </a: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7C6B79B6-95F9-491F-B0E3-75046FA8EC9A}"/>
                </a:ext>
              </a:extLst>
            </p:cNvPr>
            <p:cNvSpPr/>
            <p:nvPr/>
          </p:nvSpPr>
          <p:spPr bwMode="auto">
            <a:xfrm>
              <a:off x="3640256" y="2954864"/>
              <a:ext cx="1633997" cy="1122039"/>
            </a:xfrm>
            <a:prstGeom prst="ellipse">
              <a:avLst/>
            </a:prstGeom>
            <a:solidFill>
              <a:schemeClr val="bg1"/>
            </a:solidFill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i="1" dirty="0">
                  <a:solidFill>
                    <a:schemeClr val="tx1"/>
                  </a:solidFill>
                  <a:cs typeface="Arial" pitchFamily="34" charset="0"/>
                </a:rPr>
                <a:t>Relevance Cycle</a:t>
              </a:r>
            </a:p>
          </p:txBody>
        </p:sp>
        <p:pic>
          <p:nvPicPr>
            <p:cNvPr id="22" name="Grafik 21" descr="Benutzer">
              <a:extLst>
                <a:ext uri="{FF2B5EF4-FFF2-40B4-BE49-F238E27FC236}">
                  <a16:creationId xmlns:a16="http://schemas.microsoft.com/office/drawing/2014/main" id="{466C01B4-7E29-4E28-8F17-C83BC06F99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343472" y="2672968"/>
              <a:ext cx="468000" cy="468000"/>
            </a:xfrm>
            <a:prstGeom prst="rect">
              <a:avLst/>
            </a:prstGeom>
          </p:spPr>
        </p:pic>
        <p:pic>
          <p:nvPicPr>
            <p:cNvPr id="24" name="Grafik 23" descr="Unterhaltung">
              <a:extLst>
                <a:ext uri="{FF2B5EF4-FFF2-40B4-BE49-F238E27FC236}">
                  <a16:creationId xmlns:a16="http://schemas.microsoft.com/office/drawing/2014/main" id="{215E7905-B9B7-490B-8493-1FBF5695BCD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1348836" y="3140968"/>
              <a:ext cx="468000" cy="468000"/>
            </a:xfrm>
            <a:prstGeom prst="rect">
              <a:avLst/>
            </a:prstGeom>
          </p:spPr>
        </p:pic>
        <p:pic>
          <p:nvPicPr>
            <p:cNvPr id="36" name="Grafik 35" descr="Bücher">
              <a:extLst>
                <a:ext uri="{FF2B5EF4-FFF2-40B4-BE49-F238E27FC236}">
                  <a16:creationId xmlns:a16="http://schemas.microsoft.com/office/drawing/2014/main" id="{424BF8A5-FCDC-4114-A932-789BD2C48D7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8436312" y="2708920"/>
              <a:ext cx="468000" cy="468000"/>
            </a:xfrm>
            <a:prstGeom prst="rect">
              <a:avLst/>
            </a:prstGeom>
          </p:spPr>
        </p:pic>
        <p:pic>
          <p:nvPicPr>
            <p:cNvPr id="38" name="Grafik 37" descr="Datenbank">
              <a:extLst>
                <a:ext uri="{FF2B5EF4-FFF2-40B4-BE49-F238E27FC236}">
                  <a16:creationId xmlns:a16="http://schemas.microsoft.com/office/drawing/2014/main" id="{70B9095D-3E72-4830-942B-7BCC6C2A755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1347524" y="3753088"/>
              <a:ext cx="468000" cy="468000"/>
            </a:xfrm>
            <a:prstGeom prst="rect">
              <a:avLst/>
            </a:prstGeom>
          </p:spPr>
        </p:pic>
        <p:pic>
          <p:nvPicPr>
            <p:cNvPr id="39" name="Grafik 38">
              <a:extLst>
                <a:ext uri="{FF2B5EF4-FFF2-40B4-BE49-F238E27FC236}">
                  <a16:creationId xmlns:a16="http://schemas.microsoft.com/office/drawing/2014/main" id="{BCD0BAEF-EE31-4B9F-9059-C32A8909AEA2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1420950" y="4581128"/>
              <a:ext cx="338666" cy="339636"/>
            </a:xfrm>
            <a:prstGeom prst="rect">
              <a:avLst/>
            </a:prstGeom>
          </p:spPr>
        </p:pic>
        <p:grpSp>
          <p:nvGrpSpPr>
            <p:cNvPr id="49" name="Gruppieren 48">
              <a:extLst>
                <a:ext uri="{FF2B5EF4-FFF2-40B4-BE49-F238E27FC236}">
                  <a16:creationId xmlns:a16="http://schemas.microsoft.com/office/drawing/2014/main" id="{D476D4DA-BFA4-44C1-A653-A14D970FF8B5}"/>
                </a:ext>
              </a:extLst>
            </p:cNvPr>
            <p:cNvGrpSpPr/>
            <p:nvPr/>
          </p:nvGrpSpPr>
          <p:grpSpPr>
            <a:xfrm>
              <a:off x="1287478" y="4710856"/>
              <a:ext cx="7576159" cy="388578"/>
              <a:chOff x="348238" y="4315973"/>
              <a:chExt cx="9053300" cy="535439"/>
            </a:xfrm>
          </p:grpSpPr>
          <p:sp>
            <p:nvSpPr>
              <p:cNvPr id="48" name="Ellipse 47">
                <a:extLst>
                  <a:ext uri="{FF2B5EF4-FFF2-40B4-BE49-F238E27FC236}">
                    <a16:creationId xmlns:a16="http://schemas.microsoft.com/office/drawing/2014/main" id="{353E3F3D-17B1-4ADC-80A2-A85786D0B9B5}"/>
                  </a:ext>
                </a:extLst>
              </p:cNvPr>
              <p:cNvSpPr/>
              <p:nvPr/>
            </p:nvSpPr>
            <p:spPr bwMode="auto">
              <a:xfrm>
                <a:off x="348238" y="4315973"/>
                <a:ext cx="468000" cy="4680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  <a:headEnd type="none" w="med" len="med"/>
                <a:tailEnd type="none" w="med" len="med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solidFill>
                    <a:schemeClr val="tx1"/>
                  </a:solidFill>
                  <a:cs typeface="Arial" pitchFamily="34" charset="0"/>
                </a:endParaRPr>
              </a:p>
            </p:txBody>
          </p:sp>
          <p:pic>
            <p:nvPicPr>
              <p:cNvPr id="46" name="Grafik 45" descr="Hilfe">
                <a:extLst>
                  <a:ext uri="{FF2B5EF4-FFF2-40B4-BE49-F238E27FC236}">
                    <a16:creationId xmlns:a16="http://schemas.microsoft.com/office/drawing/2014/main" id="{8D14A859-D590-4AA9-BB9D-6191984889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352791" y="4315973"/>
                <a:ext cx="468000" cy="468000"/>
              </a:xfrm>
              <a:prstGeom prst="rect">
                <a:avLst/>
              </a:prstGeom>
            </p:spPr>
          </p:pic>
          <p:pic>
            <p:nvPicPr>
              <p:cNvPr id="75" name="Grafik 74" descr="Hilfe">
                <a:extLst>
                  <a:ext uri="{FF2B5EF4-FFF2-40B4-BE49-F238E27FC236}">
                    <a16:creationId xmlns:a16="http://schemas.microsoft.com/office/drawing/2014/main" id="{EEB1F2CB-DA0C-4BFF-897F-4E433D223DA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28A0092B-C50C-407E-A947-70E740481C1C}">
                    <a14:useLocalDpi xmlns:a14="http://schemas.microsoft.com/office/drawing/2010/main" val="0"/>
                  </a:ex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8933538" y="4383412"/>
                <a:ext cx="468000" cy="468000"/>
              </a:xfrm>
              <a:prstGeom prst="rect">
                <a:avLst/>
              </a:prstGeom>
            </p:spPr>
          </p:pic>
        </p:grpSp>
        <p:sp>
          <p:nvSpPr>
            <p:cNvPr id="50" name="Pfeil: nach rechts gekrümmt 49">
              <a:extLst>
                <a:ext uri="{FF2B5EF4-FFF2-40B4-BE49-F238E27FC236}">
                  <a16:creationId xmlns:a16="http://schemas.microsoft.com/office/drawing/2014/main" id="{324DF791-773E-4EB0-93A1-CBF8F5F1A4E8}"/>
                </a:ext>
              </a:extLst>
            </p:cNvPr>
            <p:cNvSpPr/>
            <p:nvPr/>
          </p:nvSpPr>
          <p:spPr bwMode="auto">
            <a:xfrm>
              <a:off x="3679075" y="3104142"/>
              <a:ext cx="710098" cy="929692"/>
            </a:xfrm>
            <a:prstGeom prst="curvedRight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1" name="Pfeil: nach rechts gekrümmt 50">
              <a:extLst>
                <a:ext uri="{FF2B5EF4-FFF2-40B4-BE49-F238E27FC236}">
                  <a16:creationId xmlns:a16="http://schemas.microsoft.com/office/drawing/2014/main" id="{5730C11F-1970-4A18-9DD1-50F80797C29F}"/>
                </a:ext>
              </a:extLst>
            </p:cNvPr>
            <p:cNvSpPr/>
            <p:nvPr/>
          </p:nvSpPr>
          <p:spPr bwMode="auto">
            <a:xfrm flipH="1" flipV="1">
              <a:off x="4469945" y="3014951"/>
              <a:ext cx="710098" cy="929692"/>
            </a:xfrm>
            <a:prstGeom prst="curvedRight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3" name="Pfeil: nach rechts gekrümmt 52">
              <a:extLst>
                <a:ext uri="{FF2B5EF4-FFF2-40B4-BE49-F238E27FC236}">
                  <a16:creationId xmlns:a16="http://schemas.microsoft.com/office/drawing/2014/main" id="{A08F463B-57F9-4D62-8C59-9B536F776971}"/>
                </a:ext>
              </a:extLst>
            </p:cNvPr>
            <p:cNvSpPr/>
            <p:nvPr/>
          </p:nvSpPr>
          <p:spPr bwMode="auto">
            <a:xfrm>
              <a:off x="7257090" y="3104110"/>
              <a:ext cx="710098" cy="929692"/>
            </a:xfrm>
            <a:prstGeom prst="curvedRight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4" name="Pfeil: nach rechts gekrümmt 53">
              <a:extLst>
                <a:ext uri="{FF2B5EF4-FFF2-40B4-BE49-F238E27FC236}">
                  <a16:creationId xmlns:a16="http://schemas.microsoft.com/office/drawing/2014/main" id="{2D182D68-1FF4-4161-B328-ABA93341D5F3}"/>
                </a:ext>
              </a:extLst>
            </p:cNvPr>
            <p:cNvSpPr/>
            <p:nvPr/>
          </p:nvSpPr>
          <p:spPr bwMode="auto">
            <a:xfrm flipH="1" flipV="1">
              <a:off x="8046367" y="3025201"/>
              <a:ext cx="710098" cy="929692"/>
            </a:xfrm>
            <a:prstGeom prst="curvedRight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5" name="Ellipse 54">
              <a:extLst>
                <a:ext uri="{FF2B5EF4-FFF2-40B4-BE49-F238E27FC236}">
                  <a16:creationId xmlns:a16="http://schemas.microsoft.com/office/drawing/2014/main" id="{C37D096B-A1DC-4951-AD10-BC7B273DFD01}"/>
                </a:ext>
              </a:extLst>
            </p:cNvPr>
            <p:cNvSpPr/>
            <p:nvPr/>
          </p:nvSpPr>
          <p:spPr bwMode="auto">
            <a:xfrm>
              <a:off x="5520460" y="3284984"/>
              <a:ext cx="1097129" cy="929692"/>
            </a:xfrm>
            <a:prstGeom prst="ellipse">
              <a:avLst/>
            </a:prstGeom>
            <a:noFill/>
            <a:ln>
              <a:noFill/>
              <a:headEnd type="none" w="med" len="med"/>
              <a:tailEnd type="none" w="med" len="med"/>
            </a:ln>
          </p:spPr>
          <p:style>
            <a:lnRef idx="1">
              <a:schemeClr val="accent5"/>
            </a:lnRef>
            <a:fillRef idx="2">
              <a:schemeClr val="accent5"/>
            </a:fillRef>
            <a:effectRef idx="1">
              <a:schemeClr val="accent5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72000" tIns="45720" rIns="7200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1400" b="1" i="1" dirty="0">
                  <a:solidFill>
                    <a:schemeClr val="tx1"/>
                  </a:solidFill>
                  <a:cs typeface="Arial" pitchFamily="34" charset="0"/>
                </a:rPr>
                <a:t>Design</a:t>
              </a:r>
              <a:br>
                <a:rPr lang="en-US" sz="1400" b="1" i="1" dirty="0">
                  <a:solidFill>
                    <a:schemeClr val="tx1"/>
                  </a:solidFill>
                  <a:cs typeface="Arial" pitchFamily="34" charset="0"/>
                </a:rPr>
              </a:br>
              <a:r>
                <a:rPr lang="en-US" sz="1400" b="1" i="1" dirty="0">
                  <a:solidFill>
                    <a:schemeClr val="tx1"/>
                  </a:solidFill>
                  <a:cs typeface="Arial" pitchFamily="34" charset="0"/>
                </a:rPr>
                <a:t> Cycle</a:t>
              </a:r>
            </a:p>
          </p:txBody>
        </p:sp>
        <p:sp>
          <p:nvSpPr>
            <p:cNvPr id="58" name="Pfeil: nach unten gekrümmt 57">
              <a:extLst>
                <a:ext uri="{FF2B5EF4-FFF2-40B4-BE49-F238E27FC236}">
                  <a16:creationId xmlns:a16="http://schemas.microsoft.com/office/drawing/2014/main" id="{329169D1-4022-4B54-B340-8B9B62DDEBBA}"/>
                </a:ext>
              </a:extLst>
            </p:cNvPr>
            <p:cNvSpPr/>
            <p:nvPr/>
          </p:nvSpPr>
          <p:spPr bwMode="auto">
            <a:xfrm>
              <a:off x="5555022" y="3124411"/>
              <a:ext cx="1125126" cy="607006"/>
            </a:xfrm>
            <a:prstGeom prst="curvedDown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sp>
          <p:nvSpPr>
            <p:cNvPr id="59" name="Pfeil: nach unten gekrümmt 58">
              <a:extLst>
                <a:ext uri="{FF2B5EF4-FFF2-40B4-BE49-F238E27FC236}">
                  <a16:creationId xmlns:a16="http://schemas.microsoft.com/office/drawing/2014/main" id="{2700A94A-7DC0-4975-BF4C-CBB96A3389AD}"/>
                </a:ext>
              </a:extLst>
            </p:cNvPr>
            <p:cNvSpPr/>
            <p:nvPr/>
          </p:nvSpPr>
          <p:spPr bwMode="auto">
            <a:xfrm flipH="1" flipV="1">
              <a:off x="5506462" y="3780071"/>
              <a:ext cx="1125126" cy="607006"/>
            </a:xfrm>
            <a:prstGeom prst="curvedDownArrow">
              <a:avLst/>
            </a:prstGeom>
            <a:solidFill>
              <a:srgbClr val="0065BD"/>
            </a:solidFill>
            <a:ln>
              <a:headEnd type="none" w="med" len="med"/>
              <a:tailEnd type="none" w="med" len="med"/>
            </a:ln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dirty="0">
                <a:solidFill>
                  <a:schemeClr val="tx1"/>
                </a:solidFill>
                <a:cs typeface="Arial" pitchFamily="34" charset="0"/>
              </a:endParaRPr>
            </a:p>
          </p:txBody>
        </p:sp>
        <p:cxnSp>
          <p:nvCxnSpPr>
            <p:cNvPr id="66" name="Gerader Verbinder 65">
              <a:extLst>
                <a:ext uri="{FF2B5EF4-FFF2-40B4-BE49-F238E27FC236}">
                  <a16:creationId xmlns:a16="http://schemas.microsoft.com/office/drawing/2014/main" id="{0C1530C1-E58B-4094-BD90-C51D71360D8F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1422841" y="1772755"/>
              <a:ext cx="2880320" cy="9292"/>
            </a:xfrm>
            <a:prstGeom prst="line">
              <a:avLst/>
            </a:prstGeom>
            <a:ln>
              <a:solidFill>
                <a:srgbClr val="0065BD"/>
              </a:solidFill>
              <a:prstDash val="solid"/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2" name="Gerader Verbinder 71">
              <a:extLst>
                <a:ext uri="{FF2B5EF4-FFF2-40B4-BE49-F238E27FC236}">
                  <a16:creationId xmlns:a16="http://schemas.microsoft.com/office/drawing/2014/main" id="{EEE95E79-88BA-4F1F-8D2F-43F6261196D2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4799138" y="1784766"/>
              <a:ext cx="2880320" cy="9292"/>
            </a:xfrm>
            <a:prstGeom prst="line">
              <a:avLst/>
            </a:prstGeom>
            <a:ln>
              <a:solidFill>
                <a:srgbClr val="0065BD"/>
              </a:solidFill>
              <a:prstDash val="solid"/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3" name="Gerader Verbinder 72">
              <a:extLst>
                <a:ext uri="{FF2B5EF4-FFF2-40B4-BE49-F238E27FC236}">
                  <a16:creationId xmlns:a16="http://schemas.microsoft.com/office/drawing/2014/main" id="{A1F2E6D1-2342-4892-98E9-ADEF4F31B21B}"/>
                </a:ext>
              </a:extLst>
            </p:cNvPr>
            <p:cNvCxnSpPr>
              <a:cxnSpLocks/>
            </p:cNvCxnSpPr>
            <p:nvPr/>
          </p:nvCxnSpPr>
          <p:spPr bwMode="auto">
            <a:xfrm flipH="1" flipV="1">
              <a:off x="8333605" y="1800772"/>
              <a:ext cx="2880320" cy="9292"/>
            </a:xfrm>
            <a:prstGeom prst="line">
              <a:avLst/>
            </a:prstGeom>
            <a:ln>
              <a:solidFill>
                <a:srgbClr val="0065BD"/>
              </a:solidFill>
              <a:prstDash val="solid"/>
              <a:headEnd type="none" w="med" len="med"/>
              <a:tailEnd type="non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6" name="Textfeld 75">
            <a:extLst>
              <a:ext uri="{FF2B5EF4-FFF2-40B4-BE49-F238E27FC236}">
                <a16:creationId xmlns:a16="http://schemas.microsoft.com/office/drawing/2014/main" id="{593B9694-4CF5-445B-B2EB-1809ADE98053}"/>
              </a:ext>
            </a:extLst>
          </p:cNvPr>
          <p:cNvSpPr txBox="1"/>
          <p:nvPr/>
        </p:nvSpPr>
        <p:spPr>
          <a:xfrm>
            <a:off x="7452462" y="1396369"/>
            <a:ext cx="477705" cy="36933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>
                <a:latin typeface="Arial" pitchFamily="34" charset="0"/>
              </a:rPr>
              <a:t>[6]</a:t>
            </a:r>
          </a:p>
        </p:txBody>
      </p:sp>
    </p:spTree>
    <p:extLst>
      <p:ext uri="{BB962C8B-B14F-4D97-AF65-F5344CB8AC3E}">
        <p14:creationId xmlns:p14="http://schemas.microsoft.com/office/powerpoint/2010/main" val="3538603185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A9AC3D-B31B-4796-BAF8-0945B3B3C4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Timeline</a:t>
            </a:r>
            <a:endParaRPr lang="de-DE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6F06DB3-829C-461A-BCA3-32A02486D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1E8E44C-02A8-4808-A7BE-310C69F8EC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1191E7B-5BF4-4D8F-9461-915843A01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C9FAB-BDC1-47C0-A8BB-6E12A8205D33}" type="slidenum">
              <a:rPr lang="de-DE" smtClean="0"/>
              <a:pPr>
                <a:defRPr/>
              </a:pPr>
              <a:t>7</a:t>
            </a:fld>
            <a:endParaRPr lang="de-DE" dirty="0"/>
          </a:p>
        </p:txBody>
      </p:sp>
      <p:sp>
        <p:nvSpPr>
          <p:cNvPr id="102" name="Rechteck 101">
            <a:extLst>
              <a:ext uri="{FF2B5EF4-FFF2-40B4-BE49-F238E27FC236}">
                <a16:creationId xmlns:a16="http://schemas.microsoft.com/office/drawing/2014/main" id="{BFB21451-44F2-4C67-A06E-B812FF127A68}"/>
              </a:ext>
            </a:extLst>
          </p:cNvPr>
          <p:cNvSpPr/>
          <p:nvPr>
            <p:custDataLst>
              <p:tags r:id="rId1"/>
            </p:custDataLst>
          </p:nvPr>
        </p:nvSpPr>
        <p:spPr bwMode="auto">
          <a:xfrm>
            <a:off x="5240338" y="1188913"/>
            <a:ext cx="7445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Feb.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3" name="Rechteck 102">
            <a:extLst>
              <a:ext uri="{FF2B5EF4-FFF2-40B4-BE49-F238E27FC236}">
                <a16:creationId xmlns:a16="http://schemas.microsoft.com/office/drawing/2014/main" id="{8CE3F75C-507A-4E4B-B593-50176B123569}"/>
              </a:ext>
            </a:extLst>
          </p:cNvPr>
          <p:cNvSpPr/>
          <p:nvPr>
            <p:custDataLst>
              <p:tags r:id="rId2"/>
            </p:custDataLst>
          </p:nvPr>
        </p:nvSpPr>
        <p:spPr bwMode="auto">
          <a:xfrm>
            <a:off x="5984876" y="1188913"/>
            <a:ext cx="671513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Mar.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4" name="Rechteck 103">
            <a:extLst>
              <a:ext uri="{FF2B5EF4-FFF2-40B4-BE49-F238E27FC236}">
                <a16:creationId xmlns:a16="http://schemas.microsoft.com/office/drawing/2014/main" id="{C0A47AC1-9DB1-4C94-85AC-067641E924E4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6656388" y="1188913"/>
            <a:ext cx="7445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Apr.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5" name="Rechteck 104">
            <a:extLst>
              <a:ext uri="{FF2B5EF4-FFF2-40B4-BE49-F238E27FC236}">
                <a16:creationId xmlns:a16="http://schemas.microsoft.com/office/drawing/2014/main" id="{E76D380D-977A-4609-8FE9-E54303C23CFF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7400926" y="1188913"/>
            <a:ext cx="7191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May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6" name="Rechteck 105">
            <a:extLst>
              <a:ext uri="{FF2B5EF4-FFF2-40B4-BE49-F238E27FC236}">
                <a16:creationId xmlns:a16="http://schemas.microsoft.com/office/drawing/2014/main" id="{5C55222D-5771-4BDA-A43C-7C66D495C650}"/>
              </a:ext>
            </a:extLst>
          </p:cNvPr>
          <p:cNvSpPr/>
          <p:nvPr>
            <p:custDataLst>
              <p:tags r:id="rId5"/>
            </p:custDataLst>
          </p:nvPr>
        </p:nvSpPr>
        <p:spPr bwMode="auto">
          <a:xfrm>
            <a:off x="8120063" y="1188913"/>
            <a:ext cx="7445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Jun.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7" name="Rechteck 106">
            <a:extLst>
              <a:ext uri="{FF2B5EF4-FFF2-40B4-BE49-F238E27FC236}">
                <a16:creationId xmlns:a16="http://schemas.microsoft.com/office/drawing/2014/main" id="{355B285A-576C-4531-AA48-C158C04AE4CC}"/>
              </a:ext>
            </a:extLst>
          </p:cNvPr>
          <p:cNvSpPr/>
          <p:nvPr>
            <p:custDataLst>
              <p:tags r:id="rId6"/>
            </p:custDataLst>
          </p:nvPr>
        </p:nvSpPr>
        <p:spPr bwMode="auto">
          <a:xfrm>
            <a:off x="8864601" y="1188913"/>
            <a:ext cx="7191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Jul.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08" name="Rechteck 107">
            <a:extLst>
              <a:ext uri="{FF2B5EF4-FFF2-40B4-BE49-F238E27FC236}">
                <a16:creationId xmlns:a16="http://schemas.microsoft.com/office/drawing/2014/main" id="{DA52F95D-4895-42A2-8B48-F07F140BF6C8}"/>
              </a:ext>
            </a:extLst>
          </p:cNvPr>
          <p:cNvSpPr/>
          <p:nvPr>
            <p:custDataLst>
              <p:tags r:id="rId7"/>
            </p:custDataLst>
          </p:nvPr>
        </p:nvSpPr>
        <p:spPr bwMode="auto">
          <a:xfrm>
            <a:off x="9583738" y="1188913"/>
            <a:ext cx="744538" cy="290513"/>
          </a:xfrm>
          <a:prstGeom prst="rect">
            <a:avLst/>
          </a:prstGeom>
          <a:noFill/>
          <a:ln w="9525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23813" rIns="0" bIns="2381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r>
              <a:rPr lang="en-US" alt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Aug.</a:t>
            </a:r>
            <a:endParaRPr lang="en-US" sz="1400" b="1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cxnSp>
        <p:nvCxnSpPr>
          <p:cNvPr id="110" name="Gerader Verbinder 109">
            <a:extLst>
              <a:ext uri="{FF2B5EF4-FFF2-40B4-BE49-F238E27FC236}">
                <a16:creationId xmlns:a16="http://schemas.microsoft.com/office/drawing/2014/main" id="{6F47F18A-B8D7-4C8B-AC79-69E72DC0A449}"/>
              </a:ext>
            </a:extLst>
          </p:cNvPr>
          <p:cNvCxnSpPr>
            <a:cxnSpLocks/>
          </p:cNvCxnSpPr>
          <p:nvPr>
            <p:custDataLst>
              <p:tags r:id="rId8"/>
            </p:custDataLst>
          </p:nvPr>
        </p:nvCxnSpPr>
        <p:spPr bwMode="auto">
          <a:xfrm>
            <a:off x="6656388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Gerader Verbinder 110">
            <a:extLst>
              <a:ext uri="{FF2B5EF4-FFF2-40B4-BE49-F238E27FC236}">
                <a16:creationId xmlns:a16="http://schemas.microsoft.com/office/drawing/2014/main" id="{49F8C380-0552-4092-AF05-B437DC1F7CC4}"/>
              </a:ext>
            </a:extLst>
          </p:cNvPr>
          <p:cNvCxnSpPr>
            <a:cxnSpLocks/>
          </p:cNvCxnSpPr>
          <p:nvPr>
            <p:custDataLst>
              <p:tags r:id="rId9"/>
            </p:custDataLst>
          </p:nvPr>
        </p:nvCxnSpPr>
        <p:spPr bwMode="auto">
          <a:xfrm>
            <a:off x="9583738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Gerader Verbinder 111">
            <a:extLst>
              <a:ext uri="{FF2B5EF4-FFF2-40B4-BE49-F238E27FC236}">
                <a16:creationId xmlns:a16="http://schemas.microsoft.com/office/drawing/2014/main" id="{BA2A8CF0-DD4B-4243-B470-5E14C36E1BBF}"/>
              </a:ext>
            </a:extLst>
          </p:cNvPr>
          <p:cNvCxnSpPr>
            <a:cxnSpLocks/>
          </p:cNvCxnSpPr>
          <p:nvPr>
            <p:custDataLst>
              <p:tags r:id="rId10"/>
            </p:custDataLst>
          </p:nvPr>
        </p:nvCxnSpPr>
        <p:spPr bwMode="auto">
          <a:xfrm>
            <a:off x="5984876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Gerader Verbinder 112">
            <a:extLst>
              <a:ext uri="{FF2B5EF4-FFF2-40B4-BE49-F238E27FC236}">
                <a16:creationId xmlns:a16="http://schemas.microsoft.com/office/drawing/2014/main" id="{4E012F9C-A069-4A94-95B1-F6DCED1B3E54}"/>
              </a:ext>
            </a:extLst>
          </p:cNvPr>
          <p:cNvCxnSpPr>
            <a:cxnSpLocks/>
          </p:cNvCxnSpPr>
          <p:nvPr>
            <p:custDataLst>
              <p:tags r:id="rId11"/>
            </p:custDataLst>
          </p:nvPr>
        </p:nvCxnSpPr>
        <p:spPr bwMode="auto">
          <a:xfrm>
            <a:off x="7400926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Gerader Verbinder 113">
            <a:extLst>
              <a:ext uri="{FF2B5EF4-FFF2-40B4-BE49-F238E27FC236}">
                <a16:creationId xmlns:a16="http://schemas.microsoft.com/office/drawing/2014/main" id="{CB0607EF-7C8D-4957-8BD7-8255C031810F}"/>
              </a:ext>
            </a:extLst>
          </p:cNvPr>
          <p:cNvCxnSpPr>
            <a:cxnSpLocks/>
          </p:cNvCxnSpPr>
          <p:nvPr>
            <p:custDataLst>
              <p:tags r:id="rId12"/>
            </p:custDataLst>
          </p:nvPr>
        </p:nvCxnSpPr>
        <p:spPr bwMode="auto">
          <a:xfrm>
            <a:off x="5240338" y="1821457"/>
            <a:ext cx="0" cy="4002088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Gerader Verbinder 114">
            <a:extLst>
              <a:ext uri="{FF2B5EF4-FFF2-40B4-BE49-F238E27FC236}">
                <a16:creationId xmlns:a16="http://schemas.microsoft.com/office/drawing/2014/main" id="{C52D9E47-AB62-4EE9-9D73-3A5A004EF76A}"/>
              </a:ext>
            </a:extLst>
          </p:cNvPr>
          <p:cNvCxnSpPr>
            <a:cxnSpLocks/>
          </p:cNvCxnSpPr>
          <p:nvPr>
            <p:custDataLst>
              <p:tags r:id="rId13"/>
            </p:custDataLst>
          </p:nvPr>
        </p:nvCxnSpPr>
        <p:spPr bwMode="auto">
          <a:xfrm>
            <a:off x="8120063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Gerader Verbinder 115">
            <a:extLst>
              <a:ext uri="{FF2B5EF4-FFF2-40B4-BE49-F238E27FC236}">
                <a16:creationId xmlns:a16="http://schemas.microsoft.com/office/drawing/2014/main" id="{671F5863-C06A-41CB-9C71-F74E29A82137}"/>
              </a:ext>
            </a:extLst>
          </p:cNvPr>
          <p:cNvCxnSpPr>
            <a:cxnSpLocks/>
          </p:cNvCxnSpPr>
          <p:nvPr>
            <p:custDataLst>
              <p:tags r:id="rId14"/>
            </p:custDataLst>
          </p:nvPr>
        </p:nvCxnSpPr>
        <p:spPr bwMode="auto">
          <a:xfrm>
            <a:off x="8864601" y="1821457"/>
            <a:ext cx="0" cy="4002088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Gerader Verbinder 117">
            <a:extLst>
              <a:ext uri="{FF2B5EF4-FFF2-40B4-BE49-F238E27FC236}">
                <a16:creationId xmlns:a16="http://schemas.microsoft.com/office/drawing/2014/main" id="{03C2414A-CAAE-447D-90A1-3105B7818A9A}"/>
              </a:ext>
            </a:extLst>
          </p:cNvPr>
          <p:cNvCxnSpPr/>
          <p:nvPr>
            <p:custDataLst>
              <p:tags r:id="rId15"/>
            </p:custDataLst>
          </p:nvPr>
        </p:nvCxnSpPr>
        <p:spPr bwMode="auto">
          <a:xfrm>
            <a:off x="1819276" y="5280718"/>
            <a:ext cx="8509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Gerader Verbinder 120">
            <a:extLst>
              <a:ext uri="{FF2B5EF4-FFF2-40B4-BE49-F238E27FC236}">
                <a16:creationId xmlns:a16="http://schemas.microsoft.com/office/drawing/2014/main" id="{F77C15C5-05D4-4E8C-8F64-63F1D7A36858}"/>
              </a:ext>
            </a:extLst>
          </p:cNvPr>
          <p:cNvCxnSpPr/>
          <p:nvPr>
            <p:custDataLst>
              <p:tags r:id="rId16"/>
            </p:custDataLst>
          </p:nvPr>
        </p:nvCxnSpPr>
        <p:spPr bwMode="auto">
          <a:xfrm>
            <a:off x="1819276" y="5823544"/>
            <a:ext cx="8509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Gerader Verbinder 122">
            <a:extLst>
              <a:ext uri="{FF2B5EF4-FFF2-40B4-BE49-F238E27FC236}">
                <a16:creationId xmlns:a16="http://schemas.microsoft.com/office/drawing/2014/main" id="{A7A030A8-E47D-41F6-A10C-61796410D1DD}"/>
              </a:ext>
            </a:extLst>
          </p:cNvPr>
          <p:cNvCxnSpPr/>
          <p:nvPr>
            <p:custDataLst>
              <p:tags r:id="rId17"/>
            </p:custDataLst>
          </p:nvPr>
        </p:nvCxnSpPr>
        <p:spPr bwMode="auto">
          <a:xfrm>
            <a:off x="9944101" y="1821457"/>
            <a:ext cx="0" cy="4165600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5" name="Pfeil: Fünfeck 124">
            <a:extLst>
              <a:ext uri="{FF2B5EF4-FFF2-40B4-BE49-F238E27FC236}">
                <a16:creationId xmlns:a16="http://schemas.microsoft.com/office/drawing/2014/main" id="{F89175A4-7B0E-459A-8D2B-822325803EF5}"/>
              </a:ext>
            </a:extLst>
          </p:cNvPr>
          <p:cNvSpPr/>
          <p:nvPr>
            <p:custDataLst>
              <p:tags r:id="rId18"/>
            </p:custDataLst>
          </p:nvPr>
        </p:nvSpPr>
        <p:spPr bwMode="gray">
          <a:xfrm>
            <a:off x="6948122" y="4560601"/>
            <a:ext cx="1522009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26" name="Pfeil: Fünfeck 125">
            <a:extLst>
              <a:ext uri="{FF2B5EF4-FFF2-40B4-BE49-F238E27FC236}">
                <a16:creationId xmlns:a16="http://schemas.microsoft.com/office/drawing/2014/main" id="{3CA2A0D0-BBBC-4530-A421-2F787DC024FA}"/>
              </a:ext>
            </a:extLst>
          </p:cNvPr>
          <p:cNvSpPr/>
          <p:nvPr>
            <p:custDataLst>
              <p:tags r:id="rId19"/>
            </p:custDataLst>
          </p:nvPr>
        </p:nvSpPr>
        <p:spPr bwMode="gray">
          <a:xfrm>
            <a:off x="7118410" y="4180915"/>
            <a:ext cx="623931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27" name="Pfeil: Fünfeck 126">
            <a:extLst>
              <a:ext uri="{FF2B5EF4-FFF2-40B4-BE49-F238E27FC236}">
                <a16:creationId xmlns:a16="http://schemas.microsoft.com/office/drawing/2014/main" id="{E694901A-BA16-4AC8-8D71-0C6D77C05BD0}"/>
              </a:ext>
            </a:extLst>
          </p:cNvPr>
          <p:cNvSpPr/>
          <p:nvPr>
            <p:custDataLst>
              <p:tags r:id="rId20"/>
            </p:custDataLst>
          </p:nvPr>
        </p:nvSpPr>
        <p:spPr bwMode="gray">
          <a:xfrm>
            <a:off x="6656388" y="5424734"/>
            <a:ext cx="3287713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30" name="Pfeil: Fünfeck 129">
            <a:extLst>
              <a:ext uri="{FF2B5EF4-FFF2-40B4-BE49-F238E27FC236}">
                <a16:creationId xmlns:a16="http://schemas.microsoft.com/office/drawing/2014/main" id="{F842A04A-383C-4CDE-AF1F-70A093596A7F}"/>
              </a:ext>
            </a:extLst>
          </p:cNvPr>
          <p:cNvSpPr/>
          <p:nvPr>
            <p:custDataLst>
              <p:tags r:id="rId21"/>
            </p:custDataLst>
          </p:nvPr>
        </p:nvSpPr>
        <p:spPr bwMode="gray">
          <a:xfrm>
            <a:off x="5576888" y="2038672"/>
            <a:ext cx="2537939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31" name="Pfeil: Fünfeck 130">
            <a:extLst>
              <a:ext uri="{FF2B5EF4-FFF2-40B4-BE49-F238E27FC236}">
                <a16:creationId xmlns:a16="http://schemas.microsoft.com/office/drawing/2014/main" id="{A9280CFF-DE00-40BD-B487-14ED69ECAFCD}"/>
              </a:ext>
            </a:extLst>
          </p:cNvPr>
          <p:cNvSpPr/>
          <p:nvPr>
            <p:custDataLst>
              <p:tags r:id="rId22"/>
            </p:custDataLst>
          </p:nvPr>
        </p:nvSpPr>
        <p:spPr bwMode="gray">
          <a:xfrm>
            <a:off x="5743577" y="2418407"/>
            <a:ext cx="898998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33" name="Rechteck 132">
            <a:extLst>
              <a:ext uri="{FF2B5EF4-FFF2-40B4-BE49-F238E27FC236}">
                <a16:creationId xmlns:a16="http://schemas.microsoft.com/office/drawing/2014/main" id="{8FE77B04-86E8-4C6B-B14E-D71162CCC520}"/>
              </a:ext>
            </a:extLst>
          </p:cNvPr>
          <p:cNvSpPr/>
          <p:nvPr>
            <p:custDataLst>
              <p:tags r:id="rId23"/>
            </p:custDataLst>
          </p:nvPr>
        </p:nvSpPr>
        <p:spPr bwMode="gray">
          <a:xfrm>
            <a:off x="9886951" y="5929907"/>
            <a:ext cx="114300" cy="1143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latin typeface="+mj-lt"/>
            </a:endParaRPr>
          </a:p>
        </p:txBody>
      </p:sp>
      <p:sp>
        <p:nvSpPr>
          <p:cNvPr id="134" name="Gleichschenkliges Dreieck 133">
            <a:extLst>
              <a:ext uri="{FF2B5EF4-FFF2-40B4-BE49-F238E27FC236}">
                <a16:creationId xmlns:a16="http://schemas.microsoft.com/office/drawing/2014/main" id="{F4D1309A-6F58-444A-AB01-BADE9C5B930E}"/>
              </a:ext>
            </a:extLst>
          </p:cNvPr>
          <p:cNvSpPr/>
          <p:nvPr>
            <p:custDataLst>
              <p:tags r:id="rId24"/>
            </p:custDataLst>
          </p:nvPr>
        </p:nvSpPr>
        <p:spPr bwMode="gray">
          <a:xfrm>
            <a:off x="6038851" y="5929907"/>
            <a:ext cx="114300" cy="114300"/>
          </a:xfrm>
          <a:prstGeom prst="triangl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latin typeface="+mj-lt"/>
            </a:endParaRPr>
          </a:p>
        </p:txBody>
      </p:sp>
      <p:sp useBgFill="1">
        <p:nvSpPr>
          <p:cNvPr id="135" name="Rechteck 134">
            <a:extLst>
              <a:ext uri="{FF2B5EF4-FFF2-40B4-BE49-F238E27FC236}">
                <a16:creationId xmlns:a16="http://schemas.microsoft.com/office/drawing/2014/main" id="{D0FD3BCF-C2B8-4478-8A0F-4A14294B7F61}"/>
              </a:ext>
            </a:extLst>
          </p:cNvPr>
          <p:cNvSpPr/>
          <p:nvPr>
            <p:custDataLst>
              <p:tags r:id="rId25"/>
            </p:custDataLst>
          </p:nvPr>
        </p:nvSpPr>
        <p:spPr bwMode="auto">
          <a:xfrm>
            <a:off x="9517063" y="6066432"/>
            <a:ext cx="855663" cy="2428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15.08.2018</a:t>
            </a:r>
          </a:p>
        </p:txBody>
      </p:sp>
      <p:sp>
        <p:nvSpPr>
          <p:cNvPr id="136" name="Rechteck 135">
            <a:extLst>
              <a:ext uri="{FF2B5EF4-FFF2-40B4-BE49-F238E27FC236}">
                <a16:creationId xmlns:a16="http://schemas.microsoft.com/office/drawing/2014/main" id="{A6107B21-94CA-4F17-8F35-4E1C7DFAD58F}"/>
              </a:ext>
            </a:extLst>
          </p:cNvPr>
          <p:cNvSpPr/>
          <p:nvPr>
            <p:custDataLst>
              <p:tags r:id="rId26"/>
            </p:custDataLst>
          </p:nvPr>
        </p:nvSpPr>
        <p:spPr bwMode="auto">
          <a:xfrm>
            <a:off x="1896188" y="4204728"/>
            <a:ext cx="3278188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Concept: Blockchain data feed</a:t>
            </a:r>
            <a:endParaRPr lang="en-US" sz="1400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 useBgFill="1">
        <p:nvSpPr>
          <p:cNvPr id="139" name="Rechteck 138">
            <a:extLst>
              <a:ext uri="{FF2B5EF4-FFF2-40B4-BE49-F238E27FC236}">
                <a16:creationId xmlns:a16="http://schemas.microsoft.com/office/drawing/2014/main" id="{395BB3D6-40DA-4F20-B09C-2453F2DD1E96}"/>
              </a:ext>
            </a:extLst>
          </p:cNvPr>
          <p:cNvSpPr/>
          <p:nvPr>
            <p:custDataLst>
              <p:tags r:id="rId27"/>
            </p:custDataLst>
          </p:nvPr>
        </p:nvSpPr>
        <p:spPr bwMode="auto">
          <a:xfrm>
            <a:off x="5899150" y="6059049"/>
            <a:ext cx="842963" cy="2428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Today</a:t>
            </a:r>
          </a:p>
        </p:txBody>
      </p:sp>
      <p:sp>
        <p:nvSpPr>
          <p:cNvPr id="140" name="Rechteck 139">
            <a:extLst>
              <a:ext uri="{FF2B5EF4-FFF2-40B4-BE49-F238E27FC236}">
                <a16:creationId xmlns:a16="http://schemas.microsoft.com/office/drawing/2014/main" id="{8F6FA205-401D-4B57-8193-107BC8F74016}"/>
              </a:ext>
            </a:extLst>
          </p:cNvPr>
          <p:cNvSpPr/>
          <p:nvPr>
            <p:custDataLst>
              <p:tags r:id="rId28"/>
            </p:custDataLst>
          </p:nvPr>
        </p:nvSpPr>
        <p:spPr bwMode="auto">
          <a:xfrm>
            <a:off x="1896188" y="2062484"/>
            <a:ext cx="20431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Literature Review</a:t>
            </a:r>
            <a:endParaRPr lang="en-US" sz="1400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42" name="Rechteck 141">
            <a:extLst>
              <a:ext uri="{FF2B5EF4-FFF2-40B4-BE49-F238E27FC236}">
                <a16:creationId xmlns:a16="http://schemas.microsoft.com/office/drawing/2014/main" id="{EB1BA951-EEBF-4C10-B585-A979007BE6BF}"/>
              </a:ext>
            </a:extLst>
          </p:cNvPr>
          <p:cNvSpPr/>
          <p:nvPr>
            <p:custDataLst>
              <p:tags r:id="rId29"/>
            </p:custDataLst>
          </p:nvPr>
        </p:nvSpPr>
        <p:spPr bwMode="auto">
          <a:xfrm>
            <a:off x="1896188" y="2435116"/>
            <a:ext cx="20415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State of the Art: SLA</a:t>
            </a:r>
          </a:p>
        </p:txBody>
      </p:sp>
      <p:sp>
        <p:nvSpPr>
          <p:cNvPr id="144" name="Rechteck 143">
            <a:extLst>
              <a:ext uri="{FF2B5EF4-FFF2-40B4-BE49-F238E27FC236}">
                <a16:creationId xmlns:a16="http://schemas.microsoft.com/office/drawing/2014/main" id="{6798135F-04CF-41D6-80EF-A3CD689AC71B}"/>
              </a:ext>
            </a:extLst>
          </p:cNvPr>
          <p:cNvSpPr/>
          <p:nvPr>
            <p:custDataLst>
              <p:tags r:id="rId30"/>
            </p:custDataLst>
          </p:nvPr>
        </p:nvSpPr>
        <p:spPr bwMode="auto">
          <a:xfrm>
            <a:off x="1896188" y="4585275"/>
            <a:ext cx="23558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sym typeface="Georgia" panose="02040502050405020303" pitchFamily="18" charset="0"/>
              </a:rPr>
              <a:t>Design &amp; Implementation</a:t>
            </a:r>
            <a:endParaRPr lang="en-US" sz="1400" dirty="0">
              <a:solidFill>
                <a:schemeClr val="tx1"/>
              </a:solidFill>
              <a:sym typeface="Georgia" panose="02040502050405020303" pitchFamily="18" charset="0"/>
            </a:endParaRPr>
          </a:p>
        </p:txBody>
      </p:sp>
      <p:sp>
        <p:nvSpPr>
          <p:cNvPr id="145" name="Rechteck 144">
            <a:extLst>
              <a:ext uri="{FF2B5EF4-FFF2-40B4-BE49-F238E27FC236}">
                <a16:creationId xmlns:a16="http://schemas.microsoft.com/office/drawing/2014/main" id="{17025301-CD52-4287-B285-DE93F834A5EC}"/>
              </a:ext>
            </a:extLst>
          </p:cNvPr>
          <p:cNvSpPr/>
          <p:nvPr>
            <p:custDataLst>
              <p:tags r:id="rId31"/>
            </p:custDataLst>
          </p:nvPr>
        </p:nvSpPr>
        <p:spPr bwMode="auto">
          <a:xfrm>
            <a:off x="1896188" y="5448546"/>
            <a:ext cx="1154113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fld id="{63A0463F-3B0A-41AE-BC95-7FE7273B5AA6}" type="datetime'''''''W''''r''''i''t''ing ''Th''''''''es''''''''''''''i''s'''">
              <a:rPr lang="en-US" altLang="en-US" sz="1400" smtClean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pPr>
                <a:lnSpc>
                  <a:spcPct val="114000"/>
                </a:lnSpc>
              </a:pPr>
              <a:t>Writing Thesis</a:t>
            </a:fld>
            <a:endParaRPr lang="en-US" sz="1400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46" name="Rechteck 145">
            <a:extLst>
              <a:ext uri="{FF2B5EF4-FFF2-40B4-BE49-F238E27FC236}">
                <a16:creationId xmlns:a16="http://schemas.microsoft.com/office/drawing/2014/main" id="{0CF88A17-5028-4567-93D2-C0622AD50C9D}"/>
              </a:ext>
            </a:extLst>
          </p:cNvPr>
          <p:cNvSpPr/>
          <p:nvPr>
            <p:custDataLst>
              <p:tags r:id="rId32"/>
            </p:custDataLst>
          </p:nvPr>
        </p:nvSpPr>
        <p:spPr bwMode="auto">
          <a:xfrm>
            <a:off x="1896188" y="4965822"/>
            <a:ext cx="2355850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sym typeface="Georgia" panose="02040502050405020303" pitchFamily="18" charset="0"/>
              </a:rPr>
              <a:t>Evaluation</a:t>
            </a:r>
            <a:endParaRPr lang="en-US" sz="1400" dirty="0">
              <a:solidFill>
                <a:schemeClr val="tx1"/>
              </a:solidFill>
              <a:sym typeface="Georgia" panose="02040502050405020303" pitchFamily="18" charset="0"/>
            </a:endParaRPr>
          </a:p>
        </p:txBody>
      </p:sp>
      <p:sp>
        <p:nvSpPr>
          <p:cNvPr id="147" name="Pfeil: Fünfeck 146">
            <a:extLst>
              <a:ext uri="{FF2B5EF4-FFF2-40B4-BE49-F238E27FC236}">
                <a16:creationId xmlns:a16="http://schemas.microsoft.com/office/drawing/2014/main" id="{9212EC61-3ED7-41FF-B181-2768895C0DC1}"/>
              </a:ext>
            </a:extLst>
          </p:cNvPr>
          <p:cNvSpPr/>
          <p:nvPr>
            <p:custDataLst>
              <p:tags r:id="rId33"/>
            </p:custDataLst>
          </p:nvPr>
        </p:nvSpPr>
        <p:spPr bwMode="gray">
          <a:xfrm>
            <a:off x="8046245" y="4943546"/>
            <a:ext cx="818356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64" name="Rechteck 163">
            <a:extLst>
              <a:ext uri="{FF2B5EF4-FFF2-40B4-BE49-F238E27FC236}">
                <a16:creationId xmlns:a16="http://schemas.microsoft.com/office/drawing/2014/main" id="{8A2F9EA6-58AD-4DF2-8C07-2B4192BDF25E}"/>
              </a:ext>
            </a:extLst>
          </p:cNvPr>
          <p:cNvSpPr/>
          <p:nvPr>
            <p:custDataLst>
              <p:tags r:id="rId34"/>
            </p:custDataLst>
          </p:nvPr>
        </p:nvSpPr>
        <p:spPr bwMode="auto">
          <a:xfrm>
            <a:off x="1896188" y="3824181"/>
            <a:ext cx="3278188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alt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Concept: Service quality monitoring</a:t>
            </a:r>
            <a:endParaRPr lang="en-US" sz="1400" dirty="0">
              <a:solidFill>
                <a:schemeClr val="tx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66" name="Gleichschenkliges Dreieck 165">
            <a:extLst>
              <a:ext uri="{FF2B5EF4-FFF2-40B4-BE49-F238E27FC236}">
                <a16:creationId xmlns:a16="http://schemas.microsoft.com/office/drawing/2014/main" id="{5B02B458-4ABA-4D45-A69A-C35CACA56BD1}"/>
              </a:ext>
            </a:extLst>
          </p:cNvPr>
          <p:cNvSpPr/>
          <p:nvPr>
            <p:custDataLst>
              <p:tags r:id="rId35"/>
            </p:custDataLst>
          </p:nvPr>
        </p:nvSpPr>
        <p:spPr bwMode="gray">
          <a:xfrm rot="5400000">
            <a:off x="5549902" y="5929907"/>
            <a:ext cx="114300" cy="114300"/>
          </a:xfrm>
          <a:prstGeom prst="triangle">
            <a:avLst/>
          </a:prstGeom>
          <a:solidFill>
            <a:schemeClr val="tx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4000"/>
              </a:lnSpc>
            </a:pPr>
            <a:endParaRPr lang="de-DE" dirty="0">
              <a:latin typeface="+mj-lt"/>
            </a:endParaRPr>
          </a:p>
        </p:txBody>
      </p:sp>
      <p:sp>
        <p:nvSpPr>
          <p:cNvPr id="167" name="Pfeil: Fünfeck 166">
            <a:extLst>
              <a:ext uri="{FF2B5EF4-FFF2-40B4-BE49-F238E27FC236}">
                <a16:creationId xmlns:a16="http://schemas.microsoft.com/office/drawing/2014/main" id="{28CC52A4-63AF-4539-A120-D6455253B809}"/>
              </a:ext>
            </a:extLst>
          </p:cNvPr>
          <p:cNvSpPr/>
          <p:nvPr>
            <p:custDataLst>
              <p:tags r:id="rId36"/>
            </p:custDataLst>
          </p:nvPr>
        </p:nvSpPr>
        <p:spPr bwMode="gray">
          <a:xfrm>
            <a:off x="6948122" y="3801229"/>
            <a:ext cx="623932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cxnSp>
        <p:nvCxnSpPr>
          <p:cNvPr id="169" name="Gerader Verbinder 168">
            <a:extLst>
              <a:ext uri="{FF2B5EF4-FFF2-40B4-BE49-F238E27FC236}">
                <a16:creationId xmlns:a16="http://schemas.microsoft.com/office/drawing/2014/main" id="{665416A4-C985-4572-93F8-E248A13B4F92}"/>
              </a:ext>
            </a:extLst>
          </p:cNvPr>
          <p:cNvCxnSpPr/>
          <p:nvPr>
            <p:custDataLst>
              <p:tags r:id="rId37"/>
            </p:custDataLst>
          </p:nvPr>
        </p:nvCxnSpPr>
        <p:spPr bwMode="auto">
          <a:xfrm>
            <a:off x="1819276" y="3192486"/>
            <a:ext cx="8509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Rechteck 178">
            <a:extLst>
              <a:ext uri="{FF2B5EF4-FFF2-40B4-BE49-F238E27FC236}">
                <a16:creationId xmlns:a16="http://schemas.microsoft.com/office/drawing/2014/main" id="{3749B895-4275-4BB7-9EDE-2A7169D3B8B9}"/>
              </a:ext>
            </a:extLst>
          </p:cNvPr>
          <p:cNvSpPr/>
          <p:nvPr/>
        </p:nvSpPr>
        <p:spPr bwMode="auto">
          <a:xfrm>
            <a:off x="1827683" y="3201292"/>
            <a:ext cx="8508996" cy="465022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70" name="Rechteck 169">
            <a:extLst>
              <a:ext uri="{FF2B5EF4-FFF2-40B4-BE49-F238E27FC236}">
                <a16:creationId xmlns:a16="http://schemas.microsoft.com/office/drawing/2014/main" id="{D7ECF728-32E3-4453-A5B0-C0F9C17F29DC}"/>
              </a:ext>
            </a:extLst>
          </p:cNvPr>
          <p:cNvSpPr/>
          <p:nvPr>
            <p:custDataLst>
              <p:tags r:id="rId38"/>
            </p:custDataLst>
          </p:nvPr>
        </p:nvSpPr>
        <p:spPr bwMode="auto">
          <a:xfrm>
            <a:off x="1896188" y="3330594"/>
            <a:ext cx="20415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Research Artifact</a:t>
            </a:r>
          </a:p>
        </p:txBody>
      </p:sp>
      <p:sp>
        <p:nvSpPr>
          <p:cNvPr id="178" name="Rechteck 177">
            <a:extLst>
              <a:ext uri="{FF2B5EF4-FFF2-40B4-BE49-F238E27FC236}">
                <a16:creationId xmlns:a16="http://schemas.microsoft.com/office/drawing/2014/main" id="{6ED9C8CE-A855-4223-8AA9-3E782862056E}"/>
              </a:ext>
            </a:extLst>
          </p:cNvPr>
          <p:cNvSpPr/>
          <p:nvPr/>
        </p:nvSpPr>
        <p:spPr bwMode="auto">
          <a:xfrm>
            <a:off x="1819274" y="1478474"/>
            <a:ext cx="8509000" cy="46597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solidFill>
                <a:schemeClr val="tx1"/>
              </a:solidFill>
              <a:cs typeface="Arial" pitchFamily="34" charset="0"/>
            </a:endParaRPr>
          </a:p>
        </p:txBody>
      </p:sp>
      <p:sp>
        <p:nvSpPr>
          <p:cNvPr id="171" name="Rechteck 170">
            <a:extLst>
              <a:ext uri="{FF2B5EF4-FFF2-40B4-BE49-F238E27FC236}">
                <a16:creationId xmlns:a16="http://schemas.microsoft.com/office/drawing/2014/main" id="{27254E5C-F5EF-4F60-9A27-66043DF761A1}"/>
              </a:ext>
            </a:extLst>
          </p:cNvPr>
          <p:cNvSpPr/>
          <p:nvPr>
            <p:custDataLst>
              <p:tags r:id="rId39"/>
            </p:custDataLst>
          </p:nvPr>
        </p:nvSpPr>
        <p:spPr bwMode="auto">
          <a:xfrm>
            <a:off x="1927226" y="1602107"/>
            <a:ext cx="20415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b="1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Knowledge base</a:t>
            </a:r>
          </a:p>
        </p:txBody>
      </p:sp>
      <p:sp>
        <p:nvSpPr>
          <p:cNvPr id="172" name="Rechteck 171">
            <a:extLst>
              <a:ext uri="{FF2B5EF4-FFF2-40B4-BE49-F238E27FC236}">
                <a16:creationId xmlns:a16="http://schemas.microsoft.com/office/drawing/2014/main" id="{0FE01C49-1F0C-42DD-804F-B732A4DFC9C9}"/>
              </a:ext>
            </a:extLst>
          </p:cNvPr>
          <p:cNvSpPr/>
          <p:nvPr>
            <p:custDataLst>
              <p:tags r:id="rId40"/>
            </p:custDataLst>
          </p:nvPr>
        </p:nvSpPr>
        <p:spPr bwMode="gray">
          <a:xfrm>
            <a:off x="5741514" y="2418407"/>
            <a:ext cx="340668" cy="290513"/>
          </a:xfrm>
          <a:prstGeom prst="rect">
            <a:avLst/>
          </a:prstGeom>
          <a:solidFill>
            <a:srgbClr val="0065B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74" name="Rechteck 173">
            <a:extLst>
              <a:ext uri="{FF2B5EF4-FFF2-40B4-BE49-F238E27FC236}">
                <a16:creationId xmlns:a16="http://schemas.microsoft.com/office/drawing/2014/main" id="{EB9C9082-F66C-49CA-8632-8B61973AB16D}"/>
              </a:ext>
            </a:extLst>
          </p:cNvPr>
          <p:cNvSpPr/>
          <p:nvPr>
            <p:custDataLst>
              <p:tags r:id="rId41"/>
            </p:custDataLst>
          </p:nvPr>
        </p:nvSpPr>
        <p:spPr bwMode="gray">
          <a:xfrm>
            <a:off x="5576160" y="2037646"/>
            <a:ext cx="340668" cy="290513"/>
          </a:xfrm>
          <a:prstGeom prst="rect">
            <a:avLst/>
          </a:prstGeom>
          <a:solidFill>
            <a:srgbClr val="0065B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sp>
        <p:nvSpPr>
          <p:cNvPr id="176" name="Rechteck 175">
            <a:extLst>
              <a:ext uri="{FF2B5EF4-FFF2-40B4-BE49-F238E27FC236}">
                <a16:creationId xmlns:a16="http://schemas.microsoft.com/office/drawing/2014/main" id="{9C99EF2B-60EA-4AB3-A159-1180E2CA3ABB}"/>
              </a:ext>
            </a:extLst>
          </p:cNvPr>
          <p:cNvSpPr/>
          <p:nvPr>
            <p:custDataLst>
              <p:tags r:id="rId42"/>
            </p:custDataLst>
          </p:nvPr>
        </p:nvSpPr>
        <p:spPr bwMode="gray">
          <a:xfrm>
            <a:off x="5575151" y="2037646"/>
            <a:ext cx="515609" cy="290513"/>
          </a:xfrm>
          <a:prstGeom prst="rect">
            <a:avLst/>
          </a:prstGeom>
          <a:solidFill>
            <a:srgbClr val="0065BD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  <p:cxnSp>
        <p:nvCxnSpPr>
          <p:cNvPr id="109" name="Gerader Verbinder 108">
            <a:extLst>
              <a:ext uri="{FF2B5EF4-FFF2-40B4-BE49-F238E27FC236}">
                <a16:creationId xmlns:a16="http://schemas.microsoft.com/office/drawing/2014/main" id="{3A7AD7B1-E8DD-4F18-BCD4-17CBC582194C}"/>
              </a:ext>
            </a:extLst>
          </p:cNvPr>
          <p:cNvCxnSpPr>
            <a:cxnSpLocks/>
          </p:cNvCxnSpPr>
          <p:nvPr>
            <p:custDataLst>
              <p:tags r:id="rId43"/>
            </p:custDataLst>
          </p:nvPr>
        </p:nvCxnSpPr>
        <p:spPr bwMode="auto">
          <a:xfrm>
            <a:off x="10328274" y="1478474"/>
            <a:ext cx="2" cy="4345071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Gerader Verbinder 116">
            <a:extLst>
              <a:ext uri="{FF2B5EF4-FFF2-40B4-BE49-F238E27FC236}">
                <a16:creationId xmlns:a16="http://schemas.microsoft.com/office/drawing/2014/main" id="{2AAEECE0-1C3D-4346-9E61-80CC9BD724D4}"/>
              </a:ext>
            </a:extLst>
          </p:cNvPr>
          <p:cNvCxnSpPr>
            <a:cxnSpLocks/>
          </p:cNvCxnSpPr>
          <p:nvPr>
            <p:custDataLst>
              <p:tags r:id="rId44"/>
            </p:custDataLst>
          </p:nvPr>
        </p:nvCxnSpPr>
        <p:spPr bwMode="auto">
          <a:xfrm>
            <a:off x="1819276" y="1478474"/>
            <a:ext cx="0" cy="4345071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Gerader Verbinder 167">
            <a:extLst>
              <a:ext uri="{FF2B5EF4-FFF2-40B4-BE49-F238E27FC236}">
                <a16:creationId xmlns:a16="http://schemas.microsoft.com/office/drawing/2014/main" id="{7FFB30AC-07AE-4810-AC71-3B0F467AB989}"/>
              </a:ext>
            </a:extLst>
          </p:cNvPr>
          <p:cNvCxnSpPr/>
          <p:nvPr>
            <p:custDataLst>
              <p:tags r:id="rId45"/>
            </p:custDataLst>
          </p:nvPr>
        </p:nvCxnSpPr>
        <p:spPr bwMode="auto">
          <a:xfrm>
            <a:off x="1819274" y="1944448"/>
            <a:ext cx="8509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Gerader Verbinder 164">
            <a:extLst>
              <a:ext uri="{FF2B5EF4-FFF2-40B4-BE49-F238E27FC236}">
                <a16:creationId xmlns:a16="http://schemas.microsoft.com/office/drawing/2014/main" id="{D420D2D2-7C56-4962-853B-F6A53FAD3A0A}"/>
              </a:ext>
            </a:extLst>
          </p:cNvPr>
          <p:cNvCxnSpPr/>
          <p:nvPr>
            <p:custDataLst>
              <p:tags r:id="rId46"/>
            </p:custDataLst>
          </p:nvPr>
        </p:nvCxnSpPr>
        <p:spPr bwMode="auto">
          <a:xfrm>
            <a:off x="5571652" y="1821457"/>
            <a:ext cx="0" cy="4165600"/>
          </a:xfrm>
          <a:prstGeom prst="line">
            <a:avLst/>
          </a:prstGeom>
          <a:ln w="19050">
            <a:solidFill>
              <a:schemeClr val="tx1"/>
            </a:solidFill>
            <a:prstDash val="solid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Gerader Verbinder 123">
            <a:extLst>
              <a:ext uri="{FF2B5EF4-FFF2-40B4-BE49-F238E27FC236}">
                <a16:creationId xmlns:a16="http://schemas.microsoft.com/office/drawing/2014/main" id="{D49E3BE5-C1C6-45C1-A7A1-A1A3AD041AE8}"/>
              </a:ext>
            </a:extLst>
          </p:cNvPr>
          <p:cNvCxnSpPr/>
          <p:nvPr>
            <p:custDataLst>
              <p:tags r:id="rId47"/>
            </p:custDataLst>
          </p:nvPr>
        </p:nvCxnSpPr>
        <p:spPr bwMode="auto">
          <a:xfrm>
            <a:off x="1819276" y="1479426"/>
            <a:ext cx="8509000" cy="0"/>
          </a:xfrm>
          <a:prstGeom prst="line">
            <a:avLst/>
          </a:prstGeom>
          <a:ln w="952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Gerader Verbinder 118">
            <a:extLst>
              <a:ext uri="{FF2B5EF4-FFF2-40B4-BE49-F238E27FC236}">
                <a16:creationId xmlns:a16="http://schemas.microsoft.com/office/drawing/2014/main" id="{4AE98491-640E-40A9-B546-AD86A34AA62F}"/>
              </a:ext>
            </a:extLst>
          </p:cNvPr>
          <p:cNvCxnSpPr/>
          <p:nvPr>
            <p:custDataLst>
              <p:tags r:id="rId48"/>
            </p:custDataLst>
          </p:nvPr>
        </p:nvCxnSpPr>
        <p:spPr bwMode="auto">
          <a:xfrm>
            <a:off x="1819274" y="3666314"/>
            <a:ext cx="8509000" cy="0"/>
          </a:xfrm>
          <a:prstGeom prst="line">
            <a:avLst/>
          </a:prstGeom>
          <a:ln w="3175">
            <a:solidFill>
              <a:schemeClr val="tx1"/>
            </a:solidFill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Gerader Verbinder 121">
            <a:extLst>
              <a:ext uri="{FF2B5EF4-FFF2-40B4-BE49-F238E27FC236}">
                <a16:creationId xmlns:a16="http://schemas.microsoft.com/office/drawing/2014/main" id="{FD033009-E9C2-4C17-A4C5-F0C4BD6B26AB}"/>
              </a:ext>
            </a:extLst>
          </p:cNvPr>
          <p:cNvCxnSpPr/>
          <p:nvPr>
            <p:custDataLst>
              <p:tags r:id="rId49"/>
            </p:custDataLst>
          </p:nvPr>
        </p:nvCxnSpPr>
        <p:spPr bwMode="auto">
          <a:xfrm>
            <a:off x="6096001" y="1821457"/>
            <a:ext cx="0" cy="4165600"/>
          </a:xfrm>
          <a:prstGeom prst="line">
            <a:avLst/>
          </a:prstGeom>
          <a:ln w="19050">
            <a:solidFill>
              <a:schemeClr val="tx1"/>
            </a:solidFill>
            <a:prstDash val="lgDash"/>
            <a:headEnd type="non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Rechteck 57">
            <a:extLst>
              <a:ext uri="{FF2B5EF4-FFF2-40B4-BE49-F238E27FC236}">
                <a16:creationId xmlns:a16="http://schemas.microsoft.com/office/drawing/2014/main" id="{36ED2D5C-7FB8-4FD2-B797-39D297CC4403}"/>
              </a:ext>
            </a:extLst>
          </p:cNvPr>
          <p:cNvSpPr/>
          <p:nvPr>
            <p:custDataLst>
              <p:tags r:id="rId50"/>
            </p:custDataLst>
          </p:nvPr>
        </p:nvSpPr>
        <p:spPr bwMode="auto">
          <a:xfrm>
            <a:off x="1897200" y="2807749"/>
            <a:ext cx="2041525" cy="24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r>
              <a:rPr lang="en-US" sz="1400" dirty="0">
                <a:solidFill>
                  <a:schemeClr val="tx1"/>
                </a:solidFill>
                <a:latin typeface="+mj-lt"/>
                <a:sym typeface="Georgia" panose="02040502050405020303" pitchFamily="18" charset="0"/>
              </a:rPr>
              <a:t>State of the Art: Smart legal contracts</a:t>
            </a:r>
          </a:p>
        </p:txBody>
      </p:sp>
      <p:sp>
        <p:nvSpPr>
          <p:cNvPr id="59" name="Pfeil: Fünfeck 58">
            <a:extLst>
              <a:ext uri="{FF2B5EF4-FFF2-40B4-BE49-F238E27FC236}">
                <a16:creationId xmlns:a16="http://schemas.microsoft.com/office/drawing/2014/main" id="{9A21F001-CCD6-46CB-9640-B88B4EAAF045}"/>
              </a:ext>
            </a:extLst>
          </p:cNvPr>
          <p:cNvSpPr/>
          <p:nvPr>
            <p:custDataLst>
              <p:tags r:id="rId51"/>
            </p:custDataLst>
          </p:nvPr>
        </p:nvSpPr>
        <p:spPr bwMode="gray">
          <a:xfrm>
            <a:off x="6244516" y="2784295"/>
            <a:ext cx="898998" cy="290513"/>
          </a:xfrm>
          <a:prstGeom prst="homePlate">
            <a:avLst>
              <a:gd name="adj" fmla="val 18033"/>
            </a:avLst>
          </a:prstGeom>
          <a:solidFill>
            <a:srgbClr val="C0C0C0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90488" tIns="45720" rIns="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14000"/>
              </a:lnSpc>
            </a:pPr>
            <a:endParaRPr lang="en-US" sz="1400" dirty="0">
              <a:solidFill>
                <a:schemeClr val="bg1"/>
              </a:solidFill>
              <a:latin typeface="+mj-lt"/>
              <a:sym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450639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981846-1E2A-45C1-8223-6BB295835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Sources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3A91730A-3C6B-40D5-8385-09874E1FF2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1400" dirty="0"/>
              <a:t>[1]	</a:t>
            </a:r>
            <a:r>
              <a:rPr lang="en-US" sz="1400" dirty="0" err="1"/>
              <a:t>Fridgen</a:t>
            </a:r>
            <a:r>
              <a:rPr lang="en-US" sz="1400" dirty="0"/>
              <a:t>, G., </a:t>
            </a:r>
            <a:r>
              <a:rPr lang="en-US" sz="1400" dirty="0" err="1"/>
              <a:t>Radszuwill</a:t>
            </a:r>
            <a:r>
              <a:rPr lang="en-US" sz="1400" dirty="0"/>
              <a:t>, S., </a:t>
            </a:r>
            <a:r>
              <a:rPr lang="en-US" sz="1400" dirty="0" err="1"/>
              <a:t>Urbach</a:t>
            </a:r>
            <a:r>
              <a:rPr lang="en-US" sz="1400" dirty="0"/>
              <a:t>, N., and Utz, L. 2018. Cross-Organizational Workflow Management Using Blockchain Technology - Towards Applicability, Auditability, and Automation. In </a:t>
            </a:r>
            <a:r>
              <a:rPr lang="en-US" sz="1400" i="1" dirty="0"/>
              <a:t>Proceedings of the 51st Hawaii International Conference on System Sciences</a:t>
            </a:r>
            <a:r>
              <a:rPr lang="en-US" sz="1400" dirty="0"/>
              <a:t>.</a:t>
            </a:r>
          </a:p>
          <a:p>
            <a:endParaRPr lang="en-US" sz="1400" dirty="0"/>
          </a:p>
          <a:p>
            <a:r>
              <a:rPr lang="en-US" sz="1400" dirty="0"/>
              <a:t>[2]	La Rosa, M., Loos, P., Pastor, O., Weber, I., Xu, X., </a:t>
            </a:r>
            <a:r>
              <a:rPr lang="en-US" sz="1400" dirty="0" err="1"/>
              <a:t>Riveret</a:t>
            </a:r>
            <a:r>
              <a:rPr lang="en-US" sz="1400" dirty="0"/>
              <a:t>, R., </a:t>
            </a:r>
            <a:r>
              <a:rPr lang="en-US" sz="1400" dirty="0" err="1"/>
              <a:t>Governatori</a:t>
            </a:r>
            <a:r>
              <a:rPr lang="en-US" sz="1400" dirty="0"/>
              <a:t>, G., </a:t>
            </a:r>
            <a:r>
              <a:rPr lang="en-US" sz="1400" dirty="0" err="1"/>
              <a:t>Ponomarev</a:t>
            </a:r>
            <a:r>
              <a:rPr lang="en-US" sz="1400" dirty="0"/>
              <a:t>, A., and </a:t>
            </a:r>
            <a:r>
              <a:rPr lang="en-US" sz="1400" dirty="0" err="1"/>
              <a:t>Mendling</a:t>
            </a:r>
            <a:r>
              <a:rPr lang="en-US" sz="1400" dirty="0"/>
              <a:t>, J., Eds. 2016. </a:t>
            </a:r>
            <a:r>
              <a:rPr lang="en-US" sz="1400" i="1" dirty="0"/>
              <a:t>Untrusted Business Process Monitoring and Execution Using Blockchain</a:t>
            </a:r>
            <a:r>
              <a:rPr lang="en-US" sz="1400" dirty="0"/>
              <a:t>. </a:t>
            </a:r>
            <a:r>
              <a:rPr lang="en-US" sz="1400" i="1" dirty="0"/>
              <a:t>Business Process Management</a:t>
            </a:r>
            <a:r>
              <a:rPr lang="en-US" sz="1400" dirty="0"/>
              <a:t>. Springer International Publishing.</a:t>
            </a:r>
          </a:p>
          <a:p>
            <a:endParaRPr lang="en-US" sz="1400" dirty="0"/>
          </a:p>
          <a:p>
            <a:r>
              <a:rPr lang="en-US" sz="1400" dirty="0"/>
              <a:t>[3]	</a:t>
            </a:r>
            <a:r>
              <a:rPr lang="en-US" sz="1400" dirty="0" err="1"/>
              <a:t>Notheisen</a:t>
            </a:r>
            <a:r>
              <a:rPr lang="en-US" sz="1400" dirty="0"/>
              <a:t>, B., </a:t>
            </a:r>
            <a:r>
              <a:rPr lang="en-US" sz="1400" dirty="0" err="1"/>
              <a:t>Cholewa</a:t>
            </a:r>
            <a:r>
              <a:rPr lang="en-US" sz="1400" dirty="0"/>
              <a:t>, J. B., and Shanmugam, A. P. 2017. Trading Real-World Assets on Blockchain. </a:t>
            </a:r>
            <a:r>
              <a:rPr lang="en-US" sz="1400" i="1" dirty="0"/>
              <a:t>Bus </a:t>
            </a:r>
            <a:r>
              <a:rPr lang="en-US" sz="1400" i="1" dirty="0" err="1"/>
              <a:t>Inf</a:t>
            </a:r>
            <a:r>
              <a:rPr lang="en-US" sz="1400" i="1" dirty="0"/>
              <a:t> </a:t>
            </a:r>
            <a:r>
              <a:rPr lang="en-US" sz="1400" i="1" dirty="0" err="1"/>
              <a:t>Syst</a:t>
            </a:r>
            <a:r>
              <a:rPr lang="en-US" sz="1400" i="1" dirty="0"/>
              <a:t> </a:t>
            </a:r>
            <a:r>
              <a:rPr lang="en-US" sz="1400" i="1" dirty="0" err="1"/>
              <a:t>Eng</a:t>
            </a:r>
            <a:r>
              <a:rPr lang="en-US" sz="1400" dirty="0"/>
              <a:t> 59, 6, 425–440.</a:t>
            </a:r>
          </a:p>
          <a:p>
            <a:endParaRPr lang="en-US" sz="1400" dirty="0"/>
          </a:p>
          <a:p>
            <a:r>
              <a:rPr lang="en-US" sz="1400" dirty="0"/>
              <a:t>[4]	</a:t>
            </a:r>
            <a:r>
              <a:rPr lang="de-DE" sz="1400" dirty="0"/>
              <a:t>Berger, T. 2005. </a:t>
            </a:r>
            <a:r>
              <a:rPr lang="de-DE" sz="1400" i="1" dirty="0"/>
              <a:t>Konzeption und Management von Service-Level-Agreements für IT-Dienstleistungen</a:t>
            </a:r>
            <a:r>
              <a:rPr lang="de-DE" sz="1400" dirty="0"/>
              <a:t>. Dissertation, TU Darmstadt.</a:t>
            </a:r>
          </a:p>
          <a:p>
            <a:endParaRPr lang="de-DE" sz="1400" dirty="0"/>
          </a:p>
          <a:p>
            <a:r>
              <a:rPr lang="de-DE" sz="1400" dirty="0"/>
              <a:t>[5]	</a:t>
            </a:r>
            <a:r>
              <a:rPr lang="en-US" sz="1400" dirty="0" err="1"/>
              <a:t>Paschke</a:t>
            </a:r>
            <a:r>
              <a:rPr lang="en-US" sz="1400" dirty="0"/>
              <a:t>, A. and </a:t>
            </a:r>
            <a:r>
              <a:rPr lang="en-US" sz="1400" dirty="0" err="1"/>
              <a:t>Bichler</a:t>
            </a:r>
            <a:r>
              <a:rPr lang="en-US" sz="1400" dirty="0"/>
              <a:t>, M. 2008. Knowledge representation concepts for automated SLA management. </a:t>
            </a:r>
            <a:r>
              <a:rPr lang="en-US" sz="1400" i="1" dirty="0"/>
              <a:t>Decision Support Systems</a:t>
            </a:r>
            <a:r>
              <a:rPr lang="en-US" sz="1400" dirty="0"/>
              <a:t> 46, 1, 187–205.</a:t>
            </a:r>
            <a:endParaRPr lang="de-DE" sz="1400" dirty="0"/>
          </a:p>
          <a:p>
            <a:endParaRPr lang="en-US" sz="1400" dirty="0"/>
          </a:p>
          <a:p>
            <a:r>
              <a:rPr lang="en-US" sz="1400" dirty="0"/>
              <a:t>[6]	</a:t>
            </a:r>
            <a:r>
              <a:rPr lang="en-US" sz="1400" dirty="0" err="1"/>
              <a:t>Hevner</a:t>
            </a:r>
            <a:r>
              <a:rPr lang="en-US" sz="1400" dirty="0"/>
              <a:t>, A. 2007. A Three Cycle View of Design Science Research. Scandinavian Journal of Information Systems 19, 2.</a:t>
            </a:r>
          </a:p>
          <a:p>
            <a:endParaRPr lang="en-US" sz="1400" dirty="0"/>
          </a:p>
          <a:p>
            <a:r>
              <a:rPr lang="en-US" sz="1400" dirty="0"/>
              <a:t>[7]	</a:t>
            </a:r>
            <a:r>
              <a:rPr lang="en-US" sz="1400" dirty="0" err="1"/>
              <a:t>Berberova</a:t>
            </a:r>
            <a:r>
              <a:rPr lang="en-US" sz="1400" dirty="0"/>
              <a:t>, D. and </a:t>
            </a:r>
            <a:r>
              <a:rPr lang="en-US" sz="1400" dirty="0" err="1"/>
              <a:t>Bontchev</a:t>
            </a:r>
            <a:r>
              <a:rPr lang="en-US" sz="1400" dirty="0"/>
              <a:t>, B. 2009. Design of Service Level Agreements for Software Services.</a:t>
            </a:r>
          </a:p>
          <a:p>
            <a:endParaRPr lang="en-US" sz="1400" dirty="0"/>
          </a:p>
          <a:p>
            <a:r>
              <a:rPr lang="en-US" sz="1400" dirty="0"/>
              <a:t>[8]	Di Pascale, E., </a:t>
            </a:r>
            <a:r>
              <a:rPr lang="en-US" sz="1400" dirty="0" err="1"/>
              <a:t>McMenamy</a:t>
            </a:r>
            <a:r>
              <a:rPr lang="en-US" sz="1400" dirty="0"/>
              <a:t>, J., Macaluso, I., and Doyle, L. 2017. Smart Contract SLAs for Dense Small-Cell-as-a-Service. </a:t>
            </a:r>
            <a:r>
              <a:rPr lang="en-US" sz="1400" dirty="0" err="1"/>
              <a:t>CoRR</a:t>
            </a:r>
            <a:r>
              <a:rPr lang="en-US" sz="1400" dirty="0"/>
              <a:t> abs/1703.04502.</a:t>
            </a:r>
          </a:p>
          <a:p>
            <a:endParaRPr lang="en-US" sz="1400" dirty="0"/>
          </a:p>
          <a:p>
            <a:r>
              <a:rPr lang="en-US" sz="1400" dirty="0"/>
              <a:t>[9]	</a:t>
            </a:r>
            <a:r>
              <a:rPr lang="en-US" sz="1400" dirty="0">
                <a:hlinkClick r:id="rId2"/>
              </a:rPr>
              <a:t>https://www.cryptokitties.co/</a:t>
            </a:r>
            <a:endParaRPr lang="en-US" sz="1400" dirty="0"/>
          </a:p>
          <a:p>
            <a:endParaRPr lang="en-US" sz="1400" dirty="0"/>
          </a:p>
          <a:p>
            <a:r>
              <a:rPr lang="en-US" sz="1400" dirty="0"/>
              <a:t>[10]	Farrell, S., Machin, H., and Hinchliffe, R. 2016. Lost and found in smart contract translation – considerations in transitioning to automation in legal architecture. King &amp; Wood Mallesons, Australia.</a:t>
            </a:r>
          </a:p>
          <a:p>
            <a:endParaRPr lang="en-US" sz="1400" dirty="0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FC3D07F0-18C6-41B1-9BDB-83615A3DA3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© sebis</a:t>
            </a:r>
            <a:endParaRPr lang="de-DE" dirty="0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931DFE6-939A-4AC9-9227-AC886D8459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180305 Zumkeller Kick-Off: Smart Contracts for Digital Services: Study based on Service Level Agreements</a:t>
            </a:r>
            <a:endParaRPr lang="de-DE" dirty="0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BCA170-3AE5-4E1D-A781-50084C2F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BC9FAB-BDC1-47C0-A8BB-6E12A8205D33}" type="slidenum">
              <a:rPr lang="de-DE" smtClean="0"/>
              <a:pPr>
                <a:defRPr/>
              </a:pPr>
              <a:t>8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6712824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109SY2nS.KBNKMnmWoT5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qCiskNbQIGVEA9Ni4hkY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YgERuX.Rx2_A1hejRrHv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DN9fz2KQfOOMjzOfE7Q0g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5ruD4poQe61V3OjnBVjq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KxkC1eiQ.C4uMIK9V5UQA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TvmUNu3Sb2bPCiO4C9.5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xLFP2SPSNWRiHWogmoPOA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5eOgSjuSQS288p1gb.5LJ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bZYojqoSBOtjLH.z.WOk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.ac7tauRpKtD9NdizTuwQ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FEpSNvQT56WNJChYVR6C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lmX3rxMSb2Nxb3xTHlER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57U8l28QoyBu7qbs5c98g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VVdrlJtSvmuuG69u6qUVg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99Pz3tkS26fNj_9j5bBRw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O8ka__lQxOHoFJIbhxa0w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.S0tghTX.Px1rrIFQ04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Q9CIcQ2Sn6wpCVoYIvCH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K7NXZf9S9eD9atzq9NZYw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IHtVyNTSGzGfXoYcMQ9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oJlqNJhmTiW3oID_Ull9j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apT4fdXSc6wpXC002gusg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_e.dVfTNQ3OOYnIydYYdBA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apT4fdXSc6wpXC002gusg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.S0tghTX.Px1rrIFQ04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y99Pz3tkS26fNj_9j5bBRw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a2uHDuRCK1ITj0_layK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IHtVyNTSGzGfXoYcMQ9Q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IHtVyNTSGzGfXoYcMQ9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4Al1qR_Q4SLLNyn6XTQZQ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Bl4OU_5TQmG8wKJaFOEgQ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nCTLxSwReWptsKqV7JlXw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ikWjopXRriV3IwpKztLA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a2uHDuRCK1ITj0_layKQ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zLWumLpRuOioNivb5tGpA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mUaZSsnSGykvfM5pB0wc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La2uHDuRCK1ITj0_layKQ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nzLWumLpRuOioNivb5tGp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UX7ofM7Qd.rKF0q.eAB6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_IHtVyNTSGzGfXoYcMQ9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57U8l28QoyBu7qbs5c98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dNthIsqTtqMQBlDASWBWA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mm1rtbaTL6loAiPebMAZ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JT2dHyY5RBuR4FOV.t0P1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syI3GrTlCOBhUGWvJLXQ"/>
</p:tagLst>
</file>

<file path=ppt/theme/theme1.xml><?xml version="1.0" encoding="utf-8"?>
<a:theme xmlns:a="http://schemas.openxmlformats.org/drawingml/2006/main" name="Slides sebis 2013 2">
  <a:themeElements>
    <a:clrScheme name="Benutzerdefiniert 2">
      <a:dk1>
        <a:srgbClr val="000000"/>
      </a:dk1>
      <a:lt1>
        <a:srgbClr val="FFFFFF"/>
      </a:lt1>
      <a:dk2>
        <a:srgbClr val="002143"/>
      </a:dk2>
      <a:lt2>
        <a:srgbClr val="EEECE1"/>
      </a:lt2>
      <a:accent1>
        <a:srgbClr val="91A02F"/>
      </a:accent1>
      <a:accent2>
        <a:srgbClr val="E37C4D"/>
      </a:accent2>
      <a:accent3>
        <a:srgbClr val="DAD7CB"/>
      </a:accent3>
      <a:accent4>
        <a:srgbClr val="003359"/>
      </a:accent4>
      <a:accent5>
        <a:srgbClr val="0073CF"/>
      </a:accent5>
      <a:accent6>
        <a:srgbClr val="98C6EA"/>
      </a:accent6>
      <a:hlink>
        <a:srgbClr val="64A0C8"/>
      </a:hlink>
      <a:folHlink>
        <a:srgbClr val="64A0C8"/>
      </a:folHlink>
    </a:clrScheme>
    <a:fontScheme name="Larissa Klassisch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solidFill>
              <a:schemeClr val="tx1"/>
            </a:solidFill>
            <a:cs typeface="Arial" pitchFamily="34" charset="0"/>
          </a:defRPr>
        </a:defPPr>
      </a:lstStyle>
      <a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a:style>
    </a:spDef>
    <a:lnDef>
      <a:spPr bwMode="auto">
        <a:ln>
          <a:headEnd type="none" w="med" len="med"/>
          <a:tailEnd type="arrow"/>
        </a:ln>
      </a:spPr>
      <a:bodyPr/>
      <a:lstStyle/>
      <a:style>
        <a:lnRef idx="3">
          <a:schemeClr val="dk1"/>
        </a:lnRef>
        <a:fillRef idx="0">
          <a:schemeClr val="dk1"/>
        </a:fillRef>
        <a:effectRef idx="2">
          <a:schemeClr val="dk1"/>
        </a:effectRef>
        <a:fontRef idx="minor">
          <a:schemeClr val="tx1"/>
        </a:fontRef>
      </a:style>
    </a:lnDef>
    <a:txDef>
      <a:spPr>
        <a:noFill/>
        <a:ln>
          <a:noFill/>
        </a:ln>
      </a:spPr>
      <a:bodyPr wrap="none" rtlCol="0">
        <a:spAutoFit/>
      </a:bodyPr>
      <a:lstStyle>
        <a:defPPr>
          <a:defRPr dirty="0" smtClean="0">
            <a:latin typeface="Arial" pitchFamily="34" charset="0"/>
          </a:defRPr>
        </a:defPPr>
      </a:lstStyle>
      <a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a:style>
    </a:txDef>
  </a:objectDefaults>
  <a:extraClrSchemeLst>
    <a:extraClrScheme>
      <a:clrScheme name="Leere Prä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ere Prä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ere Prä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171103 Matthes English Master Slide Deck (wide).potx" id="{91040FA8-FD49-4102-AC41-84BC0B08C488}" vid="{045BDA8C-0E4E-43FE-921F-341BE0C2864F}"/>
    </a:ext>
  </a:ext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171103 Matthes English Master Slide Deck (wide)</Template>
  <TotalTime>0</TotalTime>
  <Words>606</Words>
  <Application>Microsoft Office PowerPoint</Application>
  <PresentationFormat>Breitbild</PresentationFormat>
  <Paragraphs>147</Paragraphs>
  <Slides>8</Slides>
  <Notes>5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7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6" baseType="lpstr">
      <vt:lpstr>Arial</vt:lpstr>
      <vt:lpstr>Arial Unicode MS</vt:lpstr>
      <vt:lpstr>Georgia</vt:lpstr>
      <vt:lpstr>Helvetica Neue</vt:lpstr>
      <vt:lpstr>Segoe UI</vt:lpstr>
      <vt:lpstr>TUM Neue Helvetica 75 Bold</vt:lpstr>
      <vt:lpstr>Wingdings</vt:lpstr>
      <vt:lpstr>Slides sebis 2013 2</vt:lpstr>
      <vt:lpstr>Kickoff Master’s Thesis: Using Smart Contracts for Digital Services: A Feasibility Study Based on Service Level Agreements </vt:lpstr>
      <vt:lpstr>Agenda</vt:lpstr>
      <vt:lpstr>Motivation – Blockchain’s potential exceeds CryptoKitties</vt:lpstr>
      <vt:lpstr>Motivation – Possible improvements for SLA</vt:lpstr>
      <vt:lpstr>Research Questions</vt:lpstr>
      <vt:lpstr>Approach: Design Science Research</vt:lpstr>
      <vt:lpstr>Timeline</vt:lpstr>
      <vt:lpstr>Sources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Copyright sebis</dc:description>
  <cp:lastModifiedBy/>
  <cp:revision>1</cp:revision>
  <dcterms:created xsi:type="dcterms:W3CDTF">2018-03-03T08:18:07Z</dcterms:created>
  <dcterms:modified xsi:type="dcterms:W3CDTF">2018-04-03T08:11:26Z</dcterms:modified>
</cp:coreProperties>
</file>