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Lst>
  <p:notesMasterIdLst>
    <p:notesMasterId r:id="rId15"/>
  </p:notesMasterIdLst>
  <p:handoutMasterIdLst>
    <p:handoutMasterId r:id="rId16"/>
  </p:handoutMasterIdLst>
  <p:sldIdLst>
    <p:sldId id="695" r:id="rId2"/>
    <p:sldId id="706" r:id="rId3"/>
    <p:sldId id="699" r:id="rId4"/>
    <p:sldId id="700" r:id="rId5"/>
    <p:sldId id="705" r:id="rId6"/>
    <p:sldId id="707" r:id="rId7"/>
    <p:sldId id="708" r:id="rId8"/>
    <p:sldId id="709" r:id="rId9"/>
    <p:sldId id="712" r:id="rId10"/>
    <p:sldId id="710" r:id="rId11"/>
    <p:sldId id="711" r:id="rId12"/>
    <p:sldId id="702" r:id="rId13"/>
    <p:sldId id="673" r:id="rId14"/>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 id="4" name="Henrik Sergoyan" initials="HS" lastIdx="2" clrIdx="4">
    <p:extLst>
      <p:ext uri="{19B8F6BF-5375-455C-9EA6-DF929625EA0E}">
        <p15:presenceInfo xmlns:p15="http://schemas.microsoft.com/office/powerpoint/2012/main" userId="S::henrik.sergoyan@undp.org::5a6c5326-e782-48fd-b98c-865e86961b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0065BD"/>
    <a:srgbClr val="41BEFF"/>
    <a:srgbClr val="CB6C1D"/>
    <a:srgbClr val="C0C0C0"/>
    <a:srgbClr val="000000"/>
    <a:srgbClr val="ECE8C2"/>
    <a:srgbClr val="91AC6B"/>
    <a:srgbClr val="074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1" autoAdjust="0"/>
    <p:restoredTop sz="96115" autoAdjust="0"/>
  </p:normalViewPr>
  <p:slideViewPr>
    <p:cSldViewPr>
      <p:cViewPr varScale="1">
        <p:scale>
          <a:sx n="116" d="100"/>
          <a:sy n="116" d="100"/>
        </p:scale>
        <p:origin x="240" y="184"/>
      </p:cViewPr>
      <p:guideLst>
        <p:guide orient="horz" pos="2160"/>
        <p:guide orient="horz" pos="618"/>
        <p:guide orient="horz" pos="4042"/>
        <p:guide pos="7499"/>
        <p:guide pos="211"/>
        <p:guide pos="384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18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4-10-28T18:16:47.468" idx="1">
    <p:pos x="10" y="10"/>
    <p:text>Do I need to keep this slide?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AF138-802E-4C4D-AB17-44DF3BD7ACCE}"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2A238794-B3E9-4B65-8071-89A9D1C4B727}">
      <dgm:prSet/>
      <dgm:spPr/>
      <dgm:t>
        <a:bodyPr/>
        <a:lstStyle/>
        <a:p>
          <a:r>
            <a:rPr lang="en-GB" b="1" dirty="0"/>
            <a:t>Systematic Literature Review</a:t>
          </a:r>
          <a:endParaRPr lang="en-US" dirty="0"/>
        </a:p>
      </dgm:t>
    </dgm:pt>
    <dgm:pt modelId="{268BE83B-A3D8-4E58-B4CF-26CF7C51BBAD}" type="parTrans" cxnId="{18156CA8-C190-47C8-918B-3958FB10838E}">
      <dgm:prSet/>
      <dgm:spPr/>
      <dgm:t>
        <a:bodyPr/>
        <a:lstStyle/>
        <a:p>
          <a:endParaRPr lang="en-US"/>
        </a:p>
      </dgm:t>
    </dgm:pt>
    <dgm:pt modelId="{FC3F2F09-8C58-4282-945D-BD0C838B1EC9}" type="sibTrans" cxnId="{18156CA8-C190-47C8-918B-3958FB10838E}">
      <dgm:prSet/>
      <dgm:spPr/>
      <dgm:t>
        <a:bodyPr/>
        <a:lstStyle/>
        <a:p>
          <a:endParaRPr lang="en-US"/>
        </a:p>
      </dgm:t>
    </dgm:pt>
    <dgm:pt modelId="{1F74FCF7-9EB4-4769-A410-AE8A6BD03D52}">
      <dgm:prSet/>
      <dgm:spPr/>
      <dgm:t>
        <a:bodyPr/>
        <a:lstStyle/>
        <a:p>
          <a:r>
            <a:rPr lang="en-GB" dirty="0"/>
            <a:t>Conduct a comprehensive survey of recent Legal NLP literature, focusing on the latest trends </a:t>
          </a:r>
          <a:r>
            <a:rPr lang="en-GB" b="0" i="0" dirty="0"/>
            <a:t>then structure these findings by use case.</a:t>
          </a:r>
          <a:endParaRPr lang="en-US" dirty="0"/>
        </a:p>
      </dgm:t>
    </dgm:pt>
    <dgm:pt modelId="{63A5136D-4178-4D6B-B00A-1E0E243ECF01}" type="parTrans" cxnId="{4DC70CC1-07C4-4267-91D3-45DBBE3E462E}">
      <dgm:prSet/>
      <dgm:spPr/>
      <dgm:t>
        <a:bodyPr/>
        <a:lstStyle/>
        <a:p>
          <a:endParaRPr lang="en-US"/>
        </a:p>
      </dgm:t>
    </dgm:pt>
    <dgm:pt modelId="{70CAD518-A83C-44CC-AED5-8038F1AD8E47}" type="sibTrans" cxnId="{4DC70CC1-07C4-4267-91D3-45DBBE3E462E}">
      <dgm:prSet/>
      <dgm:spPr/>
      <dgm:t>
        <a:bodyPr/>
        <a:lstStyle/>
        <a:p>
          <a:endParaRPr lang="en-US"/>
        </a:p>
      </dgm:t>
    </dgm:pt>
    <dgm:pt modelId="{6740CE94-4953-432C-AA3B-2767F2C73C86}">
      <dgm:prSet/>
      <dgm:spPr/>
      <dgm:t>
        <a:bodyPr/>
        <a:lstStyle/>
        <a:p>
          <a:r>
            <a:rPr lang="en-GB" b="1" dirty="0"/>
            <a:t>Semi-Structured Interviews</a:t>
          </a:r>
          <a:endParaRPr lang="en-US" dirty="0"/>
        </a:p>
      </dgm:t>
    </dgm:pt>
    <dgm:pt modelId="{F2B51844-1CA0-497C-806E-03B0E50BE912}" type="parTrans" cxnId="{2036F72B-0595-4E7E-B359-A69E95935DBA}">
      <dgm:prSet/>
      <dgm:spPr/>
      <dgm:t>
        <a:bodyPr/>
        <a:lstStyle/>
        <a:p>
          <a:endParaRPr lang="en-US"/>
        </a:p>
      </dgm:t>
    </dgm:pt>
    <dgm:pt modelId="{9C91CAB6-E5F5-41D9-9070-84096F302448}" type="sibTrans" cxnId="{2036F72B-0595-4E7E-B359-A69E95935DBA}">
      <dgm:prSet/>
      <dgm:spPr/>
      <dgm:t>
        <a:bodyPr/>
        <a:lstStyle/>
        <a:p>
          <a:endParaRPr lang="en-US"/>
        </a:p>
      </dgm:t>
    </dgm:pt>
    <dgm:pt modelId="{0BA312FE-7E50-4FEC-A10A-06D9E9173B33}">
      <dgm:prSet/>
      <dgm:spPr/>
      <dgm:t>
        <a:bodyPr/>
        <a:lstStyle/>
        <a:p>
          <a:r>
            <a:rPr lang="en-GB" dirty="0"/>
            <a:t>Review insights from previous interviews, followed by conducting additional semi-structured interviews with legal professionals and technology providers using a standardized set of questions.</a:t>
          </a:r>
          <a:endParaRPr lang="en-US" dirty="0"/>
        </a:p>
      </dgm:t>
    </dgm:pt>
    <dgm:pt modelId="{4B13D23C-0256-4324-BDF2-3F764E4264DD}" type="parTrans" cxnId="{E3559A90-2416-4D03-B58F-E18CDB385475}">
      <dgm:prSet/>
      <dgm:spPr/>
      <dgm:t>
        <a:bodyPr/>
        <a:lstStyle/>
        <a:p>
          <a:endParaRPr lang="en-US"/>
        </a:p>
      </dgm:t>
    </dgm:pt>
    <dgm:pt modelId="{3408D824-A107-4EA7-A28F-E62FD2C9A6F8}" type="sibTrans" cxnId="{E3559A90-2416-4D03-B58F-E18CDB385475}">
      <dgm:prSet/>
      <dgm:spPr/>
      <dgm:t>
        <a:bodyPr/>
        <a:lstStyle/>
        <a:p>
          <a:endParaRPr lang="en-US"/>
        </a:p>
      </dgm:t>
    </dgm:pt>
    <dgm:pt modelId="{72B9B3CE-6A0A-46E1-9A0D-EC1DFB469112}">
      <dgm:prSet/>
      <dgm:spPr/>
      <dgm:t>
        <a:bodyPr/>
        <a:lstStyle/>
        <a:p>
          <a:r>
            <a:rPr lang="en-GB" b="1" dirty="0"/>
            <a:t>Trend Mapping</a:t>
          </a:r>
          <a:endParaRPr lang="en-US" dirty="0"/>
        </a:p>
      </dgm:t>
    </dgm:pt>
    <dgm:pt modelId="{09A06724-9447-4F34-A6E2-2327F49E47C9}" type="parTrans" cxnId="{4C29C6AF-37A6-4985-B824-5E003AEF1DB0}">
      <dgm:prSet/>
      <dgm:spPr/>
      <dgm:t>
        <a:bodyPr/>
        <a:lstStyle/>
        <a:p>
          <a:endParaRPr lang="en-US"/>
        </a:p>
      </dgm:t>
    </dgm:pt>
    <dgm:pt modelId="{78EB9CDC-F7B6-406D-9E5F-5E9A65061DC1}" type="sibTrans" cxnId="{4C29C6AF-37A6-4985-B824-5E003AEF1DB0}">
      <dgm:prSet/>
      <dgm:spPr/>
      <dgm:t>
        <a:bodyPr/>
        <a:lstStyle/>
        <a:p>
          <a:endParaRPr lang="en-US"/>
        </a:p>
      </dgm:t>
    </dgm:pt>
    <dgm:pt modelId="{D2E527A6-D57C-44AB-977F-8E059E9D3D81}">
      <dgm:prSet/>
      <dgm:spPr/>
      <dgm:t>
        <a:bodyPr/>
        <a:lstStyle/>
        <a:p>
          <a:r>
            <a:rPr lang="en-GB" dirty="0"/>
            <a:t>Develop and apply a structured methodology to </a:t>
          </a:r>
          <a:r>
            <a:rPr lang="en-GB" dirty="0" err="1"/>
            <a:t>analyze</a:t>
          </a:r>
          <a:r>
            <a:rPr lang="en-GB" dirty="0"/>
            <a:t> the evolution of NLP use cases over time, using data from the literature review and semi-structured interviews. This approach will identify patterns in adoption, with timelines and trend graphs illustrating shifts in the relevance and priorities of use cases.</a:t>
          </a:r>
          <a:endParaRPr lang="en-US" dirty="0"/>
        </a:p>
      </dgm:t>
    </dgm:pt>
    <dgm:pt modelId="{4B81912D-D6BA-486E-AC1A-1924FCA01B12}" type="parTrans" cxnId="{8E783DC6-15AE-4CEC-A0D8-48B5A8F93B2B}">
      <dgm:prSet/>
      <dgm:spPr/>
      <dgm:t>
        <a:bodyPr/>
        <a:lstStyle/>
        <a:p>
          <a:endParaRPr lang="en-US"/>
        </a:p>
      </dgm:t>
    </dgm:pt>
    <dgm:pt modelId="{02E3D635-B4D9-4206-8E0B-135EC65CA70C}" type="sibTrans" cxnId="{8E783DC6-15AE-4CEC-A0D8-48B5A8F93B2B}">
      <dgm:prSet/>
      <dgm:spPr/>
      <dgm:t>
        <a:bodyPr/>
        <a:lstStyle/>
        <a:p>
          <a:endParaRPr lang="en-US"/>
        </a:p>
      </dgm:t>
    </dgm:pt>
    <dgm:pt modelId="{283DDD43-7C71-410D-9D20-3DC885FAA2B4}">
      <dgm:prSet/>
      <dgm:spPr/>
      <dgm:t>
        <a:bodyPr/>
        <a:lstStyle/>
        <a:p>
          <a:r>
            <a:rPr lang="en-GB" b="1" dirty="0"/>
            <a:t>Challenges and ELSA Concerns</a:t>
          </a:r>
          <a:endParaRPr lang="en-US" dirty="0"/>
        </a:p>
      </dgm:t>
    </dgm:pt>
    <dgm:pt modelId="{13B7EBF9-8C74-41FE-83F7-F64A5123D16F}" type="parTrans" cxnId="{A7B3D0E9-F28F-4BCD-8AE2-2EF7D90D9A6A}">
      <dgm:prSet/>
      <dgm:spPr/>
      <dgm:t>
        <a:bodyPr/>
        <a:lstStyle/>
        <a:p>
          <a:endParaRPr lang="en-US"/>
        </a:p>
      </dgm:t>
    </dgm:pt>
    <dgm:pt modelId="{EA8C87A4-74D6-4499-9610-013C4F9D4422}" type="sibTrans" cxnId="{A7B3D0E9-F28F-4BCD-8AE2-2EF7D90D9A6A}">
      <dgm:prSet/>
      <dgm:spPr/>
      <dgm:t>
        <a:bodyPr/>
        <a:lstStyle/>
        <a:p>
          <a:endParaRPr lang="en-US"/>
        </a:p>
      </dgm:t>
    </dgm:pt>
    <dgm:pt modelId="{4CDD19BD-597C-4AAD-BC1F-8631303DED4D}">
      <dgm:prSet/>
      <dgm:spPr/>
      <dgm:t>
        <a:bodyPr/>
        <a:lstStyle/>
        <a:p>
          <a:r>
            <a:rPr lang="en-GB" dirty="0"/>
            <a:t>Extract and categorize common challenges from interview data and relevant literature, focusing on technical and operational aspects of NLP implementation in the legal sector. Specific Ethical, Legal, and Social Aspects (ELSA) concerns will be highlighted through thematic analysis.</a:t>
          </a:r>
          <a:endParaRPr lang="en-US" dirty="0"/>
        </a:p>
      </dgm:t>
    </dgm:pt>
    <dgm:pt modelId="{4880B70F-9DBC-499E-AD3C-CFD982BE1564}" type="parTrans" cxnId="{D1000C35-4A51-4365-AFC4-CF8DA0B5E1B0}">
      <dgm:prSet/>
      <dgm:spPr/>
      <dgm:t>
        <a:bodyPr/>
        <a:lstStyle/>
        <a:p>
          <a:endParaRPr lang="en-US"/>
        </a:p>
      </dgm:t>
    </dgm:pt>
    <dgm:pt modelId="{35E90357-0110-41C3-8242-8FE05BE2043D}" type="sibTrans" cxnId="{D1000C35-4A51-4365-AFC4-CF8DA0B5E1B0}">
      <dgm:prSet/>
      <dgm:spPr/>
      <dgm:t>
        <a:bodyPr/>
        <a:lstStyle/>
        <a:p>
          <a:endParaRPr lang="en-US"/>
        </a:p>
      </dgm:t>
    </dgm:pt>
    <dgm:pt modelId="{8D873B16-6792-4D0F-9F4A-5E4130BE6EF3}">
      <dgm:prSet/>
      <dgm:spPr/>
      <dgm:t>
        <a:bodyPr/>
        <a:lstStyle/>
        <a:p>
          <a:r>
            <a:rPr lang="en-GB" b="1" dirty="0"/>
            <a:t>Synthesis and Experience Reports</a:t>
          </a:r>
          <a:endParaRPr lang="en-US" dirty="0"/>
        </a:p>
      </dgm:t>
    </dgm:pt>
    <dgm:pt modelId="{566F1E28-9C5D-4254-B5DC-9A153D07F61B}" type="parTrans" cxnId="{1197EC77-9C38-44A1-9E57-A21524B7766A}">
      <dgm:prSet/>
      <dgm:spPr/>
      <dgm:t>
        <a:bodyPr/>
        <a:lstStyle/>
        <a:p>
          <a:endParaRPr lang="en-US"/>
        </a:p>
      </dgm:t>
    </dgm:pt>
    <dgm:pt modelId="{AB6CA32D-8137-46FB-AB7F-863BBD3A42C3}" type="sibTrans" cxnId="{1197EC77-9C38-44A1-9E57-A21524B7766A}">
      <dgm:prSet/>
      <dgm:spPr/>
      <dgm:t>
        <a:bodyPr/>
        <a:lstStyle/>
        <a:p>
          <a:endParaRPr lang="en-US"/>
        </a:p>
      </dgm:t>
    </dgm:pt>
    <dgm:pt modelId="{D46D981A-7A5D-4055-A96E-44208CC51029}">
      <dgm:prSet/>
      <dgm:spPr/>
      <dgm:t>
        <a:bodyPr/>
        <a:lstStyle/>
        <a:p>
          <a:r>
            <a:rPr lang="en-GB" dirty="0"/>
            <a:t>Summarize each interview into an Experience Report, capturing real-world applications, challenges, and insights from the interviewee’s perspective.</a:t>
          </a:r>
          <a:endParaRPr lang="en-US" dirty="0"/>
        </a:p>
      </dgm:t>
    </dgm:pt>
    <dgm:pt modelId="{FCF01FE6-5F5C-4476-9E45-8A0AEBCF6125}" type="parTrans" cxnId="{F719F556-F1C9-45B4-AA54-8F6A3B1DBA8D}">
      <dgm:prSet/>
      <dgm:spPr/>
      <dgm:t>
        <a:bodyPr/>
        <a:lstStyle/>
        <a:p>
          <a:endParaRPr lang="en-US"/>
        </a:p>
      </dgm:t>
    </dgm:pt>
    <dgm:pt modelId="{9C4AAE35-1D15-4946-99E8-B9711C398716}" type="sibTrans" cxnId="{F719F556-F1C9-45B4-AA54-8F6A3B1DBA8D}">
      <dgm:prSet/>
      <dgm:spPr/>
      <dgm:t>
        <a:bodyPr/>
        <a:lstStyle/>
        <a:p>
          <a:endParaRPr lang="en-US"/>
        </a:p>
      </dgm:t>
    </dgm:pt>
    <dgm:pt modelId="{C6151D00-C12A-9C40-9280-A131541DC2C4}" type="pres">
      <dgm:prSet presAssocID="{2EDAF138-802E-4C4D-AB17-44DF3BD7ACCE}" presName="vert0" presStyleCnt="0">
        <dgm:presLayoutVars>
          <dgm:dir/>
          <dgm:animOne val="branch"/>
          <dgm:animLvl val="lvl"/>
        </dgm:presLayoutVars>
      </dgm:prSet>
      <dgm:spPr/>
    </dgm:pt>
    <dgm:pt modelId="{34A400D6-9ECF-6F40-A499-630B42D44F02}" type="pres">
      <dgm:prSet presAssocID="{2A238794-B3E9-4B65-8071-89A9D1C4B727}" presName="thickLine" presStyleLbl="alignNode1" presStyleIdx="0" presStyleCnt="5"/>
      <dgm:spPr/>
    </dgm:pt>
    <dgm:pt modelId="{6EAA1CFD-8B40-6D4E-944F-3C04FB221A96}" type="pres">
      <dgm:prSet presAssocID="{2A238794-B3E9-4B65-8071-89A9D1C4B727}" presName="horz1" presStyleCnt="0"/>
      <dgm:spPr/>
    </dgm:pt>
    <dgm:pt modelId="{61EB1A11-3512-7D44-BB5C-03738F4E3FDF}" type="pres">
      <dgm:prSet presAssocID="{2A238794-B3E9-4B65-8071-89A9D1C4B727}" presName="tx1" presStyleLbl="revTx" presStyleIdx="0" presStyleCnt="10"/>
      <dgm:spPr/>
    </dgm:pt>
    <dgm:pt modelId="{BA0FC786-F1EC-0E4D-A3AC-2F5AF2C4AE34}" type="pres">
      <dgm:prSet presAssocID="{2A238794-B3E9-4B65-8071-89A9D1C4B727}" presName="vert1" presStyleCnt="0"/>
      <dgm:spPr/>
    </dgm:pt>
    <dgm:pt modelId="{F6C8D553-D537-F24E-BCCD-D8F90922DE5F}" type="pres">
      <dgm:prSet presAssocID="{1F74FCF7-9EB4-4769-A410-AE8A6BD03D52}" presName="vertSpace2a" presStyleCnt="0"/>
      <dgm:spPr/>
    </dgm:pt>
    <dgm:pt modelId="{ACEAEE4E-CAFA-2347-A3B5-242A384219D2}" type="pres">
      <dgm:prSet presAssocID="{1F74FCF7-9EB4-4769-A410-AE8A6BD03D52}" presName="horz2" presStyleCnt="0"/>
      <dgm:spPr/>
    </dgm:pt>
    <dgm:pt modelId="{EFFBD664-DB44-4A49-99BC-FBA16E9886CD}" type="pres">
      <dgm:prSet presAssocID="{1F74FCF7-9EB4-4769-A410-AE8A6BD03D52}" presName="horzSpace2" presStyleCnt="0"/>
      <dgm:spPr/>
    </dgm:pt>
    <dgm:pt modelId="{F11AA9B7-F190-D849-9FFE-963E94CD20CD}" type="pres">
      <dgm:prSet presAssocID="{1F74FCF7-9EB4-4769-A410-AE8A6BD03D52}" presName="tx2" presStyleLbl="revTx" presStyleIdx="1" presStyleCnt="10"/>
      <dgm:spPr/>
    </dgm:pt>
    <dgm:pt modelId="{8F450830-5C17-C647-A387-67F319938399}" type="pres">
      <dgm:prSet presAssocID="{1F74FCF7-9EB4-4769-A410-AE8A6BD03D52}" presName="vert2" presStyleCnt="0"/>
      <dgm:spPr/>
    </dgm:pt>
    <dgm:pt modelId="{DDE36651-7E72-7545-837B-6B4F8CA9C10E}" type="pres">
      <dgm:prSet presAssocID="{1F74FCF7-9EB4-4769-A410-AE8A6BD03D52}" presName="thinLine2b" presStyleLbl="callout" presStyleIdx="0" presStyleCnt="5"/>
      <dgm:spPr/>
    </dgm:pt>
    <dgm:pt modelId="{CAFFD768-C070-FB4F-A6E1-DDB8B3CB5E17}" type="pres">
      <dgm:prSet presAssocID="{1F74FCF7-9EB4-4769-A410-AE8A6BD03D52}" presName="vertSpace2b" presStyleCnt="0"/>
      <dgm:spPr/>
    </dgm:pt>
    <dgm:pt modelId="{265EEB5A-7D92-8F47-A5EA-DB839F830661}" type="pres">
      <dgm:prSet presAssocID="{6740CE94-4953-432C-AA3B-2767F2C73C86}" presName="thickLine" presStyleLbl="alignNode1" presStyleIdx="1" presStyleCnt="5"/>
      <dgm:spPr/>
    </dgm:pt>
    <dgm:pt modelId="{E1DD4623-B187-2048-8A7B-B8F3F42939A4}" type="pres">
      <dgm:prSet presAssocID="{6740CE94-4953-432C-AA3B-2767F2C73C86}" presName="horz1" presStyleCnt="0"/>
      <dgm:spPr/>
    </dgm:pt>
    <dgm:pt modelId="{980D276A-C9DB-ED45-9A24-202682354030}" type="pres">
      <dgm:prSet presAssocID="{6740CE94-4953-432C-AA3B-2767F2C73C86}" presName="tx1" presStyleLbl="revTx" presStyleIdx="2" presStyleCnt="10"/>
      <dgm:spPr/>
    </dgm:pt>
    <dgm:pt modelId="{5DB1BE12-AB37-9F42-9C7B-93DAF3DD3189}" type="pres">
      <dgm:prSet presAssocID="{6740CE94-4953-432C-AA3B-2767F2C73C86}" presName="vert1" presStyleCnt="0"/>
      <dgm:spPr/>
    </dgm:pt>
    <dgm:pt modelId="{97FD545B-A4A4-7147-B17B-453EB0796070}" type="pres">
      <dgm:prSet presAssocID="{0BA312FE-7E50-4FEC-A10A-06D9E9173B33}" presName="vertSpace2a" presStyleCnt="0"/>
      <dgm:spPr/>
    </dgm:pt>
    <dgm:pt modelId="{92C3D457-98D2-D44C-8E48-80008A6F3944}" type="pres">
      <dgm:prSet presAssocID="{0BA312FE-7E50-4FEC-A10A-06D9E9173B33}" presName="horz2" presStyleCnt="0"/>
      <dgm:spPr/>
    </dgm:pt>
    <dgm:pt modelId="{C0E20AEF-25BA-5D4C-9782-767DF7F1A1F5}" type="pres">
      <dgm:prSet presAssocID="{0BA312FE-7E50-4FEC-A10A-06D9E9173B33}" presName="horzSpace2" presStyleCnt="0"/>
      <dgm:spPr/>
    </dgm:pt>
    <dgm:pt modelId="{CAB9B660-6173-EA41-A6B4-1277F6B6AD6B}" type="pres">
      <dgm:prSet presAssocID="{0BA312FE-7E50-4FEC-A10A-06D9E9173B33}" presName="tx2" presStyleLbl="revTx" presStyleIdx="3" presStyleCnt="10"/>
      <dgm:spPr/>
    </dgm:pt>
    <dgm:pt modelId="{F44B7A1B-E6FF-4A44-AFDE-20EAA55BBF98}" type="pres">
      <dgm:prSet presAssocID="{0BA312FE-7E50-4FEC-A10A-06D9E9173B33}" presName="vert2" presStyleCnt="0"/>
      <dgm:spPr/>
    </dgm:pt>
    <dgm:pt modelId="{3507C93D-F453-F242-AE1B-07E4B2E88C5C}" type="pres">
      <dgm:prSet presAssocID="{0BA312FE-7E50-4FEC-A10A-06D9E9173B33}" presName="thinLine2b" presStyleLbl="callout" presStyleIdx="1" presStyleCnt="5"/>
      <dgm:spPr/>
    </dgm:pt>
    <dgm:pt modelId="{A7305414-DF77-AF47-AC40-0DD4CDBD7B92}" type="pres">
      <dgm:prSet presAssocID="{0BA312FE-7E50-4FEC-A10A-06D9E9173B33}" presName="vertSpace2b" presStyleCnt="0"/>
      <dgm:spPr/>
    </dgm:pt>
    <dgm:pt modelId="{D57627A1-C394-674E-99FB-35A9071F15DB}" type="pres">
      <dgm:prSet presAssocID="{72B9B3CE-6A0A-46E1-9A0D-EC1DFB469112}" presName="thickLine" presStyleLbl="alignNode1" presStyleIdx="2" presStyleCnt="5"/>
      <dgm:spPr/>
    </dgm:pt>
    <dgm:pt modelId="{D8215073-D1D7-424C-89B3-3B547B6720FB}" type="pres">
      <dgm:prSet presAssocID="{72B9B3CE-6A0A-46E1-9A0D-EC1DFB469112}" presName="horz1" presStyleCnt="0"/>
      <dgm:spPr/>
    </dgm:pt>
    <dgm:pt modelId="{EC9B19CB-B68A-C840-84BE-F78760EE695E}" type="pres">
      <dgm:prSet presAssocID="{72B9B3CE-6A0A-46E1-9A0D-EC1DFB469112}" presName="tx1" presStyleLbl="revTx" presStyleIdx="4" presStyleCnt="10"/>
      <dgm:spPr/>
    </dgm:pt>
    <dgm:pt modelId="{5447A4EB-6B2D-E547-A7EC-4BCFC2215E0D}" type="pres">
      <dgm:prSet presAssocID="{72B9B3CE-6A0A-46E1-9A0D-EC1DFB469112}" presName="vert1" presStyleCnt="0"/>
      <dgm:spPr/>
    </dgm:pt>
    <dgm:pt modelId="{742545C8-E472-6945-AF90-0815A937578D}" type="pres">
      <dgm:prSet presAssocID="{D2E527A6-D57C-44AB-977F-8E059E9D3D81}" presName="vertSpace2a" presStyleCnt="0"/>
      <dgm:spPr/>
    </dgm:pt>
    <dgm:pt modelId="{BD0B31BF-047D-4E41-9129-52EBFCF40FC5}" type="pres">
      <dgm:prSet presAssocID="{D2E527A6-D57C-44AB-977F-8E059E9D3D81}" presName="horz2" presStyleCnt="0"/>
      <dgm:spPr/>
    </dgm:pt>
    <dgm:pt modelId="{FBA32A72-19D4-A24F-B4D4-39A682226801}" type="pres">
      <dgm:prSet presAssocID="{D2E527A6-D57C-44AB-977F-8E059E9D3D81}" presName="horzSpace2" presStyleCnt="0"/>
      <dgm:spPr/>
    </dgm:pt>
    <dgm:pt modelId="{A43BC926-0FD4-4B42-AE76-969552CE8C89}" type="pres">
      <dgm:prSet presAssocID="{D2E527A6-D57C-44AB-977F-8E059E9D3D81}" presName="tx2" presStyleLbl="revTx" presStyleIdx="5" presStyleCnt="10"/>
      <dgm:spPr/>
    </dgm:pt>
    <dgm:pt modelId="{0F4E7D33-64E3-A041-9865-EBC53EDD11DA}" type="pres">
      <dgm:prSet presAssocID="{D2E527A6-D57C-44AB-977F-8E059E9D3D81}" presName="vert2" presStyleCnt="0"/>
      <dgm:spPr/>
    </dgm:pt>
    <dgm:pt modelId="{ED19A925-CF5E-5D40-9B3F-84192D0B22BD}" type="pres">
      <dgm:prSet presAssocID="{D2E527A6-D57C-44AB-977F-8E059E9D3D81}" presName="thinLine2b" presStyleLbl="callout" presStyleIdx="2" presStyleCnt="5"/>
      <dgm:spPr/>
    </dgm:pt>
    <dgm:pt modelId="{6E25C92F-33CC-7440-B726-ED789426F640}" type="pres">
      <dgm:prSet presAssocID="{D2E527A6-D57C-44AB-977F-8E059E9D3D81}" presName="vertSpace2b" presStyleCnt="0"/>
      <dgm:spPr/>
    </dgm:pt>
    <dgm:pt modelId="{659F1051-7E01-0449-B09A-26A2B7B10037}" type="pres">
      <dgm:prSet presAssocID="{283DDD43-7C71-410D-9D20-3DC885FAA2B4}" presName="thickLine" presStyleLbl="alignNode1" presStyleIdx="3" presStyleCnt="5"/>
      <dgm:spPr/>
    </dgm:pt>
    <dgm:pt modelId="{5D7527EA-850F-3D4E-B2B9-057842253C34}" type="pres">
      <dgm:prSet presAssocID="{283DDD43-7C71-410D-9D20-3DC885FAA2B4}" presName="horz1" presStyleCnt="0"/>
      <dgm:spPr/>
    </dgm:pt>
    <dgm:pt modelId="{89FB486C-967A-9544-B14A-BF8AAB82BCA3}" type="pres">
      <dgm:prSet presAssocID="{283DDD43-7C71-410D-9D20-3DC885FAA2B4}" presName="tx1" presStyleLbl="revTx" presStyleIdx="6" presStyleCnt="10"/>
      <dgm:spPr/>
    </dgm:pt>
    <dgm:pt modelId="{29757B1E-9700-A445-B6CF-F5F5F2F16416}" type="pres">
      <dgm:prSet presAssocID="{283DDD43-7C71-410D-9D20-3DC885FAA2B4}" presName="vert1" presStyleCnt="0"/>
      <dgm:spPr/>
    </dgm:pt>
    <dgm:pt modelId="{AB698A1B-76CD-A547-8C92-068E315C2D09}" type="pres">
      <dgm:prSet presAssocID="{4CDD19BD-597C-4AAD-BC1F-8631303DED4D}" presName="vertSpace2a" presStyleCnt="0"/>
      <dgm:spPr/>
    </dgm:pt>
    <dgm:pt modelId="{20548A6A-E866-F24D-9F89-A4DFEA53C22E}" type="pres">
      <dgm:prSet presAssocID="{4CDD19BD-597C-4AAD-BC1F-8631303DED4D}" presName="horz2" presStyleCnt="0"/>
      <dgm:spPr/>
    </dgm:pt>
    <dgm:pt modelId="{F336F3F3-4868-A541-AEA2-D94405E32E5B}" type="pres">
      <dgm:prSet presAssocID="{4CDD19BD-597C-4AAD-BC1F-8631303DED4D}" presName="horzSpace2" presStyleCnt="0"/>
      <dgm:spPr/>
    </dgm:pt>
    <dgm:pt modelId="{073DE2BB-8468-1E48-90FA-25056320930F}" type="pres">
      <dgm:prSet presAssocID="{4CDD19BD-597C-4AAD-BC1F-8631303DED4D}" presName="tx2" presStyleLbl="revTx" presStyleIdx="7" presStyleCnt="10"/>
      <dgm:spPr/>
    </dgm:pt>
    <dgm:pt modelId="{8EB5103C-01E3-2E42-A60E-19C8CE646A70}" type="pres">
      <dgm:prSet presAssocID="{4CDD19BD-597C-4AAD-BC1F-8631303DED4D}" presName="vert2" presStyleCnt="0"/>
      <dgm:spPr/>
    </dgm:pt>
    <dgm:pt modelId="{58A71505-B94D-B746-B633-AB8F10CA0B30}" type="pres">
      <dgm:prSet presAssocID="{4CDD19BD-597C-4AAD-BC1F-8631303DED4D}" presName="thinLine2b" presStyleLbl="callout" presStyleIdx="3" presStyleCnt="5"/>
      <dgm:spPr/>
    </dgm:pt>
    <dgm:pt modelId="{A3A5E553-AFB6-2146-B96D-F73D1A7386D5}" type="pres">
      <dgm:prSet presAssocID="{4CDD19BD-597C-4AAD-BC1F-8631303DED4D}" presName="vertSpace2b" presStyleCnt="0"/>
      <dgm:spPr/>
    </dgm:pt>
    <dgm:pt modelId="{769DB887-AC52-0445-B60C-E5E728AF6D31}" type="pres">
      <dgm:prSet presAssocID="{8D873B16-6792-4D0F-9F4A-5E4130BE6EF3}" presName="thickLine" presStyleLbl="alignNode1" presStyleIdx="4" presStyleCnt="5"/>
      <dgm:spPr/>
    </dgm:pt>
    <dgm:pt modelId="{B1391614-CAEB-D54B-9047-D3D9152BB01F}" type="pres">
      <dgm:prSet presAssocID="{8D873B16-6792-4D0F-9F4A-5E4130BE6EF3}" presName="horz1" presStyleCnt="0"/>
      <dgm:spPr/>
    </dgm:pt>
    <dgm:pt modelId="{AD7BDBD0-EC63-F349-990F-6C61DA8DF0E8}" type="pres">
      <dgm:prSet presAssocID="{8D873B16-6792-4D0F-9F4A-5E4130BE6EF3}" presName="tx1" presStyleLbl="revTx" presStyleIdx="8" presStyleCnt="10"/>
      <dgm:spPr/>
    </dgm:pt>
    <dgm:pt modelId="{E473CEBF-2C7C-DB44-9F50-338FDB6963A4}" type="pres">
      <dgm:prSet presAssocID="{8D873B16-6792-4D0F-9F4A-5E4130BE6EF3}" presName="vert1" presStyleCnt="0"/>
      <dgm:spPr/>
    </dgm:pt>
    <dgm:pt modelId="{513B7974-55BA-D448-A011-D3BA5E9F4A98}" type="pres">
      <dgm:prSet presAssocID="{D46D981A-7A5D-4055-A96E-44208CC51029}" presName="vertSpace2a" presStyleCnt="0"/>
      <dgm:spPr/>
    </dgm:pt>
    <dgm:pt modelId="{7C2C2FFB-7906-E346-9A19-68BEF0A195BA}" type="pres">
      <dgm:prSet presAssocID="{D46D981A-7A5D-4055-A96E-44208CC51029}" presName="horz2" presStyleCnt="0"/>
      <dgm:spPr/>
    </dgm:pt>
    <dgm:pt modelId="{3928F662-D1D2-6247-AEF8-591C61F674A9}" type="pres">
      <dgm:prSet presAssocID="{D46D981A-7A5D-4055-A96E-44208CC51029}" presName="horzSpace2" presStyleCnt="0"/>
      <dgm:spPr/>
    </dgm:pt>
    <dgm:pt modelId="{AF85A87A-74CB-CF4C-90F6-E0F814DC095A}" type="pres">
      <dgm:prSet presAssocID="{D46D981A-7A5D-4055-A96E-44208CC51029}" presName="tx2" presStyleLbl="revTx" presStyleIdx="9" presStyleCnt="10"/>
      <dgm:spPr/>
    </dgm:pt>
    <dgm:pt modelId="{FE97D91F-BC2D-D146-A33D-79BC6E1F221F}" type="pres">
      <dgm:prSet presAssocID="{D46D981A-7A5D-4055-A96E-44208CC51029}" presName="vert2" presStyleCnt="0"/>
      <dgm:spPr/>
    </dgm:pt>
    <dgm:pt modelId="{E19F609A-AE41-4441-B8F8-5D42CC3E8714}" type="pres">
      <dgm:prSet presAssocID="{D46D981A-7A5D-4055-A96E-44208CC51029}" presName="thinLine2b" presStyleLbl="callout" presStyleIdx="4" presStyleCnt="5"/>
      <dgm:spPr/>
    </dgm:pt>
    <dgm:pt modelId="{1A2DAF97-8927-0A45-8A08-9CFF6096B010}" type="pres">
      <dgm:prSet presAssocID="{D46D981A-7A5D-4055-A96E-44208CC51029}" presName="vertSpace2b" presStyleCnt="0"/>
      <dgm:spPr/>
    </dgm:pt>
  </dgm:ptLst>
  <dgm:cxnLst>
    <dgm:cxn modelId="{A94C8305-91C0-6242-84E6-0CD92A07283B}" type="presOf" srcId="{2EDAF138-802E-4C4D-AB17-44DF3BD7ACCE}" destId="{C6151D00-C12A-9C40-9280-A131541DC2C4}" srcOrd="0" destOrd="0" presId="urn:microsoft.com/office/officeart/2008/layout/LinedList"/>
    <dgm:cxn modelId="{3C9E7812-DBF7-E04A-85E8-16AC9789F28A}" type="presOf" srcId="{8D873B16-6792-4D0F-9F4A-5E4130BE6EF3}" destId="{AD7BDBD0-EC63-F349-990F-6C61DA8DF0E8}" srcOrd="0" destOrd="0" presId="urn:microsoft.com/office/officeart/2008/layout/LinedList"/>
    <dgm:cxn modelId="{2036F72B-0595-4E7E-B359-A69E95935DBA}" srcId="{2EDAF138-802E-4C4D-AB17-44DF3BD7ACCE}" destId="{6740CE94-4953-432C-AA3B-2767F2C73C86}" srcOrd="1" destOrd="0" parTransId="{F2B51844-1CA0-497C-806E-03B0E50BE912}" sibTransId="{9C91CAB6-E5F5-41D9-9070-84096F302448}"/>
    <dgm:cxn modelId="{D1000C35-4A51-4365-AFC4-CF8DA0B5E1B0}" srcId="{283DDD43-7C71-410D-9D20-3DC885FAA2B4}" destId="{4CDD19BD-597C-4AAD-BC1F-8631303DED4D}" srcOrd="0" destOrd="0" parTransId="{4880B70F-9DBC-499E-AD3C-CFD982BE1564}" sibTransId="{35E90357-0110-41C3-8242-8FE05BE2043D}"/>
    <dgm:cxn modelId="{C7D85739-2831-1D4A-B6C9-442F5261AEBE}" type="presOf" srcId="{283DDD43-7C71-410D-9D20-3DC885FAA2B4}" destId="{89FB486C-967A-9544-B14A-BF8AAB82BCA3}" srcOrd="0" destOrd="0" presId="urn:microsoft.com/office/officeart/2008/layout/LinedList"/>
    <dgm:cxn modelId="{F719F556-F1C9-45B4-AA54-8F6A3B1DBA8D}" srcId="{8D873B16-6792-4D0F-9F4A-5E4130BE6EF3}" destId="{D46D981A-7A5D-4055-A96E-44208CC51029}" srcOrd="0" destOrd="0" parTransId="{FCF01FE6-5F5C-4476-9E45-8A0AEBCF6125}" sibTransId="{9C4AAE35-1D15-4946-99E8-B9711C398716}"/>
    <dgm:cxn modelId="{CDDFD458-488A-D84E-BE3D-0545BECFA452}" type="presOf" srcId="{72B9B3CE-6A0A-46E1-9A0D-EC1DFB469112}" destId="{EC9B19CB-B68A-C840-84BE-F78760EE695E}" srcOrd="0" destOrd="0" presId="urn:microsoft.com/office/officeart/2008/layout/LinedList"/>
    <dgm:cxn modelId="{14ED3267-8AEC-C844-AEDF-4A543FF1770F}" type="presOf" srcId="{D46D981A-7A5D-4055-A96E-44208CC51029}" destId="{AF85A87A-74CB-CF4C-90F6-E0F814DC095A}" srcOrd="0" destOrd="0" presId="urn:microsoft.com/office/officeart/2008/layout/LinedList"/>
    <dgm:cxn modelId="{1197EC77-9C38-44A1-9E57-A21524B7766A}" srcId="{2EDAF138-802E-4C4D-AB17-44DF3BD7ACCE}" destId="{8D873B16-6792-4D0F-9F4A-5E4130BE6EF3}" srcOrd="4" destOrd="0" parTransId="{566F1E28-9C5D-4254-B5DC-9A153D07F61B}" sibTransId="{AB6CA32D-8137-46FB-AB7F-863BBD3A42C3}"/>
    <dgm:cxn modelId="{4454F87A-F0BB-CC42-9641-A810CAC2EB06}" type="presOf" srcId="{2A238794-B3E9-4B65-8071-89A9D1C4B727}" destId="{61EB1A11-3512-7D44-BB5C-03738F4E3FDF}" srcOrd="0" destOrd="0" presId="urn:microsoft.com/office/officeart/2008/layout/LinedList"/>
    <dgm:cxn modelId="{7DF7D97F-EA6D-0645-863E-0DC620AC6FBB}" type="presOf" srcId="{6740CE94-4953-432C-AA3B-2767F2C73C86}" destId="{980D276A-C9DB-ED45-9A24-202682354030}" srcOrd="0" destOrd="0" presId="urn:microsoft.com/office/officeart/2008/layout/LinedList"/>
    <dgm:cxn modelId="{E3559A90-2416-4D03-B58F-E18CDB385475}" srcId="{6740CE94-4953-432C-AA3B-2767F2C73C86}" destId="{0BA312FE-7E50-4FEC-A10A-06D9E9173B33}" srcOrd="0" destOrd="0" parTransId="{4B13D23C-0256-4324-BDF2-3F764E4264DD}" sibTransId="{3408D824-A107-4EA7-A28F-E62FD2C9A6F8}"/>
    <dgm:cxn modelId="{F408C295-9A69-3B43-9887-878F3127B62B}" type="presOf" srcId="{1F74FCF7-9EB4-4769-A410-AE8A6BD03D52}" destId="{F11AA9B7-F190-D849-9FFE-963E94CD20CD}" srcOrd="0" destOrd="0" presId="urn:microsoft.com/office/officeart/2008/layout/LinedList"/>
    <dgm:cxn modelId="{EB882596-5000-A74C-BABA-ACB86D7148F5}" type="presOf" srcId="{D2E527A6-D57C-44AB-977F-8E059E9D3D81}" destId="{A43BC926-0FD4-4B42-AE76-969552CE8C89}" srcOrd="0" destOrd="0" presId="urn:microsoft.com/office/officeart/2008/layout/LinedList"/>
    <dgm:cxn modelId="{ED3CDA9A-518C-F04F-B66C-30FA7FB3EB7F}" type="presOf" srcId="{4CDD19BD-597C-4AAD-BC1F-8631303DED4D}" destId="{073DE2BB-8468-1E48-90FA-25056320930F}" srcOrd="0" destOrd="0" presId="urn:microsoft.com/office/officeart/2008/layout/LinedList"/>
    <dgm:cxn modelId="{18156CA8-C190-47C8-918B-3958FB10838E}" srcId="{2EDAF138-802E-4C4D-AB17-44DF3BD7ACCE}" destId="{2A238794-B3E9-4B65-8071-89A9D1C4B727}" srcOrd="0" destOrd="0" parTransId="{268BE83B-A3D8-4E58-B4CF-26CF7C51BBAD}" sibTransId="{FC3F2F09-8C58-4282-945D-BD0C838B1EC9}"/>
    <dgm:cxn modelId="{4C29C6AF-37A6-4985-B824-5E003AEF1DB0}" srcId="{2EDAF138-802E-4C4D-AB17-44DF3BD7ACCE}" destId="{72B9B3CE-6A0A-46E1-9A0D-EC1DFB469112}" srcOrd="2" destOrd="0" parTransId="{09A06724-9447-4F34-A6E2-2327F49E47C9}" sibTransId="{78EB9CDC-F7B6-406D-9E5F-5E9A65061DC1}"/>
    <dgm:cxn modelId="{4DC70CC1-07C4-4267-91D3-45DBBE3E462E}" srcId="{2A238794-B3E9-4B65-8071-89A9D1C4B727}" destId="{1F74FCF7-9EB4-4769-A410-AE8A6BD03D52}" srcOrd="0" destOrd="0" parTransId="{63A5136D-4178-4D6B-B00A-1E0E243ECF01}" sibTransId="{70CAD518-A83C-44CC-AED5-8038F1AD8E47}"/>
    <dgm:cxn modelId="{8E783DC6-15AE-4CEC-A0D8-48B5A8F93B2B}" srcId="{72B9B3CE-6A0A-46E1-9A0D-EC1DFB469112}" destId="{D2E527A6-D57C-44AB-977F-8E059E9D3D81}" srcOrd="0" destOrd="0" parTransId="{4B81912D-D6BA-486E-AC1A-1924FCA01B12}" sibTransId="{02E3D635-B4D9-4206-8E0B-135EC65CA70C}"/>
    <dgm:cxn modelId="{F5D54CE6-FC1E-DF48-B3BA-CA8AB6D27067}" type="presOf" srcId="{0BA312FE-7E50-4FEC-A10A-06D9E9173B33}" destId="{CAB9B660-6173-EA41-A6B4-1277F6B6AD6B}" srcOrd="0" destOrd="0" presId="urn:microsoft.com/office/officeart/2008/layout/LinedList"/>
    <dgm:cxn modelId="{A7B3D0E9-F28F-4BCD-8AE2-2EF7D90D9A6A}" srcId="{2EDAF138-802E-4C4D-AB17-44DF3BD7ACCE}" destId="{283DDD43-7C71-410D-9D20-3DC885FAA2B4}" srcOrd="3" destOrd="0" parTransId="{13B7EBF9-8C74-41FE-83F7-F64A5123D16F}" sibTransId="{EA8C87A4-74D6-4499-9610-013C4F9D4422}"/>
    <dgm:cxn modelId="{E6D7170F-28F6-0F4D-969C-5A5D96433DF7}" type="presParOf" srcId="{C6151D00-C12A-9C40-9280-A131541DC2C4}" destId="{34A400D6-9ECF-6F40-A499-630B42D44F02}" srcOrd="0" destOrd="0" presId="urn:microsoft.com/office/officeart/2008/layout/LinedList"/>
    <dgm:cxn modelId="{15E3B056-F198-074D-B209-DA7976A73BFB}" type="presParOf" srcId="{C6151D00-C12A-9C40-9280-A131541DC2C4}" destId="{6EAA1CFD-8B40-6D4E-944F-3C04FB221A96}" srcOrd="1" destOrd="0" presId="urn:microsoft.com/office/officeart/2008/layout/LinedList"/>
    <dgm:cxn modelId="{ADA3FA4E-4A22-C44F-AD17-C60E92D0205F}" type="presParOf" srcId="{6EAA1CFD-8B40-6D4E-944F-3C04FB221A96}" destId="{61EB1A11-3512-7D44-BB5C-03738F4E3FDF}" srcOrd="0" destOrd="0" presId="urn:microsoft.com/office/officeart/2008/layout/LinedList"/>
    <dgm:cxn modelId="{EE04B8A9-3D11-8343-ACBA-B574BC914DF5}" type="presParOf" srcId="{6EAA1CFD-8B40-6D4E-944F-3C04FB221A96}" destId="{BA0FC786-F1EC-0E4D-A3AC-2F5AF2C4AE34}" srcOrd="1" destOrd="0" presId="urn:microsoft.com/office/officeart/2008/layout/LinedList"/>
    <dgm:cxn modelId="{1150B543-B4A2-564E-81E1-FD74623DED46}" type="presParOf" srcId="{BA0FC786-F1EC-0E4D-A3AC-2F5AF2C4AE34}" destId="{F6C8D553-D537-F24E-BCCD-D8F90922DE5F}" srcOrd="0" destOrd="0" presId="urn:microsoft.com/office/officeart/2008/layout/LinedList"/>
    <dgm:cxn modelId="{1C975AB4-B539-A247-B81E-42D2DBD7EE72}" type="presParOf" srcId="{BA0FC786-F1EC-0E4D-A3AC-2F5AF2C4AE34}" destId="{ACEAEE4E-CAFA-2347-A3B5-242A384219D2}" srcOrd="1" destOrd="0" presId="urn:microsoft.com/office/officeart/2008/layout/LinedList"/>
    <dgm:cxn modelId="{D10E43A5-E19D-E247-AC44-FD9AEA693396}" type="presParOf" srcId="{ACEAEE4E-CAFA-2347-A3B5-242A384219D2}" destId="{EFFBD664-DB44-4A49-99BC-FBA16E9886CD}" srcOrd="0" destOrd="0" presId="urn:microsoft.com/office/officeart/2008/layout/LinedList"/>
    <dgm:cxn modelId="{3E07EB3A-7286-1C46-AEDE-57DBED4FC7B0}" type="presParOf" srcId="{ACEAEE4E-CAFA-2347-A3B5-242A384219D2}" destId="{F11AA9B7-F190-D849-9FFE-963E94CD20CD}" srcOrd="1" destOrd="0" presId="urn:microsoft.com/office/officeart/2008/layout/LinedList"/>
    <dgm:cxn modelId="{03CACFAF-00A8-D64D-A84A-6204E5E9CD8B}" type="presParOf" srcId="{ACEAEE4E-CAFA-2347-A3B5-242A384219D2}" destId="{8F450830-5C17-C647-A387-67F319938399}" srcOrd="2" destOrd="0" presId="urn:microsoft.com/office/officeart/2008/layout/LinedList"/>
    <dgm:cxn modelId="{667F2DEC-DF9A-694B-963B-AC025F110CB4}" type="presParOf" srcId="{BA0FC786-F1EC-0E4D-A3AC-2F5AF2C4AE34}" destId="{DDE36651-7E72-7545-837B-6B4F8CA9C10E}" srcOrd="2" destOrd="0" presId="urn:microsoft.com/office/officeart/2008/layout/LinedList"/>
    <dgm:cxn modelId="{9E39C36E-DB98-8049-9C12-3534365A5653}" type="presParOf" srcId="{BA0FC786-F1EC-0E4D-A3AC-2F5AF2C4AE34}" destId="{CAFFD768-C070-FB4F-A6E1-DDB8B3CB5E17}" srcOrd="3" destOrd="0" presId="urn:microsoft.com/office/officeart/2008/layout/LinedList"/>
    <dgm:cxn modelId="{D1F530B3-2725-4C40-9E46-A3E76F76486E}" type="presParOf" srcId="{C6151D00-C12A-9C40-9280-A131541DC2C4}" destId="{265EEB5A-7D92-8F47-A5EA-DB839F830661}" srcOrd="2" destOrd="0" presId="urn:microsoft.com/office/officeart/2008/layout/LinedList"/>
    <dgm:cxn modelId="{C972FF4D-837B-374A-9259-0BAE3E569EA7}" type="presParOf" srcId="{C6151D00-C12A-9C40-9280-A131541DC2C4}" destId="{E1DD4623-B187-2048-8A7B-B8F3F42939A4}" srcOrd="3" destOrd="0" presId="urn:microsoft.com/office/officeart/2008/layout/LinedList"/>
    <dgm:cxn modelId="{B282B9E1-5A4F-DB42-BA97-3242B17C9774}" type="presParOf" srcId="{E1DD4623-B187-2048-8A7B-B8F3F42939A4}" destId="{980D276A-C9DB-ED45-9A24-202682354030}" srcOrd="0" destOrd="0" presId="urn:microsoft.com/office/officeart/2008/layout/LinedList"/>
    <dgm:cxn modelId="{C0226D39-F38A-5043-B562-42FE98B36656}" type="presParOf" srcId="{E1DD4623-B187-2048-8A7B-B8F3F42939A4}" destId="{5DB1BE12-AB37-9F42-9C7B-93DAF3DD3189}" srcOrd="1" destOrd="0" presId="urn:microsoft.com/office/officeart/2008/layout/LinedList"/>
    <dgm:cxn modelId="{BBA34B42-3E2E-9D40-9F99-E5509AEA2937}" type="presParOf" srcId="{5DB1BE12-AB37-9F42-9C7B-93DAF3DD3189}" destId="{97FD545B-A4A4-7147-B17B-453EB0796070}" srcOrd="0" destOrd="0" presId="urn:microsoft.com/office/officeart/2008/layout/LinedList"/>
    <dgm:cxn modelId="{9C5569FD-F63F-564A-AA23-C7BB644AFD9D}" type="presParOf" srcId="{5DB1BE12-AB37-9F42-9C7B-93DAF3DD3189}" destId="{92C3D457-98D2-D44C-8E48-80008A6F3944}" srcOrd="1" destOrd="0" presId="urn:microsoft.com/office/officeart/2008/layout/LinedList"/>
    <dgm:cxn modelId="{DE6A3113-BF0F-B542-9A2E-60B121FD3B64}" type="presParOf" srcId="{92C3D457-98D2-D44C-8E48-80008A6F3944}" destId="{C0E20AEF-25BA-5D4C-9782-767DF7F1A1F5}" srcOrd="0" destOrd="0" presId="urn:microsoft.com/office/officeart/2008/layout/LinedList"/>
    <dgm:cxn modelId="{200539E4-5D24-774F-8DD7-9CD49BF70E09}" type="presParOf" srcId="{92C3D457-98D2-D44C-8E48-80008A6F3944}" destId="{CAB9B660-6173-EA41-A6B4-1277F6B6AD6B}" srcOrd="1" destOrd="0" presId="urn:microsoft.com/office/officeart/2008/layout/LinedList"/>
    <dgm:cxn modelId="{0115534B-2526-634B-8E83-3C07C3A57BDE}" type="presParOf" srcId="{92C3D457-98D2-D44C-8E48-80008A6F3944}" destId="{F44B7A1B-E6FF-4A44-AFDE-20EAA55BBF98}" srcOrd="2" destOrd="0" presId="urn:microsoft.com/office/officeart/2008/layout/LinedList"/>
    <dgm:cxn modelId="{6A6DB9B8-2A4F-0545-B118-8AFFC51DA1CA}" type="presParOf" srcId="{5DB1BE12-AB37-9F42-9C7B-93DAF3DD3189}" destId="{3507C93D-F453-F242-AE1B-07E4B2E88C5C}" srcOrd="2" destOrd="0" presId="urn:microsoft.com/office/officeart/2008/layout/LinedList"/>
    <dgm:cxn modelId="{809DAE8F-74D7-E148-AD2C-FDE1B38FBE0D}" type="presParOf" srcId="{5DB1BE12-AB37-9F42-9C7B-93DAF3DD3189}" destId="{A7305414-DF77-AF47-AC40-0DD4CDBD7B92}" srcOrd="3" destOrd="0" presId="urn:microsoft.com/office/officeart/2008/layout/LinedList"/>
    <dgm:cxn modelId="{D9B04AF0-75EA-D64E-9AC9-635C9846FE24}" type="presParOf" srcId="{C6151D00-C12A-9C40-9280-A131541DC2C4}" destId="{D57627A1-C394-674E-99FB-35A9071F15DB}" srcOrd="4" destOrd="0" presId="urn:microsoft.com/office/officeart/2008/layout/LinedList"/>
    <dgm:cxn modelId="{17B86B3C-4723-9C43-8EC8-2059EC80ED46}" type="presParOf" srcId="{C6151D00-C12A-9C40-9280-A131541DC2C4}" destId="{D8215073-D1D7-424C-89B3-3B547B6720FB}" srcOrd="5" destOrd="0" presId="urn:microsoft.com/office/officeart/2008/layout/LinedList"/>
    <dgm:cxn modelId="{B5393E60-64CC-D844-991C-58A60004598B}" type="presParOf" srcId="{D8215073-D1D7-424C-89B3-3B547B6720FB}" destId="{EC9B19CB-B68A-C840-84BE-F78760EE695E}" srcOrd="0" destOrd="0" presId="urn:microsoft.com/office/officeart/2008/layout/LinedList"/>
    <dgm:cxn modelId="{FD456E48-7C09-1943-B6B3-2F371CD202C3}" type="presParOf" srcId="{D8215073-D1D7-424C-89B3-3B547B6720FB}" destId="{5447A4EB-6B2D-E547-A7EC-4BCFC2215E0D}" srcOrd="1" destOrd="0" presId="urn:microsoft.com/office/officeart/2008/layout/LinedList"/>
    <dgm:cxn modelId="{06094881-9742-2E47-80AA-4197B6731F25}" type="presParOf" srcId="{5447A4EB-6B2D-E547-A7EC-4BCFC2215E0D}" destId="{742545C8-E472-6945-AF90-0815A937578D}" srcOrd="0" destOrd="0" presId="urn:microsoft.com/office/officeart/2008/layout/LinedList"/>
    <dgm:cxn modelId="{1D01CCAE-DE28-314C-A54C-3DBCA5FAC3C2}" type="presParOf" srcId="{5447A4EB-6B2D-E547-A7EC-4BCFC2215E0D}" destId="{BD0B31BF-047D-4E41-9129-52EBFCF40FC5}" srcOrd="1" destOrd="0" presId="urn:microsoft.com/office/officeart/2008/layout/LinedList"/>
    <dgm:cxn modelId="{309225D9-818B-5743-822F-BE84CC475EE4}" type="presParOf" srcId="{BD0B31BF-047D-4E41-9129-52EBFCF40FC5}" destId="{FBA32A72-19D4-A24F-B4D4-39A682226801}" srcOrd="0" destOrd="0" presId="urn:microsoft.com/office/officeart/2008/layout/LinedList"/>
    <dgm:cxn modelId="{B5C44645-F9D7-CD4E-ACD1-E3ED69D7BE77}" type="presParOf" srcId="{BD0B31BF-047D-4E41-9129-52EBFCF40FC5}" destId="{A43BC926-0FD4-4B42-AE76-969552CE8C89}" srcOrd="1" destOrd="0" presId="urn:microsoft.com/office/officeart/2008/layout/LinedList"/>
    <dgm:cxn modelId="{80DEB282-5E49-1841-A33E-D61056CFCABF}" type="presParOf" srcId="{BD0B31BF-047D-4E41-9129-52EBFCF40FC5}" destId="{0F4E7D33-64E3-A041-9865-EBC53EDD11DA}" srcOrd="2" destOrd="0" presId="urn:microsoft.com/office/officeart/2008/layout/LinedList"/>
    <dgm:cxn modelId="{151436DF-6DFA-B341-96AC-1614C40546AB}" type="presParOf" srcId="{5447A4EB-6B2D-E547-A7EC-4BCFC2215E0D}" destId="{ED19A925-CF5E-5D40-9B3F-84192D0B22BD}" srcOrd="2" destOrd="0" presId="urn:microsoft.com/office/officeart/2008/layout/LinedList"/>
    <dgm:cxn modelId="{841EB55B-9264-704F-8524-861F46D314CE}" type="presParOf" srcId="{5447A4EB-6B2D-E547-A7EC-4BCFC2215E0D}" destId="{6E25C92F-33CC-7440-B726-ED789426F640}" srcOrd="3" destOrd="0" presId="urn:microsoft.com/office/officeart/2008/layout/LinedList"/>
    <dgm:cxn modelId="{A4AD7AC6-F7E3-9B4D-80D9-A4F8B4CC84C3}" type="presParOf" srcId="{C6151D00-C12A-9C40-9280-A131541DC2C4}" destId="{659F1051-7E01-0449-B09A-26A2B7B10037}" srcOrd="6" destOrd="0" presId="urn:microsoft.com/office/officeart/2008/layout/LinedList"/>
    <dgm:cxn modelId="{DCC61420-7B42-A542-B218-E51ECFA934F5}" type="presParOf" srcId="{C6151D00-C12A-9C40-9280-A131541DC2C4}" destId="{5D7527EA-850F-3D4E-B2B9-057842253C34}" srcOrd="7" destOrd="0" presId="urn:microsoft.com/office/officeart/2008/layout/LinedList"/>
    <dgm:cxn modelId="{E614ED9A-A931-BE43-8055-5A02B38CC38D}" type="presParOf" srcId="{5D7527EA-850F-3D4E-B2B9-057842253C34}" destId="{89FB486C-967A-9544-B14A-BF8AAB82BCA3}" srcOrd="0" destOrd="0" presId="urn:microsoft.com/office/officeart/2008/layout/LinedList"/>
    <dgm:cxn modelId="{1162EE71-4EFA-9F4D-8B54-AA93A74A396B}" type="presParOf" srcId="{5D7527EA-850F-3D4E-B2B9-057842253C34}" destId="{29757B1E-9700-A445-B6CF-F5F5F2F16416}" srcOrd="1" destOrd="0" presId="urn:microsoft.com/office/officeart/2008/layout/LinedList"/>
    <dgm:cxn modelId="{35ACAD54-F9FF-4E43-A034-36F27794EC7A}" type="presParOf" srcId="{29757B1E-9700-A445-B6CF-F5F5F2F16416}" destId="{AB698A1B-76CD-A547-8C92-068E315C2D09}" srcOrd="0" destOrd="0" presId="urn:microsoft.com/office/officeart/2008/layout/LinedList"/>
    <dgm:cxn modelId="{B6F709CD-E4FC-C14A-B781-433109842707}" type="presParOf" srcId="{29757B1E-9700-A445-B6CF-F5F5F2F16416}" destId="{20548A6A-E866-F24D-9F89-A4DFEA53C22E}" srcOrd="1" destOrd="0" presId="urn:microsoft.com/office/officeart/2008/layout/LinedList"/>
    <dgm:cxn modelId="{236DD95A-B993-2742-848F-6F5E8674306A}" type="presParOf" srcId="{20548A6A-E866-F24D-9F89-A4DFEA53C22E}" destId="{F336F3F3-4868-A541-AEA2-D94405E32E5B}" srcOrd="0" destOrd="0" presId="urn:microsoft.com/office/officeart/2008/layout/LinedList"/>
    <dgm:cxn modelId="{A5613D99-8606-3B48-B8E3-8C52A7BCA4A6}" type="presParOf" srcId="{20548A6A-E866-F24D-9F89-A4DFEA53C22E}" destId="{073DE2BB-8468-1E48-90FA-25056320930F}" srcOrd="1" destOrd="0" presId="urn:microsoft.com/office/officeart/2008/layout/LinedList"/>
    <dgm:cxn modelId="{002D9270-1C47-CD4A-9EB3-108E662EECD5}" type="presParOf" srcId="{20548A6A-E866-F24D-9F89-A4DFEA53C22E}" destId="{8EB5103C-01E3-2E42-A60E-19C8CE646A70}" srcOrd="2" destOrd="0" presId="urn:microsoft.com/office/officeart/2008/layout/LinedList"/>
    <dgm:cxn modelId="{5275FAC4-E04E-CD40-AB3D-4997305A5484}" type="presParOf" srcId="{29757B1E-9700-A445-B6CF-F5F5F2F16416}" destId="{58A71505-B94D-B746-B633-AB8F10CA0B30}" srcOrd="2" destOrd="0" presId="urn:microsoft.com/office/officeart/2008/layout/LinedList"/>
    <dgm:cxn modelId="{B5E1E0D1-4F9C-8144-9214-636DEFBAC637}" type="presParOf" srcId="{29757B1E-9700-A445-B6CF-F5F5F2F16416}" destId="{A3A5E553-AFB6-2146-B96D-F73D1A7386D5}" srcOrd="3" destOrd="0" presId="urn:microsoft.com/office/officeart/2008/layout/LinedList"/>
    <dgm:cxn modelId="{7522B985-8287-524A-A920-1AEEE7654852}" type="presParOf" srcId="{C6151D00-C12A-9C40-9280-A131541DC2C4}" destId="{769DB887-AC52-0445-B60C-E5E728AF6D31}" srcOrd="8" destOrd="0" presId="urn:microsoft.com/office/officeart/2008/layout/LinedList"/>
    <dgm:cxn modelId="{38E2AE4D-4F9D-4348-AC21-4E0B79569A9C}" type="presParOf" srcId="{C6151D00-C12A-9C40-9280-A131541DC2C4}" destId="{B1391614-CAEB-D54B-9047-D3D9152BB01F}" srcOrd="9" destOrd="0" presId="urn:microsoft.com/office/officeart/2008/layout/LinedList"/>
    <dgm:cxn modelId="{BB31EE55-27F6-5E4B-8AEB-97B3D251C6EC}" type="presParOf" srcId="{B1391614-CAEB-D54B-9047-D3D9152BB01F}" destId="{AD7BDBD0-EC63-F349-990F-6C61DA8DF0E8}" srcOrd="0" destOrd="0" presId="urn:microsoft.com/office/officeart/2008/layout/LinedList"/>
    <dgm:cxn modelId="{EF4F2027-991A-614E-AD71-3F195693D3EB}" type="presParOf" srcId="{B1391614-CAEB-D54B-9047-D3D9152BB01F}" destId="{E473CEBF-2C7C-DB44-9F50-338FDB6963A4}" srcOrd="1" destOrd="0" presId="urn:microsoft.com/office/officeart/2008/layout/LinedList"/>
    <dgm:cxn modelId="{A6985041-4FB4-584C-A5CA-CE046B0DBC8E}" type="presParOf" srcId="{E473CEBF-2C7C-DB44-9F50-338FDB6963A4}" destId="{513B7974-55BA-D448-A011-D3BA5E9F4A98}" srcOrd="0" destOrd="0" presId="urn:microsoft.com/office/officeart/2008/layout/LinedList"/>
    <dgm:cxn modelId="{E884C984-82C5-1F46-A052-5A17EDBF8F8A}" type="presParOf" srcId="{E473CEBF-2C7C-DB44-9F50-338FDB6963A4}" destId="{7C2C2FFB-7906-E346-9A19-68BEF0A195BA}" srcOrd="1" destOrd="0" presId="urn:microsoft.com/office/officeart/2008/layout/LinedList"/>
    <dgm:cxn modelId="{D41F5728-6FC5-5E48-B2FD-770EE61674A4}" type="presParOf" srcId="{7C2C2FFB-7906-E346-9A19-68BEF0A195BA}" destId="{3928F662-D1D2-6247-AEF8-591C61F674A9}" srcOrd="0" destOrd="0" presId="urn:microsoft.com/office/officeart/2008/layout/LinedList"/>
    <dgm:cxn modelId="{2CC0E942-A973-A84D-BF89-76AB4B2B2DE0}" type="presParOf" srcId="{7C2C2FFB-7906-E346-9A19-68BEF0A195BA}" destId="{AF85A87A-74CB-CF4C-90F6-E0F814DC095A}" srcOrd="1" destOrd="0" presId="urn:microsoft.com/office/officeart/2008/layout/LinedList"/>
    <dgm:cxn modelId="{34028D00-6811-DD47-99F2-4438037B98C8}" type="presParOf" srcId="{7C2C2FFB-7906-E346-9A19-68BEF0A195BA}" destId="{FE97D91F-BC2D-D146-A33D-79BC6E1F221F}" srcOrd="2" destOrd="0" presId="urn:microsoft.com/office/officeart/2008/layout/LinedList"/>
    <dgm:cxn modelId="{7E02D345-0E72-924A-AEB7-DC79BD087D97}" type="presParOf" srcId="{E473CEBF-2C7C-DB44-9F50-338FDB6963A4}" destId="{E19F609A-AE41-4441-B8F8-5D42CC3E8714}" srcOrd="2" destOrd="0" presId="urn:microsoft.com/office/officeart/2008/layout/LinedList"/>
    <dgm:cxn modelId="{75B25C71-31D2-744F-981E-E4758678EF5E}" type="presParOf" srcId="{E473CEBF-2C7C-DB44-9F50-338FDB6963A4}" destId="{1A2DAF97-8927-0A45-8A08-9CFF6096B01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400D6-9ECF-6F40-A499-630B42D44F02}">
      <dsp:nvSpPr>
        <dsp:cNvPr id="0" name=""/>
        <dsp:cNvSpPr/>
      </dsp:nvSpPr>
      <dsp:spPr>
        <a:xfrm>
          <a:off x="0" y="659"/>
          <a:ext cx="11523133"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1EB1A11-3512-7D44-BB5C-03738F4E3FDF}">
      <dsp:nvSpPr>
        <dsp:cNvPr id="0" name=""/>
        <dsp:cNvSpPr/>
      </dsp:nvSpPr>
      <dsp:spPr>
        <a:xfrm>
          <a:off x="0" y="659"/>
          <a:ext cx="2304626" cy="107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Systematic Literature Review</a:t>
          </a:r>
          <a:endParaRPr lang="en-US" sz="2200" kern="1200" dirty="0"/>
        </a:p>
      </dsp:txBody>
      <dsp:txXfrm>
        <a:off x="0" y="659"/>
        <a:ext cx="2304626" cy="1079871"/>
      </dsp:txXfrm>
    </dsp:sp>
    <dsp:sp modelId="{F11AA9B7-F190-D849-9FFE-963E94CD20CD}">
      <dsp:nvSpPr>
        <dsp:cNvPr id="0" name=""/>
        <dsp:cNvSpPr/>
      </dsp:nvSpPr>
      <dsp:spPr>
        <a:xfrm>
          <a:off x="2477473" y="49696"/>
          <a:ext cx="9045659" cy="980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Conduct a comprehensive survey of recent Legal NLP literature, focusing on the latest trends </a:t>
          </a:r>
          <a:r>
            <a:rPr lang="en-GB" sz="1600" b="0" i="0" kern="1200" dirty="0"/>
            <a:t>then structure these findings by use case.</a:t>
          </a:r>
          <a:endParaRPr lang="en-US" sz="1600" kern="1200" dirty="0"/>
        </a:p>
      </dsp:txBody>
      <dsp:txXfrm>
        <a:off x="2477473" y="49696"/>
        <a:ext cx="9045659" cy="980742"/>
      </dsp:txXfrm>
    </dsp:sp>
    <dsp:sp modelId="{DDE36651-7E72-7545-837B-6B4F8CA9C10E}">
      <dsp:nvSpPr>
        <dsp:cNvPr id="0" name=""/>
        <dsp:cNvSpPr/>
      </dsp:nvSpPr>
      <dsp:spPr>
        <a:xfrm>
          <a:off x="2304626" y="1030438"/>
          <a:ext cx="9218506"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65EEB5A-7D92-8F47-A5EA-DB839F830661}">
      <dsp:nvSpPr>
        <dsp:cNvPr id="0" name=""/>
        <dsp:cNvSpPr/>
      </dsp:nvSpPr>
      <dsp:spPr>
        <a:xfrm>
          <a:off x="0" y="1080530"/>
          <a:ext cx="11523133"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80D276A-C9DB-ED45-9A24-202682354030}">
      <dsp:nvSpPr>
        <dsp:cNvPr id="0" name=""/>
        <dsp:cNvSpPr/>
      </dsp:nvSpPr>
      <dsp:spPr>
        <a:xfrm>
          <a:off x="0" y="1080530"/>
          <a:ext cx="2304626" cy="107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Semi-Structured Interviews</a:t>
          </a:r>
          <a:endParaRPr lang="en-US" sz="2200" kern="1200" dirty="0"/>
        </a:p>
      </dsp:txBody>
      <dsp:txXfrm>
        <a:off x="0" y="1080530"/>
        <a:ext cx="2304626" cy="1079871"/>
      </dsp:txXfrm>
    </dsp:sp>
    <dsp:sp modelId="{CAB9B660-6173-EA41-A6B4-1277F6B6AD6B}">
      <dsp:nvSpPr>
        <dsp:cNvPr id="0" name=""/>
        <dsp:cNvSpPr/>
      </dsp:nvSpPr>
      <dsp:spPr>
        <a:xfrm>
          <a:off x="2477473" y="1129567"/>
          <a:ext cx="9045659" cy="980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Review insights from previous interviews, followed by conducting additional semi-structured interviews with legal professionals and technology providers using a standardized set of questions.</a:t>
          </a:r>
          <a:endParaRPr lang="en-US" sz="1600" kern="1200" dirty="0"/>
        </a:p>
      </dsp:txBody>
      <dsp:txXfrm>
        <a:off x="2477473" y="1129567"/>
        <a:ext cx="9045659" cy="980742"/>
      </dsp:txXfrm>
    </dsp:sp>
    <dsp:sp modelId="{3507C93D-F453-F242-AE1B-07E4B2E88C5C}">
      <dsp:nvSpPr>
        <dsp:cNvPr id="0" name=""/>
        <dsp:cNvSpPr/>
      </dsp:nvSpPr>
      <dsp:spPr>
        <a:xfrm>
          <a:off x="2304626" y="2110310"/>
          <a:ext cx="9218506"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57627A1-C394-674E-99FB-35A9071F15DB}">
      <dsp:nvSpPr>
        <dsp:cNvPr id="0" name=""/>
        <dsp:cNvSpPr/>
      </dsp:nvSpPr>
      <dsp:spPr>
        <a:xfrm>
          <a:off x="0" y="2160401"/>
          <a:ext cx="11523133"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C9B19CB-B68A-C840-84BE-F78760EE695E}">
      <dsp:nvSpPr>
        <dsp:cNvPr id="0" name=""/>
        <dsp:cNvSpPr/>
      </dsp:nvSpPr>
      <dsp:spPr>
        <a:xfrm>
          <a:off x="0" y="2160401"/>
          <a:ext cx="2304626" cy="107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Trend Mapping</a:t>
          </a:r>
          <a:endParaRPr lang="en-US" sz="2200" kern="1200" dirty="0"/>
        </a:p>
      </dsp:txBody>
      <dsp:txXfrm>
        <a:off x="0" y="2160401"/>
        <a:ext cx="2304626" cy="1079871"/>
      </dsp:txXfrm>
    </dsp:sp>
    <dsp:sp modelId="{A43BC926-0FD4-4B42-AE76-969552CE8C89}">
      <dsp:nvSpPr>
        <dsp:cNvPr id="0" name=""/>
        <dsp:cNvSpPr/>
      </dsp:nvSpPr>
      <dsp:spPr>
        <a:xfrm>
          <a:off x="2477473" y="2209438"/>
          <a:ext cx="9045659" cy="980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Develop and apply a structured methodology to </a:t>
          </a:r>
          <a:r>
            <a:rPr lang="en-GB" sz="1600" kern="1200" dirty="0" err="1"/>
            <a:t>analyze</a:t>
          </a:r>
          <a:r>
            <a:rPr lang="en-GB" sz="1600" kern="1200" dirty="0"/>
            <a:t> the evolution of NLP use cases over time, using data from the literature review and semi-structured interviews. This approach will identify patterns in adoption, with timelines and trend graphs illustrating shifts in the relevance and priorities of use cases.</a:t>
          </a:r>
          <a:endParaRPr lang="en-US" sz="1600" kern="1200" dirty="0"/>
        </a:p>
      </dsp:txBody>
      <dsp:txXfrm>
        <a:off x="2477473" y="2209438"/>
        <a:ext cx="9045659" cy="980742"/>
      </dsp:txXfrm>
    </dsp:sp>
    <dsp:sp modelId="{ED19A925-CF5E-5D40-9B3F-84192D0B22BD}">
      <dsp:nvSpPr>
        <dsp:cNvPr id="0" name=""/>
        <dsp:cNvSpPr/>
      </dsp:nvSpPr>
      <dsp:spPr>
        <a:xfrm>
          <a:off x="2304626" y="3190181"/>
          <a:ext cx="9218506"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59F1051-7E01-0449-B09A-26A2B7B10037}">
      <dsp:nvSpPr>
        <dsp:cNvPr id="0" name=""/>
        <dsp:cNvSpPr/>
      </dsp:nvSpPr>
      <dsp:spPr>
        <a:xfrm>
          <a:off x="0" y="3240273"/>
          <a:ext cx="11523133"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9FB486C-967A-9544-B14A-BF8AAB82BCA3}">
      <dsp:nvSpPr>
        <dsp:cNvPr id="0" name=""/>
        <dsp:cNvSpPr/>
      </dsp:nvSpPr>
      <dsp:spPr>
        <a:xfrm>
          <a:off x="0" y="3240273"/>
          <a:ext cx="2304626" cy="107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Challenges and ELSA Concerns</a:t>
          </a:r>
          <a:endParaRPr lang="en-US" sz="2200" kern="1200" dirty="0"/>
        </a:p>
      </dsp:txBody>
      <dsp:txXfrm>
        <a:off x="0" y="3240273"/>
        <a:ext cx="2304626" cy="1079871"/>
      </dsp:txXfrm>
    </dsp:sp>
    <dsp:sp modelId="{073DE2BB-8468-1E48-90FA-25056320930F}">
      <dsp:nvSpPr>
        <dsp:cNvPr id="0" name=""/>
        <dsp:cNvSpPr/>
      </dsp:nvSpPr>
      <dsp:spPr>
        <a:xfrm>
          <a:off x="2477473" y="3289310"/>
          <a:ext cx="9045659" cy="980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Extract and categorize common challenges from interview data and relevant literature, focusing on technical and operational aspects of NLP implementation in the legal sector. Specific Ethical, Legal, and Social Aspects (ELSA) concerns will be highlighted through thematic analysis.</a:t>
          </a:r>
          <a:endParaRPr lang="en-US" sz="1600" kern="1200" dirty="0"/>
        </a:p>
      </dsp:txBody>
      <dsp:txXfrm>
        <a:off x="2477473" y="3289310"/>
        <a:ext cx="9045659" cy="980742"/>
      </dsp:txXfrm>
    </dsp:sp>
    <dsp:sp modelId="{58A71505-B94D-B746-B633-AB8F10CA0B30}">
      <dsp:nvSpPr>
        <dsp:cNvPr id="0" name=""/>
        <dsp:cNvSpPr/>
      </dsp:nvSpPr>
      <dsp:spPr>
        <a:xfrm>
          <a:off x="2304626" y="4270052"/>
          <a:ext cx="9218506"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69DB887-AC52-0445-B60C-E5E728AF6D31}">
      <dsp:nvSpPr>
        <dsp:cNvPr id="0" name=""/>
        <dsp:cNvSpPr/>
      </dsp:nvSpPr>
      <dsp:spPr>
        <a:xfrm>
          <a:off x="0" y="4320144"/>
          <a:ext cx="11523133"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7BDBD0-EC63-F349-990F-6C61DA8DF0E8}">
      <dsp:nvSpPr>
        <dsp:cNvPr id="0" name=""/>
        <dsp:cNvSpPr/>
      </dsp:nvSpPr>
      <dsp:spPr>
        <a:xfrm>
          <a:off x="0" y="4320144"/>
          <a:ext cx="2304626" cy="107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Synthesis and Experience Reports</a:t>
          </a:r>
          <a:endParaRPr lang="en-US" sz="2200" kern="1200" dirty="0"/>
        </a:p>
      </dsp:txBody>
      <dsp:txXfrm>
        <a:off x="0" y="4320144"/>
        <a:ext cx="2304626" cy="1079871"/>
      </dsp:txXfrm>
    </dsp:sp>
    <dsp:sp modelId="{AF85A87A-74CB-CF4C-90F6-E0F814DC095A}">
      <dsp:nvSpPr>
        <dsp:cNvPr id="0" name=""/>
        <dsp:cNvSpPr/>
      </dsp:nvSpPr>
      <dsp:spPr>
        <a:xfrm>
          <a:off x="2477473" y="4369181"/>
          <a:ext cx="9045659" cy="980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Summarize each interview into an Experience Report, capturing real-world applications, challenges, and insights from the interviewee’s perspective.</a:t>
          </a:r>
          <a:endParaRPr lang="en-US" sz="1600" kern="1200" dirty="0"/>
        </a:p>
      </dsp:txBody>
      <dsp:txXfrm>
        <a:off x="2477473" y="4369181"/>
        <a:ext cx="9045659" cy="980742"/>
      </dsp:txXfrm>
    </dsp:sp>
    <dsp:sp modelId="{E19F609A-AE41-4441-B8F8-5D42CC3E8714}">
      <dsp:nvSpPr>
        <dsp:cNvPr id="0" name=""/>
        <dsp:cNvSpPr/>
      </dsp:nvSpPr>
      <dsp:spPr>
        <a:xfrm>
          <a:off x="2304626" y="5349924"/>
          <a:ext cx="9218506"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a:t>
            </a:fld>
            <a:endParaRPr lang="de-DE" dirty="0"/>
          </a:p>
        </p:txBody>
      </p:sp>
    </p:spTree>
    <p:extLst>
      <p:ext uri="{BB962C8B-B14F-4D97-AF65-F5344CB8AC3E}">
        <p14:creationId xmlns:p14="http://schemas.microsoft.com/office/powerpoint/2010/main" val="61016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13</a:t>
            </a:fld>
            <a:endParaRPr lang="de-DE" dirty="0"/>
          </a:p>
        </p:txBody>
      </p:sp>
    </p:spTree>
    <p:extLst>
      <p:ext uri="{BB962C8B-B14F-4D97-AF65-F5344CB8AC3E}">
        <p14:creationId xmlns:p14="http://schemas.microsoft.com/office/powerpoint/2010/main" val="3919937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&lt;Title&gt;</a:t>
            </a:r>
          </a:p>
        </p:txBody>
      </p:sp>
      <p:sp>
        <p:nvSpPr>
          <p:cNvPr id="22" name="Textplatzhalter 4"/>
          <p:cNvSpPr>
            <a:spLocks noGrp="1"/>
          </p:cNvSpPr>
          <p:nvPr>
            <p:ph type="body" sz="quarter" idx="10" hasCustomPrompt="1"/>
          </p:nvPr>
        </p:nvSpPr>
        <p:spPr>
          <a:xfrm>
            <a:off x="431373" y="4211796"/>
            <a:ext cx="11431346"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&lt;Presenter&gt; </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440734"/>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Department of Computer Science</a:t>
            </a:r>
          </a:p>
          <a:p>
            <a:pPr marL="0" indent="0"/>
            <a:r>
              <a:rPr lang="en-US" sz="1400" b="0" i="0" kern="1200" baseline="0" noProof="1">
                <a:solidFill>
                  <a:schemeClr val="tx1">
                    <a:lumMod val="65000"/>
                    <a:lumOff val="35000"/>
                  </a:schemeClr>
                </a:solidFill>
                <a:latin typeface="Arial" charset="0"/>
                <a:ea typeface="+mn-ea"/>
                <a:cs typeface="Arial"/>
              </a:rPr>
              <a:t>School of Computation, Information and Technology (CIT) </a:t>
            </a:r>
            <a:endParaRPr lang="en-US" sz="1400" b="0" i="0" kern="1200" noProof="1">
              <a:solidFill>
                <a:schemeClr val="tx1">
                  <a:lumMod val="65000"/>
                  <a:lumOff val="35000"/>
                </a:schemeClr>
              </a:solidFill>
              <a:latin typeface="Arial" charset="0"/>
              <a:ea typeface="+mn-ea"/>
              <a:cs typeface="Arial"/>
            </a:endParaRPr>
          </a:p>
          <a:p>
            <a:pPr marL="0" indent="0"/>
            <a:r>
              <a:rPr lang="en-US" sz="1400" b="0" i="0" kern="1200" noProof="1">
                <a:solidFill>
                  <a:schemeClr val="bg1">
                    <a:lumMod val="50000"/>
                  </a:schemeClr>
                </a:solidFill>
                <a:latin typeface="Arial" charset="0"/>
                <a:ea typeface="+mn-ea"/>
                <a:cs typeface="Arial"/>
              </a:rPr>
              <a:t>Technical University of Munich (TUM)</a:t>
            </a: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566135"/>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031325"/>
          </a:xfrm>
          <a:prstGeom prst="rect">
            <a:avLst/>
          </a:prstGeom>
          <a:noFill/>
        </p:spPr>
        <p:txBody>
          <a:bodyPr wrap="square" rtlCol="0">
            <a:spAutoFit/>
          </a:bodyPr>
          <a:lstStyle/>
          <a:p>
            <a:r>
              <a:rPr lang="en-AU" sz="1050" kern="1200" noProof="0" dirty="0">
                <a:solidFill>
                  <a:schemeClr val="tx1"/>
                </a:solidFill>
                <a:effectLst/>
                <a:latin typeface="+mn-lt"/>
                <a:ea typeface="+mn-ea"/>
                <a:cs typeface="Arial" pitchFamily="34" charset="0"/>
              </a:rPr>
              <a:t>Technical University of Munich (TUM)</a:t>
            </a:r>
          </a:p>
          <a:p>
            <a:r>
              <a:rPr lang="en-AU" sz="1050" kern="1200" noProof="0" dirty="0">
                <a:solidFill>
                  <a:schemeClr val="tx1"/>
                </a:solidFill>
                <a:effectLst/>
                <a:latin typeface="+mn-lt"/>
                <a:ea typeface="+mn-ea"/>
                <a:cs typeface="Arial" pitchFamily="34" charset="0"/>
              </a:rPr>
              <a:t>TUM School of CIT</a:t>
            </a:r>
            <a:br>
              <a:rPr lang="en-AU" sz="1050" kern="1200" noProof="0" dirty="0">
                <a:solidFill>
                  <a:schemeClr val="tx1"/>
                </a:solidFill>
                <a:effectLst/>
                <a:latin typeface="+mn-lt"/>
                <a:ea typeface="+mn-ea"/>
                <a:cs typeface="Arial" pitchFamily="34" charset="0"/>
              </a:rPr>
            </a:br>
            <a:r>
              <a:rPr lang="en-AU" sz="1050" kern="1200" noProof="0" dirty="0">
                <a:solidFill>
                  <a:schemeClr val="tx1"/>
                </a:solidFill>
                <a:effectLst/>
                <a:latin typeface="+mn-lt"/>
                <a:ea typeface="+mn-ea"/>
                <a:cs typeface="Arial" pitchFamily="34" charset="0"/>
              </a:rPr>
              <a:t>Department of Computer Science (CS)</a:t>
            </a:r>
            <a:br>
              <a:rPr lang="en-AU" sz="1050" kern="1200" noProof="0" dirty="0">
                <a:solidFill>
                  <a:schemeClr val="tx1"/>
                </a:solidFill>
                <a:effectLst/>
                <a:latin typeface="+mn-lt"/>
                <a:ea typeface="+mn-ea"/>
                <a:cs typeface="Arial" pitchFamily="34" charset="0"/>
              </a:rPr>
            </a:br>
            <a:r>
              <a:rPr lang="en-AU" sz="1050" kern="1200" noProof="0" dirty="0">
                <a:solidFill>
                  <a:schemeClr val="tx1"/>
                </a:solidFill>
                <a:effectLst/>
                <a:latin typeface="+mn-lt"/>
                <a:ea typeface="+mn-ea"/>
                <a:cs typeface="Arial" pitchFamily="34" charset="0"/>
              </a:rPr>
              <a:t>Chair</a:t>
            </a:r>
            <a:r>
              <a:rPr lang="en-AU" sz="1050" kern="1200" baseline="0" noProof="0" dirty="0">
                <a:solidFill>
                  <a:schemeClr val="tx1"/>
                </a:solidFill>
                <a:effectLst/>
                <a:latin typeface="+mn-lt"/>
                <a:ea typeface="+mn-ea"/>
                <a:cs typeface="Arial" pitchFamily="34" charset="0"/>
              </a:rPr>
              <a:t> </a:t>
            </a:r>
            <a:r>
              <a:rPr lang="en-AU" sz="1050" kern="1200" noProof="0" dirty="0">
                <a:solidFill>
                  <a:schemeClr val="tx1"/>
                </a:solidFill>
                <a:effectLst/>
                <a:latin typeface="+mn-lt"/>
                <a:ea typeface="+mn-ea"/>
                <a:cs typeface="Arial" pitchFamily="34" charset="0"/>
              </a:rPr>
              <a:t>of Software Engineering for Business Information Systems (sebis)</a:t>
            </a:r>
          </a:p>
          <a:p>
            <a:endParaRPr lang="en-US" sz="1050" noProof="1">
              <a:latin typeface="+mn-lt"/>
            </a:endParaRPr>
          </a:p>
          <a:p>
            <a:r>
              <a:rPr lang="en-US" sz="1050" noProof="1">
                <a:latin typeface="+mn-lt"/>
              </a:rPr>
              <a:t>Boltzmannstraße 3</a:t>
            </a:r>
          </a:p>
          <a:p>
            <a:r>
              <a:rPr lang="en-US" sz="1050" noProof="1">
                <a:latin typeface="+mn-lt"/>
              </a:rPr>
              <a:t>85748 Garching bei</a:t>
            </a:r>
            <a:r>
              <a:rPr lang="en-US" sz="1050" baseline="0" noProof="1">
                <a:latin typeface="+mn-lt"/>
              </a:rPr>
              <a:t> München</a:t>
            </a:r>
          </a:p>
          <a:p>
            <a:pPr>
              <a:tabLst>
                <a:tab pos="358775" algn="l"/>
              </a:tabLst>
            </a:pPr>
            <a:endParaRPr lang="en-US" sz="1050" baseline="0" noProof="1">
              <a:latin typeface="+mn-lt"/>
            </a:endParaRPr>
          </a:p>
          <a:p>
            <a:pPr>
              <a:tabLst>
                <a:tab pos="358775" algn="l"/>
              </a:tabLst>
            </a:pPr>
            <a:r>
              <a:rPr lang="en-US" sz="1050" baseline="0" noProof="1">
                <a:latin typeface="+mn-lt"/>
              </a:rPr>
              <a:t>+49.89.289.</a:t>
            </a:r>
          </a:p>
          <a:p>
            <a:endParaRPr lang="en-US" sz="1050" baseline="0" noProof="1">
              <a:latin typeface="+mn-lt"/>
            </a:endParaRPr>
          </a:p>
          <a:p>
            <a:r>
              <a:rPr lang="en-US" sz="1050" baseline="0" noProof="1">
                <a:latin typeface="+mn-lt"/>
                <a:hlinkClick r:id="rId5"/>
              </a:rPr>
              <a:t>wwwmatthes.in.tum.de</a:t>
            </a:r>
            <a:endParaRPr lang="en-US"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a:latin typeface="+mn-lt"/>
              </a:defRPr>
            </a:lvl1pPr>
          </a:lstStyle>
          <a:p>
            <a:pPr lvl="0"/>
            <a:r>
              <a:rPr lang="en-US" noProof="0" dirty="0"/>
              <a:t>&lt;Academic degree&gt;</a:t>
            </a:r>
          </a:p>
        </p:txBody>
      </p:sp>
      <p:sp>
        <p:nvSpPr>
          <p:cNvPr id="28" name="Textplatzhalter 22"/>
          <p:cNvSpPr>
            <a:spLocks noGrp="1"/>
          </p:cNvSpPr>
          <p:nvPr>
            <p:ph type="body" sz="quarter" idx="15" hasCustomPrompt="1"/>
          </p:nvPr>
        </p:nvSpPr>
        <p:spPr>
          <a:xfrm>
            <a:off x="1847528" y="5615625"/>
            <a:ext cx="1732003"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27448" y="5785985"/>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en-US" noProof="0" dirty="0"/>
              <a:t>&lt;Position&gt;</a:t>
            </a:r>
          </a:p>
        </p:txBody>
      </p:sp>
    </p:spTree>
    <p:extLst>
      <p:ext uri="{BB962C8B-B14F-4D97-AF65-F5344CB8AC3E}">
        <p14:creationId xmlns:p14="http://schemas.microsoft.com/office/powerpoint/2010/main" val="89374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a:xfrm>
            <a:off x="334434" y="980728"/>
            <a:ext cx="11523133" cy="5400675"/>
          </a:xfrm>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1825214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a:t>
            </a:fld>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de-DE"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a:t>YYMMDD Author Title</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a:t>
            </a:fld>
            <a:endParaRPr lang="en-US" noProof="0"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YYMMDD Author Title</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3" y="44451"/>
            <a:ext cx="11523133" cy="6524625"/>
          </a:xfrm>
        </p:spPr>
        <p:txBody>
          <a:bodyPr anchor="ctr"/>
          <a:lstStyle>
            <a:lvl1pPr algn="ctr">
              <a:defRPr sz="3200"/>
            </a:lvl1pPr>
          </a:lstStyle>
          <a:p>
            <a:r>
              <a:rPr lang="en-US" noProof="0" dirty="0"/>
              <a:t>&lt;Title&gt;</a:t>
            </a:r>
          </a:p>
        </p:txBody>
      </p:sp>
      <p:sp>
        <p:nvSpPr>
          <p:cNvPr id="3" name="Datumsplatzhalter 2"/>
          <p:cNvSpPr>
            <a:spLocks noGrp="1"/>
          </p:cNvSpPr>
          <p:nvPr>
            <p:ph type="dt" sz="half" idx="10"/>
          </p:nvPr>
        </p:nvSpPr>
        <p:spPr/>
        <p:txBody>
          <a:bodyPr/>
          <a:lstStyle/>
          <a:p>
            <a:pPr>
              <a:defRPr/>
            </a:pPr>
            <a:r>
              <a:rPr lang="de-DE"/>
              <a:t>© sebis</a:t>
            </a:r>
            <a:endParaRPr lang="en-US" dirty="0"/>
          </a:p>
        </p:txBody>
      </p:sp>
      <p:sp>
        <p:nvSpPr>
          <p:cNvPr id="4" name="Fußzeilenplatzhalter 3"/>
          <p:cNvSpPr>
            <a:spLocks noGrp="1"/>
          </p:cNvSpPr>
          <p:nvPr>
            <p:ph type="ftr" sz="quarter" idx="11"/>
          </p:nvPr>
        </p:nvSpPr>
        <p:spPr/>
        <p:txBody>
          <a:bodyPr/>
          <a:lstStyle/>
          <a:p>
            <a:pPr>
              <a:defRPr/>
            </a:pPr>
            <a:r>
              <a:rPr lang="en-US"/>
              <a:t>YYMMDD Author Title</a:t>
            </a:r>
            <a:endParaRPr lang="en-US" dirty="0"/>
          </a:p>
        </p:txBody>
      </p:sp>
      <p:sp>
        <p:nvSpPr>
          <p:cNvPr id="5" name="Foliennummernplatzhalter 4"/>
          <p:cNvSpPr>
            <a:spLocks noGrp="1"/>
          </p:cNvSpPr>
          <p:nvPr>
            <p:ph type="sldNum" sz="quarter" idx="12"/>
          </p:nvPr>
        </p:nvSpPr>
        <p:spPr/>
        <p:txBody>
          <a:bodyPr/>
          <a:lstStyle/>
          <a:p>
            <a:pPr>
              <a:defRPr/>
            </a:pPr>
            <a:fld id="{5E4FF76D-8657-43F1-929B-F6D2FAB2741A}" type="slidenum">
              <a:rPr lang="en-US" smtClean="0"/>
              <a:pPr>
                <a:defRPr/>
              </a:pPr>
              <a:t>‹#›</a:t>
            </a:fld>
            <a:endParaRPr lang="en-US" dirty="0"/>
          </a:p>
        </p:txBody>
      </p:sp>
    </p:spTree>
    <p:extLst>
      <p:ext uri="{BB962C8B-B14F-4D97-AF65-F5344CB8AC3E}">
        <p14:creationId xmlns:p14="http://schemas.microsoft.com/office/powerpoint/2010/main" val="36522625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noProof="0"/>
              <a:t>© sebis</a:t>
            </a:r>
            <a:endParaRPr lang="en-US" noProof="0" dirty="0"/>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en-US"/>
              <a:t>YYMMDD Author Title</a:t>
            </a:r>
            <a:endParaRPr lang="en-US" dirty="0"/>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a:t>
            </a:fld>
            <a:endParaRPr lang="en-US" dirty="0"/>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81" r:id="rId4"/>
    <p:sldLayoutId id="2147483766" r:id="rId5"/>
    <p:sldLayoutId id="2147483767" r:id="rId6"/>
    <p:sldLayoutId id="2147483768" r:id="rId7"/>
    <p:sldLayoutId id="2147483780" r:id="rId8"/>
    <p:sldLayoutId id="2147483769" r:id="rId9"/>
    <p:sldLayoutId id="2147483771" r:id="rId10"/>
    <p:sldLayoutId id="2147483779" r:id="rId11"/>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legal-nlp.streamlit.app/"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legal-ai-radar.de/pdfs/Legal_AI_Use_Case_Radar_Report_2024.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31371" y="3723307"/>
            <a:ext cx="11432843" cy="495108"/>
          </a:xfrm>
        </p:spPr>
        <p:txBody>
          <a:bodyPr/>
          <a:lstStyle/>
          <a:p>
            <a:pPr rtl="0">
              <a:spcAft>
                <a:spcPts val="300"/>
              </a:spcAft>
            </a:pPr>
            <a:r>
              <a:rPr lang="en-GB" sz="1800" b="0" i="0" u="none" strike="noStrike" dirty="0">
                <a:solidFill>
                  <a:srgbClr val="000000"/>
                </a:solidFill>
                <a:effectLst/>
                <a:latin typeface="Arial" panose="020B0604020202020204" pitchFamily="34" charset="0"/>
              </a:rPr>
              <a:t>Trend Analysis of NLP </a:t>
            </a:r>
            <a:r>
              <a:rPr lang="en-GB" sz="1800" dirty="0">
                <a:solidFill>
                  <a:srgbClr val="000000"/>
                </a:solidFill>
                <a:latin typeface="Arial" panose="020B0604020202020204" pitchFamily="34" charset="0"/>
              </a:rPr>
              <a:t>U</a:t>
            </a:r>
            <a:r>
              <a:rPr lang="en-GB" sz="1800" b="0" i="0" u="none" strike="noStrike" dirty="0">
                <a:solidFill>
                  <a:srgbClr val="000000"/>
                </a:solidFill>
                <a:effectLst/>
                <a:latin typeface="Arial" panose="020B0604020202020204" pitchFamily="34" charset="0"/>
              </a:rPr>
              <a:t>se Cases in the Legal Domain within the DACH Region</a:t>
            </a:r>
            <a:endParaRPr lang="de-DE" dirty="0"/>
          </a:p>
        </p:txBody>
      </p:sp>
      <p:sp>
        <p:nvSpPr>
          <p:cNvPr id="13" name="Textplatzhalter 12"/>
          <p:cNvSpPr>
            <a:spLocks noGrp="1"/>
          </p:cNvSpPr>
          <p:nvPr>
            <p:ph type="body" sz="quarter" idx="10"/>
          </p:nvPr>
        </p:nvSpPr>
        <p:spPr/>
        <p:txBody>
          <a:bodyPr/>
          <a:lstStyle/>
          <a:p>
            <a:r>
              <a:rPr lang="de-DE" dirty="0"/>
              <a:t>Henrik Sergoyan</a:t>
            </a:r>
          </a:p>
        </p:txBody>
      </p:sp>
      <p:sp>
        <p:nvSpPr>
          <p:cNvPr id="11" name="Textplatzhalter 15"/>
          <p:cNvSpPr txBox="1">
            <a:spLocks/>
          </p:cNvSpPr>
          <p:nvPr/>
        </p:nvSpPr>
        <p:spPr bwMode="auto">
          <a:xfrm>
            <a:off x="5922819" y="4210928"/>
            <a:ext cx="5941396"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lvl1pPr marL="180000" indent="0" algn="l" rtl="0" eaLnBrk="1" fontAlgn="base" hangingPunct="1">
              <a:spcBef>
                <a:spcPct val="20000"/>
              </a:spcBef>
              <a:spcAft>
                <a:spcPct val="0"/>
              </a:spcAft>
              <a:buFontTx/>
              <a:buNone/>
              <a:defRPr sz="1600" b="0" baseline="0">
                <a:solidFill>
                  <a:schemeClr val="tx1">
                    <a:lumMod val="60000"/>
                    <a:lumOff val="40000"/>
                  </a:schemeClr>
                </a:solidFill>
                <a:latin typeface="+mn-lt"/>
                <a:ea typeface="+mn-ea"/>
                <a:cs typeface="Arial Unicode MS" pitchFamily="34" charset="-128"/>
              </a:defRPr>
            </a:lvl1pPr>
            <a:lvl2pPr marL="457200" indent="0" algn="l"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2pPr>
            <a:lvl3pPr marL="914400" indent="0" algn="l" defTabSz="803275"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3pPr>
            <a:lvl4pPr marL="13716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4pPr>
            <a:lvl5pPr marL="18288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lgn="r"/>
            <a:r>
              <a:rPr lang="en-AU" kern="0" dirty="0"/>
              <a:t>16/12/2024, Master’s Thesis Kick-Off meeting</a:t>
            </a:r>
          </a:p>
        </p:txBody>
      </p:sp>
    </p:spTree>
    <p:extLst>
      <p:ext uri="{BB962C8B-B14F-4D97-AF65-F5344CB8AC3E}">
        <p14:creationId xmlns:p14="http://schemas.microsoft.com/office/powerpoint/2010/main" val="13276057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216035-D830-9B7B-4B24-FC5D8414654D}"/>
              </a:ext>
            </a:extLst>
          </p:cNvPr>
          <p:cNvSpPr>
            <a:spLocks noGrp="1"/>
          </p:cNvSpPr>
          <p:nvPr>
            <p:ph type="title"/>
          </p:nvPr>
        </p:nvSpPr>
        <p:spPr/>
        <p:txBody>
          <a:bodyPr/>
          <a:lstStyle/>
          <a:p>
            <a:r>
              <a:rPr lang="en-DE" dirty="0"/>
              <a:t>Current Pipeline</a:t>
            </a:r>
          </a:p>
        </p:txBody>
      </p:sp>
      <p:sp>
        <p:nvSpPr>
          <p:cNvPr id="4" name="Date Placeholder 3">
            <a:extLst>
              <a:ext uri="{FF2B5EF4-FFF2-40B4-BE49-F238E27FC236}">
                <a16:creationId xmlns:a16="http://schemas.microsoft.com/office/drawing/2014/main" id="{98D83EDF-3EBD-F1CD-09DB-EABD185A3E2B}"/>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CA7DE68C-C0ED-67FF-05CE-26F6EE27D1BB}"/>
              </a:ext>
            </a:extLst>
          </p:cNvPr>
          <p:cNvSpPr>
            <a:spLocks noGrp="1"/>
          </p:cNvSpPr>
          <p:nvPr>
            <p:ph type="ftr" sz="quarter" idx="11"/>
          </p:nvPr>
        </p:nvSpPr>
        <p:spPr/>
        <p:txBody>
          <a:bodyPr/>
          <a:lstStyle/>
          <a:p>
            <a:r>
              <a:rPr lang="en-US" dirty="0"/>
              <a:t>241216 Henrik</a:t>
            </a:r>
            <a:endParaRPr lang="de-DE" dirty="0"/>
          </a:p>
        </p:txBody>
      </p:sp>
      <p:sp>
        <p:nvSpPr>
          <p:cNvPr id="6" name="Slide Number Placeholder 5">
            <a:extLst>
              <a:ext uri="{FF2B5EF4-FFF2-40B4-BE49-F238E27FC236}">
                <a16:creationId xmlns:a16="http://schemas.microsoft.com/office/drawing/2014/main" id="{B4815D93-280B-4569-71CC-C39309BD7522}"/>
              </a:ext>
            </a:extLst>
          </p:cNvPr>
          <p:cNvSpPr>
            <a:spLocks noGrp="1"/>
          </p:cNvSpPr>
          <p:nvPr>
            <p:ph type="sldNum" sz="quarter" idx="12"/>
          </p:nvPr>
        </p:nvSpPr>
        <p:spPr/>
        <p:txBody>
          <a:bodyPr/>
          <a:lstStyle/>
          <a:p>
            <a:pPr>
              <a:defRPr/>
            </a:pPr>
            <a:fld id="{E201E5CB-5EE0-4EA4-87FF-7D8A79A61969}" type="slidenum">
              <a:rPr lang="de-DE" smtClean="0"/>
              <a:pPr>
                <a:defRPr/>
              </a:pPr>
              <a:t>10</a:t>
            </a:fld>
            <a:endParaRPr lang="de-DE" dirty="0"/>
          </a:p>
        </p:txBody>
      </p:sp>
      <p:grpSp>
        <p:nvGrpSpPr>
          <p:cNvPr id="16" name="Group 15">
            <a:extLst>
              <a:ext uri="{FF2B5EF4-FFF2-40B4-BE49-F238E27FC236}">
                <a16:creationId xmlns:a16="http://schemas.microsoft.com/office/drawing/2014/main" id="{C5EB85B6-A405-B079-EFCB-6BB9E739E39B}"/>
              </a:ext>
            </a:extLst>
          </p:cNvPr>
          <p:cNvGrpSpPr/>
          <p:nvPr/>
        </p:nvGrpSpPr>
        <p:grpSpPr>
          <a:xfrm>
            <a:off x="2349356" y="3002357"/>
            <a:ext cx="648072" cy="1365548"/>
            <a:chOff x="551384" y="1196752"/>
            <a:chExt cx="648072" cy="1365548"/>
          </a:xfrm>
        </p:grpSpPr>
        <p:sp>
          <p:nvSpPr>
            <p:cNvPr id="11" name="Rounded Rectangle 10">
              <a:extLst>
                <a:ext uri="{FF2B5EF4-FFF2-40B4-BE49-F238E27FC236}">
                  <a16:creationId xmlns:a16="http://schemas.microsoft.com/office/drawing/2014/main" id="{69FC3195-F79E-238C-5CDB-1B3ADBEF5C12}"/>
                </a:ext>
              </a:extLst>
            </p:cNvPr>
            <p:cNvSpPr/>
            <p:nvPr/>
          </p:nvSpPr>
          <p:spPr bwMode="auto">
            <a:xfrm>
              <a:off x="551384" y="1196752"/>
              <a:ext cx="648072" cy="21602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200" dirty="0">
                  <a:solidFill>
                    <a:schemeClr val="tx1"/>
                  </a:solidFill>
                  <a:cs typeface="Arial" pitchFamily="34" charset="0"/>
                </a:rPr>
                <a:t>ACL</a:t>
              </a:r>
            </a:p>
          </p:txBody>
        </p:sp>
        <p:sp>
          <p:nvSpPr>
            <p:cNvPr id="12" name="Rounded Rectangle 11">
              <a:extLst>
                <a:ext uri="{FF2B5EF4-FFF2-40B4-BE49-F238E27FC236}">
                  <a16:creationId xmlns:a16="http://schemas.microsoft.com/office/drawing/2014/main" id="{E3A1839C-CBCC-0262-0117-E2C575268FA1}"/>
                </a:ext>
              </a:extLst>
            </p:cNvPr>
            <p:cNvSpPr/>
            <p:nvPr/>
          </p:nvSpPr>
          <p:spPr bwMode="auto">
            <a:xfrm>
              <a:off x="551384" y="1484784"/>
              <a:ext cx="648072" cy="21602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200" dirty="0">
                  <a:solidFill>
                    <a:schemeClr val="tx1"/>
                  </a:solidFill>
                  <a:cs typeface="Arial" pitchFamily="34" charset="0"/>
                </a:rPr>
                <a:t>ACM</a:t>
              </a:r>
              <a:endParaRPr lang="en-DE" sz="1600" dirty="0">
                <a:solidFill>
                  <a:schemeClr val="tx1"/>
                </a:solidFill>
                <a:cs typeface="Arial" pitchFamily="34" charset="0"/>
              </a:endParaRPr>
            </a:p>
          </p:txBody>
        </p:sp>
        <p:sp>
          <p:nvSpPr>
            <p:cNvPr id="13" name="Rounded Rectangle 12">
              <a:extLst>
                <a:ext uri="{FF2B5EF4-FFF2-40B4-BE49-F238E27FC236}">
                  <a16:creationId xmlns:a16="http://schemas.microsoft.com/office/drawing/2014/main" id="{98F80FFE-6DCD-D45F-5C10-51A8F01B0D34}"/>
                </a:ext>
              </a:extLst>
            </p:cNvPr>
            <p:cNvSpPr/>
            <p:nvPr/>
          </p:nvSpPr>
          <p:spPr bwMode="auto">
            <a:xfrm>
              <a:off x="551384" y="1771948"/>
              <a:ext cx="648072" cy="21602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000" dirty="0">
                  <a:solidFill>
                    <a:schemeClr val="tx1"/>
                  </a:solidFill>
                  <a:cs typeface="Arial" pitchFamily="34" charset="0"/>
                </a:rPr>
                <a:t>Scopus</a:t>
              </a:r>
              <a:endParaRPr lang="en-DE" sz="1100" dirty="0">
                <a:solidFill>
                  <a:schemeClr val="tx1"/>
                </a:solidFill>
                <a:cs typeface="Arial" pitchFamily="34" charset="0"/>
              </a:endParaRPr>
            </a:p>
          </p:txBody>
        </p:sp>
        <p:sp>
          <p:nvSpPr>
            <p:cNvPr id="14" name="Rounded Rectangle 13">
              <a:extLst>
                <a:ext uri="{FF2B5EF4-FFF2-40B4-BE49-F238E27FC236}">
                  <a16:creationId xmlns:a16="http://schemas.microsoft.com/office/drawing/2014/main" id="{8244EB92-6BAD-755F-7DA5-807D4A8D19CF}"/>
                </a:ext>
              </a:extLst>
            </p:cNvPr>
            <p:cNvSpPr/>
            <p:nvPr/>
          </p:nvSpPr>
          <p:spPr bwMode="auto">
            <a:xfrm>
              <a:off x="551384" y="2059112"/>
              <a:ext cx="648072" cy="21602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200" dirty="0">
                  <a:solidFill>
                    <a:schemeClr val="tx1"/>
                  </a:solidFill>
                  <a:cs typeface="Arial" pitchFamily="34" charset="0"/>
                </a:rPr>
                <a:t>IEEE</a:t>
              </a:r>
              <a:endParaRPr lang="en-DE" sz="1600" dirty="0">
                <a:solidFill>
                  <a:schemeClr val="tx1"/>
                </a:solidFill>
                <a:cs typeface="Arial" pitchFamily="34" charset="0"/>
              </a:endParaRPr>
            </a:p>
          </p:txBody>
        </p:sp>
        <p:sp>
          <p:nvSpPr>
            <p:cNvPr id="15" name="Rounded Rectangle 14">
              <a:extLst>
                <a:ext uri="{FF2B5EF4-FFF2-40B4-BE49-F238E27FC236}">
                  <a16:creationId xmlns:a16="http://schemas.microsoft.com/office/drawing/2014/main" id="{408575F7-52A5-D18F-9FB2-D53C54E95DE2}"/>
                </a:ext>
              </a:extLst>
            </p:cNvPr>
            <p:cNvSpPr/>
            <p:nvPr/>
          </p:nvSpPr>
          <p:spPr bwMode="auto">
            <a:xfrm>
              <a:off x="551384" y="2346276"/>
              <a:ext cx="648072" cy="21602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200" dirty="0">
                  <a:solidFill>
                    <a:schemeClr val="tx1"/>
                  </a:solidFill>
                  <a:cs typeface="Arial" pitchFamily="34" charset="0"/>
                </a:rPr>
                <a:t>ICAIL</a:t>
              </a:r>
              <a:endParaRPr lang="en-DE" sz="1600" dirty="0">
                <a:solidFill>
                  <a:schemeClr val="tx1"/>
                </a:solidFill>
                <a:cs typeface="Arial" pitchFamily="34" charset="0"/>
              </a:endParaRPr>
            </a:p>
          </p:txBody>
        </p:sp>
      </p:grpSp>
      <p:sp>
        <p:nvSpPr>
          <p:cNvPr id="17" name="TextBox 16">
            <a:extLst>
              <a:ext uri="{FF2B5EF4-FFF2-40B4-BE49-F238E27FC236}">
                <a16:creationId xmlns:a16="http://schemas.microsoft.com/office/drawing/2014/main" id="{26729307-127A-2531-82B1-0AFA346E3952}"/>
              </a:ext>
            </a:extLst>
          </p:cNvPr>
          <p:cNvSpPr txBox="1"/>
          <p:nvPr/>
        </p:nvSpPr>
        <p:spPr>
          <a:xfrm>
            <a:off x="1496471" y="4080741"/>
            <a:ext cx="792088"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DE" sz="1600" dirty="0">
                <a:solidFill>
                  <a:srgbClr val="FF0000"/>
                </a:solidFill>
                <a:latin typeface="Arial" pitchFamily="34" charset="0"/>
              </a:rPr>
              <a:t>New-&gt;</a:t>
            </a:r>
          </a:p>
        </p:txBody>
      </p:sp>
      <p:sp>
        <p:nvSpPr>
          <p:cNvPr id="19" name="Right Brace 18">
            <a:extLst>
              <a:ext uri="{FF2B5EF4-FFF2-40B4-BE49-F238E27FC236}">
                <a16:creationId xmlns:a16="http://schemas.microsoft.com/office/drawing/2014/main" id="{1828CAE0-7DFF-1BFC-A7C0-C9A6FEFD93FA}"/>
              </a:ext>
            </a:extLst>
          </p:cNvPr>
          <p:cNvSpPr/>
          <p:nvPr/>
        </p:nvSpPr>
        <p:spPr bwMode="auto">
          <a:xfrm>
            <a:off x="3058225" y="2890389"/>
            <a:ext cx="288032" cy="1560954"/>
          </a:xfrm>
          <a:prstGeom prst="rightBrace">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DE"/>
          </a:p>
        </p:txBody>
      </p:sp>
      <p:cxnSp>
        <p:nvCxnSpPr>
          <p:cNvPr id="21" name="Straight Arrow Connector 20">
            <a:extLst>
              <a:ext uri="{FF2B5EF4-FFF2-40B4-BE49-F238E27FC236}">
                <a16:creationId xmlns:a16="http://schemas.microsoft.com/office/drawing/2014/main" id="{581C483C-5440-A78B-F749-0E415E40ED48}"/>
              </a:ext>
            </a:extLst>
          </p:cNvPr>
          <p:cNvCxnSpPr>
            <a:cxnSpLocks/>
            <a:stCxn id="19" idx="1"/>
            <a:endCxn id="24" idx="2"/>
          </p:cNvCxnSpPr>
          <p:nvPr/>
        </p:nvCxnSpPr>
        <p:spPr bwMode="auto">
          <a:xfrm flipV="1">
            <a:off x="3346257" y="3668052"/>
            <a:ext cx="1054026" cy="2814"/>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C973C240-EF29-B02A-90A9-83B91EE6AF83}"/>
              </a:ext>
            </a:extLst>
          </p:cNvPr>
          <p:cNvSpPr txBox="1"/>
          <p:nvPr/>
        </p:nvSpPr>
        <p:spPr>
          <a:xfrm>
            <a:off x="3292031" y="3463155"/>
            <a:ext cx="1116605"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900" dirty="0">
                <a:latin typeface="Arial" pitchFamily="34" charset="0"/>
              </a:rPr>
              <a:t>K</a:t>
            </a:r>
            <a:r>
              <a:rPr lang="en-DE" sz="900" dirty="0">
                <a:latin typeface="Arial" pitchFamily="34" charset="0"/>
              </a:rPr>
              <a:t>eyword Filtering</a:t>
            </a:r>
          </a:p>
        </p:txBody>
      </p:sp>
      <p:sp>
        <p:nvSpPr>
          <p:cNvPr id="24" name="Can 23">
            <a:extLst>
              <a:ext uri="{FF2B5EF4-FFF2-40B4-BE49-F238E27FC236}">
                <a16:creationId xmlns:a16="http://schemas.microsoft.com/office/drawing/2014/main" id="{CD3EC5B6-2994-390B-C811-7C264B0548F2}"/>
              </a:ext>
            </a:extLst>
          </p:cNvPr>
          <p:cNvSpPr/>
          <p:nvPr/>
        </p:nvSpPr>
        <p:spPr bwMode="auto">
          <a:xfrm>
            <a:off x="4400283" y="3163996"/>
            <a:ext cx="864096" cy="1008112"/>
          </a:xfrm>
          <a:prstGeom prst="ca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100" dirty="0">
                <a:solidFill>
                  <a:schemeClr val="tx1"/>
                </a:solidFill>
                <a:cs typeface="Arial" pitchFamily="34" charset="0"/>
              </a:rPr>
              <a:t>3578</a:t>
            </a:r>
          </a:p>
          <a:p>
            <a:pPr marL="0" marR="0" indent="0" algn="ctr" defTabSz="914400" rtl="0" eaLnBrk="0" fontAlgn="base" latinLnBrk="0" hangingPunct="0">
              <a:lnSpc>
                <a:spcPct val="100000"/>
              </a:lnSpc>
              <a:spcBef>
                <a:spcPct val="0"/>
              </a:spcBef>
              <a:spcAft>
                <a:spcPct val="0"/>
              </a:spcAft>
              <a:buClrTx/>
              <a:buSzTx/>
              <a:buFontTx/>
              <a:buNone/>
              <a:tabLst/>
            </a:pPr>
            <a:r>
              <a:rPr lang="en-DE" sz="1100" dirty="0">
                <a:solidFill>
                  <a:schemeClr val="tx1"/>
                </a:solidFill>
                <a:cs typeface="Arial" pitchFamily="34" charset="0"/>
              </a:rPr>
              <a:t>candidate papers</a:t>
            </a:r>
          </a:p>
        </p:txBody>
      </p:sp>
      <p:cxnSp>
        <p:nvCxnSpPr>
          <p:cNvPr id="27" name="Straight Arrow Connector 26">
            <a:extLst>
              <a:ext uri="{FF2B5EF4-FFF2-40B4-BE49-F238E27FC236}">
                <a16:creationId xmlns:a16="http://schemas.microsoft.com/office/drawing/2014/main" id="{75A12862-7FDD-BE6C-FB3F-10AE16CD4BA9}"/>
              </a:ext>
            </a:extLst>
          </p:cNvPr>
          <p:cNvCxnSpPr>
            <a:cxnSpLocks/>
            <a:stCxn id="24" idx="4"/>
          </p:cNvCxnSpPr>
          <p:nvPr/>
        </p:nvCxnSpPr>
        <p:spPr bwMode="auto">
          <a:xfrm>
            <a:off x="5264379" y="3668052"/>
            <a:ext cx="1019323"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E30652EC-D068-7154-1D3C-C0B3A1020B11}"/>
              </a:ext>
            </a:extLst>
          </p:cNvPr>
          <p:cNvSpPr txBox="1"/>
          <p:nvPr/>
        </p:nvSpPr>
        <p:spPr>
          <a:xfrm>
            <a:off x="5357055" y="3434914"/>
            <a:ext cx="894797"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000" dirty="0">
                <a:latin typeface="Arial" pitchFamily="34" charset="0"/>
              </a:rPr>
              <a:t>G</a:t>
            </a:r>
            <a:r>
              <a:rPr lang="en-DE" sz="1000" dirty="0">
                <a:latin typeface="Arial" pitchFamily="34" charset="0"/>
              </a:rPr>
              <a:t>PT filtering</a:t>
            </a:r>
          </a:p>
        </p:txBody>
      </p:sp>
      <p:sp>
        <p:nvSpPr>
          <p:cNvPr id="34" name="Can 33">
            <a:extLst>
              <a:ext uri="{FF2B5EF4-FFF2-40B4-BE49-F238E27FC236}">
                <a16:creationId xmlns:a16="http://schemas.microsoft.com/office/drawing/2014/main" id="{51F713D7-ACE8-100E-56F5-9DC1AF1658A6}"/>
              </a:ext>
            </a:extLst>
          </p:cNvPr>
          <p:cNvSpPr/>
          <p:nvPr/>
        </p:nvSpPr>
        <p:spPr bwMode="auto">
          <a:xfrm>
            <a:off x="6326758" y="3437220"/>
            <a:ext cx="821040" cy="643518"/>
          </a:xfrm>
          <a:prstGeom prst="ca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100" dirty="0">
                <a:solidFill>
                  <a:schemeClr val="tx1"/>
                </a:solidFill>
                <a:cs typeface="Arial" pitchFamily="34" charset="0"/>
              </a:rPr>
              <a:t>1261</a:t>
            </a:r>
          </a:p>
          <a:p>
            <a:pPr marL="0" marR="0" indent="0" algn="ctr" defTabSz="914400" rtl="0" eaLnBrk="0" fontAlgn="base" latinLnBrk="0" hangingPunct="0">
              <a:lnSpc>
                <a:spcPct val="100000"/>
              </a:lnSpc>
              <a:spcBef>
                <a:spcPct val="0"/>
              </a:spcBef>
              <a:spcAft>
                <a:spcPct val="0"/>
              </a:spcAft>
              <a:buClrTx/>
              <a:buSzTx/>
              <a:buFontTx/>
              <a:buNone/>
              <a:tabLst/>
            </a:pPr>
            <a:r>
              <a:rPr lang="en-DE" sz="1100" dirty="0">
                <a:solidFill>
                  <a:schemeClr val="tx1"/>
                </a:solidFill>
                <a:cs typeface="Arial" pitchFamily="34" charset="0"/>
              </a:rPr>
              <a:t>papers </a:t>
            </a:r>
          </a:p>
        </p:txBody>
      </p:sp>
      <p:sp>
        <p:nvSpPr>
          <p:cNvPr id="35" name="TextBox 34">
            <a:extLst>
              <a:ext uri="{FF2B5EF4-FFF2-40B4-BE49-F238E27FC236}">
                <a16:creationId xmlns:a16="http://schemas.microsoft.com/office/drawing/2014/main" id="{65FAC3D9-5B37-CA23-55BC-201A4F07669F}"/>
              </a:ext>
            </a:extLst>
          </p:cNvPr>
          <p:cNvSpPr txBox="1"/>
          <p:nvPr/>
        </p:nvSpPr>
        <p:spPr>
          <a:xfrm>
            <a:off x="6737278" y="2482335"/>
            <a:ext cx="1440160"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algn="ctr"/>
            <a:r>
              <a:rPr lang="en-DE" sz="1200">
                <a:solidFill>
                  <a:srgbClr val="FF0000"/>
                </a:solidFill>
                <a:latin typeface="Arial"/>
                <a:cs typeface="Arial"/>
              </a:rPr>
              <a:t>Papers that have </a:t>
            </a:r>
            <a:r>
              <a:rPr lang="en-DE" sz="1200" dirty="0">
                <a:solidFill>
                  <a:srgbClr val="FF0000"/>
                </a:solidFill>
                <a:latin typeface="Arial"/>
                <a:cs typeface="Arial"/>
              </a:rPr>
              <a:t>Legal NLP use case</a:t>
            </a:r>
          </a:p>
        </p:txBody>
      </p:sp>
      <p:cxnSp>
        <p:nvCxnSpPr>
          <p:cNvPr id="37" name="Straight Arrow Connector 36">
            <a:extLst>
              <a:ext uri="{FF2B5EF4-FFF2-40B4-BE49-F238E27FC236}">
                <a16:creationId xmlns:a16="http://schemas.microsoft.com/office/drawing/2014/main" id="{9304F32E-38D0-B111-8896-35D3E879C733}"/>
              </a:ext>
            </a:extLst>
          </p:cNvPr>
          <p:cNvCxnSpPr>
            <a:stCxn id="35" idx="2"/>
            <a:endCxn id="34" idx="1"/>
          </p:cNvCxnSpPr>
          <p:nvPr/>
        </p:nvCxnSpPr>
        <p:spPr bwMode="auto">
          <a:xfrm flipH="1">
            <a:off x="6737278" y="3128666"/>
            <a:ext cx="720080" cy="308554"/>
          </a:xfrm>
          <a:prstGeom prst="straightConnector1">
            <a:avLst/>
          </a:prstGeom>
          <a:ln>
            <a:solidFill>
              <a:srgbClr val="FF0000">
                <a:alpha val="50000"/>
              </a:srgb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9" name="Elbow Connector 38">
            <a:extLst>
              <a:ext uri="{FF2B5EF4-FFF2-40B4-BE49-F238E27FC236}">
                <a16:creationId xmlns:a16="http://schemas.microsoft.com/office/drawing/2014/main" id="{DB0B5C0B-CDFF-5E45-3E8D-FA50D1CC628B}"/>
              </a:ext>
            </a:extLst>
          </p:cNvPr>
          <p:cNvCxnSpPr>
            <a:stCxn id="34" idx="4"/>
          </p:cNvCxnSpPr>
          <p:nvPr/>
        </p:nvCxnSpPr>
        <p:spPr bwMode="auto">
          <a:xfrm>
            <a:off x="7147798" y="3758979"/>
            <a:ext cx="1492350" cy="491039"/>
          </a:xfrm>
          <a:prstGeom prst="bentConnector3">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41" name="Rounded Rectangle 40">
            <a:extLst>
              <a:ext uri="{FF2B5EF4-FFF2-40B4-BE49-F238E27FC236}">
                <a16:creationId xmlns:a16="http://schemas.microsoft.com/office/drawing/2014/main" id="{596FC3E0-0313-AC0F-4369-F9EF59BA4B8A}"/>
              </a:ext>
            </a:extLst>
          </p:cNvPr>
          <p:cNvSpPr/>
          <p:nvPr/>
        </p:nvSpPr>
        <p:spPr bwMode="auto">
          <a:xfrm>
            <a:off x="8640148" y="4080738"/>
            <a:ext cx="1486072" cy="43378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050" dirty="0">
                <a:solidFill>
                  <a:schemeClr val="tx1"/>
                </a:solidFill>
                <a:cs typeface="Arial" pitchFamily="34" charset="0"/>
              </a:rPr>
              <a:t>NLP-technologies extraction</a:t>
            </a:r>
          </a:p>
        </p:txBody>
      </p:sp>
      <p:cxnSp>
        <p:nvCxnSpPr>
          <p:cNvPr id="43" name="Elbow Connector 42">
            <a:extLst>
              <a:ext uri="{FF2B5EF4-FFF2-40B4-BE49-F238E27FC236}">
                <a16:creationId xmlns:a16="http://schemas.microsoft.com/office/drawing/2014/main" id="{3699941B-66AE-EE12-D113-0D562F1B3BA1}"/>
              </a:ext>
            </a:extLst>
          </p:cNvPr>
          <p:cNvCxnSpPr>
            <a:stCxn id="34" idx="4"/>
          </p:cNvCxnSpPr>
          <p:nvPr/>
        </p:nvCxnSpPr>
        <p:spPr bwMode="auto">
          <a:xfrm flipV="1">
            <a:off x="7147798" y="3218381"/>
            <a:ext cx="1492350" cy="540598"/>
          </a:xfrm>
          <a:prstGeom prst="bentConnector3">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44" name="Rounded Rectangle 43">
            <a:extLst>
              <a:ext uri="{FF2B5EF4-FFF2-40B4-BE49-F238E27FC236}">
                <a16:creationId xmlns:a16="http://schemas.microsoft.com/office/drawing/2014/main" id="{F209C74B-C9CE-9F94-8D01-F5C8C8DDF849}"/>
              </a:ext>
            </a:extLst>
          </p:cNvPr>
          <p:cNvSpPr/>
          <p:nvPr/>
        </p:nvSpPr>
        <p:spPr bwMode="auto">
          <a:xfrm>
            <a:off x="8640148" y="2995213"/>
            <a:ext cx="1486072" cy="43378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sz="1050" dirty="0">
                <a:solidFill>
                  <a:schemeClr val="tx1"/>
                </a:solidFill>
                <a:cs typeface="Arial" pitchFamily="34" charset="0"/>
              </a:rPr>
              <a:t>Legal Use Case extraction</a:t>
            </a:r>
          </a:p>
        </p:txBody>
      </p:sp>
    </p:spTree>
    <p:extLst>
      <p:ext uri="{BB962C8B-B14F-4D97-AF65-F5344CB8AC3E}">
        <p14:creationId xmlns:p14="http://schemas.microsoft.com/office/powerpoint/2010/main" val="4131096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17"/>
                                        </p:tgtEl>
                                        <p:attrNameLst>
                                          <p:attrName>ppt_y</p:attrName>
                                        </p:attrNameLst>
                                      </p:cBhvr>
                                      <p:tavLst>
                                        <p:tav tm="0">
                                          <p:val>
                                            <p:strVal val="#ppt_y"/>
                                          </p:val>
                                        </p:tav>
                                        <p:tav tm="100000">
                                          <p:val>
                                            <p:strVal val="#ppt_y+#ppt_h*1.125000"/>
                                          </p:val>
                                        </p:tav>
                                      </p:tavLst>
                                    </p:anim>
                                    <p:animEffect transition="out" filter="wipe(down)">
                                      <p:cBhvr>
                                        <p:cTn id="7" dur="500"/>
                                        <p:tgtEl>
                                          <p:spTgt spid="17"/>
                                        </p:tgtEl>
                                      </p:cBhvr>
                                    </p:animEffect>
                                    <p:set>
                                      <p:cBhvr>
                                        <p:cTn id="8" dur="1" fill="hold">
                                          <p:stCondLst>
                                            <p:cond delay="499"/>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animBg="1"/>
      <p:bldP spid="33" grpId="0"/>
      <p:bldP spid="34" grpId="0" animBg="1"/>
      <p:bldP spid="35" grpId="0"/>
      <p:bldP spid="35" grpId="1"/>
      <p:bldP spid="41"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75BC7-9C02-0B02-59E2-9952698F8DA8}"/>
              </a:ext>
            </a:extLst>
          </p:cNvPr>
          <p:cNvSpPr>
            <a:spLocks noGrp="1"/>
          </p:cNvSpPr>
          <p:nvPr>
            <p:ph idx="1"/>
          </p:nvPr>
        </p:nvSpPr>
        <p:spPr>
          <a:xfrm>
            <a:off x="4401819" y="3213150"/>
            <a:ext cx="3385301" cy="431699"/>
          </a:xfrm>
        </p:spPr>
        <p:txBody>
          <a:bodyPr/>
          <a:lstStyle/>
          <a:p>
            <a:r>
              <a:rPr lang="en-DE" dirty="0">
                <a:hlinkClick r:id="rId2"/>
              </a:rPr>
              <a:t>Demo to Streamlit Dashboard</a:t>
            </a:r>
            <a:endParaRPr lang="en-DE" dirty="0"/>
          </a:p>
        </p:txBody>
      </p:sp>
      <p:sp>
        <p:nvSpPr>
          <p:cNvPr id="3" name="Title 2">
            <a:extLst>
              <a:ext uri="{FF2B5EF4-FFF2-40B4-BE49-F238E27FC236}">
                <a16:creationId xmlns:a16="http://schemas.microsoft.com/office/drawing/2014/main" id="{C179EA28-B45D-9021-E47F-02458881D169}"/>
              </a:ext>
            </a:extLst>
          </p:cNvPr>
          <p:cNvSpPr>
            <a:spLocks noGrp="1"/>
          </p:cNvSpPr>
          <p:nvPr>
            <p:ph type="title"/>
          </p:nvPr>
        </p:nvSpPr>
        <p:spPr/>
        <p:txBody>
          <a:bodyPr/>
          <a:lstStyle/>
          <a:p>
            <a:r>
              <a:rPr lang="en-DE" dirty="0"/>
              <a:t>Data Visualization</a:t>
            </a:r>
          </a:p>
        </p:txBody>
      </p:sp>
      <p:sp>
        <p:nvSpPr>
          <p:cNvPr id="4" name="Date Placeholder 3">
            <a:extLst>
              <a:ext uri="{FF2B5EF4-FFF2-40B4-BE49-F238E27FC236}">
                <a16:creationId xmlns:a16="http://schemas.microsoft.com/office/drawing/2014/main" id="{BB618F6B-D64E-4BE4-6F8E-8C3B8ACDC406}"/>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4EF49EAF-643F-E2D1-5EBD-C62CD9C494B2}"/>
              </a:ext>
            </a:extLst>
          </p:cNvPr>
          <p:cNvSpPr>
            <a:spLocks noGrp="1"/>
          </p:cNvSpPr>
          <p:nvPr>
            <p:ph type="ftr" sz="quarter" idx="11"/>
          </p:nvPr>
        </p:nvSpPr>
        <p:spPr/>
        <p:txBody>
          <a:bodyPr/>
          <a:lstStyle/>
          <a:p>
            <a:r>
              <a:rPr lang="en-US" dirty="0"/>
              <a:t>241216 Henrik</a:t>
            </a:r>
            <a:endParaRPr lang="de-DE" dirty="0"/>
          </a:p>
        </p:txBody>
      </p:sp>
      <p:sp>
        <p:nvSpPr>
          <p:cNvPr id="6" name="Slide Number Placeholder 5">
            <a:extLst>
              <a:ext uri="{FF2B5EF4-FFF2-40B4-BE49-F238E27FC236}">
                <a16:creationId xmlns:a16="http://schemas.microsoft.com/office/drawing/2014/main" id="{E9AC0C23-5D7A-B782-D890-3FE5CD69C5C7}"/>
              </a:ext>
            </a:extLst>
          </p:cNvPr>
          <p:cNvSpPr>
            <a:spLocks noGrp="1"/>
          </p:cNvSpPr>
          <p:nvPr>
            <p:ph type="sldNum" sz="quarter" idx="12"/>
          </p:nvPr>
        </p:nvSpPr>
        <p:spPr/>
        <p:txBody>
          <a:bodyPr/>
          <a:lstStyle/>
          <a:p>
            <a:pPr>
              <a:defRPr/>
            </a:pPr>
            <a:fld id="{E201E5CB-5EE0-4EA4-87FF-7D8A79A61969}" type="slidenum">
              <a:rPr lang="de-DE" smtClean="0"/>
              <a:pPr>
                <a:defRPr/>
              </a:pPr>
              <a:t>11</a:t>
            </a:fld>
            <a:endParaRPr lang="de-DE" dirty="0"/>
          </a:p>
        </p:txBody>
      </p:sp>
    </p:spTree>
    <p:extLst>
      <p:ext uri="{BB962C8B-B14F-4D97-AF65-F5344CB8AC3E}">
        <p14:creationId xmlns:p14="http://schemas.microsoft.com/office/powerpoint/2010/main" val="24525218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48732-A81C-1414-C03F-3FA493ECC87B}"/>
              </a:ext>
            </a:extLst>
          </p:cNvPr>
          <p:cNvSpPr>
            <a:spLocks noGrp="1"/>
          </p:cNvSpPr>
          <p:nvPr>
            <p:ph type="title"/>
          </p:nvPr>
        </p:nvSpPr>
        <p:spPr>
          <a:xfrm>
            <a:off x="4799856" y="2742802"/>
            <a:ext cx="1946673" cy="720725"/>
          </a:xfrm>
        </p:spPr>
        <p:txBody>
          <a:bodyPr/>
          <a:lstStyle/>
          <a:p>
            <a:r>
              <a:rPr lang="en-DE" dirty="0"/>
              <a:t>Thank You</a:t>
            </a:r>
          </a:p>
        </p:txBody>
      </p:sp>
      <p:sp>
        <p:nvSpPr>
          <p:cNvPr id="4" name="Date Placeholder 3">
            <a:extLst>
              <a:ext uri="{FF2B5EF4-FFF2-40B4-BE49-F238E27FC236}">
                <a16:creationId xmlns:a16="http://schemas.microsoft.com/office/drawing/2014/main" id="{30E27515-8836-C1B9-2453-4E75F6103B01}"/>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53129394-F1FF-96E7-41CA-E22B69B951DE}"/>
              </a:ext>
            </a:extLst>
          </p:cNvPr>
          <p:cNvSpPr>
            <a:spLocks noGrp="1"/>
          </p:cNvSpPr>
          <p:nvPr>
            <p:ph type="ftr" sz="quarter" idx="11"/>
          </p:nvPr>
        </p:nvSpPr>
        <p:spPr/>
        <p:txBody>
          <a:bodyPr/>
          <a:lstStyle/>
          <a:p>
            <a:r>
              <a:rPr lang="en-US" dirty="0"/>
              <a:t>241216 Henrik</a:t>
            </a:r>
            <a:endParaRPr lang="de-DE" dirty="0"/>
          </a:p>
        </p:txBody>
      </p:sp>
      <p:sp>
        <p:nvSpPr>
          <p:cNvPr id="6" name="Slide Number Placeholder 5">
            <a:extLst>
              <a:ext uri="{FF2B5EF4-FFF2-40B4-BE49-F238E27FC236}">
                <a16:creationId xmlns:a16="http://schemas.microsoft.com/office/drawing/2014/main" id="{9D56344A-AEDE-6C1A-FF1C-06B0D277ABBB}"/>
              </a:ext>
            </a:extLst>
          </p:cNvPr>
          <p:cNvSpPr>
            <a:spLocks noGrp="1"/>
          </p:cNvSpPr>
          <p:nvPr>
            <p:ph type="sldNum" sz="quarter" idx="12"/>
          </p:nvPr>
        </p:nvSpPr>
        <p:spPr/>
        <p:txBody>
          <a:bodyPr/>
          <a:lstStyle/>
          <a:p>
            <a:pPr>
              <a:defRPr/>
            </a:pPr>
            <a:fld id="{E201E5CB-5EE0-4EA4-87FF-7D8A79A61969}" type="slidenum">
              <a:rPr lang="de-DE" smtClean="0"/>
              <a:pPr>
                <a:defRPr/>
              </a:pPr>
              <a:t>12</a:t>
            </a:fld>
            <a:endParaRPr lang="de-DE" dirty="0"/>
          </a:p>
        </p:txBody>
      </p:sp>
    </p:spTree>
    <p:extLst>
      <p:ext uri="{BB962C8B-B14F-4D97-AF65-F5344CB8AC3E}">
        <p14:creationId xmlns:p14="http://schemas.microsoft.com/office/powerpoint/2010/main" val="11219265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a:t>Florian Matthes</a:t>
            </a:r>
            <a:endParaRPr lang="en-AU" dirty="0"/>
          </a:p>
        </p:txBody>
      </p:sp>
      <p:sp>
        <p:nvSpPr>
          <p:cNvPr id="18" name="Textplatzhalter 17"/>
          <p:cNvSpPr>
            <a:spLocks noGrp="1"/>
          </p:cNvSpPr>
          <p:nvPr>
            <p:ph type="body" sz="quarter" idx="14"/>
          </p:nvPr>
        </p:nvSpPr>
        <p:spPr/>
        <p:txBody>
          <a:bodyPr/>
          <a:lstStyle/>
          <a:p>
            <a:r>
              <a:rPr lang="en-AU" noProof="1"/>
              <a:t>Prof. Dr. 	</a:t>
            </a:r>
          </a:p>
        </p:txBody>
      </p:sp>
      <p:sp>
        <p:nvSpPr>
          <p:cNvPr id="19" name="Textplatzhalter 18"/>
          <p:cNvSpPr>
            <a:spLocks noGrp="1"/>
          </p:cNvSpPr>
          <p:nvPr>
            <p:ph type="body" sz="quarter" idx="15"/>
          </p:nvPr>
        </p:nvSpPr>
        <p:spPr/>
        <p:txBody>
          <a:bodyPr/>
          <a:lstStyle/>
          <a:p>
            <a:r>
              <a:rPr lang="en-AU"/>
              <a:t>17132</a:t>
            </a:r>
            <a:endParaRPr lang="en-AU" dirty="0"/>
          </a:p>
        </p:txBody>
      </p:sp>
      <p:sp>
        <p:nvSpPr>
          <p:cNvPr id="20" name="Textplatzhalter 19"/>
          <p:cNvSpPr>
            <a:spLocks noGrp="1"/>
          </p:cNvSpPr>
          <p:nvPr>
            <p:ph type="body" sz="quarter" idx="16"/>
          </p:nvPr>
        </p:nvSpPr>
        <p:spPr/>
        <p:txBody>
          <a:bodyPr/>
          <a:lstStyle/>
          <a:p>
            <a:r>
              <a:rPr lang="en-AU"/>
              <a:t>matthes@in.tum.de</a:t>
            </a:r>
            <a:endParaRPr lang="en-AU" dirty="0"/>
          </a:p>
        </p:txBody>
      </p:sp>
      <p:sp>
        <p:nvSpPr>
          <p:cNvPr id="21" name="Inhaltsplatzhalter 20"/>
          <p:cNvSpPr>
            <a:spLocks noGrp="1"/>
          </p:cNvSpPr>
          <p:nvPr>
            <p:ph sz="quarter" idx="18"/>
          </p:nvPr>
        </p:nvSpPr>
        <p:spPr/>
        <p:txBody>
          <a:bodyPr/>
          <a:lstStyle/>
          <a:p>
            <a:r>
              <a:rPr lang="en-AU"/>
              <a:t> </a:t>
            </a:r>
            <a:endParaRPr lang="en-AU" dirty="0"/>
          </a:p>
        </p:txBody>
      </p:sp>
    </p:spTree>
    <p:extLst>
      <p:ext uri="{BB962C8B-B14F-4D97-AF65-F5344CB8AC3E}">
        <p14:creationId xmlns:p14="http://schemas.microsoft.com/office/powerpoint/2010/main" val="162762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B63C64-21EC-3759-353E-9034FB1E0D2F}"/>
              </a:ext>
            </a:extLst>
          </p:cNvPr>
          <p:cNvSpPr>
            <a:spLocks noGrp="1"/>
          </p:cNvSpPr>
          <p:nvPr>
            <p:ph type="title"/>
          </p:nvPr>
        </p:nvSpPr>
        <p:spPr>
          <a:xfrm>
            <a:off x="332903" y="345319"/>
            <a:ext cx="10586099" cy="360535"/>
          </a:xfrm>
        </p:spPr>
        <p:txBody>
          <a:bodyPr wrap="square" anchor="b">
            <a:normAutofit/>
          </a:bodyPr>
          <a:lstStyle/>
          <a:p>
            <a:pPr>
              <a:lnSpc>
                <a:spcPct val="90000"/>
              </a:lnSpc>
            </a:pPr>
            <a:r>
              <a:rPr lang="en-DE" dirty="0"/>
              <a:t>Problem Statement and Motivation</a:t>
            </a:r>
          </a:p>
        </p:txBody>
      </p:sp>
      <p:sp>
        <p:nvSpPr>
          <p:cNvPr id="4" name="Date Placeholder 3">
            <a:extLst>
              <a:ext uri="{FF2B5EF4-FFF2-40B4-BE49-F238E27FC236}">
                <a16:creationId xmlns:a16="http://schemas.microsoft.com/office/drawing/2014/main" id="{F2722512-9681-285C-246C-E699574BDF74}"/>
              </a:ext>
            </a:extLst>
          </p:cNvPr>
          <p:cNvSpPr>
            <a:spLocks noGrp="1"/>
          </p:cNvSpPr>
          <p:nvPr>
            <p:ph type="dt" sz="half" idx="10"/>
          </p:nvPr>
        </p:nvSpPr>
        <p:spPr>
          <a:xfrm>
            <a:off x="9383184" y="6570616"/>
            <a:ext cx="2142067" cy="288925"/>
          </a:xfrm>
        </p:spPr>
        <p:txBody>
          <a:bodyPr wrap="none" anchor="ctr">
            <a:normAutofit/>
          </a:bodyPr>
          <a:lstStyle/>
          <a:p>
            <a:pPr>
              <a:spcAft>
                <a:spcPts val="600"/>
              </a:spcAft>
              <a:defRPr/>
            </a:pPr>
            <a:r>
              <a:rPr lang="de-DE"/>
              <a:t>© sebis</a:t>
            </a:r>
          </a:p>
        </p:txBody>
      </p:sp>
      <p:sp>
        <p:nvSpPr>
          <p:cNvPr id="6" name="Slide Number Placeholder 5">
            <a:extLst>
              <a:ext uri="{FF2B5EF4-FFF2-40B4-BE49-F238E27FC236}">
                <a16:creationId xmlns:a16="http://schemas.microsoft.com/office/drawing/2014/main" id="{FAC43765-B448-EBE5-B90F-1E1F0FED26BD}"/>
              </a:ext>
            </a:extLst>
          </p:cNvPr>
          <p:cNvSpPr>
            <a:spLocks noGrp="1"/>
          </p:cNvSpPr>
          <p:nvPr>
            <p:ph type="sldNum" sz="quarter" idx="12"/>
          </p:nvPr>
        </p:nvSpPr>
        <p:spPr>
          <a:xfrm>
            <a:off x="11525251" y="6570616"/>
            <a:ext cx="332316" cy="288925"/>
          </a:xfrm>
        </p:spPr>
        <p:txBody>
          <a:bodyPr wrap="none" anchor="ctr">
            <a:normAutofit/>
          </a:bodyPr>
          <a:lstStyle/>
          <a:p>
            <a:pPr>
              <a:spcAft>
                <a:spcPts val="600"/>
              </a:spcAft>
              <a:defRPr/>
            </a:pPr>
            <a:fld id="{E201E5CB-5EE0-4EA4-87FF-7D8A79A61969}" type="slidenum">
              <a:rPr lang="de-DE" smtClean="0"/>
              <a:pPr>
                <a:spcAft>
                  <a:spcPts val="600"/>
                </a:spcAft>
                <a:defRPr/>
              </a:pPr>
              <a:t>2</a:t>
            </a:fld>
            <a:endParaRPr lang="de-DE"/>
          </a:p>
        </p:txBody>
      </p:sp>
      <p:sp>
        <p:nvSpPr>
          <p:cNvPr id="10" name="TextBox 9">
            <a:extLst>
              <a:ext uri="{FF2B5EF4-FFF2-40B4-BE49-F238E27FC236}">
                <a16:creationId xmlns:a16="http://schemas.microsoft.com/office/drawing/2014/main" id="{F583E9C8-891D-1C83-9167-CB617AC68756}"/>
              </a:ext>
            </a:extLst>
          </p:cNvPr>
          <p:cNvSpPr txBox="1"/>
          <p:nvPr/>
        </p:nvSpPr>
        <p:spPr>
          <a:xfrm>
            <a:off x="332903" y="1443841"/>
            <a:ext cx="11192348" cy="39703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GB" dirty="0">
                <a:hlinkClick r:id="rId3"/>
              </a:rPr>
              <a:t>The Legal AI Use Case Radar Report</a:t>
            </a:r>
            <a:r>
              <a:rPr lang="en-GB" dirty="0"/>
              <a:t> serves as a dynamic resource, updated annually with insights from surveys, interviews, and literature reviews.</a:t>
            </a:r>
          </a:p>
          <a:p>
            <a:endParaRPr lang="en-GB" dirty="0"/>
          </a:p>
          <a:p>
            <a:pPr marL="285750" indent="-285750">
              <a:buFont typeface="Arial" panose="020B0604020202020204" pitchFamily="34" charset="0"/>
              <a:buChar char="•"/>
            </a:pPr>
            <a:r>
              <a:rPr lang="en-GB" dirty="0"/>
              <a:t>While the radar highlights current Legal AI use cases, it </a:t>
            </a:r>
            <a:r>
              <a:rPr lang="en-GB" b="1" dirty="0">
                <a:solidFill>
                  <a:srgbClr val="FF0000"/>
                </a:solidFill>
              </a:rPr>
              <a:t>lacks a</a:t>
            </a:r>
            <a:r>
              <a:rPr lang="en-GB" dirty="0">
                <a:solidFill>
                  <a:srgbClr val="FF0000"/>
                </a:solidFill>
              </a:rPr>
              <a:t> </a:t>
            </a:r>
            <a:r>
              <a:rPr lang="en-GB" b="1" dirty="0">
                <a:solidFill>
                  <a:srgbClr val="FF0000"/>
                </a:solidFill>
              </a:rPr>
              <a:t>mechanism</a:t>
            </a:r>
            <a:r>
              <a:rPr lang="en-GB" dirty="0"/>
              <a:t> to track the evolution and shifting relevance of these use cases over time.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a </a:t>
            </a:r>
            <a:r>
              <a:rPr lang="en-GB" b="1" dirty="0">
                <a:solidFill>
                  <a:srgbClr val="FF0000"/>
                </a:solidFill>
              </a:rPr>
              <a:t>need</a:t>
            </a:r>
            <a:r>
              <a:rPr lang="en-GB" dirty="0"/>
              <a:t> </a:t>
            </a:r>
            <a:r>
              <a:rPr lang="en-GB" b="1" dirty="0">
                <a:solidFill>
                  <a:srgbClr val="FF0000"/>
                </a:solidFill>
              </a:rPr>
              <a:t>to capture trends </a:t>
            </a:r>
            <a:r>
              <a:rPr lang="en-GB" dirty="0"/>
              <a:t>in how Legal AI technologies are utilized and adapted within the legal sector.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Additionally, </a:t>
            </a:r>
            <a:r>
              <a:rPr lang="en-GB" b="1" dirty="0">
                <a:solidFill>
                  <a:srgbClr val="FF0000"/>
                </a:solidFill>
              </a:rPr>
              <a:t>understanding the challenges </a:t>
            </a:r>
            <a:r>
              <a:rPr lang="en-GB" dirty="0"/>
              <a:t>that legal teams face when integrating these technologies is essential for refining the radar.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By addressing these gaps, the radar can evolve into a more valuable, practical tool for the legal industry, </a:t>
            </a:r>
            <a:r>
              <a:rPr lang="en-GB" b="1" dirty="0">
                <a:solidFill>
                  <a:srgbClr val="FF0000"/>
                </a:solidFill>
              </a:rPr>
              <a:t>offering insights </a:t>
            </a:r>
            <a:r>
              <a:rPr lang="en-GB" dirty="0"/>
              <a:t>that reflect both current use and future potential.</a:t>
            </a:r>
            <a:endParaRPr lang="en-DE" dirty="0">
              <a:latin typeface="Arial" pitchFamily="34" charset="0"/>
            </a:endParaRPr>
          </a:p>
        </p:txBody>
      </p:sp>
      <p:sp>
        <p:nvSpPr>
          <p:cNvPr id="11" name="Footer Placeholder 4">
            <a:extLst>
              <a:ext uri="{FF2B5EF4-FFF2-40B4-BE49-F238E27FC236}">
                <a16:creationId xmlns:a16="http://schemas.microsoft.com/office/drawing/2014/main" id="{2C6564CF-3C67-FD44-B132-432861087883}"/>
              </a:ext>
            </a:extLst>
          </p:cNvPr>
          <p:cNvSpPr txBox="1">
            <a:spLocks/>
          </p:cNvSpPr>
          <p:nvPr/>
        </p:nvSpPr>
        <p:spPr bwMode="auto">
          <a:xfrm>
            <a:off x="479376" y="657061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r>
              <a:rPr lang="en-US" dirty="0"/>
              <a:t>241216 Henrik</a:t>
            </a:r>
            <a:endParaRPr lang="de-DE" dirty="0"/>
          </a:p>
        </p:txBody>
      </p:sp>
    </p:spTree>
    <p:extLst>
      <p:ext uri="{BB962C8B-B14F-4D97-AF65-F5344CB8AC3E}">
        <p14:creationId xmlns:p14="http://schemas.microsoft.com/office/powerpoint/2010/main" val="12361594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E3EC3F-D8B2-C8EA-F1DC-14A6C4F16150}"/>
              </a:ext>
            </a:extLst>
          </p:cNvPr>
          <p:cNvSpPr>
            <a:spLocks noGrp="1"/>
          </p:cNvSpPr>
          <p:nvPr>
            <p:ph idx="1"/>
          </p:nvPr>
        </p:nvSpPr>
        <p:spPr>
          <a:xfrm>
            <a:off x="332903" y="1916832"/>
            <a:ext cx="11524664" cy="3600400"/>
          </a:xfrm>
        </p:spPr>
        <p:txBody>
          <a:bodyPr>
            <a:normAutofit/>
          </a:bodyPr>
          <a:lstStyle/>
          <a:p>
            <a:pPr marL="342900" indent="-342900">
              <a:buFont typeface="+mj-lt"/>
              <a:buAutoNum type="arabicPeriod"/>
            </a:pPr>
            <a:r>
              <a:rPr lang="en-GB" b="1" dirty="0"/>
              <a:t>What are the key trends of NLP technologies in Legal AI, as reflected in both the literature and their utilization by companies within the DACH region?</a:t>
            </a:r>
          </a:p>
          <a:p>
            <a:pPr marL="342900" indent="-342900">
              <a:buFont typeface="+mj-lt"/>
              <a:buAutoNum type="arabicPeriod"/>
            </a:pPr>
            <a:endParaRPr lang="en-GB" b="1" dirty="0"/>
          </a:p>
          <a:p>
            <a:pPr marL="342900" indent="-342900">
              <a:buFont typeface="+mj-lt"/>
              <a:buAutoNum type="arabicPeriod"/>
            </a:pPr>
            <a:r>
              <a:rPr lang="en-GB" b="1" dirty="0"/>
              <a:t>How can a structured methodology be developed and applied to track the evolution of Legal AI use cases over time?</a:t>
            </a:r>
          </a:p>
          <a:p>
            <a:pPr marL="342900" indent="-342900">
              <a:buFont typeface="+mj-lt"/>
              <a:buAutoNum type="arabicPeriod"/>
            </a:pPr>
            <a:endParaRPr lang="en-GB" b="1" dirty="0"/>
          </a:p>
          <a:p>
            <a:pPr marL="342900" indent="-342900">
              <a:buFont typeface="+mj-lt"/>
              <a:buAutoNum type="arabicPeriod"/>
            </a:pPr>
            <a:r>
              <a:rPr lang="en-GB" b="1" dirty="0"/>
              <a:t>What challenges do legal teams face when integrating NLP solutions into their workflows?</a:t>
            </a:r>
          </a:p>
          <a:p>
            <a:pPr marL="342900" indent="-342900">
              <a:buFont typeface="+mj-lt"/>
              <a:buAutoNum type="arabicPeriod"/>
            </a:pPr>
            <a:endParaRPr lang="en-GB" b="1" dirty="0"/>
          </a:p>
          <a:p>
            <a:pPr marL="342900" indent="-342900">
              <a:buFont typeface="+mj-lt"/>
              <a:buAutoNum type="arabicPeriod"/>
            </a:pPr>
            <a:r>
              <a:rPr lang="en-GB" b="1" dirty="0"/>
              <a:t>What are the Ethical, Legal, and Social Aspects (ELSA) concerns associated with the adoption of NLP in the legal domain?</a:t>
            </a:r>
            <a:endParaRPr lang="en-DE" b="1" dirty="0"/>
          </a:p>
        </p:txBody>
      </p:sp>
      <p:sp>
        <p:nvSpPr>
          <p:cNvPr id="3" name="Title 2">
            <a:extLst>
              <a:ext uri="{FF2B5EF4-FFF2-40B4-BE49-F238E27FC236}">
                <a16:creationId xmlns:a16="http://schemas.microsoft.com/office/drawing/2014/main" id="{0FE64689-542E-ED26-F3EA-6F960750BCFA}"/>
              </a:ext>
            </a:extLst>
          </p:cNvPr>
          <p:cNvSpPr>
            <a:spLocks noGrp="1"/>
          </p:cNvSpPr>
          <p:nvPr>
            <p:ph type="title"/>
          </p:nvPr>
        </p:nvSpPr>
        <p:spPr>
          <a:xfrm>
            <a:off x="334437" y="332656"/>
            <a:ext cx="5113491" cy="432521"/>
          </a:xfrm>
        </p:spPr>
        <p:txBody>
          <a:bodyPr/>
          <a:lstStyle/>
          <a:p>
            <a:r>
              <a:rPr lang="en-DE" dirty="0"/>
              <a:t>Research Questions	</a:t>
            </a:r>
          </a:p>
        </p:txBody>
      </p:sp>
      <p:sp>
        <p:nvSpPr>
          <p:cNvPr id="4" name="Date Placeholder 3">
            <a:extLst>
              <a:ext uri="{FF2B5EF4-FFF2-40B4-BE49-F238E27FC236}">
                <a16:creationId xmlns:a16="http://schemas.microsoft.com/office/drawing/2014/main" id="{B5F0A563-5BBD-6847-0FDE-9647C1D704E6}"/>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7D9FD4E6-22E9-9600-6C3C-9CDABDFD3549}"/>
              </a:ext>
            </a:extLst>
          </p:cNvPr>
          <p:cNvSpPr>
            <a:spLocks noGrp="1"/>
          </p:cNvSpPr>
          <p:nvPr>
            <p:ph type="ftr" sz="quarter" idx="11"/>
          </p:nvPr>
        </p:nvSpPr>
        <p:spPr/>
        <p:txBody>
          <a:bodyPr/>
          <a:lstStyle/>
          <a:p>
            <a:r>
              <a:rPr lang="en-US" dirty="0"/>
              <a:t>241216 Henrik</a:t>
            </a:r>
            <a:endParaRPr lang="de-DE" dirty="0"/>
          </a:p>
        </p:txBody>
      </p:sp>
      <p:sp>
        <p:nvSpPr>
          <p:cNvPr id="6" name="Slide Number Placeholder 5">
            <a:extLst>
              <a:ext uri="{FF2B5EF4-FFF2-40B4-BE49-F238E27FC236}">
                <a16:creationId xmlns:a16="http://schemas.microsoft.com/office/drawing/2014/main" id="{14353285-35CE-FCB2-11AD-3E77EBE3A3E6}"/>
              </a:ext>
            </a:extLst>
          </p:cNvPr>
          <p:cNvSpPr>
            <a:spLocks noGrp="1"/>
          </p:cNvSpPr>
          <p:nvPr>
            <p:ph type="sldNum" sz="quarter" idx="12"/>
          </p:nvPr>
        </p:nvSpPr>
        <p:spPr/>
        <p:txBody>
          <a:bodyPr/>
          <a:lstStyle/>
          <a:p>
            <a:pPr>
              <a:defRPr/>
            </a:pPr>
            <a:fld id="{E201E5CB-5EE0-4EA4-87FF-7D8A79A61969}" type="slidenum">
              <a:rPr lang="de-DE" smtClean="0"/>
              <a:pPr>
                <a:defRPr/>
              </a:pPr>
              <a:t>3</a:t>
            </a:fld>
            <a:endParaRPr lang="de-DE" dirty="0"/>
          </a:p>
        </p:txBody>
      </p:sp>
    </p:spTree>
    <p:extLst>
      <p:ext uri="{BB962C8B-B14F-4D97-AF65-F5344CB8AC3E}">
        <p14:creationId xmlns:p14="http://schemas.microsoft.com/office/powerpoint/2010/main" val="12890066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F2705-5BCD-D5A5-EA4B-9695EDF381BF}"/>
              </a:ext>
            </a:extLst>
          </p:cNvPr>
          <p:cNvSpPr>
            <a:spLocks noGrp="1"/>
          </p:cNvSpPr>
          <p:nvPr>
            <p:ph type="title"/>
          </p:nvPr>
        </p:nvSpPr>
        <p:spPr>
          <a:xfrm>
            <a:off x="334437" y="332656"/>
            <a:ext cx="1945139" cy="432521"/>
          </a:xfrm>
        </p:spPr>
        <p:txBody>
          <a:bodyPr wrap="square" anchor="b">
            <a:normAutofit/>
          </a:bodyPr>
          <a:lstStyle/>
          <a:p>
            <a:r>
              <a:rPr lang="en-DE">
                <a:cs typeface="Arial Unicode MS"/>
              </a:rPr>
              <a:t>Methodology</a:t>
            </a:r>
            <a:endParaRPr lang="en-DE" dirty="0"/>
          </a:p>
        </p:txBody>
      </p:sp>
      <p:sp>
        <p:nvSpPr>
          <p:cNvPr id="4" name="Date Placeholder 3">
            <a:extLst>
              <a:ext uri="{FF2B5EF4-FFF2-40B4-BE49-F238E27FC236}">
                <a16:creationId xmlns:a16="http://schemas.microsoft.com/office/drawing/2014/main" id="{BC4EF135-AB16-BBED-F3E4-DAF9D834D4A7}"/>
              </a:ext>
            </a:extLst>
          </p:cNvPr>
          <p:cNvSpPr>
            <a:spLocks noGrp="1"/>
          </p:cNvSpPr>
          <p:nvPr>
            <p:ph type="dt" sz="half" idx="10"/>
          </p:nvPr>
        </p:nvSpPr>
        <p:spPr>
          <a:xfrm>
            <a:off x="9383184" y="6570616"/>
            <a:ext cx="2142067" cy="288925"/>
          </a:xfrm>
        </p:spPr>
        <p:txBody>
          <a:bodyPr wrap="none" anchor="ctr">
            <a:normAutofit/>
          </a:bodyPr>
          <a:lstStyle/>
          <a:p>
            <a:pPr>
              <a:spcAft>
                <a:spcPts val="600"/>
              </a:spcAft>
              <a:defRPr/>
            </a:pPr>
            <a:r>
              <a:rPr lang="de-DE"/>
              <a:t>© sebis</a:t>
            </a:r>
          </a:p>
        </p:txBody>
      </p:sp>
      <p:sp>
        <p:nvSpPr>
          <p:cNvPr id="5" name="Footer Placeholder 4">
            <a:extLst>
              <a:ext uri="{FF2B5EF4-FFF2-40B4-BE49-F238E27FC236}">
                <a16:creationId xmlns:a16="http://schemas.microsoft.com/office/drawing/2014/main" id="{B68388CC-02FE-5F04-6F67-130D392CC304}"/>
              </a:ext>
            </a:extLst>
          </p:cNvPr>
          <p:cNvSpPr>
            <a:spLocks noGrp="1"/>
          </p:cNvSpPr>
          <p:nvPr>
            <p:ph type="ftr" sz="quarter" idx="11"/>
          </p:nvPr>
        </p:nvSpPr>
        <p:spPr>
          <a:xfrm>
            <a:off x="332903" y="6569076"/>
            <a:ext cx="5761567" cy="288925"/>
          </a:xfrm>
        </p:spPr>
        <p:txBody>
          <a:bodyPr wrap="square" anchor="ctr">
            <a:normAutofit/>
          </a:bodyPr>
          <a:lstStyle/>
          <a:p>
            <a:r>
              <a:rPr lang="en-US" dirty="0"/>
              <a:t>241216 Henrik</a:t>
            </a:r>
            <a:endParaRPr lang="de-DE" dirty="0"/>
          </a:p>
        </p:txBody>
      </p:sp>
      <p:sp>
        <p:nvSpPr>
          <p:cNvPr id="6" name="Slide Number Placeholder 5">
            <a:extLst>
              <a:ext uri="{FF2B5EF4-FFF2-40B4-BE49-F238E27FC236}">
                <a16:creationId xmlns:a16="http://schemas.microsoft.com/office/drawing/2014/main" id="{EECAE3A1-BCDF-B2F6-4827-DDFA0C079D7D}"/>
              </a:ext>
            </a:extLst>
          </p:cNvPr>
          <p:cNvSpPr>
            <a:spLocks noGrp="1"/>
          </p:cNvSpPr>
          <p:nvPr>
            <p:ph type="sldNum" sz="quarter" idx="12"/>
          </p:nvPr>
        </p:nvSpPr>
        <p:spPr>
          <a:xfrm>
            <a:off x="11525251" y="6570616"/>
            <a:ext cx="332316" cy="288925"/>
          </a:xfrm>
        </p:spPr>
        <p:txBody>
          <a:bodyPr wrap="none" anchor="ctr">
            <a:normAutofit/>
          </a:bodyPr>
          <a:lstStyle/>
          <a:p>
            <a:pPr>
              <a:spcAft>
                <a:spcPts val="600"/>
              </a:spcAft>
              <a:defRPr/>
            </a:pPr>
            <a:fld id="{E201E5CB-5EE0-4EA4-87FF-7D8A79A61969}" type="slidenum">
              <a:rPr lang="de-DE" smtClean="0"/>
              <a:pPr>
                <a:spcAft>
                  <a:spcPts val="600"/>
                </a:spcAft>
                <a:defRPr/>
              </a:pPr>
              <a:t>4</a:t>
            </a:fld>
            <a:endParaRPr lang="de-DE"/>
          </a:p>
        </p:txBody>
      </p:sp>
      <p:graphicFrame>
        <p:nvGraphicFramePr>
          <p:cNvPr id="8" name="Content Placeholder 1">
            <a:extLst>
              <a:ext uri="{FF2B5EF4-FFF2-40B4-BE49-F238E27FC236}">
                <a16:creationId xmlns:a16="http://schemas.microsoft.com/office/drawing/2014/main" id="{B9717945-176C-C3ED-82D5-C6BBB7498119}"/>
              </a:ext>
            </a:extLst>
          </p:cNvPr>
          <p:cNvGraphicFramePr>
            <a:graphicFrameLocks noGrp="1"/>
          </p:cNvGraphicFramePr>
          <p:nvPr>
            <p:ph idx="1"/>
            <p:extLst>
              <p:ext uri="{D42A27DB-BD31-4B8C-83A1-F6EECF244321}">
                <p14:modId xmlns:p14="http://schemas.microsoft.com/office/powerpoint/2010/main" val="3509536273"/>
              </p:ext>
            </p:extLst>
          </p:nvPr>
        </p:nvGraphicFramePr>
        <p:xfrm>
          <a:off x="334434" y="981076"/>
          <a:ext cx="11523133" cy="540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7917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7E0C10-B04F-E235-4131-76068F03E63F}"/>
              </a:ext>
            </a:extLst>
          </p:cNvPr>
          <p:cNvSpPr>
            <a:spLocks noGrp="1"/>
          </p:cNvSpPr>
          <p:nvPr>
            <p:ph type="title"/>
          </p:nvPr>
        </p:nvSpPr>
        <p:spPr>
          <a:xfrm>
            <a:off x="334437" y="44452"/>
            <a:ext cx="10586099" cy="720725"/>
          </a:xfrm>
        </p:spPr>
        <p:txBody>
          <a:bodyPr wrap="square" anchor="b">
            <a:normAutofit/>
          </a:bodyPr>
          <a:lstStyle/>
          <a:p>
            <a:r>
              <a:rPr lang="en-DE">
                <a:cs typeface="Arial Unicode MS"/>
              </a:rPr>
              <a:t>Timeline and Next Steps</a:t>
            </a:r>
            <a:endParaRPr lang="en-DE"/>
          </a:p>
        </p:txBody>
      </p:sp>
      <p:pic>
        <p:nvPicPr>
          <p:cNvPr id="9" name="Content Placeholder 8" descr="A screenshot of a graph&#10;&#10;Description automatically generated">
            <a:extLst>
              <a:ext uri="{FF2B5EF4-FFF2-40B4-BE49-F238E27FC236}">
                <a16:creationId xmlns:a16="http://schemas.microsoft.com/office/drawing/2014/main" id="{52528536-633D-1B4B-B15D-E288013724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434" y="2298639"/>
            <a:ext cx="11523133" cy="2765549"/>
          </a:xfrm>
          <a:noFill/>
        </p:spPr>
      </p:pic>
      <p:sp>
        <p:nvSpPr>
          <p:cNvPr id="4" name="Date Placeholder 3">
            <a:extLst>
              <a:ext uri="{FF2B5EF4-FFF2-40B4-BE49-F238E27FC236}">
                <a16:creationId xmlns:a16="http://schemas.microsoft.com/office/drawing/2014/main" id="{E86B13C9-CA1E-5982-3C40-A6BDFFA187AA}"/>
              </a:ext>
            </a:extLst>
          </p:cNvPr>
          <p:cNvSpPr>
            <a:spLocks noGrp="1"/>
          </p:cNvSpPr>
          <p:nvPr>
            <p:ph type="dt" sz="half" idx="10"/>
          </p:nvPr>
        </p:nvSpPr>
        <p:spPr>
          <a:xfrm>
            <a:off x="9383184" y="6570616"/>
            <a:ext cx="2142067" cy="288925"/>
          </a:xfrm>
        </p:spPr>
        <p:txBody>
          <a:bodyPr wrap="none" anchor="ctr">
            <a:normAutofit/>
          </a:bodyPr>
          <a:lstStyle/>
          <a:p>
            <a:pPr>
              <a:spcAft>
                <a:spcPts val="600"/>
              </a:spcAft>
              <a:defRPr/>
            </a:pPr>
            <a:r>
              <a:rPr lang="de-DE"/>
              <a:t>© sebis</a:t>
            </a:r>
          </a:p>
        </p:txBody>
      </p:sp>
      <p:sp>
        <p:nvSpPr>
          <p:cNvPr id="5" name="Footer Placeholder 4">
            <a:extLst>
              <a:ext uri="{FF2B5EF4-FFF2-40B4-BE49-F238E27FC236}">
                <a16:creationId xmlns:a16="http://schemas.microsoft.com/office/drawing/2014/main" id="{7CFA3798-71F5-80F3-B32C-2A0A9B636BEA}"/>
              </a:ext>
            </a:extLst>
          </p:cNvPr>
          <p:cNvSpPr>
            <a:spLocks noGrp="1"/>
          </p:cNvSpPr>
          <p:nvPr>
            <p:ph type="ftr" sz="quarter" idx="11"/>
          </p:nvPr>
        </p:nvSpPr>
        <p:spPr>
          <a:xfrm>
            <a:off x="332903" y="6569076"/>
            <a:ext cx="5761567" cy="288925"/>
          </a:xfrm>
        </p:spPr>
        <p:txBody>
          <a:bodyPr wrap="square" anchor="ctr">
            <a:normAutofit/>
          </a:bodyPr>
          <a:lstStyle/>
          <a:p>
            <a:pPr>
              <a:spcAft>
                <a:spcPts val="600"/>
              </a:spcAft>
            </a:pPr>
            <a:r>
              <a:rPr lang="en-US" dirty="0"/>
              <a:t>241216 Henrik</a:t>
            </a:r>
            <a:endParaRPr lang="de-DE"/>
          </a:p>
        </p:txBody>
      </p:sp>
      <p:sp>
        <p:nvSpPr>
          <p:cNvPr id="6" name="Slide Number Placeholder 5">
            <a:extLst>
              <a:ext uri="{FF2B5EF4-FFF2-40B4-BE49-F238E27FC236}">
                <a16:creationId xmlns:a16="http://schemas.microsoft.com/office/drawing/2014/main" id="{C1235AB6-84AB-F9D9-66DD-1A10968E508F}"/>
              </a:ext>
            </a:extLst>
          </p:cNvPr>
          <p:cNvSpPr>
            <a:spLocks noGrp="1"/>
          </p:cNvSpPr>
          <p:nvPr>
            <p:ph type="sldNum" sz="quarter" idx="12"/>
          </p:nvPr>
        </p:nvSpPr>
        <p:spPr>
          <a:xfrm>
            <a:off x="11525251" y="6570616"/>
            <a:ext cx="332316" cy="288925"/>
          </a:xfrm>
        </p:spPr>
        <p:txBody>
          <a:bodyPr wrap="none" anchor="ctr">
            <a:normAutofit/>
          </a:bodyPr>
          <a:lstStyle/>
          <a:p>
            <a:pPr>
              <a:spcAft>
                <a:spcPts val="600"/>
              </a:spcAft>
              <a:defRPr/>
            </a:pPr>
            <a:fld id="{E201E5CB-5EE0-4EA4-87FF-7D8A79A61969}" type="slidenum">
              <a:rPr lang="de-DE" smtClean="0"/>
              <a:pPr>
                <a:spcAft>
                  <a:spcPts val="600"/>
                </a:spcAft>
                <a:defRPr/>
              </a:pPr>
              <a:t>5</a:t>
            </a:fld>
            <a:endParaRPr lang="de-DE"/>
          </a:p>
        </p:txBody>
      </p:sp>
    </p:spTree>
    <p:extLst>
      <p:ext uri="{BB962C8B-B14F-4D97-AF65-F5344CB8AC3E}">
        <p14:creationId xmlns:p14="http://schemas.microsoft.com/office/powerpoint/2010/main" val="4037884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FDB6-B255-9C1D-C643-25558315E80E}"/>
              </a:ext>
            </a:extLst>
          </p:cNvPr>
          <p:cNvSpPr>
            <a:spLocks noGrp="1"/>
          </p:cNvSpPr>
          <p:nvPr>
            <p:ph type="title"/>
          </p:nvPr>
        </p:nvSpPr>
        <p:spPr>
          <a:xfrm>
            <a:off x="1" y="1"/>
            <a:ext cx="11857566" cy="6569076"/>
          </a:xfrm>
        </p:spPr>
        <p:txBody>
          <a:bodyPr wrap="square" anchor="ctr">
            <a:normAutofit/>
          </a:bodyPr>
          <a:lstStyle/>
          <a:p>
            <a:r>
              <a:rPr lang="en-GB" dirty="0"/>
              <a:t>1-Month Progress: </a:t>
            </a:r>
            <a:br>
              <a:rPr lang="en-GB" dirty="0"/>
            </a:br>
            <a:r>
              <a:rPr lang="en-GB" dirty="0"/>
              <a:t>Literature Review Approach and Insights</a:t>
            </a:r>
            <a:br>
              <a:rPr lang="en-GB" dirty="0"/>
            </a:br>
            <a:br>
              <a:rPr lang="en-GB" dirty="0"/>
            </a:br>
            <a:r>
              <a:rPr lang="en-GB" sz="1800" i="1" dirty="0">
                <a:solidFill>
                  <a:schemeClr val="bg1">
                    <a:lumMod val="50000"/>
                  </a:schemeClr>
                </a:solidFill>
              </a:rPr>
              <a:t>From Manual Methods to Scalable Automation</a:t>
            </a:r>
            <a:endParaRPr lang="en-DE" i="1" dirty="0"/>
          </a:p>
        </p:txBody>
      </p:sp>
      <p:sp>
        <p:nvSpPr>
          <p:cNvPr id="4" name="Date Placeholder 3">
            <a:extLst>
              <a:ext uri="{FF2B5EF4-FFF2-40B4-BE49-F238E27FC236}">
                <a16:creationId xmlns:a16="http://schemas.microsoft.com/office/drawing/2014/main" id="{95D07FE6-E55E-EB73-4BF9-95F0DC4E8249}"/>
              </a:ext>
            </a:extLst>
          </p:cNvPr>
          <p:cNvSpPr>
            <a:spLocks noGrp="1"/>
          </p:cNvSpPr>
          <p:nvPr>
            <p:ph type="dt" sz="half" idx="10"/>
          </p:nvPr>
        </p:nvSpPr>
        <p:spPr>
          <a:xfrm>
            <a:off x="9383184" y="6570616"/>
            <a:ext cx="2142067" cy="288925"/>
          </a:xfrm>
        </p:spPr>
        <p:txBody>
          <a:bodyPr wrap="none" anchor="ctr">
            <a:normAutofit/>
          </a:bodyPr>
          <a:lstStyle/>
          <a:p>
            <a:pPr>
              <a:spcAft>
                <a:spcPts val="600"/>
              </a:spcAft>
              <a:defRPr/>
            </a:pPr>
            <a:r>
              <a:rPr lang="de-DE"/>
              <a:t>© sebis</a:t>
            </a:r>
          </a:p>
        </p:txBody>
      </p:sp>
      <p:sp>
        <p:nvSpPr>
          <p:cNvPr id="5" name="Footer Placeholder 4">
            <a:extLst>
              <a:ext uri="{FF2B5EF4-FFF2-40B4-BE49-F238E27FC236}">
                <a16:creationId xmlns:a16="http://schemas.microsoft.com/office/drawing/2014/main" id="{7DABA7F9-7D49-6CFE-5345-467FD2EBCD5E}"/>
              </a:ext>
            </a:extLst>
          </p:cNvPr>
          <p:cNvSpPr>
            <a:spLocks noGrp="1"/>
          </p:cNvSpPr>
          <p:nvPr>
            <p:ph type="ftr" sz="quarter" idx="11"/>
          </p:nvPr>
        </p:nvSpPr>
        <p:spPr>
          <a:xfrm>
            <a:off x="332903" y="6569076"/>
            <a:ext cx="5761567" cy="288925"/>
          </a:xfrm>
        </p:spPr>
        <p:txBody>
          <a:bodyPr wrap="square" anchor="ctr">
            <a:normAutofit/>
          </a:bodyPr>
          <a:lstStyle/>
          <a:p>
            <a:r>
              <a:rPr lang="en-US" dirty="0"/>
              <a:t>241216 Henrik</a:t>
            </a:r>
            <a:endParaRPr lang="de-DE" dirty="0"/>
          </a:p>
        </p:txBody>
      </p:sp>
      <p:sp>
        <p:nvSpPr>
          <p:cNvPr id="6" name="Slide Number Placeholder 5">
            <a:extLst>
              <a:ext uri="{FF2B5EF4-FFF2-40B4-BE49-F238E27FC236}">
                <a16:creationId xmlns:a16="http://schemas.microsoft.com/office/drawing/2014/main" id="{4E747F6D-CBF5-0F40-E3DE-884FD6E2DA22}"/>
              </a:ext>
            </a:extLst>
          </p:cNvPr>
          <p:cNvSpPr>
            <a:spLocks noGrp="1"/>
          </p:cNvSpPr>
          <p:nvPr>
            <p:ph type="sldNum" sz="quarter" idx="12"/>
          </p:nvPr>
        </p:nvSpPr>
        <p:spPr>
          <a:xfrm>
            <a:off x="11525251" y="6570616"/>
            <a:ext cx="332316" cy="288925"/>
          </a:xfrm>
        </p:spPr>
        <p:txBody>
          <a:bodyPr wrap="none" anchor="ctr">
            <a:normAutofit/>
          </a:bodyPr>
          <a:lstStyle/>
          <a:p>
            <a:pPr>
              <a:spcAft>
                <a:spcPts val="600"/>
              </a:spcAft>
              <a:defRPr/>
            </a:pPr>
            <a:fld id="{05BC9FAB-BDC1-47C0-A8BB-6E12A8205D33}" type="slidenum">
              <a:rPr lang="de-DE" smtClean="0"/>
              <a:pPr>
                <a:spcAft>
                  <a:spcPts val="600"/>
                </a:spcAft>
                <a:defRPr/>
              </a:pPr>
              <a:t>6</a:t>
            </a:fld>
            <a:endParaRPr lang="de-DE"/>
          </a:p>
        </p:txBody>
      </p:sp>
    </p:spTree>
    <p:extLst>
      <p:ext uri="{BB962C8B-B14F-4D97-AF65-F5344CB8AC3E}">
        <p14:creationId xmlns:p14="http://schemas.microsoft.com/office/powerpoint/2010/main" val="27235837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DE9B6723-7D2C-B505-0BE4-C7E8F38C1C69}"/>
              </a:ext>
            </a:extLst>
          </p:cNvPr>
          <p:cNvSpPr>
            <a:spLocks noGrp="1"/>
          </p:cNvSpPr>
          <p:nvPr>
            <p:ph type="body" idx="1"/>
          </p:nvPr>
        </p:nvSpPr>
        <p:spPr>
          <a:xfrm>
            <a:off x="6228810" y="981072"/>
            <a:ext cx="5662084" cy="661976"/>
          </a:xfrm>
        </p:spPr>
        <p:txBody>
          <a:bodyPr/>
          <a:lstStyle/>
          <a:p>
            <a:r>
              <a:rPr lang="en-US" dirty="0"/>
              <a:t>Challenges</a:t>
            </a:r>
          </a:p>
        </p:txBody>
      </p:sp>
      <p:sp>
        <p:nvSpPr>
          <p:cNvPr id="11" name="TextBox 10">
            <a:extLst>
              <a:ext uri="{FF2B5EF4-FFF2-40B4-BE49-F238E27FC236}">
                <a16:creationId xmlns:a16="http://schemas.microsoft.com/office/drawing/2014/main" id="{F3653232-6099-607B-DF9F-52106E7562A5}"/>
              </a:ext>
            </a:extLst>
          </p:cNvPr>
          <p:cNvSpPr txBox="1"/>
          <p:nvPr/>
        </p:nvSpPr>
        <p:spPr bwMode="auto">
          <a:xfrm>
            <a:off x="6228810" y="1643048"/>
            <a:ext cx="5662084" cy="4773625"/>
          </a:xfrm>
          <a:prstGeom prst="rect">
            <a:avLst/>
          </a:prstGeom>
          <a:solidFill>
            <a:schemeClr val="bg1">
              <a:lumMod val="95000"/>
            </a:schemeClr>
          </a:solidFill>
          <a:ln w="9525" cap="flat" cmpd="sng" algn="ctr">
            <a:noFill/>
            <a:prstDash val="solid"/>
            <a:miter lim="800000"/>
            <a:headEnd/>
            <a:tailEnd/>
          </a:ln>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normAutofit/>
          </a:bodyPr>
          <a:lstStyle/>
          <a:p>
            <a:pPr marL="1270" indent="-1270">
              <a:spcBef>
                <a:spcPct val="20000"/>
              </a:spcBef>
            </a:pPr>
            <a:endParaRPr lang="en-US" b="1" dirty="0">
              <a:solidFill>
                <a:schemeClr val="tx1"/>
              </a:solidFill>
              <a:cs typeface="Arial Unicode MS" pitchFamily="34" charset="-128"/>
            </a:endParaRPr>
          </a:p>
          <a:p>
            <a:pPr marL="342900" indent="-342900">
              <a:spcBef>
                <a:spcPct val="20000"/>
              </a:spcBef>
              <a:buFont typeface="+mj-lt"/>
              <a:buAutoNum type="arabicPeriod"/>
            </a:pPr>
            <a:r>
              <a:rPr lang="en-US" b="1" dirty="0">
                <a:solidFill>
                  <a:schemeClr val="tx1"/>
                </a:solidFill>
                <a:cs typeface="Arial Unicode MS" pitchFamily="34" charset="-128"/>
              </a:rPr>
              <a:t>Time-Intensive</a:t>
            </a:r>
          </a:p>
          <a:p>
            <a:pPr marL="800100" lvl="1" indent="-342900">
              <a:spcBef>
                <a:spcPct val="20000"/>
              </a:spcBef>
              <a:buFont typeface="Arial" panose="020B0604020202020204" pitchFamily="34" charset="0"/>
              <a:buChar char="•"/>
            </a:pPr>
            <a:r>
              <a:rPr lang="en-US" dirty="0">
                <a:solidFill>
                  <a:schemeClr val="tx1"/>
                </a:solidFill>
                <a:cs typeface="Arial Unicode MS" pitchFamily="34" charset="-128"/>
              </a:rPr>
              <a:t>Manual review requires significant effort.</a:t>
            </a:r>
          </a:p>
          <a:p>
            <a:pPr marL="342900" indent="-342900">
              <a:spcBef>
                <a:spcPct val="20000"/>
              </a:spcBef>
              <a:buFont typeface="+mj-lt"/>
              <a:buAutoNum type="arabicPeriod"/>
            </a:pPr>
            <a:r>
              <a:rPr lang="en-US" b="1" dirty="0">
                <a:solidFill>
                  <a:schemeClr val="tx1"/>
                </a:solidFill>
                <a:cs typeface="Arial Unicode MS" pitchFamily="34" charset="-128"/>
              </a:rPr>
              <a:t>Risk of Gaps</a:t>
            </a:r>
          </a:p>
          <a:p>
            <a:pPr marL="800100" lvl="1" indent="-342900">
              <a:spcBef>
                <a:spcPct val="20000"/>
              </a:spcBef>
              <a:buFont typeface="Arial" panose="020B0604020202020204" pitchFamily="34" charset="0"/>
              <a:buChar char="•"/>
            </a:pPr>
            <a:r>
              <a:rPr lang="en-US" dirty="0">
                <a:solidFill>
                  <a:schemeClr val="tx1"/>
                </a:solidFill>
                <a:cs typeface="Arial Unicode MS" pitchFamily="34" charset="-128"/>
              </a:rPr>
              <a:t>Important research may be missed due to limited keywords or manual oversight.</a:t>
            </a:r>
          </a:p>
          <a:p>
            <a:pPr marL="342900" indent="-342900">
              <a:spcBef>
                <a:spcPct val="20000"/>
              </a:spcBef>
              <a:buFont typeface="+mj-lt"/>
              <a:buAutoNum type="arabicPeriod"/>
            </a:pPr>
            <a:r>
              <a:rPr lang="en-US" b="1" dirty="0">
                <a:solidFill>
                  <a:schemeClr val="tx1"/>
                </a:solidFill>
                <a:cs typeface="Arial Unicode MS" pitchFamily="34" charset="-128"/>
              </a:rPr>
              <a:t>Scalability</a:t>
            </a:r>
          </a:p>
          <a:p>
            <a:pPr marL="800100" lvl="1" indent="-342900">
              <a:spcBef>
                <a:spcPct val="20000"/>
              </a:spcBef>
              <a:buFont typeface="Arial" panose="020B0604020202020204" pitchFamily="34" charset="0"/>
              <a:buChar char="•"/>
            </a:pPr>
            <a:r>
              <a:rPr lang="en-US" dirty="0">
                <a:solidFill>
                  <a:schemeClr val="tx1"/>
                </a:solidFill>
                <a:cs typeface="Arial Unicode MS" pitchFamily="34" charset="-128"/>
              </a:rPr>
              <a:t>Managing larger datasets is resource-intensive.</a:t>
            </a:r>
          </a:p>
          <a:p>
            <a:pPr marL="800100" lvl="1" indent="-342900">
              <a:spcBef>
                <a:spcPct val="20000"/>
              </a:spcBef>
              <a:buFont typeface="Arial" panose="020B0604020202020204" pitchFamily="34" charset="0"/>
              <a:buChar char="•"/>
            </a:pPr>
            <a:endParaRPr lang="en-US" dirty="0">
              <a:solidFill>
                <a:schemeClr val="tx1"/>
              </a:solidFill>
              <a:cs typeface="Arial Unicode MS" pitchFamily="34" charset="-128"/>
            </a:endParaRPr>
          </a:p>
          <a:p>
            <a:pPr lvl="1">
              <a:spcBef>
                <a:spcPct val="20000"/>
              </a:spcBef>
            </a:pPr>
            <a:r>
              <a:rPr lang="en-US" sz="1400" dirty="0">
                <a:solidFill>
                  <a:srgbClr val="FF0000"/>
                </a:solidFill>
                <a:cs typeface="Arial Unicode MS"/>
              </a:rPr>
              <a:t>Current version of Legal AI radar covers around 50 papers!</a:t>
            </a:r>
          </a:p>
          <a:p>
            <a:pPr lvl="1">
              <a:spcBef>
                <a:spcPct val="20000"/>
              </a:spcBef>
            </a:pPr>
            <a:endParaRPr lang="en-US" dirty="0">
              <a:solidFill>
                <a:schemeClr val="tx1"/>
              </a:solidFill>
              <a:cs typeface="Arial Unicode MS" pitchFamily="34" charset="-128"/>
            </a:endParaRPr>
          </a:p>
          <a:p>
            <a:pPr marL="1270" indent="-1270">
              <a:spcBef>
                <a:spcPct val="20000"/>
              </a:spcBef>
            </a:pPr>
            <a:endParaRPr lang="en-US" dirty="0">
              <a:solidFill>
                <a:schemeClr val="tx1"/>
              </a:solidFill>
              <a:cs typeface="Arial Unicode MS" pitchFamily="34" charset="-128"/>
            </a:endParaRPr>
          </a:p>
        </p:txBody>
      </p:sp>
      <p:sp>
        <p:nvSpPr>
          <p:cNvPr id="18" name="Text Placeholder 3">
            <a:extLst>
              <a:ext uri="{FF2B5EF4-FFF2-40B4-BE49-F238E27FC236}">
                <a16:creationId xmlns:a16="http://schemas.microsoft.com/office/drawing/2014/main" id="{7ADFA790-1F3D-FBF5-5729-3868CB5722F0}"/>
              </a:ext>
            </a:extLst>
          </p:cNvPr>
          <p:cNvSpPr>
            <a:spLocks noGrp="1"/>
          </p:cNvSpPr>
          <p:nvPr>
            <p:ph type="body" sz="quarter" idx="3"/>
          </p:nvPr>
        </p:nvSpPr>
        <p:spPr>
          <a:xfrm>
            <a:off x="529464" y="981073"/>
            <a:ext cx="5664200" cy="661975"/>
          </a:xfrm>
        </p:spPr>
        <p:txBody>
          <a:bodyPr/>
          <a:lstStyle/>
          <a:p>
            <a:r>
              <a:rPr lang="en-US" dirty="0"/>
              <a:t>General Process</a:t>
            </a:r>
            <a:endParaRPr lang="en-US" b="1" dirty="0">
              <a:solidFill>
                <a:schemeClr val="tx1"/>
              </a:solidFill>
              <a:cs typeface="Arial Unicode MS" pitchFamily="34" charset="-128"/>
            </a:endParaRPr>
          </a:p>
        </p:txBody>
      </p:sp>
      <p:sp>
        <p:nvSpPr>
          <p:cNvPr id="10" name="TextBox 9">
            <a:extLst>
              <a:ext uri="{FF2B5EF4-FFF2-40B4-BE49-F238E27FC236}">
                <a16:creationId xmlns:a16="http://schemas.microsoft.com/office/drawing/2014/main" id="{F8298198-6371-CE47-6967-B4EB5E3AF60A}"/>
              </a:ext>
            </a:extLst>
          </p:cNvPr>
          <p:cNvSpPr txBox="1"/>
          <p:nvPr/>
        </p:nvSpPr>
        <p:spPr bwMode="auto">
          <a:xfrm>
            <a:off x="531281" y="1643048"/>
            <a:ext cx="5664200" cy="4773625"/>
          </a:xfrm>
          <a:prstGeom prst="rect">
            <a:avLst/>
          </a:prstGeom>
          <a:solidFill>
            <a:schemeClr val="bg1">
              <a:lumMod val="95000"/>
            </a:schemeClr>
          </a:solidFill>
          <a:ln w="9525" cap="flat" cmpd="sng" algn="ctr">
            <a:noFill/>
            <a:prstDash val="solid"/>
            <a:miter lim="800000"/>
            <a:headEnd/>
            <a:tailEnd/>
          </a:ln>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normAutofit/>
          </a:bodyPr>
          <a:lstStyle/>
          <a:p>
            <a:pPr marL="1588" indent="-1588">
              <a:spcBef>
                <a:spcPct val="20000"/>
              </a:spcBef>
            </a:pPr>
            <a:endParaRPr lang="en-US" b="1" dirty="0">
              <a:solidFill>
                <a:schemeClr val="tx1"/>
              </a:solidFill>
              <a:cs typeface="Arial Unicode MS" pitchFamily="34" charset="-128"/>
            </a:endParaRPr>
          </a:p>
          <a:p>
            <a:pPr marL="1588" indent="-1588">
              <a:spcBef>
                <a:spcPct val="20000"/>
              </a:spcBef>
              <a:buFont typeface="+mj-lt"/>
              <a:buAutoNum type="arabicPeriod"/>
            </a:pPr>
            <a:r>
              <a:rPr lang="en-US" b="1" dirty="0">
                <a:solidFill>
                  <a:schemeClr val="tx1"/>
                </a:solidFill>
                <a:cs typeface="Arial Unicode MS" pitchFamily="34" charset="-128"/>
              </a:rPr>
              <a:t> Select Sources</a:t>
            </a:r>
          </a:p>
          <a:p>
            <a:pPr marL="742950" lvl="1" indent="-285750">
              <a:spcBef>
                <a:spcPct val="20000"/>
              </a:spcBef>
              <a:buFont typeface="Arial" panose="020B0604020202020204" pitchFamily="34" charset="0"/>
              <a:buChar char="•"/>
            </a:pPr>
            <a:r>
              <a:rPr lang="en-GB" dirty="0"/>
              <a:t>Identify reliable academic sources (Scopus, IEEE, ACL, ACM, ICAIL)</a:t>
            </a:r>
            <a:endParaRPr lang="en-US" b="1" dirty="0">
              <a:solidFill>
                <a:schemeClr val="tx1"/>
              </a:solidFill>
              <a:cs typeface="Arial Unicode MS" pitchFamily="34" charset="-128"/>
            </a:endParaRPr>
          </a:p>
          <a:p>
            <a:pPr marL="1588" indent="-1588">
              <a:spcBef>
                <a:spcPct val="20000"/>
              </a:spcBef>
              <a:buFont typeface="+mj-lt"/>
              <a:buAutoNum type="arabicPeriod"/>
            </a:pPr>
            <a:r>
              <a:rPr lang="en-US" b="1" dirty="0">
                <a:solidFill>
                  <a:schemeClr val="tx1"/>
                </a:solidFill>
                <a:cs typeface="Arial Unicode MS" pitchFamily="34" charset="-128"/>
              </a:rPr>
              <a:t> Define Keywords</a:t>
            </a:r>
            <a:endParaRPr lang="en-US" dirty="0">
              <a:solidFill>
                <a:schemeClr val="tx1"/>
              </a:solidFill>
              <a:cs typeface="Arial Unicode MS" pitchFamily="34" charset="-128"/>
            </a:endParaRPr>
          </a:p>
          <a:p>
            <a:pPr marL="742950" lvl="2" indent="-285750">
              <a:spcBef>
                <a:spcPct val="20000"/>
              </a:spcBef>
              <a:buFont typeface="Arial" panose="020B0604020202020204" pitchFamily="34" charset="0"/>
              <a:buChar char="•"/>
            </a:pPr>
            <a:r>
              <a:rPr lang="en-GB" dirty="0"/>
              <a:t>Choose keywords to filter relevant research articles</a:t>
            </a:r>
          </a:p>
          <a:p>
            <a:pPr marL="0" lvl="1">
              <a:spcBef>
                <a:spcPct val="20000"/>
              </a:spcBef>
            </a:pPr>
            <a:r>
              <a:rPr lang="en-GB" b="1" dirty="0">
                <a:solidFill>
                  <a:schemeClr val="tx1"/>
                </a:solidFill>
                <a:cs typeface="Arial Unicode MS" pitchFamily="34" charset="-128"/>
              </a:rPr>
              <a:t>3. </a:t>
            </a:r>
            <a:r>
              <a:rPr lang="en-US" b="1" dirty="0">
                <a:solidFill>
                  <a:schemeClr val="tx1"/>
                </a:solidFill>
                <a:cs typeface="Arial Unicode MS" pitchFamily="34" charset="-128"/>
              </a:rPr>
              <a:t>Manual Review</a:t>
            </a:r>
            <a:endParaRPr lang="en-US" dirty="0">
              <a:solidFill>
                <a:schemeClr val="tx1"/>
              </a:solidFill>
              <a:cs typeface="Arial Unicode MS" pitchFamily="34" charset="-128"/>
            </a:endParaRPr>
          </a:p>
          <a:p>
            <a:pPr marL="742950" lvl="2" indent="-285750">
              <a:spcBef>
                <a:spcPct val="20000"/>
              </a:spcBef>
              <a:buFont typeface="Arial" panose="020B0604020202020204" pitchFamily="34" charset="0"/>
              <a:buChar char="•"/>
            </a:pPr>
            <a:r>
              <a:rPr lang="en-US" dirty="0">
                <a:solidFill>
                  <a:schemeClr val="tx1"/>
                </a:solidFill>
                <a:cs typeface="Arial Unicode MS" pitchFamily="34" charset="-128"/>
              </a:rPr>
              <a:t>Review titles and abstracts for relevance.</a:t>
            </a:r>
          </a:p>
          <a:p>
            <a:pPr marL="742950" lvl="2" indent="-285750">
              <a:spcBef>
                <a:spcPct val="20000"/>
              </a:spcBef>
              <a:buFont typeface="Arial" panose="020B0604020202020204" pitchFamily="34" charset="0"/>
              <a:buChar char="•"/>
            </a:pPr>
            <a:r>
              <a:rPr lang="en-US" dirty="0">
                <a:solidFill>
                  <a:schemeClr val="tx1"/>
                </a:solidFill>
                <a:cs typeface="Arial Unicode MS" pitchFamily="34" charset="-128"/>
              </a:rPr>
              <a:t>Categorize articles by key themes (e.g., use cases, NLP technologies).</a:t>
            </a:r>
          </a:p>
          <a:p>
            <a:pPr>
              <a:spcBef>
                <a:spcPct val="20000"/>
              </a:spcBef>
            </a:pPr>
            <a:r>
              <a:rPr lang="en-US" b="1" dirty="0">
                <a:solidFill>
                  <a:schemeClr val="tx1"/>
                </a:solidFill>
                <a:cs typeface="Arial Unicode MS" pitchFamily="34" charset="-128"/>
              </a:rPr>
              <a:t>4. Dataset Creation</a:t>
            </a:r>
            <a:endParaRPr lang="en-US" dirty="0">
              <a:solidFill>
                <a:schemeClr val="tx1"/>
              </a:solidFill>
              <a:cs typeface="Arial Unicode MS" pitchFamily="34" charset="-128"/>
            </a:endParaRPr>
          </a:p>
          <a:p>
            <a:pPr marL="742950" lvl="2" indent="-285750">
              <a:spcBef>
                <a:spcPct val="20000"/>
              </a:spcBef>
              <a:buFont typeface="Arial" panose="020B0604020202020204" pitchFamily="34" charset="0"/>
              <a:buChar char="•"/>
            </a:pPr>
            <a:r>
              <a:rPr lang="en-US" dirty="0">
                <a:solidFill>
                  <a:schemeClr val="tx1"/>
                </a:solidFill>
                <a:cs typeface="Arial Unicode MS" pitchFamily="34" charset="-128"/>
              </a:rPr>
              <a:t>Compile a curated dataset of articles for further analysis.</a:t>
            </a:r>
          </a:p>
        </p:txBody>
      </p:sp>
      <p:sp>
        <p:nvSpPr>
          <p:cNvPr id="2" name="Title 1">
            <a:extLst>
              <a:ext uri="{FF2B5EF4-FFF2-40B4-BE49-F238E27FC236}">
                <a16:creationId xmlns:a16="http://schemas.microsoft.com/office/drawing/2014/main" id="{DCD90620-2585-E632-A79C-A9725A71580F}"/>
              </a:ext>
            </a:extLst>
          </p:cNvPr>
          <p:cNvSpPr>
            <a:spLocks noGrp="1"/>
          </p:cNvSpPr>
          <p:nvPr>
            <p:ph type="title"/>
          </p:nvPr>
        </p:nvSpPr>
        <p:spPr>
          <a:xfrm>
            <a:off x="334434" y="260648"/>
            <a:ext cx="10586102" cy="504528"/>
          </a:xfrm>
        </p:spPr>
        <p:txBody>
          <a:bodyPr vert="horz" wrap="square" lIns="90000" tIns="0" rIns="90000" bIns="0" numCol="1" anchor="b" anchorCtr="0" compatLnSpc="1">
            <a:prstTxWarp prst="textNoShape">
              <a:avLst/>
            </a:prstTxWarp>
            <a:normAutofit/>
          </a:bodyPr>
          <a:lstStyle/>
          <a:p>
            <a:r>
              <a:rPr lang="en-US" dirty="0"/>
              <a:t>Standard</a:t>
            </a:r>
            <a:r>
              <a:rPr lang="en-US" b="0" i="0" baseline="0" dirty="0">
                <a:latin typeface="+mn-lt"/>
                <a:ea typeface="+mj-ea"/>
                <a:cs typeface="Arial Unicode MS" pitchFamily="34" charset="-128"/>
              </a:rPr>
              <a:t> Approach for Literature Review</a:t>
            </a:r>
          </a:p>
        </p:txBody>
      </p:sp>
      <p:sp>
        <p:nvSpPr>
          <p:cNvPr id="4" name="Date Placeholder 3">
            <a:extLst>
              <a:ext uri="{FF2B5EF4-FFF2-40B4-BE49-F238E27FC236}">
                <a16:creationId xmlns:a16="http://schemas.microsoft.com/office/drawing/2014/main" id="{FD7483C9-02AF-63A0-BB64-A20DEBCA1963}"/>
              </a:ext>
            </a:extLst>
          </p:cNvPr>
          <p:cNvSpPr>
            <a:spLocks noGrp="1"/>
          </p:cNvSpPr>
          <p:nvPr>
            <p:ph type="dt" sz="half" idx="10"/>
          </p:nvPr>
        </p:nvSpPr>
        <p:spPr>
          <a:xfrm>
            <a:off x="9383184" y="6570616"/>
            <a:ext cx="2142067" cy="288925"/>
          </a:xfrm>
        </p:spPr>
        <p:txBody>
          <a:bodyPr vert="horz" wrap="none" lIns="91440" tIns="45720" rIns="91440" bIns="45720" numCol="1" anchor="ctr" anchorCtr="0" compatLnSpc="1">
            <a:prstTxWarp prst="textNoShape">
              <a:avLst/>
            </a:prstTxWarp>
            <a:normAutofit/>
          </a:bodyPr>
          <a:lstStyle/>
          <a:p>
            <a:pPr>
              <a:spcAft>
                <a:spcPts val="600"/>
              </a:spcAft>
              <a:defRPr/>
            </a:pPr>
            <a:r>
              <a:rPr lang="de-DE"/>
              <a:t>© sebis</a:t>
            </a:r>
          </a:p>
        </p:txBody>
      </p:sp>
      <p:sp>
        <p:nvSpPr>
          <p:cNvPr id="5" name="Footer Placeholder 4">
            <a:extLst>
              <a:ext uri="{FF2B5EF4-FFF2-40B4-BE49-F238E27FC236}">
                <a16:creationId xmlns:a16="http://schemas.microsoft.com/office/drawing/2014/main" id="{F96DB834-A565-6246-4F94-6C878C3152A9}"/>
              </a:ext>
            </a:extLst>
          </p:cNvPr>
          <p:cNvSpPr>
            <a:spLocks noGrp="1"/>
          </p:cNvSpPr>
          <p:nvPr>
            <p:ph type="ftr" sz="quarter" idx="11"/>
          </p:nvPr>
        </p:nvSpPr>
        <p:spPr>
          <a:xfrm>
            <a:off x="332903" y="6569076"/>
            <a:ext cx="5761567" cy="288925"/>
          </a:xfrm>
        </p:spPr>
        <p:txBody>
          <a:bodyPr vert="horz" wrap="square" lIns="91440" tIns="45720" rIns="91440" bIns="45720" numCol="1" anchor="ctr" anchorCtr="0" compatLnSpc="1">
            <a:prstTxWarp prst="textNoShape">
              <a:avLst/>
            </a:prstTxWarp>
            <a:normAutofit/>
          </a:bodyPr>
          <a:lstStyle/>
          <a:p>
            <a:pPr>
              <a:spcAft>
                <a:spcPts val="600"/>
              </a:spcAft>
              <a:defRPr/>
            </a:pPr>
            <a:r>
              <a:rPr lang="en-US" kern="1200">
                <a:latin typeface="+mn-lt"/>
                <a:ea typeface="+mn-ea"/>
                <a:cs typeface="+mn-cs"/>
              </a:rPr>
              <a:t>241216 Henrik</a:t>
            </a:r>
          </a:p>
        </p:txBody>
      </p:sp>
      <p:sp>
        <p:nvSpPr>
          <p:cNvPr id="6" name="Slide Number Placeholder 5">
            <a:extLst>
              <a:ext uri="{FF2B5EF4-FFF2-40B4-BE49-F238E27FC236}">
                <a16:creationId xmlns:a16="http://schemas.microsoft.com/office/drawing/2014/main" id="{230F35B8-3AF7-E622-49B6-FBE977CBFD4C}"/>
              </a:ext>
            </a:extLst>
          </p:cNvPr>
          <p:cNvSpPr>
            <a:spLocks noGrp="1"/>
          </p:cNvSpPr>
          <p:nvPr>
            <p:ph type="sldNum" sz="quarter" idx="12"/>
          </p:nvPr>
        </p:nvSpPr>
        <p:spPr>
          <a:xfrm>
            <a:off x="11525251" y="6570616"/>
            <a:ext cx="332316" cy="288925"/>
          </a:xfrm>
        </p:spPr>
        <p:txBody>
          <a:bodyPr vert="horz" wrap="none" lIns="91440" tIns="45720" rIns="0" bIns="45720" numCol="1" anchor="ctr" anchorCtr="0" compatLnSpc="1">
            <a:prstTxWarp prst="textNoShape">
              <a:avLst/>
            </a:prstTxWarp>
            <a:normAutofit/>
          </a:bodyPr>
          <a:lstStyle/>
          <a:p>
            <a:pPr>
              <a:spcAft>
                <a:spcPts val="600"/>
              </a:spcAft>
              <a:defRPr/>
            </a:pPr>
            <a:fld id="{05BC9FAB-BDC1-47C0-A8BB-6E12A8205D33}" type="slidenum">
              <a:rPr lang="en-US" smtClean="0"/>
              <a:pPr>
                <a:spcAft>
                  <a:spcPts val="600"/>
                </a:spcAft>
                <a:defRPr/>
              </a:pPr>
              <a:t>7</a:t>
            </a:fld>
            <a:endParaRPr lang="en-US"/>
          </a:p>
        </p:txBody>
      </p:sp>
    </p:spTree>
    <p:extLst>
      <p:ext uri="{BB962C8B-B14F-4D97-AF65-F5344CB8AC3E}">
        <p14:creationId xmlns:p14="http://schemas.microsoft.com/office/powerpoint/2010/main" val="2569566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43DF2-DADC-0E3B-A4B6-B7155A524714}"/>
              </a:ext>
            </a:extLst>
          </p:cNvPr>
          <p:cNvSpPr>
            <a:spLocks noGrp="1"/>
          </p:cNvSpPr>
          <p:nvPr>
            <p:ph idx="1"/>
          </p:nvPr>
        </p:nvSpPr>
        <p:spPr>
          <a:xfrm>
            <a:off x="334435" y="981076"/>
            <a:ext cx="11523135" cy="5400675"/>
          </a:xfrm>
        </p:spPr>
        <p:txBody>
          <a:bodyPr wrap="square" anchor="t">
            <a:normAutofit/>
          </a:bodyPr>
          <a:lstStyle/>
          <a:p>
            <a:pPr marL="0" indent="0"/>
            <a:endParaRPr lang="en-GB" b="1" dirty="0"/>
          </a:p>
          <a:p>
            <a:pPr marL="642937" lvl="1" indent="-285750">
              <a:buFont typeface="Arial" panose="020B0604020202020204" pitchFamily="34" charset="0"/>
              <a:buChar char="•"/>
            </a:pPr>
            <a:r>
              <a:rPr lang="en-GB" b="1" dirty="0"/>
              <a:t>Relaxed keyword filters: </a:t>
            </a:r>
            <a:r>
              <a:rPr lang="en-GB" dirty="0"/>
              <a:t>Broadened scope by including more comprehensive keyword variations, expanding the dataset from ~100 to ~3500 articles</a:t>
            </a:r>
          </a:p>
          <a:p>
            <a:pPr marL="642937" lvl="1" indent="-285750">
              <a:buFont typeface="Arial" panose="020B0604020202020204" pitchFamily="34" charset="0"/>
              <a:buChar char="•"/>
            </a:pPr>
            <a:endParaRPr lang="en-GB" dirty="0"/>
          </a:p>
          <a:p>
            <a:pPr marL="642937" lvl="1" indent="-285750">
              <a:buFont typeface="Arial" panose="020B0604020202020204" pitchFamily="34" charset="0"/>
              <a:buChar char="•"/>
            </a:pPr>
            <a:r>
              <a:rPr lang="en-GB" b="1" dirty="0"/>
              <a:t>Semi-automated processing with GPT</a:t>
            </a:r>
          </a:p>
          <a:p>
            <a:pPr marL="642937" lvl="1" indent="-285750">
              <a:buFont typeface="Arial" panose="020B0604020202020204" pitchFamily="34" charset="0"/>
              <a:buChar char="•"/>
            </a:pPr>
            <a:endParaRPr lang="en-GB" b="1" dirty="0"/>
          </a:p>
          <a:p>
            <a:pPr marL="909637" lvl="2" indent="-285750">
              <a:buFont typeface="Arial" panose="020B0604020202020204" pitchFamily="34" charset="0"/>
              <a:buChar char="•"/>
            </a:pPr>
            <a:r>
              <a:rPr lang="en-GB" b="1" dirty="0"/>
              <a:t>Paper Relevance: </a:t>
            </a:r>
            <a:r>
              <a:rPr lang="en-GB" dirty="0"/>
              <a:t>Evaluated abstracts for relevance to Legal NLP.</a:t>
            </a:r>
          </a:p>
          <a:p>
            <a:pPr marL="909637" lvl="2" indent="-285750">
              <a:buFont typeface="Arial" panose="020B0604020202020204" pitchFamily="34" charset="0"/>
              <a:buChar char="•"/>
            </a:pPr>
            <a:r>
              <a:rPr lang="en-GB" b="1" dirty="0"/>
              <a:t>Legal Use Case Extraction: </a:t>
            </a:r>
            <a:r>
              <a:rPr lang="en-GB" dirty="0"/>
              <a:t>Classified papers into predefined use cases and flagged novel ones.</a:t>
            </a:r>
          </a:p>
          <a:p>
            <a:pPr marL="909637" lvl="2" indent="-285750">
              <a:buFont typeface="Arial" panose="020B0604020202020204" pitchFamily="34" charset="0"/>
              <a:buChar char="•"/>
            </a:pPr>
            <a:r>
              <a:rPr lang="en-GB" b="1" dirty="0"/>
              <a:t>NLP Technology Extraction: </a:t>
            </a:r>
            <a:r>
              <a:rPr lang="en-GB" dirty="0"/>
              <a:t>Identified methods such as Named Entity Recognition, text Summarization .</a:t>
            </a:r>
          </a:p>
          <a:p>
            <a:endParaRPr lang="en-DE" dirty="0"/>
          </a:p>
        </p:txBody>
      </p:sp>
      <p:sp>
        <p:nvSpPr>
          <p:cNvPr id="2" name="Title 1">
            <a:extLst>
              <a:ext uri="{FF2B5EF4-FFF2-40B4-BE49-F238E27FC236}">
                <a16:creationId xmlns:a16="http://schemas.microsoft.com/office/drawing/2014/main" id="{42A5FBEA-31A7-1A26-EE5F-39C05702DF46}"/>
              </a:ext>
            </a:extLst>
          </p:cNvPr>
          <p:cNvSpPr>
            <a:spLocks noGrp="1"/>
          </p:cNvSpPr>
          <p:nvPr>
            <p:ph type="title"/>
          </p:nvPr>
        </p:nvSpPr>
        <p:spPr>
          <a:xfrm>
            <a:off x="334437" y="44452"/>
            <a:ext cx="10586099" cy="720725"/>
          </a:xfrm>
        </p:spPr>
        <p:txBody>
          <a:bodyPr wrap="square" anchor="b">
            <a:normAutofit/>
          </a:bodyPr>
          <a:lstStyle/>
          <a:p>
            <a:r>
              <a:rPr lang="en-GB" dirty="0"/>
              <a:t>Key Improvements and Revised Approach</a:t>
            </a:r>
            <a:endParaRPr lang="en-DE" dirty="0"/>
          </a:p>
        </p:txBody>
      </p:sp>
      <p:sp>
        <p:nvSpPr>
          <p:cNvPr id="4" name="Date Placeholder 3">
            <a:extLst>
              <a:ext uri="{FF2B5EF4-FFF2-40B4-BE49-F238E27FC236}">
                <a16:creationId xmlns:a16="http://schemas.microsoft.com/office/drawing/2014/main" id="{3024605D-08D8-5F46-6AC9-67E8AD09536B}"/>
              </a:ext>
            </a:extLst>
          </p:cNvPr>
          <p:cNvSpPr>
            <a:spLocks noGrp="1"/>
          </p:cNvSpPr>
          <p:nvPr>
            <p:ph type="dt" sz="half" idx="10"/>
          </p:nvPr>
        </p:nvSpPr>
        <p:spPr>
          <a:xfrm>
            <a:off x="9383184" y="6570616"/>
            <a:ext cx="2142067" cy="288925"/>
          </a:xfrm>
        </p:spPr>
        <p:txBody>
          <a:bodyPr wrap="none" anchor="ctr">
            <a:normAutofit/>
          </a:bodyPr>
          <a:lstStyle/>
          <a:p>
            <a:pPr>
              <a:spcAft>
                <a:spcPts val="600"/>
              </a:spcAft>
              <a:defRPr/>
            </a:pPr>
            <a:r>
              <a:rPr lang="de-DE"/>
              <a:t>© sebis</a:t>
            </a:r>
          </a:p>
        </p:txBody>
      </p:sp>
      <p:sp>
        <p:nvSpPr>
          <p:cNvPr id="5" name="Footer Placeholder 4">
            <a:extLst>
              <a:ext uri="{FF2B5EF4-FFF2-40B4-BE49-F238E27FC236}">
                <a16:creationId xmlns:a16="http://schemas.microsoft.com/office/drawing/2014/main" id="{996D0E7F-E390-1384-7EFF-E2C73F7F569D}"/>
              </a:ext>
            </a:extLst>
          </p:cNvPr>
          <p:cNvSpPr>
            <a:spLocks noGrp="1"/>
          </p:cNvSpPr>
          <p:nvPr>
            <p:ph type="ftr" sz="quarter" idx="11"/>
          </p:nvPr>
        </p:nvSpPr>
        <p:spPr>
          <a:xfrm>
            <a:off x="332903" y="6569076"/>
            <a:ext cx="5761567" cy="288925"/>
          </a:xfrm>
        </p:spPr>
        <p:txBody>
          <a:bodyPr wrap="square" anchor="ctr">
            <a:normAutofit/>
          </a:bodyPr>
          <a:lstStyle/>
          <a:p>
            <a:r>
              <a:rPr lang="en-US" dirty="0"/>
              <a:t>241216 Henrik</a:t>
            </a:r>
            <a:endParaRPr lang="de-DE" dirty="0"/>
          </a:p>
        </p:txBody>
      </p:sp>
      <p:sp>
        <p:nvSpPr>
          <p:cNvPr id="6" name="Slide Number Placeholder 5">
            <a:extLst>
              <a:ext uri="{FF2B5EF4-FFF2-40B4-BE49-F238E27FC236}">
                <a16:creationId xmlns:a16="http://schemas.microsoft.com/office/drawing/2014/main" id="{95886702-039F-36A7-5AC4-C8E6944F5523}"/>
              </a:ext>
            </a:extLst>
          </p:cNvPr>
          <p:cNvSpPr>
            <a:spLocks noGrp="1"/>
          </p:cNvSpPr>
          <p:nvPr>
            <p:ph type="sldNum" sz="quarter" idx="12"/>
          </p:nvPr>
        </p:nvSpPr>
        <p:spPr>
          <a:xfrm>
            <a:off x="11525251" y="6570616"/>
            <a:ext cx="332316" cy="288925"/>
          </a:xfrm>
        </p:spPr>
        <p:txBody>
          <a:bodyPr wrap="none" anchor="ctr">
            <a:normAutofit/>
          </a:bodyPr>
          <a:lstStyle/>
          <a:p>
            <a:pPr>
              <a:spcAft>
                <a:spcPts val="600"/>
              </a:spcAft>
              <a:defRPr/>
            </a:pPr>
            <a:fld id="{05BC9FAB-BDC1-47C0-A8BB-6E12A8205D33}" type="slidenum">
              <a:rPr lang="de-DE" smtClean="0"/>
              <a:pPr>
                <a:spcAft>
                  <a:spcPts val="600"/>
                </a:spcAft>
                <a:defRPr/>
              </a:pPr>
              <a:t>8</a:t>
            </a:fld>
            <a:endParaRPr lang="de-DE"/>
          </a:p>
        </p:txBody>
      </p:sp>
      <p:sp>
        <p:nvSpPr>
          <p:cNvPr id="7" name="TextBox 6">
            <a:extLst>
              <a:ext uri="{FF2B5EF4-FFF2-40B4-BE49-F238E27FC236}">
                <a16:creationId xmlns:a16="http://schemas.microsoft.com/office/drawing/2014/main" id="{DF74E096-FA71-21EB-9AE1-1AA4E0E9B050}"/>
              </a:ext>
            </a:extLst>
          </p:cNvPr>
          <p:cNvSpPr txBox="1"/>
          <p:nvPr/>
        </p:nvSpPr>
        <p:spPr>
          <a:xfrm>
            <a:off x="1091738" y="2029224"/>
            <a:ext cx="4536504" cy="33085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100" b="0" i="0" dirty="0">
                <a:solidFill>
                  <a:schemeClr val="tx1"/>
                </a:solidFill>
                <a:effectLst/>
                <a:latin typeface="-apple-system"/>
              </a:rPr>
              <a:t>(</a:t>
            </a:r>
            <a:br>
              <a:rPr lang="en-GB" sz="1100" dirty="0">
                <a:solidFill>
                  <a:schemeClr val="tx1"/>
                </a:solidFill>
              </a:rPr>
            </a:br>
            <a:r>
              <a:rPr lang="en-GB" sz="1100" b="0" i="0" dirty="0">
                <a:solidFill>
                  <a:srgbClr val="FF8000"/>
                </a:solidFill>
                <a:effectLst/>
                <a:latin typeface="-apple-system"/>
              </a:rPr>
              <a:t>( "NLP" OR "Natural Language Processing" OR "Computational Linguistics" OR "Language Models" OR "LLM" OR "Machine Learning" OR "Artificial Intelligence" OR "Deep Learning" )</a:t>
            </a:r>
            <a:br>
              <a:rPr lang="en-GB" sz="1100" dirty="0">
                <a:solidFill>
                  <a:schemeClr val="tx1"/>
                </a:solidFill>
              </a:rPr>
            </a:br>
            <a:r>
              <a:rPr lang="en-GB" sz="1100" b="0" i="0" dirty="0">
                <a:solidFill>
                  <a:schemeClr val="tx1"/>
                </a:solidFill>
                <a:effectLst/>
                <a:latin typeface="-apple-system"/>
              </a:rPr>
              <a:t>AND</a:t>
            </a:r>
            <a:br>
              <a:rPr lang="en-GB" sz="1100" dirty="0">
                <a:solidFill>
                  <a:schemeClr val="tx1"/>
                </a:solidFill>
              </a:rPr>
            </a:br>
            <a:r>
              <a:rPr lang="en-GB" sz="1100" b="0" i="0" dirty="0">
                <a:solidFill>
                  <a:srgbClr val="FF8000"/>
                </a:solidFill>
                <a:effectLst/>
                <a:latin typeface="-apple-system"/>
              </a:rPr>
              <a:t>( "Law" OR "Legal" OR "Jurisprudence" OR "Judicial" OR "Attorney" OR "Contracts" OR "Case Law" OR "Regulations" OR "Statutes" )</a:t>
            </a:r>
            <a:br>
              <a:rPr lang="en-GB" sz="1100" dirty="0">
                <a:solidFill>
                  <a:schemeClr val="tx1"/>
                </a:solidFill>
              </a:rPr>
            </a:br>
            <a:r>
              <a:rPr lang="en-GB" sz="1100" b="0" i="0" dirty="0">
                <a:solidFill>
                  <a:schemeClr val="tx1"/>
                </a:solidFill>
                <a:effectLst/>
                <a:latin typeface="-apple-system"/>
              </a:rPr>
              <a:t>)</a:t>
            </a:r>
            <a:br>
              <a:rPr lang="en-GB" sz="1100" dirty="0">
                <a:solidFill>
                  <a:schemeClr val="tx1"/>
                </a:solidFill>
              </a:rPr>
            </a:br>
            <a:r>
              <a:rPr lang="en-GB" sz="1100" b="0" i="0" dirty="0">
                <a:solidFill>
                  <a:schemeClr val="tx1"/>
                </a:solidFill>
                <a:effectLst/>
                <a:latin typeface="-apple-system"/>
              </a:rPr>
              <a:t>OR</a:t>
            </a:r>
            <a:br>
              <a:rPr lang="en-GB" sz="1100" dirty="0">
                <a:solidFill>
                  <a:schemeClr val="tx1"/>
                </a:solidFill>
              </a:rPr>
            </a:br>
            <a:r>
              <a:rPr lang="en-GB" sz="1100" b="0" i="0" dirty="0">
                <a:solidFill>
                  <a:schemeClr val="tx1"/>
                </a:solidFill>
                <a:effectLst/>
                <a:latin typeface="-apple-system"/>
              </a:rPr>
              <a:t>(</a:t>
            </a:r>
            <a:br>
              <a:rPr lang="en-GB" sz="1100" dirty="0">
                <a:solidFill>
                  <a:schemeClr val="tx1"/>
                </a:solidFill>
              </a:rPr>
            </a:br>
            <a:r>
              <a:rPr lang="en-GB" sz="1100" b="0" i="0" dirty="0">
                <a:solidFill>
                  <a:srgbClr val="00B050"/>
                </a:solidFill>
                <a:effectLst/>
                <a:latin typeface="-apple-system"/>
              </a:rPr>
              <a:t>( "</a:t>
            </a:r>
            <a:r>
              <a:rPr lang="en-GB" sz="1100" b="0" i="0" dirty="0" err="1">
                <a:solidFill>
                  <a:srgbClr val="00B050"/>
                </a:solidFill>
                <a:effectLst/>
                <a:latin typeface="-apple-system"/>
              </a:rPr>
              <a:t>LegalTech</a:t>
            </a:r>
            <a:r>
              <a:rPr lang="en-GB" sz="1100" b="0" i="0" dirty="0">
                <a:solidFill>
                  <a:srgbClr val="00B050"/>
                </a:solidFill>
                <a:effectLst/>
                <a:latin typeface="-apple-system"/>
              </a:rPr>
              <a:t>" OR "Legal Tech" OR "Legal Technology" )</a:t>
            </a:r>
            <a:br>
              <a:rPr lang="en-GB" sz="1100" dirty="0">
                <a:solidFill>
                  <a:schemeClr val="tx1"/>
                </a:solidFill>
              </a:rPr>
            </a:br>
            <a:r>
              <a:rPr lang="en-GB" sz="1100" b="0" i="0" dirty="0">
                <a:solidFill>
                  <a:schemeClr val="tx1"/>
                </a:solidFill>
                <a:effectLst/>
                <a:latin typeface="-apple-system"/>
              </a:rPr>
              <a:t>AND</a:t>
            </a:r>
            <a:br>
              <a:rPr lang="en-GB" sz="1100" dirty="0">
                <a:solidFill>
                  <a:schemeClr val="tx1"/>
                </a:solidFill>
              </a:rPr>
            </a:br>
            <a:r>
              <a:rPr lang="en-GB" sz="1100" b="0" i="0" dirty="0">
                <a:solidFill>
                  <a:srgbClr val="00B050"/>
                </a:solidFill>
                <a:effectLst/>
                <a:latin typeface="-apple-system"/>
              </a:rPr>
              <a:t>( "Use Case" OR "Application" OR "Case Study" OR "Implementation" )</a:t>
            </a:r>
            <a:br>
              <a:rPr lang="en-GB" sz="1100" dirty="0">
                <a:solidFill>
                  <a:schemeClr val="tx1"/>
                </a:solidFill>
              </a:rPr>
            </a:br>
            <a:r>
              <a:rPr lang="en-GB" sz="1100" b="0" i="0" dirty="0">
                <a:solidFill>
                  <a:schemeClr val="tx1"/>
                </a:solidFill>
                <a:effectLst/>
                <a:latin typeface="-apple-system"/>
              </a:rPr>
              <a:t>)</a:t>
            </a:r>
            <a:br>
              <a:rPr lang="en-GB" sz="1100" dirty="0">
                <a:solidFill>
                  <a:schemeClr val="tx1"/>
                </a:solidFill>
              </a:rPr>
            </a:br>
            <a:r>
              <a:rPr lang="en-GB" sz="1100" b="0" i="0" dirty="0">
                <a:solidFill>
                  <a:schemeClr val="tx1"/>
                </a:solidFill>
                <a:effectLst/>
                <a:latin typeface="-apple-system"/>
              </a:rPr>
              <a:t>OR</a:t>
            </a:r>
            <a:br>
              <a:rPr lang="en-GB" sz="1100" dirty="0">
                <a:solidFill>
                  <a:schemeClr val="tx1"/>
                </a:solidFill>
              </a:rPr>
            </a:br>
            <a:r>
              <a:rPr lang="en-GB" sz="1100" b="0" i="0" dirty="0">
                <a:solidFill>
                  <a:schemeClr val="tx1"/>
                </a:solidFill>
                <a:effectLst/>
                <a:latin typeface="-apple-system"/>
              </a:rPr>
              <a:t>(</a:t>
            </a:r>
            <a:br>
              <a:rPr lang="en-GB" sz="1100" dirty="0">
                <a:solidFill>
                  <a:schemeClr val="tx1"/>
                </a:solidFill>
              </a:rPr>
            </a:br>
            <a:r>
              <a:rPr lang="en-GB" sz="1100" b="0" i="0" dirty="0">
                <a:solidFill>
                  <a:srgbClr val="FF0000"/>
                </a:solidFill>
                <a:effectLst/>
                <a:latin typeface="-apple-system"/>
              </a:rPr>
              <a:t>( "Contract Analysis" OR "Legal Document Processing" OR "Legal Information Retrieval" OR "Legal Question Answering" )</a:t>
            </a:r>
            <a:br>
              <a:rPr lang="en-GB" sz="1100" dirty="0">
                <a:solidFill>
                  <a:schemeClr val="tx1"/>
                </a:solidFill>
              </a:rPr>
            </a:br>
            <a:r>
              <a:rPr lang="en-GB" sz="1100" b="0" i="0" dirty="0">
                <a:solidFill>
                  <a:schemeClr val="tx1"/>
                </a:solidFill>
                <a:effectLst/>
                <a:latin typeface="-apple-system"/>
              </a:rPr>
              <a:t>)</a:t>
            </a:r>
            <a:endParaRPr lang="en-DE" sz="1100" dirty="0">
              <a:solidFill>
                <a:schemeClr val="tx1"/>
              </a:solidFill>
              <a:latin typeface="Arial" pitchFamily="34" charset="0"/>
            </a:endParaRPr>
          </a:p>
        </p:txBody>
      </p:sp>
    </p:spTree>
    <p:extLst>
      <p:ext uri="{BB962C8B-B14F-4D97-AF65-F5344CB8AC3E}">
        <p14:creationId xmlns:p14="http://schemas.microsoft.com/office/powerpoint/2010/main" val="762739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grpId="1" nodeType="clickEffect">
                                  <p:stCondLst>
                                    <p:cond delay="0"/>
                                  </p:stCondLst>
                                  <p:childTnLst>
                                    <p:anim calcmode="lin" valueType="num">
                                      <p:cBhvr additive="base">
                                        <p:cTn id="14" dur="500"/>
                                        <p:tgtEl>
                                          <p:spTgt spid="7"/>
                                        </p:tgtEl>
                                        <p:attrNameLst>
                                          <p:attrName>ppt_y</p:attrName>
                                        </p:attrNameLst>
                                      </p:cBhvr>
                                      <p:tavLst>
                                        <p:tav tm="0">
                                          <p:val>
                                            <p:strVal val="#ppt_y"/>
                                          </p:val>
                                        </p:tav>
                                        <p:tav tm="100000">
                                          <p:val>
                                            <p:strVal val="#ppt_y+#ppt_h*1.125000"/>
                                          </p:val>
                                        </p:tav>
                                      </p:tavLst>
                                    </p:anim>
                                    <p:animEffect transition="out" filter="wipe(down)">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EC1D3E-6DC4-28D6-564E-E56FCB184E44}"/>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D8DDC053-A238-847F-C796-79223D04D444}"/>
              </a:ext>
            </a:extLst>
          </p:cNvPr>
          <p:cNvSpPr>
            <a:spLocks noGrp="1"/>
          </p:cNvSpPr>
          <p:nvPr>
            <p:ph type="ftr" sz="quarter" idx="11"/>
          </p:nvPr>
        </p:nvSpPr>
        <p:spPr/>
        <p:txBody>
          <a:bodyPr/>
          <a:lstStyle/>
          <a:p>
            <a:r>
              <a:rPr lang="en-US" dirty="0"/>
              <a:t>241216 Henrik</a:t>
            </a:r>
            <a:endParaRPr lang="de-DE" dirty="0"/>
          </a:p>
        </p:txBody>
      </p:sp>
      <p:sp>
        <p:nvSpPr>
          <p:cNvPr id="6" name="Slide Number Placeholder 5">
            <a:extLst>
              <a:ext uri="{FF2B5EF4-FFF2-40B4-BE49-F238E27FC236}">
                <a16:creationId xmlns:a16="http://schemas.microsoft.com/office/drawing/2014/main" id="{6C5C19EE-324A-0C94-B482-BEA4709D9366}"/>
              </a:ext>
            </a:extLst>
          </p:cNvPr>
          <p:cNvSpPr>
            <a:spLocks noGrp="1"/>
          </p:cNvSpPr>
          <p:nvPr>
            <p:ph type="sldNum" sz="quarter" idx="12"/>
          </p:nvPr>
        </p:nvSpPr>
        <p:spPr/>
        <p:txBody>
          <a:bodyPr/>
          <a:lstStyle/>
          <a:p>
            <a:pPr>
              <a:defRPr/>
            </a:pPr>
            <a:fld id="{E201E5CB-5EE0-4EA4-87FF-7D8A79A61969}" type="slidenum">
              <a:rPr lang="de-DE" smtClean="0"/>
              <a:pPr>
                <a:defRPr/>
              </a:pPr>
              <a:t>9</a:t>
            </a:fld>
            <a:endParaRPr lang="de-DE" dirty="0"/>
          </a:p>
        </p:txBody>
      </p:sp>
      <p:sp>
        <p:nvSpPr>
          <p:cNvPr id="15" name="TextBox 14">
            <a:extLst>
              <a:ext uri="{FF2B5EF4-FFF2-40B4-BE49-F238E27FC236}">
                <a16:creationId xmlns:a16="http://schemas.microsoft.com/office/drawing/2014/main" id="{E30DA7EF-7FB0-9D96-13DD-36EF2DD72CD4}"/>
              </a:ext>
            </a:extLst>
          </p:cNvPr>
          <p:cNvSpPr txBox="1"/>
          <p:nvPr/>
        </p:nvSpPr>
        <p:spPr>
          <a:xfrm>
            <a:off x="8702361" y="812680"/>
            <a:ext cx="3503712" cy="286232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GB" sz="1400" dirty="0">
                <a:solidFill>
                  <a:srgbClr val="FF8000"/>
                </a:solidFill>
                <a:latin typeface="Arial" pitchFamily="34" charset="0"/>
              </a:rPr>
              <a:t>Legal NLP Use Case</a:t>
            </a:r>
          </a:p>
          <a:p>
            <a:pPr algn="ctr"/>
            <a:endParaRPr lang="en-GB" sz="1400" dirty="0">
              <a:latin typeface="Arial" pitchFamily="34" charset="0"/>
            </a:endParaRPr>
          </a:p>
          <a:p>
            <a:pPr algn="ctr"/>
            <a:r>
              <a:rPr lang="en-GB" sz="1400" b="1" dirty="0">
                <a:latin typeface="Arial" pitchFamily="34" charset="0"/>
              </a:rPr>
              <a:t>C</a:t>
            </a:r>
            <a:r>
              <a:rPr lang="en-DE" sz="1400" b="1" dirty="0">
                <a:latin typeface="Arial" pitchFamily="34" charset="0"/>
              </a:rPr>
              <a:t>ategory: </a:t>
            </a:r>
            <a:r>
              <a:rPr lang="en-DE" sz="1400" dirty="0">
                <a:solidFill>
                  <a:srgbClr val="0065BD"/>
                </a:solidFill>
                <a:latin typeface="Arial" pitchFamily="34" charset="0"/>
              </a:rPr>
              <a:t>Information Processing and Extraction</a:t>
            </a:r>
          </a:p>
          <a:p>
            <a:pPr algn="ctr"/>
            <a:r>
              <a:rPr lang="en-DE" sz="1400" b="1" dirty="0">
                <a:latin typeface="Arial" pitchFamily="34" charset="0"/>
              </a:rPr>
              <a:t>Subcategory: </a:t>
            </a:r>
            <a:r>
              <a:rPr lang="en-DE" sz="1400" dirty="0">
                <a:solidFill>
                  <a:srgbClr val="0065BD"/>
                </a:solidFill>
                <a:latin typeface="Arial" pitchFamily="34" charset="0"/>
              </a:rPr>
              <a:t>Information Extraction</a:t>
            </a:r>
          </a:p>
          <a:p>
            <a:pPr algn="ctr"/>
            <a:r>
              <a:rPr lang="en-DE" sz="1400" b="1" dirty="0">
                <a:latin typeface="Arial" pitchFamily="34" charset="0"/>
              </a:rPr>
              <a:t>Confidence: </a:t>
            </a:r>
            <a:r>
              <a:rPr lang="en-DE" sz="1400" dirty="0">
                <a:solidFill>
                  <a:srgbClr val="0065BD"/>
                </a:solidFill>
                <a:latin typeface="Arial" pitchFamily="34" charset="0"/>
              </a:rPr>
              <a:t>1.0</a:t>
            </a:r>
          </a:p>
          <a:p>
            <a:pPr algn="ctr"/>
            <a:endParaRPr lang="en-DE" sz="1400" dirty="0">
              <a:solidFill>
                <a:srgbClr val="0065BD"/>
              </a:solidFill>
              <a:latin typeface="Arial" pitchFamily="34" charset="0"/>
            </a:endParaRPr>
          </a:p>
          <a:p>
            <a:pPr algn="ctr"/>
            <a:r>
              <a:rPr lang="en-DE" sz="1400" b="1" dirty="0">
                <a:solidFill>
                  <a:srgbClr val="00B050"/>
                </a:solidFill>
                <a:latin typeface="Arial" pitchFamily="34" charset="0"/>
              </a:rPr>
              <a:t>Novel Usecase: </a:t>
            </a:r>
            <a:r>
              <a:rPr lang="en-GB" sz="1400" dirty="0">
                <a:solidFill>
                  <a:srgbClr val="00B050"/>
                </a:solidFill>
                <a:latin typeface="Arial" pitchFamily="34" charset="0"/>
              </a:rPr>
              <a:t>Legal dataset creation, evaluation and benchmarking</a:t>
            </a:r>
            <a:endParaRPr lang="en-DE" sz="1400" dirty="0">
              <a:solidFill>
                <a:srgbClr val="00B050"/>
              </a:solidFill>
              <a:latin typeface="Arial" pitchFamily="34" charset="0"/>
            </a:endParaRPr>
          </a:p>
          <a:p>
            <a:pPr algn="ctr"/>
            <a:endParaRPr lang="en-DE" sz="2000" dirty="0">
              <a:solidFill>
                <a:srgbClr val="0065BD"/>
              </a:solidFill>
              <a:latin typeface="Arial" pitchFamily="34" charset="0"/>
            </a:endParaRPr>
          </a:p>
          <a:p>
            <a:pPr algn="ctr"/>
            <a:endParaRPr lang="en-DE" sz="2000" dirty="0">
              <a:solidFill>
                <a:srgbClr val="0065BD"/>
              </a:solidFill>
              <a:latin typeface="Arial" pitchFamily="34" charset="0"/>
            </a:endParaRPr>
          </a:p>
          <a:p>
            <a:pPr algn="ctr"/>
            <a:endParaRPr lang="en-DE" sz="1400" dirty="0">
              <a:solidFill>
                <a:srgbClr val="00B050"/>
              </a:solidFill>
              <a:latin typeface="Arial" pitchFamily="34" charset="0"/>
            </a:endParaRPr>
          </a:p>
        </p:txBody>
      </p:sp>
      <p:pic>
        <p:nvPicPr>
          <p:cNvPr id="19" name="Picture 18" descr="A screenshot of a computer screen&#10;&#10;Description automatically generated">
            <a:extLst>
              <a:ext uri="{FF2B5EF4-FFF2-40B4-BE49-F238E27FC236}">
                <a16:creationId xmlns:a16="http://schemas.microsoft.com/office/drawing/2014/main" id="{A7846753-238F-96B1-F9C3-1D2833CF1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4" y="812680"/>
            <a:ext cx="7776864" cy="5653382"/>
          </a:xfrm>
          <a:prstGeom prst="rect">
            <a:avLst/>
          </a:prstGeom>
        </p:spPr>
      </p:pic>
      <p:sp>
        <p:nvSpPr>
          <p:cNvPr id="38" name="TextBox 37">
            <a:extLst>
              <a:ext uri="{FF2B5EF4-FFF2-40B4-BE49-F238E27FC236}">
                <a16:creationId xmlns:a16="http://schemas.microsoft.com/office/drawing/2014/main" id="{0D139DC2-E523-5DB5-1EB6-4BB8780AE46F}"/>
              </a:ext>
            </a:extLst>
          </p:cNvPr>
          <p:cNvSpPr txBox="1"/>
          <p:nvPr/>
        </p:nvSpPr>
        <p:spPr>
          <a:xfrm>
            <a:off x="8688288" y="4183050"/>
            <a:ext cx="3503712" cy="230832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GB" sz="1400" dirty="0">
                <a:solidFill>
                  <a:srgbClr val="FF8000"/>
                </a:solidFill>
                <a:latin typeface="Arial" pitchFamily="34" charset="0"/>
              </a:rPr>
              <a:t>NLP Technology</a:t>
            </a:r>
          </a:p>
          <a:p>
            <a:pPr algn="ctr"/>
            <a:endParaRPr lang="en-GB" sz="1400" dirty="0">
              <a:latin typeface="Arial" pitchFamily="34" charset="0"/>
            </a:endParaRPr>
          </a:p>
          <a:p>
            <a:pPr algn="ctr"/>
            <a:r>
              <a:rPr lang="en-GB" sz="1400" b="1" dirty="0">
                <a:latin typeface="Arial" pitchFamily="34" charset="0"/>
              </a:rPr>
              <a:t>C</a:t>
            </a:r>
            <a:r>
              <a:rPr lang="en-DE" sz="1400" b="1" dirty="0">
                <a:latin typeface="Arial" pitchFamily="34" charset="0"/>
              </a:rPr>
              <a:t>ategory: </a:t>
            </a:r>
            <a:r>
              <a:rPr lang="en-DE" sz="1400" dirty="0">
                <a:solidFill>
                  <a:srgbClr val="FF0000"/>
                </a:solidFill>
                <a:latin typeface="Arial" pitchFamily="34" charset="0"/>
              </a:rPr>
              <a:t>Text Extraction</a:t>
            </a:r>
          </a:p>
          <a:p>
            <a:pPr algn="ctr"/>
            <a:r>
              <a:rPr lang="en-DE" sz="1400" b="1" dirty="0">
                <a:latin typeface="Arial" pitchFamily="34" charset="0"/>
              </a:rPr>
              <a:t>Subcategory: </a:t>
            </a:r>
            <a:r>
              <a:rPr lang="en-DE" sz="1400" dirty="0">
                <a:solidFill>
                  <a:srgbClr val="FF0000"/>
                </a:solidFill>
                <a:latin typeface="Arial" pitchFamily="34" charset="0"/>
              </a:rPr>
              <a:t>Named Entity Recognition</a:t>
            </a:r>
          </a:p>
          <a:p>
            <a:pPr algn="ctr"/>
            <a:r>
              <a:rPr lang="en-DE" sz="1400" b="1" dirty="0">
                <a:latin typeface="Arial" pitchFamily="34" charset="0"/>
              </a:rPr>
              <a:t>Confidence: </a:t>
            </a:r>
            <a:r>
              <a:rPr lang="en-DE" sz="1400" dirty="0">
                <a:solidFill>
                  <a:srgbClr val="FF0000"/>
                </a:solidFill>
                <a:latin typeface="Arial" pitchFamily="34" charset="0"/>
              </a:rPr>
              <a:t>1.0</a:t>
            </a:r>
          </a:p>
          <a:p>
            <a:pPr algn="ctr"/>
            <a:endParaRPr lang="en-DE" sz="1400" dirty="0">
              <a:solidFill>
                <a:srgbClr val="0065BD"/>
              </a:solidFill>
              <a:latin typeface="Arial" pitchFamily="34" charset="0"/>
            </a:endParaRPr>
          </a:p>
          <a:p>
            <a:pPr algn="ctr"/>
            <a:r>
              <a:rPr lang="en-GB" sz="1400" b="1" dirty="0">
                <a:latin typeface="Arial" pitchFamily="34" charset="0"/>
              </a:rPr>
              <a:t>C</a:t>
            </a:r>
            <a:r>
              <a:rPr lang="en-DE" sz="1400" b="1" dirty="0">
                <a:latin typeface="Arial" pitchFamily="34" charset="0"/>
              </a:rPr>
              <a:t>ategory: </a:t>
            </a:r>
            <a:r>
              <a:rPr lang="en-DE" sz="1400" dirty="0">
                <a:solidFill>
                  <a:srgbClr val="FF0000"/>
                </a:solidFill>
                <a:latin typeface="Arial" pitchFamily="34" charset="0"/>
              </a:rPr>
              <a:t>Text Representation</a:t>
            </a:r>
          </a:p>
          <a:p>
            <a:pPr algn="ctr"/>
            <a:r>
              <a:rPr lang="en-DE" sz="1400" b="1" dirty="0">
                <a:latin typeface="Arial" pitchFamily="34" charset="0"/>
              </a:rPr>
              <a:t>Subcategory: </a:t>
            </a:r>
            <a:r>
              <a:rPr lang="en-DE" sz="1400" dirty="0">
                <a:solidFill>
                  <a:srgbClr val="FF0000"/>
                </a:solidFill>
                <a:latin typeface="Arial" pitchFamily="34" charset="0"/>
              </a:rPr>
              <a:t>Language Modeling</a:t>
            </a:r>
          </a:p>
          <a:p>
            <a:pPr algn="ctr"/>
            <a:r>
              <a:rPr lang="en-DE" sz="1400" b="1" dirty="0">
                <a:latin typeface="Arial" pitchFamily="34" charset="0"/>
              </a:rPr>
              <a:t>Confidence: </a:t>
            </a:r>
            <a:r>
              <a:rPr lang="en-DE" sz="1400" dirty="0">
                <a:solidFill>
                  <a:srgbClr val="FF0000"/>
                </a:solidFill>
                <a:latin typeface="Arial" pitchFamily="34" charset="0"/>
              </a:rPr>
              <a:t>0.9</a:t>
            </a:r>
          </a:p>
          <a:p>
            <a:pPr algn="ctr"/>
            <a:endParaRPr lang="en-DE" dirty="0">
              <a:solidFill>
                <a:srgbClr val="0065BD"/>
              </a:solidFill>
              <a:latin typeface="Arial" pitchFamily="34" charset="0"/>
            </a:endParaRPr>
          </a:p>
        </p:txBody>
      </p:sp>
      <p:sp>
        <p:nvSpPr>
          <p:cNvPr id="39" name="Rectangle 38">
            <a:extLst>
              <a:ext uri="{FF2B5EF4-FFF2-40B4-BE49-F238E27FC236}">
                <a16:creationId xmlns:a16="http://schemas.microsoft.com/office/drawing/2014/main" id="{24F6854C-CF25-FF87-F851-5F0B7F6177EA}"/>
              </a:ext>
            </a:extLst>
          </p:cNvPr>
          <p:cNvSpPr/>
          <p:nvPr/>
        </p:nvSpPr>
        <p:spPr bwMode="auto">
          <a:xfrm>
            <a:off x="2567608" y="3717032"/>
            <a:ext cx="2016224" cy="216024"/>
          </a:xfrm>
          <a:prstGeom prst="rect">
            <a:avLst/>
          </a:prstGeom>
          <a:no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dirty="0">
                <a:solidFill>
                  <a:schemeClr val="tx1"/>
                </a:solidFill>
                <a:cs typeface="Arial" pitchFamily="34" charset="0"/>
              </a:rPr>
              <a:t>.</a:t>
            </a:r>
          </a:p>
        </p:txBody>
      </p:sp>
      <p:sp>
        <p:nvSpPr>
          <p:cNvPr id="41" name="Rectangle 40">
            <a:extLst>
              <a:ext uri="{FF2B5EF4-FFF2-40B4-BE49-F238E27FC236}">
                <a16:creationId xmlns:a16="http://schemas.microsoft.com/office/drawing/2014/main" id="{36E32716-596B-81D1-2D65-F5D6BCBFBEFC}"/>
              </a:ext>
            </a:extLst>
          </p:cNvPr>
          <p:cNvSpPr/>
          <p:nvPr/>
        </p:nvSpPr>
        <p:spPr bwMode="auto">
          <a:xfrm>
            <a:off x="3648036" y="5937308"/>
            <a:ext cx="3096036" cy="216024"/>
          </a:xfrm>
          <a:prstGeom prst="rect">
            <a:avLst/>
          </a:prstGeom>
          <a:no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42" name="Rectangle 41">
            <a:extLst>
              <a:ext uri="{FF2B5EF4-FFF2-40B4-BE49-F238E27FC236}">
                <a16:creationId xmlns:a16="http://schemas.microsoft.com/office/drawing/2014/main" id="{297607A9-01EB-D07C-39E3-DF67FD3C361E}"/>
              </a:ext>
            </a:extLst>
          </p:cNvPr>
          <p:cNvSpPr/>
          <p:nvPr/>
        </p:nvSpPr>
        <p:spPr bwMode="auto">
          <a:xfrm>
            <a:off x="4806684" y="5229200"/>
            <a:ext cx="3377547" cy="216024"/>
          </a:xfrm>
          <a:prstGeom prst="rect">
            <a:avLst/>
          </a:prstGeom>
          <a:no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dirty="0">
                <a:solidFill>
                  <a:schemeClr val="tx1"/>
                </a:solidFill>
                <a:cs typeface="Arial" pitchFamily="34" charset="0"/>
              </a:rPr>
              <a:t>.</a:t>
            </a:r>
          </a:p>
        </p:txBody>
      </p:sp>
      <p:sp>
        <p:nvSpPr>
          <p:cNvPr id="45" name="Rectangle 44">
            <a:extLst>
              <a:ext uri="{FF2B5EF4-FFF2-40B4-BE49-F238E27FC236}">
                <a16:creationId xmlns:a16="http://schemas.microsoft.com/office/drawing/2014/main" id="{4930A0AE-20E7-C81B-FBB3-2D5BD5C1D789}"/>
              </a:ext>
            </a:extLst>
          </p:cNvPr>
          <p:cNvSpPr/>
          <p:nvPr/>
        </p:nvSpPr>
        <p:spPr bwMode="auto">
          <a:xfrm>
            <a:off x="1192555" y="5449985"/>
            <a:ext cx="2095134" cy="216024"/>
          </a:xfrm>
          <a:prstGeom prst="rect">
            <a:avLst/>
          </a:prstGeom>
          <a:no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DE" dirty="0">
                <a:solidFill>
                  <a:schemeClr val="tx1"/>
                </a:solidFill>
                <a:cs typeface="Arial" pitchFamily="34" charset="0"/>
              </a:rPr>
              <a:t>.</a:t>
            </a:r>
          </a:p>
        </p:txBody>
      </p:sp>
      <p:sp>
        <p:nvSpPr>
          <p:cNvPr id="47" name="Rectangle 46">
            <a:extLst>
              <a:ext uri="{FF2B5EF4-FFF2-40B4-BE49-F238E27FC236}">
                <a16:creationId xmlns:a16="http://schemas.microsoft.com/office/drawing/2014/main" id="{CF4AC264-AA6B-BDE6-C3B7-957BE3B6D09A}"/>
              </a:ext>
            </a:extLst>
          </p:cNvPr>
          <p:cNvSpPr/>
          <p:nvPr/>
        </p:nvSpPr>
        <p:spPr bwMode="auto">
          <a:xfrm>
            <a:off x="6312024" y="4005064"/>
            <a:ext cx="1872207" cy="177986"/>
          </a:xfrm>
          <a:prstGeom prst="rect">
            <a:avLst/>
          </a:prstGeom>
          <a:noFill/>
          <a:ln>
            <a:solidFill>
              <a:srgbClr val="00B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49" name="Rectangle 48">
            <a:extLst>
              <a:ext uri="{FF2B5EF4-FFF2-40B4-BE49-F238E27FC236}">
                <a16:creationId xmlns:a16="http://schemas.microsoft.com/office/drawing/2014/main" id="{045E4D72-44B3-EC6F-7A90-E819CD1F49E9}"/>
              </a:ext>
            </a:extLst>
          </p:cNvPr>
          <p:cNvSpPr/>
          <p:nvPr/>
        </p:nvSpPr>
        <p:spPr bwMode="auto">
          <a:xfrm>
            <a:off x="1192554" y="4244088"/>
            <a:ext cx="3535293" cy="216024"/>
          </a:xfrm>
          <a:prstGeom prst="rect">
            <a:avLst/>
          </a:prstGeom>
          <a:noFill/>
          <a:ln>
            <a:solidFill>
              <a:srgbClr val="00B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
        <p:nvSpPr>
          <p:cNvPr id="53" name="Rectangle 52">
            <a:extLst>
              <a:ext uri="{FF2B5EF4-FFF2-40B4-BE49-F238E27FC236}">
                <a16:creationId xmlns:a16="http://schemas.microsoft.com/office/drawing/2014/main" id="{51C974F5-4070-E46E-7EEF-0FFB375677F5}"/>
              </a:ext>
            </a:extLst>
          </p:cNvPr>
          <p:cNvSpPr/>
          <p:nvPr/>
        </p:nvSpPr>
        <p:spPr bwMode="auto">
          <a:xfrm>
            <a:off x="2063553" y="1083978"/>
            <a:ext cx="1080120" cy="328797"/>
          </a:xfrm>
          <a:prstGeom prst="rect">
            <a:avLst/>
          </a:prstGeom>
          <a:noFill/>
          <a:ln w="28575">
            <a:solidFill>
              <a:srgbClr val="00B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DE" dirty="0">
              <a:solidFill>
                <a:schemeClr val="tx1"/>
              </a:solidFill>
              <a:cs typeface="Arial" pitchFamily="34" charset="0"/>
            </a:endParaRPr>
          </a:p>
        </p:txBody>
      </p:sp>
    </p:spTree>
    <p:extLst>
      <p:ext uri="{BB962C8B-B14F-4D97-AF65-F5344CB8AC3E}">
        <p14:creationId xmlns:p14="http://schemas.microsoft.com/office/powerpoint/2010/main" val="3653818626"/>
      </p:ext>
    </p:extLst>
  </p:cSld>
  <p:clrMapOvr>
    <a:masterClrMapping/>
  </p:clrMapOvr>
  <p:transition/>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6FEE22EF-CE78-4652-AF62-532A236F1ECD}" vid="{E8268B09-2135-444D-9711-C6D24C3A78C2}"/>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sebis 2013 2</Template>
  <TotalTime>10873</TotalTime>
  <Words>970</Words>
  <Application>Microsoft Macintosh PowerPoint</Application>
  <PresentationFormat>Widescreen</PresentationFormat>
  <Paragraphs>145</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 Unicode MS</vt:lpstr>
      <vt:lpstr>-apple-system</vt:lpstr>
      <vt:lpstr>Arial</vt:lpstr>
      <vt:lpstr>Helvetica Neue</vt:lpstr>
      <vt:lpstr>TUM Neue Helvetica 75 Bold</vt:lpstr>
      <vt:lpstr>Wingdings</vt:lpstr>
      <vt:lpstr>Slides sebis 2013 2</vt:lpstr>
      <vt:lpstr>Trend Analysis of NLP Use Cases in the Legal Domain within the DACH Region</vt:lpstr>
      <vt:lpstr>Problem Statement and Motivation</vt:lpstr>
      <vt:lpstr>Research Questions </vt:lpstr>
      <vt:lpstr>Methodology</vt:lpstr>
      <vt:lpstr>Timeline and Next Steps</vt:lpstr>
      <vt:lpstr>1-Month Progress:  Literature Review Approach and Insights  From Manual Methods to Scalable Automation</vt:lpstr>
      <vt:lpstr>Standard Approach for Literature Review</vt:lpstr>
      <vt:lpstr>Key Improvements and Revised Approach</vt:lpstr>
      <vt:lpstr>PowerPoint Presentation</vt:lpstr>
      <vt:lpstr>Current Pipeline</vt:lpstr>
      <vt:lpstr>Data Visualization</vt:lpstr>
      <vt:lpstr>Thank You</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Henrik Sergoyan</dc:creator>
  <dc:description>Copyright sebis</dc:description>
  <cp:lastModifiedBy>Henrik Sergoyan</cp:lastModifiedBy>
  <cp:revision>36</cp:revision>
  <dcterms:created xsi:type="dcterms:W3CDTF">2024-10-28T07:08:52Z</dcterms:created>
  <dcterms:modified xsi:type="dcterms:W3CDTF">2025-05-09T19:16:36Z</dcterms:modified>
</cp:coreProperties>
</file>