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5" r:id="rId1"/>
  </p:sldMasterIdLst>
  <p:notesMasterIdLst>
    <p:notesMasterId r:id="rId50"/>
  </p:notesMasterIdLst>
  <p:handoutMasterIdLst>
    <p:handoutMasterId r:id="rId51"/>
  </p:handoutMasterIdLst>
  <p:sldIdLst>
    <p:sldId id="695" r:id="rId2"/>
    <p:sldId id="672" r:id="rId3"/>
    <p:sldId id="706" r:id="rId4"/>
    <p:sldId id="699" r:id="rId5"/>
    <p:sldId id="716" r:id="rId6"/>
    <p:sldId id="717" r:id="rId7"/>
    <p:sldId id="707" r:id="rId8"/>
    <p:sldId id="708" r:id="rId9"/>
    <p:sldId id="710" r:id="rId10"/>
    <p:sldId id="709" r:id="rId11"/>
    <p:sldId id="718" r:id="rId12"/>
    <p:sldId id="721" r:id="rId13"/>
    <p:sldId id="722" r:id="rId14"/>
    <p:sldId id="723" r:id="rId15"/>
    <p:sldId id="753" r:id="rId16"/>
    <p:sldId id="728" r:id="rId17"/>
    <p:sldId id="729" r:id="rId18"/>
    <p:sldId id="727" r:id="rId19"/>
    <p:sldId id="725" r:id="rId20"/>
    <p:sldId id="730" r:id="rId21"/>
    <p:sldId id="733" r:id="rId22"/>
    <p:sldId id="734" r:id="rId23"/>
    <p:sldId id="737" r:id="rId24"/>
    <p:sldId id="712" r:id="rId25"/>
    <p:sldId id="738" r:id="rId26"/>
    <p:sldId id="739" r:id="rId27"/>
    <p:sldId id="740" r:id="rId28"/>
    <p:sldId id="741" r:id="rId29"/>
    <p:sldId id="742" r:id="rId30"/>
    <p:sldId id="744" r:id="rId31"/>
    <p:sldId id="746" r:id="rId32"/>
    <p:sldId id="752" r:id="rId33"/>
    <p:sldId id="747" r:id="rId34"/>
    <p:sldId id="748" r:id="rId35"/>
    <p:sldId id="749" r:id="rId36"/>
    <p:sldId id="750" r:id="rId37"/>
    <p:sldId id="751" r:id="rId38"/>
    <p:sldId id="673" r:id="rId39"/>
    <p:sldId id="754" r:id="rId40"/>
    <p:sldId id="756" r:id="rId41"/>
    <p:sldId id="762" r:id="rId42"/>
    <p:sldId id="761" r:id="rId43"/>
    <p:sldId id="760" r:id="rId44"/>
    <p:sldId id="765" r:id="rId45"/>
    <p:sldId id="766" r:id="rId46"/>
    <p:sldId id="767" r:id="rId47"/>
    <p:sldId id="764" r:id="rId48"/>
    <p:sldId id="763" r:id="rId49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pos="749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3"/>
  <p:cmAuthor id="4" name="Henrik Sergoyan" initials="HS" lastIdx="2" clrIdx="4">
    <p:extLst>
      <p:ext uri="{19B8F6BF-5375-455C-9EA6-DF929625EA0E}">
        <p15:presenceInfo xmlns:p15="http://schemas.microsoft.com/office/powerpoint/2012/main" userId="S::henrik.sergoyan@undp.org::5a6c5326-e782-48fd-b98c-865e86961b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D"/>
    <a:srgbClr val="C0C0C0"/>
    <a:srgbClr val="FF8000"/>
    <a:srgbClr val="41BEFF"/>
    <a:srgbClr val="CB6C1D"/>
    <a:srgbClr val="000000"/>
    <a:srgbClr val="ECE8C2"/>
    <a:srgbClr val="91AC6B"/>
    <a:srgbClr val="074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–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Medium Style 3 –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–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–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–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79353"/>
  </p:normalViewPr>
  <p:slideViewPr>
    <p:cSldViewPr snapToGrid="0">
      <p:cViewPr varScale="1">
        <p:scale>
          <a:sx n="94" d="100"/>
          <a:sy n="94" d="100"/>
        </p:scale>
        <p:origin x="1376" y="192"/>
      </p:cViewPr>
      <p:guideLst>
        <p:guide orient="horz" pos="2160"/>
        <p:guide orient="horz" pos="618"/>
        <p:guide orient="horz" pos="4042"/>
        <p:guide pos="7499"/>
        <p:guide pos="21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4-10-28T18:16:47.468" idx="1">
    <p:pos x="10" y="10"/>
    <p:text>Do I need to keep this slide?</p:text>
    <p:extLst>
      <p:ext uri="{C676402C-5697-4E1C-873F-D02D1690AC5C}">
        <p15:threadingInfo xmlns:p15="http://schemas.microsoft.com/office/powerpoint/2012/main" timeZoneBias="-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AE1A0B-636C-AB44-9CF0-CCEF470DB8C7}" type="doc">
      <dgm:prSet loTypeId="urn:microsoft.com/office/officeart/2005/8/layout/cycle2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F00A0E2B-B0F3-F84C-AFBE-75A6CE21ED2B}">
      <dgm:prSet phldrT="[Text]"/>
      <dgm:spPr/>
      <dgm:t>
        <a:bodyPr/>
        <a:lstStyle/>
        <a:p>
          <a:r>
            <a:rPr lang="en-GB"/>
            <a:t>Draft</a:t>
          </a:r>
        </a:p>
      </dgm:t>
    </dgm:pt>
    <dgm:pt modelId="{EC02B1F8-5C3C-CB49-B6D8-9E41B35172F3}" type="parTrans" cxnId="{EF212BA7-2868-5B49-A635-1425A8B197C6}">
      <dgm:prSet/>
      <dgm:spPr/>
      <dgm:t>
        <a:bodyPr/>
        <a:lstStyle/>
        <a:p>
          <a:endParaRPr lang="en-GB"/>
        </a:p>
      </dgm:t>
    </dgm:pt>
    <dgm:pt modelId="{9CB07AAC-2C6A-8C4E-A251-14A8B0817DED}" type="sibTrans" cxnId="{EF212BA7-2868-5B49-A635-1425A8B197C6}">
      <dgm:prSet/>
      <dgm:spPr/>
      <dgm:t>
        <a:bodyPr/>
        <a:lstStyle/>
        <a:p>
          <a:endParaRPr lang="en-GB"/>
        </a:p>
      </dgm:t>
    </dgm:pt>
    <dgm:pt modelId="{444F1E72-28CF-0444-A01A-B6A684DE5541}">
      <dgm:prSet phldrT="[Text]"/>
      <dgm:spPr/>
      <dgm:t>
        <a:bodyPr/>
        <a:lstStyle/>
        <a:p>
          <a:r>
            <a:rPr lang="en-GB"/>
            <a:t>Test on dev subset</a:t>
          </a:r>
        </a:p>
      </dgm:t>
    </dgm:pt>
    <dgm:pt modelId="{0D523E3A-A888-BE4F-89E2-D8337708003E}" type="parTrans" cxnId="{6122B364-FFA3-D14E-89EA-39264AC9C993}">
      <dgm:prSet/>
      <dgm:spPr/>
      <dgm:t>
        <a:bodyPr/>
        <a:lstStyle/>
        <a:p>
          <a:endParaRPr lang="en-GB"/>
        </a:p>
      </dgm:t>
    </dgm:pt>
    <dgm:pt modelId="{F41E810E-A815-F84D-BB54-B53107DB08B3}" type="sibTrans" cxnId="{6122B364-FFA3-D14E-89EA-39264AC9C993}">
      <dgm:prSet/>
      <dgm:spPr/>
      <dgm:t>
        <a:bodyPr/>
        <a:lstStyle/>
        <a:p>
          <a:endParaRPr lang="en-GB"/>
        </a:p>
      </dgm:t>
    </dgm:pt>
    <dgm:pt modelId="{4199B981-0FC8-F24B-8DDA-43FF2592CEEC}">
      <dgm:prSet phldrT="[Text]"/>
      <dgm:spPr/>
      <dgm:t>
        <a:bodyPr/>
        <a:lstStyle/>
        <a:p>
          <a:r>
            <a:rPr lang="en-GB"/>
            <a:t>Analyse errors</a:t>
          </a:r>
        </a:p>
      </dgm:t>
    </dgm:pt>
    <dgm:pt modelId="{88F73724-BAF2-F545-AEA0-F0FA1A85EAC2}" type="parTrans" cxnId="{99E87341-9650-1042-8F00-C1DE1C1B0F46}">
      <dgm:prSet/>
      <dgm:spPr/>
      <dgm:t>
        <a:bodyPr/>
        <a:lstStyle/>
        <a:p>
          <a:endParaRPr lang="en-GB"/>
        </a:p>
      </dgm:t>
    </dgm:pt>
    <dgm:pt modelId="{88184CDC-3F66-2440-9A79-54D7745CAC65}" type="sibTrans" cxnId="{99E87341-9650-1042-8F00-C1DE1C1B0F46}">
      <dgm:prSet/>
      <dgm:spPr/>
      <dgm:t>
        <a:bodyPr/>
        <a:lstStyle/>
        <a:p>
          <a:endParaRPr lang="en-GB"/>
        </a:p>
      </dgm:t>
    </dgm:pt>
    <dgm:pt modelId="{D0B8A6FF-BF57-2047-A1EE-6094CD5A5B3F}">
      <dgm:prSet phldrT="[Text]"/>
      <dgm:spPr/>
      <dgm:t>
        <a:bodyPr/>
        <a:lstStyle/>
        <a:p>
          <a:r>
            <a:rPr lang="en-GB"/>
            <a:t>Refine wording</a:t>
          </a:r>
        </a:p>
      </dgm:t>
    </dgm:pt>
    <dgm:pt modelId="{AAABCD31-F73C-0149-97FE-95BC6B0D17F6}" type="parTrans" cxnId="{2DD8F652-13B5-9045-AA18-881D44BC7A74}">
      <dgm:prSet/>
      <dgm:spPr/>
      <dgm:t>
        <a:bodyPr/>
        <a:lstStyle/>
        <a:p>
          <a:endParaRPr lang="en-GB"/>
        </a:p>
      </dgm:t>
    </dgm:pt>
    <dgm:pt modelId="{B8F4AEFE-5234-FA43-AA21-E2361CB61E01}" type="sibTrans" cxnId="{2DD8F652-13B5-9045-AA18-881D44BC7A74}">
      <dgm:prSet/>
      <dgm:spPr/>
      <dgm:t>
        <a:bodyPr/>
        <a:lstStyle/>
        <a:p>
          <a:endParaRPr lang="en-GB"/>
        </a:p>
      </dgm:t>
    </dgm:pt>
    <dgm:pt modelId="{27C56832-8C71-834B-B038-46E2F0509D69}">
      <dgm:prSet phldrT="[Text]"/>
      <dgm:spPr/>
      <dgm:t>
        <a:bodyPr/>
        <a:lstStyle/>
        <a:p>
          <a:r>
            <a:rPr lang="en-GB"/>
            <a:t>Re-test</a:t>
          </a:r>
        </a:p>
      </dgm:t>
    </dgm:pt>
    <dgm:pt modelId="{2B62DCB6-F4DC-8A46-9249-441DC9B816D9}" type="parTrans" cxnId="{52313264-30BC-8E40-B782-FB2C906ECFCA}">
      <dgm:prSet/>
      <dgm:spPr/>
      <dgm:t>
        <a:bodyPr/>
        <a:lstStyle/>
        <a:p>
          <a:endParaRPr lang="en-GB"/>
        </a:p>
      </dgm:t>
    </dgm:pt>
    <dgm:pt modelId="{AD7936CD-37FE-464B-9819-F348885A8188}" type="sibTrans" cxnId="{52313264-30BC-8E40-B782-FB2C906ECFCA}">
      <dgm:prSet/>
      <dgm:spPr/>
      <dgm:t>
        <a:bodyPr/>
        <a:lstStyle/>
        <a:p>
          <a:endParaRPr lang="en-GB"/>
        </a:p>
      </dgm:t>
    </dgm:pt>
    <dgm:pt modelId="{3C9972B5-68C1-C24E-8A27-6BECF87F4F89}" type="pres">
      <dgm:prSet presAssocID="{45AE1A0B-636C-AB44-9CF0-CCEF470DB8C7}" presName="cycle" presStyleCnt="0">
        <dgm:presLayoutVars>
          <dgm:dir/>
          <dgm:resizeHandles val="exact"/>
        </dgm:presLayoutVars>
      </dgm:prSet>
      <dgm:spPr/>
    </dgm:pt>
    <dgm:pt modelId="{D972154C-3B6B-A147-8034-AAAE0A7A8090}" type="pres">
      <dgm:prSet presAssocID="{F00A0E2B-B0F3-F84C-AFBE-75A6CE21ED2B}" presName="node" presStyleLbl="node1" presStyleIdx="0" presStyleCnt="5">
        <dgm:presLayoutVars>
          <dgm:bulletEnabled val="1"/>
        </dgm:presLayoutVars>
      </dgm:prSet>
      <dgm:spPr/>
    </dgm:pt>
    <dgm:pt modelId="{CD687868-5D2C-5C4F-99F0-5F44CEC089FF}" type="pres">
      <dgm:prSet presAssocID="{9CB07AAC-2C6A-8C4E-A251-14A8B0817DED}" presName="sibTrans" presStyleLbl="sibTrans2D1" presStyleIdx="0" presStyleCnt="5"/>
      <dgm:spPr/>
    </dgm:pt>
    <dgm:pt modelId="{642ED659-54EA-9348-B002-3618D4454999}" type="pres">
      <dgm:prSet presAssocID="{9CB07AAC-2C6A-8C4E-A251-14A8B0817DED}" presName="connectorText" presStyleLbl="sibTrans2D1" presStyleIdx="0" presStyleCnt="5"/>
      <dgm:spPr/>
    </dgm:pt>
    <dgm:pt modelId="{47729108-EEEA-0E43-8213-92835A39D748}" type="pres">
      <dgm:prSet presAssocID="{444F1E72-28CF-0444-A01A-B6A684DE5541}" presName="node" presStyleLbl="node1" presStyleIdx="1" presStyleCnt="5">
        <dgm:presLayoutVars>
          <dgm:bulletEnabled val="1"/>
        </dgm:presLayoutVars>
      </dgm:prSet>
      <dgm:spPr/>
    </dgm:pt>
    <dgm:pt modelId="{B58EA626-7DBB-AE47-8FA4-4E97FE0FD6C8}" type="pres">
      <dgm:prSet presAssocID="{F41E810E-A815-F84D-BB54-B53107DB08B3}" presName="sibTrans" presStyleLbl="sibTrans2D1" presStyleIdx="1" presStyleCnt="5"/>
      <dgm:spPr/>
    </dgm:pt>
    <dgm:pt modelId="{319F7CC7-14D4-134A-8C92-7892E482C8C2}" type="pres">
      <dgm:prSet presAssocID="{F41E810E-A815-F84D-BB54-B53107DB08B3}" presName="connectorText" presStyleLbl="sibTrans2D1" presStyleIdx="1" presStyleCnt="5"/>
      <dgm:spPr/>
    </dgm:pt>
    <dgm:pt modelId="{945E1852-005E-0441-BC81-45880C6C6F30}" type="pres">
      <dgm:prSet presAssocID="{4199B981-0FC8-F24B-8DDA-43FF2592CEEC}" presName="node" presStyleLbl="node1" presStyleIdx="2" presStyleCnt="5">
        <dgm:presLayoutVars>
          <dgm:bulletEnabled val="1"/>
        </dgm:presLayoutVars>
      </dgm:prSet>
      <dgm:spPr/>
    </dgm:pt>
    <dgm:pt modelId="{088DE9A5-489A-8B4D-8755-3010FD972391}" type="pres">
      <dgm:prSet presAssocID="{88184CDC-3F66-2440-9A79-54D7745CAC65}" presName="sibTrans" presStyleLbl="sibTrans2D1" presStyleIdx="2" presStyleCnt="5"/>
      <dgm:spPr/>
    </dgm:pt>
    <dgm:pt modelId="{FB5B907C-0CAE-BC4A-8FD1-F68C7F15CC92}" type="pres">
      <dgm:prSet presAssocID="{88184CDC-3F66-2440-9A79-54D7745CAC65}" presName="connectorText" presStyleLbl="sibTrans2D1" presStyleIdx="2" presStyleCnt="5"/>
      <dgm:spPr/>
    </dgm:pt>
    <dgm:pt modelId="{09708423-E709-3D49-AB84-2530C30D16B2}" type="pres">
      <dgm:prSet presAssocID="{D0B8A6FF-BF57-2047-A1EE-6094CD5A5B3F}" presName="node" presStyleLbl="node1" presStyleIdx="3" presStyleCnt="5">
        <dgm:presLayoutVars>
          <dgm:bulletEnabled val="1"/>
        </dgm:presLayoutVars>
      </dgm:prSet>
      <dgm:spPr/>
    </dgm:pt>
    <dgm:pt modelId="{B3D747AE-0D5F-F440-80A5-A313AC5C64DC}" type="pres">
      <dgm:prSet presAssocID="{B8F4AEFE-5234-FA43-AA21-E2361CB61E01}" presName="sibTrans" presStyleLbl="sibTrans2D1" presStyleIdx="3" presStyleCnt="5"/>
      <dgm:spPr/>
    </dgm:pt>
    <dgm:pt modelId="{E16825BB-F568-0340-9B51-92CC0EB8E71C}" type="pres">
      <dgm:prSet presAssocID="{B8F4AEFE-5234-FA43-AA21-E2361CB61E01}" presName="connectorText" presStyleLbl="sibTrans2D1" presStyleIdx="3" presStyleCnt="5"/>
      <dgm:spPr/>
    </dgm:pt>
    <dgm:pt modelId="{48BD1D5B-D13B-1A4F-A8C3-37338CF66827}" type="pres">
      <dgm:prSet presAssocID="{27C56832-8C71-834B-B038-46E2F0509D69}" presName="node" presStyleLbl="node1" presStyleIdx="4" presStyleCnt="5">
        <dgm:presLayoutVars>
          <dgm:bulletEnabled val="1"/>
        </dgm:presLayoutVars>
      </dgm:prSet>
      <dgm:spPr/>
    </dgm:pt>
    <dgm:pt modelId="{D9FF1387-DB72-0543-A70F-AE83CB58A7CB}" type="pres">
      <dgm:prSet presAssocID="{AD7936CD-37FE-464B-9819-F348885A8188}" presName="sibTrans" presStyleLbl="sibTrans2D1" presStyleIdx="4" presStyleCnt="5"/>
      <dgm:spPr/>
    </dgm:pt>
    <dgm:pt modelId="{BF2C9147-F96E-8241-AB2B-83269B330FF2}" type="pres">
      <dgm:prSet presAssocID="{AD7936CD-37FE-464B-9819-F348885A8188}" presName="connectorText" presStyleLbl="sibTrans2D1" presStyleIdx="4" presStyleCnt="5"/>
      <dgm:spPr/>
    </dgm:pt>
  </dgm:ptLst>
  <dgm:cxnLst>
    <dgm:cxn modelId="{9FAB7204-3301-2043-A691-CB9CCEB04FFF}" type="presOf" srcId="{AD7936CD-37FE-464B-9819-F348885A8188}" destId="{D9FF1387-DB72-0543-A70F-AE83CB58A7CB}" srcOrd="0" destOrd="0" presId="urn:microsoft.com/office/officeart/2005/8/layout/cycle2"/>
    <dgm:cxn modelId="{9A71C00E-7B25-C844-8519-9C2741DFA271}" type="presOf" srcId="{F41E810E-A815-F84D-BB54-B53107DB08B3}" destId="{B58EA626-7DBB-AE47-8FA4-4E97FE0FD6C8}" srcOrd="0" destOrd="0" presId="urn:microsoft.com/office/officeart/2005/8/layout/cycle2"/>
    <dgm:cxn modelId="{40C96514-8705-DC44-88DC-55B8C3789AB6}" type="presOf" srcId="{AD7936CD-37FE-464B-9819-F348885A8188}" destId="{BF2C9147-F96E-8241-AB2B-83269B330FF2}" srcOrd="1" destOrd="0" presId="urn:microsoft.com/office/officeart/2005/8/layout/cycle2"/>
    <dgm:cxn modelId="{99E87341-9650-1042-8F00-C1DE1C1B0F46}" srcId="{45AE1A0B-636C-AB44-9CF0-CCEF470DB8C7}" destId="{4199B981-0FC8-F24B-8DDA-43FF2592CEEC}" srcOrd="2" destOrd="0" parTransId="{88F73724-BAF2-F545-AEA0-F0FA1A85EAC2}" sibTransId="{88184CDC-3F66-2440-9A79-54D7745CAC65}"/>
    <dgm:cxn modelId="{CEF3FC47-B161-B143-8490-8F8DEED8314A}" type="presOf" srcId="{F41E810E-A815-F84D-BB54-B53107DB08B3}" destId="{319F7CC7-14D4-134A-8C92-7892E482C8C2}" srcOrd="1" destOrd="0" presId="urn:microsoft.com/office/officeart/2005/8/layout/cycle2"/>
    <dgm:cxn modelId="{2DD8F652-13B5-9045-AA18-881D44BC7A74}" srcId="{45AE1A0B-636C-AB44-9CF0-CCEF470DB8C7}" destId="{D0B8A6FF-BF57-2047-A1EE-6094CD5A5B3F}" srcOrd="3" destOrd="0" parTransId="{AAABCD31-F73C-0149-97FE-95BC6B0D17F6}" sibTransId="{B8F4AEFE-5234-FA43-AA21-E2361CB61E01}"/>
    <dgm:cxn modelId="{CF2DE353-0188-404A-96F0-5DFA7E84D3DC}" type="presOf" srcId="{F00A0E2B-B0F3-F84C-AFBE-75A6CE21ED2B}" destId="{D972154C-3B6B-A147-8034-AAAE0A7A8090}" srcOrd="0" destOrd="0" presId="urn:microsoft.com/office/officeart/2005/8/layout/cycle2"/>
    <dgm:cxn modelId="{52313264-30BC-8E40-B782-FB2C906ECFCA}" srcId="{45AE1A0B-636C-AB44-9CF0-CCEF470DB8C7}" destId="{27C56832-8C71-834B-B038-46E2F0509D69}" srcOrd="4" destOrd="0" parTransId="{2B62DCB6-F4DC-8A46-9249-441DC9B816D9}" sibTransId="{AD7936CD-37FE-464B-9819-F348885A8188}"/>
    <dgm:cxn modelId="{6122B364-FFA3-D14E-89EA-39264AC9C993}" srcId="{45AE1A0B-636C-AB44-9CF0-CCEF470DB8C7}" destId="{444F1E72-28CF-0444-A01A-B6A684DE5541}" srcOrd="1" destOrd="0" parTransId="{0D523E3A-A888-BE4F-89E2-D8337708003E}" sibTransId="{F41E810E-A815-F84D-BB54-B53107DB08B3}"/>
    <dgm:cxn modelId="{399D9F65-ED97-FA4E-A638-35C6C2223584}" type="presOf" srcId="{9CB07AAC-2C6A-8C4E-A251-14A8B0817DED}" destId="{642ED659-54EA-9348-B002-3618D4454999}" srcOrd="1" destOrd="0" presId="urn:microsoft.com/office/officeart/2005/8/layout/cycle2"/>
    <dgm:cxn modelId="{D2E44E77-1A0D-7343-8A83-B86A44B4EA5D}" type="presOf" srcId="{45AE1A0B-636C-AB44-9CF0-CCEF470DB8C7}" destId="{3C9972B5-68C1-C24E-8A27-6BECF87F4F89}" srcOrd="0" destOrd="0" presId="urn:microsoft.com/office/officeart/2005/8/layout/cycle2"/>
    <dgm:cxn modelId="{5F144A83-F318-DD44-AB36-0FC5D01C8DA3}" type="presOf" srcId="{444F1E72-28CF-0444-A01A-B6A684DE5541}" destId="{47729108-EEEA-0E43-8213-92835A39D748}" srcOrd="0" destOrd="0" presId="urn:microsoft.com/office/officeart/2005/8/layout/cycle2"/>
    <dgm:cxn modelId="{9BDFAA8E-4525-F34C-8EA7-92894D7F3D1B}" type="presOf" srcId="{9CB07AAC-2C6A-8C4E-A251-14A8B0817DED}" destId="{CD687868-5D2C-5C4F-99F0-5F44CEC089FF}" srcOrd="0" destOrd="0" presId="urn:microsoft.com/office/officeart/2005/8/layout/cycle2"/>
    <dgm:cxn modelId="{6E70F396-1D7A-D448-B33C-B95B267552AF}" type="presOf" srcId="{88184CDC-3F66-2440-9A79-54D7745CAC65}" destId="{FB5B907C-0CAE-BC4A-8FD1-F68C7F15CC92}" srcOrd="1" destOrd="0" presId="urn:microsoft.com/office/officeart/2005/8/layout/cycle2"/>
    <dgm:cxn modelId="{EF212BA7-2868-5B49-A635-1425A8B197C6}" srcId="{45AE1A0B-636C-AB44-9CF0-CCEF470DB8C7}" destId="{F00A0E2B-B0F3-F84C-AFBE-75A6CE21ED2B}" srcOrd="0" destOrd="0" parTransId="{EC02B1F8-5C3C-CB49-B6D8-9E41B35172F3}" sibTransId="{9CB07AAC-2C6A-8C4E-A251-14A8B0817DED}"/>
    <dgm:cxn modelId="{CBE716C3-A01C-9E4D-8EAA-D785E9FAA692}" type="presOf" srcId="{88184CDC-3F66-2440-9A79-54D7745CAC65}" destId="{088DE9A5-489A-8B4D-8755-3010FD972391}" srcOrd="0" destOrd="0" presId="urn:microsoft.com/office/officeart/2005/8/layout/cycle2"/>
    <dgm:cxn modelId="{747CC5CC-25BE-E041-839F-780DC10FDCCF}" type="presOf" srcId="{B8F4AEFE-5234-FA43-AA21-E2361CB61E01}" destId="{B3D747AE-0D5F-F440-80A5-A313AC5C64DC}" srcOrd="0" destOrd="0" presId="urn:microsoft.com/office/officeart/2005/8/layout/cycle2"/>
    <dgm:cxn modelId="{A6CBE7CD-710C-154E-9EBF-ADA8E2FA6BD8}" type="presOf" srcId="{4199B981-0FC8-F24B-8DDA-43FF2592CEEC}" destId="{945E1852-005E-0441-BC81-45880C6C6F30}" srcOrd="0" destOrd="0" presId="urn:microsoft.com/office/officeart/2005/8/layout/cycle2"/>
    <dgm:cxn modelId="{35907BDF-0426-E84D-8E38-539A3ABE48A9}" type="presOf" srcId="{D0B8A6FF-BF57-2047-A1EE-6094CD5A5B3F}" destId="{09708423-E709-3D49-AB84-2530C30D16B2}" srcOrd="0" destOrd="0" presId="urn:microsoft.com/office/officeart/2005/8/layout/cycle2"/>
    <dgm:cxn modelId="{270197E4-EDCC-9F40-AAE7-B6615431C185}" type="presOf" srcId="{27C56832-8C71-834B-B038-46E2F0509D69}" destId="{48BD1D5B-D13B-1A4F-A8C3-37338CF66827}" srcOrd="0" destOrd="0" presId="urn:microsoft.com/office/officeart/2005/8/layout/cycle2"/>
    <dgm:cxn modelId="{E5D5B7E9-D1A1-834F-88B7-D28D44BA1F76}" type="presOf" srcId="{B8F4AEFE-5234-FA43-AA21-E2361CB61E01}" destId="{E16825BB-F568-0340-9B51-92CC0EB8E71C}" srcOrd="1" destOrd="0" presId="urn:microsoft.com/office/officeart/2005/8/layout/cycle2"/>
    <dgm:cxn modelId="{66499AB7-2DA3-AD44-9658-47D663423692}" type="presParOf" srcId="{3C9972B5-68C1-C24E-8A27-6BECF87F4F89}" destId="{D972154C-3B6B-A147-8034-AAAE0A7A8090}" srcOrd="0" destOrd="0" presId="urn:microsoft.com/office/officeart/2005/8/layout/cycle2"/>
    <dgm:cxn modelId="{AB90AD1A-CA99-6B42-9A45-B0E152188B84}" type="presParOf" srcId="{3C9972B5-68C1-C24E-8A27-6BECF87F4F89}" destId="{CD687868-5D2C-5C4F-99F0-5F44CEC089FF}" srcOrd="1" destOrd="0" presId="urn:microsoft.com/office/officeart/2005/8/layout/cycle2"/>
    <dgm:cxn modelId="{03CFF187-5369-1B4E-A47D-443101058A9A}" type="presParOf" srcId="{CD687868-5D2C-5C4F-99F0-5F44CEC089FF}" destId="{642ED659-54EA-9348-B002-3618D4454999}" srcOrd="0" destOrd="0" presId="urn:microsoft.com/office/officeart/2005/8/layout/cycle2"/>
    <dgm:cxn modelId="{0167C973-F811-C94D-96D5-C1BCE4211670}" type="presParOf" srcId="{3C9972B5-68C1-C24E-8A27-6BECF87F4F89}" destId="{47729108-EEEA-0E43-8213-92835A39D748}" srcOrd="2" destOrd="0" presId="urn:microsoft.com/office/officeart/2005/8/layout/cycle2"/>
    <dgm:cxn modelId="{1F78AFF8-CB3D-354E-BB56-FAFA06490B90}" type="presParOf" srcId="{3C9972B5-68C1-C24E-8A27-6BECF87F4F89}" destId="{B58EA626-7DBB-AE47-8FA4-4E97FE0FD6C8}" srcOrd="3" destOrd="0" presId="urn:microsoft.com/office/officeart/2005/8/layout/cycle2"/>
    <dgm:cxn modelId="{1EE74004-E593-D741-A3B9-F74DB696CA09}" type="presParOf" srcId="{B58EA626-7DBB-AE47-8FA4-4E97FE0FD6C8}" destId="{319F7CC7-14D4-134A-8C92-7892E482C8C2}" srcOrd="0" destOrd="0" presId="urn:microsoft.com/office/officeart/2005/8/layout/cycle2"/>
    <dgm:cxn modelId="{F1C7FE81-4E83-F84C-B280-5BE6CC156442}" type="presParOf" srcId="{3C9972B5-68C1-C24E-8A27-6BECF87F4F89}" destId="{945E1852-005E-0441-BC81-45880C6C6F30}" srcOrd="4" destOrd="0" presId="urn:microsoft.com/office/officeart/2005/8/layout/cycle2"/>
    <dgm:cxn modelId="{FBBEB1D4-900B-C34B-8EAB-58F2F97D1933}" type="presParOf" srcId="{3C9972B5-68C1-C24E-8A27-6BECF87F4F89}" destId="{088DE9A5-489A-8B4D-8755-3010FD972391}" srcOrd="5" destOrd="0" presId="urn:microsoft.com/office/officeart/2005/8/layout/cycle2"/>
    <dgm:cxn modelId="{C4AFEA49-943C-374C-AF62-462747E2C6B4}" type="presParOf" srcId="{088DE9A5-489A-8B4D-8755-3010FD972391}" destId="{FB5B907C-0CAE-BC4A-8FD1-F68C7F15CC92}" srcOrd="0" destOrd="0" presId="urn:microsoft.com/office/officeart/2005/8/layout/cycle2"/>
    <dgm:cxn modelId="{46880B14-B9EC-7348-ABB9-86111C86CC6F}" type="presParOf" srcId="{3C9972B5-68C1-C24E-8A27-6BECF87F4F89}" destId="{09708423-E709-3D49-AB84-2530C30D16B2}" srcOrd="6" destOrd="0" presId="urn:microsoft.com/office/officeart/2005/8/layout/cycle2"/>
    <dgm:cxn modelId="{C6E36E67-3B5B-5F42-B79C-42F2344C3485}" type="presParOf" srcId="{3C9972B5-68C1-C24E-8A27-6BECF87F4F89}" destId="{B3D747AE-0D5F-F440-80A5-A313AC5C64DC}" srcOrd="7" destOrd="0" presId="urn:microsoft.com/office/officeart/2005/8/layout/cycle2"/>
    <dgm:cxn modelId="{9FF0D3C9-E6F6-7B4C-9898-DEAD04659EC4}" type="presParOf" srcId="{B3D747AE-0D5F-F440-80A5-A313AC5C64DC}" destId="{E16825BB-F568-0340-9B51-92CC0EB8E71C}" srcOrd="0" destOrd="0" presId="urn:microsoft.com/office/officeart/2005/8/layout/cycle2"/>
    <dgm:cxn modelId="{17A9F843-03E1-8749-BC6D-735A7258237C}" type="presParOf" srcId="{3C9972B5-68C1-C24E-8A27-6BECF87F4F89}" destId="{48BD1D5B-D13B-1A4F-A8C3-37338CF66827}" srcOrd="8" destOrd="0" presId="urn:microsoft.com/office/officeart/2005/8/layout/cycle2"/>
    <dgm:cxn modelId="{C5AB04F6-2E2D-2C41-92D5-3C4D5F8974BC}" type="presParOf" srcId="{3C9972B5-68C1-C24E-8A27-6BECF87F4F89}" destId="{D9FF1387-DB72-0543-A70F-AE83CB58A7CB}" srcOrd="9" destOrd="0" presId="urn:microsoft.com/office/officeart/2005/8/layout/cycle2"/>
    <dgm:cxn modelId="{960775C2-C5F3-AD45-B7E6-004A2D7E0F8C}" type="presParOf" srcId="{D9FF1387-DB72-0543-A70F-AE83CB58A7CB}" destId="{BF2C9147-F96E-8241-AB2B-83269B330FF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2154C-3B6B-A147-8034-AAAE0A7A8090}">
      <dsp:nvSpPr>
        <dsp:cNvPr id="0" name=""/>
        <dsp:cNvSpPr/>
      </dsp:nvSpPr>
      <dsp:spPr>
        <a:xfrm>
          <a:off x="2521299" y="550"/>
          <a:ext cx="862056" cy="86205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Draft</a:t>
          </a:r>
        </a:p>
      </dsp:txBody>
      <dsp:txXfrm>
        <a:off x="2647544" y="126795"/>
        <a:ext cx="609566" cy="609566"/>
      </dsp:txXfrm>
    </dsp:sp>
    <dsp:sp modelId="{CD687868-5D2C-5C4F-99F0-5F44CEC089FF}">
      <dsp:nvSpPr>
        <dsp:cNvPr id="0" name=""/>
        <dsp:cNvSpPr/>
      </dsp:nvSpPr>
      <dsp:spPr>
        <a:xfrm rot="2160000">
          <a:off x="3355966" y="662397"/>
          <a:ext cx="228561" cy="290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3362514" y="700434"/>
        <a:ext cx="159993" cy="174566"/>
      </dsp:txXfrm>
    </dsp:sp>
    <dsp:sp modelId="{47729108-EEEA-0E43-8213-92835A39D748}">
      <dsp:nvSpPr>
        <dsp:cNvPr id="0" name=""/>
        <dsp:cNvSpPr/>
      </dsp:nvSpPr>
      <dsp:spPr>
        <a:xfrm>
          <a:off x="3567604" y="760735"/>
          <a:ext cx="862056" cy="862056"/>
        </a:xfrm>
        <a:prstGeom prst="ellipse">
          <a:avLst/>
        </a:prstGeom>
        <a:solidFill>
          <a:schemeClr val="accent5">
            <a:hueOff val="-4872"/>
            <a:satOff val="-8467"/>
            <a:lumOff val="877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Test on dev subset</a:t>
          </a:r>
        </a:p>
      </dsp:txBody>
      <dsp:txXfrm>
        <a:off x="3693849" y="886980"/>
        <a:ext cx="609566" cy="609566"/>
      </dsp:txXfrm>
    </dsp:sp>
    <dsp:sp modelId="{B58EA626-7DBB-AE47-8FA4-4E97FE0FD6C8}">
      <dsp:nvSpPr>
        <dsp:cNvPr id="0" name=""/>
        <dsp:cNvSpPr/>
      </dsp:nvSpPr>
      <dsp:spPr>
        <a:xfrm rot="6480000">
          <a:off x="3686525" y="1655142"/>
          <a:ext cx="228561" cy="290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872"/>
            <a:satOff val="-8467"/>
            <a:lumOff val="87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 rot="10800000">
        <a:off x="3731403" y="1680725"/>
        <a:ext cx="159993" cy="174566"/>
      </dsp:txXfrm>
    </dsp:sp>
    <dsp:sp modelId="{945E1852-005E-0441-BC81-45880C6C6F30}">
      <dsp:nvSpPr>
        <dsp:cNvPr id="0" name=""/>
        <dsp:cNvSpPr/>
      </dsp:nvSpPr>
      <dsp:spPr>
        <a:xfrm>
          <a:off x="3167951" y="1990741"/>
          <a:ext cx="862056" cy="862056"/>
        </a:xfrm>
        <a:prstGeom prst="ellipse">
          <a:avLst/>
        </a:prstGeom>
        <a:solidFill>
          <a:schemeClr val="accent5">
            <a:hueOff val="-9744"/>
            <a:satOff val="-16935"/>
            <a:lumOff val="1754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Analyse errors</a:t>
          </a:r>
        </a:p>
      </dsp:txBody>
      <dsp:txXfrm>
        <a:off x="3294196" y="2116986"/>
        <a:ext cx="609566" cy="609566"/>
      </dsp:txXfrm>
    </dsp:sp>
    <dsp:sp modelId="{088DE9A5-489A-8B4D-8755-3010FD972391}">
      <dsp:nvSpPr>
        <dsp:cNvPr id="0" name=""/>
        <dsp:cNvSpPr/>
      </dsp:nvSpPr>
      <dsp:spPr>
        <a:xfrm rot="10800000">
          <a:off x="2844516" y="2276297"/>
          <a:ext cx="228561" cy="290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744"/>
            <a:satOff val="-16935"/>
            <a:lumOff val="17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 rot="10800000">
        <a:off x="2913084" y="2334486"/>
        <a:ext cx="159993" cy="174566"/>
      </dsp:txXfrm>
    </dsp:sp>
    <dsp:sp modelId="{09708423-E709-3D49-AB84-2530C30D16B2}">
      <dsp:nvSpPr>
        <dsp:cNvPr id="0" name=""/>
        <dsp:cNvSpPr/>
      </dsp:nvSpPr>
      <dsp:spPr>
        <a:xfrm>
          <a:off x="1874647" y="1990741"/>
          <a:ext cx="862056" cy="862056"/>
        </a:xfrm>
        <a:prstGeom prst="ellipse">
          <a:avLst/>
        </a:prstGeom>
        <a:solidFill>
          <a:schemeClr val="accent5">
            <a:hueOff val="-14617"/>
            <a:satOff val="-25402"/>
            <a:lumOff val="2632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Refine wording</a:t>
          </a:r>
        </a:p>
      </dsp:txBody>
      <dsp:txXfrm>
        <a:off x="2000892" y="2116986"/>
        <a:ext cx="609566" cy="609566"/>
      </dsp:txXfrm>
    </dsp:sp>
    <dsp:sp modelId="{B3D747AE-0D5F-F440-80A5-A313AC5C64DC}">
      <dsp:nvSpPr>
        <dsp:cNvPr id="0" name=""/>
        <dsp:cNvSpPr/>
      </dsp:nvSpPr>
      <dsp:spPr>
        <a:xfrm rot="15120000">
          <a:off x="1993567" y="1667447"/>
          <a:ext cx="228561" cy="290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4617"/>
            <a:satOff val="-25402"/>
            <a:lumOff val="263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 rot="10800000">
        <a:off x="2038445" y="1758242"/>
        <a:ext cx="159993" cy="174566"/>
      </dsp:txXfrm>
    </dsp:sp>
    <dsp:sp modelId="{48BD1D5B-D13B-1A4F-A8C3-37338CF66827}">
      <dsp:nvSpPr>
        <dsp:cNvPr id="0" name=""/>
        <dsp:cNvSpPr/>
      </dsp:nvSpPr>
      <dsp:spPr>
        <a:xfrm>
          <a:off x="1474994" y="760735"/>
          <a:ext cx="862056" cy="862056"/>
        </a:xfrm>
        <a:prstGeom prst="ellipse">
          <a:avLst/>
        </a:prstGeom>
        <a:solidFill>
          <a:schemeClr val="accent5">
            <a:hueOff val="-19489"/>
            <a:satOff val="-33870"/>
            <a:lumOff val="3509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Re-test</a:t>
          </a:r>
        </a:p>
      </dsp:txBody>
      <dsp:txXfrm>
        <a:off x="1601239" y="886980"/>
        <a:ext cx="609566" cy="609566"/>
      </dsp:txXfrm>
    </dsp:sp>
    <dsp:sp modelId="{D9FF1387-DB72-0543-A70F-AE83CB58A7CB}">
      <dsp:nvSpPr>
        <dsp:cNvPr id="0" name=""/>
        <dsp:cNvSpPr/>
      </dsp:nvSpPr>
      <dsp:spPr>
        <a:xfrm rot="19440000">
          <a:off x="2309661" y="670001"/>
          <a:ext cx="228561" cy="290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489"/>
            <a:satOff val="-33870"/>
            <a:lumOff val="3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2316209" y="748342"/>
        <a:ext cx="159993" cy="174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568" y="189833"/>
            <a:ext cx="3496595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38830" y="189833"/>
            <a:ext cx="220837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‹#›</a:t>
            </a:fld>
            <a:endParaRPr lang="de-DE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9938"/>
            <a:ext cx="68167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015"/>
            <a:ext cx="5205932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3339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7779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4177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5958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483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795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8630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2116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5544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3887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793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537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92860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0134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93221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0329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99374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2BCF7-1196-1543-64AE-7F54F696C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53A921-88C3-109B-C525-9DA690534E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9F82DA-3B5B-99A7-59C7-0469D48399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E68A0-4C00-640B-3A3B-A34B48FD88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0457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Arial Unicode MS"/>
              <a:cs typeface="Arial Unicode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160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4040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8163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0477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4863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906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184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matthes.in.tum.de/" TargetMode="External"/><Relationship Id="rId4" Type="http://schemas.openxmlformats.org/officeDocument/2006/relationships/image" Target="../media/image6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6" y="2"/>
            <a:ext cx="12192000" cy="685799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12192000" cy="419608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31371" y="3538641"/>
            <a:ext cx="11432843" cy="6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80000" algn="l">
              <a:defRPr sz="3000" b="0" i="0" baseline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US" noProof="0"/>
              <a:t>&lt;Title&gt;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3" y="4211796"/>
            <a:ext cx="11431346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80000" indent="0"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/>
              <a:t>&lt;Presenter&gt; 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398812"/>
            <a:ext cx="997527" cy="3200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425454" y="4643381"/>
            <a:ext cx="11438759" cy="14407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80000" rIns="180000" bIns="180000" rtlCol="0">
            <a:spAutoFit/>
          </a:bodyPr>
          <a:lstStyle/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Chair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Software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Engineering for Business Information Systems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(sebis) </a:t>
            </a:r>
          </a:p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Department of Computer Science</a:t>
            </a:r>
          </a:p>
          <a:p>
            <a:pPr marL="0" indent="0"/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School of Computation, Information and Technology (CIT) </a:t>
            </a:r>
            <a:endParaRPr lang="en-US" sz="1400" b="0" i="0" kern="1200" noProof="1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/>
            <a:r>
              <a:rPr lang="en-US" sz="1400" b="0" i="0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Technical University of Munich (TUM)</a:t>
            </a: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 i="0" u="sng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wwwmatthes.in.tum.de</a:t>
            </a:r>
            <a:endParaRPr lang="en-US" sz="1400" b="0" i="0" u="sng" kern="1200" err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5" y="981076"/>
            <a:ext cx="11523135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&lt;Text&gt;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/>
              <a:t>&lt;Title&gt;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Gebaeude_Fahn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12192000" cy="68936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 userDrawn="1"/>
        </p:nvSpPr>
        <p:spPr>
          <a:xfrm>
            <a:off x="767407" y="1743185"/>
            <a:ext cx="3240361" cy="45661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latin typeface="+mn-lt"/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370" y="2024110"/>
            <a:ext cx="682753" cy="359665"/>
          </a:xfrm>
          <a:prstGeom prst="rect">
            <a:avLst/>
          </a:prstGeom>
        </p:spPr>
      </p:pic>
      <p:pic>
        <p:nvPicPr>
          <p:cNvPr id="22" name="Bild 10" descr="sebis-Logo.g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009" y="2514436"/>
            <a:ext cx="720000" cy="230880"/>
          </a:xfrm>
          <a:prstGeom prst="rect">
            <a:avLst/>
          </a:prstGeom>
        </p:spPr>
      </p:pic>
      <p:sp>
        <p:nvSpPr>
          <p:cNvPr id="24" name="Textfeld 23"/>
          <p:cNvSpPr txBox="1"/>
          <p:nvPr userDrawn="1"/>
        </p:nvSpPr>
        <p:spPr>
          <a:xfrm>
            <a:off x="1040407" y="4123820"/>
            <a:ext cx="27511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kern="1200" noProof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Technical University of Munich (TUM)</a:t>
            </a:r>
          </a:p>
          <a:p>
            <a:r>
              <a:rPr lang="en-AU" sz="1050" kern="1200" noProof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TUM School of CIT</a:t>
            </a:r>
            <a:br>
              <a:rPr lang="en-AU" sz="1050" kern="1200" noProof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</a:br>
            <a:r>
              <a:rPr lang="en-AU" sz="1050" kern="1200" noProof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Department of Computer Science (CS)</a:t>
            </a:r>
            <a:br>
              <a:rPr lang="en-AU" sz="1050" kern="1200" noProof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</a:br>
            <a:r>
              <a:rPr lang="en-AU" sz="1050" kern="1200" noProof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Chair</a:t>
            </a:r>
            <a:r>
              <a:rPr lang="en-AU" sz="1050" kern="1200" baseline="0" noProof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</a:t>
            </a:r>
            <a:r>
              <a:rPr lang="en-AU" sz="1050" kern="1200" noProof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of Software Engineering for Business Information Systems (sebis)</a:t>
            </a:r>
          </a:p>
          <a:p>
            <a:endParaRPr lang="en-US" sz="1050" noProof="1">
              <a:latin typeface="+mn-lt"/>
            </a:endParaRPr>
          </a:p>
          <a:p>
            <a:r>
              <a:rPr lang="en-US" sz="1050" noProof="1">
                <a:latin typeface="+mn-lt"/>
              </a:rPr>
              <a:t>Boltzmannstraße 3</a:t>
            </a:r>
          </a:p>
          <a:p>
            <a:r>
              <a:rPr lang="en-US" sz="1050" noProof="1">
                <a:latin typeface="+mn-lt"/>
              </a:rPr>
              <a:t>85748 Garching bei</a:t>
            </a:r>
            <a:r>
              <a:rPr lang="en-US" sz="1050" baseline="0" noProof="1">
                <a:latin typeface="+mn-lt"/>
              </a:rPr>
              <a:t> München</a:t>
            </a:r>
          </a:p>
          <a:p>
            <a:pPr>
              <a:tabLst>
                <a:tab pos="358775" algn="l"/>
              </a:tabLst>
            </a:pPr>
            <a:endParaRPr lang="en-US" sz="1050" baseline="0" noProof="1">
              <a:latin typeface="+mn-lt"/>
            </a:endParaRP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+49.89.289.</a:t>
            </a:r>
          </a:p>
          <a:p>
            <a:endParaRPr lang="en-US" sz="1050" baseline="0" noProof="1">
              <a:latin typeface="+mn-lt"/>
            </a:endParaRPr>
          </a:p>
          <a:p>
            <a:r>
              <a:rPr lang="en-US" sz="1050" baseline="0" noProof="1">
                <a:latin typeface="+mn-lt"/>
                <a:hlinkClick r:id="rId5"/>
              </a:rPr>
              <a:t>wwwmatthes.in.tum.de</a:t>
            </a:r>
            <a:endParaRPr lang="en-US" sz="1050" noProof="1">
              <a:latin typeface="+mn-lt"/>
            </a:endParaRPr>
          </a:p>
        </p:txBody>
      </p:sp>
      <p:sp>
        <p:nvSpPr>
          <p:cNvPr id="26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60429" y="3486197"/>
            <a:ext cx="2485288" cy="2194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FontTx/>
              <a:buNone/>
              <a:defRPr sz="1400" b="1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/>
              <a:t>&lt;Name&gt;</a:t>
            </a:r>
          </a:p>
        </p:txBody>
      </p:sp>
      <p:sp>
        <p:nvSpPr>
          <p:cNvPr id="27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160435" y="3277001"/>
            <a:ext cx="2484681" cy="1829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/>
              <a:t>&lt;Academic degree&gt;</a:t>
            </a:r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1847528" y="5615625"/>
            <a:ext cx="1732003" cy="133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en-US" noProof="0"/>
              <a:t>&lt;Phone&gt;</a:t>
            </a:r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1127448" y="5785985"/>
            <a:ext cx="2452083" cy="131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/>
              <a:t>&lt;E-Mail&gt;</a:t>
            </a:r>
          </a:p>
        </p:txBody>
      </p:sp>
      <p:sp>
        <p:nvSpPr>
          <p:cNvPr id="30" name="Inhaltsplatzhalter 31"/>
          <p:cNvSpPr>
            <a:spLocks noGrp="1"/>
          </p:cNvSpPr>
          <p:nvPr>
            <p:ph sz="quarter" idx="18" hasCustomPrompt="1"/>
          </p:nvPr>
        </p:nvSpPr>
        <p:spPr>
          <a:xfrm>
            <a:off x="1161091" y="3704994"/>
            <a:ext cx="2502054" cy="21145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</a:lstStyle>
          <a:p>
            <a:pPr lvl="0"/>
            <a:r>
              <a:rPr lang="en-US" noProof="0"/>
              <a:t>&lt;Position&gt;</a:t>
            </a:r>
          </a:p>
        </p:txBody>
      </p:sp>
    </p:spTree>
    <p:extLst>
      <p:ext uri="{BB962C8B-B14F-4D97-AF65-F5344CB8AC3E}">
        <p14:creationId xmlns:p14="http://schemas.microsoft.com/office/powerpoint/2010/main" val="89374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/>
              <a:t>&lt;Title&gt;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/>
              <a:t>&lt;Text&gt;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8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/>
              <a:t>&lt;Title&gt;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4" y="980728"/>
            <a:ext cx="11523133" cy="5400675"/>
          </a:xfrm>
        </p:spPr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/>
              <a:t>&lt;Text&gt;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/>
              <a:t>&lt;Title&gt;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182521498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>
            <a:lvl1pPr>
              <a:defRPr>
                <a:solidFill>
                  <a:srgbClr val="0065BD"/>
                </a:solidFill>
              </a:defRPr>
            </a:lvl1pPr>
          </a:lstStyle>
          <a:p>
            <a:r>
              <a:rPr lang="en-US" noProof="0"/>
              <a:t>&lt;Title&gt;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34437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&lt;Text&gt;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2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&lt;Text&gt;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4437" y="981074"/>
            <a:ext cx="5662084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34437" y="1643050"/>
            <a:ext cx="5662084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&lt;Format of Master Text&gt;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981079"/>
            <a:ext cx="5664200" cy="661975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7" y="1643050"/>
            <a:ext cx="5664200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&lt;Format of Master Text&gt;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en-US" noProof="0"/>
              <a:t>&lt;Title&gt;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YYMMDD Author Title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/>
          <a:p>
            <a:r>
              <a:rPr lang="en-US" noProof="0"/>
              <a:t>&lt;Title&gt;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9391-FD8B-4951-B07A-A389C4C7CA7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3" y="44451"/>
            <a:ext cx="11523133" cy="652462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noProof="0"/>
              <a:t>&lt;Title&gt;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YYMMDD Author Title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625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44451"/>
            <a:ext cx="1058610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&lt;Title&gt;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981076"/>
            <a:ext cx="1152313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&lt;Text&gt;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3184" y="6570616"/>
            <a:ext cx="21420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YYMMDD Author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25251" y="6570616"/>
            <a:ext cx="33231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78" r:id="rId3"/>
    <p:sldLayoutId id="2147483781" r:id="rId4"/>
    <p:sldLayoutId id="2147483766" r:id="rId5"/>
    <p:sldLayoutId id="2147483767" r:id="rId6"/>
    <p:sldLayoutId id="2147483768" r:id="rId7"/>
    <p:sldLayoutId id="2147483780" r:id="rId8"/>
    <p:sldLayoutId id="2147483769" r:id="rId9"/>
    <p:sldLayoutId id="2147483771" r:id="rId10"/>
    <p:sldLayoutId id="2147483779" r:id="rId11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rgbClr val="0065BD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l-ai-radar.de/pdfs/Legal_AI_Use_Case_Radar_Report_2024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31371" y="3723307"/>
            <a:ext cx="11432843" cy="495108"/>
          </a:xfrm>
        </p:spPr>
        <p:txBody>
          <a:bodyPr/>
          <a:lstStyle/>
          <a:p>
            <a:pPr rtl="0">
              <a:spcAft>
                <a:spcPts val="300"/>
              </a:spcAft>
            </a:pPr>
            <a:r>
              <a:rPr lang="en-GB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Trend Analysis of NLP </a:t>
            </a:r>
            <a:r>
              <a:rPr lang="en-GB" sz="1800">
                <a:solidFill>
                  <a:srgbClr val="000000"/>
                </a:solidFill>
                <a:latin typeface="Arial" panose="020B0604020202020204" pitchFamily="34" charset="0"/>
              </a:rPr>
              <a:t>U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Cases in the Legal Domain within the DACH Region</a:t>
            </a:r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/>
              <a:t>Henrik Sergoyan</a:t>
            </a:r>
          </a:p>
        </p:txBody>
      </p:sp>
      <p:sp>
        <p:nvSpPr>
          <p:cNvPr id="11" name="Textplatzhalter 15"/>
          <p:cNvSpPr txBox="1">
            <a:spLocks/>
          </p:cNvSpPr>
          <p:nvPr/>
        </p:nvSpPr>
        <p:spPr bwMode="auto">
          <a:xfrm>
            <a:off x="5922819" y="4210928"/>
            <a:ext cx="5941396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0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914400" indent="0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algn="r"/>
            <a:r>
              <a:rPr lang="en-AU" kern="0"/>
              <a:t>06/05/2025, Master Thesis Final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132760578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43DF2-DADC-0E3B-A4B6-B7155A524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5" y="981076"/>
            <a:ext cx="11523135" cy="5400675"/>
          </a:xfrm>
        </p:spPr>
        <p:txBody>
          <a:bodyPr wrap="square" anchor="t">
            <a:normAutofit/>
          </a:bodyPr>
          <a:lstStyle/>
          <a:p>
            <a:pPr marL="0" indent="0"/>
            <a:endParaRPr lang="en-GB" b="1"/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GB" b="1"/>
              <a:t>Relaxed keyword filters: </a:t>
            </a:r>
            <a:r>
              <a:rPr lang="en-GB"/>
              <a:t>Broadened scope by including more comprehensive keyword variations, expanding the dataset from ~100 to ~3500 articles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A5FBEA-31A7-1A26-EE5F-39C05702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434" y="332656"/>
            <a:ext cx="2880319" cy="459555"/>
          </a:xfrm>
        </p:spPr>
        <p:txBody>
          <a:bodyPr wrap="square" anchor="b">
            <a:normAutofit/>
          </a:bodyPr>
          <a:lstStyle/>
          <a:p>
            <a:r>
              <a:rPr lang="en-GB"/>
              <a:t>Key Improvements</a:t>
            </a:r>
            <a:endParaRPr lang="en-DE" b="1" i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4605D-08D8-5F46-6AC9-67E8AD0953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/>
              <a:t>© sebis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86702-039F-36A7-5AC4-C8E6944F5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5BC9FAB-BDC1-47C0-A8BB-6E12A8205D33}" type="slidenum">
              <a:rPr lang="de-DE" smtClean="0"/>
              <a:pPr>
                <a:spcAft>
                  <a:spcPts val="600"/>
                </a:spcAft>
                <a:defRPr/>
              </a:pPr>
              <a:t>10</a:t>
            </a:fld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74E096-FA71-21EB-9AE1-1AA4E0E9B050}"/>
              </a:ext>
            </a:extLst>
          </p:cNvPr>
          <p:cNvSpPr txBox="1"/>
          <p:nvPr/>
        </p:nvSpPr>
        <p:spPr>
          <a:xfrm>
            <a:off x="945434" y="2132856"/>
            <a:ext cx="4536504" cy="3308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100" b="0" i="0">
                <a:solidFill>
                  <a:schemeClr val="tx1"/>
                </a:solidFill>
                <a:effectLst/>
                <a:latin typeface="-apple-system"/>
              </a:rPr>
              <a:t>(</a:t>
            </a:r>
            <a:br>
              <a:rPr lang="en-GB" sz="1100">
                <a:solidFill>
                  <a:schemeClr val="tx1"/>
                </a:solidFill>
              </a:rPr>
            </a:br>
            <a:r>
              <a:rPr lang="en-GB" sz="1100" b="0" i="0">
                <a:solidFill>
                  <a:srgbClr val="FF8000"/>
                </a:solidFill>
                <a:effectLst/>
                <a:latin typeface="-apple-system"/>
              </a:rPr>
              <a:t>( "NLP" OR "Natural Language Processing" OR "Computational Linguistics" OR "Language Models" OR "LLM" OR "Machine Learning" OR "Artificial Intelligence" OR "Deep Learning" )</a:t>
            </a:r>
            <a:br>
              <a:rPr lang="en-GB" sz="1100">
                <a:solidFill>
                  <a:schemeClr val="tx1"/>
                </a:solidFill>
              </a:rPr>
            </a:br>
            <a:r>
              <a:rPr lang="en-GB" sz="1100" b="0" i="0">
                <a:solidFill>
                  <a:schemeClr val="tx1"/>
                </a:solidFill>
                <a:effectLst/>
                <a:latin typeface="-apple-system"/>
              </a:rPr>
              <a:t>AND</a:t>
            </a:r>
            <a:br>
              <a:rPr lang="en-GB" sz="1100">
                <a:solidFill>
                  <a:schemeClr val="tx1"/>
                </a:solidFill>
              </a:rPr>
            </a:br>
            <a:r>
              <a:rPr lang="en-GB" sz="1100" b="0" i="0">
                <a:solidFill>
                  <a:srgbClr val="FF8000"/>
                </a:solidFill>
                <a:effectLst/>
                <a:latin typeface="-apple-system"/>
              </a:rPr>
              <a:t>( "Law" OR "Legal" OR "Jurisprudence" OR "Judicial" OR "Attorney" OR "Contracts" OR "Case Law" OR "Regulations" OR "Statutes" )</a:t>
            </a:r>
            <a:br>
              <a:rPr lang="en-GB" sz="1100">
                <a:solidFill>
                  <a:schemeClr val="tx1"/>
                </a:solidFill>
              </a:rPr>
            </a:br>
            <a:r>
              <a:rPr lang="en-GB" sz="1100" b="0" i="0">
                <a:solidFill>
                  <a:schemeClr val="tx1"/>
                </a:solidFill>
                <a:effectLst/>
                <a:latin typeface="-apple-system"/>
              </a:rPr>
              <a:t>)</a:t>
            </a:r>
            <a:br>
              <a:rPr lang="en-GB" sz="1100">
                <a:solidFill>
                  <a:schemeClr val="tx1"/>
                </a:solidFill>
              </a:rPr>
            </a:br>
            <a:r>
              <a:rPr lang="en-GB" sz="1100" b="0" i="0">
                <a:solidFill>
                  <a:schemeClr val="tx1"/>
                </a:solidFill>
                <a:effectLst/>
                <a:latin typeface="-apple-system"/>
              </a:rPr>
              <a:t>OR</a:t>
            </a:r>
            <a:br>
              <a:rPr lang="en-GB" sz="1100">
                <a:solidFill>
                  <a:schemeClr val="tx1"/>
                </a:solidFill>
              </a:rPr>
            </a:br>
            <a:r>
              <a:rPr lang="en-GB" sz="1100" b="0" i="0">
                <a:solidFill>
                  <a:schemeClr val="tx1"/>
                </a:solidFill>
                <a:effectLst/>
                <a:latin typeface="-apple-system"/>
              </a:rPr>
              <a:t>(</a:t>
            </a:r>
            <a:br>
              <a:rPr lang="en-GB" sz="1100">
                <a:solidFill>
                  <a:schemeClr val="tx1"/>
                </a:solidFill>
              </a:rPr>
            </a:br>
            <a:r>
              <a:rPr lang="en-GB" sz="1100" b="0" i="0">
                <a:solidFill>
                  <a:srgbClr val="00B050"/>
                </a:solidFill>
                <a:effectLst/>
                <a:latin typeface="-apple-system"/>
              </a:rPr>
              <a:t>( "</a:t>
            </a:r>
            <a:r>
              <a:rPr lang="en-GB" sz="1100" b="0" i="0" err="1">
                <a:solidFill>
                  <a:srgbClr val="00B050"/>
                </a:solidFill>
                <a:effectLst/>
                <a:latin typeface="-apple-system"/>
              </a:rPr>
              <a:t>LegalTech</a:t>
            </a:r>
            <a:r>
              <a:rPr lang="en-GB" sz="1100" b="0" i="0">
                <a:solidFill>
                  <a:srgbClr val="00B050"/>
                </a:solidFill>
                <a:effectLst/>
                <a:latin typeface="-apple-system"/>
              </a:rPr>
              <a:t>" OR "Legal Tech" OR "Legal Technology" )</a:t>
            </a:r>
            <a:br>
              <a:rPr lang="en-GB" sz="1100">
                <a:solidFill>
                  <a:schemeClr val="tx1"/>
                </a:solidFill>
              </a:rPr>
            </a:br>
            <a:r>
              <a:rPr lang="en-GB" sz="1100" b="0" i="0">
                <a:solidFill>
                  <a:schemeClr val="tx1"/>
                </a:solidFill>
                <a:effectLst/>
                <a:latin typeface="-apple-system"/>
              </a:rPr>
              <a:t>AND</a:t>
            </a:r>
            <a:br>
              <a:rPr lang="en-GB" sz="1100">
                <a:solidFill>
                  <a:schemeClr val="tx1"/>
                </a:solidFill>
              </a:rPr>
            </a:br>
            <a:r>
              <a:rPr lang="en-GB" sz="1100" b="0" i="0">
                <a:solidFill>
                  <a:srgbClr val="00B050"/>
                </a:solidFill>
                <a:effectLst/>
                <a:latin typeface="-apple-system"/>
              </a:rPr>
              <a:t>( "Use Case" OR "Application" OR "Case Study" OR "Implementation" )</a:t>
            </a:r>
            <a:br>
              <a:rPr lang="en-GB" sz="1100">
                <a:solidFill>
                  <a:schemeClr val="tx1"/>
                </a:solidFill>
              </a:rPr>
            </a:br>
            <a:r>
              <a:rPr lang="en-GB" sz="1100" b="0" i="0">
                <a:solidFill>
                  <a:schemeClr val="tx1"/>
                </a:solidFill>
                <a:effectLst/>
                <a:latin typeface="-apple-system"/>
              </a:rPr>
              <a:t>)</a:t>
            </a:r>
            <a:br>
              <a:rPr lang="en-GB" sz="1100">
                <a:solidFill>
                  <a:schemeClr val="tx1"/>
                </a:solidFill>
              </a:rPr>
            </a:br>
            <a:r>
              <a:rPr lang="en-GB" sz="1100" b="0" i="0">
                <a:solidFill>
                  <a:schemeClr val="tx1"/>
                </a:solidFill>
                <a:effectLst/>
                <a:latin typeface="-apple-system"/>
              </a:rPr>
              <a:t>OR</a:t>
            </a:r>
            <a:br>
              <a:rPr lang="en-GB" sz="1100">
                <a:solidFill>
                  <a:schemeClr val="tx1"/>
                </a:solidFill>
              </a:rPr>
            </a:br>
            <a:r>
              <a:rPr lang="en-GB" sz="1100" b="0" i="0">
                <a:solidFill>
                  <a:schemeClr val="tx1"/>
                </a:solidFill>
                <a:effectLst/>
                <a:latin typeface="-apple-system"/>
              </a:rPr>
              <a:t>(</a:t>
            </a:r>
            <a:br>
              <a:rPr lang="en-GB" sz="1100">
                <a:solidFill>
                  <a:schemeClr val="tx1"/>
                </a:solidFill>
              </a:rPr>
            </a:br>
            <a:r>
              <a:rPr lang="en-GB" sz="1100" b="0" i="0">
                <a:solidFill>
                  <a:srgbClr val="FF0000"/>
                </a:solidFill>
                <a:effectLst/>
                <a:latin typeface="-apple-system"/>
              </a:rPr>
              <a:t>( "Contract Analysis" OR "Legal Document Processing" OR "Legal Information Retrieval" OR "Legal Question Answering" )</a:t>
            </a:r>
            <a:br>
              <a:rPr lang="en-GB" sz="1100">
                <a:solidFill>
                  <a:schemeClr val="tx1"/>
                </a:solidFill>
              </a:rPr>
            </a:br>
            <a:r>
              <a:rPr lang="en-GB" sz="1100" b="0" i="0">
                <a:solidFill>
                  <a:schemeClr val="tx1"/>
                </a:solidFill>
                <a:effectLst/>
                <a:latin typeface="-apple-system"/>
              </a:rPr>
              <a:t>)</a:t>
            </a:r>
            <a:endParaRPr lang="en-DE" sz="11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778E00A5-D330-15BC-BB44-AE25EFA21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368" y="6569076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273927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AF8F6-EBB8-12A4-47D1-E7A8131F9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7F3B9-E071-70B9-3A6D-134C8FA12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44452"/>
            <a:ext cx="10586099" cy="720725"/>
          </a:xfrm>
        </p:spPr>
        <p:txBody>
          <a:bodyPr wrap="square" anchor="b">
            <a:normAutofit/>
          </a:bodyPr>
          <a:lstStyle/>
          <a:p>
            <a:r>
              <a:rPr lang="en-GB"/>
              <a:t>Prompt Engineering: Objectives &amp; Workflow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E84C3-2B69-FA0E-3E75-DDD78E8810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/>
              <a:t>© sebis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971B4-E4F7-AE8C-2296-AE65ED7D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5BC9FAB-BDC1-47C0-A8BB-6E12A8205D33}" type="slidenum">
              <a:rPr lang="de-DE" smtClean="0"/>
              <a:pPr>
                <a:spcAft>
                  <a:spcPts val="600"/>
                </a:spcAft>
                <a:defRPr/>
              </a:pPr>
              <a:t>11</a:t>
            </a:fld>
            <a:endParaRPr lang="de-D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BAADD02-D3F8-9D0E-34AB-ECAB3274B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/>
              <a:t>Goal</a:t>
            </a:r>
            <a:r>
              <a:rPr lang="en-GB"/>
              <a:t>: convert raw abstracts into reliable labels without manual screening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Two-step taxonomy-aligned classification</a:t>
            </a:r>
            <a:endParaRPr lang="en-DE"/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GB" b="1"/>
              <a:t>Step 1 – Legal NLP &amp; Use-Case Detection</a:t>
            </a:r>
            <a:br>
              <a:rPr lang="en-GB"/>
            </a:br>
            <a:r>
              <a:rPr lang="en-GB" i="1"/>
              <a:t>Prompt A</a:t>
            </a:r>
            <a:r>
              <a:rPr lang="en-GB"/>
              <a:t> filters abstracts for explicit legal-NLP work and, when positive, tags every one of the 31 predefined sub-use-cases it explicitly addresses.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GB" b="1"/>
              <a:t>Step 2 – Technique Identification</a:t>
            </a:r>
            <a:br>
              <a:rPr lang="en-GB"/>
            </a:br>
            <a:r>
              <a:rPr lang="en-GB" i="1"/>
              <a:t>Prompt B</a:t>
            </a:r>
            <a:r>
              <a:rPr lang="en-GB"/>
              <a:t> then extracts each of the 17 NLP techniques the paper actually implements, anchoring every label to a quoted evidence sentence.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D43A51A-8444-3622-B4FD-8F457C9E8F20}"/>
              </a:ext>
            </a:extLst>
          </p:cNvPr>
          <p:cNvGrpSpPr/>
          <p:nvPr/>
        </p:nvGrpSpPr>
        <p:grpSpPr>
          <a:xfrm>
            <a:off x="2675158" y="3563373"/>
            <a:ext cx="5904656" cy="3260528"/>
            <a:chOff x="2855640" y="3429000"/>
            <a:chExt cx="5904656" cy="3260528"/>
          </a:xfrm>
        </p:grpSpPr>
        <p:graphicFrame>
          <p:nvGraphicFramePr>
            <p:cNvPr id="14" name="Diagram 13">
              <a:extLst>
                <a:ext uri="{FF2B5EF4-FFF2-40B4-BE49-F238E27FC236}">
                  <a16:creationId xmlns:a16="http://schemas.microsoft.com/office/drawing/2014/main" id="{C911B0B3-B035-B979-BB71-7759A88048D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31276194"/>
                </p:ext>
              </p:extLst>
            </p:nvPr>
          </p:nvGraphicFramePr>
          <p:xfrm>
            <a:off x="2855640" y="3429000"/>
            <a:ext cx="5904656" cy="285334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33BEEA8-BDA4-A06B-AE90-E2581126DC6E}"/>
                </a:ext>
              </a:extLst>
            </p:cNvPr>
            <p:cNvSpPr txBox="1"/>
            <p:nvPr/>
          </p:nvSpPr>
          <p:spPr>
            <a:xfrm>
              <a:off x="4343464" y="6381751"/>
              <a:ext cx="2929007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1400">
                  <a:solidFill>
                    <a:schemeClr val="accent5"/>
                  </a:solidFill>
                </a:rPr>
                <a:t>Figure 1: Prompt Refinement Loop</a:t>
              </a:r>
              <a:endParaRPr lang="en-DE" sz="1400">
                <a:solidFill>
                  <a:schemeClr val="accent5"/>
                </a:solidFill>
                <a:latin typeface="Arial" pitchFamily="34" charset="0"/>
              </a:endParaRPr>
            </a:p>
          </p:txBody>
        </p:sp>
      </p:grp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FC507317-7CE6-71F5-FBD5-C2D8A4570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368" y="6569076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986534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3573BB-BA6A-E518-EBAD-2D11BE8AE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0065BD"/>
                </a:solidFill>
              </a:rPr>
              <a:t>Performance plateau</a:t>
            </a:r>
            <a:br>
              <a:rPr lang="en-GB"/>
            </a:br>
            <a:r>
              <a:rPr lang="en-GB"/>
              <a:t>Across all three metrics—</a:t>
            </a:r>
            <a:r>
              <a:rPr lang="en-GB" i="1"/>
              <a:t>Legal-NLP relevance</a:t>
            </a:r>
            <a:r>
              <a:rPr lang="en-GB"/>
              <a:t>, </a:t>
            </a:r>
            <a:r>
              <a:rPr lang="en-GB" i="1"/>
              <a:t>Use-Case </a:t>
            </a:r>
            <a:r>
              <a:rPr lang="en-GB" i="1" err="1"/>
              <a:t>labeling</a:t>
            </a:r>
            <a:r>
              <a:rPr lang="en-GB"/>
              <a:t>, </a:t>
            </a:r>
            <a:r>
              <a:rPr lang="en-GB" i="1"/>
              <a:t>Technique </a:t>
            </a:r>
            <a:r>
              <a:rPr lang="en-GB" i="1" err="1"/>
              <a:t>labeling</a:t>
            </a:r>
            <a:r>
              <a:rPr lang="en-GB"/>
              <a:t>—zero-shot GPT-4o levelled off after two refinement rounds on the 40-paper dev set.</a:t>
            </a:r>
          </a:p>
          <a:p>
            <a:pPr marL="0" indent="0"/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0065BD"/>
                </a:solidFill>
              </a:rPr>
              <a:t>Model benchmark</a:t>
            </a:r>
            <a:br>
              <a:rPr lang="en-GB"/>
            </a:br>
            <a:r>
              <a:rPr lang="en-GB"/>
              <a:t>GPT-4o </a:t>
            </a:r>
            <a:r>
              <a:rPr lang="en-GB" b="1"/>
              <a:t>topped</a:t>
            </a:r>
            <a:r>
              <a:rPr lang="en-GB"/>
              <a:t> GPT-4o mini, Claude 3.5 Sonnet, Llama 3.1, and DeepSeek-V3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0065BD"/>
                </a:solidFill>
              </a:rPr>
              <a:t>Few-shot + Chain-of-Thought</a:t>
            </a:r>
            <a:br>
              <a:rPr lang="en-GB"/>
            </a:br>
            <a:r>
              <a:rPr lang="en-GB"/>
              <a:t>Adding 2-3 exemplars per class </a:t>
            </a:r>
            <a:r>
              <a:rPr lang="en-GB" i="1"/>
              <a:t>and</a:t>
            </a:r>
            <a:r>
              <a:rPr lang="en-GB"/>
              <a:t> enabling rationale generation increased token usage but delivered only marginal, non-significant gains; </a:t>
            </a:r>
            <a:r>
              <a:rPr lang="en-GB" b="1"/>
              <a:t>rare labels remained elusive.</a:t>
            </a:r>
          </a:p>
          <a:p>
            <a:pPr marL="0" indent="0"/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0065BD"/>
                </a:solidFill>
              </a:rPr>
              <a:t>Decision point</a:t>
            </a:r>
            <a:br>
              <a:rPr lang="en-GB"/>
            </a:br>
            <a:r>
              <a:rPr lang="en-GB"/>
              <a:t>Prompt engineering shows diminishing returns → proceed with </a:t>
            </a:r>
            <a:r>
              <a:rPr lang="en-GB">
                <a:solidFill>
                  <a:srgbClr val="0065BD"/>
                </a:solidFill>
              </a:rPr>
              <a:t>manual annotation </a:t>
            </a:r>
            <a:r>
              <a:rPr lang="en-GB"/>
              <a:t>and </a:t>
            </a:r>
            <a:r>
              <a:rPr lang="en-GB">
                <a:solidFill>
                  <a:srgbClr val="0065BD"/>
                </a:solidFill>
              </a:rPr>
              <a:t>fine-tuning</a:t>
            </a:r>
            <a:r>
              <a:rPr lang="en-GB"/>
              <a:t> to surpass the current ceiling.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7A6A22-6FC1-7FF0-3C54-6BE8BFF9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Prompt-Based Experiments — Executive 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4BE0B-3218-3728-37BF-6A920651A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FB555-766F-705F-B535-E0AD4B41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D3E3FFC2-0492-FCB4-026D-EA8652FC1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368" y="6525344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16390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F6C798-59D8-A74E-E662-55427E880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44451"/>
            <a:ext cx="10586102" cy="720725"/>
          </a:xfrm>
        </p:spPr>
        <p:txBody>
          <a:bodyPr wrap="square" anchor="b">
            <a:normAutofit/>
          </a:bodyPr>
          <a:lstStyle/>
          <a:p>
            <a:r>
              <a:rPr lang="en-GB"/>
              <a:t>Manual-Labelled Dataset (Gold Set)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7447B5-4E10-C839-4876-2D7B7FB15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37" y="981076"/>
            <a:ext cx="5659967" cy="5400675"/>
          </a:xfrm>
          <a:noFill/>
        </p:spPr>
        <p:txBody>
          <a:bodyPr wrap="square" anchor="t">
            <a:normAutofit/>
          </a:bodyPr>
          <a:lstStyle/>
          <a:p>
            <a:pPr>
              <a:buNone/>
            </a:pPr>
            <a:r>
              <a:rPr lang="en-GB" b="1"/>
              <a:t>Sampling strategy</a:t>
            </a:r>
          </a:p>
          <a:p>
            <a:pPr>
              <a:buNone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/>
              <a:t>200 papers </a:t>
            </a:r>
            <a:r>
              <a:rPr lang="en-GB"/>
              <a:t>drawn at random from the candidate pool.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Gap analysis showed several rare use-cases / techniques were still missing.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Added </a:t>
            </a:r>
            <a:r>
              <a:rPr lang="en-GB" b="1"/>
              <a:t>33 targeted papers</a:t>
            </a:r>
            <a:r>
              <a:rPr lang="en-GB"/>
              <a:t> via keyword search to boost those minorities.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B152C0-AB06-FF86-A8C3-102925EC8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248" y="994683"/>
            <a:ext cx="5400675" cy="54006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0467F-1E5F-4887-8A1D-69E3472608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/>
              <a:t>© sebis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380BB-510B-B4FE-B818-C07A8564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201E5CB-5EE0-4EA4-87FF-7D8A79A61969}" type="slidenum">
              <a:rPr lang="de-DE" smtClean="0"/>
              <a:pPr>
                <a:spcAft>
                  <a:spcPts val="600"/>
                </a:spcAft>
                <a:defRPr/>
              </a:pPr>
              <a:t>13</a:t>
            </a:fld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15CBF9-E6F4-DA7D-2C2A-0D7DC090AA2E}"/>
              </a:ext>
            </a:extLst>
          </p:cNvPr>
          <p:cNvSpPr txBox="1"/>
          <p:nvPr/>
        </p:nvSpPr>
        <p:spPr>
          <a:xfrm>
            <a:off x="6883895" y="5914571"/>
            <a:ext cx="479971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5"/>
                </a:solidFill>
              </a:rPr>
              <a:t>Figure 2: Distribution of the 233 Manually Labelled Papers</a:t>
            </a:r>
            <a:endParaRPr lang="en-DE" sz="1400">
              <a:solidFill>
                <a:schemeClr val="accent5"/>
              </a:solidFill>
              <a:latin typeface="Arial" pitchFamily="34" charset="0"/>
            </a:endParaRP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076DCCC-19C7-0F58-B796-D7B5D1ADF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368" y="6525344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10557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34C67-EA00-856E-6C18-F31F5A525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Novel Use-Case Categories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2D03E-167E-A7BD-028B-F37642E0E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4" y="981077"/>
            <a:ext cx="11523133" cy="1151780"/>
          </a:xfrm>
        </p:spPr>
        <p:txBody>
          <a:bodyPr/>
          <a:lstStyle/>
          <a:p>
            <a:pPr>
              <a:buNone/>
            </a:pPr>
            <a:r>
              <a:rPr lang="en-GB" b="1">
                <a:solidFill>
                  <a:srgbClr val="0065BD"/>
                </a:solidFill>
              </a:rPr>
              <a:t>Taxonomy expanded</a:t>
            </a:r>
            <a:br>
              <a:rPr lang="en-GB"/>
            </a:br>
            <a:r>
              <a:rPr lang="en-GB"/>
              <a:t>Manual labelling uncovered papers that fell outside the original framework; we bundled these “orphan” tasks into new buckets and appended them to the taxonomy, taking the total sub-use-case count </a:t>
            </a:r>
            <a:r>
              <a:rPr lang="en-GB" b="1"/>
              <a:t>from 31 to 34</a:t>
            </a:r>
            <a:r>
              <a:rPr lang="en-GB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9C1D8-CF67-4F08-341E-2331C4AB1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3ABA6-66E0-54FB-3581-2B3F5921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E3346F8-B6F6-C258-7756-888C38C57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773717"/>
              </p:ext>
            </p:extLst>
          </p:nvPr>
        </p:nvGraphicFramePr>
        <p:xfrm>
          <a:off x="1557201" y="2223988"/>
          <a:ext cx="9074538" cy="28862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70878">
                  <a:extLst>
                    <a:ext uri="{9D8B030D-6E8A-4147-A177-3AD203B41FA5}">
                      <a16:colId xmlns:a16="http://schemas.microsoft.com/office/drawing/2014/main" val="1407570861"/>
                    </a:ext>
                  </a:extLst>
                </a:gridCol>
                <a:gridCol w="1870878">
                  <a:extLst>
                    <a:ext uri="{9D8B030D-6E8A-4147-A177-3AD203B41FA5}">
                      <a16:colId xmlns:a16="http://schemas.microsoft.com/office/drawing/2014/main" val="1443003529"/>
                    </a:ext>
                  </a:extLst>
                </a:gridCol>
                <a:gridCol w="5332782">
                  <a:extLst>
                    <a:ext uri="{9D8B030D-6E8A-4147-A177-3AD203B41FA5}">
                      <a16:colId xmlns:a16="http://schemas.microsoft.com/office/drawing/2014/main" val="2066711477"/>
                    </a:ext>
                  </a:extLst>
                </a:gridCol>
              </a:tblGrid>
              <a:tr h="166180">
                <a:tc>
                  <a:txBody>
                    <a:bodyPr/>
                    <a:lstStyle/>
                    <a:p>
                      <a:pPr algn="ctr"/>
                      <a:r>
                        <a:rPr lang="en-DE" sz="1400"/>
                        <a:t>Main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400"/>
                        <a:t>Subcategory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E" sz="140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444440"/>
                  </a:ext>
                </a:extLst>
              </a:tr>
              <a:tr h="778541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Document Generation and Assistance </a:t>
                      </a:r>
                      <a:endParaRPr lang="en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065BD"/>
                          </a:solidFill>
                        </a:rPr>
                        <a:t>Legal Language Interpretation </a:t>
                      </a:r>
                      <a:endParaRPr lang="en-DE" sz="1400">
                        <a:solidFill>
                          <a:srgbClr val="0065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Clarify complex provisions, simplify clauses, or explain terminology in legal documents.</a:t>
                      </a:r>
                      <a:endParaRPr lang="en-D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627381"/>
                  </a:ext>
                </a:extLst>
              </a:tr>
              <a:tr h="901468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Document Analysis and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065BD"/>
                          </a:solidFill>
                        </a:rPr>
                        <a:t>Smart Contract Analysis </a:t>
                      </a:r>
                      <a:endParaRPr lang="en-DE" sz="1400">
                        <a:solidFill>
                          <a:srgbClr val="0065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Examine blockchain-based contracts to identify obligations, risks, or compliance gaps.</a:t>
                      </a:r>
                      <a:endParaRPr lang="en-D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425475"/>
                  </a:ext>
                </a:extLst>
              </a:tr>
              <a:tr h="901468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Legal Research and Information Management </a:t>
                      </a:r>
                      <a:endParaRPr lang="en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rgbClr val="0065BD"/>
                          </a:solidFill>
                        </a:rPr>
                        <a:t>Legal Corpus Curation</a:t>
                      </a:r>
                      <a:endParaRPr lang="en-DE" sz="1400">
                        <a:solidFill>
                          <a:srgbClr val="0065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Curate and enrich legal-text corpora as internal—or licensable—knowledge assets.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49321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3BA2EFC-F1EA-D2DD-9C2C-6DC76E5C9485}"/>
              </a:ext>
            </a:extLst>
          </p:cNvPr>
          <p:cNvSpPr txBox="1"/>
          <p:nvPr/>
        </p:nvSpPr>
        <p:spPr>
          <a:xfrm>
            <a:off x="658934" y="5876923"/>
            <a:ext cx="9937104" cy="646331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>
                <a:solidFill>
                  <a:srgbClr val="0065BD"/>
                </a:solidFill>
              </a:rPr>
              <a:t>NLP Technique list remains unchanged !!!</a:t>
            </a:r>
            <a:br>
              <a:rPr lang="en-GB">
                <a:solidFill>
                  <a:srgbClr val="0065BD"/>
                </a:solidFill>
              </a:rPr>
            </a:br>
            <a:endParaRPr lang="en-GB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FFC6F2FD-702A-5977-F458-EF0413333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368" y="6525344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1256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B195F-AFE3-E279-F8AE-4233A3490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44624"/>
            <a:ext cx="10586099" cy="720725"/>
          </a:xfrm>
        </p:spPr>
        <p:txBody>
          <a:bodyPr/>
          <a:lstStyle/>
          <a:p>
            <a:r>
              <a:rPr lang="en-GB"/>
              <a:t>Fine-Tuning Workflow</a:t>
            </a:r>
            <a:endParaRPr lang="en-DE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BD78CC9-F453-5442-8606-73C6EE338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31" y="1590054"/>
            <a:ext cx="6812636" cy="338244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2FEDB-DDAE-D5D6-2389-1AA1BE3F5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903CF-7EC3-7976-DE08-CCDFBBAC6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61A922-4178-BD43-0BC2-109E7B310761}"/>
              </a:ext>
            </a:extLst>
          </p:cNvPr>
          <p:cNvSpPr txBox="1"/>
          <p:nvPr/>
        </p:nvSpPr>
        <p:spPr>
          <a:xfrm>
            <a:off x="5381217" y="4979371"/>
            <a:ext cx="636802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5"/>
                </a:solidFill>
              </a:rPr>
              <a:t>Figure 3: Distribution of Legal and Non-Legal Papers in Training and Test Sets</a:t>
            </a:r>
            <a:endParaRPr lang="en-DE" sz="1400">
              <a:solidFill>
                <a:schemeClr val="accent5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3D5CB0-838C-8B6A-B32E-6BA045741F6F}"/>
              </a:ext>
            </a:extLst>
          </p:cNvPr>
          <p:cNvSpPr txBox="1"/>
          <p:nvPr/>
        </p:nvSpPr>
        <p:spPr>
          <a:xfrm>
            <a:off x="106910" y="1251166"/>
            <a:ext cx="4829696" cy="4832092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rgbClr val="0065BD"/>
                </a:solidFill>
              </a:rPr>
              <a:t>Two specialised models</a:t>
            </a:r>
            <a:br>
              <a:rPr lang="en-GB" sz="1400"/>
            </a:br>
            <a:r>
              <a:rPr lang="en-GB" sz="1400"/>
              <a:t>First model fine-tunes Prompt A for </a:t>
            </a:r>
            <a:r>
              <a:rPr lang="en-GB" sz="1400" b="1"/>
              <a:t>relevance + use-case classification</a:t>
            </a:r>
            <a:r>
              <a:rPr lang="en-GB" sz="1400"/>
              <a:t>.</a:t>
            </a:r>
            <a:br>
              <a:rPr lang="en-GB" sz="1400"/>
            </a:br>
            <a:r>
              <a:rPr lang="en-GB" sz="1400"/>
              <a:t>Second model fine-tunes Prompt B for </a:t>
            </a:r>
            <a:r>
              <a:rPr lang="en-GB" sz="1400" b="1"/>
              <a:t>NLP-technique extraction</a:t>
            </a:r>
            <a:r>
              <a:rPr lang="en-GB" sz="140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rgbClr val="0065BD"/>
                </a:solidFill>
              </a:rPr>
              <a:t>Data split</a:t>
            </a:r>
            <a:br>
              <a:rPr lang="en-GB" sz="1400"/>
            </a:br>
            <a:r>
              <a:rPr lang="en-GB" sz="1400"/>
              <a:t>233 gold-label papers → </a:t>
            </a:r>
            <a:r>
              <a:rPr lang="en-GB" sz="1400" b="1"/>
              <a:t>157 train / 76 test</a:t>
            </a:r>
            <a:r>
              <a:rPr lang="en-GB" sz="1400"/>
              <a:t>.</a:t>
            </a:r>
            <a:br>
              <a:rPr lang="en-GB" sz="1400"/>
            </a:br>
            <a:r>
              <a:rPr lang="en-GB" sz="1400"/>
              <a:t>Rare use-cases and techniques were manually verified to appear in both sets.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rgbClr val="0065BD"/>
                </a:solidFill>
              </a:rPr>
              <a:t>Training routine</a:t>
            </a:r>
            <a:br>
              <a:rPr lang="en-GB" sz="1400"/>
            </a:br>
            <a:r>
              <a:rPr lang="en-GB" sz="1400"/>
              <a:t>• Base checkpoint: GPT-4o instruction-tuned model</a:t>
            </a:r>
            <a:br>
              <a:rPr lang="en-GB" sz="1400"/>
            </a:br>
            <a:r>
              <a:rPr lang="en-GB" sz="1400"/>
              <a:t>• Input: abstract + prompt template | Target: gold label string</a:t>
            </a:r>
            <a:br>
              <a:rPr lang="en-GB" sz="1400"/>
            </a:br>
            <a:r>
              <a:rPr lang="en-GB" sz="1400"/>
              <a:t>• 3 epochs</a:t>
            </a:r>
            <a:br>
              <a:rPr lang="en-GB" sz="1400"/>
            </a:br>
            <a:r>
              <a:rPr lang="en-GB" sz="1400"/>
              <a:t>• Checkpoint saved each epoch; best epoch chosen by macro-F₁ on a 10 % in-process validation slice.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rgbClr val="0065BD"/>
                </a:solidFill>
              </a:rPr>
              <a:t>Result</a:t>
            </a:r>
            <a:br>
              <a:rPr lang="en-GB" sz="1400"/>
            </a:br>
            <a:r>
              <a:rPr lang="en-GB" sz="1400" b="1"/>
              <a:t>Two task-specific GPT-4o based models </a:t>
            </a:r>
            <a:r>
              <a:rPr lang="en-GB" sz="1400"/>
              <a:t>ready for evaluation on the held-out 76-paper test set.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610FE877-AC7B-3D4E-26EA-C0735F37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86308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32E50-A6D4-112E-1E24-6942984F6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27D61-1F72-C3A0-CB07-8B0497E6C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1857566" cy="6569076"/>
          </a:xfrm>
        </p:spPr>
        <p:txBody>
          <a:bodyPr wrap="square" anchor="ctr">
            <a:normAutofit/>
          </a:bodyPr>
          <a:lstStyle/>
          <a:p>
            <a:r>
              <a:rPr lang="en-GB" sz="4800"/>
              <a:t>Methodology</a:t>
            </a:r>
            <a:br>
              <a:rPr lang="en-GB" sz="4800"/>
            </a:br>
            <a:r>
              <a:rPr lang="en-GB" sz="1600" i="1"/>
              <a:t>Semi-structured interviews</a:t>
            </a:r>
            <a:endParaRPr lang="en-DE" sz="1600" i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B54F9-2FAF-B6F7-4B20-013D767A4B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/>
              <a:t>© </a:t>
            </a:r>
            <a:r>
              <a:rPr lang="de-DE" err="1"/>
              <a:t>sebis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5A8-72E8-6C5A-84C6-41E30C2F4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5BC9FAB-BDC1-47C0-A8BB-6E12A8205D33}" type="slidenum">
              <a:rPr lang="de-DE" smtClean="0"/>
              <a:pPr>
                <a:spcAft>
                  <a:spcPts val="600"/>
                </a:spcAft>
                <a:defRPr/>
              </a:pPr>
              <a:t>16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0EE92C2B-EDF0-353D-2B43-2D7EC65D3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09204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6F1D-72E7-7502-3156-D42CAD333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Interview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3443B-5865-1A7E-9622-33B105EDE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4" y="1168401"/>
            <a:ext cx="11523133" cy="5400675"/>
          </a:xfrm>
        </p:spPr>
        <p:txBody>
          <a:bodyPr/>
          <a:lstStyle/>
          <a:p>
            <a:pPr>
              <a:buNone/>
            </a:pPr>
            <a:r>
              <a:rPr lang="en-GB" b="1">
                <a:solidFill>
                  <a:srgbClr val="0065BD"/>
                </a:solidFill>
              </a:rPr>
              <a:t>Objective</a:t>
            </a:r>
            <a:br>
              <a:rPr lang="en-GB"/>
            </a:br>
            <a:r>
              <a:rPr lang="en-GB"/>
              <a:t>Elicit practitioners’ priority order for the seven legal-NLP use-case categories </a:t>
            </a:r>
            <a:r>
              <a:rPr lang="en-GB" b="1"/>
              <a:t>and</a:t>
            </a:r>
            <a:r>
              <a:rPr lang="en-GB"/>
              <a:t> uncover the concrete sub-use-cases that shape those priorities.</a:t>
            </a:r>
          </a:p>
          <a:p>
            <a:pPr>
              <a:buNone/>
            </a:pPr>
            <a:endParaRPr lang="en-GB"/>
          </a:p>
          <a:p>
            <a:pPr>
              <a:buNone/>
            </a:pPr>
            <a:r>
              <a:rPr lang="en-GB" b="1">
                <a:solidFill>
                  <a:srgbClr val="0065BD"/>
                </a:solidFill>
              </a:rPr>
              <a:t>What each participant does</a:t>
            </a:r>
          </a:p>
          <a:p>
            <a:pPr>
              <a:buNone/>
            </a:pPr>
            <a:endParaRPr lang="en-GB"/>
          </a:p>
          <a:p>
            <a:pPr lvl="1">
              <a:buFont typeface="+mj-lt"/>
              <a:buAutoNum type="arabicPeriod"/>
            </a:pPr>
            <a:r>
              <a:rPr lang="en-GB" b="1">
                <a:solidFill>
                  <a:srgbClr val="0065BD"/>
                </a:solidFill>
              </a:rPr>
              <a:t>Background</a:t>
            </a:r>
            <a:r>
              <a:rPr lang="en-GB"/>
              <a:t> – answer three quick questions (role, tenure, current NLP usage).</a:t>
            </a:r>
          </a:p>
          <a:p>
            <a:pPr lvl="1">
              <a:buFont typeface="+mj-lt"/>
              <a:buAutoNum type="arabicPeriod"/>
            </a:pPr>
            <a:r>
              <a:rPr lang="en-GB" b="1">
                <a:solidFill>
                  <a:srgbClr val="0065BD"/>
                </a:solidFill>
              </a:rPr>
              <a:t>Ranking exercise</a:t>
            </a:r>
            <a:r>
              <a:rPr lang="en-GB">
                <a:solidFill>
                  <a:srgbClr val="0065BD"/>
                </a:solidFill>
              </a:rPr>
              <a:t> </a:t>
            </a:r>
            <a:r>
              <a:rPr lang="en-GB"/>
              <a:t>– use an online </a:t>
            </a:r>
            <a:r>
              <a:rPr lang="en-GB" err="1"/>
              <a:t>PaperForm</a:t>
            </a:r>
            <a:r>
              <a:rPr lang="en-GB"/>
              <a:t> to rank the </a:t>
            </a:r>
            <a:r>
              <a:rPr lang="en-GB" b="1"/>
              <a:t>7 main use-case categories</a:t>
            </a:r>
            <a:r>
              <a:rPr lang="en-GB"/>
              <a:t>.</a:t>
            </a:r>
          </a:p>
          <a:p>
            <a:pPr lvl="1">
              <a:buFont typeface="+mj-lt"/>
              <a:buAutoNum type="arabicPeriod"/>
            </a:pPr>
            <a:r>
              <a:rPr lang="en-GB" b="1">
                <a:solidFill>
                  <a:srgbClr val="0065BD"/>
                </a:solidFill>
              </a:rPr>
              <a:t>Verbal follow-ups</a:t>
            </a:r>
            <a:r>
              <a:rPr lang="en-GB">
                <a:solidFill>
                  <a:srgbClr val="0065BD"/>
                </a:solidFill>
              </a:rPr>
              <a:t> </a:t>
            </a:r>
            <a:r>
              <a:rPr lang="en-GB"/>
              <a:t>– for every category, explain why it scored high or low and name the specific use-case that influenced the decision.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AB275-016A-5C04-9680-FD6B14645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19E66-2808-B46E-3B65-0E492EEEE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2F34B791-DD43-8213-4E77-71AEF21DA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643148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A6CEA-DEED-66B3-6154-C39C85713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Participant Recruitment </a:t>
            </a:r>
            <a:endParaRPr lang="en-DE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BE1A805-E0DB-8131-48A2-8F28E1510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596" y="1153832"/>
            <a:ext cx="6293347" cy="419556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921BB-9846-C3CB-EE94-EF1A0DB8A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DBB19-2FC4-422F-A4BD-5FE690E4E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082D4B-5256-B686-E988-154AC9F3D21B}"/>
              </a:ext>
            </a:extLst>
          </p:cNvPr>
          <p:cNvSpPr txBox="1"/>
          <p:nvPr/>
        </p:nvSpPr>
        <p:spPr>
          <a:xfrm>
            <a:off x="6413423" y="5166753"/>
            <a:ext cx="511182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5"/>
                </a:solidFill>
              </a:rPr>
              <a:t>Figure 3: Channel effectiveness in participant recruitment</a:t>
            </a:r>
            <a:endParaRPr lang="en-DE" sz="1400">
              <a:solidFill>
                <a:schemeClr val="accent5"/>
              </a:solidFill>
              <a:latin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B001C1-E96F-3438-CB1D-F1B922B90204}"/>
              </a:ext>
            </a:extLst>
          </p:cNvPr>
          <p:cNvSpPr txBox="1"/>
          <p:nvPr/>
        </p:nvSpPr>
        <p:spPr>
          <a:xfrm>
            <a:off x="264477" y="1537302"/>
            <a:ext cx="5039435" cy="304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600" b="1">
                <a:solidFill>
                  <a:srgbClr val="0065BD"/>
                </a:solidFill>
              </a:rPr>
              <a:t>Multi-channel outreach</a:t>
            </a:r>
            <a:r>
              <a:rPr lang="en-GB" sz="1600" b="1"/>
              <a:t>.</a:t>
            </a:r>
            <a:r>
              <a:rPr lang="en-GB" sz="1600"/>
              <a:t> Contacted </a:t>
            </a:r>
            <a:r>
              <a:rPr lang="en-GB" sz="1600" b="1"/>
              <a:t>~75 professionals</a:t>
            </a:r>
            <a:r>
              <a:rPr lang="en-GB" sz="1600"/>
              <a:t> via LinkedIn, past-project alumni, and peer referrals; LinkedIn supplied the largest pool, but warm referrals delivered the highest yield.</a:t>
            </a:r>
          </a:p>
          <a:p>
            <a:pPr>
              <a:buNone/>
            </a:pPr>
            <a:endParaRPr lang="en-GB" sz="1600"/>
          </a:p>
          <a:p>
            <a:pPr>
              <a:buNone/>
            </a:pPr>
            <a:r>
              <a:rPr lang="en-GB" sz="1600" b="1">
                <a:solidFill>
                  <a:srgbClr val="0065BD"/>
                </a:solidFill>
              </a:rPr>
              <a:t>Conversion rates</a:t>
            </a:r>
            <a:r>
              <a:rPr lang="en-GB" sz="1600" b="1"/>
              <a:t>.</a:t>
            </a:r>
            <a:r>
              <a:rPr lang="en-GB" sz="1600"/>
              <a:t> Referral invitations converted at </a:t>
            </a:r>
            <a:r>
              <a:rPr lang="en-GB" sz="1600" b="1"/>
              <a:t>≈ 40 %</a:t>
            </a:r>
            <a:r>
              <a:rPr lang="en-GB" sz="1600"/>
              <a:t>, dwarfing LinkedIn’s ~12 % and past-participant outreach (~13 %), underscoring the value of personalised introductions.</a:t>
            </a:r>
          </a:p>
          <a:p>
            <a:pPr>
              <a:buNone/>
            </a:pPr>
            <a:endParaRPr lang="en-GB" sz="1600"/>
          </a:p>
          <a:p>
            <a:r>
              <a:rPr lang="en-GB" sz="1600" b="1">
                <a:solidFill>
                  <a:srgbClr val="0065BD"/>
                </a:solidFill>
              </a:rPr>
              <a:t>Final sample</a:t>
            </a:r>
            <a:r>
              <a:rPr lang="en-GB" sz="1600" b="1"/>
              <a:t>.</a:t>
            </a:r>
            <a:r>
              <a:rPr lang="en-GB" sz="1600"/>
              <a:t> Secured </a:t>
            </a:r>
            <a:r>
              <a:rPr lang="en-GB" sz="1600" b="1"/>
              <a:t>12 interviews</a:t>
            </a:r>
            <a:r>
              <a:rPr lang="en-GB" sz="1600"/>
              <a:t> spread across all three channels</a:t>
            </a:r>
            <a:endParaRPr lang="en-DE" sz="1600">
              <a:latin typeface="Arial" pitchFamily="34" charset="0"/>
            </a:endParaRP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B9F16D4B-01C1-E9A0-DBB6-9C7AAC6B7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08838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E16BD-2B9E-AA7E-1BA3-D9676221B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Overview of Participants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A92B40D8-9A63-8E7E-9F96-CEED06BB1B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86210"/>
              </p:ext>
            </p:extLst>
          </p:nvPr>
        </p:nvGraphicFramePr>
        <p:xfrm>
          <a:off x="334963" y="981075"/>
          <a:ext cx="11522076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346">
                  <a:extLst>
                    <a:ext uri="{9D8B030D-6E8A-4147-A177-3AD203B41FA5}">
                      <a16:colId xmlns:a16="http://schemas.microsoft.com/office/drawing/2014/main" val="2206499078"/>
                    </a:ext>
                  </a:extLst>
                </a:gridCol>
                <a:gridCol w="1920346">
                  <a:extLst>
                    <a:ext uri="{9D8B030D-6E8A-4147-A177-3AD203B41FA5}">
                      <a16:colId xmlns:a16="http://schemas.microsoft.com/office/drawing/2014/main" val="2998365982"/>
                    </a:ext>
                  </a:extLst>
                </a:gridCol>
                <a:gridCol w="1920346">
                  <a:extLst>
                    <a:ext uri="{9D8B030D-6E8A-4147-A177-3AD203B41FA5}">
                      <a16:colId xmlns:a16="http://schemas.microsoft.com/office/drawing/2014/main" val="2507121136"/>
                    </a:ext>
                  </a:extLst>
                </a:gridCol>
                <a:gridCol w="1920346">
                  <a:extLst>
                    <a:ext uri="{9D8B030D-6E8A-4147-A177-3AD203B41FA5}">
                      <a16:colId xmlns:a16="http://schemas.microsoft.com/office/drawing/2014/main" val="1635057257"/>
                    </a:ext>
                  </a:extLst>
                </a:gridCol>
                <a:gridCol w="1920346">
                  <a:extLst>
                    <a:ext uri="{9D8B030D-6E8A-4147-A177-3AD203B41FA5}">
                      <a16:colId xmlns:a16="http://schemas.microsoft.com/office/drawing/2014/main" val="262489513"/>
                    </a:ext>
                  </a:extLst>
                </a:gridCol>
                <a:gridCol w="1920346">
                  <a:extLst>
                    <a:ext uri="{9D8B030D-6E8A-4147-A177-3AD203B41FA5}">
                      <a16:colId xmlns:a16="http://schemas.microsoft.com/office/drawing/2014/main" val="1237253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Position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Company Size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Gender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Experience</a:t>
                      </a:r>
                      <a:endParaRPr lang="en-DE">
                        <a:effectLst/>
                        <a:latin typeface="Helvetica" pitchFamily="2" charset="0"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Duration</a:t>
                      </a:r>
                      <a:endParaRPr lang="en-DE">
                        <a:effectLst/>
                        <a:latin typeface="Helvetica" pitchFamily="2" charset="0"/>
                      </a:endParaRP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106748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I-1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Attorney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D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20--25</a:t>
                      </a:r>
                      <a:endParaRPr lang="en-DE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DE">
                          <a:effectLst/>
                        </a:rPr>
                        <a:t>37</a:t>
                      </a: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4081121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I-2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Attorney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D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20--25</a:t>
                      </a:r>
                      <a:endParaRPr lang="en-DE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DE">
                          <a:effectLst/>
                        </a:rPr>
                        <a:t>35</a:t>
                      </a: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392845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I-3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Attorney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D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5--10</a:t>
                      </a:r>
                      <a:endParaRPr lang="en-DE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DE">
                          <a:effectLst/>
                        </a:rPr>
                        <a:t>28</a:t>
                      </a: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2726974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I-4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Law Student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D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0--5</a:t>
                      </a:r>
                      <a:endParaRPr lang="en-DE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DE">
                          <a:effectLst/>
                        </a:rPr>
                        <a:t>25</a:t>
                      </a: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1055325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I-5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Prosecutor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Institutions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D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5--10</a:t>
                      </a:r>
                      <a:endParaRPr lang="en-DE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DE">
                          <a:effectLst/>
                        </a:rPr>
                        <a:t>32</a:t>
                      </a: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1058856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I-6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Attorney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D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5--10</a:t>
                      </a:r>
                      <a:endParaRPr lang="en-DE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DE">
                          <a:effectLst/>
                        </a:rPr>
                        <a:t>27</a:t>
                      </a: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734440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I-7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Attorney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D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10--15</a:t>
                      </a:r>
                      <a:endParaRPr lang="en-DE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DE">
                          <a:effectLst/>
                        </a:rPr>
                        <a:t>30</a:t>
                      </a: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4026831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I-8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Attorney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D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15--20</a:t>
                      </a:r>
                      <a:endParaRPr lang="en-DE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DE">
                          <a:effectLst/>
                        </a:rPr>
                        <a:t>33</a:t>
                      </a: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3415677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I-9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Attorney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D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10--15</a:t>
                      </a:r>
                      <a:endParaRPr lang="en-DE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DE">
                          <a:effectLst/>
                        </a:rPr>
                        <a:t>25</a:t>
                      </a: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1429030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I-10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Attorney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D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10--15</a:t>
                      </a:r>
                      <a:endParaRPr lang="en-DE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DE">
                          <a:effectLst/>
                        </a:rPr>
                        <a:t>29</a:t>
                      </a: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3650912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I-11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Attorney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D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20--25</a:t>
                      </a:r>
                      <a:endParaRPr lang="en-DE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DE">
                          <a:effectLst/>
                        </a:rPr>
                        <a:t>23</a:t>
                      </a: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1881057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I-12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Attorney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  <a:endParaRPr lang="en-GB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D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20--25</a:t>
                      </a:r>
                      <a:endParaRPr lang="en-DE">
                        <a:effectLst/>
                      </a:endParaRPr>
                    </a:p>
                  </a:txBody>
                  <a:tcPr marL="19050" marR="19050" marT="0" marB="1905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DE">
                          <a:effectLst/>
                        </a:rPr>
                        <a:t>25</a:t>
                      </a:r>
                    </a:p>
                  </a:txBody>
                  <a:tcPr marL="19050" marR="19050" marT="0" marB="19050" anchor="b"/>
                </a:tc>
                <a:extLst>
                  <a:ext uri="{0D108BD9-81ED-4DB2-BD59-A6C34878D82A}">
                    <a16:rowId xmlns:a16="http://schemas.microsoft.com/office/drawing/2014/main" val="1119763594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A1CBD-4759-46A6-D58F-7DDB96DCA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FF679-8604-CA55-978E-142DB7179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38FA0AF3-FB60-C390-55D5-D39CD72CF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95863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9563" y="1412776"/>
            <a:ext cx="12190470" cy="34816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2903" y="2064767"/>
            <a:ext cx="10587631" cy="217769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Problem Statement and Motivation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Research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Methodology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Results and Interesting Findings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Discussion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6C3D9363-3148-B2EC-3D81-198EBAA97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88139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A528F-51C7-6EA1-077F-AB77D0BDF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A2A2E-2560-5E0E-E221-F3CF2083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1857566" cy="6569076"/>
          </a:xfrm>
        </p:spPr>
        <p:txBody>
          <a:bodyPr wrap="square" anchor="ctr">
            <a:normAutofit/>
          </a:bodyPr>
          <a:lstStyle/>
          <a:p>
            <a:r>
              <a:rPr lang="en-GB" sz="4800"/>
              <a:t>Results</a:t>
            </a:r>
            <a:br>
              <a:rPr lang="en-GB" sz="4800"/>
            </a:br>
            <a:r>
              <a:rPr lang="en-GB" sz="1600" i="1"/>
              <a:t>Systematic Literature Review</a:t>
            </a:r>
            <a:endParaRPr lang="en-DE" sz="1600" i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486C7-BF22-189A-F81C-0AD2155290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/>
              <a:t>© </a:t>
            </a:r>
            <a:r>
              <a:rPr lang="de-DE" err="1"/>
              <a:t>sebis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EF6A5-EA7F-3551-912E-B472E753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5BC9FAB-BDC1-47C0-A8BB-6E12A8205D33}" type="slidenum">
              <a:rPr lang="de-DE" smtClean="0"/>
              <a:pPr>
                <a:spcAft>
                  <a:spcPts val="600"/>
                </a:spcAft>
                <a:defRPr/>
              </a:pPr>
              <a:t>20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67ADD94D-E263-F892-DF4E-4BF25098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750167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D3F76-ED8E-A08A-1691-35501B0A8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Model Performance Results	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B50A92-DC7E-6901-E6E6-62701EE28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9DDD57-E278-3022-E340-AAF452C2F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F03641-CB47-D7C5-E023-975EECBC71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Legal NLP Relevance Classification</a:t>
            </a:r>
            <a:endParaRPr lang="en-DE"/>
          </a:p>
        </p:txBody>
      </p:sp>
      <p:pic>
        <p:nvPicPr>
          <p:cNvPr id="8" name="Picture 7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4C03DDF2-8285-85A2-B5CE-820584187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261" y="1339798"/>
            <a:ext cx="7395972" cy="33843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CAD1A1-3099-A95B-C952-601852A654D9}"/>
              </a:ext>
            </a:extLst>
          </p:cNvPr>
          <p:cNvSpPr txBox="1"/>
          <p:nvPr/>
        </p:nvSpPr>
        <p:spPr>
          <a:xfrm>
            <a:off x="2258668" y="5157192"/>
            <a:ext cx="7273159" cy="9541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chemeClr val="tx1"/>
                </a:solidFill>
              </a:rPr>
              <a:t>Performance jump:</a:t>
            </a:r>
            <a:r>
              <a:rPr lang="en-GB" sz="1400">
                <a:solidFill>
                  <a:schemeClr val="tx1"/>
                </a:solidFill>
              </a:rPr>
              <a:t> </a:t>
            </a:r>
            <a:r>
              <a:rPr lang="en-GB" sz="1400"/>
              <a:t>On a 76-paper test set, fine-tuned GPT-4o pushes accuracy </a:t>
            </a:r>
            <a:r>
              <a:rPr lang="en-GB" sz="1400" b="1"/>
              <a:t>0.72 → 0.95</a:t>
            </a:r>
            <a:r>
              <a:rPr lang="en-GB" sz="1400"/>
              <a:t> (Relevant F₁ </a:t>
            </a:r>
            <a:r>
              <a:rPr lang="en-GB" sz="1400" b="1"/>
              <a:t>0.80 → 0.97</a:t>
            </a:r>
            <a:r>
              <a:rPr lang="en-GB" sz="1400"/>
              <a:t>, Not Relevant F₁ </a:t>
            </a:r>
            <a:r>
              <a:rPr lang="en-GB" sz="1400" b="1"/>
              <a:t>0.55 → 0.87</a:t>
            </a:r>
            <a:r>
              <a:rPr lang="en-GB" sz="140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Fine-tuning learns domain-specific legal cues, leaving only a few interdisciplinary edge cases misclassified.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97E26912-A26D-9E5E-C2ED-ADE52BDAB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56118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A4BF8-58C6-18D0-2FEB-482DD4B97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B34BD-3C19-0D55-7965-83644ABBB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81213"/>
            <a:ext cx="5041483" cy="360535"/>
          </a:xfrm>
        </p:spPr>
        <p:txBody>
          <a:bodyPr/>
          <a:lstStyle/>
          <a:p>
            <a:r>
              <a:rPr lang="en-DE"/>
              <a:t>Model Performance Results	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4226CE-6306-A0EA-76A4-9D09A3915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68B8E-1BDB-EAC9-899C-CC40B0752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06CDDD-65E3-028A-474D-7AEE3389E8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Legal AI Use-Case Extraction Performance</a:t>
            </a:r>
            <a:endParaRPr lang="en-D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DA801F-6A32-0B5F-9EC4-83A529643003}"/>
              </a:ext>
            </a:extLst>
          </p:cNvPr>
          <p:cNvSpPr txBox="1"/>
          <p:nvPr/>
        </p:nvSpPr>
        <p:spPr>
          <a:xfrm>
            <a:off x="551384" y="2655468"/>
            <a:ext cx="4320480" cy="22467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400" b="1"/>
              <a:t>Biggest lifts:</a:t>
            </a:r>
            <a:r>
              <a:rPr lang="en-GB" sz="1400"/>
              <a:t> Judge Decision-Making +0.72 F₁, Audit Automation +0.36, Information Extraction +0.34.</a:t>
            </a:r>
          </a:p>
          <a:p>
            <a:pPr>
              <a:buNone/>
            </a:pPr>
            <a:endParaRPr lang="en-GB" sz="1400"/>
          </a:p>
          <a:p>
            <a:pPr>
              <a:buNone/>
            </a:pPr>
            <a:r>
              <a:rPr lang="en-GB" sz="1400" b="1"/>
              <a:t>Data matters:</a:t>
            </a:r>
            <a:r>
              <a:rPr lang="en-GB" sz="1400"/>
              <a:t> subcategories with ≥ 3 docs always jump &gt; 0.25 F₁ after fine-tuning.</a:t>
            </a:r>
          </a:p>
          <a:p>
            <a:pPr>
              <a:buNone/>
            </a:pPr>
            <a:endParaRPr lang="en-GB" sz="1400"/>
          </a:p>
          <a:p>
            <a:r>
              <a:rPr lang="en-GB" sz="1400" b="1"/>
              <a:t>Still weak:</a:t>
            </a:r>
            <a:r>
              <a:rPr lang="en-GB" sz="1400"/>
              <a:t> GDPR Compliance and other ≤ 2-doc tasks stay ≤ 0.67 F₁ → require more samples or label consolidation</a:t>
            </a:r>
          </a:p>
        </p:txBody>
      </p:sp>
      <p:pic>
        <p:nvPicPr>
          <p:cNvPr id="9" name="Picture 8" descr="A table of informational reports&#10;&#10;AI-generated content may be incorrect.">
            <a:extLst>
              <a:ext uri="{FF2B5EF4-FFF2-40B4-BE49-F238E27FC236}">
                <a16:creationId xmlns:a16="http://schemas.microsoft.com/office/drawing/2014/main" id="{B834C3E6-7000-4C2F-1A97-62F027FAD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249" y="158540"/>
            <a:ext cx="5184576" cy="6625299"/>
          </a:xfrm>
          <a:prstGeom prst="rect">
            <a:avLst/>
          </a:prstGeom>
        </p:spPr>
      </p:pic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6F3CF32F-AFBB-337E-7567-8F8909FCA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167979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1136E-5EB7-F51E-0831-168858F8C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32FA5-AF14-08D2-BB25-D3B556497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Model Performance Results	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3DF07E-89A6-1FCF-0344-0BD68CBE0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4BF1B8-107E-9F4F-AD5F-03F5C43CD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CF142F-A94E-2BD1-175E-3C8AA1AE25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NLP Technique Extraction Performance</a:t>
            </a:r>
            <a:endParaRPr lang="en-D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4C2E65-7007-DAA1-4E81-9E54F2730BA0}"/>
              </a:ext>
            </a:extLst>
          </p:cNvPr>
          <p:cNvSpPr txBox="1"/>
          <p:nvPr/>
        </p:nvSpPr>
        <p:spPr>
          <a:xfrm>
            <a:off x="623392" y="2373246"/>
            <a:ext cx="4320480" cy="28931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400" b="1"/>
              <a:t>Dataset note:</a:t>
            </a:r>
            <a:r>
              <a:rPr lang="en-GB" sz="1400"/>
              <a:t> Results are computed on a </a:t>
            </a:r>
            <a:r>
              <a:rPr lang="en-GB" sz="1400" i="1"/>
              <a:t>61-paper</a:t>
            </a:r>
            <a:r>
              <a:rPr lang="en-GB" sz="1400"/>
              <a:t> legally relevant test set</a:t>
            </a:r>
          </a:p>
          <a:p>
            <a:pPr>
              <a:buNone/>
            </a:pPr>
            <a:endParaRPr lang="en-GB" sz="1400"/>
          </a:p>
          <a:p>
            <a:pPr>
              <a:buNone/>
            </a:pPr>
            <a:r>
              <a:rPr lang="en-GB" sz="1400" b="1"/>
              <a:t>Biggest lifts:</a:t>
            </a:r>
            <a:r>
              <a:rPr lang="en-GB" sz="1400"/>
              <a:t> Language </a:t>
            </a:r>
            <a:r>
              <a:rPr lang="en-GB" sz="1400" err="1"/>
              <a:t>Modeling</a:t>
            </a:r>
            <a:r>
              <a:rPr lang="en-GB" sz="1400"/>
              <a:t> +0.35 → 0.90 F₁ Entity Linking +0.86; Lexical Norm./POS +1.00.</a:t>
            </a:r>
          </a:p>
          <a:p>
            <a:pPr>
              <a:buNone/>
            </a:pPr>
            <a:endParaRPr lang="en-GB" sz="1400"/>
          </a:p>
          <a:p>
            <a:pPr>
              <a:buNone/>
            </a:pPr>
            <a:r>
              <a:rPr lang="en-GB" sz="1400" b="1"/>
              <a:t>Broad uplift:</a:t>
            </a:r>
            <a:r>
              <a:rPr lang="en-GB" sz="1400"/>
              <a:t> 15 of 17 techniques improve (</a:t>
            </a:r>
            <a:r>
              <a:rPr lang="en-GB" sz="1400" err="1"/>
              <a:t>avg</a:t>
            </a:r>
            <a:r>
              <a:rPr lang="en-GB" sz="1400"/>
              <a:t> +0.31 F₁); most extraction &amp; classification tasks now ≥ 0.78 F₁.</a:t>
            </a:r>
          </a:p>
          <a:p>
            <a:pPr>
              <a:buNone/>
            </a:pPr>
            <a:endParaRPr lang="en-GB" sz="1400"/>
          </a:p>
          <a:p>
            <a:r>
              <a:rPr lang="en-GB" sz="1400" b="1"/>
              <a:t>Still weak / volatile:</a:t>
            </a:r>
            <a:r>
              <a:rPr lang="en-GB" sz="1400"/>
              <a:t> Chatbot Dev −0.20 (n = 2) and Text Summarization +0.14—dialogue &amp; abstractive tasks need richer data or tailored prompts.</a:t>
            </a:r>
          </a:p>
        </p:txBody>
      </p:sp>
      <p:pic>
        <p:nvPicPr>
          <p:cNvPr id="8" name="Picture 7" descr="A table of text with black text&#10;&#10;AI-generated content may be incorrect.">
            <a:extLst>
              <a:ext uri="{FF2B5EF4-FFF2-40B4-BE49-F238E27FC236}">
                <a16:creationId xmlns:a16="http://schemas.microsoft.com/office/drawing/2014/main" id="{093DD218-A5C7-17F0-4D0B-BA0532FD9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836713"/>
            <a:ext cx="5457647" cy="5512443"/>
          </a:xfrm>
          <a:prstGeom prst="rect">
            <a:avLst/>
          </a:prstGeom>
        </p:spPr>
      </p:pic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F78068AD-7AA3-043A-2B89-51C10C3F3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132466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C1D3E-6DC4-28D6-564E-E56FCB184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C19EE-324A-0C94-B482-BEA4709D9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0DA7EF-7FB0-9D96-13DD-36EF2DD72CD4}"/>
              </a:ext>
            </a:extLst>
          </p:cNvPr>
          <p:cNvSpPr txBox="1"/>
          <p:nvPr/>
        </p:nvSpPr>
        <p:spPr>
          <a:xfrm>
            <a:off x="8702361" y="812680"/>
            <a:ext cx="3503712" cy="28623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>
                <a:solidFill>
                  <a:srgbClr val="FF8000"/>
                </a:solidFill>
                <a:latin typeface="Arial" pitchFamily="34" charset="0"/>
              </a:rPr>
              <a:t>Legal NLP Use Case</a:t>
            </a:r>
          </a:p>
          <a:p>
            <a:pPr algn="ctr"/>
            <a:endParaRPr lang="en-GB" sz="1400">
              <a:latin typeface="Arial" pitchFamily="34" charset="0"/>
            </a:endParaRPr>
          </a:p>
          <a:p>
            <a:pPr algn="ctr"/>
            <a:r>
              <a:rPr lang="en-GB" sz="1400" b="1">
                <a:latin typeface="Arial" pitchFamily="34" charset="0"/>
              </a:rPr>
              <a:t>C</a:t>
            </a:r>
            <a:r>
              <a:rPr lang="en-DE" sz="1400" b="1">
                <a:latin typeface="Arial" pitchFamily="34" charset="0"/>
              </a:rPr>
              <a:t>ategory: </a:t>
            </a:r>
            <a:r>
              <a:rPr lang="en-DE" sz="1400">
                <a:solidFill>
                  <a:srgbClr val="0065BD"/>
                </a:solidFill>
                <a:latin typeface="Arial" pitchFamily="34" charset="0"/>
              </a:rPr>
              <a:t>Information Processing and Extraction</a:t>
            </a:r>
          </a:p>
          <a:p>
            <a:pPr algn="ctr"/>
            <a:r>
              <a:rPr lang="en-DE" sz="1400" b="1">
                <a:latin typeface="Arial" pitchFamily="34" charset="0"/>
              </a:rPr>
              <a:t>Subcategory: </a:t>
            </a:r>
            <a:r>
              <a:rPr lang="en-DE" sz="1400">
                <a:solidFill>
                  <a:srgbClr val="0065BD"/>
                </a:solidFill>
                <a:latin typeface="Arial" pitchFamily="34" charset="0"/>
              </a:rPr>
              <a:t>Information Extraction</a:t>
            </a:r>
          </a:p>
          <a:p>
            <a:pPr algn="ctr"/>
            <a:r>
              <a:rPr lang="en-DE" sz="1400" b="1">
                <a:latin typeface="Arial" pitchFamily="34" charset="0"/>
              </a:rPr>
              <a:t>Confidence: </a:t>
            </a:r>
            <a:r>
              <a:rPr lang="en-DE" sz="1400">
                <a:solidFill>
                  <a:srgbClr val="0065BD"/>
                </a:solidFill>
                <a:latin typeface="Arial" pitchFamily="34" charset="0"/>
              </a:rPr>
              <a:t>1.0</a:t>
            </a:r>
          </a:p>
          <a:p>
            <a:pPr algn="ctr"/>
            <a:endParaRPr lang="en-DE" sz="1400">
              <a:solidFill>
                <a:srgbClr val="0065BD"/>
              </a:solidFill>
              <a:latin typeface="Arial" pitchFamily="34" charset="0"/>
            </a:endParaRPr>
          </a:p>
          <a:p>
            <a:pPr algn="ctr"/>
            <a:r>
              <a:rPr lang="en-DE" sz="1400" b="1">
                <a:solidFill>
                  <a:srgbClr val="00B050"/>
                </a:solidFill>
                <a:latin typeface="Arial" pitchFamily="34" charset="0"/>
              </a:rPr>
              <a:t>Novel Usecase: </a:t>
            </a:r>
            <a:r>
              <a:rPr lang="en-GB" sz="1400">
                <a:solidFill>
                  <a:srgbClr val="00B050"/>
                </a:solidFill>
                <a:latin typeface="Arial" pitchFamily="34" charset="0"/>
              </a:rPr>
              <a:t>Legal dataset creation, evaluation and benchmarking</a:t>
            </a:r>
            <a:endParaRPr lang="en-DE" sz="1400">
              <a:solidFill>
                <a:srgbClr val="00B050"/>
              </a:solidFill>
              <a:latin typeface="Arial" pitchFamily="34" charset="0"/>
            </a:endParaRPr>
          </a:p>
          <a:p>
            <a:pPr algn="ctr"/>
            <a:endParaRPr lang="en-DE" sz="2000">
              <a:solidFill>
                <a:srgbClr val="0065BD"/>
              </a:solidFill>
              <a:latin typeface="Arial" pitchFamily="34" charset="0"/>
            </a:endParaRPr>
          </a:p>
          <a:p>
            <a:pPr algn="ctr"/>
            <a:endParaRPr lang="en-DE" sz="2000">
              <a:solidFill>
                <a:srgbClr val="0065BD"/>
              </a:solidFill>
              <a:latin typeface="Arial" pitchFamily="34" charset="0"/>
            </a:endParaRPr>
          </a:p>
          <a:p>
            <a:pPr algn="ctr"/>
            <a:endParaRPr lang="en-DE" sz="140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D139DC2-E523-5DB5-1EB6-4BB8780AE46F}"/>
              </a:ext>
            </a:extLst>
          </p:cNvPr>
          <p:cNvSpPr txBox="1"/>
          <p:nvPr/>
        </p:nvSpPr>
        <p:spPr>
          <a:xfrm>
            <a:off x="8688288" y="4183050"/>
            <a:ext cx="3503712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>
                <a:solidFill>
                  <a:srgbClr val="FF8000"/>
                </a:solidFill>
                <a:latin typeface="Arial" pitchFamily="34" charset="0"/>
              </a:rPr>
              <a:t>NLP Technology</a:t>
            </a:r>
          </a:p>
          <a:p>
            <a:pPr algn="ctr"/>
            <a:endParaRPr lang="en-GB" sz="1400">
              <a:latin typeface="Arial" pitchFamily="34" charset="0"/>
            </a:endParaRPr>
          </a:p>
          <a:p>
            <a:pPr algn="ctr"/>
            <a:r>
              <a:rPr lang="en-GB" sz="1400" b="1">
                <a:latin typeface="Arial" pitchFamily="34" charset="0"/>
              </a:rPr>
              <a:t>C</a:t>
            </a:r>
            <a:r>
              <a:rPr lang="en-DE" sz="1400" b="1">
                <a:latin typeface="Arial" pitchFamily="34" charset="0"/>
              </a:rPr>
              <a:t>ategory: </a:t>
            </a:r>
            <a:r>
              <a:rPr lang="en-DE" sz="1400">
                <a:solidFill>
                  <a:srgbClr val="FF0000"/>
                </a:solidFill>
                <a:latin typeface="Arial" pitchFamily="34" charset="0"/>
              </a:rPr>
              <a:t>Text Extraction</a:t>
            </a:r>
          </a:p>
          <a:p>
            <a:pPr algn="ctr"/>
            <a:r>
              <a:rPr lang="en-DE" sz="1400" b="1">
                <a:latin typeface="Arial" pitchFamily="34" charset="0"/>
              </a:rPr>
              <a:t>Subcategory: </a:t>
            </a:r>
            <a:r>
              <a:rPr lang="en-DE" sz="1400">
                <a:solidFill>
                  <a:srgbClr val="FF0000"/>
                </a:solidFill>
                <a:latin typeface="Arial" pitchFamily="34" charset="0"/>
              </a:rPr>
              <a:t>Named Entity Recognition</a:t>
            </a:r>
          </a:p>
          <a:p>
            <a:pPr algn="ctr"/>
            <a:r>
              <a:rPr lang="en-DE" sz="1400" b="1">
                <a:latin typeface="Arial" pitchFamily="34" charset="0"/>
              </a:rPr>
              <a:t>Confidence: </a:t>
            </a:r>
            <a:r>
              <a:rPr lang="en-DE" sz="1400">
                <a:solidFill>
                  <a:srgbClr val="FF0000"/>
                </a:solidFill>
                <a:latin typeface="Arial" pitchFamily="34" charset="0"/>
              </a:rPr>
              <a:t>1.0</a:t>
            </a:r>
          </a:p>
          <a:p>
            <a:pPr algn="ctr"/>
            <a:endParaRPr lang="en-DE" sz="1400">
              <a:solidFill>
                <a:srgbClr val="0065BD"/>
              </a:solidFill>
              <a:latin typeface="Arial" pitchFamily="34" charset="0"/>
            </a:endParaRPr>
          </a:p>
          <a:p>
            <a:pPr algn="ctr"/>
            <a:r>
              <a:rPr lang="en-GB" sz="1400" b="1">
                <a:latin typeface="Arial" pitchFamily="34" charset="0"/>
              </a:rPr>
              <a:t>C</a:t>
            </a:r>
            <a:r>
              <a:rPr lang="en-DE" sz="1400" b="1">
                <a:latin typeface="Arial" pitchFamily="34" charset="0"/>
              </a:rPr>
              <a:t>ategory: </a:t>
            </a:r>
            <a:r>
              <a:rPr lang="en-DE" sz="1400">
                <a:solidFill>
                  <a:srgbClr val="FF0000"/>
                </a:solidFill>
                <a:latin typeface="Arial" pitchFamily="34" charset="0"/>
              </a:rPr>
              <a:t>Text Representation</a:t>
            </a:r>
          </a:p>
          <a:p>
            <a:pPr algn="ctr"/>
            <a:r>
              <a:rPr lang="en-DE" sz="1400" b="1">
                <a:latin typeface="Arial" pitchFamily="34" charset="0"/>
              </a:rPr>
              <a:t>Subcategory: </a:t>
            </a:r>
            <a:r>
              <a:rPr lang="en-DE" sz="1400">
                <a:solidFill>
                  <a:srgbClr val="FF0000"/>
                </a:solidFill>
                <a:latin typeface="Arial" pitchFamily="34" charset="0"/>
              </a:rPr>
              <a:t>Language Modeling</a:t>
            </a:r>
          </a:p>
          <a:p>
            <a:pPr algn="ctr"/>
            <a:r>
              <a:rPr lang="en-DE" sz="1400" b="1">
                <a:latin typeface="Arial" pitchFamily="34" charset="0"/>
              </a:rPr>
              <a:t>Confidence: </a:t>
            </a:r>
            <a:r>
              <a:rPr lang="en-DE" sz="1400">
                <a:solidFill>
                  <a:srgbClr val="FF0000"/>
                </a:solidFill>
                <a:latin typeface="Arial" pitchFamily="34" charset="0"/>
              </a:rPr>
              <a:t>0.9</a:t>
            </a:r>
          </a:p>
          <a:p>
            <a:pPr algn="ctr"/>
            <a:endParaRPr lang="en-DE">
              <a:solidFill>
                <a:srgbClr val="0065BD"/>
              </a:solidFill>
              <a:latin typeface="Arial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302BC1D-FFCC-C61D-8C1B-5DD01A0A589B}"/>
              </a:ext>
            </a:extLst>
          </p:cNvPr>
          <p:cNvGrpSpPr/>
          <p:nvPr/>
        </p:nvGrpSpPr>
        <p:grpSpPr>
          <a:xfrm>
            <a:off x="911424" y="812680"/>
            <a:ext cx="7776864" cy="5653382"/>
            <a:chOff x="911424" y="812680"/>
            <a:chExt cx="7776864" cy="5653382"/>
          </a:xfrm>
        </p:grpSpPr>
        <p:pic>
          <p:nvPicPr>
            <p:cNvPr id="19" name="Picture 18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A7846753-238F-96B1-F9C3-1D2833CF1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424" y="812680"/>
              <a:ext cx="7776864" cy="5653382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4F6854C-CF25-FF87-F851-5F0B7F6177EA}"/>
                </a:ext>
              </a:extLst>
            </p:cNvPr>
            <p:cNvSpPr/>
            <p:nvPr/>
          </p:nvSpPr>
          <p:spPr bwMode="auto">
            <a:xfrm>
              <a:off x="2567608" y="3717032"/>
              <a:ext cx="2016224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DE">
                  <a:solidFill>
                    <a:schemeClr val="tx1"/>
                  </a:solidFill>
                  <a:cs typeface="Arial" pitchFamily="34" charset="0"/>
                </a:rPr>
                <a:t>.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6E32716-596B-81D1-2D65-F5D6BCBFBEFC}"/>
                </a:ext>
              </a:extLst>
            </p:cNvPr>
            <p:cNvSpPr/>
            <p:nvPr/>
          </p:nvSpPr>
          <p:spPr bwMode="auto">
            <a:xfrm>
              <a:off x="3648036" y="5937308"/>
              <a:ext cx="3096036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DE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97607A9-01EB-D07C-39E3-DF67FD3C361E}"/>
                </a:ext>
              </a:extLst>
            </p:cNvPr>
            <p:cNvSpPr/>
            <p:nvPr/>
          </p:nvSpPr>
          <p:spPr bwMode="auto">
            <a:xfrm>
              <a:off x="4806684" y="5229200"/>
              <a:ext cx="3377547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DE">
                  <a:solidFill>
                    <a:schemeClr val="tx1"/>
                  </a:solidFill>
                  <a:cs typeface="Arial" pitchFamily="34" charset="0"/>
                </a:rPr>
                <a:t>.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930A0AE-20E7-C81B-FBB3-2D5BD5C1D789}"/>
                </a:ext>
              </a:extLst>
            </p:cNvPr>
            <p:cNvSpPr/>
            <p:nvPr/>
          </p:nvSpPr>
          <p:spPr bwMode="auto">
            <a:xfrm>
              <a:off x="1192555" y="5449985"/>
              <a:ext cx="2095134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DE">
                  <a:solidFill>
                    <a:schemeClr val="tx1"/>
                  </a:solidFill>
                  <a:cs typeface="Arial" pitchFamily="34" charset="0"/>
                </a:rPr>
                <a:t>.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F4AC264-AA6B-BDE6-C3B7-957BE3B6D09A}"/>
                </a:ext>
              </a:extLst>
            </p:cNvPr>
            <p:cNvSpPr/>
            <p:nvPr/>
          </p:nvSpPr>
          <p:spPr bwMode="auto">
            <a:xfrm>
              <a:off x="6312024" y="4005064"/>
              <a:ext cx="1872207" cy="177986"/>
            </a:xfrm>
            <a:prstGeom prst="rect">
              <a:avLst/>
            </a:prstGeom>
            <a:noFill/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DE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45E4D72-44B3-EC6F-7A90-E819CD1F49E9}"/>
                </a:ext>
              </a:extLst>
            </p:cNvPr>
            <p:cNvSpPr/>
            <p:nvPr/>
          </p:nvSpPr>
          <p:spPr bwMode="auto">
            <a:xfrm>
              <a:off x="1192554" y="4244088"/>
              <a:ext cx="3535293" cy="216024"/>
            </a:xfrm>
            <a:prstGeom prst="rect">
              <a:avLst/>
            </a:prstGeom>
            <a:noFill/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DE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1C974F5-4070-E46E-7EEF-0FFB375677F5}"/>
                </a:ext>
              </a:extLst>
            </p:cNvPr>
            <p:cNvSpPr/>
            <p:nvPr/>
          </p:nvSpPr>
          <p:spPr bwMode="auto">
            <a:xfrm>
              <a:off x="2063553" y="1083978"/>
              <a:ext cx="1080120" cy="328797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DE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9093581F-4FE9-F2A1-67B5-73FF2779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381862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E23F5-E7E7-A896-1A1C-5AD93C96D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E8E19-B6C1-38BB-6AA4-DA6D8BA06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1857566" cy="6569076"/>
          </a:xfrm>
        </p:spPr>
        <p:txBody>
          <a:bodyPr wrap="square" anchor="ctr">
            <a:normAutofit/>
          </a:bodyPr>
          <a:lstStyle/>
          <a:p>
            <a:r>
              <a:rPr lang="en-GB" sz="4800"/>
              <a:t>Large-Scale Analysis</a:t>
            </a:r>
            <a:endParaRPr lang="en-DE" sz="1600" i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30C22-2123-89EA-EF5D-D8151A1DC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/>
              <a:t>© </a:t>
            </a:r>
            <a:r>
              <a:rPr lang="de-DE" err="1"/>
              <a:t>sebis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B3A91-1C91-56D9-61F8-00B6BB04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5BC9FAB-BDC1-47C0-A8BB-6E12A8205D33}" type="slidenum">
              <a:rPr lang="de-DE" smtClean="0"/>
              <a:pPr>
                <a:spcAft>
                  <a:spcPts val="600"/>
                </a:spcAft>
                <a:defRPr/>
              </a:pPr>
              <a:t>25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BF25CC1E-E129-6B54-0596-A3F956EC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28301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3D686-94E8-67E1-5082-0D67CDC1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03" y="376777"/>
            <a:ext cx="4322937" cy="421552"/>
          </a:xfrm>
        </p:spPr>
        <p:txBody>
          <a:bodyPr/>
          <a:lstStyle/>
          <a:p>
            <a:r>
              <a:rPr lang="en-DE"/>
              <a:t>Overall Distribution of Papers</a:t>
            </a:r>
          </a:p>
        </p:txBody>
      </p:sp>
      <p:pic>
        <p:nvPicPr>
          <p:cNvPr id="8" name="Content Placeholder 7" descr="A pie chart with a blue and grey circle&#10;&#10;AI-generated content may be incorrect.">
            <a:extLst>
              <a:ext uri="{FF2B5EF4-FFF2-40B4-BE49-F238E27FC236}">
                <a16:creationId xmlns:a16="http://schemas.microsoft.com/office/drawing/2014/main" id="{BB15C512-09D5-42A0-5E6F-6B6CFF5C3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087254"/>
            <a:ext cx="3760769" cy="359901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792BE-99BD-5F26-6736-59378721C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957BD-4EEF-50BC-9DDB-BEBB44208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pic>
        <p:nvPicPr>
          <p:cNvPr id="10" name="Picture 9" descr="A graph showing the number of people in the same direction&#10;&#10;AI-generated content may be incorrect.">
            <a:extLst>
              <a:ext uri="{FF2B5EF4-FFF2-40B4-BE49-F238E27FC236}">
                <a16:creationId xmlns:a16="http://schemas.microsoft.com/office/drawing/2014/main" id="{01A92585-74F4-FDC0-B589-85F7B799E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055" y="841437"/>
            <a:ext cx="5770363" cy="38183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77F9A5-978D-1740-9BCE-0A3D27C5CBAC}"/>
              </a:ext>
            </a:extLst>
          </p:cNvPr>
          <p:cNvSpPr txBox="1"/>
          <p:nvPr/>
        </p:nvSpPr>
        <p:spPr>
          <a:xfrm>
            <a:off x="2592577" y="5184081"/>
            <a:ext cx="7273159" cy="13849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/>
              <a:t>Legal NLP now makes up </a:t>
            </a:r>
            <a:r>
              <a:rPr lang="en-GB" sz="1200" b="1"/>
              <a:t>≈28 % (988/3’578)</a:t>
            </a:r>
            <a:r>
              <a:rPr lang="en-GB" sz="1200"/>
              <a:t> of the full corpus.</a:t>
            </a:r>
          </a:p>
          <a:p>
            <a:endParaRPr lang="en-GB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/>
              <a:t>Publication volume stayed almost flat (&lt;15 papers / yr) for four decades, then </a:t>
            </a:r>
            <a:r>
              <a:rPr lang="en-GB" sz="1200" b="1"/>
              <a:t>takes off after 2015</a:t>
            </a:r>
            <a:r>
              <a:rPr lang="en-GB" sz="1200"/>
              <a:t>, mirroring the broader deep‑learning boom.</a:t>
            </a:r>
          </a:p>
          <a:p>
            <a:endParaRPr lang="en-GB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/>
              <a:t>Roughly </a:t>
            </a:r>
            <a:r>
              <a:rPr lang="en-GB" sz="1200" b="1"/>
              <a:t>75 % of all legal‑NLP papers were published in the last five years</a:t>
            </a:r>
            <a:r>
              <a:rPr lang="en-GB" sz="1200"/>
              <a:t>, signalling a rapid, still‑accelerating research wave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07FCFA87-293C-E400-9765-384E9B5D4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93165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29F9A-6AFF-F372-4B41-E0945A3A3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Legal Use-Case Category Distribution</a:t>
            </a:r>
          </a:p>
        </p:txBody>
      </p:sp>
      <p:pic>
        <p:nvPicPr>
          <p:cNvPr id="8" name="Content Placeholder 7" descr="A bar graph with text&#10;&#10;AI-generated content may be incorrect.">
            <a:extLst>
              <a:ext uri="{FF2B5EF4-FFF2-40B4-BE49-F238E27FC236}">
                <a16:creationId xmlns:a16="http://schemas.microsoft.com/office/drawing/2014/main" id="{E4C6399E-F2D3-F038-CD26-1EEB193F9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1628800"/>
            <a:ext cx="8267700" cy="38862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D2AD2-353A-FD8E-B912-DA876CAE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BA3EA-F554-9FDF-2CB4-1CB3492C4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86F757-5D77-EFCF-8B56-C5C614F95EF4}"/>
              </a:ext>
            </a:extLst>
          </p:cNvPr>
          <p:cNvSpPr txBox="1"/>
          <p:nvPr/>
        </p:nvSpPr>
        <p:spPr>
          <a:xfrm>
            <a:off x="330662" y="1802451"/>
            <a:ext cx="3602857" cy="35394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/>
              <a:t>Two knowledge-centric themes—</a:t>
            </a:r>
            <a:r>
              <a:rPr lang="en-GB" sz="1400" i="1"/>
              <a:t>Legal Research &amp; Information Management</a:t>
            </a:r>
            <a:r>
              <a:rPr lang="en-GB" sz="1400"/>
              <a:t> and </a:t>
            </a:r>
            <a:r>
              <a:rPr lang="en-GB" sz="1400" i="1"/>
              <a:t>Information Processing &amp; Extraction</a:t>
            </a:r>
            <a:r>
              <a:rPr lang="en-GB" sz="1400"/>
              <a:t>—together represent </a:t>
            </a:r>
            <a:r>
              <a:rPr lang="en-GB" sz="1400" b="1"/>
              <a:t>≈54 %</a:t>
            </a:r>
            <a:r>
              <a:rPr lang="en-GB" sz="1400"/>
              <a:t> of all legal-NLP papers.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/>
              <a:t>Practice-oriented areas such as </a:t>
            </a:r>
            <a:r>
              <a:rPr lang="en-GB" sz="1400" i="1"/>
              <a:t>Document Analysis &amp; Management</a:t>
            </a:r>
            <a:r>
              <a:rPr lang="en-GB" sz="1400"/>
              <a:t> and </a:t>
            </a:r>
            <a:r>
              <a:rPr lang="en-GB" sz="1400" i="1"/>
              <a:t>Legal Decision &amp; Dispute Resolution</a:t>
            </a:r>
            <a:r>
              <a:rPr lang="en-GB" sz="1400"/>
              <a:t> form a solid middle tier (</a:t>
            </a:r>
            <a:r>
              <a:rPr lang="en-GB" sz="1400" b="1"/>
              <a:t>≈30 %</a:t>
            </a:r>
            <a:r>
              <a:rPr lang="en-GB" sz="1400"/>
              <a:t> combined).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i="1"/>
              <a:t>Compliance &amp; Risk Management</a:t>
            </a:r>
            <a:r>
              <a:rPr lang="en-GB" sz="1400"/>
              <a:t> is notably scarce (</a:t>
            </a:r>
            <a:r>
              <a:rPr lang="en-GB" sz="1400" b="1"/>
              <a:t>2 %</a:t>
            </a:r>
            <a:r>
              <a:rPr lang="en-GB" sz="1400"/>
              <a:t>), pointing to a clear gap for future research and industry collaboration.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88533D9A-320A-AB56-43D4-271ECB0F1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641702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748E9-1D2A-A28D-CFF2-ED55B88BF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Legal Use-Case Subcategory Distribution</a:t>
            </a:r>
          </a:p>
        </p:txBody>
      </p:sp>
      <p:pic>
        <p:nvPicPr>
          <p:cNvPr id="8" name="Content Placeholder 7" descr="A screenshot of a graph&#10;&#10;AI-generated content may be incorrect.">
            <a:extLst>
              <a:ext uri="{FF2B5EF4-FFF2-40B4-BE49-F238E27FC236}">
                <a16:creationId xmlns:a16="http://schemas.microsoft.com/office/drawing/2014/main" id="{532066AB-043A-6CD8-BE24-A83E15873B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986" y="873032"/>
            <a:ext cx="5339014" cy="580728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4AABA-35FD-CC20-D272-40883A80D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B965A-8996-BF67-F518-2F4FF3EA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0D4341-B920-06E7-2F91-B2701B358FC3}"/>
              </a:ext>
            </a:extLst>
          </p:cNvPr>
          <p:cNvSpPr txBox="1"/>
          <p:nvPr/>
        </p:nvSpPr>
        <p:spPr>
          <a:xfrm>
            <a:off x="332903" y="1772816"/>
            <a:ext cx="6123137" cy="35394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Just </a:t>
            </a:r>
            <a:r>
              <a:rPr lang="en-GB" sz="1400" b="1"/>
              <a:t>5 subcategories—Research Automation, Information Extraction, Document Retrieval, Document Classification, Corpus Curation—cover ~75 %</a:t>
            </a:r>
            <a:r>
              <a:rPr lang="en-GB" sz="1400"/>
              <a:t> of all legal-NLP papers, showing research remains heavily data- and retrieval-centric.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Many practical workflow niches are scarcely studied: Ranking of Lawyers, Witness Credibility, Changes in Law, Strategy Recommendations and File-Diff Tracking each appear in </a:t>
            </a:r>
            <a:r>
              <a:rPr lang="en-GB" sz="1400" b="1"/>
              <a:t>≤1 %</a:t>
            </a:r>
            <a:r>
              <a:rPr lang="en-GB" sz="1400"/>
              <a:t> of the corpus.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Emerging themes: </a:t>
            </a:r>
            <a:r>
              <a:rPr lang="en-GB" sz="1400" b="1"/>
              <a:t>Smart Contract Analysis (8.8 %) and Legal Language Interpretation (3.1 %)</a:t>
            </a:r>
            <a:r>
              <a:rPr lang="en-GB" sz="1400"/>
              <a:t> signal growing attention to blockchain agreements and semantic disambiguation.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/>
              <a:t>No papers tackle </a:t>
            </a:r>
            <a:r>
              <a:rPr lang="en-GB" sz="1400" b="1"/>
              <a:t>E-mail or Deadline Management</a:t>
            </a:r>
            <a:r>
              <a:rPr lang="en-GB" sz="1400"/>
              <a:t>, underscoring a gap between academic focus and everyday legal-practice needs.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A3A3DD04-E7AC-6894-8D44-4C675BBE9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96459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047484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6E737-029B-00BD-E18F-B7BD770DB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NLP Technique Extraction</a:t>
            </a:r>
          </a:p>
        </p:txBody>
      </p:sp>
      <p:pic>
        <p:nvPicPr>
          <p:cNvPr id="8" name="Content Placeholder 7" descr="A blue circle with a white circle&#10;&#10;AI-generated content may be incorrect.">
            <a:extLst>
              <a:ext uri="{FF2B5EF4-FFF2-40B4-BE49-F238E27FC236}">
                <a16:creationId xmlns:a16="http://schemas.microsoft.com/office/drawing/2014/main" id="{E74ECA8A-4602-3232-94E5-7BA06B905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320867"/>
            <a:ext cx="5607172" cy="341761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A006F-F66E-7E9F-FF75-DF60078AC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F59D3-B0A5-2165-D881-1B3F6527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pic>
        <p:nvPicPr>
          <p:cNvPr id="10" name="Picture 9" descr="A graph of blue bars&#10;&#10;AI-generated content may be incorrect.">
            <a:extLst>
              <a:ext uri="{FF2B5EF4-FFF2-40B4-BE49-F238E27FC236}">
                <a16:creationId xmlns:a16="http://schemas.microsoft.com/office/drawing/2014/main" id="{A163BD16-330E-BF78-708D-06668BD33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" r="1203"/>
          <a:stretch/>
        </p:blipFill>
        <p:spPr>
          <a:xfrm>
            <a:off x="5663952" y="1320867"/>
            <a:ext cx="6120680" cy="3224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FF97AA-2513-BDFE-C7D2-F0E85553E538}"/>
              </a:ext>
            </a:extLst>
          </p:cNvPr>
          <p:cNvSpPr txBox="1"/>
          <p:nvPr/>
        </p:nvSpPr>
        <p:spPr>
          <a:xfrm>
            <a:off x="2279576" y="4883079"/>
            <a:ext cx="7273159" cy="15696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/>
              <a:t>Technique visibility:</a:t>
            </a:r>
            <a:r>
              <a:rPr lang="en-GB" sz="1200"/>
              <a:t> 70 % of abstracts cite at least one NLP method; 30 % omit technical details or focus on theory.</a:t>
            </a:r>
          </a:p>
          <a:p>
            <a:pPr>
              <a:buNone/>
            </a:pPr>
            <a:endParaRPr lang="en-GB" sz="1200"/>
          </a:p>
          <a:p>
            <a:r>
              <a:rPr lang="en-GB" sz="1200" b="1"/>
              <a:t>Dominant methods:</a:t>
            </a:r>
            <a:r>
              <a:rPr lang="en-GB" sz="1200"/>
              <a:t> Text Representation (~380 papers) and Text Classification (~345) account for &gt; 50 % of all technique mentions.</a:t>
            </a:r>
          </a:p>
          <a:p>
            <a:endParaRPr lang="en-GB" sz="1200"/>
          </a:p>
          <a:p>
            <a:r>
              <a:rPr lang="en-GB" sz="1200" b="1"/>
              <a:t>Under-explored methods: </a:t>
            </a:r>
            <a:r>
              <a:rPr lang="en-GB" sz="1200"/>
              <a:t>Syntactic Analysis is discussed in just 49 papers, because dedicated parsers eclipsed by transformers’ built-in syntax handling.</a:t>
            </a:r>
            <a:endParaRPr lang="en-GB" sz="1200" b="1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182FC970-256C-7036-797C-799950DD6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96459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22464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B63C64-21EC-3759-353E-9034FB1E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03" y="345319"/>
            <a:ext cx="10586099" cy="360535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DE"/>
              <a:t>Problem Statement and Motivation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22512-9681-285C-246C-E699574BDF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/>
              <a:t>© sebis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43765-B448-EBE5-B90F-1E1F0FED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201E5CB-5EE0-4EA4-87FF-7D8A79A61969}" type="slidenum">
              <a:rPr lang="de-DE" smtClean="0"/>
              <a:pPr>
                <a:spcAft>
                  <a:spcPts val="600"/>
                </a:spcAft>
                <a:defRPr/>
              </a:pPr>
              <a:t>3</a:t>
            </a:fld>
            <a:endParaRPr lang="de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83E9C8-891D-1C83-9167-CB617AC68756}"/>
              </a:ext>
            </a:extLst>
          </p:cNvPr>
          <p:cNvSpPr txBox="1"/>
          <p:nvPr/>
        </p:nvSpPr>
        <p:spPr>
          <a:xfrm>
            <a:off x="332903" y="1443841"/>
            <a:ext cx="11192348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hlinkClick r:id="rId3"/>
              </a:rPr>
              <a:t>The Legal AI Use Case Radar Report</a:t>
            </a:r>
            <a:r>
              <a:rPr lang="en-GB"/>
              <a:t> serves as a dynamic resource, updated annually with insights from surveys, interviews, and literature reviews.</a:t>
            </a:r>
          </a:p>
          <a:p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Yet the Radar </a:t>
            </a:r>
            <a:r>
              <a:rPr lang="en-GB" b="1">
                <a:solidFill>
                  <a:srgbClr val="FF0000"/>
                </a:solidFill>
              </a:rPr>
              <a:t>lacks an automated, scalable literature-review pipeline and a repeatable interview-ranking exercise</a:t>
            </a:r>
            <a:r>
              <a:rPr lang="en-GB"/>
              <a:t>, so it cannot trace how the relevance of use-cases shifts over time.</a:t>
            </a:r>
          </a:p>
          <a:p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To capture genuine trends, we need (</a:t>
            </a:r>
            <a:r>
              <a:rPr lang="en-GB" err="1"/>
              <a:t>i</a:t>
            </a:r>
            <a:r>
              <a:rPr lang="en-GB"/>
              <a:t>) </a:t>
            </a:r>
            <a:r>
              <a:rPr lang="en-GB" b="1">
                <a:solidFill>
                  <a:srgbClr val="FF0000"/>
                </a:solidFill>
              </a:rPr>
              <a:t>an automated pipeline </a:t>
            </a:r>
            <a:r>
              <a:rPr lang="en-GB"/>
              <a:t>that continuously classifies new publications and (ii) </a:t>
            </a:r>
            <a:r>
              <a:rPr lang="en-GB" b="1">
                <a:solidFill>
                  <a:srgbClr val="FF0000"/>
                </a:solidFill>
              </a:rPr>
              <a:t>a practitioner-ranking exercise </a:t>
            </a:r>
            <a:r>
              <a:rPr lang="en-GB"/>
              <a:t>that can be rerun on a regular basis.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Without longitudinal tracking, it is unclear whether the tasks most studied by </a:t>
            </a:r>
            <a:r>
              <a:rPr lang="en-GB" b="1">
                <a:solidFill>
                  <a:srgbClr val="FF0000"/>
                </a:solidFill>
              </a:rPr>
              <a:t>scholars</a:t>
            </a:r>
            <a:r>
              <a:rPr lang="en-GB"/>
              <a:t> actually match the tasks most valued by </a:t>
            </a:r>
            <a:r>
              <a:rPr lang="en-GB" b="1">
                <a:solidFill>
                  <a:srgbClr val="FF0000"/>
                </a:solidFill>
              </a:rPr>
              <a:t>practitioners</a:t>
            </a:r>
            <a:r>
              <a:rPr lang="en-GB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Closing these gaps will let the Radar evolve into a truly data-driven tool—one that reflects both </a:t>
            </a:r>
            <a:r>
              <a:rPr lang="en-GB" b="1">
                <a:solidFill>
                  <a:srgbClr val="FF0000"/>
                </a:solidFill>
              </a:rPr>
              <a:t>current practice</a:t>
            </a:r>
            <a:r>
              <a:rPr lang="en-GB" b="1"/>
              <a:t> </a:t>
            </a:r>
            <a:r>
              <a:rPr lang="en-GB"/>
              <a:t>and </a:t>
            </a:r>
            <a:r>
              <a:rPr lang="en-GB" b="1">
                <a:solidFill>
                  <a:srgbClr val="FF0000"/>
                </a:solidFill>
              </a:rPr>
              <a:t>emerging opportunities </a:t>
            </a:r>
            <a:r>
              <a:rPr lang="en-GB"/>
              <a:t>in the legal sector.</a:t>
            </a:r>
            <a:endParaRPr lang="en-DE">
              <a:latin typeface="Arial" pitchFamily="34" charset="0"/>
            </a:endParaRP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55B767FB-D089-8508-4A24-92C0F50D4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368" y="6569076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615943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06122-7E17-7CCE-D02D-AB3DD1EB8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Use-Case Trend Analysis</a:t>
            </a:r>
          </a:p>
        </p:txBody>
      </p:sp>
      <p:pic>
        <p:nvPicPr>
          <p:cNvPr id="8" name="Content Placeholder 7" descr="A graph with blue circles and numbers&#10;&#10;AI-generated content may be incorrect.">
            <a:extLst>
              <a:ext uri="{FF2B5EF4-FFF2-40B4-BE49-F238E27FC236}">
                <a16:creationId xmlns:a16="http://schemas.microsoft.com/office/drawing/2014/main" id="{BF21F922-82C7-DFF1-E9AF-2351178E2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449" y="864749"/>
            <a:ext cx="6691551" cy="535324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36E8C-1BFA-07D9-37E7-3D5A3768E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43D00-7FD5-C8D9-CA7F-9352212CB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9A6079-43CD-64BC-6A5A-06DBC7E5BA05}"/>
              </a:ext>
            </a:extLst>
          </p:cNvPr>
          <p:cNvSpPr txBox="1"/>
          <p:nvPr/>
        </p:nvSpPr>
        <p:spPr>
          <a:xfrm>
            <a:off x="332903" y="1480215"/>
            <a:ext cx="4682977" cy="44012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/>
              <a:t>Legal Corpus Curation (novel):</a:t>
            </a:r>
            <a:r>
              <a:rPr lang="en-GB" sz="1400"/>
              <a:t> fastest-growing subcategory (highest normalized growth &amp; </a:t>
            </a:r>
            <a:r>
              <a:rPr lang="en-GB" sz="1400" err="1"/>
              <a:t>r-value</a:t>
            </a:r>
            <a:r>
              <a:rPr lang="en-GB" sz="1400"/>
              <a:t>) as the field pivots toward building large, domain-specific datasets to feed LLMs.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/>
              <a:t>Document Classification &amp; Judge Decision Making:</a:t>
            </a:r>
            <a:r>
              <a:rPr lang="en-GB" sz="1400"/>
              <a:t> both show robust, reliable upticks—transformer models now drive higher-accuracy document categorization and judicial-outcome prediction.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/>
              <a:t>Steady climbers:</a:t>
            </a:r>
            <a:r>
              <a:rPr lang="en-GB" sz="1400"/>
              <a:t> </a:t>
            </a:r>
            <a:r>
              <a:rPr lang="en-GB" sz="1400" i="1"/>
              <a:t>Information Extraction, Summarization, Question Answering, Research Automation, and Document Retrieval </a:t>
            </a:r>
            <a:r>
              <a:rPr lang="en-GB" sz="1400"/>
              <a:t>all show statistically significant growth, signalling a shift from mere retrieval to richer semantic analytics.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/>
              <a:t>No declines observed:</a:t>
            </a:r>
            <a:r>
              <a:rPr lang="en-GB" sz="1400"/>
              <a:t> every tracked subcategory rises, indicating legal-NLP research is broadening rather than consolidating its scope.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5A84E0B9-02F1-FA34-6605-D60B0365B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96459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706842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56333-D3D0-F618-5F8A-32C436A2E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D266A-2E8E-2256-CE19-00DD1EC82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1857566" cy="6569076"/>
          </a:xfrm>
        </p:spPr>
        <p:txBody>
          <a:bodyPr wrap="square" anchor="ctr">
            <a:normAutofit/>
          </a:bodyPr>
          <a:lstStyle/>
          <a:p>
            <a:r>
              <a:rPr lang="en-GB" sz="4800"/>
              <a:t>Results</a:t>
            </a:r>
            <a:br>
              <a:rPr lang="en-GB" sz="4800"/>
            </a:br>
            <a:r>
              <a:rPr lang="en-GB" sz="1600" i="1"/>
              <a:t>Semi-Structured Interviews</a:t>
            </a:r>
            <a:endParaRPr lang="en-DE" sz="1600" i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18C8D-481F-D233-A7B3-6E8A531BAD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/>
              <a:t>© </a:t>
            </a:r>
            <a:r>
              <a:rPr lang="de-DE" err="1"/>
              <a:t>sebis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24EF9-ADE8-56B3-F535-9E6F68378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5BC9FAB-BDC1-47C0-A8BB-6E12A8205D33}" type="slidenum">
              <a:rPr lang="de-DE" smtClean="0"/>
              <a:pPr>
                <a:spcAft>
                  <a:spcPts val="600"/>
                </a:spcAft>
                <a:defRPr/>
              </a:pPr>
              <a:t>31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610E03D1-CE43-77E1-A032-A39E50E2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96459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899172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756D9-59E3-DE22-2086-95ABACD48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7F8F8-C9CB-3970-F27B-FB14EB4F1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Ranking Outcomes from SSI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556AA-BDBB-399F-14BD-E29097D9B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0E8D7-0235-753F-7B02-831B2C42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pic>
        <p:nvPicPr>
          <p:cNvPr id="10" name="Content Placeholder 9" descr="A diagram of a graph&#10;&#10;AI-generated content may be incorrect.">
            <a:extLst>
              <a:ext uri="{FF2B5EF4-FFF2-40B4-BE49-F238E27FC236}">
                <a16:creationId xmlns:a16="http://schemas.microsoft.com/office/drawing/2014/main" id="{5CB8A447-558C-5322-6DA0-C256778EC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412" y="1206500"/>
            <a:ext cx="6350000" cy="44450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EA0F35-E8EA-2F3B-C4E2-67FB81BD4249}"/>
              </a:ext>
            </a:extLst>
          </p:cNvPr>
          <p:cNvSpPr txBox="1"/>
          <p:nvPr/>
        </p:nvSpPr>
        <p:spPr>
          <a:xfrm>
            <a:off x="332903" y="1336119"/>
            <a:ext cx="4682977" cy="37548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400" b="1"/>
              <a:t>Clear #1:</a:t>
            </a:r>
            <a:r>
              <a:rPr lang="en-GB" sz="1400"/>
              <a:t> </a:t>
            </a:r>
            <a:r>
              <a:rPr lang="en-GB" sz="1400" i="1"/>
              <a:t>Document Generation &amp; Assistance</a:t>
            </a:r>
            <a:r>
              <a:rPr lang="en-GB" sz="1400"/>
              <a:t> sits near rank 1 for almost everyone (</a:t>
            </a:r>
            <a:r>
              <a:rPr lang="en-GB" sz="1400" err="1"/>
              <a:t>avg</a:t>
            </a:r>
            <a:r>
              <a:rPr lang="en-GB" sz="1400"/>
              <a:t> 1.42) with a very tight IQR → strongest consensus.</a:t>
            </a:r>
          </a:p>
          <a:p>
            <a:pPr>
              <a:buNone/>
            </a:pPr>
            <a:r>
              <a:rPr lang="en-GB" sz="1400" b="1"/>
              <a:t>Runner-up, wider spread:</a:t>
            </a:r>
            <a:r>
              <a:rPr lang="en-GB" sz="1400"/>
              <a:t> </a:t>
            </a:r>
            <a:r>
              <a:rPr lang="en-GB" sz="1400" i="1"/>
              <a:t>Legal Research &amp; Information Management</a:t>
            </a:r>
            <a:r>
              <a:rPr lang="en-GB" sz="1400"/>
              <a:t> clusters lower than the rest (</a:t>
            </a:r>
            <a:r>
              <a:rPr lang="en-GB" sz="1400" err="1"/>
              <a:t>avg</a:t>
            </a:r>
            <a:r>
              <a:rPr lang="en-GB" sz="1400"/>
              <a:t> 3.67) but shows a broader IQR, signalling mixed emphasis across practices.</a:t>
            </a:r>
          </a:p>
          <a:p>
            <a:pPr>
              <a:buNone/>
            </a:pPr>
            <a:r>
              <a:rPr lang="en-GB" sz="1400" b="1"/>
              <a:t>Middle cluster (</a:t>
            </a:r>
            <a:r>
              <a:rPr lang="en-GB" sz="1400" b="1" err="1"/>
              <a:t>avg</a:t>
            </a:r>
            <a:r>
              <a:rPr lang="en-GB" sz="1400" b="1"/>
              <a:t> ≈ 4–5):</a:t>
            </a:r>
            <a:r>
              <a:rPr lang="en-GB" sz="1400"/>
              <a:t> </a:t>
            </a:r>
            <a:r>
              <a:rPr lang="en-GB" sz="1400" i="1"/>
              <a:t>Document Analysis &amp; Management</a:t>
            </a:r>
            <a:r>
              <a:rPr lang="en-GB" sz="1400"/>
              <a:t> (4.25), </a:t>
            </a:r>
            <a:r>
              <a:rPr lang="en-GB" sz="1400" i="1"/>
              <a:t>Legal Info Retrieval &amp; Support</a:t>
            </a:r>
            <a:r>
              <a:rPr lang="en-GB" sz="1400"/>
              <a:t> (4.33), </a:t>
            </a:r>
            <a:r>
              <a:rPr lang="en-GB" sz="1400" i="1"/>
              <a:t>Compliance Automation &amp; Risk</a:t>
            </a:r>
            <a:r>
              <a:rPr lang="en-GB" sz="1400"/>
              <a:t> (4.50), and </a:t>
            </a:r>
            <a:r>
              <a:rPr lang="en-GB" sz="1400" i="1"/>
              <a:t>Information Processing &amp; Extraction</a:t>
            </a:r>
            <a:r>
              <a:rPr lang="en-GB" sz="1400"/>
              <a:t> (4.67) overlap substantially, indicating mid-level priority with varied views.</a:t>
            </a:r>
          </a:p>
          <a:p>
            <a:r>
              <a:rPr lang="en-GB" sz="1400" b="1"/>
              <a:t>Lowest priority:</a:t>
            </a:r>
            <a:r>
              <a:rPr lang="en-GB" sz="1400"/>
              <a:t> </a:t>
            </a:r>
            <a:r>
              <a:rPr lang="en-GB" sz="1400" i="1"/>
              <a:t>Legal Decision Making &amp; Dispute Resolution</a:t>
            </a:r>
            <a:r>
              <a:rPr lang="en-GB" sz="1400"/>
              <a:t> ranks last (</a:t>
            </a:r>
            <a:r>
              <a:rPr lang="en-GB" sz="1400" err="1"/>
              <a:t>avg</a:t>
            </a:r>
            <a:r>
              <a:rPr lang="en-GB" sz="1400"/>
              <a:t> 5.17) and has the widest range—only one outlier scores it highly, most place it at the bottom.</a:t>
            </a: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091A3A8B-48A7-9095-F6B3-7538823E8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96459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300177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2E2E4-DF9D-E350-59FC-7B3F5EB3B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Qualitative Takeaways from 12 Expert Interviews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CD38D-AE3A-D605-DB35-C3F8667A2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D4ABA-6795-BA59-28F5-62EED793F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pic>
        <p:nvPicPr>
          <p:cNvPr id="10" name="Content Placeholder 9" descr="A diagram of a graph&#10;&#10;AI-generated content may be incorrect.">
            <a:extLst>
              <a:ext uri="{FF2B5EF4-FFF2-40B4-BE49-F238E27FC236}">
                <a16:creationId xmlns:a16="http://schemas.microsoft.com/office/drawing/2014/main" id="{7798D464-83D3-CC0C-A9CD-B7A0AB12B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412" y="1206500"/>
            <a:ext cx="6350000" cy="44450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626C0B-F1B3-9AB8-2CC7-317EAE8F8B89}"/>
              </a:ext>
            </a:extLst>
          </p:cNvPr>
          <p:cNvSpPr txBox="1"/>
          <p:nvPr/>
        </p:nvSpPr>
        <p:spPr>
          <a:xfrm>
            <a:off x="332903" y="1351508"/>
            <a:ext cx="4682977" cy="41549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i="1"/>
              <a:t>Document Generation &amp; Assistance</a:t>
            </a:r>
            <a:r>
              <a:rPr lang="en-GB" sz="1200" b="1"/>
              <a:t> </a:t>
            </a:r>
            <a:r>
              <a:rPr lang="en-GB" sz="1200"/>
              <a:t>is the universal priority: nine of 12 interviewees praise </a:t>
            </a:r>
            <a:r>
              <a:rPr lang="en-GB" sz="1200" b="1"/>
              <a:t>contract-drafting</a:t>
            </a:r>
            <a:r>
              <a:rPr lang="en-GB" sz="1200"/>
              <a:t> and </a:t>
            </a:r>
            <a:r>
              <a:rPr lang="en-GB" sz="1200" b="1"/>
              <a:t>summarization</a:t>
            </a:r>
            <a:r>
              <a:rPr lang="en-GB" sz="1200"/>
              <a:t> tools for large time savings (e.g., I-10 sees ≥30 % overhead cut; I-11 values rapid regulation overviews).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i="1"/>
              <a:t>Legal Research &amp; Information Management</a:t>
            </a:r>
            <a:r>
              <a:rPr lang="en-GB" sz="1200" b="1"/>
              <a:t> </a:t>
            </a:r>
            <a:r>
              <a:rPr lang="en-GB" sz="1200"/>
              <a:t>ranks second but splits by practice area: multinational lawyers (I-2, I-8) emphasise monitoring law-system divergence, while e-Discovery is “indispensable” only for high-volume litigators (I-9).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i="1"/>
              <a:t>Document Analysis &amp; Management</a:t>
            </a:r>
            <a:r>
              <a:rPr lang="en-GB" sz="1200" b="1"/>
              <a:t> </a:t>
            </a:r>
            <a:r>
              <a:rPr lang="en-GB" sz="1200"/>
              <a:t>viewed as useful yet non-critical: classification speeds filing searches (I-7) but some (I-1) doubt benefits over existing rule-based systems.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i="1"/>
              <a:t>Compliance Automation</a:t>
            </a:r>
            <a:r>
              <a:rPr lang="en-GB" sz="1200" b="1"/>
              <a:t> </a:t>
            </a:r>
            <a:r>
              <a:rPr lang="en-GB" sz="1200"/>
              <a:t>matters chiefly in tightly regulated fields—GDPR checks (I-8) and contract risk flags (I-11) are praised, but most others keep it secondary.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i="1"/>
              <a:t>Legal Decision Making &amp; Dispute Resolution</a:t>
            </a:r>
            <a:r>
              <a:rPr lang="en-GB" sz="1200" b="1"/>
              <a:t> </a:t>
            </a:r>
            <a:r>
              <a:rPr lang="en-GB" sz="1200"/>
              <a:t>sits last: one prosecutor (I-5) values resource-allocation predictions, yet most participants echo I-1’s concern that “complex judicial reasoning” is too sensitive to delegate to AI.</a:t>
            </a:r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3326B85A-E2CC-9D7B-0098-EBA8D7FC0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96459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252396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7EBAC-DD58-6BBE-438D-4D6F8C95A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426BF-F376-510B-5966-B90F0D718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1857566" cy="6569076"/>
          </a:xfrm>
        </p:spPr>
        <p:txBody>
          <a:bodyPr wrap="square" anchor="ctr">
            <a:normAutofit/>
          </a:bodyPr>
          <a:lstStyle/>
          <a:p>
            <a:r>
              <a:rPr lang="en-GB" sz="4800"/>
              <a:t>Discussion</a:t>
            </a:r>
            <a:endParaRPr lang="en-DE" sz="1600" i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0C5B7-E7DC-44CC-991D-79A27107B9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/>
              <a:t>© </a:t>
            </a:r>
            <a:r>
              <a:rPr lang="de-DE" err="1"/>
              <a:t>sebis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A24A3-24AC-BE13-5668-8A44A158F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5BC9FAB-BDC1-47C0-A8BB-6E12A8205D33}" type="slidenum">
              <a:rPr lang="de-DE" smtClean="0"/>
              <a:pPr>
                <a:spcAft>
                  <a:spcPts val="600"/>
                </a:spcAft>
                <a:defRPr/>
              </a:pPr>
              <a:t>34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B81DCEA3-D5D9-ED7E-3632-D0D6286E3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96459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5058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17B25-D2C2-19AF-6C21-68C9758DB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Alignment and Gaps between Academia and Industry</a:t>
            </a:r>
            <a:endParaRPr lang="en-DE"/>
          </a:p>
        </p:txBody>
      </p:sp>
      <p:pic>
        <p:nvPicPr>
          <p:cNvPr id="8" name="Content Placeholder 7" descr="A graph with red and blue squares&#10;&#10;AI-generated content may be incorrect.">
            <a:extLst>
              <a:ext uri="{FF2B5EF4-FFF2-40B4-BE49-F238E27FC236}">
                <a16:creationId xmlns:a16="http://schemas.microsoft.com/office/drawing/2014/main" id="{86CE1321-9531-6595-F01C-D3A998004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6" b="579"/>
          <a:stretch/>
        </p:blipFill>
        <p:spPr>
          <a:xfrm>
            <a:off x="5171950" y="1268760"/>
            <a:ext cx="6912767" cy="455948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9EC45-8703-F5B0-961D-F60D78900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C3AF3-37B5-0197-71E4-8F15E9BF6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AB584A-BE24-0B54-107E-4A64176E5CF8}"/>
              </a:ext>
            </a:extLst>
          </p:cNvPr>
          <p:cNvSpPr txBox="1"/>
          <p:nvPr/>
        </p:nvSpPr>
        <p:spPr>
          <a:xfrm>
            <a:off x="275406" y="1988840"/>
            <a:ext cx="4896544" cy="34163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/>
              <a:t>Alignment</a:t>
            </a:r>
            <a:br>
              <a:rPr lang="en-GB" sz="1200"/>
            </a:br>
            <a:r>
              <a:rPr lang="en-GB" sz="1200"/>
              <a:t>• </a:t>
            </a:r>
            <a:r>
              <a:rPr lang="en-GB" sz="1200" i="1"/>
              <a:t>Document Analysis &amp; </a:t>
            </a:r>
            <a:r>
              <a:rPr lang="en-GB" sz="1200" i="1" err="1"/>
              <a:t>Mgmt</a:t>
            </a:r>
            <a:r>
              <a:rPr lang="en-GB" sz="1200"/>
              <a:t> (333 papers) – classification valued on both sides</a:t>
            </a:r>
            <a:br>
              <a:rPr lang="en-GB" sz="1200"/>
            </a:br>
            <a:r>
              <a:rPr lang="en-GB" sz="1200"/>
              <a:t>• </a:t>
            </a:r>
            <a:r>
              <a:rPr lang="en-GB" sz="1200" i="1"/>
              <a:t>Legal Research &amp; Info </a:t>
            </a:r>
            <a:r>
              <a:rPr lang="en-GB" sz="1200" i="1" err="1"/>
              <a:t>Mgmt</a:t>
            </a:r>
            <a:r>
              <a:rPr lang="en-GB" sz="1200"/>
              <a:t> (531 papers) – shared focus on research automation; lawyers also want law-change, divergence, e-Discovery tools</a:t>
            </a:r>
          </a:p>
          <a:p>
            <a:pPr>
              <a:buNone/>
            </a:pPr>
            <a:endParaRPr lang="en-GB" sz="1200"/>
          </a:p>
          <a:p>
            <a:pPr>
              <a:buNone/>
            </a:pPr>
            <a:r>
              <a:rPr lang="en-GB" sz="1200" b="1"/>
              <a:t>Over-researched, low uptake</a:t>
            </a:r>
            <a:br>
              <a:rPr lang="en-GB" sz="1200"/>
            </a:br>
            <a:r>
              <a:rPr lang="en-GB" sz="1200"/>
              <a:t>• </a:t>
            </a:r>
            <a:r>
              <a:rPr lang="en-GB" sz="1200" i="1"/>
              <a:t>Info Processing &amp; Extraction</a:t>
            </a:r>
            <a:r>
              <a:rPr lang="en-GB" sz="1200"/>
              <a:t> (518) – “not mature enough” for daily use</a:t>
            </a:r>
            <a:br>
              <a:rPr lang="en-GB" sz="1200"/>
            </a:br>
            <a:r>
              <a:rPr lang="en-GB" sz="1200"/>
              <a:t>• </a:t>
            </a:r>
            <a:r>
              <a:rPr lang="en-GB" sz="1200" i="1"/>
              <a:t>Decision Making &amp; Dispute</a:t>
            </a:r>
            <a:r>
              <a:rPr lang="en-GB" sz="1200"/>
              <a:t> (250) – ethics / interpretability curb adoption</a:t>
            </a:r>
          </a:p>
          <a:p>
            <a:pPr>
              <a:buNone/>
            </a:pPr>
            <a:endParaRPr lang="en-GB" sz="1200"/>
          </a:p>
          <a:p>
            <a:r>
              <a:rPr lang="en-GB" sz="1200" b="1"/>
              <a:t>High practitioner demand, thin research</a:t>
            </a:r>
            <a:br>
              <a:rPr lang="en-GB" sz="1200"/>
            </a:br>
            <a:r>
              <a:rPr lang="en-GB" sz="1200"/>
              <a:t>• </a:t>
            </a:r>
            <a:r>
              <a:rPr lang="en-GB" sz="1200" i="1"/>
              <a:t>Document Generation &amp; Assistance</a:t>
            </a:r>
            <a:r>
              <a:rPr lang="en-GB" sz="1200"/>
              <a:t> (&lt; 130) – top-ranked for productivity, few contract-drafting studies</a:t>
            </a:r>
            <a:br>
              <a:rPr lang="en-GB" sz="1200"/>
            </a:br>
            <a:r>
              <a:rPr lang="en-GB" sz="1200"/>
              <a:t>• </a:t>
            </a:r>
            <a:r>
              <a:rPr lang="en-GB" sz="1200" i="1"/>
              <a:t>Compliance Automation &amp; Risk</a:t>
            </a:r>
            <a:r>
              <a:rPr lang="en-GB" sz="1200"/>
              <a:t> (~ 40) – sought in regulated sectors, lacks datasets &amp; domain work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E43189D6-E5D3-DB9E-E025-9FB916805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96459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013870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A567E-EE6F-57AB-80E5-7385F5E4C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44452"/>
            <a:ext cx="10514091" cy="720725"/>
          </a:xfrm>
        </p:spPr>
        <p:txBody>
          <a:bodyPr/>
          <a:lstStyle/>
          <a:p>
            <a:r>
              <a:rPr lang="en-GB"/>
              <a:t>Interpreting the Rising Trend of Legal NLP Publications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E3F45-401C-3055-4C78-8CDF561FC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929A6-D660-1FFD-676D-4A6E86BA9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pic>
        <p:nvPicPr>
          <p:cNvPr id="14" name="Content Placeholder 13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D13D260C-C6AD-69CC-1CCD-659799E0A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72" y="759125"/>
            <a:ext cx="4577908" cy="3398743"/>
          </a:xfrm>
        </p:spPr>
      </p:pic>
      <p:pic>
        <p:nvPicPr>
          <p:cNvPr id="16" name="Picture 15" descr="A graph with blue line&#10;&#10;AI-generated content may be incorrect.">
            <a:extLst>
              <a:ext uri="{FF2B5EF4-FFF2-40B4-BE49-F238E27FC236}">
                <a16:creationId xmlns:a16="http://schemas.microsoft.com/office/drawing/2014/main" id="{6BC0E0B7-ABD3-03A3-859F-3E67F0384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891" y="760183"/>
            <a:ext cx="5473592" cy="33913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BEE526A-B97A-D564-3159-984CB5887582}"/>
              </a:ext>
            </a:extLst>
          </p:cNvPr>
          <p:cNvSpPr txBox="1"/>
          <p:nvPr/>
        </p:nvSpPr>
        <p:spPr>
          <a:xfrm>
            <a:off x="3051436" y="4457657"/>
            <a:ext cx="5904656" cy="19389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/>
              <a:t>Transformer milestones align with spike:</a:t>
            </a:r>
            <a:r>
              <a:rPr lang="en-GB" sz="1200"/>
              <a:t> BERT (2018) and GPT-3 (2020) mark inflection points in the curve, underscoring the field-wide impact of attention-based and LLM paradigms</a:t>
            </a:r>
          </a:p>
          <a:p>
            <a:pPr>
              <a:buNone/>
            </a:pPr>
            <a:endParaRPr lang="en-GB" sz="1200"/>
          </a:p>
          <a:p>
            <a:pPr>
              <a:buNone/>
            </a:pPr>
            <a:r>
              <a:rPr lang="en-GB" sz="1200" b="1"/>
              <a:t>Market visibility echoes the trend:</a:t>
            </a:r>
            <a:r>
              <a:rPr lang="en-GB" sz="1200"/>
              <a:t> Google searches for “Legal AI” stay modest until 2018, then climb steeply to a 2024 peak mirroring the publication uptick.</a:t>
            </a:r>
          </a:p>
          <a:p>
            <a:pPr>
              <a:buNone/>
            </a:pPr>
            <a:endParaRPr lang="en-GB" sz="1200"/>
          </a:p>
          <a:p>
            <a:r>
              <a:rPr lang="en-GB" sz="1200" b="1"/>
              <a:t>Capital follows momentum:</a:t>
            </a:r>
            <a:r>
              <a:rPr lang="en-GB" sz="1200"/>
              <a:t> global legal-tech funding accelerates post-2018, topping $5 B in 2024, injecting resources that fuel new data curation efforts and domain-adapted models.</a:t>
            </a:r>
          </a:p>
        </p:txBody>
      </p:sp>
      <p:sp>
        <p:nvSpPr>
          <p:cNvPr id="20" name="Fußzeilenplatzhalter 4">
            <a:extLst>
              <a:ext uri="{FF2B5EF4-FFF2-40B4-BE49-F238E27FC236}">
                <a16:creationId xmlns:a16="http://schemas.microsoft.com/office/drawing/2014/main" id="{52FB11FC-6604-48E7-9173-F1BD9BE45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96459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44949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B118A-A82B-CE2E-CEDF-8F7E7F65C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Limitations and Future 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6EC71-98B2-D832-64D2-679E7F534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B8A33-FB93-8D11-7975-8108910C5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CBA9B0A-563A-9912-4D35-87C9957C62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449022"/>
              </p:ext>
            </p:extLst>
          </p:nvPr>
        </p:nvGraphicFramePr>
        <p:xfrm>
          <a:off x="335493" y="1585143"/>
          <a:ext cx="11522074" cy="420624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761037">
                  <a:extLst>
                    <a:ext uri="{9D8B030D-6E8A-4147-A177-3AD203B41FA5}">
                      <a16:colId xmlns:a16="http://schemas.microsoft.com/office/drawing/2014/main" val="3958558839"/>
                    </a:ext>
                  </a:extLst>
                </a:gridCol>
                <a:gridCol w="5761037">
                  <a:extLst>
                    <a:ext uri="{9D8B030D-6E8A-4147-A177-3AD203B41FA5}">
                      <a16:colId xmlns:a16="http://schemas.microsoft.com/office/drawing/2014/main" val="2250139868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GB" sz="1800" b="1"/>
                        <a:t>Limitation</a:t>
                      </a:r>
                      <a:endParaRPr lang="en-GB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/>
                        <a:t>Future work</a:t>
                      </a:r>
                      <a:endParaRPr lang="en-GB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92123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GB" sz="1800"/>
                        <a:t>Keyword-based search may miss niche or older papers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Iteratively refine queries and add citation-snowball sampling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02196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GB" sz="1800"/>
                        <a:t>Abstract-only classification can overlook subtler methods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Parse introductions / selected full text to reduce mislabels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667805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GB" sz="1800"/>
                        <a:t>Small, imbalanced training set (233 abstracts; rare classes under-represented)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Expand and rebalance </a:t>
                      </a:r>
                      <a:r>
                        <a:rPr lang="en-GB" sz="1800" err="1"/>
                        <a:t>labeled</a:t>
                      </a:r>
                      <a:r>
                        <a:rPr lang="en-GB" sz="1800"/>
                        <a:t> corpus through collaborative annotation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662469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GB" sz="1800"/>
                        <a:t>Pipeline depends on proprietary, costly GPT-4-o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Experiment with open-source LLMs (e.g., Llama, DeepSeek) to match or exceed accuracy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29727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GB" sz="1800"/>
                        <a:t>Interview pool limited (12 participants)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Enlarge sample across jurisdictions, firm sizes, and roles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950159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GB" sz="1800"/>
                        <a:t>Missing practitioner roles (judges, paralegals, compliance officers)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Target broader professional diversity in future ranking exercises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2957524"/>
                  </a:ext>
                </a:extLst>
              </a:tr>
            </a:tbl>
          </a:graphicData>
        </a:graphic>
      </p:graphicFrame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74E437A8-DD90-C49C-7A67-42CCC94B3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96459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714538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>
                <a:cs typeface="Arial Unicode MS"/>
              </a:rPr>
              <a:t>Henrik </a:t>
            </a:r>
            <a:r>
              <a:rPr lang="en-AU" err="1">
                <a:cs typeface="Arial Unicode MS"/>
              </a:rPr>
              <a:t>Sergoyan</a:t>
            </a:r>
            <a:endParaRPr lang="en-AU">
              <a:cs typeface="Arial Unicode MS"/>
            </a:endParaRPr>
          </a:p>
          <a:p>
            <a:r>
              <a:rPr lang="en-AU" b="0">
                <a:cs typeface="Arial Unicode MS"/>
              </a:rPr>
              <a:t>henrik.sergoyan@tum.de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/>
              <a:t>17132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/>
              <a:t>matthes@in.tum.de</a:t>
            </a:r>
          </a:p>
        </p:txBody>
      </p:sp>
      <p:sp>
        <p:nvSpPr>
          <p:cNvPr id="21" name="Inhaltsplatzhalter 20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A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76200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B791E-2F15-C4BD-5013-C30209E5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 Unicode MS"/>
              </a:rPr>
              <a:t>Appendix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3BBD4-47EC-132C-0D7F-D56388617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39548-3002-9187-AB8E-1D866C545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2D36B525-AD0E-876D-8493-1ED2B2792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96459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56334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E3EC3F-D8B2-C8EA-F1DC-14A6C4F16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03" y="2238705"/>
            <a:ext cx="11524664" cy="259228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b="1"/>
              <a:t>How can an automated, scalable pipeline effectively categorize academic literature into predefined legal AI use cases?</a:t>
            </a:r>
          </a:p>
          <a:p>
            <a:pPr marL="342900" indent="-342900">
              <a:buFont typeface="+mj-lt"/>
              <a:buAutoNum type="arabicPeriod"/>
            </a:pPr>
            <a:endParaRPr lang="en-GB" b="1"/>
          </a:p>
          <a:p>
            <a:pPr marL="342900" indent="-342900">
              <a:buFont typeface="+mj-lt"/>
              <a:buAutoNum type="arabicPeriod"/>
            </a:pPr>
            <a:r>
              <a:rPr lang="en-GB" b="1"/>
              <a:t>Which legal AI use cases have received the most attention in academic research, and how have these patterns evolved?</a:t>
            </a:r>
          </a:p>
          <a:p>
            <a:pPr marL="342900" indent="-342900">
              <a:buFont typeface="+mj-lt"/>
              <a:buAutoNum type="arabicPeriod"/>
            </a:pPr>
            <a:endParaRPr lang="en-GB" b="1"/>
          </a:p>
          <a:p>
            <a:pPr marL="342900" indent="-342900">
              <a:buFont typeface="+mj-lt"/>
              <a:buAutoNum type="arabicPeriod"/>
            </a:pPr>
            <a:r>
              <a:rPr lang="en-GB" b="1"/>
              <a:t>Which legal AI use cases do practitioners identify as most relevant to their professional practice, and what factors influence these perceptions?</a:t>
            </a:r>
            <a:endParaRPr lang="en-DE" b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E64689-542E-ED26-F3EA-6F960750B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332656"/>
            <a:ext cx="5113491" cy="432521"/>
          </a:xfrm>
        </p:spPr>
        <p:txBody>
          <a:bodyPr/>
          <a:lstStyle/>
          <a:p>
            <a:r>
              <a:rPr lang="en-DE"/>
              <a:t>Research Questions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0A563-5BBD-6847-0FDE-9647C1D70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53285-35CE-FCB2-11AD-3E77EBE3A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53CDAB1-2305-F4BE-DF52-F19B7BC2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00668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F71C2E-BAA8-6FF3-E872-DADF9778F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5" y="981076"/>
            <a:ext cx="3385301" cy="5544268"/>
          </a:xfrm>
        </p:spPr>
        <p:txBody>
          <a:bodyPr>
            <a:noAutofit/>
          </a:bodyPr>
          <a:lstStyle/>
          <a:p>
            <a:r>
              <a:rPr lang="en-GB" sz="400"/>
              <a:t>You are an advanced classifier focusing EXCLUSIVELY on text, language, or NLP applications </a:t>
            </a:r>
          </a:p>
          <a:p>
            <a:r>
              <a:rPr lang="en-GB" sz="400"/>
              <a:t>within the legal domain.</a:t>
            </a:r>
          </a:p>
          <a:p>
            <a:r>
              <a:rPr lang="en-GB" sz="400"/>
              <a:t>USE CASE CATEGORIES TO EXPLICITLY SEARCH:</a:t>
            </a:r>
          </a:p>
          <a:p>
            <a:r>
              <a:rPr lang="en-GB" sz="400"/>
              <a:t>{</a:t>
            </a:r>
            <a:r>
              <a:rPr lang="en-GB" sz="400" err="1"/>
              <a:t>legal_use_case_text</a:t>
            </a:r>
            <a:r>
              <a:rPr lang="en-GB" sz="400"/>
              <a:t>}</a:t>
            </a:r>
          </a:p>
          <a:p>
            <a:endParaRPr lang="en-GB" sz="400"/>
          </a:p>
          <a:p>
            <a:r>
              <a:rPr lang="en-GB" sz="400"/>
              <a:t>TASK:</a:t>
            </a:r>
          </a:p>
          <a:p>
            <a:r>
              <a:rPr lang="en-GB" sz="400"/>
              <a:t>- The classification is MULTI-LABEL: the paper can match multiple sub-categories.</a:t>
            </a:r>
          </a:p>
          <a:p>
            <a:r>
              <a:rPr lang="en-GB" sz="400"/>
              <a:t>- Use EXACT sub-category names from the known set of legal NLP use-cases only.</a:t>
            </a:r>
          </a:p>
          <a:p>
            <a:r>
              <a:rPr lang="en-GB" sz="400"/>
              <a:t>- Do NOT create or use new sub-categories.</a:t>
            </a:r>
          </a:p>
          <a:p>
            <a:r>
              <a:rPr lang="en-GB" sz="400"/>
              <a:t>- If the text appears to be a literature survey, workshop summary, a book or book chapter </a:t>
            </a:r>
          </a:p>
          <a:p>
            <a:r>
              <a:rPr lang="en-GB" sz="400"/>
              <a:t>  do NOT classify it.</a:t>
            </a:r>
          </a:p>
          <a:p>
            <a:r>
              <a:rPr lang="en-GB" sz="400"/>
              <a:t>- Only proceed with classification if the text is a research paper explicitly describing </a:t>
            </a:r>
          </a:p>
          <a:p>
            <a:r>
              <a:rPr lang="en-GB" sz="400"/>
              <a:t>  NLP/text-based methods in legal contexts.</a:t>
            </a:r>
          </a:p>
          <a:p>
            <a:r>
              <a:rPr lang="en-GB" sz="400"/>
              <a:t>- If there is NO explicit mention or clear description of a text-based or language-based </a:t>
            </a:r>
          </a:p>
          <a:p>
            <a:r>
              <a:rPr lang="en-GB" sz="400"/>
              <a:t>  or knowledge-based method in a legal context, output FALSE.</a:t>
            </a:r>
          </a:p>
          <a:p>
            <a:r>
              <a:rPr lang="en-GB" sz="400"/>
              <a:t>- Immediately exclude papers which discuss AI/automation in legal contexts **without </a:t>
            </a:r>
          </a:p>
          <a:p>
            <a:r>
              <a:rPr lang="en-GB" sz="400"/>
              <a:t>  explicit text/language-based methods** (e.g., general AI ethics, governance, or policy debates).</a:t>
            </a:r>
          </a:p>
          <a:p>
            <a:endParaRPr lang="en-GB" sz="400"/>
          </a:p>
          <a:p>
            <a:r>
              <a:rPr lang="en-GB" sz="400"/>
              <a:t>IMPORTANT NOTE:</a:t>
            </a:r>
          </a:p>
          <a:p>
            <a:r>
              <a:rPr lang="en-GB" sz="400"/>
              <a:t>- NLP in this context includes any form of text analytics, text mining, text classification, </a:t>
            </a:r>
          </a:p>
          <a:p>
            <a:r>
              <a:rPr lang="en-GB" sz="400"/>
              <a:t>  information extraction, summarization, or other language-based techniques specifically </a:t>
            </a:r>
          </a:p>
          <a:p>
            <a:r>
              <a:rPr lang="en-GB" sz="400"/>
              <a:t>  applied to legal documents or legal data.</a:t>
            </a:r>
          </a:p>
          <a:p>
            <a:r>
              <a:rPr lang="en-GB" sz="400"/>
              <a:t>- Even if the terms "NLP" or "natural language processing" are not used, you should treat </a:t>
            </a:r>
          </a:p>
          <a:p>
            <a:r>
              <a:rPr lang="en-GB" sz="400"/>
              <a:t>  references to </a:t>
            </a:r>
            <a:r>
              <a:rPr lang="en-GB" sz="400" err="1"/>
              <a:t>analyzing</a:t>
            </a:r>
            <a:r>
              <a:rPr lang="en-GB" sz="400"/>
              <a:t>, processing, comparing, extracting, curation or transforming text </a:t>
            </a:r>
          </a:p>
          <a:p>
            <a:r>
              <a:rPr lang="en-GB" sz="400"/>
              <a:t>  within a legal context as an NLP use-case—provided the paper explicitly discusses </a:t>
            </a:r>
          </a:p>
          <a:p>
            <a:r>
              <a:rPr lang="en-GB" sz="400"/>
              <a:t>  these text-based methods.</a:t>
            </a:r>
          </a:p>
          <a:p>
            <a:r>
              <a:rPr lang="en-GB" sz="400"/>
              <a:t>- "AI assisting judges" ≠ NLP unless it describes text analysis (e.g., extracting case facts, </a:t>
            </a:r>
          </a:p>
          <a:p>
            <a:r>
              <a:rPr lang="en-GB" sz="400"/>
              <a:t>  summarizing precedents).  </a:t>
            </a:r>
          </a:p>
          <a:p>
            <a:r>
              <a:rPr lang="en-GB" sz="400"/>
              <a:t>- "Chatbots" ≠ NLP unless they process legal text (e.g., parsing statutes, answering legal </a:t>
            </a:r>
          </a:p>
          <a:p>
            <a:r>
              <a:rPr lang="en-GB" sz="400"/>
              <a:t>  questions from text corpora).  </a:t>
            </a:r>
          </a:p>
          <a:p>
            <a:r>
              <a:rPr lang="en-GB" sz="400"/>
              <a:t>- Exclude papers that only mention automation, algorithms, or AI without **text-based workflows**.</a:t>
            </a:r>
          </a:p>
          <a:p>
            <a:endParaRPr lang="en-GB" sz="400"/>
          </a:p>
          <a:p>
            <a:r>
              <a:rPr lang="en-GB" sz="400"/>
              <a:t>CRITICAL INSTRUCTIONS:</a:t>
            </a:r>
          </a:p>
          <a:p>
            <a:r>
              <a:rPr lang="en-GB" sz="400"/>
              <a:t>- ONLY classify use cases DIRECTLY MENTIONED in the text. ZERO tolerance for inference.</a:t>
            </a:r>
          </a:p>
          <a:p>
            <a:r>
              <a:rPr lang="en-GB" sz="400"/>
              <a:t>- **Exclude** classifications with confidence &lt; 0.8 from the final output</a:t>
            </a:r>
          </a:p>
          <a:p>
            <a:r>
              <a:rPr lang="en-GB" sz="400"/>
              <a:t>- ONLY classify use cases and concerns DIRECTLY MENTIONED or clearly described in the text </a:t>
            </a:r>
          </a:p>
          <a:p>
            <a:r>
              <a:rPr lang="en-GB" sz="400"/>
              <a:t>  (e.g., mention of </a:t>
            </a:r>
            <a:r>
              <a:rPr lang="en-GB" sz="400" err="1"/>
              <a:t>analyzing</a:t>
            </a:r>
            <a:r>
              <a:rPr lang="en-GB" sz="400"/>
              <a:t> legal documents, extracting clauses, comparing legal text versions, </a:t>
            </a:r>
          </a:p>
          <a:p>
            <a:r>
              <a:rPr lang="en-GB" sz="400"/>
              <a:t>   summarizing case files, etc.).</a:t>
            </a:r>
          </a:p>
          <a:p>
            <a:r>
              <a:rPr lang="en-GB" sz="400"/>
              <a:t>- If NO clear mention of text-based or language-based analysis for a legal purpose, </a:t>
            </a:r>
          </a:p>
          <a:p>
            <a:r>
              <a:rPr lang="en-GB" sz="400"/>
              <a:t>  do NOT speculate—output FALSE.</a:t>
            </a:r>
          </a:p>
          <a:p>
            <a:r>
              <a:rPr lang="en-GB" sz="400"/>
              <a:t>- ZERO tolerance for inference without textual proof.</a:t>
            </a:r>
          </a:p>
          <a:p>
            <a:r>
              <a:rPr lang="en-GB" sz="400"/>
              <a:t>- No classification without explicit text/language + legal connection.</a:t>
            </a:r>
          </a:p>
          <a:p>
            <a:r>
              <a:rPr lang="en-GB" sz="400"/>
              <a:t>- Immediately EXCLUDE papers which mention terms like "black box," "transparency," or "fairness" </a:t>
            </a:r>
          </a:p>
          <a:p>
            <a:r>
              <a:rPr lang="en-GB" sz="400"/>
              <a:t>  **without tying them to NLP techniques**.</a:t>
            </a:r>
          </a:p>
          <a:p>
            <a:r>
              <a:rPr lang="en-GB" sz="400"/>
              <a:t>- Immediately EXCLUDE papers which focus on societal/ethical implications of AI in law </a:t>
            </a:r>
          </a:p>
          <a:p>
            <a:r>
              <a:rPr lang="en-GB" sz="400"/>
              <a:t>  rather than NLP applications.</a:t>
            </a:r>
          </a:p>
          <a:p>
            <a:r>
              <a:rPr lang="en-GB" sz="400"/>
              <a:t>- **ZERO IMPLICATION RULE**: NEVER use phrases like "can be interpreted as," "implies," "suggests," </a:t>
            </a:r>
          </a:p>
          <a:p>
            <a:r>
              <a:rPr lang="en-GB" sz="400"/>
              <a:t>  or "indirectly supports."  </a:t>
            </a:r>
          </a:p>
          <a:p>
            <a:r>
              <a:rPr lang="en-GB" sz="400"/>
              <a:t>- **DIRECT EVIDENCE ONLY**: A sub-category is valid ONLY if the text **explicitly describes the task** </a:t>
            </a:r>
          </a:p>
          <a:p>
            <a:r>
              <a:rPr lang="en-GB" sz="400"/>
              <a:t>  (e.g., "detect missing clauses," "</a:t>
            </a:r>
            <a:r>
              <a:rPr lang="en-GB" sz="400" err="1"/>
              <a:t>analyze</a:t>
            </a:r>
            <a:r>
              <a:rPr lang="en-GB" sz="400"/>
              <a:t> blockchain contracts").  </a:t>
            </a:r>
          </a:p>
          <a:p>
            <a:r>
              <a:rPr lang="en-GB" sz="400"/>
              <a:t>- **Reject** classifications where the reasoning relies on assumptions or extrapolation.</a:t>
            </a:r>
          </a:p>
          <a:p>
            <a:endParaRPr lang="en-GB" sz="400"/>
          </a:p>
          <a:p>
            <a:r>
              <a:rPr lang="en-GB" sz="400"/>
              <a:t>CLASSIFICATION CRITERIA (confidence scores):</a:t>
            </a:r>
          </a:p>
          <a:p>
            <a:r>
              <a:rPr lang="en-GB" sz="400"/>
              <a:t>- 1.0      : Verbatim, direct use-case description in the text.</a:t>
            </a:r>
          </a:p>
          <a:p>
            <a:r>
              <a:rPr lang="en-GB" sz="400"/>
              <a:t>- 0.8–0.99 : Clear, specific application discussion.</a:t>
            </a:r>
          </a:p>
          <a:p>
            <a:r>
              <a:rPr lang="en-GB" sz="400"/>
              <a:t>- 0.6–0.79 : Implied but substantive discussion of a known use-case.</a:t>
            </a:r>
          </a:p>
          <a:p>
            <a:r>
              <a:rPr lang="en-GB" sz="400"/>
              <a:t>- 0.4–0.59 : Vague or peripheral mention (not well-defined).</a:t>
            </a:r>
          </a:p>
          <a:p>
            <a:r>
              <a:rPr lang="en-GB" sz="400"/>
              <a:t>- 0.0–0.39 : No meaningful mention or connection.</a:t>
            </a:r>
          </a:p>
          <a:p>
            <a:endParaRPr lang="en-GB" sz="400"/>
          </a:p>
          <a:p>
            <a:r>
              <a:rPr lang="en-GB" sz="400"/>
              <a:t>CRITICAL FINAL CHECK:</a:t>
            </a:r>
          </a:p>
          <a:p>
            <a:r>
              <a:rPr lang="en-GB" sz="400"/>
              <a:t>- No classification if no mention of text analytics or language-based processing in a </a:t>
            </a:r>
          </a:p>
          <a:p>
            <a:r>
              <a:rPr lang="en-GB" sz="400"/>
              <a:t>  legal context.</a:t>
            </a:r>
          </a:p>
          <a:p>
            <a:r>
              <a:rPr lang="en-GB" sz="400"/>
              <a:t>- No speculation or invention of sub-categories.</a:t>
            </a:r>
          </a:p>
          <a:p>
            <a:r>
              <a:rPr lang="en-GB" sz="400"/>
              <a:t>- Maximum academic rigor and textual evidence.</a:t>
            </a:r>
          </a:p>
          <a:p>
            <a:r>
              <a:rPr lang="en-GB" sz="400"/>
              <a:t>- Preserve the exact sub-category names.</a:t>
            </a:r>
          </a:p>
          <a:p>
            <a:endParaRPr lang="en-GB" sz="400"/>
          </a:p>
          <a:p>
            <a:r>
              <a:rPr lang="en-GB" sz="400"/>
              <a:t>OUTPUT FORMAT (STRICT JSON):</a:t>
            </a:r>
          </a:p>
          <a:p>
            <a:r>
              <a:rPr lang="en-GB" sz="400"/>
              <a:t>A single string of comma-separated sub-categories (ONLY sub-categories with confidence &gt;= 0.8).</a:t>
            </a:r>
          </a:p>
          <a:p>
            <a:r>
              <a:rPr lang="en-GB" sz="400"/>
              <a:t>If no valid classifications, output empty string.</a:t>
            </a:r>
          </a:p>
          <a:p>
            <a:r>
              <a:rPr lang="en-GB" sz="400"/>
              <a:t>Example: "Automation of Auditing, Risk Assessment"</a:t>
            </a:r>
          </a:p>
          <a:p>
            <a:r>
              <a:rPr lang="en-GB" sz="400"/>
              <a:t>If the paper does not discuss legal NLP use cases:</a:t>
            </a:r>
          </a:p>
          <a:p>
            <a:r>
              <a:rPr lang="en-GB" sz="400"/>
              <a:t>  Return None</a:t>
            </a:r>
            <a:endParaRPr lang="en-DE" sz="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7981D5-ECDB-8E06-F120-4A4AA802C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Prompt A: Boolean + Use-Case Classifier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65DB8-7747-3049-BF65-7204BDE7C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</a:t>
            </a:r>
            <a:r>
              <a:rPr lang="de-DE" err="1"/>
              <a:t>sebis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E709-F1D3-FAE5-B621-BE7A6E242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484863-6736-05F7-4643-95FDC2C694E1}"/>
              </a:ext>
            </a:extLst>
          </p:cNvPr>
          <p:cNvSpPr txBox="1"/>
          <p:nvPr/>
        </p:nvSpPr>
        <p:spPr>
          <a:xfrm>
            <a:off x="3719736" y="1120676"/>
            <a:ext cx="8177242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400" b="1">
                <a:solidFill>
                  <a:schemeClr val="accent5"/>
                </a:solidFill>
              </a:rPr>
              <a:t>Objective</a:t>
            </a:r>
            <a:br>
              <a:rPr lang="en-GB" sz="1400"/>
            </a:br>
            <a:r>
              <a:rPr lang="en-GB" sz="1400"/>
              <a:t>Identify papers that </a:t>
            </a:r>
            <a:r>
              <a:rPr lang="en-GB" sz="1400" i="1"/>
              <a:t>explicitly</a:t>
            </a:r>
            <a:r>
              <a:rPr lang="en-GB" sz="1400"/>
              <a:t> apply text- or language-based methods to legal data and tag every matching sub-use-case from a fixed taxonomy of </a:t>
            </a:r>
            <a:r>
              <a:rPr lang="en-GB" sz="1400" b="1"/>
              <a:t>31 predefined categories</a:t>
            </a:r>
          </a:p>
          <a:p>
            <a:pPr>
              <a:buNone/>
            </a:pPr>
            <a:endParaRPr lang="en-GB" sz="1400"/>
          </a:p>
          <a:p>
            <a:pPr>
              <a:buNone/>
            </a:pPr>
            <a:r>
              <a:rPr lang="en-GB" sz="1400" b="1">
                <a:solidFill>
                  <a:schemeClr val="accent5"/>
                </a:solidFill>
              </a:rPr>
              <a:t>Scope directive</a:t>
            </a:r>
            <a:br>
              <a:rPr lang="en-GB" sz="1400">
                <a:solidFill>
                  <a:schemeClr val="accent5"/>
                </a:solidFill>
              </a:rPr>
            </a:br>
            <a:r>
              <a:rPr lang="en-GB" sz="1400"/>
              <a:t>Searches </a:t>
            </a:r>
            <a:r>
              <a:rPr lang="en-GB" sz="1400" b="1"/>
              <a:t>only</a:t>
            </a:r>
            <a:r>
              <a:rPr lang="en-GB" sz="1400"/>
              <a:t> within those 31 categories; strictly ignores any topic outside this list.</a:t>
            </a:r>
          </a:p>
          <a:p>
            <a:pPr>
              <a:buNone/>
            </a:pPr>
            <a:endParaRPr lang="en-GB" sz="1400"/>
          </a:p>
          <a:p>
            <a:pPr>
              <a:buNone/>
            </a:pPr>
            <a:r>
              <a:rPr lang="en-GB" sz="1400" b="1">
                <a:solidFill>
                  <a:schemeClr val="accent5"/>
                </a:solidFill>
              </a:rPr>
              <a:t>Strict inclusion / exclusion rules</a:t>
            </a:r>
            <a:endParaRPr lang="en-GB" sz="1400">
              <a:solidFill>
                <a:schemeClr val="accent5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/>
              <a:t>Accept </a:t>
            </a:r>
            <a:r>
              <a:rPr lang="en-GB" sz="1400" b="1"/>
              <a:t>research papers</a:t>
            </a:r>
            <a:r>
              <a:rPr lang="en-GB" sz="1400"/>
              <a:t> describing NLP/text workflows in a legal context.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/>
              <a:t>Reject literature surveys, workshop summaries, books, policy/ethics papers, or generic “AI in law” work </a:t>
            </a:r>
            <a:r>
              <a:rPr lang="en-GB" sz="1400" b="1"/>
              <a:t>without</a:t>
            </a:r>
            <a:r>
              <a:rPr lang="en-GB" sz="1400"/>
              <a:t> text processing.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400"/>
          </a:p>
          <a:p>
            <a:pPr>
              <a:buNone/>
            </a:pPr>
            <a:r>
              <a:rPr lang="en-GB" sz="1400" b="1">
                <a:solidFill>
                  <a:schemeClr val="accent5"/>
                </a:solidFill>
              </a:rPr>
              <a:t>Zero-Implication &amp; Evidence gate</a:t>
            </a:r>
            <a:endParaRPr lang="en-GB" sz="1400">
              <a:solidFill>
                <a:schemeClr val="accent5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i="1"/>
              <a:t>Direct evidence only</a:t>
            </a:r>
            <a:r>
              <a:rPr lang="en-GB" sz="1400"/>
              <a:t>—no guessing, no “implies,” no extrapolation.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/>
              <a:t>Confidence ≥ 0.80 required; otherwise the category is dropped.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400"/>
          </a:p>
          <a:p>
            <a:r>
              <a:rPr lang="en-GB" sz="1400" b="1">
                <a:solidFill>
                  <a:schemeClr val="accent5"/>
                </a:solidFill>
              </a:rPr>
              <a:t>Multi-label output</a:t>
            </a:r>
            <a:br>
              <a:rPr lang="en-GB" sz="1400"/>
            </a:br>
            <a:r>
              <a:rPr lang="en-GB" sz="1400"/>
              <a:t>Produces a comma-separated string of all sub-use-cases meeting the 0.80 threshold; returns None if none qualify.</a:t>
            </a:r>
          </a:p>
          <a:p>
            <a:endParaRPr lang="en-DE" sz="1400">
              <a:latin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64A206-53DE-53AB-D828-B87A3EED1CD9}"/>
              </a:ext>
            </a:extLst>
          </p:cNvPr>
          <p:cNvSpPr txBox="1"/>
          <p:nvPr/>
        </p:nvSpPr>
        <p:spPr>
          <a:xfrm>
            <a:off x="3719736" y="5475714"/>
            <a:ext cx="6094428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DE" sz="1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Output example</a:t>
            </a:r>
          </a:p>
          <a:p>
            <a:r>
              <a:rPr lang="en-DE" sz="140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"Automation of Auditing, Risk Assessment"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830CE9AE-BF46-76CB-622F-F844E3F90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368" y="6569076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10995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250F9-171C-EA61-C642-A68BF32DE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F2DB18-7177-EAFE-E126-2516384D9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229" y="1158197"/>
            <a:ext cx="3385301" cy="5017858"/>
          </a:xfrm>
        </p:spPr>
        <p:txBody>
          <a:bodyPr>
            <a:noAutofit/>
          </a:bodyPr>
          <a:lstStyle/>
          <a:p>
            <a:r>
              <a:rPr lang="en-GB" sz="600"/>
              <a:t>You are an advanced classifier focusing EXCLUSIVELY on identifying specific Natural Language Processing (NLP) techniques used in research papers.</a:t>
            </a:r>
          </a:p>
          <a:p>
            <a:endParaRPr lang="en-GB" sz="600"/>
          </a:p>
          <a:p>
            <a:r>
              <a:rPr lang="en-GB" sz="600"/>
              <a:t>NLP TECHNIQUE CATEGORIES TO EXPLICITLY SEARCH:</a:t>
            </a:r>
          </a:p>
          <a:p>
            <a:r>
              <a:rPr lang="en-GB" sz="600"/>
              <a:t>{</a:t>
            </a:r>
            <a:r>
              <a:rPr lang="en-GB" sz="600" err="1"/>
              <a:t>nlp_technique_text</a:t>
            </a:r>
            <a:r>
              <a:rPr lang="en-GB" sz="600"/>
              <a:t>}</a:t>
            </a:r>
          </a:p>
          <a:p>
            <a:endParaRPr lang="en-GB" sz="600"/>
          </a:p>
          <a:p>
            <a:r>
              <a:rPr lang="en-GB" sz="600"/>
              <a:t>TASK:</a:t>
            </a:r>
          </a:p>
          <a:p>
            <a:r>
              <a:rPr lang="en-GB" sz="600"/>
              <a:t>- The classification is MULTI-LABEL: the paper can use multiple NLP techniques.</a:t>
            </a:r>
          </a:p>
          <a:p>
            <a:r>
              <a:rPr lang="en-GB" sz="600"/>
              <a:t>- Use EXACT technique names from the known set of NLP techniques only.</a:t>
            </a:r>
          </a:p>
          <a:p>
            <a:r>
              <a:rPr lang="en-GB" sz="600"/>
              <a:t>- Do NOT create or use new technique names.</a:t>
            </a:r>
          </a:p>
          <a:p>
            <a:r>
              <a:rPr lang="en-GB" sz="600"/>
              <a:t>- Only identify techniques that are EXPLICITLY mentioned or clearly demonstrated in the paper.</a:t>
            </a:r>
          </a:p>
          <a:p>
            <a:r>
              <a:rPr lang="en-GB" sz="600"/>
              <a:t>- Identify ONLY techniques that appear in the provided categories list above.</a:t>
            </a:r>
          </a:p>
          <a:p>
            <a:r>
              <a:rPr lang="en-GB" sz="600"/>
              <a:t>- If a technique is not explicitly mentioned or described, do NOT include it.</a:t>
            </a:r>
          </a:p>
          <a:p>
            <a:endParaRPr lang="en-GB" sz="600"/>
          </a:p>
          <a:p>
            <a:r>
              <a:rPr lang="en-GB" sz="600"/>
              <a:t>IMPORTANT GUIDELINES:</a:t>
            </a:r>
          </a:p>
          <a:p>
            <a:r>
              <a:rPr lang="en-GB" sz="600"/>
              <a:t>- Identify ONLY techniques that have DIRECT EVIDENCE in the text.</a:t>
            </a:r>
          </a:p>
          <a:p>
            <a:r>
              <a:rPr lang="en-GB" sz="600"/>
              <a:t>- A technique is valid ONLY if the text explicitly mentions or describes its use.</a:t>
            </a:r>
          </a:p>
          <a:p>
            <a:r>
              <a:rPr lang="en-GB" sz="600"/>
              <a:t>- Even if the exact name of the technique isn't used, include it if the description clearly matches.</a:t>
            </a:r>
          </a:p>
          <a:p>
            <a:r>
              <a:rPr lang="en-GB" sz="600"/>
              <a:t>- Exclude techniques with confidence &lt; 0.8 from the final output.</a:t>
            </a:r>
          </a:p>
          <a:p>
            <a:r>
              <a:rPr lang="en-GB" sz="600"/>
              <a:t>- Maintain the original technique names exactly as listed above.</a:t>
            </a:r>
          </a:p>
          <a:p>
            <a:r>
              <a:rPr lang="en-GB" sz="600"/>
              <a:t>- Do NOT speculate on techniques that might be implied but not explicitly described.</a:t>
            </a:r>
          </a:p>
          <a:p>
            <a:endParaRPr lang="en-GB" sz="600"/>
          </a:p>
          <a:p>
            <a:r>
              <a:rPr lang="en-GB" sz="600"/>
              <a:t>CONFIDENCE CRITERIA:</a:t>
            </a:r>
          </a:p>
          <a:p>
            <a:r>
              <a:rPr lang="en-GB" sz="600"/>
              <a:t>- 1.0: Explicit mention by name with implementation details</a:t>
            </a:r>
          </a:p>
          <a:p>
            <a:r>
              <a:rPr lang="en-GB" sz="600"/>
              <a:t>- 0.8-0.99: Clear description of the technique even if not named explicitly</a:t>
            </a:r>
          </a:p>
          <a:p>
            <a:r>
              <a:rPr lang="en-GB" sz="600"/>
              <a:t>- 0.6-0.79: Strong indication of the technique's use</a:t>
            </a:r>
          </a:p>
          <a:p>
            <a:r>
              <a:rPr lang="en-GB" sz="600"/>
              <a:t>- 0.4-0.59: Possible but unclear reference to the technique</a:t>
            </a:r>
          </a:p>
          <a:p>
            <a:r>
              <a:rPr lang="en-GB" sz="600"/>
              <a:t>- 0.0-0.39: No substantive evidence of the technique</a:t>
            </a:r>
          </a:p>
          <a:p>
            <a:endParaRPr lang="en-GB" sz="600"/>
          </a:p>
          <a:p>
            <a:r>
              <a:rPr lang="en-GB" sz="600"/>
              <a:t>CRITICAL FINAL CHECK:</a:t>
            </a:r>
          </a:p>
          <a:p>
            <a:r>
              <a:rPr lang="en-GB" sz="600"/>
              <a:t>- Only include techniques with high confidence (&gt;= 0.8)</a:t>
            </a:r>
          </a:p>
          <a:p>
            <a:r>
              <a:rPr lang="en-GB" sz="600"/>
              <a:t>- No speculation or invention of techniques</a:t>
            </a:r>
          </a:p>
          <a:p>
            <a:r>
              <a:rPr lang="en-GB" sz="600"/>
              <a:t>- Use exact technique names</a:t>
            </a:r>
          </a:p>
          <a:p>
            <a:r>
              <a:rPr lang="en-GB" sz="600"/>
              <a:t>- Maximum academic rigor and textual evidence</a:t>
            </a:r>
          </a:p>
          <a:p>
            <a:endParaRPr lang="en-GB" sz="600"/>
          </a:p>
          <a:p>
            <a:r>
              <a:rPr lang="en-GB" sz="600"/>
              <a:t>OUTPUT FORMAT:</a:t>
            </a:r>
          </a:p>
          <a:p>
            <a:r>
              <a:rPr lang="en-GB" sz="600"/>
              <a:t>A single string of comma-separated technique names (ONLY techniques with confidence &gt;= 0.8).</a:t>
            </a:r>
          </a:p>
          <a:p>
            <a:r>
              <a:rPr lang="en-GB" sz="600"/>
              <a:t>If no techniques are identified with sufficient confidence, output an empty string.</a:t>
            </a:r>
          </a:p>
          <a:p>
            <a:r>
              <a:rPr lang="en-GB" sz="600"/>
              <a:t>Example: "Named Entity Recognition, Text Classification, Word Embedding"</a:t>
            </a:r>
          </a:p>
          <a:p>
            <a:r>
              <a:rPr lang="en-GB" sz="600"/>
              <a:t>If no valid techniques are identified:</a:t>
            </a:r>
          </a:p>
          <a:p>
            <a:r>
              <a:rPr lang="en-GB" sz="600"/>
              <a:t>Return an empty string</a:t>
            </a:r>
            <a:endParaRPr lang="en-DE" sz="6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2C2981-4DA7-60D1-DEE4-83505691A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Prompt B: NLP-Technique Extractor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1A025-CA18-428A-12EE-3676D2609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</a:t>
            </a:r>
            <a:r>
              <a:rPr lang="de-DE" err="1"/>
              <a:t>sebis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EB07A-7717-0617-B3B0-F09322387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4218A9-5AF8-9696-F172-261C30E9795E}"/>
              </a:ext>
            </a:extLst>
          </p:cNvPr>
          <p:cNvSpPr txBox="1"/>
          <p:nvPr/>
        </p:nvSpPr>
        <p:spPr>
          <a:xfrm>
            <a:off x="3719736" y="1120676"/>
            <a:ext cx="8177242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400" b="1">
                <a:solidFill>
                  <a:schemeClr val="accent5"/>
                </a:solidFill>
              </a:rPr>
              <a:t>Objective</a:t>
            </a:r>
            <a:br>
              <a:rPr lang="en-GB" sz="1400"/>
            </a:br>
            <a:r>
              <a:rPr lang="en-GB" sz="1400"/>
              <a:t>From papers already flagged as Legal NLP, identify every NLP technique actually used, drawing only from a fixed list of </a:t>
            </a:r>
            <a:r>
              <a:rPr lang="en-GB" sz="1400" b="1"/>
              <a:t>17 predefined categories.</a:t>
            </a:r>
          </a:p>
          <a:p>
            <a:pPr>
              <a:buNone/>
            </a:pPr>
            <a:endParaRPr lang="en-GB" sz="1400"/>
          </a:p>
          <a:p>
            <a:pPr>
              <a:buNone/>
            </a:pPr>
            <a:r>
              <a:rPr lang="en-GB" sz="1400" b="1">
                <a:solidFill>
                  <a:schemeClr val="accent5"/>
                </a:solidFill>
              </a:rPr>
              <a:t>Scope directive</a:t>
            </a:r>
            <a:br>
              <a:rPr lang="en-GB" sz="1400">
                <a:solidFill>
                  <a:schemeClr val="accent5"/>
                </a:solidFill>
              </a:rPr>
            </a:br>
            <a:r>
              <a:rPr lang="en-GB" sz="1400"/>
              <a:t>Searches </a:t>
            </a:r>
            <a:r>
              <a:rPr lang="en-GB" sz="1400" b="1"/>
              <a:t>only</a:t>
            </a:r>
            <a:r>
              <a:rPr lang="en-GB" sz="1400"/>
              <a:t> within those 17 techniques; ignores any method outside the list.</a:t>
            </a:r>
          </a:p>
          <a:p>
            <a:pPr>
              <a:buNone/>
            </a:pPr>
            <a:endParaRPr lang="en-GB" sz="1400"/>
          </a:p>
          <a:p>
            <a:pPr>
              <a:buNone/>
            </a:pPr>
            <a:r>
              <a:rPr lang="en-GB" sz="1400" b="1">
                <a:solidFill>
                  <a:schemeClr val="accent5"/>
                </a:solidFill>
              </a:rPr>
              <a:t>Strict inclusion / exclusion rules</a:t>
            </a:r>
            <a:endParaRPr lang="en-GB" sz="1400">
              <a:solidFill>
                <a:schemeClr val="accent5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/>
              <a:t> Accept techniques </a:t>
            </a:r>
            <a:r>
              <a:rPr lang="en-GB" sz="1400" b="1"/>
              <a:t>explicitly named</a:t>
            </a:r>
            <a:r>
              <a:rPr lang="en-GB" sz="1400"/>
              <a:t> or </a:t>
            </a:r>
            <a:r>
              <a:rPr lang="en-GB" sz="1400" i="1"/>
              <a:t>clearly described</a:t>
            </a:r>
            <a:r>
              <a:rPr lang="en-GB" sz="1400"/>
              <a:t> in the text.</a:t>
            </a:r>
            <a:br>
              <a:rPr lang="en-GB" sz="1400"/>
            </a:br>
            <a:r>
              <a:rPr lang="en-GB" sz="1400"/>
              <a:t>• Zero speculation—a technique is valid only with direct mention or an unambiguous description of its application.</a:t>
            </a:r>
          </a:p>
          <a:p>
            <a:endParaRPr lang="en-GB" sz="1400"/>
          </a:p>
          <a:p>
            <a:pPr>
              <a:buNone/>
            </a:pPr>
            <a:r>
              <a:rPr lang="en-GB" sz="1400" b="1">
                <a:solidFill>
                  <a:schemeClr val="accent5"/>
                </a:solidFill>
              </a:rPr>
              <a:t>Zero-Implication &amp; Evidence gate</a:t>
            </a:r>
            <a:endParaRPr lang="en-GB" sz="1400">
              <a:solidFill>
                <a:schemeClr val="accent5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i="1"/>
              <a:t>Direct evidence only</a:t>
            </a:r>
            <a:r>
              <a:rPr lang="en-GB" sz="1400"/>
              <a:t>—no guessing, no “implies,” no extrapolation.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/>
              <a:t>Confidence ≥ 0.80 required; otherwise the category is dropped.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400"/>
          </a:p>
          <a:p>
            <a:r>
              <a:rPr lang="en-GB" sz="1400" b="1">
                <a:solidFill>
                  <a:schemeClr val="accent5"/>
                </a:solidFill>
              </a:rPr>
              <a:t>Multi-label output</a:t>
            </a:r>
            <a:br>
              <a:rPr lang="en-GB" sz="1400"/>
            </a:br>
            <a:r>
              <a:rPr lang="en-GB" sz="1400"/>
              <a:t>Produces a comma-separated string of all sub-use-cases meeting the 0.80 threshold; returns None if none qualify.</a:t>
            </a:r>
          </a:p>
          <a:p>
            <a:endParaRPr lang="en-DE" sz="1400">
              <a:latin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BB02F2-B289-1E9E-8E7B-D58EA6EE385B}"/>
              </a:ext>
            </a:extLst>
          </p:cNvPr>
          <p:cNvSpPr txBox="1"/>
          <p:nvPr/>
        </p:nvSpPr>
        <p:spPr>
          <a:xfrm>
            <a:off x="3719736" y="5475714"/>
            <a:ext cx="6094428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DE" sz="1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Output example</a:t>
            </a:r>
          </a:p>
          <a:p>
            <a:r>
              <a:rPr lang="en-GB" sz="140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"Named Entity Recognition, Word Embedding"</a:t>
            </a:r>
            <a:endParaRPr lang="en-DE" sz="140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C65A914D-65D6-8D54-88D4-FC1F56896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368" y="6525344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815446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D8A25-CF3A-C6DC-4E6F-EEB38A58E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FDD22-5E6C-BE9A-0E7A-C75D0FA6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288924"/>
            <a:ext cx="3097267" cy="476253"/>
          </a:xfrm>
        </p:spPr>
        <p:txBody>
          <a:bodyPr/>
          <a:lstStyle/>
          <a:p>
            <a:r>
              <a:rPr lang="en-DE"/>
              <a:t>Evaluation Metrics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680EEE-F7DC-788F-AC31-7E9AB5D9B9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4434" y="981076"/>
                <a:ext cx="11523133" cy="5588000"/>
              </a:xfrm>
            </p:spPr>
            <p:txBody>
              <a:bodyPr>
                <a:normAutofit/>
              </a:bodyPr>
              <a:lstStyle/>
              <a:p>
                <a:pPr marL="0" indent="0"/>
                <a:r>
                  <a:rPr lang="en-GB"/>
                  <a:t>Whether the task is </a:t>
                </a:r>
                <a:r>
                  <a:rPr lang="en-GB" b="1">
                    <a:solidFill>
                      <a:schemeClr val="accent5"/>
                    </a:solidFill>
                  </a:rPr>
                  <a:t>binary relevance</a:t>
                </a:r>
                <a:r>
                  <a:rPr lang="en-GB">
                    <a:solidFill>
                      <a:schemeClr val="accent5"/>
                    </a:solidFill>
                  </a:rPr>
                  <a:t> </a:t>
                </a:r>
                <a:r>
                  <a:rPr lang="en-GB"/>
                  <a:t>(Legal-NLP vs. Non-Legal) or </a:t>
                </a:r>
                <a:r>
                  <a:rPr lang="en-GB" b="1">
                    <a:solidFill>
                      <a:schemeClr val="accent5"/>
                    </a:solidFill>
                  </a:rPr>
                  <a:t>multi-label</a:t>
                </a:r>
                <a:r>
                  <a:rPr lang="en-GB"/>
                  <a:t> use-case assignment, we need metrics that account for both </a:t>
                </a:r>
                <a:r>
                  <a:rPr lang="en-GB" i="1"/>
                  <a:t>false alarms</a:t>
                </a:r>
                <a:r>
                  <a:rPr lang="en-GB"/>
                  <a:t> and </a:t>
                </a:r>
                <a:r>
                  <a:rPr lang="en-GB" i="1"/>
                  <a:t>missed positives</a:t>
                </a:r>
                <a:r>
                  <a:rPr lang="en-GB"/>
                  <a:t> rather than raw accuracy, which can be misleading under class imbalance.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b="1"/>
                  <a:t>Precision (P)</a:t>
                </a:r>
                <a:r>
                  <a:rPr lang="en-GB"/>
                  <a:t> — </a:t>
                </a:r>
                <a:r>
                  <a:rPr lang="en-GB" i="1"/>
                  <a:t>signal purity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𝑇𝑟𝑢𝑒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𝑃𝑜𝑠𝑖𝑡𝑖𝑣𝑒𝑠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𝑇𝑟𝑢𝑒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𝑃𝑜𝑠𝑖𝑡𝑖𝑣𝑒𝑠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𝐹𝑎𝑙𝑠𝑒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𝑃𝑜𝑠𝑖𝑡𝑖𝑣𝑒𝑠</m:t>
                          </m:r>
                        </m:den>
                      </m:f>
                    </m:oMath>
                  </m:oMathPara>
                </a14:m>
                <a:endParaRPr lang="en-GB"/>
              </a:p>
              <a:p>
                <a:pPr marL="0" indent="0"/>
                <a:r>
                  <a:rPr lang="en-GB"/>
                  <a:t>Of everything the model predicted, how much was correct?</a:t>
                </a:r>
              </a:p>
              <a:p>
                <a:pPr marL="0" indent="0"/>
                <a:endParaRPr lang="en-GB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b="1"/>
                  <a:t>Recall (R)</a:t>
                </a:r>
                <a:r>
                  <a:rPr lang="en-GB"/>
                  <a:t> — </a:t>
                </a:r>
                <a:r>
                  <a:rPr lang="en-GB" i="1"/>
                  <a:t>signal coverage</a:t>
                </a:r>
                <a:endParaRPr lang="en-GB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𝑇𝑟𝑢𝑒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𝑃𝑜𝑠𝑖𝑡𝑖𝑣𝑒𝑠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𝑇𝑟𝑢𝑒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𝑃𝑜𝑠𝑖𝑡𝑖𝑣𝑒𝑠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𝐹𝑎𝑙𝑠𝑒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𝑁𝑒𝑔𝑎𝑡𝑖𝑣𝑒𝑠</m:t>
                          </m:r>
                        </m:den>
                      </m:f>
                    </m:oMath>
                  </m:oMathPara>
                </a14:m>
                <a:endParaRPr lang="en-GB"/>
              </a:p>
              <a:p>
                <a:pPr marL="0" indent="0"/>
                <a:r>
                  <a:rPr lang="en-GB"/>
                  <a:t>Of all items that should be positive, how many did the model find?</a:t>
                </a:r>
              </a:p>
              <a:p>
                <a:pPr marL="0" indent="0"/>
                <a:endParaRPr lang="en-GB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b="1"/>
                  <a:t>F₁ score</a:t>
                </a:r>
                <a:r>
                  <a:rPr lang="en-GB"/>
                  <a:t> — </a:t>
                </a:r>
                <a:r>
                  <a:rPr lang="en-GB" i="1"/>
                  <a:t>balanced single number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𝑃𝑥𝑅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GB"/>
              </a:p>
              <a:p>
                <a:pPr marL="0" indent="0"/>
                <a:r>
                  <a:rPr lang="en-GB"/>
                  <a:t>Harmonic mean that penalises extreme trade-offs (high P/low R or vice-versa).</a:t>
                </a:r>
              </a:p>
              <a:p>
                <a:endParaRPr lang="en-DE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680EEE-F7DC-788F-AC31-7E9AB5D9B9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434" y="981076"/>
                <a:ext cx="11523133" cy="5588000"/>
              </a:xfrm>
              <a:blipFill>
                <a:blip r:embed="rId3"/>
                <a:stretch>
                  <a:fillRect l="-476" t="-654" r="-4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10A61-A1E7-6E9D-7E2B-E335F4892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FD84E-CB41-D575-D6C5-B93885E77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227BACA0-C83A-7ABB-CCB3-17B40D44B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852251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D8AD0-003F-9540-A432-9F321E4D1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92823-71E5-B0C5-259C-1877BF3F6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Trend-Analysis Method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EFB64-B0CA-103D-DA3C-98E4F2E20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4" y="1490104"/>
            <a:ext cx="11523133" cy="54006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0065BD"/>
                </a:solidFill>
              </a:rPr>
              <a:t>Goal</a:t>
            </a:r>
            <a:r>
              <a:rPr lang="en-GB"/>
              <a:t> – As per our RQ2 we need to detect which of the </a:t>
            </a:r>
            <a:r>
              <a:rPr lang="en-GB" b="1"/>
              <a:t>34 use-cases</a:t>
            </a:r>
            <a:r>
              <a:rPr lang="en-GB"/>
              <a:t> and </a:t>
            </a:r>
            <a:r>
              <a:rPr lang="en-GB" b="1"/>
              <a:t>17 NLP techniques</a:t>
            </a:r>
            <a:r>
              <a:rPr lang="en-GB"/>
              <a:t> are </a:t>
            </a:r>
            <a:r>
              <a:rPr lang="en-GB" i="1"/>
              <a:t>genuinely rising or fading</a:t>
            </a:r>
            <a:r>
              <a:rPr lang="en-GB"/>
              <a:t> in the literature across 2010 - 2025.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0065BD"/>
                </a:solidFill>
              </a:rPr>
              <a:t>Growth signal</a:t>
            </a:r>
            <a:r>
              <a:rPr lang="en-GB">
                <a:solidFill>
                  <a:srgbClr val="0065BD"/>
                </a:solidFill>
              </a:rPr>
              <a:t> </a:t>
            </a:r>
            <a:r>
              <a:rPr lang="en-GB"/>
              <a:t>– Compute the </a:t>
            </a:r>
            <a:r>
              <a:rPr lang="en-GB" b="1"/>
              <a:t>Compound Annual Growth Rate (CAGR)</a:t>
            </a:r>
            <a:r>
              <a:rPr lang="en-GB"/>
              <a:t> of yearly paper counts for each label.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0065BD"/>
                </a:solidFill>
              </a:rPr>
              <a:t>Trend significance</a:t>
            </a:r>
            <a:r>
              <a:rPr lang="en-GB">
                <a:solidFill>
                  <a:srgbClr val="0065BD"/>
                </a:solidFill>
              </a:rPr>
              <a:t> </a:t>
            </a:r>
            <a:r>
              <a:rPr lang="en-GB"/>
              <a:t>– Measure the </a:t>
            </a:r>
            <a:r>
              <a:rPr lang="en-GB" b="1"/>
              <a:t>Pearson correlation (r)</a:t>
            </a:r>
            <a:r>
              <a:rPr lang="en-GB"/>
              <a:t> between year and count and test it with a </a:t>
            </a:r>
            <a:r>
              <a:rPr lang="en-GB" b="1"/>
              <a:t>p-value &lt; 0.05</a:t>
            </a:r>
            <a:r>
              <a:rPr lang="en-GB"/>
              <a:t> to confirm the pattern isn’t random noise.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0065BD"/>
                </a:solidFill>
              </a:rPr>
              <a:t>Decision rule</a:t>
            </a:r>
            <a:r>
              <a:rPr lang="en-GB">
                <a:solidFill>
                  <a:srgbClr val="0065BD"/>
                </a:solidFill>
              </a:rPr>
              <a:t> </a:t>
            </a:r>
            <a:r>
              <a:rPr lang="en-GB"/>
              <a:t>– Label is “trending” when </a:t>
            </a:r>
            <a:r>
              <a:rPr lang="en-GB" i="1"/>
              <a:t>CAGR &gt; 0</a:t>
            </a:r>
            <a:r>
              <a:rPr lang="en-GB"/>
              <a:t> </a:t>
            </a:r>
            <a:r>
              <a:rPr lang="en-GB" b="1"/>
              <a:t>and</a:t>
            </a:r>
            <a:r>
              <a:rPr lang="en-GB"/>
              <a:t> |r| is large </a:t>
            </a:r>
            <a:r>
              <a:rPr lang="en-GB" b="1"/>
              <a:t>and</a:t>
            </a:r>
            <a:r>
              <a:rPr lang="en-GB"/>
              <a:t> p &lt; 0.05; otherwise classed as stable or unclear.</a:t>
            </a:r>
          </a:p>
          <a:p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1AA63-8028-A41A-2AD4-18E64878A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9B792-982D-B968-1AE6-E72329B59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82FB218-BC57-9FD0-266C-14875118E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694021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1A29B-6DAA-6FFC-5464-791F76587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EEFC6-7C6C-ABEF-1689-D413E947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Model Performance Results	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DA3BF5-6722-94BB-C8C1-6C97078C8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1FB8DF-0D9E-170A-7483-10A9CE458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BB1418-628C-BB09-C8B3-CBFABDBEEB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Use-Case Category Level Analysis</a:t>
            </a:r>
            <a:endParaRPr lang="en-DE"/>
          </a:p>
        </p:txBody>
      </p:sp>
      <p:pic>
        <p:nvPicPr>
          <p:cNvPr id="14" name="Picture 13" descr="A graph with numbers and symbols&#10;&#10;AI-generated content may be incorrect.">
            <a:extLst>
              <a:ext uri="{FF2B5EF4-FFF2-40B4-BE49-F238E27FC236}">
                <a16:creationId xmlns:a16="http://schemas.microsoft.com/office/drawing/2014/main" id="{C40BDADB-41BC-FE25-6160-389C2149A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234" y="1196926"/>
            <a:ext cx="7603766" cy="47523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EFDCB9A-3075-CDC7-B35F-E2A4DE9C4E3E}"/>
              </a:ext>
            </a:extLst>
          </p:cNvPr>
          <p:cNvSpPr txBox="1"/>
          <p:nvPr/>
        </p:nvSpPr>
        <p:spPr>
          <a:xfrm>
            <a:off x="551384" y="2655468"/>
            <a:ext cx="4320480" cy="24622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400" b="1"/>
              <a:t>Headliner jump:</a:t>
            </a:r>
            <a:r>
              <a:rPr lang="en-GB" sz="1400"/>
              <a:t> </a:t>
            </a:r>
            <a:r>
              <a:rPr lang="en-GB" sz="1400" i="1"/>
              <a:t>Legal Decision Making &amp; Dispute Resolution</a:t>
            </a:r>
            <a:r>
              <a:rPr lang="en-GB" sz="1400"/>
              <a:t> surges +62 pp, landing near 0.96 F₁.</a:t>
            </a:r>
          </a:p>
          <a:p>
            <a:pPr>
              <a:buNone/>
            </a:pPr>
            <a:endParaRPr lang="en-GB" sz="1400"/>
          </a:p>
          <a:p>
            <a:pPr>
              <a:buNone/>
            </a:pPr>
            <a:r>
              <a:rPr lang="en-GB" sz="1400" b="1"/>
              <a:t>Solid middle pack:</a:t>
            </a:r>
            <a:r>
              <a:rPr lang="en-GB" sz="1400"/>
              <a:t> </a:t>
            </a:r>
            <a:r>
              <a:rPr lang="en-GB" sz="1400" i="1"/>
              <a:t>Legal Research and Information Management </a:t>
            </a:r>
            <a:r>
              <a:rPr lang="en-GB" sz="1400"/>
              <a:t>and </a:t>
            </a:r>
            <a:r>
              <a:rPr lang="en-GB" sz="1400" i="1"/>
              <a:t>Information Processing and Extraction </a:t>
            </a:r>
            <a:r>
              <a:rPr lang="en-GB" sz="1400"/>
              <a:t>gain +34–58 pp, while three more categories now clear ~0.85 F₁.</a:t>
            </a:r>
          </a:p>
          <a:p>
            <a:pPr>
              <a:buNone/>
            </a:pPr>
            <a:endParaRPr lang="en-GB" sz="1400"/>
          </a:p>
          <a:p>
            <a:r>
              <a:rPr lang="en-GB" sz="1400" b="1"/>
              <a:t>Lone laggard:</a:t>
            </a:r>
            <a:r>
              <a:rPr lang="en-GB" sz="1400"/>
              <a:t> </a:t>
            </a:r>
            <a:r>
              <a:rPr lang="en-GB" sz="1400" i="1"/>
              <a:t>Compliance &amp; Risk Management</a:t>
            </a:r>
            <a:r>
              <a:rPr lang="en-GB" sz="1400"/>
              <a:t> slips -6 pp (≈0.64 F₁) → signals need for extra samples or tighter label scope.</a:t>
            </a:r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A94E9692-9ED6-FB76-D784-8F406E7E2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8249738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6451F-3E2F-6AFA-7329-9ADAEA6D0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12AEF-6E2C-F33F-A73A-9086564E9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Model Performance Results	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3F85A-4E2E-DC34-496A-3CCB045C6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D42697-CDAD-7629-7533-CFF380AA7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1D39E5-A1E5-7F7D-3537-01CE3CCDCF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NLP Technique Category Level Performance</a:t>
            </a:r>
            <a:endParaRPr lang="en-DE"/>
          </a:p>
        </p:txBody>
      </p:sp>
      <p:pic>
        <p:nvPicPr>
          <p:cNvPr id="8" name="Picture 7" descr="A graph of a bar chart&#10;&#10;AI-generated content may be incorrect.">
            <a:extLst>
              <a:ext uri="{FF2B5EF4-FFF2-40B4-BE49-F238E27FC236}">
                <a16:creationId xmlns:a16="http://schemas.microsoft.com/office/drawing/2014/main" id="{B30D6D68-3673-E98F-3A29-9EF57AF80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536" y="1412776"/>
            <a:ext cx="6952208" cy="43451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C953E0-36E1-8B6F-67B8-08921E5625FC}"/>
              </a:ext>
            </a:extLst>
          </p:cNvPr>
          <p:cNvSpPr txBox="1"/>
          <p:nvPr/>
        </p:nvSpPr>
        <p:spPr>
          <a:xfrm>
            <a:off x="551384" y="2459504"/>
            <a:ext cx="4320480" cy="24622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400" b="1"/>
              <a:t>Stand-out gain:</a:t>
            </a:r>
            <a:r>
              <a:rPr lang="en-GB" sz="1400"/>
              <a:t> </a:t>
            </a:r>
            <a:r>
              <a:rPr lang="en-GB" sz="1400" i="1"/>
              <a:t>Document Analysis</a:t>
            </a:r>
            <a:r>
              <a:rPr lang="en-GB" sz="1400"/>
              <a:t> rockets +43 pp F₁, now flirting with 0.80 and near-perfect precision.</a:t>
            </a:r>
          </a:p>
          <a:p>
            <a:pPr>
              <a:buNone/>
            </a:pPr>
            <a:endParaRPr lang="en-GB" sz="1400"/>
          </a:p>
          <a:p>
            <a:pPr>
              <a:buNone/>
            </a:pPr>
            <a:r>
              <a:rPr lang="en-GB" sz="1400" b="1"/>
              <a:t>Wide boost band:</a:t>
            </a:r>
            <a:r>
              <a:rPr lang="en-GB" sz="1400"/>
              <a:t> Text Representation, Extraction &amp; Classification each climb ~+28-30 pp, pushing four of seven categories past ~0.85 F₁.</a:t>
            </a:r>
          </a:p>
          <a:p>
            <a:pPr>
              <a:buNone/>
            </a:pPr>
            <a:endParaRPr lang="en-GB" sz="1400"/>
          </a:p>
          <a:p>
            <a:r>
              <a:rPr lang="en-GB" sz="1400" b="1"/>
              <a:t>Next focus:</a:t>
            </a:r>
            <a:r>
              <a:rPr lang="en-GB" sz="1400"/>
              <a:t> Conversational NLP (+9.6 pp) and Text Generation (+7.4 pp) still trail—suggests adding data or specialised prompts for dialogue-heavy tasks.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2CE4921-DB9E-D55F-7A39-7A98A35FE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470541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CE172-84AC-9207-CA3D-0F4CE502B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NLP Categories Trend Analysis</a:t>
            </a:r>
          </a:p>
        </p:txBody>
      </p:sp>
      <p:pic>
        <p:nvPicPr>
          <p:cNvPr id="8" name="Content Placeholder 7" descr="A graph with blue circles and green text&#10;&#10;AI-generated content may be incorrect.">
            <a:extLst>
              <a:ext uri="{FF2B5EF4-FFF2-40B4-BE49-F238E27FC236}">
                <a16:creationId xmlns:a16="http://schemas.microsoft.com/office/drawing/2014/main" id="{B81271D4-D665-BC0F-6962-4B593071E2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966019"/>
            <a:ext cx="6750843" cy="540067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CA926-36AD-65E7-2959-029A11DC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873DB-F23B-DB52-BCA2-D84200B67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BFF32D-EDA9-E2CF-7CD3-7CB78929AC07}"/>
              </a:ext>
            </a:extLst>
          </p:cNvPr>
          <p:cNvSpPr txBox="1"/>
          <p:nvPr/>
        </p:nvSpPr>
        <p:spPr>
          <a:xfrm>
            <a:off x="320529" y="1804023"/>
            <a:ext cx="4682977" cy="37548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400" b="1"/>
              <a:t>Clear front-runners:</a:t>
            </a:r>
            <a:r>
              <a:rPr lang="en-GB" sz="1400"/>
              <a:t> </a:t>
            </a:r>
            <a:r>
              <a:rPr lang="en-GB" sz="1400" i="1"/>
              <a:t>Text Classification</a:t>
            </a:r>
            <a:r>
              <a:rPr lang="en-GB" sz="1400"/>
              <a:t> and </a:t>
            </a:r>
            <a:r>
              <a:rPr lang="en-GB" sz="1400" i="1"/>
              <a:t>Language </a:t>
            </a:r>
            <a:r>
              <a:rPr lang="en-GB" sz="1400" i="1" err="1"/>
              <a:t>Modeling</a:t>
            </a:r>
            <a:r>
              <a:rPr lang="en-GB" sz="1400"/>
              <a:t> pair high volume with the steepest growth—evidence of transformer and LLM dominance across legal NLP tasks.</a:t>
            </a:r>
          </a:p>
          <a:p>
            <a:pPr>
              <a:buNone/>
            </a:pPr>
            <a:endParaRPr lang="en-GB" sz="1400"/>
          </a:p>
          <a:p>
            <a:pPr>
              <a:buNone/>
            </a:pPr>
            <a:r>
              <a:rPr lang="en-GB" sz="1400" b="1"/>
              <a:t>Strong runner-up:</a:t>
            </a:r>
            <a:r>
              <a:rPr lang="en-GB" sz="1400"/>
              <a:t> </a:t>
            </a:r>
            <a:r>
              <a:rPr lang="en-GB" sz="1400" i="1"/>
              <a:t>Named Entity Recognition</a:t>
            </a:r>
            <a:r>
              <a:rPr lang="en-GB" sz="1400"/>
              <a:t> is the fastest-growing mid-volume technique, mirroring demand for precise entity extraction in contracts and case law.</a:t>
            </a:r>
          </a:p>
          <a:p>
            <a:pPr>
              <a:buNone/>
            </a:pPr>
            <a:endParaRPr lang="en-GB" sz="1400"/>
          </a:p>
          <a:p>
            <a:pPr>
              <a:buNone/>
            </a:pPr>
            <a:r>
              <a:rPr lang="en-GB" sz="1400" b="1"/>
              <a:t>Steady climbers:</a:t>
            </a:r>
            <a:r>
              <a:rPr lang="en-GB" sz="1400"/>
              <a:t> </a:t>
            </a:r>
            <a:r>
              <a:rPr lang="en-GB" sz="1400" i="1"/>
              <a:t>Summarization, Word Embedding, Question Answering,</a:t>
            </a:r>
            <a:r>
              <a:rPr lang="en-GB" sz="1400"/>
              <a:t> and </a:t>
            </a:r>
            <a:r>
              <a:rPr lang="en-GB" sz="1400" i="1"/>
              <a:t>Document Similarity</a:t>
            </a:r>
            <a:r>
              <a:rPr lang="en-GB" sz="1400"/>
              <a:t> all rise at ~0.07–0.09 normalized rates, showing broadening adoption of semantic and retrieval-heavy methods.</a:t>
            </a:r>
          </a:p>
          <a:p>
            <a:pPr>
              <a:buNone/>
            </a:pPr>
            <a:endParaRPr lang="en-GB" sz="1400"/>
          </a:p>
          <a:p>
            <a:r>
              <a:rPr lang="en-GB" sz="1400" b="1"/>
              <a:t>Emerging niche:</a:t>
            </a:r>
            <a:r>
              <a:rPr lang="en-GB" sz="1400"/>
              <a:t> </a:t>
            </a:r>
            <a:r>
              <a:rPr lang="en-GB" sz="1400" i="1"/>
              <a:t>Entity Linking</a:t>
            </a:r>
            <a:r>
              <a:rPr lang="en-GB" sz="1400"/>
              <a:t> remains small (&lt;50 papers) but trends upward, hinting at future integration between NLP and legal knowledge graphs.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90F425FF-87E1-0418-CB1F-E00B927B7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96459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14268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F34E5-D628-4C92-F6EA-A878BAC62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CEB75-CE89-A84E-C886-48498915D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NLP Technique Subcategory Distribution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CD6FA-413F-5585-CD0A-F992C3BAA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4CD9E-5C7E-488F-F2A1-6862D5E7B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2C94E4-913F-A5E2-F84A-2D6A16BE4572}"/>
              </a:ext>
            </a:extLst>
          </p:cNvPr>
          <p:cNvSpPr txBox="1"/>
          <p:nvPr/>
        </p:nvSpPr>
        <p:spPr>
          <a:xfrm>
            <a:off x="338807" y="2762732"/>
            <a:ext cx="6123137" cy="22467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1"/>
              <a:t>Language </a:t>
            </a:r>
            <a:r>
              <a:rPr lang="en-GB" sz="1400" b="1" err="1"/>
              <a:t>modeling</a:t>
            </a:r>
            <a:r>
              <a:rPr lang="en-GB" sz="1400" b="1"/>
              <a:t> </a:t>
            </a:r>
            <a:r>
              <a:rPr lang="en-GB" sz="1400"/>
              <a:t>and </a:t>
            </a:r>
            <a:r>
              <a:rPr lang="en-GB" sz="1400" b="1"/>
              <a:t>text classification </a:t>
            </a:r>
            <a:r>
              <a:rPr lang="en-GB" sz="1400"/>
              <a:t>dominate: together they account for roughly two-thirds of all technique mentions.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/>
              <a:t>Mid-tier focus is on </a:t>
            </a:r>
            <a:r>
              <a:rPr lang="en-GB" sz="1400" b="1"/>
              <a:t>named-entity recognition </a:t>
            </a:r>
            <a:r>
              <a:rPr lang="en-GB" sz="1400"/>
              <a:t>and </a:t>
            </a:r>
            <a:r>
              <a:rPr lang="en-GB" sz="1400" b="1"/>
              <a:t>document similarity analysis </a:t>
            </a:r>
            <a:r>
              <a:rPr lang="en-GB" sz="1400"/>
              <a:t>(~12 % each), reflecting demand for entity-level analytics and case/contract matching.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/>
              <a:t>Low-level syntactic work is rare—</a:t>
            </a:r>
            <a:r>
              <a:rPr lang="en-GB" sz="1400" b="1"/>
              <a:t>lexical normalisation</a:t>
            </a:r>
            <a:r>
              <a:rPr lang="en-GB" sz="1400"/>
              <a:t> (0.3 %), </a:t>
            </a:r>
            <a:r>
              <a:rPr lang="en-GB" sz="1400" b="1"/>
              <a:t>POS tagging </a:t>
            </a:r>
            <a:r>
              <a:rPr lang="en-GB" sz="1400"/>
              <a:t>(0.9 %)—likely handled by modern </a:t>
            </a:r>
            <a:r>
              <a:rPr lang="en-GB" sz="1400" err="1"/>
              <a:t>tokenisers</a:t>
            </a:r>
            <a:r>
              <a:rPr lang="en-GB" sz="1400"/>
              <a:t> or transformers’ built-in syntax.</a:t>
            </a:r>
          </a:p>
        </p:txBody>
      </p:sp>
      <p:pic>
        <p:nvPicPr>
          <p:cNvPr id="7" name="Picture 6" descr="A screenshot of a graph&#10;&#10;AI-generated content may be incorrect.">
            <a:extLst>
              <a:ext uri="{FF2B5EF4-FFF2-40B4-BE49-F238E27FC236}">
                <a16:creationId xmlns:a16="http://schemas.microsoft.com/office/drawing/2014/main" id="{A900AA3A-C00B-2FA0-4366-0171C87CE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1175775"/>
            <a:ext cx="4637163" cy="5420684"/>
          </a:xfrm>
          <a:prstGeom prst="rect">
            <a:avLst/>
          </a:prstGeom>
        </p:spPr>
      </p:pic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B32FDB55-9606-44E1-D892-759EA5748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96459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4663717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B14AB72-25D6-20DF-6136-C1EC9ABEA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en-US">
                <a:cs typeface="Arial Unicode MS"/>
              </a:rPr>
              <a:t>Legal Tech Funding</a:t>
            </a:r>
            <a:endParaRPr lang="en-US"/>
          </a:p>
        </p:txBody>
      </p:sp>
      <p:pic>
        <p:nvPicPr>
          <p:cNvPr id="7" name="Content Placeholder 6" descr="A graph on a black background&#10;&#10;AI-generated content may be incorrect.">
            <a:extLst>
              <a:ext uri="{FF2B5EF4-FFF2-40B4-BE49-F238E27FC236}">
                <a16:creationId xmlns:a16="http://schemas.microsoft.com/office/drawing/2014/main" id="{B0A542BF-1332-818D-4BBE-9F5E5FAA9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944" y="981076"/>
            <a:ext cx="10142112" cy="5400675"/>
          </a:xfr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1DD12-9241-92B4-C249-19C0B49A47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/>
              <a:t>© sebis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97B54-606B-F89D-93E4-20055A0C4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5BC9FAB-BDC1-47C0-A8BB-6E12A8205D33}" type="slidenum">
              <a:rPr lang="de-DE"/>
              <a:pPr>
                <a:spcAft>
                  <a:spcPts val="600"/>
                </a:spcAft>
                <a:defRPr/>
              </a:pPr>
              <a:t>48</a:t>
            </a:fld>
            <a:endParaRPr lang="de-DE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D3E89A04-6594-4AFA-957D-8336F7A32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040437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9FC4E7-DBBF-3A95-9156-47E5BF2B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92" y="470767"/>
            <a:ext cx="10586099" cy="401873"/>
          </a:xfrm>
        </p:spPr>
        <p:txBody>
          <a:bodyPr/>
          <a:lstStyle/>
          <a:p>
            <a:r>
              <a:rPr lang="en-DE"/>
              <a:t>Definitions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F2EB1-8436-2C76-E06C-4171E18BB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DB99D-4B5C-7051-47B8-F7B30D481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9B2885-D967-6BBF-BECB-646BFECDDAD7}"/>
              </a:ext>
            </a:extLst>
          </p:cNvPr>
          <p:cNvSpPr txBox="1"/>
          <p:nvPr/>
        </p:nvSpPr>
        <p:spPr>
          <a:xfrm>
            <a:off x="3980927" y="1114384"/>
            <a:ext cx="380726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DE" sz="3200">
                <a:solidFill>
                  <a:schemeClr val="accent5"/>
                </a:solidFill>
                <a:latin typeface="Arial" pitchFamily="34" charset="0"/>
              </a:rPr>
              <a:t>Legal AI Use-Cases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402BA79-E8D4-97D9-06C0-3E3680021E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72668"/>
              </p:ext>
            </p:extLst>
          </p:nvPr>
        </p:nvGraphicFramePr>
        <p:xfrm>
          <a:off x="194992" y="1916832"/>
          <a:ext cx="1656184" cy="241399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5443004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Compliance and Risk Management</a:t>
                      </a:r>
                    </a:p>
                    <a:p>
                      <a:pPr algn="ctr"/>
                      <a:endParaRPr lang="en-GB" sz="1300"/>
                    </a:p>
                  </a:txBody>
                  <a:tcPr marL="90000" anchor="ctr"/>
                </a:tc>
                <a:extLst>
                  <a:ext uri="{0D108BD9-81ED-4DB2-BD59-A6C34878D82A}">
                    <a16:rowId xmlns:a16="http://schemas.microsoft.com/office/drawing/2014/main" val="260349096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Automation of Auditing</a:t>
                      </a:r>
                      <a:endParaRPr lang="en-DE" sz="13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231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GDPR Compliance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65409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Risk Assessment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413997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6BCD5D0-1C13-49F4-747C-BF4AD2C45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470048"/>
              </p:ext>
            </p:extLst>
          </p:nvPr>
        </p:nvGraphicFramePr>
        <p:xfrm>
          <a:off x="1886268" y="1916832"/>
          <a:ext cx="1656184" cy="299005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54430043"/>
                    </a:ext>
                  </a:extLst>
                </a:gridCol>
              </a:tblGrid>
              <a:tr h="534888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Document </a:t>
                      </a:r>
                      <a:r>
                        <a:rPr lang="en-GB" sz="1300" b="1" kern="1200">
                          <a:solidFill>
                            <a:schemeClr val="bg1"/>
                          </a:solidFill>
                        </a:rPr>
                        <a:t>Analysis</a:t>
                      </a:r>
                      <a:r>
                        <a:rPr lang="en-GB" sz="1300"/>
                        <a:t> and Management</a:t>
                      </a:r>
                      <a:endParaRPr lang="en-DE" sz="13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49096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File Difference Tracking</a:t>
                      </a:r>
                      <a:endParaRPr lang="en-DE" sz="13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231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Document Classification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65409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Content Lifecycle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41399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Error Detection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224266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C95E8EC-8F41-4366-40D9-9EC0F845D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588564"/>
              </p:ext>
            </p:extLst>
          </p:nvPr>
        </p:nvGraphicFramePr>
        <p:xfrm>
          <a:off x="3577544" y="1916832"/>
          <a:ext cx="1656184" cy="414218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5443004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Document Generation and Assistance</a:t>
                      </a:r>
                      <a:endParaRPr lang="en-DE" sz="13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49096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Contract Generation</a:t>
                      </a:r>
                      <a:endParaRPr lang="en-DE" sz="13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231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Legal Document Enrichment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65409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Summarization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41399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Deadline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35934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E-Mail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25102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Class Action Lawsuits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26018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D216770-86CF-083E-7937-E9607A6F4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249090"/>
              </p:ext>
            </p:extLst>
          </p:nvPr>
        </p:nvGraphicFramePr>
        <p:xfrm>
          <a:off x="5268820" y="1916832"/>
          <a:ext cx="1656184" cy="299005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5443004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Information Processing and Extraction</a:t>
                      </a:r>
                      <a:endParaRPr lang="en-DE" sz="13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49096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Anonymization</a:t>
                      </a:r>
                      <a:endParaRPr lang="en-DE" sz="13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231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Information Extraction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65409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Document Retrieval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41399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Transcription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530747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B208D56-3554-0B6F-08D4-E9BD899C22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646904"/>
              </p:ext>
            </p:extLst>
          </p:nvPr>
        </p:nvGraphicFramePr>
        <p:xfrm>
          <a:off x="8651372" y="1916832"/>
          <a:ext cx="1656184" cy="35661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5443004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Legal Information Retrieval and Support</a:t>
                      </a:r>
                      <a:endParaRPr lang="en-DE" sz="13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49096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Chatbot</a:t>
                      </a:r>
                      <a:endParaRPr lang="en-DE" sz="13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231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Question Answering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65409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Ranking of Lawyers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41399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Credibility of Witnesses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886859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Translation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240974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E89F839-8F3F-E81D-1AE8-EEBAC8D1A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196708"/>
              </p:ext>
            </p:extLst>
          </p:nvPr>
        </p:nvGraphicFramePr>
        <p:xfrm>
          <a:off x="6960096" y="1916832"/>
          <a:ext cx="1656184" cy="299005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5443004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Legal Decision Making </a:t>
                      </a:r>
                    </a:p>
                    <a:p>
                      <a:pPr algn="ctr"/>
                      <a:endParaRPr lang="en-DE" sz="13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49096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Judge: Decision Making</a:t>
                      </a:r>
                      <a:endParaRPr lang="en-DE" sz="13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231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Legal Reasoning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65409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Strategy Recommendations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41399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Dispute Resolution Mechanism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065298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395B250-7541-BF78-3433-91A45A0CD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244105"/>
              </p:ext>
            </p:extLst>
          </p:nvPr>
        </p:nvGraphicFramePr>
        <p:xfrm>
          <a:off x="10342648" y="1916832"/>
          <a:ext cx="1656184" cy="367585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5443004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Legal Research and Information Management</a:t>
                      </a:r>
                      <a:endParaRPr lang="en-DE" sz="13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49096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Changes in Law</a:t>
                      </a:r>
                      <a:endParaRPr lang="en-DE" sz="13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231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Court Rulings Indexing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65409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Law Systems Divergence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41399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Research Tool / Research Automation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08432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e-Discovery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86978"/>
                  </a:ext>
                </a:extLst>
              </a:tr>
            </a:tbl>
          </a:graphicData>
        </a:graphic>
      </p:graphicFrame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C8D51996-A424-8103-6E98-5EF661E2C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368" y="6569076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52929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0C51F-6D6E-1F09-C34A-9B06B7979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2D8A8D-0AB9-4A4B-C78F-FD5DA1092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Definitions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67955-7824-FB7B-05E9-6B2D38E68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7317C-B05E-36EB-EA3A-B2D785433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B568B6-7D19-D9F5-9B27-0F2ACD621617}"/>
              </a:ext>
            </a:extLst>
          </p:cNvPr>
          <p:cNvSpPr txBox="1"/>
          <p:nvPr/>
        </p:nvSpPr>
        <p:spPr>
          <a:xfrm>
            <a:off x="3542452" y="1114384"/>
            <a:ext cx="415588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5"/>
                </a:solidFill>
                <a:latin typeface="Arial" pitchFamily="34" charset="0"/>
              </a:rPr>
              <a:t>Core NLP Techniques</a:t>
            </a:r>
            <a:endParaRPr lang="en-DE" sz="3200">
              <a:solidFill>
                <a:schemeClr val="accent5"/>
              </a:solidFill>
              <a:latin typeface="Arial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787A80B-3175-886C-5CE4-8649C8713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996057"/>
              </p:ext>
            </p:extLst>
          </p:nvPr>
        </p:nvGraphicFramePr>
        <p:xfrm>
          <a:off x="194992" y="1916832"/>
          <a:ext cx="1656184" cy="28803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5443004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Syntactic Analysis</a:t>
                      </a:r>
                    </a:p>
                  </a:txBody>
                  <a:tcPr marL="90000" anchor="ctr"/>
                </a:tc>
                <a:extLst>
                  <a:ext uri="{0D108BD9-81ED-4DB2-BD59-A6C34878D82A}">
                    <a16:rowId xmlns:a16="http://schemas.microsoft.com/office/drawing/2014/main" val="260349096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Dependency Parsing</a:t>
                      </a:r>
                      <a:endParaRPr lang="en-DE" sz="13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231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Tokenization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65409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Lexical Normalization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41399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Part-of-Speech Tagging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10015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A900955-6ABA-5B55-6DDE-9C060679E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92679"/>
              </p:ext>
            </p:extLst>
          </p:nvPr>
        </p:nvGraphicFramePr>
        <p:xfrm>
          <a:off x="1886268" y="1916832"/>
          <a:ext cx="1656184" cy="172819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5443004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Text Extraction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349096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Named Entity Recognition</a:t>
                      </a:r>
                      <a:endParaRPr lang="en-DE" sz="13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231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Keyword Extraction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654096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2A633BE-DF71-11EE-C104-34763BCBD9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51932"/>
              </p:ext>
            </p:extLst>
          </p:nvPr>
        </p:nvGraphicFramePr>
        <p:xfrm>
          <a:off x="3577544" y="1916832"/>
          <a:ext cx="1656184" cy="230425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5443004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Document Analysis</a:t>
                      </a:r>
                      <a:endParaRPr lang="en-DE" sz="13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349096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Entity Linking</a:t>
                      </a:r>
                      <a:endParaRPr lang="en-DE" sz="13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231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Document Similarity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65409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Summarization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413997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2F06C2B-D0E8-29FA-AE51-4773C602BF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403978"/>
              </p:ext>
            </p:extLst>
          </p:nvPr>
        </p:nvGraphicFramePr>
        <p:xfrm>
          <a:off x="5268820" y="1916832"/>
          <a:ext cx="1656184" cy="172819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5443004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Text Representation</a:t>
                      </a:r>
                      <a:endParaRPr lang="en-DE" sz="13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349096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Word Embedding</a:t>
                      </a:r>
                      <a:endParaRPr lang="en-DE" sz="13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231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Language Modelling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654096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84A78D6-EEBF-BD17-DB97-03D215FB0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441699"/>
              </p:ext>
            </p:extLst>
          </p:nvPr>
        </p:nvGraphicFramePr>
        <p:xfrm>
          <a:off x="8651372" y="1916832"/>
          <a:ext cx="1656184" cy="172819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5443004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Conversational NLP</a:t>
                      </a:r>
                      <a:endParaRPr lang="en-DE" sz="13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349096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Chatbot Development</a:t>
                      </a:r>
                      <a:endParaRPr lang="en-DE" sz="13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231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Question Answering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654096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6DE2659D-759C-FEEF-FA94-F85CBFD850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319285"/>
              </p:ext>
            </p:extLst>
          </p:nvPr>
        </p:nvGraphicFramePr>
        <p:xfrm>
          <a:off x="6960096" y="1916832"/>
          <a:ext cx="1656184" cy="172819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5443004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Text Generation</a:t>
                      </a:r>
                      <a:endParaRPr lang="en-DE" sz="13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349096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Text Summarization</a:t>
                      </a:r>
                      <a:endParaRPr lang="en-DE" sz="13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231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Machine Translation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654096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262B8660-C445-9642-ADC7-CE915CD3F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513468"/>
              </p:ext>
            </p:extLst>
          </p:nvPr>
        </p:nvGraphicFramePr>
        <p:xfrm>
          <a:off x="10342648" y="1916832"/>
          <a:ext cx="1656184" cy="230425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5443004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Text Classification</a:t>
                      </a:r>
                      <a:endParaRPr lang="en-DE" sz="13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349096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Topic Modelling</a:t>
                      </a:r>
                      <a:endParaRPr lang="en-DE" sz="13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231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Concept Models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65409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1300"/>
                        <a:t>Text Classification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413997"/>
                  </a:ext>
                </a:extLst>
              </a:tr>
            </a:tbl>
          </a:graphicData>
        </a:graphic>
      </p:graphicFrame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7FB64CEC-8877-ADD2-4E73-B62757DED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368" y="6569076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677683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9FDB6-B255-9C1D-C643-25558315E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1857566" cy="6569076"/>
          </a:xfrm>
        </p:spPr>
        <p:txBody>
          <a:bodyPr wrap="square" anchor="ctr">
            <a:normAutofit/>
          </a:bodyPr>
          <a:lstStyle/>
          <a:p>
            <a:r>
              <a:rPr lang="en-GB" sz="4800"/>
              <a:t>Methodology</a:t>
            </a:r>
            <a:br>
              <a:rPr lang="en-GB" sz="4800"/>
            </a:br>
            <a:r>
              <a:rPr lang="en-GB" sz="1600" i="1"/>
              <a:t>Systematic Literature Review</a:t>
            </a:r>
            <a:endParaRPr lang="en-DE" sz="1600" i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07FE6-E55E-EB73-4BF9-95F0DC4E82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/>
              <a:t>© </a:t>
            </a:r>
            <a:r>
              <a:rPr lang="de-DE" err="1"/>
              <a:t>sebis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47F6D-CBF5-0F40-E3DE-884FD6E2D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5BC9FAB-BDC1-47C0-A8BB-6E12A8205D33}" type="slidenum">
              <a:rPr lang="de-DE" smtClean="0"/>
              <a:pPr>
                <a:spcAft>
                  <a:spcPts val="600"/>
                </a:spcAft>
                <a:defRPr/>
              </a:pPr>
              <a:t>7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ABD469FE-77EC-FEAC-927F-61A8CAA5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368" y="6569076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58375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DE9B6723-7D2C-B505-0BE4-C7E8F38C1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8810" y="981072"/>
            <a:ext cx="5662084" cy="661976"/>
          </a:xfrm>
        </p:spPr>
        <p:txBody>
          <a:bodyPr/>
          <a:lstStyle/>
          <a:p>
            <a:r>
              <a:rPr lang="en-US"/>
              <a:t>Challenges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653232-6099-607B-DF9F-52106E7562A5}"/>
              </a:ext>
            </a:extLst>
          </p:cNvPr>
          <p:cNvSpPr txBox="1"/>
          <p:nvPr/>
        </p:nvSpPr>
        <p:spPr bwMode="auto">
          <a:xfrm>
            <a:off x="6228810" y="1643048"/>
            <a:ext cx="5662084" cy="47736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1588" indent="-1588">
              <a:spcBef>
                <a:spcPct val="20000"/>
              </a:spcBef>
            </a:pPr>
            <a:endParaRPr lang="en-US" b="1">
              <a:solidFill>
                <a:schemeClr val="tx1"/>
              </a:solidFill>
              <a:cs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en-US" b="1">
                <a:solidFill>
                  <a:schemeClr val="tx1"/>
                </a:solidFill>
                <a:cs typeface="Arial Unicode MS" pitchFamily="34" charset="-128"/>
              </a:rPr>
              <a:t>Time-Intensive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cs typeface="Arial Unicode MS" pitchFamily="34" charset="-128"/>
              </a:rPr>
              <a:t>Manual review requires significant effort.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en-US" b="1">
                <a:solidFill>
                  <a:schemeClr val="tx1"/>
                </a:solidFill>
                <a:cs typeface="Arial Unicode MS" pitchFamily="34" charset="-128"/>
              </a:rPr>
              <a:t>Risk of Gaps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cs typeface="Arial Unicode MS" pitchFamily="34" charset="-128"/>
              </a:rPr>
              <a:t>Important research may be missed due to limited keywords or manual oversight.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en-US" b="1">
                <a:solidFill>
                  <a:schemeClr val="tx1"/>
                </a:solidFill>
                <a:cs typeface="Arial Unicode MS" pitchFamily="34" charset="-128"/>
              </a:rPr>
              <a:t>Scalability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cs typeface="Arial Unicode MS" pitchFamily="34" charset="-128"/>
              </a:rPr>
              <a:t>Managing larger datasets is resource-intensive.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cs typeface="Arial Unicode MS" pitchFamily="34" charset="-128"/>
            </a:endParaRPr>
          </a:p>
          <a:p>
            <a:pPr lvl="1">
              <a:spcBef>
                <a:spcPct val="20000"/>
              </a:spcBef>
            </a:pPr>
            <a:endParaRPr lang="en-US" sz="1600">
              <a:solidFill>
                <a:schemeClr val="tx1"/>
              </a:solidFill>
              <a:cs typeface="Arial Unicode MS" pitchFamily="34" charset="-128"/>
            </a:endParaRPr>
          </a:p>
          <a:p>
            <a:pPr lvl="1">
              <a:spcBef>
                <a:spcPct val="20000"/>
              </a:spcBef>
            </a:pPr>
            <a:endParaRPr lang="en-US">
              <a:solidFill>
                <a:schemeClr val="tx1"/>
              </a:solidFill>
              <a:cs typeface="Arial Unicode MS" pitchFamily="34" charset="-128"/>
            </a:endParaRPr>
          </a:p>
          <a:p>
            <a:pPr marL="1588" indent="-1588">
              <a:spcBef>
                <a:spcPct val="20000"/>
              </a:spcBef>
            </a:pPr>
            <a:endParaRPr lang="en-US">
              <a:solidFill>
                <a:schemeClr val="tx1"/>
              </a:solidFill>
              <a:cs typeface="Arial Unicode MS" pitchFamily="34" charset="-128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ADFA790-1F3D-FBF5-5729-3868CB5722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9464" y="981073"/>
            <a:ext cx="5664200" cy="661975"/>
          </a:xfrm>
        </p:spPr>
        <p:txBody>
          <a:bodyPr/>
          <a:lstStyle/>
          <a:p>
            <a:r>
              <a:rPr lang="en-US"/>
              <a:t>General Process</a:t>
            </a:r>
            <a:endParaRPr lang="en-US" b="1">
              <a:solidFill>
                <a:schemeClr val="tx1"/>
              </a:solidFill>
              <a:cs typeface="Arial Unicode MS" pitchFamily="34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298198-6371-CE47-6967-B4EB5E3AF60A}"/>
              </a:ext>
            </a:extLst>
          </p:cNvPr>
          <p:cNvSpPr txBox="1"/>
          <p:nvPr/>
        </p:nvSpPr>
        <p:spPr bwMode="auto">
          <a:xfrm>
            <a:off x="531281" y="1643048"/>
            <a:ext cx="5664200" cy="47736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1588" indent="-1588">
              <a:spcBef>
                <a:spcPct val="20000"/>
              </a:spcBef>
            </a:pPr>
            <a:endParaRPr lang="en-US" b="1">
              <a:solidFill>
                <a:schemeClr val="tx1"/>
              </a:solidFill>
              <a:cs typeface="Arial Unicode MS" pitchFamily="34" charset="-128"/>
            </a:endParaRPr>
          </a:p>
          <a:p>
            <a:pPr marL="1588" indent="-1588">
              <a:spcBef>
                <a:spcPct val="20000"/>
              </a:spcBef>
              <a:buFont typeface="+mj-lt"/>
              <a:buAutoNum type="arabicPeriod"/>
            </a:pPr>
            <a:r>
              <a:rPr lang="en-US" b="1">
                <a:solidFill>
                  <a:schemeClr val="tx1"/>
                </a:solidFill>
                <a:cs typeface="Arial Unicode MS" pitchFamily="34" charset="-128"/>
              </a:rPr>
              <a:t> Select Sources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/>
              <a:t>Identify reliable academic sources (Scopus, IEEE, ACL, ACM, </a:t>
            </a:r>
            <a:r>
              <a:rPr lang="en-GB">
                <a:solidFill>
                  <a:srgbClr val="FF0000"/>
                </a:solidFill>
              </a:rPr>
              <a:t>ICAIL</a:t>
            </a:r>
            <a:r>
              <a:rPr lang="en-GB"/>
              <a:t>)</a:t>
            </a:r>
            <a:endParaRPr lang="en-US" b="1">
              <a:solidFill>
                <a:schemeClr val="tx1"/>
              </a:solidFill>
              <a:cs typeface="Arial Unicode MS" pitchFamily="34" charset="-128"/>
            </a:endParaRPr>
          </a:p>
          <a:p>
            <a:pPr marL="1588" indent="-1588">
              <a:spcBef>
                <a:spcPct val="20000"/>
              </a:spcBef>
              <a:buFont typeface="+mj-lt"/>
              <a:buAutoNum type="arabicPeriod"/>
            </a:pPr>
            <a:r>
              <a:rPr lang="en-US" b="1">
                <a:solidFill>
                  <a:schemeClr val="tx1"/>
                </a:solidFill>
                <a:cs typeface="Arial Unicode MS" pitchFamily="34" charset="-128"/>
              </a:rPr>
              <a:t> Define Keywords</a:t>
            </a:r>
            <a:endParaRPr lang="en-US">
              <a:solidFill>
                <a:schemeClr val="tx1"/>
              </a:solidFill>
              <a:cs typeface="Arial Unicode MS" pitchFamily="34" charset="-128"/>
            </a:endParaRPr>
          </a:p>
          <a:p>
            <a:pPr marL="742950" lvl="2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/>
              <a:t>Choose keywords to filter relevant research articles</a:t>
            </a:r>
          </a:p>
          <a:p>
            <a:pPr marL="0" lvl="1">
              <a:spcBef>
                <a:spcPct val="20000"/>
              </a:spcBef>
            </a:pPr>
            <a:r>
              <a:rPr lang="en-GB" b="1">
                <a:solidFill>
                  <a:schemeClr val="tx1"/>
                </a:solidFill>
                <a:cs typeface="Arial Unicode MS" pitchFamily="34" charset="-128"/>
              </a:rPr>
              <a:t>3. </a:t>
            </a:r>
            <a:r>
              <a:rPr lang="en-US" b="1">
                <a:solidFill>
                  <a:schemeClr val="tx1"/>
                </a:solidFill>
                <a:cs typeface="Arial Unicode MS" pitchFamily="34" charset="-128"/>
              </a:rPr>
              <a:t>Manual Review</a:t>
            </a:r>
            <a:endParaRPr lang="en-US">
              <a:solidFill>
                <a:schemeClr val="tx1"/>
              </a:solidFill>
              <a:cs typeface="Arial Unicode MS" pitchFamily="34" charset="-128"/>
            </a:endParaRPr>
          </a:p>
          <a:p>
            <a:pPr marL="742950" lvl="2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cs typeface="Arial Unicode MS" pitchFamily="34" charset="-128"/>
              </a:rPr>
              <a:t>Review titles and abstracts for relevance.</a:t>
            </a:r>
          </a:p>
          <a:p>
            <a:pPr marL="742950" lvl="2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cs typeface="Arial Unicode MS" pitchFamily="34" charset="-128"/>
              </a:rPr>
              <a:t>Categorize articles by key themes (e.g., use cases, NLP technologies).</a:t>
            </a:r>
          </a:p>
          <a:p>
            <a:pPr>
              <a:spcBef>
                <a:spcPct val="20000"/>
              </a:spcBef>
            </a:pPr>
            <a:r>
              <a:rPr lang="en-US" b="1">
                <a:solidFill>
                  <a:schemeClr val="tx1"/>
                </a:solidFill>
                <a:cs typeface="Arial Unicode MS" pitchFamily="34" charset="-128"/>
              </a:rPr>
              <a:t>4. Dataset Creation</a:t>
            </a:r>
            <a:endParaRPr lang="en-US">
              <a:solidFill>
                <a:schemeClr val="tx1"/>
              </a:solidFill>
              <a:cs typeface="Arial Unicode MS" pitchFamily="34" charset="-128"/>
            </a:endParaRPr>
          </a:p>
          <a:p>
            <a:pPr marL="742950" lvl="2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cs typeface="Arial Unicode MS" pitchFamily="34" charset="-128"/>
              </a:rPr>
              <a:t>Compile a curated dataset of articles for further analysis.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D90620-2585-E632-A79C-A9725A71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260648"/>
            <a:ext cx="10586102" cy="504528"/>
          </a:xfrm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/>
              <a:t>Standard</a:t>
            </a:r>
            <a:r>
              <a:rPr lang="en-US" b="0" i="0" baseline="0">
                <a:latin typeface="+mn-lt"/>
                <a:ea typeface="+mj-ea"/>
                <a:cs typeface="Arial Unicode MS" pitchFamily="34" charset="-128"/>
              </a:rPr>
              <a:t> Approach for Literature Review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483C9-02AF-63A0-BB64-A20DEBCA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/>
              <a:t>© sebis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F35B8-3AF7-E622-49B6-FBE977CBF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fld id="{05BC9FAB-BDC1-47C0-A8BB-6E12A8205D33}" type="slidenum">
              <a:rPr lang="en-US" smtClean="0"/>
              <a:pPr>
                <a:spcAft>
                  <a:spcPts val="600"/>
                </a:spcAft>
                <a:defRPr/>
              </a:pPr>
              <a:t>8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C8A55F-F506-B40A-A43C-EAD2EC6E42DC}"/>
              </a:ext>
            </a:extLst>
          </p:cNvPr>
          <p:cNvSpPr txBox="1"/>
          <p:nvPr/>
        </p:nvSpPr>
        <p:spPr>
          <a:xfrm>
            <a:off x="6384032" y="5085184"/>
            <a:ext cx="562875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  <a:cs typeface="Arial Unicode MS" pitchFamily="34" charset="-128"/>
              </a:rPr>
              <a:t>Current version of Legal AI radar covers only 49 papers!</a:t>
            </a:r>
          </a:p>
          <a:p>
            <a:endParaRPr lang="en-DE" sz="1600">
              <a:latin typeface="Arial" pitchFamily="34" charset="0"/>
            </a:endParaRP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31ADCD33-16BD-3463-2E1A-A3D76850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368" y="6525344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566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216035-D830-9B7B-4B24-FC5D84146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Current Pipeline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83EDF-3EBD-F1CD-09DB-EABD185A3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15D93-280B-4569-71CC-C39309BD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EB85B6-A405-B079-EFCB-6BB9E739E39B}"/>
              </a:ext>
            </a:extLst>
          </p:cNvPr>
          <p:cNvGrpSpPr/>
          <p:nvPr/>
        </p:nvGrpSpPr>
        <p:grpSpPr>
          <a:xfrm>
            <a:off x="1975162" y="3045282"/>
            <a:ext cx="648072" cy="1365548"/>
            <a:chOff x="551384" y="1196752"/>
            <a:chExt cx="648072" cy="136554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9FC3195-F79E-238C-5CDB-1B3ADBEF5C12}"/>
                </a:ext>
              </a:extLst>
            </p:cNvPr>
            <p:cNvSpPr/>
            <p:nvPr/>
          </p:nvSpPr>
          <p:spPr bwMode="auto">
            <a:xfrm>
              <a:off x="551384" y="1196752"/>
              <a:ext cx="648072" cy="21602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DE" sz="1200">
                  <a:solidFill>
                    <a:schemeClr val="tx1"/>
                  </a:solidFill>
                  <a:cs typeface="Arial" pitchFamily="34" charset="0"/>
                </a:rPr>
                <a:t>ACL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E3A1839C-CBCC-0262-0117-E2C575268FA1}"/>
                </a:ext>
              </a:extLst>
            </p:cNvPr>
            <p:cNvSpPr/>
            <p:nvPr/>
          </p:nvSpPr>
          <p:spPr bwMode="auto">
            <a:xfrm>
              <a:off x="551384" y="1484784"/>
              <a:ext cx="648072" cy="21602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DE" sz="1200">
                  <a:solidFill>
                    <a:schemeClr val="tx1"/>
                  </a:solidFill>
                  <a:cs typeface="Arial" pitchFamily="34" charset="0"/>
                </a:rPr>
                <a:t>ACM</a:t>
              </a:r>
              <a:endParaRPr lang="en-DE" sz="16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98F80FFE-6DCD-D45F-5C10-51A8F01B0D34}"/>
                </a:ext>
              </a:extLst>
            </p:cNvPr>
            <p:cNvSpPr/>
            <p:nvPr/>
          </p:nvSpPr>
          <p:spPr bwMode="auto">
            <a:xfrm>
              <a:off x="551384" y="1771948"/>
              <a:ext cx="648072" cy="21602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DE" sz="1000">
                  <a:solidFill>
                    <a:schemeClr val="tx1"/>
                  </a:solidFill>
                  <a:cs typeface="Arial" pitchFamily="34" charset="0"/>
                </a:rPr>
                <a:t>Scopus</a:t>
              </a:r>
              <a:endParaRPr lang="en-DE" sz="11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8244EB92-6BAD-755F-7DA5-807D4A8D19CF}"/>
                </a:ext>
              </a:extLst>
            </p:cNvPr>
            <p:cNvSpPr/>
            <p:nvPr/>
          </p:nvSpPr>
          <p:spPr bwMode="auto">
            <a:xfrm>
              <a:off x="551384" y="2059112"/>
              <a:ext cx="648072" cy="21602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DE" sz="1200">
                  <a:solidFill>
                    <a:schemeClr val="tx1"/>
                  </a:solidFill>
                  <a:cs typeface="Arial" pitchFamily="34" charset="0"/>
                </a:rPr>
                <a:t>IEEE</a:t>
              </a:r>
              <a:endParaRPr lang="en-DE" sz="16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408575F7-52A5-D18F-9FB2-D53C54E95DE2}"/>
                </a:ext>
              </a:extLst>
            </p:cNvPr>
            <p:cNvSpPr/>
            <p:nvPr/>
          </p:nvSpPr>
          <p:spPr bwMode="auto">
            <a:xfrm>
              <a:off x="551384" y="2346276"/>
              <a:ext cx="648072" cy="21602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DE" sz="1200">
                  <a:solidFill>
                    <a:schemeClr val="tx1"/>
                  </a:solidFill>
                  <a:cs typeface="Arial" pitchFamily="34" charset="0"/>
                </a:rPr>
                <a:t>ICAIL</a:t>
              </a:r>
              <a:endParaRPr lang="en-DE" sz="160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6729307-127A-2531-82B1-0AFA346E3952}"/>
              </a:ext>
            </a:extLst>
          </p:cNvPr>
          <p:cNvSpPr txBox="1"/>
          <p:nvPr/>
        </p:nvSpPr>
        <p:spPr>
          <a:xfrm>
            <a:off x="1122277" y="4123666"/>
            <a:ext cx="79208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DE" sz="1600">
                <a:solidFill>
                  <a:srgbClr val="FF0000"/>
                </a:solidFill>
                <a:latin typeface="Arial" pitchFamily="34" charset="0"/>
              </a:rPr>
              <a:t>New-&gt;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1828CAE0-7DFF-1BFC-A7C0-C9A6FEFD93FA}"/>
              </a:ext>
            </a:extLst>
          </p:cNvPr>
          <p:cNvSpPr/>
          <p:nvPr/>
        </p:nvSpPr>
        <p:spPr bwMode="auto">
          <a:xfrm>
            <a:off x="2684031" y="2933314"/>
            <a:ext cx="288032" cy="1560954"/>
          </a:xfrm>
          <a:prstGeom prst="rightBrace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81C483C-5440-A78B-F749-0E415E40ED48}"/>
              </a:ext>
            </a:extLst>
          </p:cNvPr>
          <p:cNvCxnSpPr>
            <a:cxnSpLocks/>
            <a:stCxn id="19" idx="1"/>
            <a:endCxn id="24" idx="2"/>
          </p:cNvCxnSpPr>
          <p:nvPr/>
        </p:nvCxnSpPr>
        <p:spPr bwMode="auto">
          <a:xfrm flipV="1">
            <a:off x="2972063" y="3710977"/>
            <a:ext cx="1054026" cy="281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973C240-EF29-B02A-90A9-83B91EE6AF83}"/>
              </a:ext>
            </a:extLst>
          </p:cNvPr>
          <p:cNvSpPr txBox="1"/>
          <p:nvPr/>
        </p:nvSpPr>
        <p:spPr>
          <a:xfrm>
            <a:off x="2917837" y="3506080"/>
            <a:ext cx="1116605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900">
                <a:latin typeface="Arial" pitchFamily="34" charset="0"/>
              </a:rPr>
              <a:t>K</a:t>
            </a:r>
            <a:r>
              <a:rPr lang="en-DE" sz="900">
                <a:latin typeface="Arial" pitchFamily="34" charset="0"/>
              </a:rPr>
              <a:t>eyword Filtering</a:t>
            </a:r>
          </a:p>
        </p:txBody>
      </p:sp>
      <p:sp>
        <p:nvSpPr>
          <p:cNvPr id="24" name="Can 23">
            <a:extLst>
              <a:ext uri="{FF2B5EF4-FFF2-40B4-BE49-F238E27FC236}">
                <a16:creationId xmlns:a16="http://schemas.microsoft.com/office/drawing/2014/main" id="{CD3EC5B6-2994-390B-C811-7C264B0548F2}"/>
              </a:ext>
            </a:extLst>
          </p:cNvPr>
          <p:cNvSpPr/>
          <p:nvPr/>
        </p:nvSpPr>
        <p:spPr bwMode="auto">
          <a:xfrm>
            <a:off x="4026089" y="3206921"/>
            <a:ext cx="864096" cy="1008112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DE" sz="1100">
                <a:solidFill>
                  <a:schemeClr val="tx1"/>
                </a:solidFill>
                <a:cs typeface="Arial" pitchFamily="34" charset="0"/>
              </a:rPr>
              <a:t>3578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DE" sz="1100">
                <a:solidFill>
                  <a:schemeClr val="tx1"/>
                </a:solidFill>
                <a:cs typeface="Arial" pitchFamily="34" charset="0"/>
              </a:rPr>
              <a:t>candidate papers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5A12862-7FDD-BE6C-FB3F-10AE16CD4BA9}"/>
              </a:ext>
            </a:extLst>
          </p:cNvPr>
          <p:cNvCxnSpPr>
            <a:cxnSpLocks/>
            <a:stCxn id="24" idx="4"/>
          </p:cNvCxnSpPr>
          <p:nvPr/>
        </p:nvCxnSpPr>
        <p:spPr bwMode="auto">
          <a:xfrm>
            <a:off x="4890185" y="3710977"/>
            <a:ext cx="1019323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30652EC-D068-7154-1D3C-C0B3A1020B11}"/>
              </a:ext>
            </a:extLst>
          </p:cNvPr>
          <p:cNvSpPr txBox="1"/>
          <p:nvPr/>
        </p:nvSpPr>
        <p:spPr>
          <a:xfrm>
            <a:off x="4982861" y="3477839"/>
            <a:ext cx="89479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>
                <a:latin typeface="Arial" pitchFamily="34" charset="0"/>
              </a:rPr>
              <a:t>G</a:t>
            </a:r>
            <a:r>
              <a:rPr lang="en-DE" sz="1000">
                <a:latin typeface="Arial" pitchFamily="34" charset="0"/>
              </a:rPr>
              <a:t>PT filtering</a:t>
            </a:r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51F713D7-ACE8-100E-56F5-9DC1AF1658A6}"/>
              </a:ext>
            </a:extLst>
          </p:cNvPr>
          <p:cNvSpPr/>
          <p:nvPr/>
        </p:nvSpPr>
        <p:spPr bwMode="auto">
          <a:xfrm>
            <a:off x="5952564" y="3480145"/>
            <a:ext cx="821040" cy="643518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DE" sz="1100">
                <a:solidFill>
                  <a:schemeClr val="tx1"/>
                </a:solidFill>
                <a:cs typeface="Arial" pitchFamily="34" charset="0"/>
              </a:rPr>
              <a:t>988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DE" sz="1100">
                <a:solidFill>
                  <a:schemeClr val="tx1"/>
                </a:solidFill>
                <a:cs typeface="Arial" pitchFamily="34" charset="0"/>
              </a:rPr>
              <a:t>papers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FAC3D9-5B37-CA23-55BC-201A4F07669F}"/>
              </a:ext>
            </a:extLst>
          </p:cNvPr>
          <p:cNvSpPr txBox="1"/>
          <p:nvPr/>
        </p:nvSpPr>
        <p:spPr>
          <a:xfrm>
            <a:off x="6363084" y="2525260"/>
            <a:ext cx="144016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DE" sz="1200">
                <a:solidFill>
                  <a:srgbClr val="FF0000"/>
                </a:solidFill>
                <a:latin typeface="Arial" pitchFamily="34" charset="0"/>
              </a:rPr>
              <a:t>Papers that has Legal NLP use case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304F32E-38D0-B111-8896-35D3E879C733}"/>
              </a:ext>
            </a:extLst>
          </p:cNvPr>
          <p:cNvCxnSpPr>
            <a:stCxn id="35" idx="2"/>
            <a:endCxn id="34" idx="1"/>
          </p:cNvCxnSpPr>
          <p:nvPr/>
        </p:nvCxnSpPr>
        <p:spPr bwMode="auto">
          <a:xfrm flipH="1">
            <a:off x="6363084" y="3171591"/>
            <a:ext cx="720080" cy="308554"/>
          </a:xfrm>
          <a:prstGeom prst="straightConnector1">
            <a:avLst/>
          </a:prstGeom>
          <a:ln>
            <a:solidFill>
              <a:srgbClr val="FF0000">
                <a:alpha val="50000"/>
              </a:srgbClr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DB0B5C0B-CDFF-5E45-3E8D-FA50D1CC628B}"/>
              </a:ext>
            </a:extLst>
          </p:cNvPr>
          <p:cNvCxnSpPr>
            <a:stCxn id="34" idx="4"/>
          </p:cNvCxnSpPr>
          <p:nvPr/>
        </p:nvCxnSpPr>
        <p:spPr bwMode="auto">
          <a:xfrm>
            <a:off x="6773604" y="3801904"/>
            <a:ext cx="1492350" cy="491039"/>
          </a:xfrm>
          <a:prstGeom prst="bentConnector3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96FC3E0-0313-AC0F-4369-F9EF59BA4B8A}"/>
              </a:ext>
            </a:extLst>
          </p:cNvPr>
          <p:cNvSpPr/>
          <p:nvPr/>
        </p:nvSpPr>
        <p:spPr bwMode="auto">
          <a:xfrm>
            <a:off x="8265954" y="4123663"/>
            <a:ext cx="1486072" cy="43378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DE" sz="1050">
                <a:solidFill>
                  <a:schemeClr val="tx1"/>
                </a:solidFill>
                <a:cs typeface="Arial" pitchFamily="34" charset="0"/>
              </a:rPr>
              <a:t>NLP-technologies extraction</a:t>
            </a:r>
          </a:p>
        </p:txBody>
      </p: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3699941B-66AE-EE12-D113-0D562F1B3BA1}"/>
              </a:ext>
            </a:extLst>
          </p:cNvPr>
          <p:cNvCxnSpPr>
            <a:stCxn id="34" idx="4"/>
          </p:cNvCxnSpPr>
          <p:nvPr/>
        </p:nvCxnSpPr>
        <p:spPr bwMode="auto">
          <a:xfrm flipV="1">
            <a:off x="6773604" y="3261306"/>
            <a:ext cx="1492350" cy="540598"/>
          </a:xfrm>
          <a:prstGeom prst="bentConnector3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209C74B-C9CE-9F94-8D01-F5C8C8DDF849}"/>
              </a:ext>
            </a:extLst>
          </p:cNvPr>
          <p:cNvSpPr/>
          <p:nvPr/>
        </p:nvSpPr>
        <p:spPr bwMode="auto">
          <a:xfrm>
            <a:off x="8265954" y="3038138"/>
            <a:ext cx="1486072" cy="43378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DE" sz="1050">
                <a:solidFill>
                  <a:schemeClr val="tx1"/>
                </a:solidFill>
                <a:cs typeface="Arial" pitchFamily="34" charset="0"/>
              </a:rPr>
              <a:t>Legal Use Case extraction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AADF468-77C5-4516-4ADE-869593EF2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388684"/>
              </p:ext>
            </p:extLst>
          </p:nvPr>
        </p:nvGraphicFramePr>
        <p:xfrm>
          <a:off x="3503712" y="1220784"/>
          <a:ext cx="1908850" cy="1554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54425">
                  <a:extLst>
                    <a:ext uri="{9D8B030D-6E8A-4147-A177-3AD203B41FA5}">
                      <a16:colId xmlns:a16="http://schemas.microsoft.com/office/drawing/2014/main" val="2290147648"/>
                    </a:ext>
                  </a:extLst>
                </a:gridCol>
                <a:gridCol w="954425">
                  <a:extLst>
                    <a:ext uri="{9D8B030D-6E8A-4147-A177-3AD203B41FA5}">
                      <a16:colId xmlns:a16="http://schemas.microsoft.com/office/drawing/2014/main" val="1096549614"/>
                    </a:ext>
                  </a:extLst>
                </a:gridCol>
              </a:tblGrid>
              <a:tr h="218003"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Source</a:t>
                      </a:r>
                      <a:endParaRPr lang="en-DE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/>
                        <a:t># of Papers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7883086"/>
                  </a:ext>
                </a:extLst>
              </a:tr>
              <a:tr h="218003"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Scopus</a:t>
                      </a:r>
                      <a:endParaRPr lang="en-DE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2533</a:t>
                      </a:r>
                      <a:endParaRPr lang="en-DE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651196"/>
                  </a:ext>
                </a:extLst>
              </a:tr>
              <a:tr h="218003"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ICAIL</a:t>
                      </a:r>
                      <a:endParaRPr lang="en-DE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632</a:t>
                      </a:r>
                      <a:endParaRPr lang="en-DE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873904"/>
                  </a:ext>
                </a:extLst>
              </a:tr>
              <a:tr h="218003"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ACL</a:t>
                      </a:r>
                      <a:endParaRPr lang="en-DE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407</a:t>
                      </a:r>
                      <a:endParaRPr lang="en-DE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332293"/>
                  </a:ext>
                </a:extLst>
              </a:tr>
              <a:tr h="218003"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ACM</a:t>
                      </a:r>
                      <a:endParaRPr lang="en-DE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119</a:t>
                      </a:r>
                      <a:endParaRPr lang="en-DE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650386"/>
                  </a:ext>
                </a:extLst>
              </a:tr>
              <a:tr h="218003"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IEEE</a:t>
                      </a:r>
                      <a:endParaRPr lang="en-DE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/>
                        <a:t>59</a:t>
                      </a:r>
                      <a:endParaRPr lang="en-DE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776563"/>
                  </a:ext>
                </a:extLst>
              </a:tr>
            </a:tbl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DC12663-5824-6F28-F368-7614689F2CDE}"/>
              </a:ext>
            </a:extLst>
          </p:cNvPr>
          <p:cNvCxnSpPr>
            <a:cxnSpLocks/>
          </p:cNvCxnSpPr>
          <p:nvPr/>
        </p:nvCxnSpPr>
        <p:spPr bwMode="auto">
          <a:xfrm flipV="1">
            <a:off x="4458137" y="2739934"/>
            <a:ext cx="0" cy="43165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9A60F34A-924E-0AD5-A271-DCB420A18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368" y="6569076"/>
            <a:ext cx="5761567" cy="288925"/>
          </a:xfrm>
        </p:spPr>
        <p:txBody>
          <a:bodyPr/>
          <a:lstStyle/>
          <a:p>
            <a:r>
              <a:rPr lang="en-US"/>
              <a:t>250506 Henrik Sergoyan Master Thesis Final Presentation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1096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4" grpId="0" animBg="1"/>
      <p:bldP spid="33" grpId="0"/>
      <p:bldP spid="34" grpId="0" animBg="1"/>
      <p:bldP spid="35" grpId="0"/>
      <p:bldP spid="35" grpId="1"/>
      <p:bldP spid="41" grpId="0" animBg="1"/>
      <p:bldP spid="44" grpId="0" animBg="1"/>
    </p:bldLst>
  </p:timing>
</p:sld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cs typeface="Arial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6FEE22EF-CE78-4652-AF62-532A236F1ECD}" vid="{E8268B09-2135-444D-9711-C6D24C3A78C2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sebis 2013 2</Template>
  <TotalTime>1</TotalTime>
  <Words>5472</Words>
  <Application>Microsoft Macintosh PowerPoint</Application>
  <PresentationFormat>Widescreen</PresentationFormat>
  <Paragraphs>777</Paragraphs>
  <Slides>48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 Unicode MS</vt:lpstr>
      <vt:lpstr>-apple-system</vt:lpstr>
      <vt:lpstr>Arial</vt:lpstr>
      <vt:lpstr>Calibri</vt:lpstr>
      <vt:lpstr>Cambria Math</vt:lpstr>
      <vt:lpstr>Consolas</vt:lpstr>
      <vt:lpstr>Helvetica</vt:lpstr>
      <vt:lpstr>Helvetica Neue</vt:lpstr>
      <vt:lpstr>TUM Neue Helvetica 75 Bold</vt:lpstr>
      <vt:lpstr>Wingdings</vt:lpstr>
      <vt:lpstr>Slides sebis 2013 2</vt:lpstr>
      <vt:lpstr>Trend Analysis of NLP Use Cases in the Legal Domain within the DACH Region</vt:lpstr>
      <vt:lpstr>Outline</vt:lpstr>
      <vt:lpstr>Problem Statement and Motivation</vt:lpstr>
      <vt:lpstr>Research Questions </vt:lpstr>
      <vt:lpstr>Definitions</vt:lpstr>
      <vt:lpstr>Definitions</vt:lpstr>
      <vt:lpstr>Methodology Systematic Literature Review</vt:lpstr>
      <vt:lpstr>Standard Approach for Literature Review</vt:lpstr>
      <vt:lpstr>Current Pipeline</vt:lpstr>
      <vt:lpstr>Key Improvements</vt:lpstr>
      <vt:lpstr>Prompt Engineering: Objectives &amp; Workflow</vt:lpstr>
      <vt:lpstr>Prompt-Based Experiments — Executive Summary</vt:lpstr>
      <vt:lpstr>Manual-Labelled Dataset (Gold Set)</vt:lpstr>
      <vt:lpstr>Novel Use-Case Categories</vt:lpstr>
      <vt:lpstr>Fine-Tuning Workflow</vt:lpstr>
      <vt:lpstr>Methodology Semi-structured interviews</vt:lpstr>
      <vt:lpstr>Interview setup</vt:lpstr>
      <vt:lpstr>Participant Recruitment </vt:lpstr>
      <vt:lpstr>Overview of Participants</vt:lpstr>
      <vt:lpstr>Results Systematic Literature Review</vt:lpstr>
      <vt:lpstr>Model Performance Results </vt:lpstr>
      <vt:lpstr>Model Performance Results </vt:lpstr>
      <vt:lpstr>Model Performance Results </vt:lpstr>
      <vt:lpstr>PowerPoint Presentation</vt:lpstr>
      <vt:lpstr>Large-Scale Analysis</vt:lpstr>
      <vt:lpstr>Overall Distribution of Papers</vt:lpstr>
      <vt:lpstr>Legal Use-Case Category Distribution</vt:lpstr>
      <vt:lpstr>Legal Use-Case Subcategory Distribution</vt:lpstr>
      <vt:lpstr>NLP Technique Extraction</vt:lpstr>
      <vt:lpstr>Use-Case Trend Analysis</vt:lpstr>
      <vt:lpstr>Results Semi-Structured Interviews</vt:lpstr>
      <vt:lpstr>Ranking Outcomes from SSI</vt:lpstr>
      <vt:lpstr>Qualitative Takeaways from 12 Expert Interviews</vt:lpstr>
      <vt:lpstr>Discussion</vt:lpstr>
      <vt:lpstr>Alignment and Gaps between Academia and Industry</vt:lpstr>
      <vt:lpstr>Interpreting the Rising Trend of Legal NLP Publications</vt:lpstr>
      <vt:lpstr>Limitations and Future Work</vt:lpstr>
      <vt:lpstr>PowerPoint Presentation</vt:lpstr>
      <vt:lpstr>Appendix</vt:lpstr>
      <vt:lpstr>Prompt A: Boolean + Use-Case Classifier</vt:lpstr>
      <vt:lpstr>Prompt B: NLP-Technique Extractor</vt:lpstr>
      <vt:lpstr>Evaluation Metrics</vt:lpstr>
      <vt:lpstr>Trend-Analysis Method </vt:lpstr>
      <vt:lpstr>Model Performance Results </vt:lpstr>
      <vt:lpstr>Model Performance Results </vt:lpstr>
      <vt:lpstr>NLP Categories Trend Analysis</vt:lpstr>
      <vt:lpstr>NLP Technique Subcategory Distribution</vt:lpstr>
      <vt:lpstr>Legal Tech Funding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 Analysis of NLP Use Cases in the Legal Domain within the DACH Region</dc:title>
  <dc:creator>Henrik Sergoyan</dc:creator>
  <dc:description>Copyright sebis</dc:description>
  <cp:lastModifiedBy>Henrik Sergoyan</cp:lastModifiedBy>
  <cp:revision>4</cp:revision>
  <dcterms:created xsi:type="dcterms:W3CDTF">2024-10-28T07:08:52Z</dcterms:created>
  <dcterms:modified xsi:type="dcterms:W3CDTF">2025-05-09T19:15:33Z</dcterms:modified>
</cp:coreProperties>
</file>