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6858000" cx="12192000"/>
  <p:notesSz cx="7099300" cy="10234600"/>
  <p:embeddedFontLst>
    <p:embeddedFont>
      <p:font typeface="Arimo"/>
      <p:regular r:id="rId39"/>
      <p:bold r:id="rId40"/>
      <p:italic r:id="rId41"/>
      <p:boldItalic r:id="rId42"/>
    </p:embeddedFont>
    <p:embeddedFont>
      <p:font typeface="Helvetica Neue"/>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618">
          <p15:clr>
            <a:srgbClr val="A4A3A4"/>
          </p15:clr>
        </p15:guide>
        <p15:guide id="3" orient="horz" pos="4042">
          <p15:clr>
            <a:srgbClr val="A4A3A4"/>
          </p15:clr>
        </p15:guide>
        <p15:guide id="4" pos="7499">
          <p15:clr>
            <a:srgbClr val="A4A3A4"/>
          </p15:clr>
        </p15:guide>
        <p15:guide id="5" pos="211">
          <p15:clr>
            <a:srgbClr val="A4A3A4"/>
          </p15:clr>
        </p15:guide>
        <p15:guide id="6" pos="3840">
          <p15:clr>
            <a:srgbClr val="A4A3A4"/>
          </p15:clr>
        </p15:guide>
      </p15:sldGuideLst>
    </p:ext>
    <p:ext uri="{2D200454-40CA-4A62-9FC3-DE9A4176ACB9}">
      <p15:notesGuideLst>
        <p15:guide id="1" orient="horz" pos="3224">
          <p15:clr>
            <a:srgbClr val="A4A3A4"/>
          </p15:clr>
        </p15:guide>
        <p15:guide id="2" pos="2236">
          <p15:clr>
            <a:srgbClr val="A4A3A4"/>
          </p15:clr>
        </p15:guide>
      </p15:notesGuideLst>
    </p:ext>
    <p:ext uri="GoogleSlidesCustomDataVersion2">
      <go:slidesCustomData xmlns:go="http://customooxmlschemas.google.com/" r:id="rId47" roundtripDataSignature="AMtx7mhsL2h3Hylg1hsG4jBypeHuEAZ9j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tephen Meisenbach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AB35A2-2561-4542-836A-452965322974}">
  <a:tblStyle styleId="{55AB35A2-2561-4542-836A-45296532297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618" orient="horz"/>
        <p:guide pos="4042" orient="horz"/>
        <p:guide pos="7499"/>
        <p:guide pos="211"/>
        <p:guide pos="3840"/>
      </p:guideLst>
    </p:cSldViewPr>
  </p:slideViewPr>
  <p:notesViewPr>
    <p:cSldViewPr snapToGrid="0">
      <p:cViewPr varScale="1">
        <p:scale>
          <a:sx n="100" d="100"/>
          <a:sy n="100" d="100"/>
        </p:scale>
        <p:origin x="0" y="0"/>
      </p:cViewPr>
      <p:guideLst>
        <p:guide pos="3224" orient="horz"/>
        <p:guide pos="2236"/>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rimo-bold.fntdata"/><Relationship Id="rId20" Type="http://schemas.openxmlformats.org/officeDocument/2006/relationships/slide" Target="slides/slide13.xml"/><Relationship Id="rId42" Type="http://schemas.openxmlformats.org/officeDocument/2006/relationships/font" Target="fonts/Arimo-boldItalic.fntdata"/><Relationship Id="rId41" Type="http://schemas.openxmlformats.org/officeDocument/2006/relationships/font" Target="fonts/Arimo-italic.fntdata"/><Relationship Id="rId22" Type="http://schemas.openxmlformats.org/officeDocument/2006/relationships/slide" Target="slides/slide15.xml"/><Relationship Id="rId44" Type="http://schemas.openxmlformats.org/officeDocument/2006/relationships/font" Target="fonts/HelveticaNeue-bold.fntdata"/><Relationship Id="rId21" Type="http://schemas.openxmlformats.org/officeDocument/2006/relationships/slide" Target="slides/slide14.xml"/><Relationship Id="rId43" Type="http://schemas.openxmlformats.org/officeDocument/2006/relationships/font" Target="fonts/HelveticaNeue-regular.fntdata"/><Relationship Id="rId24" Type="http://schemas.openxmlformats.org/officeDocument/2006/relationships/slide" Target="slides/slide17.xml"/><Relationship Id="rId46" Type="http://schemas.openxmlformats.org/officeDocument/2006/relationships/font" Target="fonts/HelveticaNeue-boldItalic.fntdata"/><Relationship Id="rId23" Type="http://schemas.openxmlformats.org/officeDocument/2006/relationships/slide" Target="slides/slide16.xml"/><Relationship Id="rId45"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Arimo-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16T08:25:30.536">
    <p:pos x="6000" y="0"/>
    <p:text>This might still be unclear - especially the left column</p:text>
    <p:extLst>
      <p:ext uri="{C676402C-5697-4E1C-873F-D02D1690AC5C}">
        <p15:threadingInfo timeZoneBias="0"/>
      </p:ext>
      <p:ext uri="http://customooxmlschemas.google.com/">
        <go:slidesCustomData xmlns:go="http://customooxmlschemas.google.com/" commentPostId="AAABVWhx0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137" cy="512222"/>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4" name="Google Shape;4;n"/>
          <p:cNvSpPr txBox="1"/>
          <p:nvPr>
            <p:ph idx="10" type="dt"/>
          </p:nvPr>
        </p:nvSpPr>
        <p:spPr>
          <a:xfrm>
            <a:off x="4022163" y="0"/>
            <a:ext cx="3077137" cy="512222"/>
          </a:xfrm>
          <a:prstGeom prst="rect">
            <a:avLst/>
          </a:prstGeom>
          <a:noFill/>
          <a:ln>
            <a:noFill/>
          </a:ln>
        </p:spPr>
        <p:txBody>
          <a:bodyPr anchorCtr="0" anchor="t" bIns="49500" lIns="99025" spcFirstLastPara="1" rIns="99025" wrap="square" tIns="495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5" name="Google Shape;5;n"/>
          <p:cNvSpPr/>
          <p:nvPr>
            <p:ph idx="3"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mo"/>
                <a:ea typeface="Arimo"/>
                <a:cs typeface="Arimo"/>
                <a:sym typeface="Arimo"/>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2392"/>
            <a:ext cx="3077137" cy="512221"/>
          </a:xfrm>
          <a:prstGeom prst="rect">
            <a:avLst/>
          </a:prstGeom>
          <a:noFill/>
          <a:ln>
            <a:noFill/>
          </a:ln>
        </p:spPr>
        <p:txBody>
          <a:bodyPr anchorCtr="0" anchor="b"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Arimo"/>
                <a:ea typeface="Arimo"/>
                <a:cs typeface="Arimo"/>
                <a:sym typeface="Arim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8" name="Google Shape;8;n"/>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Arimo"/>
                <a:ea typeface="Arimo"/>
                <a:cs typeface="Arimo"/>
                <a:sym typeface="Arimo"/>
              </a:rPr>
              <a:t>‹#›</a:t>
            </a:fld>
            <a:endParaRPr b="0" i="0" sz="1300" u="none" cap="none" strike="noStrike">
              <a:solidFill>
                <a:schemeClr val="dk1"/>
              </a:solidFill>
              <a:latin typeface="Arimo"/>
              <a:ea typeface="Arimo"/>
              <a:cs typeface="Arimo"/>
              <a:sym typeface="Arim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78" name="Google Shape;78;p1: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2301dff7ef_0_41: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g32301dff7ef_0_41: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27" name="Google Shape;227;g32301dff7ef_0_41: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22d2c36e29_1_43: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g322d2c36e29_1_43: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43" name="Google Shape;243;g322d2c36e29_1_43: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22d2c36e29_1_195: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g322d2c36e29_1_195: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58" name="Google Shape;258;g322d2c36e29_1_195: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p3: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68" name="Google Shape;268;p3: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2301dff7ef_0_1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9" name="Google Shape;279;g32301dff7ef_0_1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80" name="Google Shape;280;g32301dff7ef_0_14: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2301dff7ef_0_32: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g32301dff7ef_0_32: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96" name="Google Shape;296;g32301dff7ef_0_32: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22d2c36e29_1_5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306" name="Google Shape;306;g322d2c36e29_1_5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8" name="Google Shape;318;p19: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19" name="Google Shape;319;p19: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2301dff7ef_0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7" name="Google Shape;327;g32301dff7ef_0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28" name="Google Shape;328;g32301dff7ef_0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58af4f2c59_1_62: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337" name="Google Shape;337;g258af4f2c59_1_62: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 name="Google Shape;85;p2: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86" name="Google Shape;86;p2: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4: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351" name="Google Shape;351;p4: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2301dff7ef_0_23: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6" name="Google Shape;356;g32301dff7ef_0_23: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57" name="Google Shape;357;g32301dff7ef_0_23: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7" name="Google Shape;367;p20: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68" name="Google Shape;368;p20: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fe8106691a_0_6: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7" name="Google Shape;377;g2fe8106691a_0_6: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378" name="Google Shape;378;g2fe8106691a_0_6: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389" name="Google Shape;389;p12: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0: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396" name="Google Shape;396;p10: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4" name="Google Shape;404;p5: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405" name="Google Shape;405;p5: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fe793befee_2_1: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6" name="Google Shape;416;g2fe793befee_2_1: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417" name="Google Shape;417;g2fe793befee_2_1: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22d2c36e29_1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g322d2c36e29_1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426" name="Google Shape;426;g322d2c36e29_1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22d2c36e29_1_2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3" name="Google Shape;443;g322d2c36e29_1_2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444" name="Google Shape;444;g322d2c36e29_1_24: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a0fea115f_3_64: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g25a0fea115f_3_64: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96" name="Google Shape;96;g25a0fea115f_3_64: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22d2c36e29_1_17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3" name="Google Shape;463;g322d2c36e29_1_17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464" name="Google Shape;464;g322d2c36e29_1_179: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360"/>
              </a:spcBef>
              <a:spcAft>
                <a:spcPts val="0"/>
              </a:spcAft>
              <a:buSzPts val="1400"/>
              <a:buNone/>
            </a:pPr>
            <a:r>
              <a:t/>
            </a:r>
            <a:endParaRPr/>
          </a:p>
        </p:txBody>
      </p:sp>
      <p:sp>
        <p:nvSpPr>
          <p:cNvPr id="473" name="Google Shape;473;p6: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45fa46e06_1_0: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0" name="Google Shape;110;g3245fa46e06_1_0: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11" name="Google Shape;111;g3245fa46e06_1_0: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8af4f2c59_1_80: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g258af4f2c59_1_80: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36" name="Google Shape;136;g258af4f2c59_1_80: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74fec8ed0_0_46:notes"/>
          <p:cNvSpPr/>
          <p:nvPr>
            <p:ph idx="2" type="sldImg"/>
          </p:nvPr>
        </p:nvSpPr>
        <p:spPr>
          <a:xfrm>
            <a:off x="141288" y="769938"/>
            <a:ext cx="6816725" cy="3835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g2574fec8ed0_0_46:notes"/>
          <p:cNvSpPr txBox="1"/>
          <p:nvPr>
            <p:ph idx="1" type="body"/>
          </p:nvPr>
        </p:nvSpPr>
        <p:spPr>
          <a:xfrm>
            <a:off x="946685" y="4862015"/>
            <a:ext cx="5205932" cy="4605085"/>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45" name="Google Shape;145;g2574fec8ed0_0_46:notes"/>
          <p:cNvSpPr txBox="1"/>
          <p:nvPr>
            <p:ph idx="12" type="sldNum"/>
          </p:nvPr>
        </p:nvSpPr>
        <p:spPr>
          <a:xfrm>
            <a:off x="4022163" y="9722392"/>
            <a:ext cx="3077137" cy="512221"/>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45fa46e06_1_24: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g3245fa46e06_1_24: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62" name="Google Shape;162;g3245fa46e06_1_24: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2301dff7ef_0_59: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g32301dff7ef_0_59: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185" name="Google Shape;185;g32301dff7ef_0_59: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2d2c36e29_1_157:notes"/>
          <p:cNvSpPr/>
          <p:nvPr>
            <p:ph idx="2" type="sldImg"/>
          </p:nvPr>
        </p:nvSpPr>
        <p:spPr>
          <a:xfrm>
            <a:off x="141288" y="769938"/>
            <a:ext cx="6816600" cy="383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6" name="Google Shape;206;g322d2c36e29_1_157:notes"/>
          <p:cNvSpPr txBox="1"/>
          <p:nvPr>
            <p:ph idx="1" type="body"/>
          </p:nvPr>
        </p:nvSpPr>
        <p:spPr>
          <a:xfrm>
            <a:off x="946685" y="4862015"/>
            <a:ext cx="5205900" cy="4605000"/>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t/>
            </a:r>
            <a:endParaRPr/>
          </a:p>
        </p:txBody>
      </p:sp>
      <p:sp>
        <p:nvSpPr>
          <p:cNvPr id="207" name="Google Shape;207;g322d2c36e29_1_157:notes"/>
          <p:cNvSpPr txBox="1"/>
          <p:nvPr>
            <p:ph idx="12" type="sldNum"/>
          </p:nvPr>
        </p:nvSpPr>
        <p:spPr>
          <a:xfrm>
            <a:off x="4022163" y="9722392"/>
            <a:ext cx="3077100" cy="5121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8.jp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3.png"/><Relationship Id="rId4" Type="http://schemas.openxmlformats.org/officeDocument/2006/relationships/image" Target="../media/image16.gif"/><Relationship Id="rId5" Type="http://schemas.openxmlformats.org/officeDocument/2006/relationships/hyperlink" Target="http://wwwmatthes.in.tum.d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pic>
        <p:nvPicPr>
          <p:cNvPr id="17" name="Google Shape;17;p8"/>
          <p:cNvPicPr preferRelativeResize="0"/>
          <p:nvPr/>
        </p:nvPicPr>
        <p:blipFill rotWithShape="1">
          <a:blip r:embed="rId2">
            <a:alphaModFix/>
          </a:blip>
          <a:srcRect b="0" l="0" r="0" t="0"/>
          <a:stretch/>
        </p:blipFill>
        <p:spPr>
          <a:xfrm>
            <a:off x="-7616" y="2"/>
            <a:ext cx="12192000" cy="6857999"/>
          </a:xfrm>
          <a:prstGeom prst="rect">
            <a:avLst/>
          </a:prstGeom>
          <a:noFill/>
          <a:ln>
            <a:noFill/>
          </a:ln>
        </p:spPr>
      </p:pic>
      <p:sp>
        <p:nvSpPr>
          <p:cNvPr id="18" name="Google Shape;18;p8"/>
          <p:cNvSpPr/>
          <p:nvPr/>
        </p:nvSpPr>
        <p:spPr>
          <a:xfrm>
            <a:off x="0" y="0"/>
            <a:ext cx="12192000" cy="4196080"/>
          </a:xfrm>
          <a:prstGeom prst="rect">
            <a:avLst/>
          </a:prstGeom>
          <a:gradFill>
            <a:gsLst>
              <a:gs pos="0">
                <a:srgbClr val="FFFFFF">
                  <a:alpha val="83529"/>
                </a:srgbClr>
              </a:gs>
              <a:gs pos="23000">
                <a:srgbClr val="FFFFFF">
                  <a:alpha val="83529"/>
                </a:srgbClr>
              </a:gs>
              <a:gs pos="93000">
                <a:srgbClr val="FFFFFF">
                  <a:alpha val="0"/>
                </a:srgbClr>
              </a:gs>
              <a:gs pos="100000">
                <a:srgbClr val="FFFFFF">
                  <a:alpha val="0"/>
                </a:srgbClr>
              </a:gs>
            </a:gsLst>
            <a:lin ang="5400000" scaled="0"/>
          </a:gradFill>
          <a:ln>
            <a:noFill/>
          </a:ln>
        </p:spPr>
        <p:txBody>
          <a:bodyPr anchorCtr="0" anchor="t" bIns="45700" lIns="91425" spcFirstLastPara="1" rIns="91425" wrap="square" tIns="45700">
            <a:noAutofit/>
          </a:bodyPr>
          <a:lstStyle/>
          <a:p>
            <a:pPr indent="0" lvl="0" marL="0" marR="0" rtl="0" algn="ctr">
              <a:lnSpc>
                <a:spcPct val="114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19" name="Google Shape;19;p8"/>
          <p:cNvSpPr txBox="1"/>
          <p:nvPr>
            <p:ph type="title"/>
          </p:nvPr>
        </p:nvSpPr>
        <p:spPr>
          <a:xfrm>
            <a:off x="431371" y="3538641"/>
            <a:ext cx="11432843" cy="679774"/>
          </a:xfrm>
          <a:prstGeom prst="rect">
            <a:avLst/>
          </a:prstGeom>
          <a:solidFill>
            <a:schemeClr val="lt1"/>
          </a:solidFill>
          <a:ln>
            <a:noFill/>
          </a:ln>
        </p:spPr>
        <p:txBody>
          <a:bodyPr anchorCtr="0" anchor="b" bIns="72000" lIns="90000" spcFirstLastPara="1" rIns="90000" wrap="square" tIns="144000">
            <a:spAutoFit/>
          </a:bodyPr>
          <a:lstStyle>
            <a:lvl1pPr lvl="0" algn="l">
              <a:lnSpc>
                <a:spcPct val="100000"/>
              </a:lnSpc>
              <a:spcBef>
                <a:spcPts val="0"/>
              </a:spcBef>
              <a:spcAft>
                <a:spcPts val="0"/>
              </a:spcAft>
              <a:buSzPts val="1400"/>
              <a:buNone/>
              <a:defRPr b="0" i="0" sz="3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 type="body"/>
          </p:nvPr>
        </p:nvSpPr>
        <p:spPr>
          <a:xfrm>
            <a:off x="431373" y="4211796"/>
            <a:ext cx="11431346" cy="338554"/>
          </a:xfrm>
          <a:prstGeom prst="rect">
            <a:avLst/>
          </a:prstGeom>
          <a:solidFill>
            <a:srgbClr val="FFFFFF"/>
          </a:solidFill>
          <a:ln>
            <a:noFill/>
          </a:ln>
        </p:spPr>
        <p:txBody>
          <a:bodyPr anchorCtr="0" anchor="t" bIns="45700" lIns="91425" spcFirstLastPara="1" rIns="91425" wrap="square" tIns="45700">
            <a:spAutoFit/>
          </a:bodyPr>
          <a:lstStyle>
            <a:lvl1pPr indent="-228600" lvl="0" marL="457200" algn="l">
              <a:lnSpc>
                <a:spcPct val="100000"/>
              </a:lnSpc>
              <a:spcBef>
                <a:spcPts val="320"/>
              </a:spcBef>
              <a:spcAft>
                <a:spcPts val="0"/>
              </a:spcAft>
              <a:buClr>
                <a:srgbClr val="666666"/>
              </a:buClr>
              <a:buSzPts val="1600"/>
              <a:buFont typeface="Arial"/>
              <a:buNone/>
              <a:defRPr b="0" sz="1600">
                <a:solidFill>
                  <a:srgbClr val="666666"/>
                </a:solidFill>
                <a:latin typeface="Arial"/>
                <a:ea typeface="Arial"/>
                <a:cs typeface="Arial"/>
                <a:sym typeface="Arial"/>
              </a:defRPr>
            </a:lvl1pPr>
            <a:lvl2pPr indent="-228600" lvl="1" marL="914400" algn="l">
              <a:lnSpc>
                <a:spcPct val="100000"/>
              </a:lnSpc>
              <a:spcBef>
                <a:spcPts val="360"/>
              </a:spcBef>
              <a:spcAft>
                <a:spcPts val="0"/>
              </a:spcAft>
              <a:buSzPts val="1800"/>
              <a:buFont typeface="Arial"/>
              <a:buNone/>
              <a:defRPr/>
            </a:lvl2pPr>
            <a:lvl3pPr indent="-228600" lvl="2" marL="1371600" algn="l">
              <a:lnSpc>
                <a:spcPct val="100000"/>
              </a:lnSpc>
              <a:spcBef>
                <a:spcPts val="360"/>
              </a:spcBef>
              <a:spcAft>
                <a:spcPts val="0"/>
              </a:spcAft>
              <a:buSzPts val="1800"/>
              <a:buFont typeface="Arial"/>
              <a:buNone/>
              <a:defRPr/>
            </a:lvl3pPr>
            <a:lvl4pPr indent="-228600" lvl="3" marL="1828800" algn="l">
              <a:lnSpc>
                <a:spcPct val="100000"/>
              </a:lnSpc>
              <a:spcBef>
                <a:spcPts val="320"/>
              </a:spcBef>
              <a:spcAft>
                <a:spcPts val="0"/>
              </a:spcAft>
              <a:buSzPts val="1600"/>
              <a:buFont typeface="Arial"/>
              <a:buNone/>
              <a:defRPr/>
            </a:lvl4pPr>
            <a:lvl5pPr indent="-228600" lvl="4" marL="2286000" algn="l">
              <a:lnSpc>
                <a:spcPct val="100000"/>
              </a:lnSpc>
              <a:spcBef>
                <a:spcPts val="320"/>
              </a:spcBef>
              <a:spcAft>
                <a:spcPts val="0"/>
              </a:spcAft>
              <a:buSzPts val="1600"/>
              <a:buFont typeface="Arial"/>
              <a:buNone/>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pic>
        <p:nvPicPr>
          <p:cNvPr id="21" name="Google Shape;21;p8"/>
          <p:cNvPicPr preferRelativeResize="0"/>
          <p:nvPr/>
        </p:nvPicPr>
        <p:blipFill rotWithShape="1">
          <a:blip r:embed="rId3">
            <a:alphaModFix/>
          </a:blip>
          <a:srcRect b="0" l="0" r="0" t="0"/>
          <a:stretch/>
        </p:blipFill>
        <p:spPr>
          <a:xfrm>
            <a:off x="431371" y="398812"/>
            <a:ext cx="997527" cy="320040"/>
          </a:xfrm>
          <a:prstGeom prst="rect">
            <a:avLst/>
          </a:prstGeom>
          <a:noFill/>
          <a:ln>
            <a:noFill/>
          </a:ln>
        </p:spPr>
      </p:pic>
      <p:pic>
        <p:nvPicPr>
          <p:cNvPr id="22" name="Google Shape;22;p8"/>
          <p:cNvPicPr preferRelativeResize="0"/>
          <p:nvPr/>
        </p:nvPicPr>
        <p:blipFill rotWithShape="1">
          <a:blip r:embed="rId4">
            <a:alphaModFix/>
          </a:blip>
          <a:srcRect b="0" l="0" r="0" t="0"/>
          <a:stretch/>
        </p:blipFill>
        <p:spPr>
          <a:xfrm>
            <a:off x="11255861" y="398812"/>
            <a:ext cx="606858" cy="320055"/>
          </a:xfrm>
          <a:prstGeom prst="rect">
            <a:avLst/>
          </a:prstGeom>
          <a:noFill/>
          <a:ln>
            <a:noFill/>
          </a:ln>
        </p:spPr>
      </p:pic>
      <p:sp>
        <p:nvSpPr>
          <p:cNvPr id="23" name="Google Shape;23;p8"/>
          <p:cNvSpPr txBox="1"/>
          <p:nvPr/>
        </p:nvSpPr>
        <p:spPr>
          <a:xfrm>
            <a:off x="425454" y="4643381"/>
            <a:ext cx="11438759" cy="1440734"/>
          </a:xfrm>
          <a:prstGeom prst="rect">
            <a:avLst/>
          </a:prstGeom>
          <a:solidFill>
            <a:srgbClr val="EAF3FA"/>
          </a:solidFill>
          <a:ln>
            <a:noFill/>
          </a:ln>
        </p:spPr>
        <p:txBody>
          <a:bodyPr anchorCtr="0" anchor="t" bIns="180000" lIns="252000" spcFirstLastPara="1" rIns="180000" wrap="square" tIns="1800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Chair of Software Engineering for Business Information Systems (sebis)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Department of Computer 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95959"/>
                </a:solidFill>
                <a:latin typeface="Arial"/>
                <a:ea typeface="Arial"/>
                <a:cs typeface="Arial"/>
                <a:sym typeface="Arial"/>
              </a:rPr>
              <a:t>School of Computation, Information and Technology (CIT) </a:t>
            </a:r>
            <a:endParaRPr b="0" i="0" sz="14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Arial"/>
                <a:ea typeface="Arial"/>
                <a:cs typeface="Arial"/>
                <a:sym typeface="Arial"/>
              </a:rPr>
              <a:t>Technical University of Munich (TUM)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7F7F7F"/>
                </a:solidFill>
                <a:latin typeface="Arial"/>
                <a:ea typeface="Arial"/>
                <a:cs typeface="Arial"/>
                <a:sym typeface="Arial"/>
              </a:rPr>
              <a:t>wwwmatthes.in.tum.de</a:t>
            </a:r>
            <a:endParaRPr b="0" i="0" sz="1400" u="sng" cap="none" strike="noStrike">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type="obj">
  <p:cSld name="OBJECT">
    <p:spTree>
      <p:nvGrpSpPr>
        <p:cNvPr id="24" name="Shape 24"/>
        <p:cNvGrpSpPr/>
        <p:nvPr/>
      </p:nvGrpSpPr>
      <p:grpSpPr>
        <a:xfrm>
          <a:off x="0" y="0"/>
          <a:ext cx="0" cy="0"/>
          <a:chOff x="0" y="0"/>
          <a:chExt cx="0" cy="0"/>
        </a:xfrm>
      </p:grpSpPr>
      <p:sp>
        <p:nvSpPr>
          <p:cNvPr id="25" name="Google Shape;25;p9"/>
          <p:cNvSpPr txBox="1"/>
          <p:nvPr>
            <p:ph idx="1" type="body"/>
          </p:nvPr>
        </p:nvSpPr>
        <p:spPr>
          <a:xfrm>
            <a:off x="334435" y="981076"/>
            <a:ext cx="11523135" cy="54006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a:latin typeface="Arial"/>
                <a:ea typeface="Arial"/>
                <a:cs typeface="Arial"/>
                <a:sym typeface="Arial"/>
              </a:defRPr>
            </a:lvl1pPr>
            <a:lvl2pPr indent="-342900" lvl="1" marL="914400" algn="l">
              <a:lnSpc>
                <a:spcPct val="100000"/>
              </a:lnSpc>
              <a:spcBef>
                <a:spcPts val="360"/>
              </a:spcBef>
              <a:spcAft>
                <a:spcPts val="0"/>
              </a:spcAft>
              <a:buClr>
                <a:schemeClr val="dk2"/>
              </a:buClr>
              <a:buSzPts val="1800"/>
              <a:buChar char="▪"/>
              <a:defRPr sz="1800">
                <a:solidFill>
                  <a:schemeClr val="dk1"/>
                </a:solidFill>
                <a:latin typeface="Arial"/>
                <a:ea typeface="Arial"/>
                <a:cs typeface="Arial"/>
                <a:sym typeface="Arial"/>
              </a:defRPr>
            </a:lvl2pPr>
            <a:lvl3pPr indent="-342900" lvl="2" marL="1371600" algn="l">
              <a:lnSpc>
                <a:spcPct val="100000"/>
              </a:lnSpc>
              <a:spcBef>
                <a:spcPts val="360"/>
              </a:spcBef>
              <a:spcAft>
                <a:spcPts val="0"/>
              </a:spcAft>
              <a:buClr>
                <a:schemeClr val="dk2"/>
              </a:buClr>
              <a:buSzPts val="1800"/>
              <a:buChar char="▪"/>
              <a:defRPr>
                <a:solidFill>
                  <a:schemeClr val="dk1"/>
                </a:solidFill>
                <a:latin typeface="Arial"/>
                <a:ea typeface="Arial"/>
                <a:cs typeface="Arial"/>
                <a:sym typeface="Arial"/>
              </a:defRPr>
            </a:lvl3pPr>
            <a:lvl4pPr indent="-330200" lvl="3" marL="1828800" algn="l">
              <a:lnSpc>
                <a:spcPct val="100000"/>
              </a:lnSpc>
              <a:spcBef>
                <a:spcPts val="320"/>
              </a:spcBef>
              <a:spcAft>
                <a:spcPts val="0"/>
              </a:spcAft>
              <a:buClr>
                <a:schemeClr val="dk2"/>
              </a:buClr>
              <a:buSzPts val="1600"/>
              <a:buChar char="▪"/>
              <a:defRPr>
                <a:solidFill>
                  <a:schemeClr val="dk1"/>
                </a:solidFill>
                <a:latin typeface="Arial"/>
                <a:ea typeface="Arial"/>
                <a:cs typeface="Arial"/>
                <a:sym typeface="Arial"/>
              </a:defRPr>
            </a:lvl4pPr>
            <a:lvl5pPr indent="-330200" lvl="4" marL="2286000" algn="l">
              <a:lnSpc>
                <a:spcPct val="100000"/>
              </a:lnSpc>
              <a:spcBef>
                <a:spcPts val="320"/>
              </a:spcBef>
              <a:spcAft>
                <a:spcPts val="0"/>
              </a:spcAft>
              <a:buClr>
                <a:schemeClr val="dk2"/>
              </a:buClr>
              <a:buSzPts val="1600"/>
              <a:buChar char="▪"/>
              <a:defRPr>
                <a:solidFill>
                  <a:schemeClr val="dk1"/>
                </a:solidFill>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26" name="Google Shape;26;p9"/>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e" showMasterSp="0">
  <p:cSld name="Ende">
    <p:spTree>
      <p:nvGrpSpPr>
        <p:cNvPr id="30" name="Shape 30"/>
        <p:cNvGrpSpPr/>
        <p:nvPr/>
      </p:nvGrpSpPr>
      <p:grpSpPr>
        <a:xfrm>
          <a:off x="0" y="0"/>
          <a:ext cx="0" cy="0"/>
          <a:chOff x="0" y="0"/>
          <a:chExt cx="0" cy="0"/>
        </a:xfrm>
      </p:grpSpPr>
      <p:pic>
        <p:nvPicPr>
          <p:cNvPr descr="Gebaeude_Fahne" id="31" name="Google Shape;31;p11"/>
          <p:cNvPicPr preferRelativeResize="0"/>
          <p:nvPr/>
        </p:nvPicPr>
        <p:blipFill rotWithShape="1">
          <a:blip r:embed="rId2">
            <a:alphaModFix/>
          </a:blip>
          <a:srcRect b="0" l="0" r="0" t="0"/>
          <a:stretch/>
        </p:blipFill>
        <p:spPr>
          <a:xfrm>
            <a:off x="0" y="-27384"/>
            <a:ext cx="12192000" cy="6893697"/>
          </a:xfrm>
          <a:prstGeom prst="rect">
            <a:avLst/>
          </a:prstGeom>
          <a:noFill/>
          <a:ln>
            <a:noFill/>
          </a:ln>
        </p:spPr>
      </p:pic>
      <p:sp>
        <p:nvSpPr>
          <p:cNvPr id="32" name="Google Shape;32;p11"/>
          <p:cNvSpPr/>
          <p:nvPr/>
        </p:nvSpPr>
        <p:spPr>
          <a:xfrm>
            <a:off x="767407" y="1743185"/>
            <a:ext cx="3240361" cy="4566135"/>
          </a:xfrm>
          <a:prstGeom prst="rect">
            <a:avLst/>
          </a:prstGeom>
          <a:solidFill>
            <a:schemeClr val="lt1"/>
          </a:solidFill>
          <a:ln>
            <a:noFill/>
          </a:ln>
          <a:effectLst>
            <a:outerShdw blurRad="508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 name="Google Shape;33;p11"/>
          <p:cNvPicPr preferRelativeResize="0"/>
          <p:nvPr/>
        </p:nvPicPr>
        <p:blipFill rotWithShape="1">
          <a:blip r:embed="rId3">
            <a:alphaModFix/>
          </a:blip>
          <a:srcRect b="0" l="0" r="0" t="0"/>
          <a:stretch/>
        </p:blipFill>
        <p:spPr>
          <a:xfrm>
            <a:off x="3049370" y="2024110"/>
            <a:ext cx="682753" cy="359665"/>
          </a:xfrm>
          <a:prstGeom prst="rect">
            <a:avLst/>
          </a:prstGeom>
          <a:noFill/>
          <a:ln>
            <a:noFill/>
          </a:ln>
        </p:spPr>
      </p:pic>
      <p:pic>
        <p:nvPicPr>
          <p:cNvPr descr="sebis-Logo.gif" id="34" name="Google Shape;34;p11"/>
          <p:cNvPicPr preferRelativeResize="0"/>
          <p:nvPr/>
        </p:nvPicPr>
        <p:blipFill rotWithShape="1">
          <a:blip r:embed="rId4">
            <a:alphaModFix/>
          </a:blip>
          <a:srcRect b="0" l="0" r="0" t="0"/>
          <a:stretch/>
        </p:blipFill>
        <p:spPr>
          <a:xfrm>
            <a:off x="3098009" y="2514436"/>
            <a:ext cx="720000" cy="230880"/>
          </a:xfrm>
          <a:prstGeom prst="rect">
            <a:avLst/>
          </a:prstGeom>
          <a:noFill/>
          <a:ln>
            <a:noFill/>
          </a:ln>
        </p:spPr>
      </p:pic>
      <p:sp>
        <p:nvSpPr>
          <p:cNvPr id="35" name="Google Shape;35;p11"/>
          <p:cNvSpPr txBox="1"/>
          <p:nvPr/>
        </p:nvSpPr>
        <p:spPr>
          <a:xfrm>
            <a:off x="1040407" y="4123820"/>
            <a:ext cx="2751118"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Technical University of Munich (TUM)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TUM School of CIT</a:t>
            </a:r>
            <a:br>
              <a:rPr b="0" i="0" lang="en-US" sz="1050" u="none" cap="none" strike="noStrike">
                <a:solidFill>
                  <a:schemeClr val="dk1"/>
                </a:solidFill>
                <a:latin typeface="Arial"/>
                <a:ea typeface="Arial"/>
                <a:cs typeface="Arial"/>
                <a:sym typeface="Arial"/>
              </a:rPr>
            </a:br>
            <a:r>
              <a:rPr b="0" i="0" lang="en-US" sz="1050" u="none" cap="none" strike="noStrike">
                <a:solidFill>
                  <a:schemeClr val="dk1"/>
                </a:solidFill>
                <a:latin typeface="Arial"/>
                <a:ea typeface="Arial"/>
                <a:cs typeface="Arial"/>
                <a:sym typeface="Arial"/>
              </a:rPr>
              <a:t>Department of Computer Science (CS)</a:t>
            </a:r>
            <a:br>
              <a:rPr b="0" i="0" lang="en-US" sz="1050" u="none" cap="none" strike="noStrike">
                <a:solidFill>
                  <a:schemeClr val="dk1"/>
                </a:solidFill>
                <a:latin typeface="Arial"/>
                <a:ea typeface="Arial"/>
                <a:cs typeface="Arial"/>
                <a:sym typeface="Arial"/>
              </a:rPr>
            </a:br>
            <a:r>
              <a:rPr b="0" i="0" lang="en-US" sz="1050" u="none" cap="none" strike="noStrike">
                <a:solidFill>
                  <a:schemeClr val="dk1"/>
                </a:solidFill>
                <a:latin typeface="Arial"/>
                <a:ea typeface="Arial"/>
                <a:cs typeface="Arial"/>
                <a:sym typeface="Arial"/>
              </a:rPr>
              <a:t>Chair of Software Engineering for Business Information Systems (sebis)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Boltzmannstraße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85748 Garching bei München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+49.89.289.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sng" cap="none" strike="noStrike">
                <a:solidFill>
                  <a:schemeClr val="dk1"/>
                </a:solidFill>
                <a:latin typeface="Arial"/>
                <a:ea typeface="Arial"/>
                <a:cs typeface="Arial"/>
                <a:sym typeface="Arial"/>
                <a:hlinkClick r:id="rId5">
                  <a:extLst>
                    <a:ext uri="{A12FA001-AC4F-418D-AE19-62706E023703}">
                      <ahyp:hlinkClr val="tx"/>
                    </a:ext>
                  </a:extLst>
                </a:hlinkClick>
              </a:rPr>
              <a:t>wwwmatthes.in.tum.de</a:t>
            </a:r>
            <a:endParaRPr b="0" i="0" sz="1050" u="none" cap="none" strike="noStrike">
              <a:solidFill>
                <a:schemeClr val="dk1"/>
              </a:solidFill>
              <a:latin typeface="Arial"/>
              <a:ea typeface="Arial"/>
              <a:cs typeface="Arial"/>
              <a:sym typeface="Arial"/>
            </a:endParaRPr>
          </a:p>
        </p:txBody>
      </p:sp>
      <p:sp>
        <p:nvSpPr>
          <p:cNvPr id="36" name="Google Shape;36;p11"/>
          <p:cNvSpPr txBox="1"/>
          <p:nvPr>
            <p:ph idx="1" type="body"/>
          </p:nvPr>
        </p:nvSpPr>
        <p:spPr>
          <a:xfrm>
            <a:off x="1160429" y="3486197"/>
            <a:ext cx="2485288" cy="2194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280"/>
              </a:spcBef>
              <a:spcAft>
                <a:spcPts val="0"/>
              </a:spcAft>
              <a:buClr>
                <a:schemeClr val="dk1"/>
              </a:buClr>
              <a:buSzPts val="1400"/>
              <a:buFont typeface="Arial"/>
              <a:buNone/>
              <a:defRPr b="1" sz="1400">
                <a:latin typeface="Arial"/>
                <a:ea typeface="Arial"/>
                <a:cs typeface="Arial"/>
                <a:sym typeface="Arial"/>
              </a:defRPr>
            </a:lvl1pPr>
            <a:lvl2pPr indent="-228600" lvl="1" marL="914400" algn="l">
              <a:lnSpc>
                <a:spcPct val="100000"/>
              </a:lnSpc>
              <a:spcBef>
                <a:spcPts val="360"/>
              </a:spcBef>
              <a:spcAft>
                <a:spcPts val="0"/>
              </a:spcAft>
              <a:buSzPts val="1800"/>
              <a:buFont typeface="Arial"/>
              <a:buNone/>
              <a:defRPr/>
            </a:lvl2pPr>
            <a:lvl3pPr indent="-228600" lvl="2" marL="1371600" algn="l">
              <a:lnSpc>
                <a:spcPct val="100000"/>
              </a:lnSpc>
              <a:spcBef>
                <a:spcPts val="360"/>
              </a:spcBef>
              <a:spcAft>
                <a:spcPts val="0"/>
              </a:spcAft>
              <a:buSzPts val="1800"/>
              <a:buFont typeface="Arial"/>
              <a:buNone/>
              <a:defRPr/>
            </a:lvl3pPr>
            <a:lvl4pPr indent="-228600" lvl="3" marL="1828800" algn="l">
              <a:lnSpc>
                <a:spcPct val="100000"/>
              </a:lnSpc>
              <a:spcBef>
                <a:spcPts val="320"/>
              </a:spcBef>
              <a:spcAft>
                <a:spcPts val="0"/>
              </a:spcAft>
              <a:buSzPts val="1600"/>
              <a:buFont typeface="Arial"/>
              <a:buNone/>
              <a:defRPr/>
            </a:lvl4pPr>
            <a:lvl5pPr indent="-228600" lvl="4" marL="2286000" algn="l">
              <a:lnSpc>
                <a:spcPct val="100000"/>
              </a:lnSpc>
              <a:spcBef>
                <a:spcPts val="320"/>
              </a:spcBef>
              <a:spcAft>
                <a:spcPts val="0"/>
              </a:spcAft>
              <a:buSzPts val="1600"/>
              <a:buFont typeface="Arial"/>
              <a:buNone/>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37" name="Google Shape;37;p11"/>
          <p:cNvSpPr txBox="1"/>
          <p:nvPr>
            <p:ph idx="2" type="body"/>
          </p:nvPr>
        </p:nvSpPr>
        <p:spPr>
          <a:xfrm>
            <a:off x="1160435" y="3277001"/>
            <a:ext cx="2484681" cy="18296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210"/>
              </a:spcBef>
              <a:spcAft>
                <a:spcPts val="0"/>
              </a:spcAft>
              <a:buClr>
                <a:schemeClr val="dk1"/>
              </a:buClr>
              <a:buSzPts val="1050"/>
              <a:buFont typeface="Arial"/>
              <a:buNone/>
              <a:defRPr sz="1050">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38" name="Google Shape;38;p11"/>
          <p:cNvSpPr txBox="1"/>
          <p:nvPr>
            <p:ph idx="3" type="body"/>
          </p:nvPr>
        </p:nvSpPr>
        <p:spPr>
          <a:xfrm>
            <a:off x="1847528" y="5615625"/>
            <a:ext cx="1732003" cy="1333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
              </a:spcBef>
              <a:spcAft>
                <a:spcPts val="0"/>
              </a:spcAft>
              <a:buClr>
                <a:schemeClr val="dk1"/>
              </a:buClr>
              <a:buSzPts val="1050"/>
              <a:buFont typeface="Arial"/>
              <a:buNone/>
              <a:defRPr sz="1050">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39" name="Google Shape;39;p11"/>
          <p:cNvSpPr txBox="1"/>
          <p:nvPr>
            <p:ph idx="4" type="body"/>
          </p:nvPr>
        </p:nvSpPr>
        <p:spPr>
          <a:xfrm>
            <a:off x="1127448" y="5785985"/>
            <a:ext cx="2452083" cy="1317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
              </a:spcBef>
              <a:spcAft>
                <a:spcPts val="0"/>
              </a:spcAft>
              <a:buClr>
                <a:schemeClr val="dk1"/>
              </a:buClr>
              <a:buSzPts val="1050"/>
              <a:buFont typeface="Arial"/>
              <a:buNone/>
              <a:defRPr sz="1050">
                <a:latin typeface="Arial"/>
                <a:ea typeface="Arial"/>
                <a:cs typeface="Arial"/>
                <a:sym typeface="Aria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40" name="Google Shape;40;p11"/>
          <p:cNvSpPr txBox="1"/>
          <p:nvPr>
            <p:ph idx="5" type="body"/>
          </p:nvPr>
        </p:nvSpPr>
        <p:spPr>
          <a:xfrm>
            <a:off x="1161091" y="3704994"/>
            <a:ext cx="2502054" cy="21145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
              </a:spcBef>
              <a:spcAft>
                <a:spcPts val="0"/>
              </a:spcAft>
              <a:buSzPts val="1400"/>
              <a:buNone/>
              <a:defRPr sz="1050"/>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tertitel und Inhalt">
  <p:cSld name="Titel, Untertitel und Inhalt">
    <p:spTree>
      <p:nvGrpSpPr>
        <p:cNvPr id="41" name="Shape 41"/>
        <p:cNvGrpSpPr/>
        <p:nvPr/>
      </p:nvGrpSpPr>
      <p:grpSpPr>
        <a:xfrm>
          <a:off x="0" y="0"/>
          <a:ext cx="0" cy="0"/>
          <a:chOff x="0" y="0"/>
          <a:chExt cx="0" cy="0"/>
        </a:xfrm>
      </p:grpSpPr>
      <p:sp>
        <p:nvSpPr>
          <p:cNvPr id="42" name="Google Shape;42;p13"/>
          <p:cNvSpPr txBox="1"/>
          <p:nvPr>
            <p:ph type="title"/>
          </p:nvPr>
        </p:nvSpPr>
        <p:spPr>
          <a:xfrm>
            <a:off x="334437" y="81213"/>
            <a:ext cx="10586099" cy="36053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b="0" sz="2400">
                <a:solidFill>
                  <a:srgbClr val="0065B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 type="body"/>
          </p:nvPr>
        </p:nvSpPr>
        <p:spPr>
          <a:xfrm>
            <a:off x="334434" y="980728"/>
            <a:ext cx="11523133" cy="540067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
        <p:nvSpPr>
          <p:cNvPr id="44" name="Google Shape;44;p13"/>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13"/>
          <p:cNvSpPr txBox="1"/>
          <p:nvPr>
            <p:ph idx="2" type="body"/>
          </p:nvPr>
        </p:nvSpPr>
        <p:spPr>
          <a:xfrm>
            <a:off x="334434" y="441426"/>
            <a:ext cx="10586102" cy="3952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SzPts val="1400"/>
              <a:buNone/>
              <a:defRPr sz="2000">
                <a:solidFill>
                  <a:srgbClr val="7F7F7F"/>
                </a:solidFil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tertitel">
  <p:cSld name="Titel, Untertitel">
    <p:spTree>
      <p:nvGrpSpPr>
        <p:cNvPr id="48" name="Shape 48"/>
        <p:cNvGrpSpPr/>
        <p:nvPr/>
      </p:nvGrpSpPr>
      <p:grpSpPr>
        <a:xfrm>
          <a:off x="0" y="0"/>
          <a:ext cx="0" cy="0"/>
          <a:chOff x="0" y="0"/>
          <a:chExt cx="0" cy="0"/>
        </a:xfrm>
      </p:grpSpPr>
      <p:sp>
        <p:nvSpPr>
          <p:cNvPr id="49" name="Google Shape;49;p14"/>
          <p:cNvSpPr txBox="1"/>
          <p:nvPr>
            <p:ph type="title"/>
          </p:nvPr>
        </p:nvSpPr>
        <p:spPr>
          <a:xfrm>
            <a:off x="334437" y="81213"/>
            <a:ext cx="10586099" cy="36053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b="0" sz="2400">
                <a:solidFill>
                  <a:srgbClr val="0065B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4"/>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4"/>
          <p:cNvSpPr txBox="1"/>
          <p:nvPr>
            <p:ph idx="1" type="body"/>
          </p:nvPr>
        </p:nvSpPr>
        <p:spPr>
          <a:xfrm>
            <a:off x="334434" y="441426"/>
            <a:ext cx="10586102" cy="3952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SzPts val="1400"/>
              <a:buNone/>
              <a:defRPr sz="2000">
                <a:solidFill>
                  <a:srgbClr val="7F7F7F"/>
                </a:solidFill>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2"/>
              </a:buClr>
              <a:buSzPts val="1800"/>
              <a:buChar char="»"/>
              <a:defRPr/>
            </a:lvl6pPr>
            <a:lvl7pPr indent="-342900" lvl="6" marL="3200400" algn="l">
              <a:lnSpc>
                <a:spcPct val="100000"/>
              </a:lnSpc>
              <a:spcBef>
                <a:spcPts val="360"/>
              </a:spcBef>
              <a:spcAft>
                <a:spcPts val="0"/>
              </a:spcAft>
              <a:buClr>
                <a:schemeClr val="dk2"/>
              </a:buClr>
              <a:buSzPts val="1800"/>
              <a:buChar char="»"/>
              <a:defRPr/>
            </a:lvl7pPr>
            <a:lvl8pPr indent="-342900" lvl="7" marL="3657600" algn="l">
              <a:lnSpc>
                <a:spcPct val="100000"/>
              </a:lnSpc>
              <a:spcBef>
                <a:spcPts val="360"/>
              </a:spcBef>
              <a:spcAft>
                <a:spcPts val="0"/>
              </a:spcAft>
              <a:buClr>
                <a:schemeClr val="dk2"/>
              </a:buClr>
              <a:buSzPts val="1800"/>
              <a:buChar char="»"/>
              <a:defRPr/>
            </a:lvl8pPr>
            <a:lvl9pPr indent="-342900" lvl="8" marL="4114800" algn="l">
              <a:lnSpc>
                <a:spcPct val="100000"/>
              </a:lnSpc>
              <a:spcBef>
                <a:spcPts val="360"/>
              </a:spcBef>
              <a:spcAft>
                <a:spcPts val="0"/>
              </a:spcAft>
              <a:buClr>
                <a:schemeClr val="dk2"/>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54" name="Shape 54"/>
        <p:cNvGrpSpPr/>
        <p:nvPr/>
      </p:nvGrpSpPr>
      <p:grpSpPr>
        <a:xfrm>
          <a:off x="0" y="0"/>
          <a:ext cx="0" cy="0"/>
          <a:chOff x="0" y="0"/>
          <a:chExt cx="0" cy="0"/>
        </a:xfrm>
      </p:grpSpPr>
      <p:sp>
        <p:nvSpPr>
          <p:cNvPr id="55" name="Google Shape;55;p15"/>
          <p:cNvSpPr txBox="1"/>
          <p:nvPr>
            <p:ph type="title"/>
          </p:nvPr>
        </p:nvSpPr>
        <p:spPr>
          <a:xfrm>
            <a:off x="334434" y="44451"/>
            <a:ext cx="10586102" cy="72072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a:solidFill>
                  <a:srgbClr val="0065B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34437" y="981076"/>
            <a:ext cx="5659967" cy="5400675"/>
          </a:xfrm>
          <a:prstGeom prst="rect">
            <a:avLst/>
          </a:prstGeom>
          <a:solidFill>
            <a:srgbClr val="F2F2F2"/>
          </a:solid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2"/>
              </a:buClr>
              <a:buSzPts val="1800"/>
              <a:buFont typeface="Arial"/>
              <a:buChar char="»"/>
              <a:defRPr sz="1800"/>
            </a:lvl6pPr>
            <a:lvl7pPr indent="-342900" lvl="6" marL="3200400" algn="l">
              <a:lnSpc>
                <a:spcPct val="100000"/>
              </a:lnSpc>
              <a:spcBef>
                <a:spcPts val="360"/>
              </a:spcBef>
              <a:spcAft>
                <a:spcPts val="0"/>
              </a:spcAft>
              <a:buClr>
                <a:schemeClr val="dk2"/>
              </a:buClr>
              <a:buSzPts val="1800"/>
              <a:buFont typeface="Arial"/>
              <a:buChar char="»"/>
              <a:defRPr sz="1800"/>
            </a:lvl7pPr>
            <a:lvl8pPr indent="-342900" lvl="7" marL="3657600" algn="l">
              <a:lnSpc>
                <a:spcPct val="100000"/>
              </a:lnSpc>
              <a:spcBef>
                <a:spcPts val="360"/>
              </a:spcBef>
              <a:spcAft>
                <a:spcPts val="0"/>
              </a:spcAft>
              <a:buClr>
                <a:schemeClr val="dk2"/>
              </a:buClr>
              <a:buSzPts val="1800"/>
              <a:buFont typeface="Arial"/>
              <a:buChar char="»"/>
              <a:defRPr sz="1800"/>
            </a:lvl8pPr>
            <a:lvl9pPr indent="-342900" lvl="8" marL="4114800" algn="l">
              <a:lnSpc>
                <a:spcPct val="100000"/>
              </a:lnSpc>
              <a:spcBef>
                <a:spcPts val="360"/>
              </a:spcBef>
              <a:spcAft>
                <a:spcPts val="0"/>
              </a:spcAft>
              <a:buClr>
                <a:schemeClr val="dk2"/>
              </a:buClr>
              <a:buSzPts val="1800"/>
              <a:buFont typeface="Arial"/>
              <a:buChar char="»"/>
              <a:defRPr sz="1800"/>
            </a:lvl9pPr>
          </a:lstStyle>
          <a:p/>
        </p:txBody>
      </p:sp>
      <p:sp>
        <p:nvSpPr>
          <p:cNvPr id="57" name="Google Shape;57;p15"/>
          <p:cNvSpPr txBox="1"/>
          <p:nvPr>
            <p:ph idx="2" type="body"/>
          </p:nvPr>
        </p:nvSpPr>
        <p:spPr>
          <a:xfrm>
            <a:off x="6197602" y="981076"/>
            <a:ext cx="5659967" cy="5400675"/>
          </a:xfrm>
          <a:prstGeom prst="rect">
            <a:avLst/>
          </a:prstGeom>
          <a:solidFill>
            <a:srgbClr val="F2F2F2"/>
          </a:solid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2"/>
              </a:buClr>
              <a:buSzPts val="1800"/>
              <a:buFont typeface="Arial"/>
              <a:buChar char="»"/>
              <a:defRPr sz="1800"/>
            </a:lvl6pPr>
            <a:lvl7pPr indent="-342900" lvl="6" marL="3200400" algn="l">
              <a:lnSpc>
                <a:spcPct val="100000"/>
              </a:lnSpc>
              <a:spcBef>
                <a:spcPts val="360"/>
              </a:spcBef>
              <a:spcAft>
                <a:spcPts val="0"/>
              </a:spcAft>
              <a:buClr>
                <a:schemeClr val="dk2"/>
              </a:buClr>
              <a:buSzPts val="1800"/>
              <a:buFont typeface="Arial"/>
              <a:buChar char="»"/>
              <a:defRPr sz="1800"/>
            </a:lvl7pPr>
            <a:lvl8pPr indent="-342900" lvl="7" marL="3657600" algn="l">
              <a:lnSpc>
                <a:spcPct val="100000"/>
              </a:lnSpc>
              <a:spcBef>
                <a:spcPts val="360"/>
              </a:spcBef>
              <a:spcAft>
                <a:spcPts val="0"/>
              </a:spcAft>
              <a:buClr>
                <a:schemeClr val="dk2"/>
              </a:buClr>
              <a:buSzPts val="1800"/>
              <a:buFont typeface="Arial"/>
              <a:buChar char="»"/>
              <a:defRPr sz="1800"/>
            </a:lvl8pPr>
            <a:lvl9pPr indent="-342900" lvl="8" marL="4114800" algn="l">
              <a:lnSpc>
                <a:spcPct val="100000"/>
              </a:lnSpc>
              <a:spcBef>
                <a:spcPts val="360"/>
              </a:spcBef>
              <a:spcAft>
                <a:spcPts val="0"/>
              </a:spcAft>
              <a:buClr>
                <a:schemeClr val="dk2"/>
              </a:buClr>
              <a:buSzPts val="1800"/>
              <a:buFont typeface="Arial"/>
              <a:buChar char="»"/>
              <a:defRPr sz="1800"/>
            </a:lvl9pPr>
          </a:lstStyle>
          <a:p/>
        </p:txBody>
      </p:sp>
      <p:sp>
        <p:nvSpPr>
          <p:cNvPr id="58" name="Google Shape;58;p15"/>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p:cSld name="Vergleich">
    <p:spTree>
      <p:nvGrpSpPr>
        <p:cNvPr id="61" name="Shape 61"/>
        <p:cNvGrpSpPr/>
        <p:nvPr/>
      </p:nvGrpSpPr>
      <p:grpSpPr>
        <a:xfrm>
          <a:off x="0" y="0"/>
          <a:ext cx="0" cy="0"/>
          <a:chOff x="0" y="0"/>
          <a:chExt cx="0" cy="0"/>
        </a:xfrm>
      </p:grpSpPr>
      <p:sp>
        <p:nvSpPr>
          <p:cNvPr id="62" name="Google Shape;62;p16"/>
          <p:cNvSpPr txBox="1"/>
          <p:nvPr>
            <p:ph idx="1" type="body"/>
          </p:nvPr>
        </p:nvSpPr>
        <p:spPr>
          <a:xfrm>
            <a:off x="334437" y="981074"/>
            <a:ext cx="5662084" cy="661976"/>
          </a:xfrm>
          <a:prstGeom prst="rect">
            <a:avLst/>
          </a:prstGeom>
          <a:solidFill>
            <a:srgbClr val="4799D9"/>
          </a:solid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Font typeface="Arial"/>
              <a:buNone/>
              <a:defRPr b="0" sz="2000">
                <a:solidFill>
                  <a:schemeClr val="lt1"/>
                </a:solidFill>
                <a:latin typeface="Arial"/>
                <a:ea typeface="Arial"/>
                <a:cs typeface="Arial"/>
                <a:sym typeface="Aria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Clr>
                <a:schemeClr val="dk2"/>
              </a:buClr>
              <a:buSzPts val="1600"/>
              <a:buFont typeface="Arial"/>
              <a:buNone/>
              <a:defRPr b="1" sz="1600"/>
            </a:lvl6pPr>
            <a:lvl7pPr indent="-228600" lvl="6" marL="3200400" algn="l">
              <a:lnSpc>
                <a:spcPct val="100000"/>
              </a:lnSpc>
              <a:spcBef>
                <a:spcPts val="320"/>
              </a:spcBef>
              <a:spcAft>
                <a:spcPts val="0"/>
              </a:spcAft>
              <a:buClr>
                <a:schemeClr val="dk2"/>
              </a:buClr>
              <a:buSzPts val="1600"/>
              <a:buFont typeface="Arial"/>
              <a:buNone/>
              <a:defRPr b="1" sz="1600"/>
            </a:lvl7pPr>
            <a:lvl8pPr indent="-228600" lvl="7" marL="3657600" algn="l">
              <a:lnSpc>
                <a:spcPct val="100000"/>
              </a:lnSpc>
              <a:spcBef>
                <a:spcPts val="320"/>
              </a:spcBef>
              <a:spcAft>
                <a:spcPts val="0"/>
              </a:spcAft>
              <a:buClr>
                <a:schemeClr val="dk2"/>
              </a:buClr>
              <a:buSzPts val="1600"/>
              <a:buFont typeface="Arial"/>
              <a:buNone/>
              <a:defRPr b="1" sz="1600"/>
            </a:lvl8pPr>
            <a:lvl9pPr indent="-228600" lvl="8" marL="4114800" algn="l">
              <a:lnSpc>
                <a:spcPct val="100000"/>
              </a:lnSpc>
              <a:spcBef>
                <a:spcPts val="320"/>
              </a:spcBef>
              <a:spcAft>
                <a:spcPts val="0"/>
              </a:spcAft>
              <a:buClr>
                <a:schemeClr val="dk2"/>
              </a:buClr>
              <a:buSzPts val="1600"/>
              <a:buFont typeface="Arial"/>
              <a:buNone/>
              <a:defRPr b="1" sz="1600"/>
            </a:lvl9pPr>
          </a:lstStyle>
          <a:p/>
        </p:txBody>
      </p:sp>
      <p:sp>
        <p:nvSpPr>
          <p:cNvPr id="63" name="Google Shape;63;p16"/>
          <p:cNvSpPr txBox="1"/>
          <p:nvPr>
            <p:ph idx="2" type="body"/>
          </p:nvPr>
        </p:nvSpPr>
        <p:spPr>
          <a:xfrm>
            <a:off x="334437" y="1643050"/>
            <a:ext cx="5662084" cy="4773625"/>
          </a:xfrm>
          <a:prstGeom prst="rect">
            <a:avLst/>
          </a:prstGeom>
          <a:solidFill>
            <a:srgbClr val="F2F2F2"/>
          </a:solid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Clr>
                <a:schemeClr val="dk2"/>
              </a:buClr>
              <a:buSzPts val="1600"/>
              <a:buFont typeface="Arial"/>
              <a:buChar char="»"/>
              <a:defRPr sz="1600"/>
            </a:lvl6pPr>
            <a:lvl7pPr indent="-330200" lvl="6" marL="3200400" algn="l">
              <a:lnSpc>
                <a:spcPct val="100000"/>
              </a:lnSpc>
              <a:spcBef>
                <a:spcPts val="320"/>
              </a:spcBef>
              <a:spcAft>
                <a:spcPts val="0"/>
              </a:spcAft>
              <a:buClr>
                <a:schemeClr val="dk2"/>
              </a:buClr>
              <a:buSzPts val="1600"/>
              <a:buFont typeface="Arial"/>
              <a:buChar char="»"/>
              <a:defRPr sz="1600"/>
            </a:lvl7pPr>
            <a:lvl8pPr indent="-330200" lvl="7" marL="3657600" algn="l">
              <a:lnSpc>
                <a:spcPct val="100000"/>
              </a:lnSpc>
              <a:spcBef>
                <a:spcPts val="320"/>
              </a:spcBef>
              <a:spcAft>
                <a:spcPts val="0"/>
              </a:spcAft>
              <a:buClr>
                <a:schemeClr val="dk2"/>
              </a:buClr>
              <a:buSzPts val="1600"/>
              <a:buFont typeface="Arial"/>
              <a:buChar char="»"/>
              <a:defRPr sz="1600"/>
            </a:lvl8pPr>
            <a:lvl9pPr indent="-330200" lvl="8" marL="4114800" algn="l">
              <a:lnSpc>
                <a:spcPct val="100000"/>
              </a:lnSpc>
              <a:spcBef>
                <a:spcPts val="320"/>
              </a:spcBef>
              <a:spcAft>
                <a:spcPts val="0"/>
              </a:spcAft>
              <a:buClr>
                <a:schemeClr val="dk2"/>
              </a:buClr>
              <a:buSzPts val="1600"/>
              <a:buFont typeface="Arial"/>
              <a:buChar char="»"/>
              <a:defRPr sz="1600"/>
            </a:lvl9pPr>
          </a:lstStyle>
          <a:p/>
        </p:txBody>
      </p:sp>
      <p:sp>
        <p:nvSpPr>
          <p:cNvPr id="64" name="Google Shape;64;p16"/>
          <p:cNvSpPr txBox="1"/>
          <p:nvPr>
            <p:ph idx="3" type="body"/>
          </p:nvPr>
        </p:nvSpPr>
        <p:spPr>
          <a:xfrm>
            <a:off x="6193367" y="981079"/>
            <a:ext cx="5664200" cy="661975"/>
          </a:xfrm>
          <a:prstGeom prst="rect">
            <a:avLst/>
          </a:prstGeom>
          <a:solidFill>
            <a:srgbClr val="4799D9"/>
          </a:solid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Font typeface="Arial"/>
              <a:buNone/>
              <a:defRPr b="0" sz="2000">
                <a:solidFill>
                  <a:schemeClr val="lt1"/>
                </a:solidFill>
                <a:latin typeface="Arial"/>
                <a:ea typeface="Arial"/>
                <a:cs typeface="Arial"/>
                <a:sym typeface="Aria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Clr>
                <a:schemeClr val="dk2"/>
              </a:buClr>
              <a:buSzPts val="1600"/>
              <a:buFont typeface="Arial"/>
              <a:buNone/>
              <a:defRPr b="1" sz="1600"/>
            </a:lvl6pPr>
            <a:lvl7pPr indent="-228600" lvl="6" marL="3200400" algn="l">
              <a:lnSpc>
                <a:spcPct val="100000"/>
              </a:lnSpc>
              <a:spcBef>
                <a:spcPts val="320"/>
              </a:spcBef>
              <a:spcAft>
                <a:spcPts val="0"/>
              </a:spcAft>
              <a:buClr>
                <a:schemeClr val="dk2"/>
              </a:buClr>
              <a:buSzPts val="1600"/>
              <a:buFont typeface="Arial"/>
              <a:buNone/>
              <a:defRPr b="1" sz="1600"/>
            </a:lvl7pPr>
            <a:lvl8pPr indent="-228600" lvl="7" marL="3657600" algn="l">
              <a:lnSpc>
                <a:spcPct val="100000"/>
              </a:lnSpc>
              <a:spcBef>
                <a:spcPts val="320"/>
              </a:spcBef>
              <a:spcAft>
                <a:spcPts val="0"/>
              </a:spcAft>
              <a:buClr>
                <a:schemeClr val="dk2"/>
              </a:buClr>
              <a:buSzPts val="1600"/>
              <a:buFont typeface="Arial"/>
              <a:buNone/>
              <a:defRPr b="1" sz="1600"/>
            </a:lvl8pPr>
            <a:lvl9pPr indent="-228600" lvl="8" marL="4114800" algn="l">
              <a:lnSpc>
                <a:spcPct val="100000"/>
              </a:lnSpc>
              <a:spcBef>
                <a:spcPts val="320"/>
              </a:spcBef>
              <a:spcAft>
                <a:spcPts val="0"/>
              </a:spcAft>
              <a:buClr>
                <a:schemeClr val="dk2"/>
              </a:buClr>
              <a:buSzPts val="1600"/>
              <a:buFont typeface="Arial"/>
              <a:buNone/>
              <a:defRPr b="1" sz="1600"/>
            </a:lvl9pPr>
          </a:lstStyle>
          <a:p/>
        </p:txBody>
      </p:sp>
      <p:sp>
        <p:nvSpPr>
          <p:cNvPr id="65" name="Google Shape;65;p16"/>
          <p:cNvSpPr txBox="1"/>
          <p:nvPr>
            <p:ph idx="4" type="body"/>
          </p:nvPr>
        </p:nvSpPr>
        <p:spPr>
          <a:xfrm>
            <a:off x="6193367" y="1643050"/>
            <a:ext cx="5664200" cy="4773625"/>
          </a:xfrm>
          <a:prstGeom prst="rect">
            <a:avLst/>
          </a:prstGeom>
          <a:solidFill>
            <a:srgbClr val="F2F2F2"/>
          </a:solid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400"/>
              <a:buNone/>
              <a:defRPr sz="1800"/>
            </a:lvl1pPr>
            <a:lvl2pPr indent="-342900" lvl="1" marL="914400" algn="l">
              <a:lnSpc>
                <a:spcPct val="100000"/>
              </a:lnSpc>
              <a:spcBef>
                <a:spcPts val="360"/>
              </a:spcBef>
              <a:spcAft>
                <a:spcPts val="0"/>
              </a:spcAft>
              <a:buSzPts val="1800"/>
              <a:buChar char="▪"/>
              <a:defRPr sz="18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Clr>
                <a:schemeClr val="dk2"/>
              </a:buClr>
              <a:buSzPts val="1600"/>
              <a:buFont typeface="Arial"/>
              <a:buChar char="»"/>
              <a:defRPr sz="1600"/>
            </a:lvl6pPr>
            <a:lvl7pPr indent="-330200" lvl="6" marL="3200400" algn="l">
              <a:lnSpc>
                <a:spcPct val="100000"/>
              </a:lnSpc>
              <a:spcBef>
                <a:spcPts val="320"/>
              </a:spcBef>
              <a:spcAft>
                <a:spcPts val="0"/>
              </a:spcAft>
              <a:buClr>
                <a:schemeClr val="dk2"/>
              </a:buClr>
              <a:buSzPts val="1600"/>
              <a:buFont typeface="Arial"/>
              <a:buChar char="»"/>
              <a:defRPr sz="1600"/>
            </a:lvl7pPr>
            <a:lvl8pPr indent="-330200" lvl="7" marL="3657600" algn="l">
              <a:lnSpc>
                <a:spcPct val="100000"/>
              </a:lnSpc>
              <a:spcBef>
                <a:spcPts val="320"/>
              </a:spcBef>
              <a:spcAft>
                <a:spcPts val="0"/>
              </a:spcAft>
              <a:buClr>
                <a:schemeClr val="dk2"/>
              </a:buClr>
              <a:buSzPts val="1600"/>
              <a:buFont typeface="Arial"/>
              <a:buChar char="»"/>
              <a:defRPr sz="1600"/>
            </a:lvl8pPr>
            <a:lvl9pPr indent="-330200" lvl="8" marL="4114800" algn="l">
              <a:lnSpc>
                <a:spcPct val="100000"/>
              </a:lnSpc>
              <a:spcBef>
                <a:spcPts val="320"/>
              </a:spcBef>
              <a:spcAft>
                <a:spcPts val="0"/>
              </a:spcAft>
              <a:buClr>
                <a:schemeClr val="dk2"/>
              </a:buClr>
              <a:buSzPts val="1600"/>
              <a:buFont typeface="Arial"/>
              <a:buChar char="»"/>
              <a:defRPr sz="1600"/>
            </a:lvl9pPr>
          </a:lstStyle>
          <a:p/>
        </p:txBody>
      </p:sp>
      <p:sp>
        <p:nvSpPr>
          <p:cNvPr id="66" name="Google Shape;66;p16"/>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mittig" showMasterSp="0">
  <p:cSld name="Titel mittig">
    <p:spTree>
      <p:nvGrpSpPr>
        <p:cNvPr id="70" name="Shape 70"/>
        <p:cNvGrpSpPr/>
        <p:nvPr/>
      </p:nvGrpSpPr>
      <p:grpSpPr>
        <a:xfrm>
          <a:off x="0" y="0"/>
          <a:ext cx="0" cy="0"/>
          <a:chOff x="0" y="0"/>
          <a:chExt cx="0" cy="0"/>
        </a:xfrm>
      </p:grpSpPr>
      <p:sp>
        <p:nvSpPr>
          <p:cNvPr id="71" name="Google Shape;71;p17"/>
          <p:cNvSpPr txBox="1"/>
          <p:nvPr>
            <p:ph type="title"/>
          </p:nvPr>
        </p:nvSpPr>
        <p:spPr>
          <a:xfrm>
            <a:off x="334433" y="44451"/>
            <a:ext cx="11523133" cy="6524625"/>
          </a:xfrm>
          <a:prstGeom prst="rect">
            <a:avLst/>
          </a:prstGeom>
          <a:noFill/>
          <a:ln>
            <a:noFill/>
          </a:ln>
        </p:spPr>
        <p:txBody>
          <a:bodyPr anchorCtr="0" anchor="ctr" bIns="0" lIns="90000" spcFirstLastPara="1" rIns="90000" wrap="square" tIns="0">
            <a:noAutofit/>
          </a:bodyPr>
          <a:lstStyle>
            <a:lvl1pPr lvl="0" algn="ctr">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75" name="Shape 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34434" y="44451"/>
            <a:ext cx="10586102" cy="720725"/>
          </a:xfrm>
          <a:prstGeom prst="rect">
            <a:avLst/>
          </a:prstGeom>
          <a:noFill/>
          <a:ln>
            <a:noFill/>
          </a:ln>
        </p:spPr>
        <p:txBody>
          <a:bodyPr anchorCtr="0" anchor="b" bIns="0" lIns="90000" spcFirstLastPara="1" rIns="90000" wrap="square" tIns="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65B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Helvetica Neue"/>
                <a:ea typeface="Helvetica Neue"/>
                <a:cs typeface="Helvetica Neue"/>
                <a:sym typeface="Helvetica Neue"/>
              </a:defRPr>
            </a:lvl9pPr>
          </a:lstStyle>
          <a:p/>
        </p:txBody>
      </p:sp>
      <p:sp>
        <p:nvSpPr>
          <p:cNvPr id="11" name="Google Shape;11;p7"/>
          <p:cNvSpPr txBox="1"/>
          <p:nvPr>
            <p:ph idx="1" type="body"/>
          </p:nvPr>
        </p:nvSpPr>
        <p:spPr>
          <a:xfrm>
            <a:off x="334434" y="981076"/>
            <a:ext cx="11523133" cy="54006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100000"/>
              </a:lnSpc>
              <a:spcBef>
                <a:spcPts val="360"/>
              </a:spcBef>
              <a:spcAft>
                <a:spcPts val="0"/>
              </a:spcAft>
              <a:buClr>
                <a:schemeClr val="dk2"/>
              </a:buClr>
              <a:buSzPts val="1800"/>
              <a:buFont typeface="Noto Sans Symbols"/>
              <a:buChar char="▪"/>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5pPr>
            <a:lvl6pPr indent="-317500" lvl="5" marL="27432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00000"/>
              </a:lnSpc>
              <a:spcBef>
                <a:spcPts val="28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7"/>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3" name="Google Shape;13;p7"/>
          <p:cNvSpPr txBox="1"/>
          <p:nvPr>
            <p:ph idx="11" type="ftr"/>
          </p:nvPr>
        </p:nvSpPr>
        <p:spPr>
          <a:xfrm>
            <a:off x="332903" y="6569076"/>
            <a:ext cx="5761567" cy="2889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
        <p:nvSpPr>
          <p:cNvPr id="14" name="Google Shape;14;p7"/>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7"/>
          <p:cNvPicPr preferRelativeResize="0"/>
          <p:nvPr/>
        </p:nvPicPr>
        <p:blipFill rotWithShape="1">
          <a:blip r:embed="rId1">
            <a:alphaModFix/>
          </a:blip>
          <a:srcRect b="0" l="0" r="0" t="0"/>
          <a:stretch/>
        </p:blipFill>
        <p:spPr>
          <a:xfrm>
            <a:off x="11255861" y="398812"/>
            <a:ext cx="606858" cy="3200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4.png"/><Relationship Id="rId7"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huggingface.co/mistralai/Mistral-7B-Instruct-v0.3" TargetMode="External"/><Relationship Id="rId4" Type="http://schemas.openxmlformats.org/officeDocument/2006/relationships/hyperlink" Target="https://huggingface.co/mistralai/Mistral-7B-Instruct-v0.3" TargetMode="External"/><Relationship Id="rId5" Type="http://schemas.openxmlformats.org/officeDocument/2006/relationships/hyperlink" Target="https://huggingface.co/mistralai/Mistral-7B-Instruct-v0.3" TargetMode="External"/><Relationship Id="rId6" Type="http://schemas.openxmlformats.org/officeDocument/2006/relationships/hyperlink" Target="https://huggingface.co/mistralai/Mistral-7B-Instruct-v0.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1.xml"/><Relationship Id="rId4" Type="http://schemas.openxmlformats.org/officeDocument/2006/relationships/image" Target="../media/image30.png"/><Relationship Id="rId5"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title"/>
          </p:nvPr>
        </p:nvSpPr>
        <p:spPr>
          <a:xfrm>
            <a:off x="431371" y="3076976"/>
            <a:ext cx="11432700" cy="1141800"/>
          </a:xfrm>
          <a:prstGeom prst="rect">
            <a:avLst/>
          </a:prstGeom>
          <a:solidFill>
            <a:schemeClr val="lt1"/>
          </a:solidFill>
          <a:ln>
            <a:noFill/>
          </a:ln>
        </p:spPr>
        <p:txBody>
          <a:bodyPr anchorCtr="0" anchor="b" bIns="72000" lIns="90000" spcFirstLastPara="1" rIns="90000" wrap="square" tIns="144000">
            <a:spAutoFit/>
          </a:bodyPr>
          <a:lstStyle/>
          <a:p>
            <a:pPr indent="0" lvl="0" marL="0" rtl="0" algn="l">
              <a:lnSpc>
                <a:spcPct val="100000"/>
              </a:lnSpc>
              <a:spcBef>
                <a:spcPts val="0"/>
              </a:spcBef>
              <a:spcAft>
                <a:spcPts val="0"/>
              </a:spcAft>
              <a:buClr>
                <a:schemeClr val="dk1"/>
              </a:buClr>
              <a:buSzPts val="1400"/>
              <a:buNone/>
            </a:pPr>
            <a:r>
              <a:rPr lang="en-US"/>
              <a:t>Distillation of Semantically Similar Context Windows into Disjoint and Complete Class </a:t>
            </a:r>
            <a:r>
              <a:rPr lang="en-US">
                <a:extLst>
                  <a:ext uri="http://customooxmlschemas.google.com/">
                    <go:slidesCustomData xmlns:go="http://customooxmlschemas.google.com/" textRoundtripDataId="0"/>
                  </a:ext>
                </a:extLst>
              </a:rPr>
              <a:t>Archetype</a:t>
            </a:r>
            <a:r>
              <a:rPr lang="en-US"/>
              <a:t>s Sets</a:t>
            </a:r>
            <a:endParaRPr/>
          </a:p>
        </p:txBody>
      </p:sp>
      <p:sp>
        <p:nvSpPr>
          <p:cNvPr id="81" name="Google Shape;81;p1"/>
          <p:cNvSpPr txBox="1"/>
          <p:nvPr>
            <p:ph idx="1" type="body"/>
          </p:nvPr>
        </p:nvSpPr>
        <p:spPr>
          <a:xfrm>
            <a:off x="431373" y="4211796"/>
            <a:ext cx="11431200" cy="338700"/>
          </a:xfrm>
          <a:prstGeom prst="rect">
            <a:avLst/>
          </a:prstGeom>
          <a:solidFill>
            <a:srgbClr val="FFFFFF"/>
          </a:solid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666666"/>
              </a:buClr>
              <a:buSzPts val="1600"/>
              <a:buFont typeface="Arial"/>
              <a:buNone/>
            </a:pPr>
            <a:r>
              <a:rPr lang="en-US"/>
              <a:t>Maria Nakhla</a:t>
            </a:r>
            <a:endParaRPr/>
          </a:p>
        </p:txBody>
      </p:sp>
      <p:sp>
        <p:nvSpPr>
          <p:cNvPr id="82" name="Google Shape;82;p1"/>
          <p:cNvSpPr txBox="1"/>
          <p:nvPr/>
        </p:nvSpPr>
        <p:spPr>
          <a:xfrm>
            <a:off x="6705600" y="4210925"/>
            <a:ext cx="5158800" cy="338700"/>
          </a:xfrm>
          <a:prstGeom prst="rect">
            <a:avLst/>
          </a:prstGeom>
          <a:solidFill>
            <a:srgbClr val="FFFFFF"/>
          </a:solidFill>
          <a:ln>
            <a:noFill/>
          </a:ln>
        </p:spPr>
        <p:txBody>
          <a:bodyPr anchorCtr="0" anchor="t" bIns="45700" lIns="91425" spcFirstLastPara="1" rIns="91425" wrap="square" tIns="45700">
            <a:spAutoFit/>
          </a:bodyPr>
          <a:lstStyle/>
          <a:p>
            <a:pPr indent="0" lvl="0" marL="179999" marR="0" rtl="0" algn="r">
              <a:lnSpc>
                <a:spcPct val="100000"/>
              </a:lnSpc>
              <a:spcBef>
                <a:spcPts val="0"/>
              </a:spcBef>
              <a:spcAft>
                <a:spcPts val="0"/>
              </a:spcAft>
              <a:buClr>
                <a:srgbClr val="666666"/>
              </a:buClr>
              <a:buSzPts val="1600"/>
              <a:buFont typeface="Arial"/>
              <a:buNone/>
            </a:pPr>
            <a:r>
              <a:rPr b="0" i="0" lang="en-US" sz="1600" u="none" cap="none" strike="noStrike">
                <a:solidFill>
                  <a:srgbClr val="666666"/>
                </a:solidFill>
                <a:latin typeface="Arial"/>
                <a:ea typeface="Arial"/>
                <a:cs typeface="Arial"/>
                <a:sym typeface="Arial"/>
              </a:rPr>
              <a:t>Masters Thesis</a:t>
            </a:r>
            <a:r>
              <a:rPr lang="en-US" sz="1600">
                <a:solidFill>
                  <a:srgbClr val="666666"/>
                </a:solidFill>
              </a:rPr>
              <a:t> Kick-Off Presentation</a:t>
            </a:r>
            <a:r>
              <a:rPr b="0" i="0" lang="en-US" sz="1600" u="none" cap="none" strike="noStrike">
                <a:solidFill>
                  <a:srgbClr val="666666"/>
                </a:solidFill>
                <a:latin typeface="Arial"/>
                <a:ea typeface="Arial"/>
                <a:cs typeface="Arial"/>
                <a:sym typeface="Arial"/>
              </a:rPr>
              <a:t>, </a:t>
            </a:r>
            <a:r>
              <a:rPr lang="en-US" sz="1600">
                <a:solidFill>
                  <a:srgbClr val="666666"/>
                </a:solidFill>
              </a:rPr>
              <a:t>13</a:t>
            </a:r>
            <a:r>
              <a:rPr b="0" i="0" lang="en-US" sz="1600" u="none" cap="none" strike="noStrike">
                <a:solidFill>
                  <a:srgbClr val="666666"/>
                </a:solidFill>
                <a:latin typeface="Arial"/>
                <a:ea typeface="Arial"/>
                <a:cs typeface="Arial"/>
                <a:sym typeface="Arial"/>
              </a:rPr>
              <a:t>.0</a:t>
            </a:r>
            <a:r>
              <a:rPr lang="en-US" sz="1600">
                <a:solidFill>
                  <a:srgbClr val="666666"/>
                </a:solidFill>
              </a:rPr>
              <a:t>1</a:t>
            </a:r>
            <a:r>
              <a:rPr b="0" i="0" lang="en-US" sz="1600" u="none" cap="none" strike="noStrike">
                <a:solidFill>
                  <a:srgbClr val="666666"/>
                </a:solidFill>
                <a:latin typeface="Arial"/>
                <a:ea typeface="Arial"/>
                <a:cs typeface="Arial"/>
                <a:sym typeface="Arial"/>
              </a:rPr>
              <a:t>.</a:t>
            </a:r>
            <a:r>
              <a:rPr b="0" i="0" lang="en-US" sz="1600" u="none" cap="none" strike="noStrike">
                <a:solidFill>
                  <a:srgbClr val="666666"/>
                </a:solidFill>
                <a:latin typeface="Arial"/>
                <a:ea typeface="Arial"/>
                <a:cs typeface="Arial"/>
                <a:sym typeface="Arial"/>
                <a:extLst>
                  <a:ext uri="http://customooxmlschemas.google.com/">
                    <go:slidesCustomData xmlns:go="http://customooxmlschemas.google.com/" textRoundtripDataId="1"/>
                  </a:ext>
                </a:extLst>
              </a:rPr>
              <a:t>202</a:t>
            </a:r>
            <a:r>
              <a:rPr lang="en-US" sz="1600">
                <a:solidFill>
                  <a:srgbClr val="666666"/>
                </a:solidFill>
              </a:rPr>
              <a:t>5</a:t>
            </a:r>
            <a:endParaRPr b="0" i="0" sz="1600" u="none" cap="none" strike="noStrike">
              <a:solidFill>
                <a:srgbClr val="66666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2301dff7ef_0_41"/>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Clustering Context Windows </a:t>
            </a:r>
            <a:endParaRPr/>
          </a:p>
        </p:txBody>
      </p:sp>
      <p:sp>
        <p:nvSpPr>
          <p:cNvPr id="230" name="Google Shape;230;g32301dff7ef_0_41"/>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31" name="Google Shape;231;g32301dff7ef_0_41"/>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32" name="Google Shape;232;g32301dff7ef_0_41"/>
          <p:cNvPicPr preferRelativeResize="0"/>
          <p:nvPr/>
        </p:nvPicPr>
        <p:blipFill rotWithShape="1">
          <a:blip r:embed="rId3">
            <a:alphaModFix/>
          </a:blip>
          <a:srcRect b="0" l="0" r="0" t="5997"/>
          <a:stretch/>
        </p:blipFill>
        <p:spPr>
          <a:xfrm>
            <a:off x="1107825" y="2084588"/>
            <a:ext cx="3740550" cy="2761087"/>
          </a:xfrm>
          <a:prstGeom prst="rect">
            <a:avLst/>
          </a:prstGeom>
          <a:noFill/>
          <a:ln>
            <a:noFill/>
          </a:ln>
        </p:spPr>
      </p:pic>
      <p:sp>
        <p:nvSpPr>
          <p:cNvPr id="233" name="Google Shape;233;g32301dff7ef_0_41"/>
          <p:cNvSpPr txBox="1"/>
          <p:nvPr>
            <p:ph idx="1" type="body"/>
          </p:nvPr>
        </p:nvSpPr>
        <p:spPr>
          <a:xfrm>
            <a:off x="1027650" y="1032625"/>
            <a:ext cx="3900900" cy="927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Hierarchical</a:t>
            </a:r>
            <a:r>
              <a:rPr lang="en-US">
                <a:latin typeface="Calibri"/>
                <a:ea typeface="Calibri"/>
                <a:cs typeface="Calibri"/>
                <a:sym typeface="Calibri"/>
              </a:rPr>
              <a:t> </a:t>
            </a:r>
            <a:r>
              <a:rPr lang="en-US" sz="2000">
                <a:solidFill>
                  <a:srgbClr val="0065BD"/>
                </a:solidFill>
              </a:rPr>
              <a:t> Clustering</a:t>
            </a:r>
            <a:endParaRPr>
              <a:latin typeface="Calibri"/>
              <a:ea typeface="Calibri"/>
              <a:cs typeface="Calibri"/>
              <a:sym typeface="Calibri"/>
            </a:endParaRPr>
          </a:p>
        </p:txBody>
      </p:sp>
      <p:sp>
        <p:nvSpPr>
          <p:cNvPr id="234" name="Google Shape;234;g32301dff7ef_0_41"/>
          <p:cNvSpPr txBox="1"/>
          <p:nvPr/>
        </p:nvSpPr>
        <p:spPr>
          <a:xfrm>
            <a:off x="1004850" y="5010100"/>
            <a:ext cx="3946500" cy="45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rPr>
              <a:t>Recursive</a:t>
            </a:r>
            <a:r>
              <a:rPr lang="en-US">
                <a:solidFill>
                  <a:schemeClr val="dk1"/>
                </a:solidFill>
              </a:rPr>
              <a:t> </a:t>
            </a:r>
            <a:r>
              <a:rPr lang="en-US">
                <a:solidFill>
                  <a:schemeClr val="dk1"/>
                </a:solidFill>
              </a:rPr>
              <a:t>Clustering, based on cluster density</a:t>
            </a:r>
            <a:endParaRPr>
              <a:solidFill>
                <a:schemeClr val="dk1"/>
              </a:solidFill>
            </a:endParaRPr>
          </a:p>
        </p:txBody>
      </p:sp>
      <p:sp>
        <p:nvSpPr>
          <p:cNvPr id="235" name="Google Shape;235;g32301dff7ef_0_41"/>
          <p:cNvSpPr/>
          <p:nvPr/>
        </p:nvSpPr>
        <p:spPr>
          <a:xfrm>
            <a:off x="6337875" y="1405150"/>
            <a:ext cx="4982400" cy="2301300"/>
          </a:xfrm>
          <a:prstGeom prst="rect">
            <a:avLst/>
          </a:prstGeom>
          <a:solidFill>
            <a:srgbClr val="0065BD"/>
          </a:solidFill>
          <a:ln>
            <a:noFill/>
          </a:ln>
        </p:spPr>
        <p:txBody>
          <a:bodyPr anchorCtr="0" anchor="b" bIns="91425" lIns="91425" spcFirstLastPara="1" rIns="91425" wrap="square" tIns="91425">
            <a:noAutofit/>
          </a:bodyPr>
          <a:lstStyle/>
          <a:p>
            <a:pPr indent="0" lvl="0" marL="0" rtl="0" algn="just">
              <a:lnSpc>
                <a:spcPct val="115000"/>
              </a:lnSpc>
              <a:spcBef>
                <a:spcPts val="0"/>
              </a:spcBef>
              <a:spcAft>
                <a:spcPts val="0"/>
              </a:spcAft>
              <a:buNone/>
            </a:pPr>
            <a:r>
              <a:rPr lang="en-US" sz="1200">
                <a:solidFill>
                  <a:schemeClr val="dk1"/>
                </a:solidFill>
                <a:highlight>
                  <a:srgbClr val="FFFFFF"/>
                </a:highlight>
              </a:rPr>
              <a:t>Cluster 168: ['vote ahead of elections', 'say they always vote in a general election', 'before voting in the next general election', 'said they never voted in general elections', 'to stay at home or protest vote in the next general election', 'nobody at a senior level inside the government or in parliament itself who doesn t expect the election to be called', 'to stay at home or protest vote in the forthcoming general election', 'get close to the election', 'to whether or not they would vote at the next election', 'refused to hold an early election', 'certain to vote in an immediate election', 'go ahead as soon as the election is called']</a:t>
            </a:r>
            <a:endParaRPr/>
          </a:p>
        </p:txBody>
      </p:sp>
      <p:sp>
        <p:nvSpPr>
          <p:cNvPr id="236" name="Google Shape;236;g32301dff7ef_0_41"/>
          <p:cNvSpPr/>
          <p:nvPr/>
        </p:nvSpPr>
        <p:spPr>
          <a:xfrm>
            <a:off x="6337950" y="4030225"/>
            <a:ext cx="4982400" cy="2301300"/>
          </a:xfrm>
          <a:prstGeom prst="rect">
            <a:avLst/>
          </a:prstGeom>
          <a:solidFill>
            <a:srgbClr val="0065BD"/>
          </a:solidFill>
          <a:ln>
            <a:noFill/>
          </a:ln>
        </p:spPr>
        <p:txBody>
          <a:bodyPr anchorCtr="0" anchor="b" bIns="91425" lIns="91425" spcFirstLastPara="1" rIns="91425" wrap="square" tIns="91425">
            <a:noAutofit/>
          </a:bodyPr>
          <a:lstStyle/>
          <a:p>
            <a:pPr indent="0" lvl="0" marL="0" rtl="0" algn="just">
              <a:lnSpc>
                <a:spcPct val="115000"/>
              </a:lnSpc>
              <a:spcBef>
                <a:spcPts val="0"/>
              </a:spcBef>
              <a:spcAft>
                <a:spcPts val="0"/>
              </a:spcAft>
              <a:buNone/>
            </a:pPr>
            <a:r>
              <a:rPr lang="en-US" sz="1200">
                <a:solidFill>
                  <a:schemeClr val="dk1"/>
                </a:solidFill>
                <a:highlight>
                  <a:srgbClr val="FFFFFF"/>
                </a:highlight>
              </a:rPr>
              <a:t>Cluster 109: ['approach to the debate right wing political parties', 'centre of a new political row', 'political leaders clashed', 'political squabbles snowball it s become', 'those with extreme political views', 'resolution of political disputes', 'is the political disputes', 'some of the opposition parties core election foxes', 'believe countering terrorism is about party politics', 'concentrated on rigorously examining the opposition s policies and', 'debate between the three main political leaders', 'rise in political and religious extremism']</a:t>
            </a:r>
            <a:endParaRPr/>
          </a:p>
        </p:txBody>
      </p:sp>
      <p:pic>
        <p:nvPicPr>
          <p:cNvPr id="237" name="Google Shape;237;g32301dff7ef_0_41"/>
          <p:cNvPicPr preferRelativeResize="0"/>
          <p:nvPr/>
        </p:nvPicPr>
        <p:blipFill rotWithShape="1">
          <a:blip r:embed="rId4">
            <a:alphaModFix/>
          </a:blip>
          <a:srcRect b="57812" l="0" r="37554" t="15682"/>
          <a:stretch/>
        </p:blipFill>
        <p:spPr>
          <a:xfrm>
            <a:off x="1082925" y="5569850"/>
            <a:ext cx="3790347" cy="868701"/>
          </a:xfrm>
          <a:prstGeom prst="rect">
            <a:avLst/>
          </a:prstGeom>
          <a:noFill/>
          <a:ln>
            <a:noFill/>
          </a:ln>
        </p:spPr>
      </p:pic>
      <p:sp>
        <p:nvSpPr>
          <p:cNvPr id="238" name="Google Shape;238;g32301dff7ef_0_41"/>
          <p:cNvSpPr/>
          <p:nvPr/>
        </p:nvSpPr>
        <p:spPr>
          <a:xfrm>
            <a:off x="7450825" y="1029750"/>
            <a:ext cx="2464200" cy="598200"/>
          </a:xfrm>
          <a:prstGeom prst="rect">
            <a:avLst/>
          </a:prstGeom>
          <a:solidFill>
            <a:schemeClr val="lt1"/>
          </a:solidFill>
          <a:ln cap="flat" cmpd="sng" w="9525">
            <a:solidFill>
              <a:srgbClr val="0065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0"/>
              </a:spcAft>
              <a:buNone/>
            </a:pPr>
            <a:r>
              <a:rPr lang="en-US" sz="2000">
                <a:solidFill>
                  <a:srgbClr val="0065BD"/>
                </a:solidFill>
              </a:rPr>
              <a:t>Elections</a:t>
            </a:r>
            <a:r>
              <a:rPr lang="en-US" sz="2000">
                <a:solidFill>
                  <a:srgbClr val="0065BD"/>
                </a:solidFill>
              </a:rPr>
              <a:t> Votes</a:t>
            </a:r>
            <a:endParaRPr/>
          </a:p>
        </p:txBody>
      </p:sp>
      <p:sp>
        <p:nvSpPr>
          <p:cNvPr id="239" name="Google Shape;239;g32301dff7ef_0_41"/>
          <p:cNvSpPr/>
          <p:nvPr/>
        </p:nvSpPr>
        <p:spPr>
          <a:xfrm>
            <a:off x="7450825" y="3848763"/>
            <a:ext cx="2464200" cy="598200"/>
          </a:xfrm>
          <a:prstGeom prst="rect">
            <a:avLst/>
          </a:prstGeom>
          <a:solidFill>
            <a:schemeClr val="lt1"/>
          </a:solidFill>
          <a:ln cap="flat" cmpd="sng" w="9525">
            <a:solidFill>
              <a:srgbClr val="0065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360"/>
              </a:spcBef>
              <a:spcAft>
                <a:spcPts val="0"/>
              </a:spcAft>
              <a:buNone/>
            </a:pPr>
            <a:r>
              <a:rPr lang="en-US" sz="2000">
                <a:solidFill>
                  <a:srgbClr val="0065BD"/>
                </a:solidFill>
              </a:rPr>
              <a:t>Political Debates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22d2c36e29_1_43"/>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LLMs</a:t>
            </a:r>
            <a:endParaRPr/>
          </a:p>
        </p:txBody>
      </p:sp>
      <p:sp>
        <p:nvSpPr>
          <p:cNvPr id="246" name="Google Shape;246;g322d2c36e29_1_43"/>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47" name="Google Shape;247;g322d2c36e29_1_43"/>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48" name="Google Shape;248;g322d2c36e29_1_43"/>
          <p:cNvPicPr preferRelativeResize="0"/>
          <p:nvPr/>
        </p:nvPicPr>
        <p:blipFill>
          <a:blip r:embed="rId3">
            <a:alphaModFix/>
          </a:blip>
          <a:stretch>
            <a:fillRect/>
          </a:stretch>
        </p:blipFill>
        <p:spPr>
          <a:xfrm>
            <a:off x="1128325" y="1693427"/>
            <a:ext cx="2847975" cy="1600200"/>
          </a:xfrm>
          <a:prstGeom prst="rect">
            <a:avLst/>
          </a:prstGeom>
          <a:noFill/>
          <a:ln>
            <a:noFill/>
          </a:ln>
        </p:spPr>
      </p:pic>
      <p:pic>
        <p:nvPicPr>
          <p:cNvPr id="249" name="Google Shape;249;g322d2c36e29_1_43"/>
          <p:cNvPicPr preferRelativeResize="0"/>
          <p:nvPr/>
        </p:nvPicPr>
        <p:blipFill>
          <a:blip r:embed="rId4">
            <a:alphaModFix/>
          </a:blip>
          <a:stretch>
            <a:fillRect/>
          </a:stretch>
        </p:blipFill>
        <p:spPr>
          <a:xfrm>
            <a:off x="4789325" y="1137677"/>
            <a:ext cx="2619375" cy="1743075"/>
          </a:xfrm>
          <a:prstGeom prst="rect">
            <a:avLst/>
          </a:prstGeom>
          <a:noFill/>
          <a:ln>
            <a:noFill/>
          </a:ln>
        </p:spPr>
      </p:pic>
      <p:pic>
        <p:nvPicPr>
          <p:cNvPr id="250" name="Google Shape;250;g322d2c36e29_1_43"/>
          <p:cNvPicPr preferRelativeResize="0"/>
          <p:nvPr/>
        </p:nvPicPr>
        <p:blipFill>
          <a:blip r:embed="rId5">
            <a:alphaModFix/>
          </a:blip>
          <a:stretch>
            <a:fillRect/>
          </a:stretch>
        </p:blipFill>
        <p:spPr>
          <a:xfrm>
            <a:off x="8416275" y="1251977"/>
            <a:ext cx="3028950" cy="1514475"/>
          </a:xfrm>
          <a:prstGeom prst="rect">
            <a:avLst/>
          </a:prstGeom>
          <a:noFill/>
          <a:ln>
            <a:noFill/>
          </a:ln>
        </p:spPr>
      </p:pic>
      <p:pic>
        <p:nvPicPr>
          <p:cNvPr id="251" name="Google Shape;251;g322d2c36e29_1_43"/>
          <p:cNvPicPr preferRelativeResize="0"/>
          <p:nvPr/>
        </p:nvPicPr>
        <p:blipFill>
          <a:blip r:embed="rId6">
            <a:alphaModFix/>
          </a:blip>
          <a:stretch>
            <a:fillRect/>
          </a:stretch>
        </p:blipFill>
        <p:spPr>
          <a:xfrm>
            <a:off x="708875" y="3907427"/>
            <a:ext cx="2914650" cy="1571625"/>
          </a:xfrm>
          <a:prstGeom prst="rect">
            <a:avLst/>
          </a:prstGeom>
          <a:noFill/>
          <a:ln>
            <a:noFill/>
          </a:ln>
        </p:spPr>
      </p:pic>
      <p:pic>
        <p:nvPicPr>
          <p:cNvPr id="252" name="Google Shape;252;g322d2c36e29_1_43"/>
          <p:cNvPicPr preferRelativeResize="0"/>
          <p:nvPr/>
        </p:nvPicPr>
        <p:blipFill>
          <a:blip r:embed="rId7">
            <a:alphaModFix/>
          </a:blip>
          <a:stretch>
            <a:fillRect/>
          </a:stretch>
        </p:blipFill>
        <p:spPr>
          <a:xfrm>
            <a:off x="4128700" y="3033152"/>
            <a:ext cx="3609975" cy="1266825"/>
          </a:xfrm>
          <a:prstGeom prst="rect">
            <a:avLst/>
          </a:prstGeom>
          <a:noFill/>
          <a:ln>
            <a:noFill/>
          </a:ln>
        </p:spPr>
      </p:pic>
      <p:pic>
        <p:nvPicPr>
          <p:cNvPr id="253" name="Google Shape;253;g322d2c36e29_1_43"/>
          <p:cNvPicPr preferRelativeResize="0"/>
          <p:nvPr/>
        </p:nvPicPr>
        <p:blipFill>
          <a:blip r:embed="rId8">
            <a:alphaModFix/>
          </a:blip>
          <a:stretch>
            <a:fillRect/>
          </a:stretch>
        </p:blipFill>
        <p:spPr>
          <a:xfrm>
            <a:off x="8127700" y="3686877"/>
            <a:ext cx="2857500" cy="1600200"/>
          </a:xfrm>
          <a:prstGeom prst="rect">
            <a:avLst/>
          </a:prstGeom>
          <a:noFill/>
          <a:ln>
            <a:noFill/>
          </a:ln>
        </p:spPr>
      </p:pic>
      <p:pic>
        <p:nvPicPr>
          <p:cNvPr id="254" name="Google Shape;254;g322d2c36e29_1_43"/>
          <p:cNvPicPr preferRelativeResize="0"/>
          <p:nvPr/>
        </p:nvPicPr>
        <p:blipFill>
          <a:blip r:embed="rId9">
            <a:alphaModFix/>
          </a:blip>
          <a:stretch>
            <a:fillRect/>
          </a:stretch>
        </p:blipFill>
        <p:spPr>
          <a:xfrm>
            <a:off x="4326625" y="4656227"/>
            <a:ext cx="2742050" cy="15355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22d2c36e29_1_195"/>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Prompt Engineering</a:t>
            </a:r>
            <a:endParaRPr/>
          </a:p>
        </p:txBody>
      </p:sp>
      <p:sp>
        <p:nvSpPr>
          <p:cNvPr id="261" name="Google Shape;261;g322d2c36e29_1_195"/>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62" name="Google Shape;262;g322d2c36e29_1_195"/>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63" name="Google Shape;263;g322d2c36e29_1_195"/>
          <p:cNvSpPr txBox="1"/>
          <p:nvPr/>
        </p:nvSpPr>
        <p:spPr>
          <a:xfrm>
            <a:off x="418850" y="838450"/>
            <a:ext cx="6816000" cy="538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chemeClr val="dk1"/>
                </a:solidFill>
              </a:rPr>
              <a:t>1- </a:t>
            </a:r>
            <a:r>
              <a:rPr b="1" lang="en-US" sz="1100">
                <a:solidFill>
                  <a:schemeClr val="dk1"/>
                </a:solidFill>
              </a:rPr>
              <a:t>Explicit Role Assignment</a:t>
            </a:r>
            <a:endParaRPr b="1"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lnSpc>
                <a:spcPct val="115000"/>
              </a:lnSpc>
              <a:spcBef>
                <a:spcPts val="0"/>
              </a:spcBef>
              <a:spcAft>
                <a:spcPts val="0"/>
              </a:spcAft>
              <a:buNone/>
            </a:pPr>
            <a:r>
              <a:rPr b="1" lang="en-US" sz="1100">
                <a:solidFill>
                  <a:schemeClr val="dk1"/>
                </a:solidFill>
              </a:rPr>
              <a:t>2- </a:t>
            </a:r>
            <a:r>
              <a:rPr b="1" lang="en-US" sz="1100">
                <a:solidFill>
                  <a:schemeClr val="dk1"/>
                </a:solidFill>
              </a:rPr>
              <a:t>Structured Input Format</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Defines the input format clearly (domain and clusters with context windows).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Ensures user input aligns with prompt requirements.</a:t>
            </a:r>
            <a:endParaRPr sz="1100">
              <a:solidFill>
                <a:schemeClr val="dk1"/>
              </a:solidFill>
            </a:endParaRPr>
          </a:p>
          <a:p>
            <a:pPr indent="0" lvl="0" marL="0" rtl="0" algn="l">
              <a:lnSpc>
                <a:spcPct val="115000"/>
              </a:lnSpc>
              <a:spcBef>
                <a:spcPts val="1200"/>
              </a:spcBef>
              <a:spcAft>
                <a:spcPts val="0"/>
              </a:spcAft>
              <a:buNone/>
            </a:pPr>
            <a:r>
              <a:rPr b="1" lang="en-US" sz="1100">
                <a:solidFill>
                  <a:schemeClr val="dk1"/>
                </a:solidFill>
              </a:rPr>
              <a:t>3- </a:t>
            </a:r>
            <a:r>
              <a:rPr b="1" lang="en-US" sz="1100">
                <a:solidFill>
                  <a:schemeClr val="dk1"/>
                </a:solidFill>
              </a:rPr>
              <a:t>Step-by-Step Internal Reasoning</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Instructs the system to follow a structured internal process: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Understand the domain and cluster themes.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Identify core patterns in context windows.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Generalize rules to encompass thematic consistency.</a:t>
            </a:r>
            <a:endParaRPr sz="1100">
              <a:solidFill>
                <a:schemeClr val="dk1"/>
              </a:solidFill>
            </a:endParaRPr>
          </a:p>
          <a:p>
            <a:pPr indent="0" lvl="0" marL="0" rtl="0" algn="l">
              <a:lnSpc>
                <a:spcPct val="115000"/>
              </a:lnSpc>
              <a:spcBef>
                <a:spcPts val="1200"/>
              </a:spcBef>
              <a:spcAft>
                <a:spcPts val="0"/>
              </a:spcAft>
              <a:buNone/>
            </a:pPr>
            <a:r>
              <a:rPr b="1" lang="en-US" sz="1100">
                <a:solidFill>
                  <a:schemeClr val="dk1"/>
                </a:solidFill>
              </a:rPr>
              <a:t>4- </a:t>
            </a:r>
            <a:r>
              <a:rPr b="1" lang="en-US" sz="1100">
                <a:solidFill>
                  <a:schemeClr val="dk1"/>
                </a:solidFill>
              </a:rPr>
              <a:t>Output Constraints</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Specifies the exact format: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US" sz="1100">
                <a:solidFill>
                  <a:schemeClr val="dk1"/>
                </a:solidFill>
              </a:rPr>
              <a:t>Rules List:</a:t>
            </a:r>
            <a:r>
              <a:rPr lang="en-US" sz="1100">
                <a:solidFill>
                  <a:schemeClr val="dk1"/>
                </a:solidFill>
              </a:rPr>
              <a:t> A list of strings where each rule aligns with a cluster.</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b="1" lang="en-US" sz="1100">
                <a:solidFill>
                  <a:schemeClr val="dk1"/>
                </a:solidFill>
              </a:rPr>
              <a:t>Illustrative Sentences:</a:t>
            </a:r>
            <a:r>
              <a:rPr lang="en-US" sz="1100">
                <a:solidFill>
                  <a:schemeClr val="dk1"/>
                </a:solidFill>
              </a:rPr>
              <a:t> Examples embedded seamlessly without explicit labeling.</a:t>
            </a:r>
            <a:endParaRPr sz="1100">
              <a:solidFill>
                <a:schemeClr val="dk1"/>
              </a:solidFill>
            </a:endParaRPr>
          </a:p>
          <a:p>
            <a:pPr indent="0" lvl="0" marL="0" rtl="0" algn="l">
              <a:lnSpc>
                <a:spcPct val="115000"/>
              </a:lnSpc>
              <a:spcBef>
                <a:spcPts val="1200"/>
              </a:spcBef>
              <a:spcAft>
                <a:spcPts val="0"/>
              </a:spcAft>
              <a:buNone/>
            </a:pPr>
            <a:r>
              <a:rPr b="1" lang="en-US" sz="1100">
                <a:solidFill>
                  <a:schemeClr val="dk1"/>
                </a:solidFill>
              </a:rPr>
              <a:t>5- </a:t>
            </a:r>
            <a:r>
              <a:rPr b="1" lang="en-US" sz="1100">
                <a:solidFill>
                  <a:schemeClr val="dk1"/>
                </a:solidFill>
              </a:rPr>
              <a:t>Avoidance of Common Pitfalls</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Prohibits certain phrasing ("it focuses on...", "highlights...") to maintain clarity and precision.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Disallows inclusion of explanations, reasoning, or commentary in the output.</a:t>
            </a:r>
            <a:endParaRPr sz="1100">
              <a:solidFill>
                <a:schemeClr val="dk1"/>
              </a:solidFill>
            </a:endParaRPr>
          </a:p>
          <a:p>
            <a:pPr indent="0" lvl="0" marL="0" rtl="0" algn="l">
              <a:lnSpc>
                <a:spcPct val="115000"/>
              </a:lnSpc>
              <a:spcBef>
                <a:spcPts val="1200"/>
              </a:spcBef>
              <a:spcAft>
                <a:spcPts val="0"/>
              </a:spcAft>
              <a:buNone/>
            </a:pPr>
            <a:r>
              <a:rPr b="1" lang="en-US" sz="1100">
                <a:solidFill>
                  <a:schemeClr val="dk1"/>
                </a:solidFill>
              </a:rPr>
              <a:t>6- </a:t>
            </a:r>
            <a:r>
              <a:rPr b="1" lang="en-US" sz="1100">
                <a:solidFill>
                  <a:schemeClr val="dk1"/>
                </a:solidFill>
              </a:rPr>
              <a:t>Verification Loop</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Emphasizes rechecking rules for coherence, completeness, and ambiguity.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Ensures the final output meets all requirements.</a:t>
            </a:r>
            <a:endParaRPr sz="1100">
              <a:solidFill>
                <a:schemeClr val="dk1"/>
              </a:solidFill>
            </a:endParaRPr>
          </a:p>
        </p:txBody>
      </p:sp>
      <p:pic>
        <p:nvPicPr>
          <p:cNvPr id="264" name="Google Shape;264;g322d2c36e29_1_195"/>
          <p:cNvPicPr preferRelativeResize="0"/>
          <p:nvPr/>
        </p:nvPicPr>
        <p:blipFill>
          <a:blip r:embed="rId3">
            <a:alphaModFix/>
          </a:blip>
          <a:stretch>
            <a:fillRect/>
          </a:stretch>
        </p:blipFill>
        <p:spPr>
          <a:xfrm>
            <a:off x="7182850" y="1468074"/>
            <a:ext cx="4091300" cy="409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Context Windows Prompt Input Structure</a:t>
            </a:r>
            <a:endParaRPr/>
          </a:p>
        </p:txBody>
      </p:sp>
      <p:sp>
        <p:nvSpPr>
          <p:cNvPr id="271" name="Google Shape;271;p3"/>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72" name="Google Shape;272;p3"/>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73" name="Google Shape;273;p3"/>
          <p:cNvSpPr txBox="1"/>
          <p:nvPr>
            <p:ph idx="1" type="body"/>
          </p:nvPr>
        </p:nvSpPr>
        <p:spPr>
          <a:xfrm>
            <a:off x="5893275" y="981075"/>
            <a:ext cx="5688900" cy="1935600"/>
          </a:xfrm>
          <a:prstGeom prst="rect">
            <a:avLst/>
          </a:prstGeom>
          <a:noFill/>
          <a:ln>
            <a:noFill/>
          </a:ln>
        </p:spPr>
        <p:txBody>
          <a:bodyPr anchorCtr="0" anchor="t" bIns="45700" lIns="91425" spcFirstLastPara="1" rIns="91425" wrap="square" tIns="45700">
            <a:normAutofit lnSpcReduction="10000"/>
          </a:bodyPr>
          <a:lstStyle/>
          <a:p>
            <a:pPr indent="0" lvl="0" marL="457200" rtl="0" algn="ctr">
              <a:lnSpc>
                <a:spcPct val="100000"/>
              </a:lnSpc>
              <a:spcBef>
                <a:spcPts val="360"/>
              </a:spcBef>
              <a:spcAft>
                <a:spcPts val="0"/>
              </a:spcAft>
              <a:buNone/>
            </a:pPr>
            <a:r>
              <a:t/>
            </a:r>
            <a:endParaRPr sz="2000">
              <a:solidFill>
                <a:srgbClr val="0065BD"/>
              </a:solidFill>
            </a:endParaRPr>
          </a:p>
          <a:p>
            <a:pPr indent="0" lvl="0" marL="457200" rtl="0" algn="ctr">
              <a:lnSpc>
                <a:spcPct val="100000"/>
              </a:lnSpc>
              <a:spcBef>
                <a:spcPts val="360"/>
              </a:spcBef>
              <a:spcAft>
                <a:spcPts val="0"/>
              </a:spcAft>
              <a:buNone/>
            </a:pPr>
            <a:r>
              <a:rPr lang="en-US" sz="2000">
                <a:solidFill>
                  <a:srgbClr val="0065BD"/>
                </a:solidFill>
              </a:rPr>
              <a:t>Triplets Format (To be experimented)</a:t>
            </a:r>
            <a:endParaRPr sz="2000">
              <a:solidFill>
                <a:srgbClr val="0065BD"/>
              </a:solidFill>
            </a:endParaRPr>
          </a:p>
          <a:p>
            <a:pPr indent="0" lvl="0" marL="457200" rtl="0" algn="ctr">
              <a:lnSpc>
                <a:spcPct val="100000"/>
              </a:lnSpc>
              <a:spcBef>
                <a:spcPts val="360"/>
              </a:spcBef>
              <a:spcAft>
                <a:spcPts val="0"/>
              </a:spcAft>
              <a:buNone/>
            </a:pPr>
            <a:r>
              <a:t/>
            </a:r>
            <a:endParaRPr sz="2000">
              <a:solidFill>
                <a:srgbClr val="0065BD"/>
              </a:solidFill>
            </a:endParaRPr>
          </a:p>
          <a:p>
            <a:pPr indent="-342900" lvl="1" marL="1028700" rtl="0" algn="l">
              <a:lnSpc>
                <a:spcPct val="100000"/>
              </a:lnSpc>
              <a:spcBef>
                <a:spcPts val="360"/>
              </a:spcBef>
              <a:spcAft>
                <a:spcPts val="0"/>
              </a:spcAft>
              <a:buSzPts val="1400"/>
              <a:buFont typeface="Arial"/>
              <a:buAutoNum type="arabicPeriod"/>
            </a:pPr>
            <a:r>
              <a:rPr lang="en-US">
                <a:latin typeface="Calibri"/>
                <a:ea typeface="Calibri"/>
                <a:cs typeface="Calibri"/>
                <a:sym typeface="Calibri"/>
              </a:rPr>
              <a:t>Triplet Relation Extraction</a:t>
            </a:r>
            <a:endParaRPr/>
          </a:p>
          <a:p>
            <a:pPr indent="-342900" lvl="1" marL="1028700" rtl="0" algn="l">
              <a:lnSpc>
                <a:spcPct val="100000"/>
              </a:lnSpc>
              <a:spcBef>
                <a:spcPts val="360"/>
              </a:spcBef>
              <a:spcAft>
                <a:spcPts val="0"/>
              </a:spcAft>
              <a:buSzPts val="1400"/>
              <a:buFont typeface="Arial"/>
              <a:buAutoNum type="arabicPeriod"/>
            </a:pPr>
            <a:r>
              <a:rPr lang="en-US">
                <a:latin typeface="Calibri"/>
                <a:ea typeface="Calibri"/>
                <a:cs typeface="Calibri"/>
                <a:sym typeface="Calibri"/>
              </a:rPr>
              <a:t>Feeding context triplet relations instead context plain sentences as prompts to LLMs</a:t>
            </a:r>
            <a:endParaRPr>
              <a:latin typeface="Calibri"/>
              <a:ea typeface="Calibri"/>
              <a:cs typeface="Calibri"/>
              <a:sym typeface="Calibri"/>
            </a:endParaRPr>
          </a:p>
        </p:txBody>
      </p:sp>
      <p:pic>
        <p:nvPicPr>
          <p:cNvPr id="274" name="Google Shape;274;p3"/>
          <p:cNvPicPr preferRelativeResize="0"/>
          <p:nvPr/>
        </p:nvPicPr>
        <p:blipFill>
          <a:blip r:embed="rId3">
            <a:alphaModFix/>
          </a:blip>
          <a:stretch>
            <a:fillRect/>
          </a:stretch>
        </p:blipFill>
        <p:spPr>
          <a:xfrm>
            <a:off x="1157675" y="2044700"/>
            <a:ext cx="4871930" cy="4508500"/>
          </a:xfrm>
          <a:prstGeom prst="rect">
            <a:avLst/>
          </a:prstGeom>
          <a:noFill/>
          <a:ln>
            <a:noFill/>
          </a:ln>
        </p:spPr>
      </p:pic>
      <p:pic>
        <p:nvPicPr>
          <p:cNvPr id="275" name="Google Shape;275;p3"/>
          <p:cNvPicPr preferRelativeResize="0"/>
          <p:nvPr/>
        </p:nvPicPr>
        <p:blipFill>
          <a:blip r:embed="rId4">
            <a:alphaModFix/>
          </a:blip>
          <a:stretch>
            <a:fillRect/>
          </a:stretch>
        </p:blipFill>
        <p:spPr>
          <a:xfrm>
            <a:off x="6451950" y="2805953"/>
            <a:ext cx="5130459" cy="3747247"/>
          </a:xfrm>
          <a:prstGeom prst="rect">
            <a:avLst/>
          </a:prstGeom>
          <a:noFill/>
          <a:ln>
            <a:noFill/>
          </a:ln>
        </p:spPr>
      </p:pic>
      <p:sp>
        <p:nvSpPr>
          <p:cNvPr id="276" name="Google Shape;276;p3"/>
          <p:cNvSpPr txBox="1"/>
          <p:nvPr>
            <p:ph idx="1" type="body"/>
          </p:nvPr>
        </p:nvSpPr>
        <p:spPr>
          <a:xfrm>
            <a:off x="519450" y="1279300"/>
            <a:ext cx="5688900" cy="720600"/>
          </a:xfrm>
          <a:prstGeom prst="rect">
            <a:avLst/>
          </a:prstGeom>
          <a:noFill/>
          <a:ln>
            <a:noFill/>
          </a:ln>
        </p:spPr>
        <p:txBody>
          <a:bodyPr anchorCtr="0" anchor="t" bIns="45700" lIns="91425" spcFirstLastPara="1" rIns="91425" wrap="square" tIns="45700">
            <a:normAutofit/>
          </a:bodyPr>
          <a:lstStyle/>
          <a:p>
            <a:pPr indent="0" lvl="0" marL="457200" rtl="0" algn="ctr">
              <a:lnSpc>
                <a:spcPct val="100000"/>
              </a:lnSpc>
              <a:spcBef>
                <a:spcPts val="360"/>
              </a:spcBef>
              <a:spcAft>
                <a:spcPts val="0"/>
              </a:spcAft>
              <a:buNone/>
            </a:pPr>
            <a:r>
              <a:rPr lang="en-US" sz="2000">
                <a:solidFill>
                  <a:srgbClr val="0065BD"/>
                </a:solidFill>
              </a:rPr>
              <a:t>Context Windows as sentences/ fragments</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2301dff7ef_0_1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LLMs</a:t>
            </a:r>
            <a:endParaRPr/>
          </a:p>
        </p:txBody>
      </p:sp>
      <p:sp>
        <p:nvSpPr>
          <p:cNvPr id="283" name="Google Shape;283;g32301dff7ef_0_14"/>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84" name="Google Shape;284;g32301dff7ef_0_1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85" name="Google Shape;285;g32301dff7ef_0_14"/>
          <p:cNvPicPr preferRelativeResize="0"/>
          <p:nvPr/>
        </p:nvPicPr>
        <p:blipFill>
          <a:blip r:embed="rId3">
            <a:alphaModFix/>
          </a:blip>
          <a:stretch>
            <a:fillRect/>
          </a:stretch>
        </p:blipFill>
        <p:spPr>
          <a:xfrm>
            <a:off x="8448688" y="1127625"/>
            <a:ext cx="2914650" cy="1571625"/>
          </a:xfrm>
          <a:prstGeom prst="rect">
            <a:avLst/>
          </a:prstGeom>
          <a:noFill/>
          <a:ln>
            <a:noFill/>
          </a:ln>
        </p:spPr>
      </p:pic>
      <p:pic>
        <p:nvPicPr>
          <p:cNvPr id="286" name="Google Shape;286;g32301dff7ef_0_14"/>
          <p:cNvPicPr preferRelativeResize="0"/>
          <p:nvPr/>
        </p:nvPicPr>
        <p:blipFill>
          <a:blip r:embed="rId4">
            <a:alphaModFix/>
          </a:blip>
          <a:stretch>
            <a:fillRect/>
          </a:stretch>
        </p:blipFill>
        <p:spPr>
          <a:xfrm>
            <a:off x="4581513" y="1127627"/>
            <a:ext cx="3028950" cy="1514475"/>
          </a:xfrm>
          <a:prstGeom prst="rect">
            <a:avLst/>
          </a:prstGeom>
          <a:noFill/>
          <a:ln>
            <a:noFill/>
          </a:ln>
        </p:spPr>
      </p:pic>
      <p:pic>
        <p:nvPicPr>
          <p:cNvPr id="287" name="Google Shape;287;g32301dff7ef_0_14"/>
          <p:cNvPicPr preferRelativeResize="0"/>
          <p:nvPr/>
        </p:nvPicPr>
        <p:blipFill>
          <a:blip r:embed="rId5">
            <a:alphaModFix/>
          </a:blip>
          <a:stretch>
            <a:fillRect/>
          </a:stretch>
        </p:blipFill>
        <p:spPr>
          <a:xfrm>
            <a:off x="467431" y="1133475"/>
            <a:ext cx="2275844" cy="1514475"/>
          </a:xfrm>
          <a:prstGeom prst="rect">
            <a:avLst/>
          </a:prstGeom>
          <a:noFill/>
          <a:ln>
            <a:noFill/>
          </a:ln>
        </p:spPr>
      </p:pic>
      <p:pic>
        <p:nvPicPr>
          <p:cNvPr id="288" name="Google Shape;288;g32301dff7ef_0_14"/>
          <p:cNvPicPr preferRelativeResize="0"/>
          <p:nvPr/>
        </p:nvPicPr>
        <p:blipFill>
          <a:blip r:embed="rId6">
            <a:alphaModFix/>
          </a:blip>
          <a:stretch>
            <a:fillRect/>
          </a:stretch>
        </p:blipFill>
        <p:spPr>
          <a:xfrm>
            <a:off x="2743275" y="1895825"/>
            <a:ext cx="1356800" cy="751675"/>
          </a:xfrm>
          <a:prstGeom prst="rect">
            <a:avLst/>
          </a:prstGeom>
          <a:noFill/>
          <a:ln>
            <a:noFill/>
          </a:ln>
        </p:spPr>
      </p:pic>
      <p:sp>
        <p:nvSpPr>
          <p:cNvPr id="289" name="Google Shape;289;g32301dff7ef_0_14"/>
          <p:cNvSpPr/>
          <p:nvPr/>
        </p:nvSpPr>
        <p:spPr>
          <a:xfrm>
            <a:off x="471875" y="2936125"/>
            <a:ext cx="3628200" cy="36345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US" sz="1800">
                <a:solidFill>
                  <a:schemeClr val="lt1"/>
                </a:solidFill>
              </a:rPr>
              <a:t>Prompt </a:t>
            </a:r>
            <a:r>
              <a:rPr lang="en-US" sz="1800">
                <a:solidFill>
                  <a:schemeClr val="lt1"/>
                </a:solidFill>
              </a:rPr>
              <a:t>Repetition</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342900" lvl="0" marL="457200" rtl="0" algn="l">
              <a:spcBef>
                <a:spcPts val="0"/>
              </a:spcBef>
              <a:spcAft>
                <a:spcPts val="0"/>
              </a:spcAft>
              <a:buClr>
                <a:schemeClr val="lt1"/>
              </a:buClr>
              <a:buSzPts val="1800"/>
              <a:buChar char="-"/>
            </a:pPr>
            <a:r>
              <a:rPr lang="en-US" sz="1800">
                <a:solidFill>
                  <a:schemeClr val="lt1"/>
                </a:solidFill>
              </a:rPr>
              <a:t>Rules </a:t>
            </a:r>
            <a:r>
              <a:rPr lang="en-US" sz="1800">
                <a:solidFill>
                  <a:schemeClr val="lt1"/>
                </a:solidFill>
              </a:rPr>
              <a:t>Repetition</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342900" lvl="0" marL="457200" rtl="0" algn="l">
              <a:spcBef>
                <a:spcPts val="0"/>
              </a:spcBef>
              <a:spcAft>
                <a:spcPts val="0"/>
              </a:spcAft>
              <a:buClr>
                <a:schemeClr val="lt1"/>
              </a:buClr>
              <a:buSzPts val="1800"/>
              <a:buChar char="-"/>
            </a:pPr>
            <a:r>
              <a:rPr lang="en-US" sz="1800">
                <a:solidFill>
                  <a:schemeClr val="lt1"/>
                </a:solidFill>
              </a:rPr>
              <a:t>Not Consistent</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342900" lvl="0" marL="457200" rtl="0" algn="l">
              <a:spcBef>
                <a:spcPts val="0"/>
              </a:spcBef>
              <a:spcAft>
                <a:spcPts val="0"/>
              </a:spcAft>
              <a:buClr>
                <a:schemeClr val="lt1"/>
              </a:buClr>
              <a:buSzPts val="1800"/>
              <a:buChar char="-"/>
            </a:pPr>
            <a:r>
              <a:rPr lang="en-US" sz="1800">
                <a:solidFill>
                  <a:schemeClr val="lt1"/>
                </a:solidFill>
              </a:rPr>
              <a:t>Unreliable</a:t>
            </a:r>
            <a:endParaRPr sz="1800">
              <a:solidFill>
                <a:schemeClr val="lt1"/>
              </a:solidFill>
            </a:endParaRPr>
          </a:p>
        </p:txBody>
      </p:sp>
      <p:sp>
        <p:nvSpPr>
          <p:cNvPr id="290" name="Google Shape;290;g32301dff7ef_0_14"/>
          <p:cNvSpPr/>
          <p:nvPr/>
        </p:nvSpPr>
        <p:spPr>
          <a:xfrm>
            <a:off x="4281900" y="2936125"/>
            <a:ext cx="3628200" cy="36345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US" sz="1100">
                <a:solidFill>
                  <a:schemeClr val="lt1"/>
                </a:solidFill>
              </a:rPr>
              <a:t>Rules = [</a:t>
            </a:r>
            <a:endParaRPr sz="1100">
              <a:solidFill>
                <a:schemeClr val="lt1"/>
              </a:solidFill>
            </a:endParaRPr>
          </a:p>
          <a:p>
            <a:pPr indent="0" lvl="0" marL="0" rtl="0" algn="just">
              <a:spcBef>
                <a:spcPts val="0"/>
              </a:spcBef>
              <a:spcAft>
                <a:spcPts val="0"/>
              </a:spcAft>
              <a:buNone/>
            </a:pPr>
            <a:r>
              <a:rPr lang="en-US" sz="1100">
                <a:solidFill>
                  <a:schemeClr val="lt1"/>
                </a:solidFill>
              </a:rPr>
              <a:t>  'Political commentary and criticism of policies, often involving accusations of dishonesty or misconduct. Instances include attacks on policies, labeling of political behavior, and debates.',</a:t>
            </a:r>
            <a:endParaRPr sz="1100">
              <a:solidFill>
                <a:schemeClr val="lt1"/>
              </a:solidFill>
            </a:endParaRPr>
          </a:p>
          <a:p>
            <a:pPr indent="0" lvl="0" marL="0" rtl="0" algn="just">
              <a:spcBef>
                <a:spcPts val="0"/>
              </a:spcBef>
              <a:spcAft>
                <a:spcPts val="0"/>
              </a:spcAft>
              <a:buNone/>
            </a:pPr>
            <a:r>
              <a:rPr lang="en-US" sz="1100">
                <a:solidFill>
                  <a:schemeClr val="lt1"/>
                </a:solidFill>
              </a:rPr>
              <a:t>  'Discussion of political plans, campaigns, and policy implementation. Topics include international marketing, costings, and the announcement of new policies.',</a:t>
            </a:r>
            <a:endParaRPr sz="1100">
              <a:solidFill>
                <a:schemeClr val="lt1"/>
              </a:solidFill>
            </a:endParaRPr>
          </a:p>
          <a:p>
            <a:pPr indent="0" lvl="0" marL="0" rtl="0" algn="just">
              <a:spcBef>
                <a:spcPts val="0"/>
              </a:spcBef>
              <a:spcAft>
                <a:spcPts val="0"/>
              </a:spcAft>
              <a:buNone/>
            </a:pPr>
            <a:r>
              <a:rPr lang="en-US" sz="1100">
                <a:solidFill>
                  <a:schemeClr val="lt1"/>
                </a:solidFill>
              </a:rPr>
              <a:t>  'Debate on the impact of conservative policies, with discussions on their consequences and the government's stance.',</a:t>
            </a:r>
            <a:endParaRPr sz="1100">
              <a:solidFill>
                <a:schemeClr val="lt1"/>
              </a:solidFill>
            </a:endParaRPr>
          </a:p>
          <a:p>
            <a:pPr indent="0" lvl="0" marL="0" rtl="0" algn="just">
              <a:spcBef>
                <a:spcPts val="0"/>
              </a:spcBef>
              <a:spcAft>
                <a:spcPts val="0"/>
              </a:spcAft>
              <a:buNone/>
            </a:pPr>
            <a:r>
              <a:rPr lang="en-US" sz="1100">
                <a:solidFill>
                  <a:schemeClr val="lt1"/>
                </a:solidFill>
              </a:rPr>
              <a:t>  'Political party support, ideologies, and the role of parties in governance. Topics include party policies, support for or against parties, and the state of political culture.',</a:t>
            </a:r>
            <a:endParaRPr sz="1100">
              <a:solidFill>
                <a:schemeClr val="lt1"/>
              </a:solidFill>
            </a:endParaRPr>
          </a:p>
          <a:p>
            <a:pPr indent="0" lvl="0" marL="0" rtl="0" algn="just">
              <a:spcBef>
                <a:spcPts val="0"/>
              </a:spcBef>
              <a:spcAft>
                <a:spcPts val="0"/>
              </a:spcAft>
              <a:buNone/>
            </a:pPr>
            <a:r>
              <a:rPr lang="en-US" sz="1100">
                <a:solidFill>
                  <a:schemeClr val="lt1"/>
                </a:solidFill>
              </a:rPr>
              <a:t>  'Political commentary on party policies, with a focus on the Labour Party, including predictions about political outcomes and the impact of policies on the country.'</a:t>
            </a:r>
            <a:endParaRPr sz="1100">
              <a:solidFill>
                <a:schemeClr val="lt1"/>
              </a:solidFill>
            </a:endParaRPr>
          </a:p>
          <a:p>
            <a:pPr indent="0" lvl="0" marL="0" rtl="0" algn="just">
              <a:lnSpc>
                <a:spcPct val="115000"/>
              </a:lnSpc>
              <a:spcBef>
                <a:spcPts val="0"/>
              </a:spcBef>
              <a:spcAft>
                <a:spcPts val="0"/>
              </a:spcAft>
              <a:buNone/>
            </a:pPr>
            <a:r>
              <a:rPr lang="en-US" sz="1100">
                <a:solidFill>
                  <a:schemeClr val="lt1"/>
                </a:solidFill>
              </a:rPr>
              <a:t>]</a:t>
            </a:r>
            <a:endParaRPr>
              <a:solidFill>
                <a:schemeClr val="lt1"/>
              </a:solidFill>
            </a:endParaRPr>
          </a:p>
        </p:txBody>
      </p:sp>
      <p:sp>
        <p:nvSpPr>
          <p:cNvPr id="291" name="Google Shape;291;g32301dff7ef_0_14"/>
          <p:cNvSpPr/>
          <p:nvPr/>
        </p:nvSpPr>
        <p:spPr>
          <a:xfrm>
            <a:off x="8091925" y="2936150"/>
            <a:ext cx="3628200" cy="36345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lang="en-US" sz="1000">
                <a:solidFill>
                  <a:schemeClr val="lt1"/>
                </a:solidFill>
              </a:rPr>
              <a:t>Rules = [</a:t>
            </a:r>
            <a:endParaRPr sz="1000">
              <a:solidFill>
                <a:schemeClr val="lt1"/>
              </a:solidFill>
            </a:endParaRPr>
          </a:p>
          <a:p>
            <a:pPr indent="0" lvl="0" marL="0" marR="0" rtl="0" algn="just">
              <a:lnSpc>
                <a:spcPct val="100000"/>
              </a:lnSpc>
              <a:spcBef>
                <a:spcPts val="0"/>
              </a:spcBef>
              <a:spcAft>
                <a:spcPts val="0"/>
              </a:spcAft>
              <a:buNone/>
            </a:pPr>
            <a:r>
              <a:rPr lang="en-US" sz="1000">
                <a:solidFill>
                  <a:schemeClr val="lt1"/>
                </a:solidFill>
              </a:rPr>
              <a:t>  'Criticizing or defending specific policies of a political figure or party. Attacked his policies. Sparked a political outcry. Accused of using the politics. Lying in the election campaign. Branded it a sticking plaster for the election.',</a:t>
            </a:r>
            <a:endParaRPr sz="1000">
              <a:solidFill>
                <a:schemeClr val="lt1"/>
              </a:solidFill>
            </a:endParaRPr>
          </a:p>
          <a:p>
            <a:pPr indent="0" lvl="0" marL="0" marR="0" rtl="0" algn="just">
              <a:lnSpc>
                <a:spcPct val="100000"/>
              </a:lnSpc>
              <a:spcBef>
                <a:spcPts val="0"/>
              </a:spcBef>
              <a:spcAft>
                <a:spcPts val="0"/>
              </a:spcAft>
              <a:buNone/>
            </a:pPr>
            <a:r>
              <a:rPr lang="en-US" sz="1000">
                <a:solidFill>
                  <a:schemeClr val="lt1"/>
                </a:solidFill>
              </a:rPr>
              <a:t>  'Discussing or announcing plans, policies, or campaigns related to a political issue. Said the plans were based on policies already in. Said there would be an international marketing campaign. Published what they say are the full costings for all their plans and Wednesday's speech did not announce new policies.',</a:t>
            </a:r>
            <a:endParaRPr sz="1000">
              <a:solidFill>
                <a:schemeClr val="lt1"/>
              </a:solidFill>
            </a:endParaRPr>
          </a:p>
          <a:p>
            <a:pPr indent="0" lvl="0" marL="0" marR="0" rtl="0" algn="just">
              <a:lnSpc>
                <a:spcPct val="100000"/>
              </a:lnSpc>
              <a:spcBef>
                <a:spcPts val="0"/>
              </a:spcBef>
              <a:spcAft>
                <a:spcPts val="0"/>
              </a:spcAft>
              <a:buNone/>
            </a:pPr>
            <a:r>
              <a:rPr lang="en-US" sz="1000">
                <a:solidFill>
                  <a:schemeClr val="lt1"/>
                </a:solidFill>
              </a:rPr>
              <a:t>  'Addressing the financial implications or economic impact of political policies. Conservative policies would cause. Paying for rich countries' policies. Disguise the reality of the government's neo-liberal policies. Help pay for key policies.',</a:t>
            </a:r>
            <a:endParaRPr sz="1000">
              <a:solidFill>
                <a:schemeClr val="lt1"/>
              </a:solidFill>
            </a:endParaRPr>
          </a:p>
          <a:p>
            <a:pPr indent="0" lvl="0" marL="0" marR="0" rtl="0" algn="just">
              <a:lnSpc>
                <a:spcPct val="100000"/>
              </a:lnSpc>
              <a:spcBef>
                <a:spcPts val="0"/>
              </a:spcBef>
              <a:spcAft>
                <a:spcPts val="0"/>
              </a:spcAft>
              <a:buNone/>
            </a:pPr>
            <a:r>
              <a:rPr lang="en-US" sz="1000">
                <a:solidFill>
                  <a:schemeClr val="lt1"/>
                </a:solidFill>
              </a:rPr>
              <a:t>  'Examining the role, purpose, or effectiveness of political parties. Idea of political parties. All of the political parties. Political parties are required. Sustained if the political parties are.',</a:t>
            </a:r>
            <a:endParaRPr sz="1000">
              <a:solidFill>
                <a:schemeClr val="lt1"/>
              </a:solidFill>
            </a:endParaRPr>
          </a:p>
          <a:p>
            <a:pPr indent="0" lvl="0" marL="0" marR="0" rtl="0" algn="just">
              <a:lnSpc>
                <a:spcPct val="100000"/>
              </a:lnSpc>
              <a:spcBef>
                <a:spcPts val="0"/>
              </a:spcBef>
              <a:spcAft>
                <a:spcPts val="0"/>
              </a:spcAft>
              <a:buNone/>
            </a:pPr>
            <a:r>
              <a:rPr lang="en-US" sz="1000">
                <a:solidFill>
                  <a:schemeClr val="lt1"/>
                </a:solidFill>
              </a:rPr>
              <a:t>  'Expressing support or opposition towards political parties. Support of political parties. About what the political parties stand. Political parties are listed by.'</a:t>
            </a:r>
            <a:endParaRPr sz="1000">
              <a:solidFill>
                <a:schemeClr val="lt1"/>
              </a:solidFill>
            </a:endParaRPr>
          </a:p>
          <a:p>
            <a:pPr indent="0" lvl="0" marL="0" marR="0" rtl="0" algn="just">
              <a:lnSpc>
                <a:spcPct val="100000"/>
              </a:lnSpc>
              <a:spcBef>
                <a:spcPts val="0"/>
              </a:spcBef>
              <a:spcAft>
                <a:spcPts val="0"/>
              </a:spcAft>
              <a:buNone/>
            </a:pPr>
            <a:r>
              <a:rPr lang="en-US" sz="1000">
                <a:solidFill>
                  <a:schemeClr val="lt1"/>
                </a:solidFill>
              </a:rPr>
              <a:t>]</a:t>
            </a:r>
            <a:endParaRPr/>
          </a:p>
        </p:txBody>
      </p:sp>
      <p:pic>
        <p:nvPicPr>
          <p:cNvPr id="292" name="Google Shape;292;g32301dff7ef_0_14"/>
          <p:cNvPicPr preferRelativeResize="0"/>
          <p:nvPr/>
        </p:nvPicPr>
        <p:blipFill>
          <a:blip r:embed="rId7">
            <a:alphaModFix/>
          </a:blip>
          <a:stretch>
            <a:fillRect/>
          </a:stretch>
        </p:blipFill>
        <p:spPr>
          <a:xfrm>
            <a:off x="2743275" y="1133475"/>
            <a:ext cx="1356800" cy="76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2301dff7ef_0_32"/>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Performance</a:t>
            </a:r>
            <a:endParaRPr/>
          </a:p>
        </p:txBody>
      </p:sp>
      <p:sp>
        <p:nvSpPr>
          <p:cNvPr id="299" name="Google Shape;299;g32301dff7ef_0_32"/>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00" name="Google Shape;300;g32301dff7ef_0_32"/>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graphicFrame>
        <p:nvGraphicFramePr>
          <p:cNvPr id="301" name="Google Shape;301;g32301dff7ef_0_32"/>
          <p:cNvGraphicFramePr/>
          <p:nvPr/>
        </p:nvGraphicFramePr>
        <p:xfrm>
          <a:off x="6310975" y="1475025"/>
          <a:ext cx="3000000" cy="3000000"/>
        </p:xfrm>
        <a:graphic>
          <a:graphicData uri="http://schemas.openxmlformats.org/drawingml/2006/table">
            <a:tbl>
              <a:tblPr>
                <a:noFill/>
                <a:tableStyleId>{55AB35A2-2561-4542-836A-452965322974}</a:tableStyleId>
              </a:tblPr>
              <a:tblGrid>
                <a:gridCol w="1597400"/>
                <a:gridCol w="1597400"/>
                <a:gridCol w="1597400"/>
              </a:tblGrid>
              <a:tr h="819175">
                <a:tc>
                  <a:txBody>
                    <a:bodyPr/>
                    <a:lstStyle/>
                    <a:p>
                      <a:pPr indent="0" lvl="0" marL="0" rtl="0" algn="ctr">
                        <a:spcBef>
                          <a:spcPts val="0"/>
                        </a:spcBef>
                        <a:spcAft>
                          <a:spcPts val="0"/>
                        </a:spcAft>
                        <a:buNone/>
                      </a:pPr>
                      <a:r>
                        <a:t/>
                      </a:r>
                      <a:endParaRPr b="1">
                        <a:solidFill>
                          <a:srgbClr val="0065BD"/>
                        </a:solidFill>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65BD"/>
                          </a:solidFill>
                        </a:rPr>
                        <a:t>Time (</a:t>
                      </a:r>
                      <a:r>
                        <a:rPr b="1" lang="en-US">
                          <a:solidFill>
                            <a:srgbClr val="0065BD"/>
                          </a:solidFill>
                        </a:rPr>
                        <a:t>GPU)</a:t>
                      </a:r>
                      <a:endParaRPr b="1">
                        <a:solidFill>
                          <a:srgbClr val="0065BD"/>
                        </a:solidFill>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65BD"/>
                          </a:solidFill>
                        </a:rPr>
                        <a:t>Time (</a:t>
                      </a:r>
                      <a:r>
                        <a:rPr b="1" lang="en-US">
                          <a:solidFill>
                            <a:srgbClr val="0065BD"/>
                          </a:solidFill>
                        </a:rPr>
                        <a:t>CPU)</a:t>
                      </a:r>
                      <a:endParaRPr b="1">
                        <a:solidFill>
                          <a:srgbClr val="0065BD"/>
                        </a:solidFill>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r>
              <a:tr h="819175">
                <a:tc>
                  <a:txBody>
                    <a:bodyPr/>
                    <a:lstStyle/>
                    <a:p>
                      <a:pPr indent="0" lvl="0" marL="0" rtl="0" algn="ctr">
                        <a:spcBef>
                          <a:spcPts val="0"/>
                        </a:spcBef>
                        <a:spcAft>
                          <a:spcPts val="0"/>
                        </a:spcAft>
                        <a:buNone/>
                      </a:pPr>
                      <a:r>
                        <a:rPr lang="en-US"/>
                        <a:t>OpenBMB/Mini</a:t>
                      </a:r>
                      <a:endParaRPr/>
                    </a:p>
                    <a:p>
                      <a:pPr indent="0" lvl="0" marL="0" rtl="0" algn="ctr">
                        <a:spcBef>
                          <a:spcPts val="0"/>
                        </a:spcBef>
                        <a:spcAft>
                          <a:spcPts val="0"/>
                        </a:spcAft>
                        <a:buNone/>
                      </a:pPr>
                      <a:r>
                        <a:rPr lang="en-US"/>
                        <a:t>CPM</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00:10:51</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lang="en-US"/>
                        <a:t>—--</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r>
              <a:tr h="1061650">
                <a:tc>
                  <a:txBody>
                    <a:bodyPr/>
                    <a:lstStyle/>
                    <a:p>
                      <a:pPr indent="0" lvl="0" marL="0" rtl="0" algn="ctr">
                        <a:lnSpc>
                          <a:spcPct val="115000"/>
                        </a:lnSpc>
                        <a:spcBef>
                          <a:spcPts val="0"/>
                        </a:spcBef>
                        <a:spcAft>
                          <a:spcPts val="0"/>
                        </a:spcAft>
                        <a:buNone/>
                      </a:pPr>
                      <a:r>
                        <a:rPr lang="en-US">
                          <a:uFill>
                            <a:noFill/>
                          </a:uFill>
                          <a:hlinkClick r:id="rId3"/>
                        </a:rPr>
                        <a:t>Mistral-7B-</a:t>
                      </a:r>
                      <a:endParaRPr/>
                    </a:p>
                    <a:p>
                      <a:pPr indent="0" lvl="0" marL="0" rtl="0" algn="ctr">
                        <a:lnSpc>
                          <a:spcPct val="115000"/>
                        </a:lnSpc>
                        <a:spcBef>
                          <a:spcPts val="600"/>
                        </a:spcBef>
                        <a:spcAft>
                          <a:spcPts val="0"/>
                        </a:spcAft>
                        <a:buNone/>
                      </a:pPr>
                      <a:r>
                        <a:rPr lang="en-US">
                          <a:uFill>
                            <a:noFill/>
                          </a:uFill>
                          <a:hlinkClick r:id="rId4"/>
                        </a:rPr>
                        <a:t>Instruct-</a:t>
                      </a:r>
                      <a:endParaRPr/>
                    </a:p>
                    <a:p>
                      <a:pPr indent="0" lvl="0" marL="0" rtl="0" algn="ctr">
                        <a:lnSpc>
                          <a:spcPct val="115000"/>
                        </a:lnSpc>
                        <a:spcBef>
                          <a:spcPts val="600"/>
                        </a:spcBef>
                        <a:spcAft>
                          <a:spcPts val="600"/>
                        </a:spcAft>
                        <a:buNone/>
                      </a:pPr>
                      <a:r>
                        <a:rPr lang="en-US">
                          <a:uFill>
                            <a:noFill/>
                          </a:uFill>
                          <a:hlinkClick r:id="rId5"/>
                        </a:rPr>
                        <a:t>v</a:t>
                      </a:r>
                      <a:r>
                        <a:rPr lang="en-US">
                          <a:uFill>
                            <a:noFill/>
                          </a:uFill>
                          <a:hlinkClick r:id="rId6"/>
                        </a:rPr>
                        <a:t>0.3</a:t>
                      </a:r>
                      <a:r>
                        <a:rPr lang="en-US"/>
                        <a:t> </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lang="en-US"/>
                        <a:t>—--</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05:42:06</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r>
            </a:tbl>
          </a:graphicData>
        </a:graphic>
      </p:graphicFrame>
      <p:graphicFrame>
        <p:nvGraphicFramePr>
          <p:cNvPr id="302" name="Google Shape;302;g32301dff7ef_0_32"/>
          <p:cNvGraphicFramePr/>
          <p:nvPr/>
        </p:nvGraphicFramePr>
        <p:xfrm>
          <a:off x="1288050" y="1475025"/>
          <a:ext cx="3000000" cy="3000000"/>
        </p:xfrm>
        <a:graphic>
          <a:graphicData uri="http://schemas.openxmlformats.org/drawingml/2006/table">
            <a:tbl>
              <a:tblPr>
                <a:noFill/>
                <a:tableStyleId>{55AB35A2-2561-4542-836A-452965322974}</a:tableStyleId>
              </a:tblPr>
              <a:tblGrid>
                <a:gridCol w="1380675"/>
                <a:gridCol w="1380675"/>
                <a:gridCol w="1380675"/>
              </a:tblGrid>
              <a:tr h="1619575">
                <a:tc>
                  <a:txBody>
                    <a:bodyPr/>
                    <a:lstStyle/>
                    <a:p>
                      <a:pPr indent="0" lvl="0" marL="0" rtl="0" algn="ctr">
                        <a:spcBef>
                          <a:spcPts val="0"/>
                        </a:spcBef>
                        <a:spcAft>
                          <a:spcPts val="0"/>
                        </a:spcAft>
                        <a:buNone/>
                      </a:pPr>
                      <a:r>
                        <a:t/>
                      </a:r>
                      <a:endParaRPr b="1">
                        <a:solidFill>
                          <a:srgbClr val="0065BD"/>
                        </a:solidFill>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65BD"/>
                          </a:solidFill>
                        </a:rPr>
                        <a:t>GPU</a:t>
                      </a:r>
                      <a:endParaRPr b="1">
                        <a:solidFill>
                          <a:srgbClr val="0065BD"/>
                        </a:solidFill>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65BD"/>
                          </a:solidFill>
                        </a:rPr>
                        <a:t>CPU</a:t>
                      </a:r>
                      <a:endParaRPr b="1">
                        <a:solidFill>
                          <a:srgbClr val="0065BD"/>
                        </a:solidFill>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r>
              <a:tr h="1619575">
                <a:tc>
                  <a:txBody>
                    <a:bodyPr/>
                    <a:lstStyle/>
                    <a:p>
                      <a:pPr indent="0" lvl="0" marL="0" rtl="0" algn="ctr">
                        <a:spcBef>
                          <a:spcPts val="0"/>
                        </a:spcBef>
                        <a:spcAft>
                          <a:spcPts val="0"/>
                        </a:spcAft>
                        <a:buNone/>
                      </a:pPr>
                      <a:r>
                        <a:rPr lang="en-US"/>
                        <a:t>Model</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lang="en-US"/>
                        <a:t>Nividia GeForce GTX 1660 Ti</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lang="en-US"/>
                        <a:t>Intel(R) Core(TM) i7-10750H</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r>
              <a:tr h="1619575">
                <a:tc>
                  <a:txBody>
                    <a:bodyPr/>
                    <a:lstStyle/>
                    <a:p>
                      <a:pPr indent="0" lvl="0" marL="0" rtl="0" algn="ctr">
                        <a:spcBef>
                          <a:spcPts val="0"/>
                        </a:spcBef>
                        <a:spcAft>
                          <a:spcPts val="0"/>
                        </a:spcAft>
                        <a:buNone/>
                      </a:pPr>
                      <a:r>
                        <a:rPr lang="en-US"/>
                        <a:t>SPECs</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None/>
                      </a:pPr>
                      <a:r>
                        <a:rPr lang="en-US"/>
                        <a:t>6GB Dedicated Memory</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a:solidFill>
                            <a:schemeClr val="dk1"/>
                          </a:solidFill>
                        </a:rPr>
                        <a:t>2.60GHz</a:t>
                      </a:r>
                      <a:endParaRPr/>
                    </a:p>
                  </a:txBody>
                  <a:tcPr marT="91425" marB="91425" marR="91425" marL="91425" anchor="ctr">
                    <a:lnL cap="flat" cmpd="sng" w="38100">
                      <a:solidFill>
                        <a:srgbClr val="0065BD"/>
                      </a:solidFill>
                      <a:prstDash val="solid"/>
                      <a:round/>
                      <a:headEnd len="sm" w="sm" type="none"/>
                      <a:tailEnd len="sm" w="sm" type="none"/>
                    </a:lnL>
                    <a:lnR cap="flat" cmpd="sng" w="38100">
                      <a:solidFill>
                        <a:srgbClr val="0065BD"/>
                      </a:solidFill>
                      <a:prstDash val="solid"/>
                      <a:round/>
                      <a:headEnd len="sm" w="sm" type="none"/>
                      <a:tailEnd len="sm" w="sm" type="none"/>
                    </a:lnR>
                    <a:lnT cap="flat" cmpd="sng" w="38100">
                      <a:solidFill>
                        <a:srgbClr val="0065BD"/>
                      </a:solidFill>
                      <a:prstDash val="solid"/>
                      <a:round/>
                      <a:headEnd len="sm" w="sm" type="none"/>
                      <a:tailEnd len="sm" w="sm" type="none"/>
                    </a:lnT>
                    <a:lnB cap="flat" cmpd="sng" w="38100">
                      <a:solidFill>
                        <a:srgbClr val="0065BD"/>
                      </a:solidFill>
                      <a:prstDash val="solid"/>
                      <a:round/>
                      <a:headEnd len="sm" w="sm" type="none"/>
                      <a:tailEnd len="sm" w="sm" type="none"/>
                    </a:lnB>
                  </a:tcPr>
                </a:tc>
              </a:tr>
            </a:tbl>
          </a:graphicData>
        </a:graphic>
      </p:graphicFrame>
      <p:sp>
        <p:nvSpPr>
          <p:cNvPr id="303" name="Google Shape;303;g32301dff7ef_0_32"/>
          <p:cNvSpPr/>
          <p:nvPr/>
        </p:nvSpPr>
        <p:spPr>
          <a:xfrm>
            <a:off x="6310975" y="4225950"/>
            <a:ext cx="4792200" cy="2107800"/>
          </a:xfrm>
          <a:prstGeom prst="rect">
            <a:avLst/>
          </a:prstGeom>
          <a:solidFill>
            <a:srgbClr val="0065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600">
                <a:solidFill>
                  <a:schemeClr val="lt1"/>
                </a:solidFill>
              </a:rPr>
              <a:t>Notes:</a:t>
            </a:r>
            <a:r>
              <a:rPr lang="en-US" sz="1600">
                <a:solidFill>
                  <a:schemeClr val="lt1"/>
                </a:solidFill>
              </a:rPr>
              <a:t>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That time is for 4 Clusters, average of 20 context windows per cluster.</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Just got access to sebis GPU, and will do further evaluations</a:t>
            </a:r>
            <a:endParaRPr sz="1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22d2c36e29_1_59"/>
          <p:cNvSpPr txBox="1"/>
          <p:nvPr>
            <p:ph idx="1" type="body"/>
          </p:nvPr>
        </p:nvSpPr>
        <p:spPr>
          <a:xfrm>
            <a:off x="334432" y="1185303"/>
            <a:ext cx="3654900" cy="2373600"/>
          </a:xfrm>
          <a:prstGeom prst="rect">
            <a:avLst/>
          </a:prstGeom>
          <a:noFill/>
          <a:ln>
            <a:noFill/>
          </a:ln>
        </p:spPr>
        <p:txBody>
          <a:bodyPr anchorCtr="0" anchor="t" bIns="45700" lIns="91425" spcFirstLastPara="1" rIns="91425" wrap="square" tIns="45700">
            <a:normAutofit/>
          </a:bodyPr>
          <a:lstStyle/>
          <a:p>
            <a:pPr indent="-228600" lvl="0" marL="457200" rtl="0" algn="l">
              <a:lnSpc>
                <a:spcPct val="107000"/>
              </a:lnSpc>
              <a:spcBef>
                <a:spcPts val="360"/>
              </a:spcBef>
              <a:spcAft>
                <a:spcPts val="0"/>
              </a:spcAft>
              <a:buClr>
                <a:schemeClr val="dk1"/>
              </a:buClr>
              <a:buSzPts val="1400"/>
              <a:buFont typeface="Arial"/>
              <a:buNone/>
            </a:pPr>
            <a:r>
              <a:rPr lang="en-US" sz="2000">
                <a:solidFill>
                  <a:srgbClr val="0065BD"/>
                </a:solidFill>
              </a:rPr>
              <a:t>Semantic Search</a:t>
            </a:r>
            <a:r>
              <a:rPr lang="en-US">
                <a:latin typeface="Calibri"/>
                <a:ea typeface="Calibri"/>
                <a:cs typeface="Calibri"/>
                <a:sym typeface="Calibri"/>
              </a:rPr>
              <a:t>: Compare similarity of text paragraphs against both context windows and the generated rules.</a:t>
            </a:r>
            <a:endParaRPr/>
          </a:p>
        </p:txBody>
      </p:sp>
      <p:sp>
        <p:nvSpPr>
          <p:cNvPr id="309" name="Google Shape;309;g322d2c36e29_1_5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Evaluation</a:t>
            </a:r>
            <a:endParaRPr/>
          </a:p>
        </p:txBody>
      </p:sp>
      <p:sp>
        <p:nvSpPr>
          <p:cNvPr id="310" name="Google Shape;310;g322d2c36e29_1_5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11" name="Google Shape;311;g322d2c36e29_1_59"/>
          <p:cNvSpPr txBox="1"/>
          <p:nvPr/>
        </p:nvSpPr>
        <p:spPr>
          <a:xfrm>
            <a:off x="3800055" y="1185302"/>
            <a:ext cx="3654900" cy="23736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7000"/>
              </a:lnSpc>
              <a:spcBef>
                <a:spcPts val="360"/>
              </a:spcBef>
              <a:spcAft>
                <a:spcPts val="800"/>
              </a:spcAft>
              <a:buClr>
                <a:srgbClr val="000000"/>
              </a:buClr>
              <a:buSzPts val="1400"/>
              <a:buFont typeface="Arial"/>
              <a:buNone/>
            </a:pPr>
            <a:r>
              <a:rPr b="0" i="0" lang="en-US" sz="2000" u="none" cap="none" strike="noStrike">
                <a:solidFill>
                  <a:srgbClr val="0065BD"/>
                </a:solidFill>
                <a:latin typeface="Arial"/>
                <a:ea typeface="Arial"/>
                <a:cs typeface="Arial"/>
                <a:sym typeface="Arial"/>
              </a:rPr>
              <a:t>Human Evaluation</a:t>
            </a:r>
            <a:r>
              <a:rPr b="0" i="0" lang="en-US" sz="16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Conduct human evaluation studies to assess the quality and relevance of generated classes archetypes.</a:t>
            </a:r>
            <a:endParaRPr b="0" i="0" sz="1400" u="none" cap="none" strike="noStrike">
              <a:solidFill>
                <a:srgbClr val="000000"/>
              </a:solidFill>
              <a:latin typeface="Arial"/>
              <a:ea typeface="Arial"/>
              <a:cs typeface="Arial"/>
              <a:sym typeface="Arial"/>
            </a:endParaRPr>
          </a:p>
        </p:txBody>
      </p:sp>
      <p:sp>
        <p:nvSpPr>
          <p:cNvPr id="312" name="Google Shape;312;g322d2c36e29_1_59"/>
          <p:cNvSpPr txBox="1"/>
          <p:nvPr/>
        </p:nvSpPr>
        <p:spPr>
          <a:xfrm>
            <a:off x="7454925" y="1185300"/>
            <a:ext cx="4136400" cy="20094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7000"/>
              </a:lnSpc>
              <a:spcBef>
                <a:spcPts val="360"/>
              </a:spcBef>
              <a:spcAft>
                <a:spcPts val="800"/>
              </a:spcAft>
              <a:buClr>
                <a:srgbClr val="000000"/>
              </a:buClr>
              <a:buSzPts val="1400"/>
              <a:buFont typeface="Arial"/>
              <a:buNone/>
            </a:pPr>
            <a:r>
              <a:rPr b="0" i="0" lang="en-US" sz="2000" u="none" cap="none" strike="noStrike">
                <a:solidFill>
                  <a:srgbClr val="0065BD"/>
                </a:solidFill>
                <a:latin typeface="Arial"/>
                <a:ea typeface="Arial"/>
                <a:cs typeface="Arial"/>
                <a:sym typeface="Arial"/>
              </a:rPr>
              <a:t>Downstream Task Performance</a:t>
            </a:r>
            <a:r>
              <a:rPr b="0" i="0" lang="en-US" sz="16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Evaluate the performance of AI applications using generated classes archetypes and compare it to the performance using manually-created rules.</a:t>
            </a:r>
            <a:endParaRPr b="0" i="0" sz="1400" u="none" cap="none" strike="noStrike">
              <a:solidFill>
                <a:srgbClr val="000000"/>
              </a:solidFill>
              <a:latin typeface="Arial"/>
              <a:ea typeface="Arial"/>
              <a:cs typeface="Arial"/>
              <a:sym typeface="Arial"/>
            </a:endParaRPr>
          </a:p>
        </p:txBody>
      </p:sp>
      <p:sp>
        <p:nvSpPr>
          <p:cNvPr id="313" name="Google Shape;313;g322d2c36e29_1_59"/>
          <p:cNvSpPr txBox="1"/>
          <p:nvPr/>
        </p:nvSpPr>
        <p:spPr>
          <a:xfrm>
            <a:off x="7454925" y="3249252"/>
            <a:ext cx="4276200" cy="30714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7000"/>
              </a:lnSpc>
              <a:spcBef>
                <a:spcPts val="360"/>
              </a:spcBef>
              <a:spcAft>
                <a:spcPts val="800"/>
              </a:spcAft>
              <a:buClr>
                <a:srgbClr val="000000"/>
              </a:buClr>
              <a:buSzPts val="1400"/>
              <a:buFont typeface="Arial"/>
              <a:buNone/>
            </a:pPr>
            <a:r>
              <a:rPr b="0" i="0" lang="en-US" sz="2000" u="none" cap="none" strike="noStrike">
                <a:solidFill>
                  <a:srgbClr val="0065BD"/>
                </a:solidFill>
                <a:latin typeface="Arial"/>
                <a:ea typeface="Arial"/>
                <a:cs typeface="Arial"/>
                <a:sym typeface="Arial"/>
              </a:rPr>
              <a:t>LLM Evaluation (G-Eval)</a:t>
            </a:r>
            <a:r>
              <a:rPr b="0" i="0" lang="en-US" sz="16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 Evaluate the performance of LLMs, by leveraging other models to provide feedback and assess the quality of their outputs. It uses generative techniques to create evaluation criteria and comparative judgments, aiming to improve the accuracy, reliability, and utility of AI-generated content</a:t>
            </a:r>
            <a:endParaRPr b="0" i="0" sz="1800" u="none" cap="none" strike="noStrike">
              <a:solidFill>
                <a:schemeClr val="dk1"/>
              </a:solidFill>
              <a:latin typeface="Calibri"/>
              <a:ea typeface="Calibri"/>
              <a:cs typeface="Calibri"/>
              <a:sym typeface="Calibri"/>
            </a:endParaRPr>
          </a:p>
        </p:txBody>
      </p:sp>
      <p:pic>
        <p:nvPicPr>
          <p:cNvPr id="314" name="Google Shape;314;g322d2c36e29_1_59"/>
          <p:cNvPicPr preferRelativeResize="0"/>
          <p:nvPr/>
        </p:nvPicPr>
        <p:blipFill rotWithShape="1">
          <a:blip r:embed="rId3">
            <a:alphaModFix/>
          </a:blip>
          <a:srcRect b="0" l="0" r="0" t="0"/>
          <a:stretch/>
        </p:blipFill>
        <p:spPr>
          <a:xfrm>
            <a:off x="4825889" y="3487227"/>
            <a:ext cx="1959700" cy="1959700"/>
          </a:xfrm>
          <a:prstGeom prst="rect">
            <a:avLst/>
          </a:prstGeom>
          <a:noFill/>
          <a:ln>
            <a:noFill/>
          </a:ln>
        </p:spPr>
      </p:pic>
      <p:pic>
        <p:nvPicPr>
          <p:cNvPr id="315" name="Google Shape;315;g322d2c36e29_1_59"/>
          <p:cNvPicPr preferRelativeResize="0"/>
          <p:nvPr/>
        </p:nvPicPr>
        <p:blipFill>
          <a:blip r:embed="rId4">
            <a:alphaModFix/>
          </a:blip>
          <a:stretch>
            <a:fillRect/>
          </a:stretch>
        </p:blipFill>
        <p:spPr>
          <a:xfrm>
            <a:off x="696925" y="3019203"/>
            <a:ext cx="2929903" cy="29942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Summary</a:t>
            </a:r>
            <a:endParaRPr/>
          </a:p>
        </p:txBody>
      </p:sp>
      <p:sp>
        <p:nvSpPr>
          <p:cNvPr id="322" name="Google Shape;322;p19"/>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23" name="Google Shape;323;p19"/>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24" name="Google Shape;324;p19"/>
          <p:cNvSpPr txBox="1"/>
          <p:nvPr/>
        </p:nvSpPr>
        <p:spPr>
          <a:xfrm>
            <a:off x="653250" y="1784925"/>
            <a:ext cx="10885500" cy="379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65BD"/>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extLst>
                  <a:ext uri="http://customooxmlschemas.google.com/">
                    <go:slidesCustomData xmlns:go="http://customooxmlschemas.google.com/" textRoundtripDataId="5"/>
                  </a:ext>
                </a:extLst>
              </a:rPr>
              <a:t>Distillation of lots of semantically similar context windows per domain into fewer concise class archetype</a:t>
            </a:r>
            <a:r>
              <a:rPr b="0" i="0" lang="en-US" sz="2000" u="none" cap="none" strike="noStrike">
                <a:solidFill>
                  <a:schemeClr val="dk1"/>
                </a:solidFill>
                <a:latin typeface="Arial"/>
                <a:ea typeface="Arial"/>
                <a:cs typeface="Arial"/>
                <a:sym typeface="Arial"/>
              </a:rPr>
              <a:t>s</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generated class </a:t>
            </a:r>
            <a:r>
              <a:rPr b="0" i="0" lang="en-US" sz="2000" u="none" cap="none" strike="noStrike">
                <a:solidFill>
                  <a:schemeClr val="dk1"/>
                </a:solidFill>
                <a:latin typeface="Arial"/>
                <a:ea typeface="Arial"/>
                <a:cs typeface="Arial"/>
                <a:sym typeface="Arial"/>
                <a:extLst>
                  <a:ext uri="http://customooxmlschemas.google.com/">
                    <go:slidesCustomData xmlns:go="http://customooxmlschemas.google.com/" textRoundtripDataId="6"/>
                  </a:ext>
                </a:extLst>
              </a:rPr>
              <a:t>archetypes </a:t>
            </a:r>
            <a:r>
              <a:rPr b="0" i="0" lang="en-US" sz="2000" u="none" cap="none" strike="noStrike">
                <a:solidFill>
                  <a:schemeClr val="dk1"/>
                </a:solidFill>
                <a:latin typeface="Arial"/>
                <a:ea typeface="Arial"/>
                <a:cs typeface="Arial"/>
                <a:sym typeface="Arial"/>
              </a:rPr>
              <a:t>will capture all semantics (</a:t>
            </a:r>
            <a:r>
              <a:rPr lang="en-US" sz="2000">
                <a:solidFill>
                  <a:schemeClr val="dk1"/>
                </a:solidFill>
              </a:rPr>
              <a:t>Complete</a:t>
            </a:r>
            <a:r>
              <a:rPr b="0" i="0" lang="en-US" sz="2000" u="none" cap="none" strike="noStrike">
                <a:solidFill>
                  <a:schemeClr val="dk1"/>
                </a:solidFill>
                <a:latin typeface="Arial"/>
                <a:ea typeface="Arial"/>
                <a:cs typeface="Arial"/>
                <a:sym typeface="Arial"/>
              </a:rPr>
              <a:t>) of the corresponding context windows and (Disjoint) from othe</a:t>
            </a:r>
            <a:r>
              <a:rPr lang="en-US" sz="2000">
                <a:solidFill>
                  <a:schemeClr val="dk1"/>
                </a:solidFill>
              </a:rPr>
              <a:t>r classes</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generated class </a:t>
            </a:r>
            <a:r>
              <a:rPr b="0" i="0" lang="en-US" sz="2000" u="none" cap="none" strike="noStrike">
                <a:solidFill>
                  <a:schemeClr val="dk1"/>
                </a:solidFill>
                <a:latin typeface="Arial"/>
                <a:ea typeface="Arial"/>
                <a:cs typeface="Arial"/>
                <a:sym typeface="Arial"/>
                <a:extLst>
                  <a:ext uri="http://customooxmlschemas.google.com/">
                    <go:slidesCustomData xmlns:go="http://customooxmlschemas.google.com/" textRoundtripDataId="7"/>
                  </a:ext>
                </a:extLst>
              </a:rPr>
              <a:t>archetypes </a:t>
            </a:r>
            <a:r>
              <a:rPr b="0" i="0" lang="en-US" sz="2000" u="none" cap="none" strike="noStrike">
                <a:solidFill>
                  <a:schemeClr val="dk1"/>
                </a:solidFill>
                <a:latin typeface="Arial"/>
                <a:ea typeface="Arial"/>
                <a:cs typeface="Arial"/>
                <a:sym typeface="Arial"/>
              </a:rPr>
              <a:t>will behave as a rule for that specific domain to facilitate the following text classification phase</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2301dff7ef_0_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Next Steps</a:t>
            </a:r>
            <a:endParaRPr/>
          </a:p>
        </p:txBody>
      </p:sp>
      <p:sp>
        <p:nvSpPr>
          <p:cNvPr id="331" name="Google Shape;331;g32301dff7ef_0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32" name="Google Shape;332;g32301dff7ef_0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33" name="Google Shape;333;g32301dff7ef_0_0"/>
          <p:cNvSpPr txBox="1"/>
          <p:nvPr/>
        </p:nvSpPr>
        <p:spPr>
          <a:xfrm>
            <a:off x="537875" y="1595375"/>
            <a:ext cx="6110400" cy="4185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800"/>
              </a:spcBef>
              <a:spcAft>
                <a:spcPts val="0"/>
              </a:spcAft>
              <a:buClr>
                <a:schemeClr val="dk1"/>
              </a:buClr>
              <a:buSzPts val="2000"/>
              <a:buFont typeface="Arial"/>
              <a:buAutoNum type="arabicPeriod"/>
            </a:pPr>
            <a:r>
              <a:rPr lang="en-US" sz="2000">
                <a:solidFill>
                  <a:schemeClr val="dk1"/>
                </a:solidFill>
              </a:rPr>
              <a:t>Generate Triplets from context windows and try them out for the prompt</a:t>
            </a:r>
            <a:endParaRPr sz="2000">
              <a:solidFill>
                <a:schemeClr val="dk1"/>
              </a:solidFill>
            </a:endParaRPr>
          </a:p>
          <a:p>
            <a:pPr indent="0" lvl="0" marL="457200" marR="0" rtl="0" algn="l">
              <a:lnSpc>
                <a:spcPct val="107000"/>
              </a:lnSpc>
              <a:spcBef>
                <a:spcPts val="800"/>
              </a:spcBef>
              <a:spcAft>
                <a:spcPts val="0"/>
              </a:spcAft>
              <a:buNone/>
            </a:pPr>
            <a:r>
              <a:t/>
            </a:r>
            <a:endParaRPr sz="2000">
              <a:solidFill>
                <a:schemeClr val="dk1"/>
              </a:solidFill>
            </a:endParaRPr>
          </a:p>
          <a:p>
            <a:pPr indent="-342900" lvl="0" marL="342900" marR="0" rtl="0" algn="l">
              <a:lnSpc>
                <a:spcPct val="107000"/>
              </a:lnSpc>
              <a:spcBef>
                <a:spcPts val="800"/>
              </a:spcBef>
              <a:spcAft>
                <a:spcPts val="0"/>
              </a:spcAft>
              <a:buClr>
                <a:schemeClr val="dk1"/>
              </a:buClr>
              <a:buSzPts val="2000"/>
              <a:buAutoNum type="arabicPeriod"/>
            </a:pPr>
            <a:r>
              <a:rPr lang="en-US" sz="2000">
                <a:solidFill>
                  <a:schemeClr val="dk1"/>
                </a:solidFill>
              </a:rPr>
              <a:t>Try out other promising</a:t>
            </a:r>
            <a:r>
              <a:rPr lang="en-US" sz="2000">
                <a:solidFill>
                  <a:schemeClr val="dk1"/>
                </a:solidFill>
              </a:rPr>
              <a:t> models</a:t>
            </a:r>
            <a:endParaRPr sz="2000">
              <a:solidFill>
                <a:schemeClr val="dk1"/>
              </a:solidFill>
            </a:endParaRPr>
          </a:p>
          <a:p>
            <a:pPr indent="0" lvl="0" marL="457200" marR="0" rtl="0" algn="l">
              <a:lnSpc>
                <a:spcPct val="107000"/>
              </a:lnSpc>
              <a:spcBef>
                <a:spcPts val="800"/>
              </a:spcBef>
              <a:spcAft>
                <a:spcPts val="0"/>
              </a:spcAft>
              <a:buNone/>
            </a:pPr>
            <a:r>
              <a:t/>
            </a:r>
            <a:endParaRPr sz="2000">
              <a:solidFill>
                <a:schemeClr val="dk1"/>
              </a:solidFill>
            </a:endParaRPr>
          </a:p>
          <a:p>
            <a:pPr indent="-342900" lvl="0" marL="342900" marR="0" rtl="0" algn="l">
              <a:lnSpc>
                <a:spcPct val="107000"/>
              </a:lnSpc>
              <a:spcBef>
                <a:spcPts val="800"/>
              </a:spcBef>
              <a:spcAft>
                <a:spcPts val="0"/>
              </a:spcAft>
              <a:buClr>
                <a:schemeClr val="dk1"/>
              </a:buClr>
              <a:buSzPts val="2000"/>
              <a:buAutoNum type="arabicPeriod"/>
            </a:pPr>
            <a:r>
              <a:rPr lang="en-US" sz="2000">
                <a:solidFill>
                  <a:schemeClr val="dk1"/>
                </a:solidFill>
              </a:rPr>
              <a:t>Evaluation</a:t>
            </a:r>
            <a:endParaRPr sz="2000">
              <a:solidFill>
                <a:schemeClr val="dk1"/>
              </a:solidFill>
            </a:endParaRPr>
          </a:p>
          <a:p>
            <a:pPr indent="0" lvl="0" marL="457200" marR="0" rtl="0" algn="l">
              <a:lnSpc>
                <a:spcPct val="107000"/>
              </a:lnSpc>
              <a:spcBef>
                <a:spcPts val="800"/>
              </a:spcBef>
              <a:spcAft>
                <a:spcPts val="0"/>
              </a:spcAft>
              <a:buNone/>
            </a:pPr>
            <a:r>
              <a:t/>
            </a:r>
            <a:endParaRPr sz="2000">
              <a:solidFill>
                <a:schemeClr val="dk1"/>
              </a:solidFill>
            </a:endParaRPr>
          </a:p>
          <a:p>
            <a:pPr indent="-342900" lvl="0" marL="342900" marR="0" rtl="0" algn="l">
              <a:lnSpc>
                <a:spcPct val="107000"/>
              </a:lnSpc>
              <a:spcBef>
                <a:spcPts val="800"/>
              </a:spcBef>
              <a:spcAft>
                <a:spcPts val="0"/>
              </a:spcAft>
              <a:buClr>
                <a:schemeClr val="dk1"/>
              </a:buClr>
              <a:buSzPts val="2000"/>
              <a:buAutoNum type="arabicPeriod"/>
            </a:pPr>
            <a:r>
              <a:rPr lang="en-US" sz="2000">
                <a:solidFill>
                  <a:schemeClr val="dk1"/>
                </a:solidFill>
              </a:rPr>
              <a:t>Testing on CD4AI data</a:t>
            </a:r>
            <a:endParaRPr sz="2000">
              <a:solidFill>
                <a:schemeClr val="dk1"/>
              </a:solidFill>
            </a:endParaRPr>
          </a:p>
          <a:p>
            <a:pPr indent="0" lvl="0" marL="457200" marR="0" rtl="0" algn="l">
              <a:lnSpc>
                <a:spcPct val="107000"/>
              </a:lnSpc>
              <a:spcBef>
                <a:spcPts val="800"/>
              </a:spcBef>
              <a:spcAft>
                <a:spcPts val="0"/>
              </a:spcAft>
              <a:buNone/>
            </a:pPr>
            <a:r>
              <a:t/>
            </a:r>
            <a:endParaRPr sz="2000">
              <a:solidFill>
                <a:schemeClr val="dk1"/>
              </a:solidFill>
            </a:endParaRPr>
          </a:p>
          <a:p>
            <a:pPr indent="-342900" lvl="0" marL="342900" marR="0" rtl="0" algn="l">
              <a:lnSpc>
                <a:spcPct val="107000"/>
              </a:lnSpc>
              <a:spcBef>
                <a:spcPts val="800"/>
              </a:spcBef>
              <a:spcAft>
                <a:spcPts val="0"/>
              </a:spcAft>
              <a:buClr>
                <a:schemeClr val="dk1"/>
              </a:buClr>
              <a:buSzPts val="2000"/>
              <a:buAutoNum type="arabicPeriod"/>
            </a:pPr>
            <a:r>
              <a:rPr lang="en-US" sz="2000">
                <a:solidFill>
                  <a:schemeClr val="dk1"/>
                </a:solidFill>
              </a:rPr>
              <a:t>Thesis Writing</a:t>
            </a:r>
            <a:endParaRPr sz="2000">
              <a:solidFill>
                <a:schemeClr val="dk1"/>
              </a:solidFill>
            </a:endParaRPr>
          </a:p>
        </p:txBody>
      </p:sp>
      <p:pic>
        <p:nvPicPr>
          <p:cNvPr id="334" name="Google Shape;334;g32301dff7ef_0_0"/>
          <p:cNvPicPr preferRelativeResize="0"/>
          <p:nvPr/>
        </p:nvPicPr>
        <p:blipFill>
          <a:blip r:embed="rId3">
            <a:alphaModFix/>
          </a:blip>
          <a:stretch>
            <a:fillRect/>
          </a:stretch>
        </p:blipFill>
        <p:spPr>
          <a:xfrm>
            <a:off x="6648275" y="1595377"/>
            <a:ext cx="5238924" cy="366724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58af4f2c59_1_62"/>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Timeline</a:t>
            </a:r>
            <a:endParaRPr/>
          </a:p>
        </p:txBody>
      </p:sp>
      <p:sp>
        <p:nvSpPr>
          <p:cNvPr id="340" name="Google Shape;340;g258af4f2c59_1_62"/>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41" name="Google Shape;341;g258af4f2c59_1_62"/>
          <p:cNvSpPr txBox="1"/>
          <p:nvPr/>
        </p:nvSpPr>
        <p:spPr>
          <a:xfrm>
            <a:off x="1004047" y="5121549"/>
            <a:ext cx="6096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N.B. I will be writing the final </a:t>
            </a:r>
            <a:r>
              <a:rPr lang="en-US"/>
              <a:t>thesis </a:t>
            </a:r>
            <a:r>
              <a:rPr b="0" i="0" lang="en-US" sz="1400" u="none" cap="none" strike="noStrike">
                <a:solidFill>
                  <a:srgbClr val="000000"/>
                </a:solidFill>
                <a:latin typeface="Arial"/>
                <a:ea typeface="Arial"/>
                <a:cs typeface="Arial"/>
                <a:sym typeface="Arial"/>
              </a:rPr>
              <a:t>throughout the whole stages.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342" name="Google Shape;342;g258af4f2c59_1_62"/>
          <p:cNvPicPr preferRelativeResize="0"/>
          <p:nvPr/>
        </p:nvPicPr>
        <p:blipFill rotWithShape="1">
          <a:blip r:embed="rId3">
            <a:alphaModFix/>
          </a:blip>
          <a:srcRect b="0" l="0" r="0" t="0"/>
          <a:stretch/>
        </p:blipFill>
        <p:spPr>
          <a:xfrm>
            <a:off x="727913" y="2090550"/>
            <a:ext cx="10736173" cy="2676899"/>
          </a:xfrm>
          <a:prstGeom prst="rect">
            <a:avLst/>
          </a:prstGeom>
          <a:noFill/>
          <a:ln>
            <a:noFill/>
          </a:ln>
        </p:spPr>
      </p:pic>
      <p:sp>
        <p:nvSpPr>
          <p:cNvPr id="343" name="Google Shape;343;g258af4f2c59_1_62"/>
          <p:cNvSpPr/>
          <p:nvPr/>
        </p:nvSpPr>
        <p:spPr>
          <a:xfrm>
            <a:off x="727925" y="3429000"/>
            <a:ext cx="880800" cy="4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1-11</a:t>
            </a:r>
            <a:endParaRPr/>
          </a:p>
        </p:txBody>
      </p:sp>
      <p:sp>
        <p:nvSpPr>
          <p:cNvPr id="344" name="Google Shape;344;g258af4f2c59_1_62"/>
          <p:cNvSpPr/>
          <p:nvPr/>
        </p:nvSpPr>
        <p:spPr>
          <a:xfrm>
            <a:off x="2621050" y="2717913"/>
            <a:ext cx="880800" cy="4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1-12</a:t>
            </a:r>
            <a:endParaRPr/>
          </a:p>
        </p:txBody>
      </p:sp>
      <p:sp>
        <p:nvSpPr>
          <p:cNvPr id="345" name="Google Shape;345;g258af4f2c59_1_62"/>
          <p:cNvSpPr/>
          <p:nvPr/>
        </p:nvSpPr>
        <p:spPr>
          <a:xfrm>
            <a:off x="6527525" y="3509963"/>
            <a:ext cx="880800" cy="4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1-03</a:t>
            </a:r>
            <a:endParaRPr/>
          </a:p>
        </p:txBody>
      </p:sp>
      <p:sp>
        <p:nvSpPr>
          <p:cNvPr id="346" name="Google Shape;346;g258af4f2c59_1_62"/>
          <p:cNvSpPr/>
          <p:nvPr/>
        </p:nvSpPr>
        <p:spPr>
          <a:xfrm>
            <a:off x="8577925" y="2582288"/>
            <a:ext cx="880800" cy="4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1-04</a:t>
            </a:r>
            <a:endParaRPr/>
          </a:p>
        </p:txBody>
      </p:sp>
      <p:sp>
        <p:nvSpPr>
          <p:cNvPr id="347" name="Google Shape;347;g258af4f2c59_1_62"/>
          <p:cNvSpPr/>
          <p:nvPr/>
        </p:nvSpPr>
        <p:spPr>
          <a:xfrm>
            <a:off x="10722725" y="3509963"/>
            <a:ext cx="880800" cy="4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1-05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idx="1" type="body"/>
          </p:nvPr>
        </p:nvSpPr>
        <p:spPr>
          <a:xfrm>
            <a:off x="1387275" y="1783525"/>
            <a:ext cx="4670400" cy="3968700"/>
          </a:xfrm>
          <a:prstGeom prst="rect">
            <a:avLst/>
          </a:prstGeom>
          <a:noFill/>
          <a:ln>
            <a:noFill/>
          </a:ln>
        </p:spPr>
        <p:txBody>
          <a:bodyPr anchorCtr="0" anchor="t" bIns="45700" lIns="91425" spcFirstLastPara="1" rIns="91425" wrap="square" tIns="45700">
            <a:normAutofit/>
          </a:bodyPr>
          <a:lstStyle/>
          <a:p>
            <a:pPr indent="-1587" lvl="0" marL="1587" rtl="0" algn="ctr">
              <a:lnSpc>
                <a:spcPct val="100000"/>
              </a:lnSpc>
              <a:spcBef>
                <a:spcPts val="0"/>
              </a:spcBef>
              <a:spcAft>
                <a:spcPts val="0"/>
              </a:spcAft>
              <a:buSzPts val="1400"/>
              <a:buNone/>
            </a:pPr>
            <a:r>
              <a:rPr lang="en-US"/>
              <a:t>Introduction &amp; Motivation</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Research Questions</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Methods &amp; </a:t>
            </a:r>
            <a:r>
              <a:rPr lang="en-US"/>
              <a:t>Results</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Evaluation</a:t>
            </a:r>
            <a:endParaRPr/>
          </a:p>
          <a:p>
            <a:pPr indent="-1587" lvl="0" marL="1587" rtl="0" algn="ctr">
              <a:lnSpc>
                <a:spcPct val="100000"/>
              </a:lnSpc>
              <a:spcBef>
                <a:spcPts val="0"/>
              </a:spcBef>
              <a:spcAft>
                <a:spcPts val="0"/>
              </a:spcAft>
              <a:buSzPts val="1400"/>
              <a:buNone/>
            </a:pPr>
            <a:r>
              <a:t/>
            </a:r>
            <a:endParaRPr/>
          </a:p>
          <a:p>
            <a:pPr indent="-1587" lvl="0" marL="1587" rtl="0" algn="ctr">
              <a:spcBef>
                <a:spcPts val="0"/>
              </a:spcBef>
              <a:spcAft>
                <a:spcPts val="0"/>
              </a:spcAft>
              <a:buClr>
                <a:schemeClr val="dk1"/>
              </a:buClr>
              <a:buSzPts val="1400"/>
              <a:buFont typeface="Arial"/>
              <a:buNone/>
            </a:pPr>
            <a:r>
              <a:rPr lang="en-US"/>
              <a:t>Summary</a:t>
            </a:r>
            <a:endParaRPr/>
          </a:p>
          <a:p>
            <a:pPr indent="-1587" lvl="0" marL="1587" rtl="0" algn="ctr">
              <a:spcBef>
                <a:spcPts val="0"/>
              </a:spcBef>
              <a:spcAft>
                <a:spcPts val="0"/>
              </a:spcAft>
              <a:buClr>
                <a:schemeClr val="dk1"/>
              </a:buClr>
              <a:buSzPts val="1400"/>
              <a:buFont typeface="Arial"/>
              <a:buNone/>
            </a:pPr>
            <a:r>
              <a:t/>
            </a:r>
            <a:endParaRPr/>
          </a:p>
          <a:p>
            <a:pPr indent="-1587" lvl="0" marL="1587" rtl="0" algn="ctr">
              <a:spcBef>
                <a:spcPts val="0"/>
              </a:spcBef>
              <a:spcAft>
                <a:spcPts val="0"/>
              </a:spcAft>
              <a:buClr>
                <a:schemeClr val="dk1"/>
              </a:buClr>
              <a:buSzPts val="1400"/>
              <a:buFont typeface="Arial"/>
              <a:buNone/>
            </a:pPr>
            <a:r>
              <a:rPr lang="en-US"/>
              <a:t>Next Steps</a:t>
            </a:r>
            <a:endParaRPr/>
          </a:p>
          <a:p>
            <a:pPr indent="-1587" lvl="0" marL="1587" rtl="0" algn="ctr">
              <a:lnSpc>
                <a:spcPct val="100000"/>
              </a:lnSpc>
              <a:spcBef>
                <a:spcPts val="0"/>
              </a:spcBef>
              <a:spcAft>
                <a:spcPts val="0"/>
              </a:spcAft>
              <a:buSzPts val="1400"/>
              <a:buNone/>
            </a:pPr>
            <a:r>
              <a:t/>
            </a:r>
            <a:endParaRPr/>
          </a:p>
          <a:p>
            <a:pPr indent="-1587" lvl="0" marL="1587" rtl="0" algn="ctr">
              <a:lnSpc>
                <a:spcPct val="100000"/>
              </a:lnSpc>
              <a:spcBef>
                <a:spcPts val="0"/>
              </a:spcBef>
              <a:spcAft>
                <a:spcPts val="0"/>
              </a:spcAft>
              <a:buSzPts val="1400"/>
              <a:buNone/>
            </a:pPr>
            <a:r>
              <a:rPr lang="en-US"/>
              <a:t>Timeline</a:t>
            </a:r>
            <a:endParaRPr/>
          </a:p>
          <a:p>
            <a:pPr indent="-1587" lvl="0" marL="1587" rtl="0" algn="l">
              <a:lnSpc>
                <a:spcPct val="100000"/>
              </a:lnSpc>
              <a:spcBef>
                <a:spcPts val="0"/>
              </a:spcBef>
              <a:spcAft>
                <a:spcPts val="0"/>
              </a:spcAft>
              <a:buSzPts val="1400"/>
              <a:buNone/>
            </a:pPr>
            <a:r>
              <a:t/>
            </a:r>
            <a:endParaRPr/>
          </a:p>
        </p:txBody>
      </p:sp>
      <p:sp>
        <p:nvSpPr>
          <p:cNvPr id="89" name="Google Shape;89;p2"/>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Outline</a:t>
            </a:r>
            <a:endParaRPr/>
          </a:p>
        </p:txBody>
      </p:sp>
      <p:sp>
        <p:nvSpPr>
          <p:cNvPr id="90" name="Google Shape;90;p2"/>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91" name="Google Shape;91;p2"/>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92" name="Google Shape;92;p2"/>
          <p:cNvPicPr preferRelativeResize="0"/>
          <p:nvPr/>
        </p:nvPicPr>
        <p:blipFill>
          <a:blip r:embed="rId3">
            <a:alphaModFix/>
          </a:blip>
          <a:stretch>
            <a:fillRect/>
          </a:stretch>
        </p:blipFill>
        <p:spPr>
          <a:xfrm>
            <a:off x="6057675" y="1710463"/>
            <a:ext cx="3810000" cy="381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
          <p:cNvPicPr preferRelativeResize="0"/>
          <p:nvPr/>
        </p:nvPicPr>
        <p:blipFill rotWithShape="1">
          <a:blip r:embed="rId3">
            <a:alphaModFix/>
          </a:blip>
          <a:srcRect b="0" l="0" r="0" t="0"/>
          <a:stretch/>
        </p:blipFill>
        <p:spPr>
          <a:xfrm>
            <a:off x="1008057" y="2959813"/>
            <a:ext cx="2753109" cy="314368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8" name="Shape 358"/>
        <p:cNvGrpSpPr/>
        <p:nvPr/>
      </p:nvGrpSpPr>
      <p:grpSpPr>
        <a:xfrm>
          <a:off x="0" y="0"/>
          <a:ext cx="0" cy="0"/>
          <a:chOff x="0" y="0"/>
          <a:chExt cx="0" cy="0"/>
        </a:xfrm>
      </p:grpSpPr>
      <p:sp>
        <p:nvSpPr>
          <p:cNvPr id="359" name="Google Shape;359;g32301dff7ef_0_23"/>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Results - Semantic Search</a:t>
            </a:r>
            <a:endParaRPr/>
          </a:p>
        </p:txBody>
      </p:sp>
      <p:sp>
        <p:nvSpPr>
          <p:cNvPr id="360" name="Google Shape;360;g32301dff7ef_0_23"/>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61" name="Google Shape;361;g32301dff7ef_0_23"/>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62" name="Google Shape;362;g32301dff7ef_0_23"/>
          <p:cNvPicPr preferRelativeResize="0"/>
          <p:nvPr/>
        </p:nvPicPr>
        <p:blipFill>
          <a:blip r:embed="rId3">
            <a:alphaModFix/>
          </a:blip>
          <a:stretch>
            <a:fillRect/>
          </a:stretch>
        </p:blipFill>
        <p:spPr>
          <a:xfrm>
            <a:off x="148038" y="1096425"/>
            <a:ext cx="11895924" cy="3675525"/>
          </a:xfrm>
          <a:prstGeom prst="rect">
            <a:avLst/>
          </a:prstGeom>
          <a:noFill/>
          <a:ln>
            <a:noFill/>
          </a:ln>
        </p:spPr>
      </p:pic>
      <p:sp>
        <p:nvSpPr>
          <p:cNvPr id="363" name="Google Shape;363;g32301dff7ef_0_23"/>
          <p:cNvSpPr txBox="1"/>
          <p:nvPr/>
        </p:nvSpPr>
        <p:spPr>
          <a:xfrm>
            <a:off x="209725" y="4928525"/>
            <a:ext cx="5886300" cy="14505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US" sz="1800">
                <a:solidFill>
                  <a:schemeClr val="dk1"/>
                </a:solidFill>
              </a:rPr>
              <a:t>Note: done on the same context as the one for the extracted context windows</a:t>
            </a:r>
            <a:endParaRPr sz="1800">
              <a:solidFill>
                <a:schemeClr val="dk1"/>
              </a:solidFill>
            </a:endParaRPr>
          </a:p>
        </p:txBody>
      </p:sp>
      <p:sp>
        <p:nvSpPr>
          <p:cNvPr id="364" name="Google Shape;364;g32301dff7ef_0_23"/>
          <p:cNvSpPr txBox="1"/>
          <p:nvPr/>
        </p:nvSpPr>
        <p:spPr>
          <a:xfrm>
            <a:off x="6637650" y="4837627"/>
            <a:ext cx="5406300" cy="1733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Could not generate “all” rules for a domain</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Limited GPU resources</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Just got access to sebis GPU, and will do further evaluations</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9" name="Shape 369"/>
        <p:cNvGrpSpPr/>
        <p:nvPr/>
      </p:nvGrpSpPr>
      <p:grpSpPr>
        <a:xfrm>
          <a:off x="0" y="0"/>
          <a:ext cx="0" cy="0"/>
          <a:chOff x="0" y="0"/>
          <a:chExt cx="0" cy="0"/>
        </a:xfrm>
      </p:grpSpPr>
      <p:sp>
        <p:nvSpPr>
          <p:cNvPr id="370" name="Google Shape;370;p20"/>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Challenges</a:t>
            </a:r>
            <a:endParaRPr/>
          </a:p>
        </p:txBody>
      </p:sp>
      <p:sp>
        <p:nvSpPr>
          <p:cNvPr id="371" name="Google Shape;371;p20"/>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72" name="Google Shape;372;p20"/>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73" name="Google Shape;373;p20"/>
          <p:cNvSpPr txBox="1"/>
          <p:nvPr/>
        </p:nvSpPr>
        <p:spPr>
          <a:xfrm>
            <a:off x="334432" y="1194296"/>
            <a:ext cx="6060000" cy="49266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7000"/>
              </a:lnSpc>
              <a:spcBef>
                <a:spcPts val="0"/>
              </a:spcBef>
              <a:spcAft>
                <a:spcPts val="0"/>
              </a:spcAft>
              <a:buSzPts val="1400"/>
              <a:buAutoNum type="arabicPeriod"/>
            </a:pPr>
            <a:r>
              <a:rPr b="0" i="0" lang="en-US" sz="2000" u="none" cap="none" strike="noStrike">
                <a:solidFill>
                  <a:srgbClr val="0065BD"/>
                </a:solidFill>
                <a:latin typeface="Arial"/>
                <a:ea typeface="Arial"/>
                <a:cs typeface="Arial"/>
                <a:sym typeface="Arial"/>
              </a:rPr>
              <a:t>Domain Knowledge and Expertise</a:t>
            </a:r>
            <a:r>
              <a:rPr b="0" i="0" lang="en-US" sz="1800" u="none" cap="none" strike="noStrike">
                <a:solidFill>
                  <a:srgbClr val="000000"/>
                </a:solidFill>
                <a:latin typeface="Calibri"/>
                <a:ea typeface="Calibri"/>
                <a:cs typeface="Calibri"/>
                <a:sym typeface="Calibri"/>
              </a:rPr>
              <a:t>: Generative models may not fully capture the domain knowledge and expertise of human domain experts, which could lead to generated archetypes which are inaccurate or incomplete.</a:t>
            </a:r>
            <a:endParaRPr b="0" i="0" sz="1800" u="none" cap="none" strike="noStrike">
              <a:solidFill>
                <a:srgbClr val="000000"/>
              </a:solidFill>
              <a:latin typeface="Calibri"/>
              <a:ea typeface="Calibri"/>
              <a:cs typeface="Calibri"/>
              <a:sym typeface="Calibri"/>
            </a:endParaRPr>
          </a:p>
          <a:p>
            <a:pPr indent="0" lvl="0" marL="457200" marR="0" rtl="0" algn="l">
              <a:lnSpc>
                <a:spcPct val="107000"/>
              </a:lnSpc>
              <a:spcBef>
                <a:spcPts val="0"/>
              </a:spcBef>
              <a:spcAft>
                <a:spcPts val="0"/>
              </a:spcAft>
              <a:buNone/>
            </a:pPr>
            <a:r>
              <a:t/>
            </a:r>
            <a:endParaRPr sz="1800">
              <a:latin typeface="Calibri"/>
              <a:ea typeface="Calibri"/>
              <a:cs typeface="Calibri"/>
              <a:sym typeface="Calibri"/>
            </a:endParaRPr>
          </a:p>
          <a:p>
            <a:pPr indent="-342900" lvl="0" marL="457200" marR="0" rtl="0" algn="l">
              <a:lnSpc>
                <a:spcPct val="107000"/>
              </a:lnSpc>
              <a:spcBef>
                <a:spcPts val="800"/>
              </a:spcBef>
              <a:spcAft>
                <a:spcPts val="0"/>
              </a:spcAft>
              <a:buClr>
                <a:srgbClr val="000000"/>
              </a:buClr>
              <a:buSzPts val="1800"/>
              <a:buFont typeface="Calibri"/>
              <a:buAutoNum type="arabicPeriod"/>
            </a:pPr>
            <a:r>
              <a:rPr b="0" i="0" lang="en-US" sz="2000" u="none" cap="none" strike="noStrike">
                <a:solidFill>
                  <a:srgbClr val="0065BD"/>
                </a:solidFill>
                <a:latin typeface="Arial"/>
                <a:ea typeface="Arial"/>
                <a:cs typeface="Arial"/>
                <a:sym typeface="Arial"/>
              </a:rPr>
              <a:t>Evaluation Metrics and Criteria</a:t>
            </a:r>
            <a:r>
              <a:rPr b="0" i="0" lang="en-US" sz="1800" u="none" cap="none" strike="noStrike">
                <a:solidFill>
                  <a:srgbClr val="000000"/>
                </a:solidFill>
                <a:latin typeface="Calibri"/>
                <a:ea typeface="Calibri"/>
                <a:cs typeface="Calibri"/>
                <a:sym typeface="Calibri"/>
              </a:rPr>
              <a:t>: Developing effective evaluation metrics and criteria for generated archetypes is crucial, but may be challenging due to the complexity and nuance of </a:t>
            </a:r>
            <a:r>
              <a:rPr b="0" i="0" lang="en-US" sz="18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8"/>
                  </a:ext>
                </a:extLst>
              </a:rPr>
              <a:t>class archetypes</a:t>
            </a:r>
            <a:r>
              <a:rPr b="0" i="0" lang="en-US" sz="1800" u="none" cap="none" strike="noStrike">
                <a:solidFill>
                  <a:srgbClr val="000000"/>
                </a:solidFill>
                <a:latin typeface="Calibri"/>
                <a:ea typeface="Calibri"/>
                <a:cs typeface="Calibri"/>
                <a:sym typeface="Calibri"/>
              </a:rPr>
              <a:t> creation.</a:t>
            </a:r>
            <a:endParaRPr b="0" i="0" sz="1800" u="none" cap="none" strike="noStrike">
              <a:solidFill>
                <a:srgbClr val="000000"/>
              </a:solidFill>
              <a:latin typeface="Calibri"/>
              <a:ea typeface="Calibri"/>
              <a:cs typeface="Calibri"/>
              <a:sym typeface="Calibri"/>
            </a:endParaRPr>
          </a:p>
          <a:p>
            <a:pPr indent="0" lvl="0" marL="457200" marR="0" rtl="0" algn="l">
              <a:lnSpc>
                <a:spcPct val="107000"/>
              </a:lnSpc>
              <a:spcBef>
                <a:spcPts val="800"/>
              </a:spcBef>
              <a:spcAft>
                <a:spcPts val="0"/>
              </a:spcAft>
              <a:buNone/>
            </a:pPr>
            <a:r>
              <a:t/>
            </a:r>
            <a:endParaRPr sz="1800">
              <a:latin typeface="Calibri"/>
              <a:ea typeface="Calibri"/>
              <a:cs typeface="Calibri"/>
              <a:sym typeface="Calibri"/>
            </a:endParaRPr>
          </a:p>
          <a:p>
            <a:pPr indent="-342900" lvl="0" marL="457200" marR="0" rtl="0" algn="l">
              <a:lnSpc>
                <a:spcPct val="107000"/>
              </a:lnSpc>
              <a:spcBef>
                <a:spcPts val="800"/>
              </a:spcBef>
              <a:spcAft>
                <a:spcPts val="0"/>
              </a:spcAft>
              <a:buSzPts val="1800"/>
              <a:buFont typeface="Calibri"/>
              <a:buAutoNum type="arabicPeriod"/>
            </a:pPr>
            <a:r>
              <a:rPr lang="en-US" sz="2000">
                <a:solidFill>
                  <a:srgbClr val="0065BD"/>
                </a:solidFill>
              </a:rPr>
              <a:t>Limited GPU Resources</a:t>
            </a:r>
            <a:r>
              <a:rPr lang="en-US" sz="1800">
                <a:latin typeface="Calibri"/>
                <a:ea typeface="Calibri"/>
                <a:cs typeface="Calibri"/>
                <a:sym typeface="Calibri"/>
              </a:rPr>
              <a:t>: Processing and generating class archetypes using LLMs requires computationally intensive operations, and limited access to high-performance GPUs can constrain the scalability and efficiency of the archetype creation process.</a:t>
            </a:r>
            <a:endParaRPr sz="1800">
              <a:latin typeface="Calibri"/>
              <a:ea typeface="Calibri"/>
              <a:cs typeface="Calibri"/>
              <a:sym typeface="Calibri"/>
            </a:endParaRPr>
          </a:p>
        </p:txBody>
      </p:sp>
      <p:pic>
        <p:nvPicPr>
          <p:cNvPr descr="Five Key Challenges of All-Island and ..." id="374" name="Google Shape;374;p20"/>
          <p:cNvPicPr preferRelativeResize="0"/>
          <p:nvPr/>
        </p:nvPicPr>
        <p:blipFill rotWithShape="1">
          <a:blip r:embed="rId3">
            <a:alphaModFix/>
          </a:blip>
          <a:srcRect b="0" l="0" r="0" t="0"/>
          <a:stretch/>
        </p:blipFill>
        <p:spPr>
          <a:xfrm>
            <a:off x="7526390" y="2479627"/>
            <a:ext cx="3797488" cy="18987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9" name="Shape 379"/>
        <p:cNvGrpSpPr/>
        <p:nvPr/>
      </p:nvGrpSpPr>
      <p:grpSpPr>
        <a:xfrm>
          <a:off x="0" y="0"/>
          <a:ext cx="0" cy="0"/>
          <a:chOff x="0" y="0"/>
          <a:chExt cx="0" cy="0"/>
        </a:xfrm>
      </p:grpSpPr>
      <p:sp>
        <p:nvSpPr>
          <p:cNvPr id="380" name="Google Shape;380;g2fe8106691a_0_6"/>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extLst>
                  <a:ext uri="http://customooxmlschemas.google.com/">
                    <go:slidesCustomData xmlns:go="http://customooxmlschemas.google.com/" textRoundtripDataId="9"/>
                  </a:ext>
                </a:extLst>
              </a:rPr>
              <a:t>Expected Outcomes</a:t>
            </a:r>
            <a:r>
              <a:rPr lang="en-US"/>
              <a:t> - LLMs</a:t>
            </a:r>
            <a:endParaRPr/>
          </a:p>
        </p:txBody>
      </p:sp>
      <p:sp>
        <p:nvSpPr>
          <p:cNvPr id="381" name="Google Shape;381;g2fe8106691a_0_6"/>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382" name="Google Shape;382;g2fe8106691a_0_6"/>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83" name="Google Shape;383;g2fe8106691a_0_6"/>
          <p:cNvPicPr preferRelativeResize="0"/>
          <p:nvPr/>
        </p:nvPicPr>
        <p:blipFill rotWithShape="1">
          <a:blip r:embed="rId4">
            <a:alphaModFix/>
          </a:blip>
          <a:srcRect b="0" l="0" r="0" t="0"/>
          <a:stretch/>
        </p:blipFill>
        <p:spPr>
          <a:xfrm>
            <a:off x="95813" y="2882692"/>
            <a:ext cx="6161778" cy="2628171"/>
          </a:xfrm>
          <a:prstGeom prst="rect">
            <a:avLst/>
          </a:prstGeom>
          <a:noFill/>
          <a:ln>
            <a:noFill/>
          </a:ln>
        </p:spPr>
      </p:pic>
      <p:sp>
        <p:nvSpPr>
          <p:cNvPr id="384" name="Google Shape;384;g2fe8106691a_0_6"/>
          <p:cNvSpPr txBox="1"/>
          <p:nvPr>
            <p:ph idx="1" type="body"/>
          </p:nvPr>
        </p:nvSpPr>
        <p:spPr>
          <a:xfrm>
            <a:off x="5773086" y="1791037"/>
            <a:ext cx="6323100" cy="964200"/>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SzPts val="1400"/>
              <a:buNone/>
            </a:pPr>
            <a:r>
              <a:rPr lang="en-US" sz="2000">
                <a:solidFill>
                  <a:srgbClr val="0065BD"/>
                </a:solidFill>
              </a:rPr>
              <a:t>Using the Triplets Relations of the Context Windows</a:t>
            </a:r>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385" name="Google Shape;385;g2fe8106691a_0_6"/>
          <p:cNvSpPr txBox="1"/>
          <p:nvPr/>
        </p:nvSpPr>
        <p:spPr>
          <a:xfrm>
            <a:off x="478236" y="1791037"/>
            <a:ext cx="5022000" cy="964200"/>
          </a:xfrm>
          <a:prstGeom prst="rect">
            <a:avLst/>
          </a:prstGeom>
          <a:noFill/>
          <a:ln>
            <a:noFill/>
          </a:ln>
        </p:spPr>
        <p:txBody>
          <a:bodyPr anchorCtr="0" anchor="t" bIns="45700" lIns="91425" spcFirstLastPara="1" rIns="91425" wrap="square" tIns="45700">
            <a:normAutofit/>
          </a:bodyPr>
          <a:lstStyle/>
          <a:p>
            <a:pPr indent="0" lvl="0" marL="228600" marR="0" rtl="0" algn="l">
              <a:lnSpc>
                <a:spcPct val="100000"/>
              </a:lnSpc>
              <a:spcBef>
                <a:spcPts val="360"/>
              </a:spcBef>
              <a:spcAft>
                <a:spcPts val="0"/>
              </a:spcAft>
              <a:buClr>
                <a:srgbClr val="000000"/>
              </a:buClr>
              <a:buSzPts val="1400"/>
              <a:buFont typeface="Arial"/>
              <a:buNone/>
            </a:pPr>
            <a:r>
              <a:rPr b="0" i="0" lang="en-US" sz="2000" u="none" cap="none" strike="noStrike">
                <a:solidFill>
                  <a:srgbClr val="0065BD"/>
                </a:solidFill>
                <a:latin typeface="Arial"/>
                <a:ea typeface="Arial"/>
                <a:cs typeface="Arial"/>
                <a:sym typeface="Arial"/>
              </a:rPr>
              <a:t>Using the Context Windows as They Are</a:t>
            </a:r>
            <a:endParaRPr b="0" i="0" sz="1400" u="none" cap="none" strike="noStrike">
              <a:solidFill>
                <a:srgbClr val="000000"/>
              </a:solidFill>
              <a:latin typeface="Arial"/>
              <a:ea typeface="Arial"/>
              <a:cs typeface="Arial"/>
              <a:sym typeface="Arial"/>
            </a:endParaRPr>
          </a:p>
          <a:p>
            <a:pPr indent="-254000" lvl="0" marL="571500" marR="0" rtl="0" algn="l">
              <a:lnSpc>
                <a:spcPct val="100000"/>
              </a:lnSpc>
              <a:spcBef>
                <a:spcPts val="360"/>
              </a:spcBef>
              <a:spcAft>
                <a:spcPts val="0"/>
              </a:spcAft>
              <a:buClr>
                <a:srgbClr val="000000"/>
              </a:buClr>
              <a:buSzPts val="1400"/>
              <a:buFont typeface="Arial"/>
              <a:buNone/>
            </a:pPr>
            <a:r>
              <a:t/>
            </a:r>
            <a:endParaRPr b="0" i="0" sz="1800" u="none" cap="none" strike="noStrike">
              <a:solidFill>
                <a:schemeClr val="dk1"/>
              </a:solidFill>
              <a:latin typeface="Calibri"/>
              <a:ea typeface="Calibri"/>
              <a:cs typeface="Calibri"/>
              <a:sym typeface="Calibri"/>
            </a:endParaRPr>
          </a:p>
        </p:txBody>
      </p:sp>
      <p:pic>
        <p:nvPicPr>
          <p:cNvPr id="386" name="Google Shape;386;g2fe8106691a_0_6"/>
          <p:cNvPicPr preferRelativeResize="0"/>
          <p:nvPr/>
        </p:nvPicPr>
        <p:blipFill rotWithShape="1">
          <a:blip r:embed="rId5">
            <a:alphaModFix/>
          </a:blip>
          <a:srcRect b="0" l="0" r="0" t="0"/>
          <a:stretch/>
        </p:blipFill>
        <p:spPr>
          <a:xfrm>
            <a:off x="6060349" y="2986806"/>
            <a:ext cx="5560715" cy="24199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0" name="Shape 390"/>
        <p:cNvGrpSpPr/>
        <p:nvPr/>
      </p:nvGrpSpPr>
      <p:grpSpPr>
        <a:xfrm>
          <a:off x="0" y="0"/>
          <a:ext cx="0" cy="0"/>
          <a:chOff x="0" y="0"/>
          <a:chExt cx="0" cy="0"/>
        </a:xfrm>
      </p:grpSpPr>
      <p:sp>
        <p:nvSpPr>
          <p:cNvPr id="391" name="Google Shape;391;p12"/>
          <p:cNvSpPr txBox="1"/>
          <p:nvPr>
            <p:ph idx="1" type="body"/>
          </p:nvPr>
        </p:nvSpPr>
        <p:spPr>
          <a:xfrm>
            <a:off x="334432" y="1185302"/>
            <a:ext cx="11523135" cy="4487395"/>
          </a:xfrm>
          <a:prstGeom prst="rect">
            <a:avLst/>
          </a:prstGeom>
          <a:noFill/>
          <a:ln>
            <a:noFill/>
          </a:ln>
        </p:spPr>
        <p:txBody>
          <a:bodyPr anchorCtr="0" anchor="t" bIns="45700" lIns="91425" spcFirstLastPara="1" rIns="91425" wrap="square" tIns="45700">
            <a:normAutofit/>
          </a:bodyPr>
          <a:lstStyle/>
          <a:p>
            <a:pPr indent="-228600" lvl="0" marL="457200" rtl="0" algn="l">
              <a:lnSpc>
                <a:spcPct val="107000"/>
              </a:lnSpc>
              <a:spcBef>
                <a:spcPts val="360"/>
              </a:spcBef>
              <a:spcAft>
                <a:spcPts val="0"/>
              </a:spcAft>
              <a:buSzPts val="1400"/>
              <a:buNone/>
            </a:pPr>
            <a:r>
              <a:rPr lang="en-US" sz="2000">
                <a:solidFill>
                  <a:srgbClr val="0065BD"/>
                </a:solidFill>
              </a:rPr>
              <a:t>Rule Quality Metrics</a:t>
            </a:r>
            <a:r>
              <a:rPr lang="en-US" sz="1800">
                <a:latin typeface="Calibri"/>
                <a:ea typeface="Calibri"/>
                <a:cs typeface="Calibri"/>
                <a:sym typeface="Calibri"/>
              </a:rPr>
              <a:t>: Utilize metrics to evaluate the quality and accuracy of generated context rules, such as precision, recall, and F1-score. These metrics could be used to compare the performance of different generative models or to evaluate the quality of generated rules against human-created rules.</a:t>
            </a:r>
            <a:endParaRPr/>
          </a:p>
          <a:p>
            <a:pPr indent="-228600" lvl="0" marL="457200" rtl="0" algn="l">
              <a:lnSpc>
                <a:spcPct val="107000"/>
              </a:lnSpc>
              <a:spcBef>
                <a:spcPts val="1160"/>
              </a:spcBef>
              <a:spcAft>
                <a:spcPts val="0"/>
              </a:spcAft>
              <a:buSzPts val="1400"/>
              <a:buNone/>
            </a:pPr>
            <a:r>
              <a:t/>
            </a:r>
            <a:endParaRPr sz="1800">
              <a:latin typeface="Calibri"/>
              <a:ea typeface="Calibri"/>
              <a:cs typeface="Calibri"/>
              <a:sym typeface="Calibri"/>
            </a:endParaRPr>
          </a:p>
          <a:p>
            <a:pPr indent="-228600" lvl="0" marL="457200" rtl="0" algn="l">
              <a:lnSpc>
                <a:spcPct val="107000"/>
              </a:lnSpc>
              <a:spcBef>
                <a:spcPts val="1160"/>
              </a:spcBef>
              <a:spcAft>
                <a:spcPts val="0"/>
              </a:spcAft>
              <a:buSzPts val="1400"/>
              <a:buNone/>
            </a:pPr>
            <a:r>
              <a:rPr lang="en-US" sz="2000">
                <a:solidFill>
                  <a:srgbClr val="0065BD"/>
                </a:solidFill>
              </a:rPr>
              <a:t>Human Evaluation</a:t>
            </a:r>
            <a:r>
              <a:rPr lang="en-US" sz="1800">
                <a:latin typeface="Calibri"/>
                <a:ea typeface="Calibri"/>
                <a:cs typeface="Calibri"/>
                <a:sym typeface="Calibri"/>
              </a:rPr>
              <a:t>: Conduct human evaluation studies to assess the quality and relevance of generated context rules. This could involve asking domain experts to rate the generated rules or to provide feedback on their accuracy and usefulness. This could be achieved in </a:t>
            </a:r>
            <a:r>
              <a:rPr lang="en-US">
                <a:latin typeface="Calibri"/>
                <a:ea typeface="Calibri"/>
                <a:cs typeface="Calibri"/>
                <a:sym typeface="Calibri"/>
              </a:rPr>
              <a:t>the form of a </a:t>
            </a:r>
            <a:r>
              <a:rPr lang="en-US" sz="1800">
                <a:latin typeface="Calibri"/>
                <a:ea typeface="Calibri"/>
                <a:cs typeface="Calibri"/>
                <a:sym typeface="Calibri"/>
              </a:rPr>
              <a:t>survey.</a:t>
            </a:r>
            <a:endParaRPr/>
          </a:p>
          <a:p>
            <a:pPr indent="-228600" lvl="0" marL="457200" rtl="0" algn="l">
              <a:lnSpc>
                <a:spcPct val="107000"/>
              </a:lnSpc>
              <a:spcBef>
                <a:spcPts val="1160"/>
              </a:spcBef>
              <a:spcAft>
                <a:spcPts val="0"/>
              </a:spcAft>
              <a:buSzPts val="1400"/>
              <a:buNone/>
            </a:pPr>
            <a:r>
              <a:t/>
            </a:r>
            <a:endParaRPr sz="1800">
              <a:latin typeface="Calibri"/>
              <a:ea typeface="Calibri"/>
              <a:cs typeface="Calibri"/>
              <a:sym typeface="Calibri"/>
            </a:endParaRPr>
          </a:p>
          <a:p>
            <a:pPr indent="-228600" lvl="0" marL="457200" rtl="0" algn="l">
              <a:lnSpc>
                <a:spcPct val="107000"/>
              </a:lnSpc>
              <a:spcBef>
                <a:spcPts val="1160"/>
              </a:spcBef>
              <a:spcAft>
                <a:spcPts val="0"/>
              </a:spcAft>
              <a:buSzPts val="1400"/>
              <a:buNone/>
            </a:pPr>
            <a:r>
              <a:rPr lang="en-US" sz="2000">
                <a:solidFill>
                  <a:srgbClr val="0065BD"/>
                </a:solidFill>
              </a:rPr>
              <a:t>Downstream Task Performance</a:t>
            </a:r>
            <a:r>
              <a:rPr lang="en-US" sz="1800">
                <a:latin typeface="Calibri"/>
                <a:ea typeface="Calibri"/>
                <a:cs typeface="Calibri"/>
                <a:sym typeface="Calibri"/>
              </a:rPr>
              <a:t>: Evaluate the performance of AI applications using generated context rules and compare it to the performance using human-created rules. This could help determine whether generated rules are effective in improving AI application performance. </a:t>
            </a:r>
            <a:endParaRPr/>
          </a:p>
          <a:p>
            <a:pPr indent="-228600" lvl="0" marL="457200" rtl="0" algn="l">
              <a:lnSpc>
                <a:spcPct val="100000"/>
              </a:lnSpc>
              <a:spcBef>
                <a:spcPts val="1160"/>
              </a:spcBef>
              <a:spcAft>
                <a:spcPts val="0"/>
              </a:spcAft>
              <a:buSzPts val="1400"/>
              <a:buNone/>
            </a:pPr>
            <a:r>
              <a:t/>
            </a:r>
            <a:endParaRPr/>
          </a:p>
        </p:txBody>
      </p:sp>
      <p:sp>
        <p:nvSpPr>
          <p:cNvPr id="392" name="Google Shape;392;p12"/>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Evaluation</a:t>
            </a:r>
            <a:endParaRPr/>
          </a:p>
        </p:txBody>
      </p:sp>
      <p:sp>
        <p:nvSpPr>
          <p:cNvPr id="393" name="Google Shape;393;p12"/>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7" name="Shape 397"/>
        <p:cNvGrpSpPr/>
        <p:nvPr/>
      </p:nvGrpSpPr>
      <p:grpSpPr>
        <a:xfrm>
          <a:off x="0" y="0"/>
          <a:ext cx="0" cy="0"/>
          <a:chOff x="0" y="0"/>
          <a:chExt cx="0" cy="0"/>
        </a:xfrm>
      </p:grpSpPr>
      <p:sp>
        <p:nvSpPr>
          <p:cNvPr id="398" name="Google Shape;398;p10"/>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G-Eval Illustration</a:t>
            </a:r>
            <a:endParaRPr/>
          </a:p>
        </p:txBody>
      </p:sp>
      <p:sp>
        <p:nvSpPr>
          <p:cNvPr id="399" name="Google Shape;399;p10"/>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400" name="Google Shape;400;p10"/>
          <p:cNvPicPr preferRelativeResize="0"/>
          <p:nvPr/>
        </p:nvPicPr>
        <p:blipFill rotWithShape="1">
          <a:blip r:embed="rId3">
            <a:alphaModFix/>
          </a:blip>
          <a:srcRect b="0" l="0" r="0" t="0"/>
          <a:stretch/>
        </p:blipFill>
        <p:spPr>
          <a:xfrm>
            <a:off x="1399519" y="765177"/>
            <a:ext cx="9392961" cy="3400900"/>
          </a:xfrm>
          <a:prstGeom prst="rect">
            <a:avLst/>
          </a:prstGeom>
          <a:noFill/>
          <a:ln>
            <a:noFill/>
          </a:ln>
        </p:spPr>
      </p:pic>
      <p:pic>
        <p:nvPicPr>
          <p:cNvPr id="401" name="Google Shape;401;p10"/>
          <p:cNvPicPr preferRelativeResize="0"/>
          <p:nvPr/>
        </p:nvPicPr>
        <p:blipFill rotWithShape="1">
          <a:blip r:embed="rId4">
            <a:alphaModFix/>
          </a:blip>
          <a:srcRect b="0" l="0" r="0" t="0"/>
          <a:stretch/>
        </p:blipFill>
        <p:spPr>
          <a:xfrm>
            <a:off x="1399519" y="3895312"/>
            <a:ext cx="9278645" cy="29626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6" name="Shape 406"/>
        <p:cNvGrpSpPr/>
        <p:nvPr/>
      </p:nvGrpSpPr>
      <p:grpSpPr>
        <a:xfrm>
          <a:off x="0" y="0"/>
          <a:ext cx="0" cy="0"/>
          <a:chOff x="0" y="0"/>
          <a:chExt cx="0" cy="0"/>
        </a:xfrm>
      </p:grpSpPr>
      <p:sp>
        <p:nvSpPr>
          <p:cNvPr id="407" name="Google Shape;407;p5"/>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a:t>
            </a:r>
            <a:endParaRPr/>
          </a:p>
        </p:txBody>
      </p:sp>
      <p:sp>
        <p:nvSpPr>
          <p:cNvPr id="408" name="Google Shape;408;p5"/>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09" name="Google Shape;409;p5"/>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10" name="Google Shape;410;p5"/>
          <p:cNvSpPr txBox="1"/>
          <p:nvPr>
            <p:ph idx="1" type="body"/>
          </p:nvPr>
        </p:nvSpPr>
        <p:spPr>
          <a:xfrm>
            <a:off x="668874" y="1100528"/>
            <a:ext cx="10251662" cy="1143559"/>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400"/>
              <a:buFont typeface="Arial"/>
              <a:buChar char="•"/>
            </a:pPr>
            <a:r>
              <a:rPr lang="en-US" sz="2000">
                <a:solidFill>
                  <a:srgbClr val="0065BD"/>
                </a:solidFill>
              </a:rPr>
              <a:t>Clustering</a:t>
            </a:r>
            <a:endParaRPr/>
          </a:p>
          <a:p>
            <a:pPr indent="-342900" lvl="1" marL="1028700" rtl="0" algn="l">
              <a:lnSpc>
                <a:spcPct val="100000"/>
              </a:lnSpc>
              <a:spcBef>
                <a:spcPts val="360"/>
              </a:spcBef>
              <a:spcAft>
                <a:spcPts val="0"/>
              </a:spcAft>
              <a:buSzPts val="1400"/>
              <a:buFont typeface="Arial"/>
              <a:buAutoNum type="arabicPeriod"/>
            </a:pPr>
            <a:r>
              <a:rPr lang="en-US">
                <a:latin typeface="Calibri"/>
                <a:ea typeface="Calibri"/>
                <a:cs typeface="Calibri"/>
                <a:sym typeface="Calibri"/>
              </a:rPr>
              <a:t>K-means Clustering</a:t>
            </a:r>
            <a:endParaRPr/>
          </a:p>
          <a:p>
            <a:pPr indent="-342900" lvl="1" marL="1028700" rtl="0" algn="l">
              <a:lnSpc>
                <a:spcPct val="100000"/>
              </a:lnSpc>
              <a:spcBef>
                <a:spcPts val="360"/>
              </a:spcBef>
              <a:spcAft>
                <a:spcPts val="0"/>
              </a:spcAft>
              <a:buSzPts val="1400"/>
              <a:buFont typeface="Arial"/>
              <a:buAutoNum type="arabicPeriod"/>
            </a:pPr>
            <a:r>
              <a:rPr lang="en-US" sz="1800">
                <a:latin typeface="Calibri"/>
                <a:ea typeface="Calibri"/>
                <a:cs typeface="Calibri"/>
                <a:sym typeface="Calibri"/>
              </a:rPr>
              <a:t>Hierarchical Clustering</a:t>
            </a:r>
            <a:endParaRPr sz="1800">
              <a:latin typeface="Calibri"/>
              <a:ea typeface="Calibri"/>
              <a:cs typeface="Calibri"/>
              <a:sym typeface="Calibri"/>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411" name="Google Shape;411;p5"/>
          <p:cNvSpPr txBox="1"/>
          <p:nvPr/>
        </p:nvSpPr>
        <p:spPr>
          <a:xfrm>
            <a:off x="668874" y="2277550"/>
            <a:ext cx="10251662" cy="1143559"/>
          </a:xfrm>
          <a:prstGeom prst="rect">
            <a:avLst/>
          </a:prstGeom>
          <a:noFill/>
          <a:ln>
            <a:noFill/>
          </a:ln>
        </p:spPr>
        <p:txBody>
          <a:bodyPr anchorCtr="0" anchor="t" bIns="45700" lIns="91425" spcFirstLastPara="1" rIns="91425" wrap="square" tIns="45700">
            <a:normAutofit/>
          </a:bodyPr>
          <a:lstStyle/>
          <a:p>
            <a:pPr indent="-342900" lvl="0" marL="571500" marR="0" rtl="0" algn="l">
              <a:lnSpc>
                <a:spcPct val="100000"/>
              </a:lnSpc>
              <a:spcBef>
                <a:spcPts val="360"/>
              </a:spcBef>
              <a:spcAft>
                <a:spcPts val="0"/>
              </a:spcAft>
              <a:buClr>
                <a:srgbClr val="000000"/>
              </a:buClr>
              <a:buSzPts val="1400"/>
              <a:buFont typeface="Arial"/>
              <a:buChar char="•"/>
            </a:pPr>
            <a:r>
              <a:rPr b="0" i="0" lang="en-US" sz="2000" u="none" cap="none" strike="noStrike">
                <a:solidFill>
                  <a:srgbClr val="0065BD"/>
                </a:solidFill>
                <a:latin typeface="Arial"/>
                <a:ea typeface="Arial"/>
                <a:cs typeface="Arial"/>
                <a:sym typeface="Arial"/>
              </a:rPr>
              <a:t>Transformers</a:t>
            </a:r>
            <a:endParaRPr b="0" i="0" sz="2000" u="none" cap="none" strike="noStrike">
              <a:solidFill>
                <a:srgbClr val="0065BD"/>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GPT-4</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LAMA (3.1, 3, and 2)</a:t>
            </a:r>
            <a:endParaRPr b="0" i="0" sz="1800" u="none" cap="none" strike="noStrike">
              <a:solidFill>
                <a:schemeClr val="dk1"/>
              </a:solidFill>
              <a:latin typeface="Calibri"/>
              <a:ea typeface="Calibri"/>
              <a:cs typeface="Calibri"/>
              <a:sym typeface="Calibri"/>
            </a:endParaRPr>
          </a:p>
        </p:txBody>
      </p:sp>
      <p:sp>
        <p:nvSpPr>
          <p:cNvPr id="412" name="Google Shape;412;p5"/>
          <p:cNvSpPr txBox="1"/>
          <p:nvPr/>
        </p:nvSpPr>
        <p:spPr>
          <a:xfrm>
            <a:off x="668874" y="3497954"/>
            <a:ext cx="10251662" cy="1143559"/>
          </a:xfrm>
          <a:prstGeom prst="rect">
            <a:avLst/>
          </a:prstGeom>
          <a:noFill/>
          <a:ln>
            <a:noFill/>
          </a:ln>
        </p:spPr>
        <p:txBody>
          <a:bodyPr anchorCtr="0" anchor="t" bIns="45700" lIns="91425" spcFirstLastPara="1" rIns="91425" wrap="square" tIns="45700">
            <a:normAutofit/>
          </a:bodyPr>
          <a:lstStyle/>
          <a:p>
            <a:pPr indent="-342900" lvl="0" marL="571500" marR="0" rtl="0" algn="l">
              <a:lnSpc>
                <a:spcPct val="100000"/>
              </a:lnSpc>
              <a:spcBef>
                <a:spcPts val="360"/>
              </a:spcBef>
              <a:spcAft>
                <a:spcPts val="0"/>
              </a:spcAft>
              <a:buClr>
                <a:srgbClr val="000000"/>
              </a:buClr>
              <a:buSzPts val="1400"/>
              <a:buFont typeface="Arial"/>
              <a:buChar char="•"/>
            </a:pPr>
            <a:r>
              <a:rPr b="0" i="0" lang="en-US" sz="2000" u="none" cap="none" strike="noStrike">
                <a:solidFill>
                  <a:srgbClr val="0065BD"/>
                </a:solidFill>
                <a:latin typeface="Arial"/>
                <a:ea typeface="Arial"/>
                <a:cs typeface="Arial"/>
                <a:sym typeface="Arial"/>
              </a:rPr>
              <a:t>Context-Aware Generative Prompt Tuning (CAGPT)</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Triplet Relation Extraction</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Feeding context triplet relations instead context plain sentences as prompts to LLMs</a:t>
            </a:r>
            <a:endParaRPr b="0" i="0" sz="1800" u="none" cap="none" strike="noStrike">
              <a:solidFill>
                <a:schemeClr val="dk1"/>
              </a:solidFill>
              <a:latin typeface="Calibri"/>
              <a:ea typeface="Calibri"/>
              <a:cs typeface="Calibri"/>
              <a:sym typeface="Calibri"/>
            </a:endParaRPr>
          </a:p>
          <a:p>
            <a:pPr indent="-254000" lvl="0" marL="571500" marR="0" rtl="0" algn="l">
              <a:lnSpc>
                <a:spcPct val="100000"/>
              </a:lnSpc>
              <a:spcBef>
                <a:spcPts val="360"/>
              </a:spcBef>
              <a:spcAft>
                <a:spcPts val="0"/>
              </a:spcAft>
              <a:buClr>
                <a:srgbClr val="000000"/>
              </a:buClr>
              <a:buSzPts val="1400"/>
              <a:buFont typeface="Arial"/>
              <a:buNone/>
            </a:pPr>
            <a:r>
              <a:t/>
            </a:r>
            <a:endParaRPr b="0" i="0" sz="1800" u="none" cap="none" strike="noStrike">
              <a:solidFill>
                <a:schemeClr val="dk1"/>
              </a:solidFill>
              <a:latin typeface="Calibri"/>
              <a:ea typeface="Calibri"/>
              <a:cs typeface="Calibri"/>
              <a:sym typeface="Calibri"/>
            </a:endParaRPr>
          </a:p>
        </p:txBody>
      </p:sp>
      <p:sp>
        <p:nvSpPr>
          <p:cNvPr id="413" name="Google Shape;413;p5"/>
          <p:cNvSpPr txBox="1"/>
          <p:nvPr/>
        </p:nvSpPr>
        <p:spPr>
          <a:xfrm>
            <a:off x="668874" y="4723912"/>
            <a:ext cx="10251662" cy="1511352"/>
          </a:xfrm>
          <a:prstGeom prst="rect">
            <a:avLst/>
          </a:prstGeom>
          <a:noFill/>
          <a:ln>
            <a:noFill/>
          </a:ln>
        </p:spPr>
        <p:txBody>
          <a:bodyPr anchorCtr="0" anchor="t" bIns="45700" lIns="91425" spcFirstLastPara="1" rIns="91425" wrap="square" tIns="45700">
            <a:normAutofit/>
          </a:bodyPr>
          <a:lstStyle/>
          <a:p>
            <a:pPr indent="-342900" lvl="0" marL="571500" marR="0" rtl="0" algn="l">
              <a:lnSpc>
                <a:spcPct val="100000"/>
              </a:lnSpc>
              <a:spcBef>
                <a:spcPts val="360"/>
              </a:spcBef>
              <a:spcAft>
                <a:spcPts val="0"/>
              </a:spcAft>
              <a:buClr>
                <a:srgbClr val="000000"/>
              </a:buClr>
              <a:buSzPts val="1400"/>
              <a:buFont typeface="Arial"/>
              <a:buChar char="•"/>
            </a:pPr>
            <a:r>
              <a:rPr b="0" i="0" lang="en-US" sz="2000" u="none" cap="none" strike="noStrike">
                <a:solidFill>
                  <a:srgbClr val="0065BD"/>
                </a:solidFill>
                <a:latin typeface="Arial"/>
                <a:ea typeface="Arial"/>
                <a:cs typeface="Arial"/>
                <a:sym typeface="Arial"/>
              </a:rPr>
              <a:t>Training a Model from Scratch (Optional)</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Generative Adversarial Networks (GANs)</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Sequence-to-Sequence Models</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Variational Autoencoders (VAEs)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8" name="Shape 418"/>
        <p:cNvGrpSpPr/>
        <p:nvPr/>
      </p:nvGrpSpPr>
      <p:grpSpPr>
        <a:xfrm>
          <a:off x="0" y="0"/>
          <a:ext cx="0" cy="0"/>
          <a:chOff x="0" y="0"/>
          <a:chExt cx="0" cy="0"/>
        </a:xfrm>
      </p:grpSpPr>
      <p:sp>
        <p:nvSpPr>
          <p:cNvPr id="419" name="Google Shape;419;g2fe793befee_2_1"/>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Research Questions</a:t>
            </a:r>
            <a:endParaRPr/>
          </a:p>
        </p:txBody>
      </p:sp>
      <p:sp>
        <p:nvSpPr>
          <p:cNvPr id="420" name="Google Shape;420;g2fe793befee_2_1"/>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21" name="Google Shape;421;g2fe793befee_2_1"/>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22" name="Google Shape;422;g2fe793befee_2_1"/>
          <p:cNvSpPr txBox="1"/>
          <p:nvPr>
            <p:ph idx="1" type="body"/>
          </p:nvPr>
        </p:nvSpPr>
        <p:spPr>
          <a:xfrm>
            <a:off x="947147" y="1449131"/>
            <a:ext cx="10297800" cy="4437600"/>
          </a:xfrm>
          <a:prstGeom prst="rect">
            <a:avLst/>
          </a:prstGeom>
          <a:noFill/>
          <a:ln>
            <a:noFill/>
          </a:ln>
        </p:spPr>
        <p:txBody>
          <a:bodyPr anchorCtr="0" anchor="t" bIns="45700" lIns="91425" spcFirstLastPara="1" rIns="91425" wrap="square" tIns="45700">
            <a:normAutofit/>
          </a:bodyPr>
          <a:lstStyle/>
          <a:p>
            <a:pPr indent="-342900" lvl="0" marL="342900" rtl="0" algn="l">
              <a:lnSpc>
                <a:spcPct val="107000"/>
              </a:lnSpc>
              <a:spcBef>
                <a:spcPts val="360"/>
              </a:spcBef>
              <a:spcAft>
                <a:spcPts val="0"/>
              </a:spcAft>
              <a:buSzPts val="1400"/>
              <a:buFont typeface="Arial"/>
              <a:buAutoNum type="arabicPeriod"/>
            </a:pPr>
            <a:r>
              <a:rPr lang="en-US">
                <a:solidFill>
                  <a:schemeClr val="dk1"/>
                </a:solidFill>
                <a:latin typeface="Arial"/>
                <a:ea typeface="Arial"/>
                <a:cs typeface="Arial"/>
                <a:sym typeface="Arial"/>
              </a:rPr>
              <a:t>What are the </a:t>
            </a:r>
            <a:r>
              <a:rPr lang="en-US">
                <a:solidFill>
                  <a:schemeClr val="dk1"/>
                </a:solidFill>
                <a:latin typeface="Arial"/>
                <a:ea typeface="Arial"/>
                <a:cs typeface="Arial"/>
                <a:sym typeface="Arial"/>
                <a:extLst>
                  <a:ext uri="http://customooxmlschemas.google.com/">
                    <go:slidesCustomData xmlns:go="http://customooxmlschemas.google.com/" textRoundtripDataId="10"/>
                  </a:ext>
                </a:extLst>
              </a:rPr>
              <a:t>key factors</a:t>
            </a:r>
            <a:r>
              <a:rPr lang="en-US">
                <a:solidFill>
                  <a:schemeClr val="dk1"/>
                </a:solidFill>
                <a:latin typeface="Arial"/>
                <a:ea typeface="Arial"/>
                <a:cs typeface="Arial"/>
                <a:sym typeface="Arial"/>
              </a:rPr>
              <a:t> that influence domain experts' decisions when classifying the domain of any piece of text? How can those factors be incorporated into defining an accurate and relevant rule for any domain?  </a:t>
            </a:r>
            <a:endParaRPr/>
          </a:p>
          <a:p>
            <a:pPr indent="-254000" lvl="0" marL="342900" rtl="0" algn="l">
              <a:lnSpc>
                <a:spcPct val="107000"/>
              </a:lnSpc>
              <a:spcBef>
                <a:spcPts val="360"/>
              </a:spcBef>
              <a:spcAft>
                <a:spcPts val="0"/>
              </a:spcAft>
              <a:buSzPts val="1400"/>
              <a:buFont typeface="Arial"/>
              <a:buNone/>
            </a:pPr>
            <a:r>
              <a:t/>
            </a:r>
            <a:endParaRPr>
              <a:solidFill>
                <a:schemeClr val="dk1"/>
              </a:solidFill>
              <a:latin typeface="Arial"/>
              <a:ea typeface="Arial"/>
              <a:cs typeface="Arial"/>
              <a:sym typeface="Arial"/>
            </a:endParaRPr>
          </a:p>
          <a:p>
            <a:pPr indent="-342900" lvl="0" marL="342900" rtl="0" algn="l">
              <a:lnSpc>
                <a:spcPct val="107000"/>
              </a:lnSpc>
              <a:spcBef>
                <a:spcPts val="360"/>
              </a:spcBef>
              <a:spcAft>
                <a:spcPts val="0"/>
              </a:spcAft>
              <a:buSzPts val="1400"/>
              <a:buFont typeface="Arial"/>
              <a:buAutoNum type="arabicPeriod"/>
            </a:pPr>
            <a:r>
              <a:rPr lang="en-US">
                <a:solidFill>
                  <a:schemeClr val="dk1"/>
                </a:solidFill>
                <a:latin typeface="Arial"/>
                <a:ea typeface="Arial"/>
                <a:cs typeface="Arial"/>
                <a:sym typeface="Arial"/>
              </a:rPr>
              <a:t>What are the most effective methods to accurately capture semantics from related text chunks and distill them into one coherent text?</a:t>
            </a:r>
            <a:endParaRPr/>
          </a:p>
          <a:p>
            <a:pPr indent="-254000" lvl="0" marL="342900" rtl="0" algn="l">
              <a:lnSpc>
                <a:spcPct val="107000"/>
              </a:lnSpc>
              <a:spcBef>
                <a:spcPts val="1160"/>
              </a:spcBef>
              <a:spcAft>
                <a:spcPts val="0"/>
              </a:spcAft>
              <a:buSzPts val="1400"/>
              <a:buFont typeface="Arial"/>
              <a:buNone/>
            </a:pPr>
            <a:r>
              <a:t/>
            </a:r>
            <a:endParaRPr>
              <a:solidFill>
                <a:schemeClr val="dk1"/>
              </a:solidFill>
              <a:latin typeface="Arial"/>
              <a:ea typeface="Arial"/>
              <a:cs typeface="Arial"/>
              <a:sym typeface="Arial"/>
            </a:endParaRPr>
          </a:p>
          <a:p>
            <a:pPr indent="-342900" lvl="0" marL="342900" rtl="0" algn="l">
              <a:lnSpc>
                <a:spcPct val="107000"/>
              </a:lnSpc>
              <a:spcBef>
                <a:spcPts val="1160"/>
              </a:spcBef>
              <a:spcAft>
                <a:spcPts val="0"/>
              </a:spcAft>
              <a:buSzPts val="1400"/>
              <a:buFont typeface="Arial"/>
              <a:buAutoNum type="arabicPeriod"/>
            </a:pPr>
            <a:r>
              <a:rPr lang="en-US">
                <a:solidFill>
                  <a:schemeClr val="dk1"/>
                </a:solidFill>
                <a:latin typeface="Arial"/>
                <a:ea typeface="Arial"/>
                <a:cs typeface="Arial"/>
                <a:sym typeface="Arial"/>
              </a:rPr>
              <a:t>How can the quality and consistency of context rules be evaluated, and ensured?</a:t>
            </a:r>
            <a:endParaRPr/>
          </a:p>
          <a:p>
            <a:pPr indent="-254000" lvl="0" marL="342900" rtl="0" algn="l">
              <a:lnSpc>
                <a:spcPct val="107000"/>
              </a:lnSpc>
              <a:spcBef>
                <a:spcPts val="1160"/>
              </a:spcBef>
              <a:spcAft>
                <a:spcPts val="0"/>
              </a:spcAft>
              <a:buSzPts val="1400"/>
              <a:buFont typeface="Arial"/>
              <a:buNone/>
            </a:pPr>
            <a:r>
              <a:t/>
            </a:r>
            <a:endParaRPr>
              <a:solidFill>
                <a:schemeClr val="dk1"/>
              </a:solidFill>
              <a:latin typeface="Arial"/>
              <a:ea typeface="Arial"/>
              <a:cs typeface="Arial"/>
              <a:sym typeface="Arial"/>
            </a:endParaRPr>
          </a:p>
          <a:p>
            <a:pPr indent="-342900" lvl="0" marL="342900" rtl="0" algn="l">
              <a:lnSpc>
                <a:spcPct val="107000"/>
              </a:lnSpc>
              <a:spcBef>
                <a:spcPts val="1160"/>
              </a:spcBef>
              <a:spcAft>
                <a:spcPts val="800"/>
              </a:spcAft>
              <a:buSzPts val="1400"/>
              <a:buFont typeface="Arial"/>
              <a:buAutoNum type="arabicPeriod"/>
            </a:pPr>
            <a:r>
              <a:rPr lang="en-US">
                <a:solidFill>
                  <a:schemeClr val="dk1"/>
                </a:solidFill>
                <a:latin typeface="Arial"/>
                <a:ea typeface="Arial"/>
                <a:cs typeface="Arial"/>
                <a:sym typeface="Arial"/>
              </a:rPr>
              <a:t>Does the downstream utility of generated rules achieve similar results to manually annotated datasets in domain-specific tasks?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7" name="Shape 427"/>
        <p:cNvGrpSpPr/>
        <p:nvPr/>
      </p:nvGrpSpPr>
      <p:grpSpPr>
        <a:xfrm>
          <a:off x="0" y="0"/>
          <a:ext cx="0" cy="0"/>
          <a:chOff x="0" y="0"/>
          <a:chExt cx="0" cy="0"/>
        </a:xfrm>
      </p:grpSpPr>
      <p:sp>
        <p:nvSpPr>
          <p:cNvPr id="428" name="Google Shape;428;g322d2c36e29_1_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a:t>
            </a:r>
            <a:endParaRPr/>
          </a:p>
        </p:txBody>
      </p:sp>
      <p:sp>
        <p:nvSpPr>
          <p:cNvPr id="429" name="Google Shape;429;g322d2c36e29_1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30" name="Google Shape;430;g322d2c36e29_1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31" name="Google Shape;431;g322d2c36e29_1_0"/>
          <p:cNvSpPr txBox="1"/>
          <p:nvPr>
            <p:ph idx="1" type="body"/>
          </p:nvPr>
        </p:nvSpPr>
        <p:spPr>
          <a:xfrm>
            <a:off x="668874" y="1100528"/>
            <a:ext cx="5427000" cy="1143600"/>
          </a:xfrm>
          <a:prstGeom prst="rect">
            <a:avLst/>
          </a:prstGeom>
          <a:noFill/>
          <a:ln>
            <a:noFill/>
          </a:ln>
        </p:spPr>
        <p:txBody>
          <a:bodyPr anchorCtr="0" anchor="t" bIns="45700" lIns="91425" spcFirstLastPara="1" rIns="91425" wrap="square" tIns="45700">
            <a:normAutofit lnSpcReduction="20000"/>
          </a:bodyPr>
          <a:lstStyle/>
          <a:p>
            <a:pPr indent="-342900" lvl="0" marL="571500" rtl="0" algn="l">
              <a:lnSpc>
                <a:spcPct val="100000"/>
              </a:lnSpc>
              <a:spcBef>
                <a:spcPts val="360"/>
              </a:spcBef>
              <a:spcAft>
                <a:spcPts val="0"/>
              </a:spcAft>
              <a:buSzPts val="1400"/>
              <a:buFont typeface="Arial"/>
              <a:buChar char="•"/>
            </a:pPr>
            <a:r>
              <a:rPr lang="en-US" sz="2000">
                <a:solidFill>
                  <a:srgbClr val="0065BD"/>
                </a:solidFill>
              </a:rPr>
              <a:t>Clustering</a:t>
            </a:r>
            <a:endParaRPr/>
          </a:p>
          <a:p>
            <a:pPr indent="-342900" lvl="1" marL="1028700" rtl="0" algn="l">
              <a:lnSpc>
                <a:spcPct val="100000"/>
              </a:lnSpc>
              <a:spcBef>
                <a:spcPts val="360"/>
              </a:spcBef>
              <a:spcAft>
                <a:spcPts val="0"/>
              </a:spcAft>
              <a:buSzPts val="1400"/>
              <a:buFont typeface="Arial"/>
              <a:buAutoNum type="arabicPeriod"/>
            </a:pPr>
            <a:r>
              <a:rPr lang="en-US">
                <a:latin typeface="Calibri"/>
                <a:ea typeface="Calibri"/>
                <a:cs typeface="Calibri"/>
                <a:sym typeface="Calibri"/>
              </a:rPr>
              <a:t>K-means Clustering</a:t>
            </a:r>
            <a:endParaRPr/>
          </a:p>
          <a:p>
            <a:pPr indent="-342900" lvl="1" marL="1028700" rtl="0" algn="l">
              <a:lnSpc>
                <a:spcPct val="100000"/>
              </a:lnSpc>
              <a:spcBef>
                <a:spcPts val="360"/>
              </a:spcBef>
              <a:spcAft>
                <a:spcPts val="0"/>
              </a:spcAft>
              <a:buSzPts val="1400"/>
              <a:buFont typeface="Arial"/>
              <a:buAutoNum type="arabicPeriod"/>
            </a:pPr>
            <a:r>
              <a:rPr lang="en-US" sz="1800">
                <a:latin typeface="Calibri"/>
                <a:ea typeface="Calibri"/>
                <a:cs typeface="Calibri"/>
                <a:sym typeface="Calibri"/>
              </a:rPr>
              <a:t>Hierarchical Clustering</a:t>
            </a:r>
            <a:endParaRPr sz="1800">
              <a:latin typeface="Calibri"/>
              <a:ea typeface="Calibri"/>
              <a:cs typeface="Calibri"/>
              <a:sym typeface="Calibri"/>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432" name="Google Shape;432;g322d2c36e29_1_0"/>
          <p:cNvSpPr txBox="1"/>
          <p:nvPr/>
        </p:nvSpPr>
        <p:spPr>
          <a:xfrm>
            <a:off x="6096000" y="1102416"/>
            <a:ext cx="6096000" cy="1143600"/>
          </a:xfrm>
          <a:prstGeom prst="rect">
            <a:avLst/>
          </a:prstGeom>
          <a:noFill/>
          <a:ln>
            <a:noFill/>
          </a:ln>
        </p:spPr>
        <p:txBody>
          <a:bodyPr anchorCtr="0" anchor="t" bIns="45700" lIns="91425" spcFirstLastPara="1" rIns="91425" wrap="square" tIns="45700">
            <a:normAutofit/>
          </a:bodyPr>
          <a:lstStyle/>
          <a:p>
            <a:pPr indent="-342900" lvl="0" marL="571500" marR="0" rtl="0" algn="l">
              <a:lnSpc>
                <a:spcPct val="100000"/>
              </a:lnSpc>
              <a:spcBef>
                <a:spcPts val="360"/>
              </a:spcBef>
              <a:spcAft>
                <a:spcPts val="0"/>
              </a:spcAft>
              <a:buClr>
                <a:srgbClr val="000000"/>
              </a:buClr>
              <a:buSzPts val="1400"/>
              <a:buFont typeface="Arial"/>
              <a:buChar char="•"/>
            </a:pPr>
            <a:r>
              <a:rPr b="0" i="0" lang="en-US" sz="2000" u="none" cap="none" strike="noStrike">
                <a:solidFill>
                  <a:srgbClr val="0065BD"/>
                </a:solidFill>
                <a:latin typeface="Arial"/>
                <a:ea typeface="Arial"/>
                <a:cs typeface="Arial"/>
                <a:sym typeface="Arial"/>
              </a:rPr>
              <a:t>Transformers</a:t>
            </a:r>
            <a:endParaRPr b="0" i="0" sz="2000" u="none" cap="none" strike="noStrike">
              <a:solidFill>
                <a:srgbClr val="0065BD"/>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GPT-4, GPT-o1</a:t>
            </a:r>
            <a:endParaRPr b="0" i="0" sz="1400" u="none" cap="none" strike="noStrike">
              <a:solidFill>
                <a:srgbClr val="000000"/>
              </a:solidFill>
              <a:latin typeface="Arial"/>
              <a:ea typeface="Arial"/>
              <a:cs typeface="Arial"/>
              <a:sym typeface="Arial"/>
            </a:endParaRPr>
          </a:p>
          <a:p>
            <a:pPr indent="-342900" lvl="1" marL="1028700" marR="0" rtl="0" algn="l">
              <a:lnSpc>
                <a:spcPct val="100000"/>
              </a:lnSpc>
              <a:spcBef>
                <a:spcPts val="360"/>
              </a:spcBef>
              <a:spcAft>
                <a:spcPts val="0"/>
              </a:spcAft>
              <a:buClr>
                <a:schemeClr val="dk2"/>
              </a:buClr>
              <a:buSzPts val="1400"/>
              <a:buFont typeface="Arial"/>
              <a:buAutoNum type="arabicPeriod"/>
            </a:pPr>
            <a:r>
              <a:rPr b="0" i="0" lang="en-US" sz="1800" u="none" cap="none" strike="noStrike">
                <a:solidFill>
                  <a:schemeClr val="dk1"/>
                </a:solidFill>
                <a:latin typeface="Calibri"/>
                <a:ea typeface="Calibri"/>
                <a:cs typeface="Calibri"/>
                <a:sym typeface="Calibri"/>
              </a:rPr>
              <a:t>LAMA (3.1, 3, and 2)</a:t>
            </a:r>
            <a:endParaRPr b="0" i="0" sz="1800" u="none" cap="none" strike="noStrike">
              <a:solidFill>
                <a:schemeClr val="dk1"/>
              </a:solidFill>
              <a:latin typeface="Calibri"/>
              <a:ea typeface="Calibri"/>
              <a:cs typeface="Calibri"/>
              <a:sym typeface="Calibri"/>
            </a:endParaRPr>
          </a:p>
        </p:txBody>
      </p:sp>
      <p:pic>
        <p:nvPicPr>
          <p:cNvPr id="433" name="Google Shape;433;g322d2c36e29_1_0"/>
          <p:cNvPicPr preferRelativeResize="0"/>
          <p:nvPr/>
        </p:nvPicPr>
        <p:blipFill rotWithShape="1">
          <a:blip r:embed="rId3">
            <a:alphaModFix/>
          </a:blip>
          <a:srcRect b="0" l="0" r="0" t="0"/>
          <a:stretch/>
        </p:blipFill>
        <p:spPr>
          <a:xfrm>
            <a:off x="910921" y="2756537"/>
            <a:ext cx="3740532" cy="2938182"/>
          </a:xfrm>
          <a:prstGeom prst="rect">
            <a:avLst/>
          </a:prstGeom>
          <a:noFill/>
          <a:ln>
            <a:noFill/>
          </a:ln>
        </p:spPr>
      </p:pic>
      <p:sp>
        <p:nvSpPr>
          <p:cNvPr id="434" name="Google Shape;434;g322d2c36e29_1_0"/>
          <p:cNvSpPr txBox="1"/>
          <p:nvPr/>
        </p:nvSpPr>
        <p:spPr>
          <a:xfrm>
            <a:off x="1542880" y="2660321"/>
            <a:ext cx="2476500" cy="246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Clustering Semantically Similar contexts</a:t>
            </a:r>
            <a:endParaRPr b="0" i="0" sz="1400" u="none" cap="none" strike="noStrike">
              <a:solidFill>
                <a:srgbClr val="000000"/>
              </a:solidFill>
              <a:latin typeface="Arial"/>
              <a:ea typeface="Arial"/>
              <a:cs typeface="Arial"/>
              <a:sym typeface="Arial"/>
            </a:endParaRPr>
          </a:p>
        </p:txBody>
      </p:sp>
      <p:sp>
        <p:nvSpPr>
          <p:cNvPr id="435" name="Google Shape;435;g322d2c36e29_1_0"/>
          <p:cNvSpPr/>
          <p:nvPr/>
        </p:nvSpPr>
        <p:spPr>
          <a:xfrm>
            <a:off x="2886635" y="3953435"/>
            <a:ext cx="116400" cy="1077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6" name="Google Shape;436;g322d2c36e29_1_0"/>
          <p:cNvSpPr/>
          <p:nvPr/>
        </p:nvSpPr>
        <p:spPr>
          <a:xfrm>
            <a:off x="3916399" y="4464424"/>
            <a:ext cx="116400" cy="1077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7" name="Google Shape;437;g322d2c36e29_1_0"/>
          <p:cNvSpPr/>
          <p:nvPr/>
        </p:nvSpPr>
        <p:spPr>
          <a:xfrm>
            <a:off x="1721223" y="4410635"/>
            <a:ext cx="116400" cy="1077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8" name="Google Shape;438;g322d2c36e29_1_0"/>
          <p:cNvSpPr/>
          <p:nvPr/>
        </p:nvSpPr>
        <p:spPr>
          <a:xfrm>
            <a:off x="1048871" y="5970494"/>
            <a:ext cx="116400" cy="1077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9" name="Google Shape;439;g322d2c36e29_1_0"/>
          <p:cNvSpPr txBox="1"/>
          <p:nvPr/>
        </p:nvSpPr>
        <p:spPr>
          <a:xfrm>
            <a:off x="1231470" y="5868417"/>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1"/>
                  </a:ext>
                </a:extLst>
              </a:rPr>
              <a:t>Clusters’ Representatives to be </a:t>
            </a:r>
            <a:r>
              <a:rPr b="0" i="0" lang="en-US" sz="1400" u="none" cap="none" strike="noStrike">
                <a:solidFill>
                  <a:srgbClr val="000000"/>
                </a:solidFill>
                <a:latin typeface="Arial"/>
                <a:ea typeface="Arial"/>
                <a:cs typeface="Arial"/>
                <a:sym typeface="Arial"/>
              </a:rPr>
              <a:t>considered as the archetypes </a:t>
            </a:r>
            <a:endParaRPr b="0" i="0" sz="1400" u="none" cap="none" strike="noStrike">
              <a:solidFill>
                <a:srgbClr val="000000"/>
              </a:solidFill>
              <a:latin typeface="Arial"/>
              <a:ea typeface="Arial"/>
              <a:cs typeface="Arial"/>
              <a:sym typeface="Arial"/>
            </a:endParaRPr>
          </a:p>
        </p:txBody>
      </p:sp>
      <p:pic>
        <p:nvPicPr>
          <p:cNvPr id="440" name="Google Shape;440;g322d2c36e29_1_0"/>
          <p:cNvPicPr preferRelativeResize="0"/>
          <p:nvPr/>
        </p:nvPicPr>
        <p:blipFill rotWithShape="1">
          <a:blip r:embed="rId4">
            <a:alphaModFix/>
          </a:blip>
          <a:srcRect b="0" l="0" r="0" t="0"/>
          <a:stretch/>
        </p:blipFill>
        <p:spPr>
          <a:xfrm>
            <a:off x="6730087" y="2300632"/>
            <a:ext cx="3879132" cy="42200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5" name="Shape 445"/>
        <p:cNvGrpSpPr/>
        <p:nvPr/>
      </p:nvGrpSpPr>
      <p:grpSpPr>
        <a:xfrm>
          <a:off x="0" y="0"/>
          <a:ext cx="0" cy="0"/>
          <a:chOff x="0" y="0"/>
          <a:chExt cx="0" cy="0"/>
        </a:xfrm>
      </p:grpSpPr>
      <p:sp>
        <p:nvSpPr>
          <p:cNvPr id="446" name="Google Shape;446;g322d2c36e29_1_2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a:t>
            </a:r>
            <a:r>
              <a:rPr lang="en-US"/>
              <a:t> - </a:t>
            </a:r>
            <a:r>
              <a:rPr lang="en-US"/>
              <a:t>Clustering</a:t>
            </a:r>
            <a:endParaRPr/>
          </a:p>
        </p:txBody>
      </p:sp>
      <p:sp>
        <p:nvSpPr>
          <p:cNvPr id="447" name="Google Shape;447;g322d2c36e29_1_24"/>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48" name="Google Shape;448;g322d2c36e29_1_2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49" name="Google Shape;449;g322d2c36e29_1_24"/>
          <p:cNvSpPr txBox="1"/>
          <p:nvPr>
            <p:ph idx="1" type="body"/>
          </p:nvPr>
        </p:nvSpPr>
        <p:spPr>
          <a:xfrm>
            <a:off x="181375" y="1079550"/>
            <a:ext cx="37404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K-means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cxnSp>
        <p:nvCxnSpPr>
          <p:cNvPr id="450" name="Google Shape;450;g322d2c36e29_1_24"/>
          <p:cNvCxnSpPr/>
          <p:nvPr/>
        </p:nvCxnSpPr>
        <p:spPr>
          <a:xfrm>
            <a:off x="4079150" y="1188825"/>
            <a:ext cx="21000" cy="4760700"/>
          </a:xfrm>
          <a:prstGeom prst="straightConnector1">
            <a:avLst/>
          </a:prstGeom>
          <a:noFill/>
          <a:ln cap="flat" cmpd="sng" w="28575">
            <a:solidFill>
              <a:srgbClr val="0065BD"/>
            </a:solidFill>
            <a:prstDash val="solid"/>
            <a:round/>
            <a:headEnd len="med" w="med" type="none"/>
            <a:tailEnd len="med" w="med" type="none"/>
          </a:ln>
        </p:spPr>
      </p:cxnSp>
      <p:cxnSp>
        <p:nvCxnSpPr>
          <p:cNvPr id="451" name="Google Shape;451;g322d2c36e29_1_24"/>
          <p:cNvCxnSpPr/>
          <p:nvPr/>
        </p:nvCxnSpPr>
        <p:spPr>
          <a:xfrm>
            <a:off x="8155238" y="1188825"/>
            <a:ext cx="21000" cy="4760700"/>
          </a:xfrm>
          <a:prstGeom prst="straightConnector1">
            <a:avLst/>
          </a:prstGeom>
          <a:noFill/>
          <a:ln cap="flat" cmpd="sng" w="28575">
            <a:solidFill>
              <a:srgbClr val="0065BD"/>
            </a:solidFill>
            <a:prstDash val="solid"/>
            <a:round/>
            <a:headEnd len="med" w="med" type="none"/>
            <a:tailEnd len="med" w="med" type="none"/>
          </a:ln>
        </p:spPr>
      </p:cxnSp>
      <p:pic>
        <p:nvPicPr>
          <p:cNvPr id="452" name="Google Shape;452;g322d2c36e29_1_24"/>
          <p:cNvPicPr preferRelativeResize="0"/>
          <p:nvPr/>
        </p:nvPicPr>
        <p:blipFill rotWithShape="1">
          <a:blip r:embed="rId3">
            <a:alphaModFix/>
          </a:blip>
          <a:srcRect b="0" l="0" r="0" t="0"/>
          <a:stretch/>
        </p:blipFill>
        <p:spPr>
          <a:xfrm>
            <a:off x="4321196" y="2735562"/>
            <a:ext cx="3740532" cy="2938182"/>
          </a:xfrm>
          <a:prstGeom prst="rect">
            <a:avLst/>
          </a:prstGeom>
          <a:noFill/>
          <a:ln>
            <a:noFill/>
          </a:ln>
        </p:spPr>
      </p:pic>
      <p:sp>
        <p:nvSpPr>
          <p:cNvPr id="453" name="Google Shape;453;g322d2c36e29_1_24"/>
          <p:cNvSpPr txBox="1"/>
          <p:nvPr/>
        </p:nvSpPr>
        <p:spPr>
          <a:xfrm>
            <a:off x="4953155" y="2639346"/>
            <a:ext cx="2476500" cy="246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Clustering Semantically Similar contexts</a:t>
            </a:r>
            <a:endParaRPr b="0" i="0" sz="1400" u="none" cap="none" strike="noStrike">
              <a:solidFill>
                <a:srgbClr val="000000"/>
              </a:solidFill>
              <a:latin typeface="Arial"/>
              <a:ea typeface="Arial"/>
              <a:cs typeface="Arial"/>
              <a:sym typeface="Arial"/>
            </a:endParaRPr>
          </a:p>
        </p:txBody>
      </p:sp>
      <p:sp>
        <p:nvSpPr>
          <p:cNvPr id="454" name="Google Shape;454;g322d2c36e29_1_24"/>
          <p:cNvSpPr txBox="1"/>
          <p:nvPr>
            <p:ph idx="1" type="body"/>
          </p:nvPr>
        </p:nvSpPr>
        <p:spPr>
          <a:xfrm>
            <a:off x="4257500" y="1079550"/>
            <a:ext cx="37404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Hierarchical</a:t>
            </a:r>
            <a:r>
              <a:rPr lang="en-US">
                <a:latin typeface="Calibri"/>
                <a:ea typeface="Calibri"/>
                <a:cs typeface="Calibri"/>
                <a:sym typeface="Calibri"/>
              </a:rPr>
              <a:t> </a:t>
            </a:r>
            <a:r>
              <a:rPr lang="en-US" sz="2000">
                <a:solidFill>
                  <a:srgbClr val="0065BD"/>
                </a:solidFill>
              </a:rPr>
              <a:t>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455" name="Google Shape;455;g322d2c36e29_1_24"/>
          <p:cNvSpPr txBox="1"/>
          <p:nvPr>
            <p:ph idx="1" type="body"/>
          </p:nvPr>
        </p:nvSpPr>
        <p:spPr>
          <a:xfrm>
            <a:off x="8244125" y="1079550"/>
            <a:ext cx="37404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Density Peaks</a:t>
            </a:r>
            <a:r>
              <a:rPr lang="en-US" sz="2000">
                <a:solidFill>
                  <a:srgbClr val="0065BD"/>
                </a:solidFill>
              </a:rPr>
              <a:t>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456" name="Google Shape;456;g322d2c36e29_1_24"/>
          <p:cNvSpPr/>
          <p:nvPr/>
        </p:nvSpPr>
        <p:spPr>
          <a:xfrm>
            <a:off x="980575" y="3866953"/>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rPr>
              <a:t>Fixed number of clusters</a:t>
            </a:r>
            <a:endParaRPr/>
          </a:p>
        </p:txBody>
      </p:sp>
      <p:sp>
        <p:nvSpPr>
          <p:cNvPr id="457" name="Google Shape;457;g322d2c36e29_1_24"/>
          <p:cNvSpPr/>
          <p:nvPr/>
        </p:nvSpPr>
        <p:spPr>
          <a:xfrm>
            <a:off x="980575" y="4956379"/>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rPr>
              <a:t>Difficult to unify for all categories</a:t>
            </a:r>
            <a:endParaRPr/>
          </a:p>
        </p:txBody>
      </p:sp>
      <p:sp>
        <p:nvSpPr>
          <p:cNvPr id="458" name="Google Shape;458;g322d2c36e29_1_24"/>
          <p:cNvSpPr txBox="1"/>
          <p:nvPr/>
        </p:nvSpPr>
        <p:spPr>
          <a:xfrm>
            <a:off x="4167500" y="2067450"/>
            <a:ext cx="39204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Recursive</a:t>
            </a:r>
            <a:r>
              <a:rPr lang="en-US">
                <a:solidFill>
                  <a:schemeClr val="dk1"/>
                </a:solidFill>
              </a:rPr>
              <a:t> Clustering, based on cluster density</a:t>
            </a:r>
            <a:endParaRPr>
              <a:solidFill>
                <a:schemeClr val="dk1"/>
              </a:solidFill>
            </a:endParaRPr>
          </a:p>
        </p:txBody>
      </p:sp>
      <p:pic>
        <p:nvPicPr>
          <p:cNvPr id="459" name="Google Shape;459;g322d2c36e29_1_24"/>
          <p:cNvPicPr preferRelativeResize="0"/>
          <p:nvPr/>
        </p:nvPicPr>
        <p:blipFill>
          <a:blip r:embed="rId4">
            <a:alphaModFix/>
          </a:blip>
          <a:stretch>
            <a:fillRect/>
          </a:stretch>
        </p:blipFill>
        <p:spPr>
          <a:xfrm>
            <a:off x="8345975" y="3014375"/>
            <a:ext cx="3740399" cy="1306923"/>
          </a:xfrm>
          <a:prstGeom prst="rect">
            <a:avLst/>
          </a:prstGeom>
          <a:noFill/>
          <a:ln>
            <a:noFill/>
          </a:ln>
        </p:spPr>
      </p:pic>
      <p:pic>
        <p:nvPicPr>
          <p:cNvPr id="460" name="Google Shape;460;g322d2c36e29_1_24"/>
          <p:cNvPicPr preferRelativeResize="0"/>
          <p:nvPr/>
        </p:nvPicPr>
        <p:blipFill>
          <a:blip r:embed="rId5">
            <a:alphaModFix/>
          </a:blip>
          <a:stretch>
            <a:fillRect/>
          </a:stretch>
        </p:blipFill>
        <p:spPr>
          <a:xfrm>
            <a:off x="90875" y="1945225"/>
            <a:ext cx="3920400" cy="190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5a0fea115f_3_6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Introduction &amp; Motivation (CD4AI)</a:t>
            </a:r>
            <a:endParaRPr/>
          </a:p>
        </p:txBody>
      </p:sp>
      <p:sp>
        <p:nvSpPr>
          <p:cNvPr id="99" name="Google Shape;99;g25a0fea115f_3_64"/>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00" name="Google Shape;100;g25a0fea115f_3_64"/>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01" name="Google Shape;101;g25a0fea115f_3_64"/>
          <p:cNvSpPr/>
          <p:nvPr/>
        </p:nvSpPr>
        <p:spPr>
          <a:xfrm>
            <a:off x="639650" y="2177250"/>
            <a:ext cx="4530000" cy="3722700"/>
          </a:xfrm>
          <a:prstGeom prst="ellipse">
            <a:avLst/>
          </a:prstGeom>
          <a:solidFill>
            <a:srgbClr val="0070CF"/>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US" sz="1700">
                <a:solidFill>
                  <a:schemeClr val="lt1"/>
                </a:solidFill>
              </a:rPr>
              <a:t>"Today, we're seeing a massive shift in how organizations use data. From social media posts to video streams, the variety and volume of unstructured data are overwhelming. Yet, extracting value from it remains a challenge for many businesses."</a:t>
            </a:r>
            <a:endParaRPr sz="1700">
              <a:solidFill>
                <a:schemeClr val="lt1"/>
              </a:solidFill>
            </a:endParaRPr>
          </a:p>
        </p:txBody>
      </p:sp>
      <p:sp>
        <p:nvSpPr>
          <p:cNvPr id="102" name="Google Shape;102;g25a0fea115f_3_64"/>
          <p:cNvSpPr/>
          <p:nvPr/>
        </p:nvSpPr>
        <p:spPr>
          <a:xfrm>
            <a:off x="6995250" y="2174850"/>
            <a:ext cx="4530000" cy="3722700"/>
          </a:xfrm>
          <a:prstGeom prst="ellipse">
            <a:avLst/>
          </a:prstGeom>
          <a:solidFill>
            <a:srgbClr val="0070CF"/>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chemeClr val="lt1"/>
                </a:solidFill>
              </a:rPr>
              <a:t>Business</a:t>
            </a:r>
            <a:endParaRPr b="1" sz="3000">
              <a:solidFill>
                <a:schemeClr val="lt1"/>
              </a:solidFill>
            </a:endParaRPr>
          </a:p>
        </p:txBody>
      </p:sp>
      <p:sp>
        <p:nvSpPr>
          <p:cNvPr id="103" name="Google Shape;103;g25a0fea115f_3_64"/>
          <p:cNvSpPr/>
          <p:nvPr/>
        </p:nvSpPr>
        <p:spPr>
          <a:xfrm>
            <a:off x="1667300" y="1784050"/>
            <a:ext cx="2474700" cy="1006800"/>
          </a:xfrm>
          <a:prstGeom prst="rect">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t>Unstructured and Unlabelled Text</a:t>
            </a:r>
            <a:endParaRPr b="1" sz="1700"/>
          </a:p>
        </p:txBody>
      </p:sp>
      <p:sp>
        <p:nvSpPr>
          <p:cNvPr id="104" name="Google Shape;104;g25a0fea115f_3_64"/>
          <p:cNvSpPr/>
          <p:nvPr/>
        </p:nvSpPr>
        <p:spPr>
          <a:xfrm>
            <a:off x="8022900" y="1707850"/>
            <a:ext cx="2474700" cy="1006800"/>
          </a:xfrm>
          <a:prstGeom prst="rect">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t>Classified and Annotated Data</a:t>
            </a:r>
            <a:endParaRPr/>
          </a:p>
        </p:txBody>
      </p:sp>
      <p:cxnSp>
        <p:nvCxnSpPr>
          <p:cNvPr id="105" name="Google Shape;105;g25a0fea115f_3_64"/>
          <p:cNvCxnSpPr/>
          <p:nvPr/>
        </p:nvCxnSpPr>
        <p:spPr>
          <a:xfrm flipH="1" rot="10800000">
            <a:off x="5183250" y="4749250"/>
            <a:ext cx="1825500" cy="2400"/>
          </a:xfrm>
          <a:prstGeom prst="straightConnector1">
            <a:avLst/>
          </a:prstGeom>
          <a:noFill/>
          <a:ln cap="flat" cmpd="sng" w="28575">
            <a:solidFill>
              <a:srgbClr val="0070CF"/>
            </a:solidFill>
            <a:prstDash val="solid"/>
            <a:round/>
            <a:headEnd len="med" w="med" type="none"/>
            <a:tailEnd len="med" w="med" type="triangle"/>
          </a:ln>
        </p:spPr>
      </p:cxnSp>
      <p:pic>
        <p:nvPicPr>
          <p:cNvPr id="106" name="Google Shape;106;g25a0fea115f_3_64"/>
          <p:cNvPicPr preferRelativeResize="0"/>
          <p:nvPr/>
        </p:nvPicPr>
        <p:blipFill rotWithShape="1">
          <a:blip r:embed="rId3">
            <a:alphaModFix/>
          </a:blip>
          <a:srcRect b="54346" l="66168" r="0" t="0"/>
          <a:stretch/>
        </p:blipFill>
        <p:spPr>
          <a:xfrm>
            <a:off x="5779573" y="3657588"/>
            <a:ext cx="605763" cy="817425"/>
          </a:xfrm>
          <a:prstGeom prst="rect">
            <a:avLst/>
          </a:prstGeom>
          <a:noFill/>
          <a:ln>
            <a:noFill/>
          </a:ln>
        </p:spPr>
      </p:pic>
      <p:sp>
        <p:nvSpPr>
          <p:cNvPr id="107" name="Google Shape;107;g25a0fea115f_3_64"/>
          <p:cNvSpPr/>
          <p:nvPr/>
        </p:nvSpPr>
        <p:spPr>
          <a:xfrm>
            <a:off x="4718800" y="1209675"/>
            <a:ext cx="2895600" cy="1746300"/>
          </a:xfrm>
          <a:prstGeom prst="cloudCallout">
            <a:avLst>
              <a:gd fmla="val -20833" name="adj1"/>
              <a:gd fmla="val 62500" name="adj2"/>
            </a:avLst>
          </a:prstGeom>
          <a:solidFill>
            <a:schemeClr val="lt1"/>
          </a:solidFill>
          <a:ln cap="flat" cmpd="sng" w="9525">
            <a:solidFill>
              <a:srgbClr val="0070C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0070CF"/>
                </a:solidFill>
              </a:rPr>
              <a:t>Via </a:t>
            </a:r>
            <a:endParaRPr>
              <a:solidFill>
                <a:srgbClr val="0070CF"/>
              </a:solidFill>
            </a:endParaRPr>
          </a:p>
          <a:p>
            <a:pPr indent="0" lvl="0" marL="0" rtl="0" algn="ctr">
              <a:spcBef>
                <a:spcPts val="0"/>
              </a:spcBef>
              <a:spcAft>
                <a:spcPts val="0"/>
              </a:spcAft>
              <a:buNone/>
            </a:pPr>
            <a:r>
              <a:rPr b="1" lang="en-US"/>
              <a:t>Archetypical Rule </a:t>
            </a:r>
            <a:endParaRPr b="1"/>
          </a:p>
          <a:p>
            <a:pPr indent="0" lvl="0" marL="0" rtl="0" algn="ctr">
              <a:spcBef>
                <a:spcPts val="0"/>
              </a:spcBef>
              <a:spcAft>
                <a:spcPts val="0"/>
              </a:spcAft>
              <a:buNone/>
            </a:pPr>
            <a:r>
              <a:rPr lang="en-US"/>
              <a:t>or </a:t>
            </a:r>
            <a:endParaRPr/>
          </a:p>
          <a:p>
            <a:pPr indent="0" lvl="0" marL="0" rtl="0" algn="ctr">
              <a:spcBef>
                <a:spcPts val="0"/>
              </a:spcBef>
              <a:spcAft>
                <a:spcPts val="0"/>
              </a:spcAft>
              <a:buNone/>
            </a:pPr>
            <a:r>
              <a:rPr b="1" lang="en-US"/>
              <a:t>Class Concept</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sp>
        <p:nvSpPr>
          <p:cNvPr id="466" name="Google Shape;466;g322d2c36e29_1_17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 LLMs</a:t>
            </a:r>
            <a:endParaRPr/>
          </a:p>
        </p:txBody>
      </p:sp>
      <p:sp>
        <p:nvSpPr>
          <p:cNvPr id="467" name="Google Shape;467;g322d2c36e29_1_179"/>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468" name="Google Shape;468;g322d2c36e29_1_17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69" name="Google Shape;469;g322d2c36e29_1_179"/>
          <p:cNvSpPr txBox="1"/>
          <p:nvPr/>
        </p:nvSpPr>
        <p:spPr>
          <a:xfrm>
            <a:off x="334975" y="1217780"/>
            <a:ext cx="6096000" cy="4975800"/>
          </a:xfrm>
          <a:prstGeom prst="rect">
            <a:avLst/>
          </a:prstGeom>
          <a:noFill/>
          <a:ln>
            <a:noFill/>
          </a:ln>
        </p:spPr>
        <p:txBody>
          <a:bodyPr anchorCtr="0" anchor="t" bIns="45700" lIns="91425" spcFirstLastPara="1" rIns="91425" wrap="square" tIns="45700">
            <a:normAutofit/>
          </a:bodyPr>
          <a:lstStyle/>
          <a:p>
            <a:pPr indent="-342900" lvl="0" marL="571500" marR="0" rtl="0" algn="l">
              <a:lnSpc>
                <a:spcPct val="100000"/>
              </a:lnSpc>
              <a:spcBef>
                <a:spcPts val="360"/>
              </a:spcBef>
              <a:spcAft>
                <a:spcPts val="0"/>
              </a:spcAft>
              <a:buClr>
                <a:srgbClr val="000000"/>
              </a:buClr>
              <a:buSzPts val="1400"/>
              <a:buFont typeface="Arial"/>
              <a:buChar char="•"/>
            </a:pPr>
            <a:r>
              <a:rPr b="0" i="0" lang="en-US" sz="2000" u="none" cap="none" strike="noStrike">
                <a:solidFill>
                  <a:srgbClr val="0065BD"/>
                </a:solidFill>
                <a:latin typeface="Arial"/>
                <a:ea typeface="Arial"/>
                <a:cs typeface="Arial"/>
                <a:sym typeface="Arial"/>
              </a:rPr>
              <a:t>Transformers</a:t>
            </a:r>
            <a:endParaRPr sz="2000">
              <a:solidFill>
                <a:srgbClr val="0065BD"/>
              </a:solidFill>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google/gemma-2-2b-it (2.61B)</a:t>
            </a:r>
            <a:endParaRPr sz="1800">
              <a:solidFill>
                <a:schemeClr val="dk1"/>
              </a:solidFill>
              <a:latin typeface="Calibri"/>
              <a:ea typeface="Calibri"/>
              <a:cs typeface="Calibri"/>
              <a:sym typeface="Calibri"/>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microsoft/Phi-3.5-mini-instruct (3.82B)</a:t>
            </a:r>
            <a:endParaRPr sz="1800">
              <a:solidFill>
                <a:schemeClr val="dk1"/>
              </a:solidFill>
              <a:latin typeface="Calibri"/>
              <a:ea typeface="Calibri"/>
              <a:cs typeface="Calibri"/>
              <a:sym typeface="Calibri"/>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openbmb/MiniCPM3-4B(4B)</a:t>
            </a:r>
            <a:endParaRPr sz="1800">
              <a:solidFill>
                <a:schemeClr val="dk1"/>
              </a:solidFill>
              <a:latin typeface="Calibri"/>
              <a:ea typeface="Calibri"/>
              <a:cs typeface="Calibri"/>
              <a:sym typeface="Calibri"/>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mistralai/Mistral-7B-Instruct-v0.3(7.25B)</a:t>
            </a:r>
            <a:endParaRPr sz="1800">
              <a:solidFill>
                <a:schemeClr val="dk1"/>
              </a:solidFill>
              <a:latin typeface="Calibri"/>
              <a:ea typeface="Calibri"/>
              <a:cs typeface="Calibri"/>
              <a:sym typeface="Calibri"/>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Qwen/Qwen2.5-0.5B(0.5B)</a:t>
            </a:r>
            <a:endParaRPr sz="1800">
              <a:solidFill>
                <a:schemeClr val="dk1"/>
              </a:solidFill>
              <a:latin typeface="Calibri"/>
              <a:ea typeface="Calibri"/>
              <a:cs typeface="Calibri"/>
              <a:sym typeface="Calibri"/>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GPT-4, GPT-o1 (very big)</a:t>
            </a:r>
            <a:endParaRPr>
              <a:solidFill>
                <a:schemeClr val="dk1"/>
              </a:solidFill>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LAMA 3.2 (1B&amp;3B) (not available in Germany)</a:t>
            </a:r>
            <a:endParaRPr sz="1800">
              <a:solidFill>
                <a:schemeClr val="dk1"/>
              </a:solidFill>
              <a:latin typeface="Calibri"/>
              <a:ea typeface="Calibri"/>
              <a:cs typeface="Calibri"/>
              <a:sym typeface="Calibri"/>
            </a:endParaRPr>
          </a:p>
        </p:txBody>
      </p:sp>
      <p:sp>
        <p:nvSpPr>
          <p:cNvPr id="470" name="Google Shape;470;g322d2c36e29_1_179"/>
          <p:cNvSpPr txBox="1"/>
          <p:nvPr/>
        </p:nvSpPr>
        <p:spPr>
          <a:xfrm>
            <a:off x="6096000" y="1217780"/>
            <a:ext cx="6096000" cy="4975800"/>
          </a:xfrm>
          <a:prstGeom prst="rect">
            <a:avLst/>
          </a:prstGeom>
          <a:noFill/>
          <a:ln>
            <a:noFill/>
          </a:ln>
        </p:spPr>
        <p:txBody>
          <a:bodyPr anchorCtr="0" anchor="t" bIns="45700" lIns="91425" spcFirstLastPara="1" rIns="91425" wrap="square" tIns="45700">
            <a:normAutofit/>
          </a:bodyPr>
          <a:lstStyle/>
          <a:p>
            <a:pPr indent="-342900" lvl="0" marL="571500" marR="0" rtl="0" algn="l">
              <a:lnSpc>
                <a:spcPct val="100000"/>
              </a:lnSpc>
              <a:spcBef>
                <a:spcPts val="360"/>
              </a:spcBef>
              <a:spcAft>
                <a:spcPts val="0"/>
              </a:spcAft>
              <a:buClr>
                <a:srgbClr val="000000"/>
              </a:buClr>
              <a:buSzPts val="1400"/>
              <a:buFont typeface="Arial"/>
              <a:buChar char="•"/>
            </a:pPr>
            <a:r>
              <a:rPr lang="en-US" sz="2000">
                <a:solidFill>
                  <a:srgbClr val="0065BD"/>
                </a:solidFill>
              </a:rPr>
              <a:t>Prompt Engineering</a:t>
            </a:r>
            <a:endParaRPr sz="2000">
              <a:solidFill>
                <a:srgbClr val="0065BD"/>
              </a:solidFill>
            </a:endParaRPr>
          </a:p>
          <a:p>
            <a:pPr indent="-342900" lvl="0" marL="9144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Chain of Thought</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4" name="Shape 474"/>
        <p:cNvGrpSpPr/>
        <p:nvPr/>
      </p:nvGrpSpPr>
      <p:grpSpPr>
        <a:xfrm>
          <a:off x="0" y="0"/>
          <a:ext cx="0" cy="0"/>
          <a:chOff x="0" y="0"/>
          <a:chExt cx="0" cy="0"/>
        </a:xfrm>
      </p:grpSpPr>
      <p:sp>
        <p:nvSpPr>
          <p:cNvPr id="475" name="Google Shape;475;p6"/>
          <p:cNvSpPr txBox="1"/>
          <p:nvPr>
            <p:ph idx="1" type="body"/>
          </p:nvPr>
        </p:nvSpPr>
        <p:spPr>
          <a:xfrm>
            <a:off x="334432" y="1185303"/>
            <a:ext cx="3654861" cy="2373685"/>
          </a:xfrm>
          <a:prstGeom prst="rect">
            <a:avLst/>
          </a:prstGeom>
          <a:noFill/>
          <a:ln>
            <a:noFill/>
          </a:ln>
        </p:spPr>
        <p:txBody>
          <a:bodyPr anchorCtr="0" anchor="t" bIns="45700" lIns="91425" spcFirstLastPara="1" rIns="91425" wrap="square" tIns="45700">
            <a:normAutofit/>
          </a:bodyPr>
          <a:lstStyle/>
          <a:p>
            <a:pPr indent="-228600" lvl="0" marL="457200" rtl="0" algn="l">
              <a:lnSpc>
                <a:spcPct val="107000"/>
              </a:lnSpc>
              <a:spcBef>
                <a:spcPts val="360"/>
              </a:spcBef>
              <a:spcAft>
                <a:spcPts val="0"/>
              </a:spcAft>
              <a:buSzPts val="1400"/>
              <a:buNone/>
            </a:pPr>
            <a:r>
              <a:rPr lang="en-US" sz="2000">
                <a:solidFill>
                  <a:srgbClr val="0065BD"/>
                </a:solidFill>
              </a:rPr>
              <a:t>Calculated</a:t>
            </a:r>
            <a:r>
              <a:rPr lang="en-US" sz="2000">
                <a:solidFill>
                  <a:srgbClr val="0065BD"/>
                </a:solidFill>
              </a:rPr>
              <a:t> Metrics</a:t>
            </a:r>
            <a:r>
              <a:rPr lang="en-US" sz="1800">
                <a:latin typeface="Calibri"/>
                <a:ea typeface="Calibri"/>
                <a:cs typeface="Calibri"/>
                <a:sym typeface="Calibri"/>
              </a:rPr>
              <a:t>: Utilize metrics to evaluate the quality and accuracy of generated</a:t>
            </a:r>
            <a:r>
              <a:rPr lang="en-US">
                <a:latin typeface="Calibri"/>
                <a:ea typeface="Calibri"/>
                <a:cs typeface="Calibri"/>
                <a:sym typeface="Calibri"/>
              </a:rPr>
              <a:t> classes archetypes</a:t>
            </a:r>
            <a:r>
              <a:rPr lang="en-US" sz="1800">
                <a:latin typeface="Calibri"/>
                <a:ea typeface="Calibri"/>
                <a:cs typeface="Calibri"/>
                <a:sym typeface="Calibri"/>
              </a:rPr>
              <a:t>, such as precision, recall, and F1-score. </a:t>
            </a:r>
            <a:endParaRPr sz="1800">
              <a:latin typeface="Calibri"/>
              <a:ea typeface="Calibri"/>
              <a:cs typeface="Calibri"/>
              <a:sym typeface="Calibri"/>
            </a:endParaRPr>
          </a:p>
          <a:p>
            <a:pPr indent="0" lvl="0" marL="0" rtl="0" algn="l">
              <a:lnSpc>
                <a:spcPct val="107000"/>
              </a:lnSpc>
              <a:spcBef>
                <a:spcPts val="800"/>
              </a:spcBef>
              <a:spcAft>
                <a:spcPts val="800"/>
              </a:spcAft>
              <a:buSzPts val="1400"/>
              <a:buNone/>
            </a:pPr>
            <a:r>
              <a:rPr lang="en-US">
                <a:latin typeface="Calibri"/>
                <a:ea typeface="Calibri"/>
                <a:cs typeface="Calibri"/>
                <a:sym typeface="Calibri"/>
              </a:rPr>
              <a:t>        </a:t>
            </a:r>
            <a:r>
              <a:rPr lang="en-US" sz="1800">
                <a:latin typeface="Calibri"/>
                <a:ea typeface="Calibri"/>
                <a:cs typeface="Calibri"/>
                <a:sym typeface="Calibri"/>
              </a:rPr>
              <a:t>( </a:t>
            </a:r>
            <a:r>
              <a:rPr b="1" lang="en-US" sz="1800">
                <a:solidFill>
                  <a:srgbClr val="980000"/>
                </a:solidFill>
                <a:latin typeface="Calibri"/>
                <a:ea typeface="Calibri"/>
                <a:cs typeface="Calibri"/>
                <a:sym typeface="Calibri"/>
              </a:rPr>
              <a:t>Labels are needed</a:t>
            </a:r>
            <a:r>
              <a:rPr lang="en-US" sz="1800">
                <a:latin typeface="Calibri"/>
                <a:ea typeface="Calibri"/>
                <a:cs typeface="Calibri"/>
                <a:sym typeface="Calibri"/>
              </a:rPr>
              <a:t> )</a:t>
            </a:r>
            <a:endParaRPr/>
          </a:p>
        </p:txBody>
      </p:sp>
      <p:sp>
        <p:nvSpPr>
          <p:cNvPr id="476" name="Google Shape;476;p6"/>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0" lvl="0" marL="0" rtl="0" algn="l">
              <a:lnSpc>
                <a:spcPct val="100000"/>
              </a:lnSpc>
              <a:spcBef>
                <a:spcPts val="0"/>
              </a:spcBef>
              <a:spcAft>
                <a:spcPts val="0"/>
              </a:spcAft>
              <a:buSzPts val="1400"/>
              <a:buNone/>
            </a:pPr>
            <a:r>
              <a:rPr lang="en-US"/>
              <a:t>Evaluation</a:t>
            </a:r>
            <a:endParaRPr/>
          </a:p>
        </p:txBody>
      </p:sp>
      <p:sp>
        <p:nvSpPr>
          <p:cNvPr id="477" name="Google Shape;477;p6"/>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descr="Precision vs. Recall: Understanding How ..." id="478" name="Google Shape;478;p6"/>
          <p:cNvPicPr preferRelativeResize="0"/>
          <p:nvPr/>
        </p:nvPicPr>
        <p:blipFill rotWithShape="1">
          <a:blip r:embed="rId3">
            <a:alphaModFix/>
          </a:blip>
          <a:srcRect b="0" l="41786" r="0" t="0"/>
          <a:stretch/>
        </p:blipFill>
        <p:spPr>
          <a:xfrm>
            <a:off x="785780" y="3803627"/>
            <a:ext cx="2752164" cy="1326890"/>
          </a:xfrm>
          <a:prstGeom prst="rect">
            <a:avLst/>
          </a:prstGeom>
          <a:noFill/>
          <a:ln>
            <a:noFill/>
          </a:ln>
        </p:spPr>
      </p:pic>
      <p:sp>
        <p:nvSpPr>
          <p:cNvPr id="479" name="Google Shape;479;p6"/>
          <p:cNvSpPr txBox="1"/>
          <p:nvPr>
            <p:ph idx="1" type="body"/>
          </p:nvPr>
        </p:nvSpPr>
        <p:spPr>
          <a:xfrm>
            <a:off x="6862457" y="1185353"/>
            <a:ext cx="3654900" cy="2373600"/>
          </a:xfrm>
          <a:prstGeom prst="rect">
            <a:avLst/>
          </a:prstGeom>
          <a:noFill/>
          <a:ln>
            <a:noFill/>
          </a:ln>
        </p:spPr>
        <p:txBody>
          <a:bodyPr anchorCtr="0" anchor="t" bIns="45700" lIns="91425" spcFirstLastPara="1" rIns="91425" wrap="square" tIns="45700">
            <a:normAutofit/>
          </a:bodyPr>
          <a:lstStyle/>
          <a:p>
            <a:pPr indent="-228600" lvl="0" marL="457200" rtl="0" algn="l">
              <a:lnSpc>
                <a:spcPct val="107000"/>
              </a:lnSpc>
              <a:spcBef>
                <a:spcPts val="360"/>
              </a:spcBef>
              <a:spcAft>
                <a:spcPts val="0"/>
              </a:spcAft>
              <a:buSzPts val="1400"/>
              <a:buNone/>
            </a:pPr>
            <a:r>
              <a:rPr lang="en-US" sz="2000">
                <a:solidFill>
                  <a:srgbClr val="0065BD"/>
                </a:solidFill>
              </a:rPr>
              <a:t>Semantic Search</a:t>
            </a:r>
            <a:r>
              <a:rPr lang="en-US" sz="1800">
                <a:latin typeface="Calibri"/>
                <a:ea typeface="Calibri"/>
                <a:cs typeface="Calibri"/>
                <a:sym typeface="Calibri"/>
              </a:rPr>
              <a:t>: </a:t>
            </a:r>
            <a:r>
              <a:rPr lang="en-US">
                <a:latin typeface="Calibri"/>
                <a:ea typeface="Calibri"/>
                <a:cs typeface="Calibri"/>
                <a:sym typeface="Calibri"/>
              </a:rPr>
              <a:t>Compare similarity of text paragraphs against both context windows and the generated rules.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245fa46e06_1_0"/>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Introduction &amp; Motivation</a:t>
            </a:r>
            <a:endParaRPr/>
          </a:p>
        </p:txBody>
      </p:sp>
      <p:sp>
        <p:nvSpPr>
          <p:cNvPr id="114" name="Google Shape;114;g3245fa46e06_1_0"/>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15" name="Google Shape;115;g3245fa46e06_1_0"/>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16" name="Google Shape;116;g3245fa46e06_1_0"/>
          <p:cNvSpPr/>
          <p:nvPr/>
        </p:nvSpPr>
        <p:spPr>
          <a:xfrm>
            <a:off x="726139" y="3038799"/>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fast food company was accused in federal court of serving adulterated food</a:t>
            </a:r>
            <a:endParaRPr b="0" i="0" sz="1400" u="none" cap="none" strike="noStrike">
              <a:solidFill>
                <a:schemeClr val="dk1"/>
              </a:solidFill>
              <a:latin typeface="Arial"/>
              <a:ea typeface="Arial"/>
              <a:cs typeface="Arial"/>
              <a:sym typeface="Arial"/>
            </a:endParaRPr>
          </a:p>
        </p:txBody>
      </p:sp>
      <p:sp>
        <p:nvSpPr>
          <p:cNvPr id="117" name="Google Shape;117;g3245fa46e06_1_0"/>
          <p:cNvSpPr txBox="1"/>
          <p:nvPr/>
        </p:nvSpPr>
        <p:spPr>
          <a:xfrm>
            <a:off x="771648" y="1872470"/>
            <a:ext cx="453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Semantically Similar Context Windows</a:t>
            </a:r>
            <a:endParaRPr b="0" i="0" sz="1400" u="none" cap="none" strike="noStrike">
              <a:solidFill>
                <a:srgbClr val="000000"/>
              </a:solidFill>
              <a:latin typeface="Arial"/>
              <a:ea typeface="Arial"/>
              <a:cs typeface="Arial"/>
              <a:sym typeface="Arial"/>
            </a:endParaRPr>
          </a:p>
        </p:txBody>
      </p:sp>
      <p:sp>
        <p:nvSpPr>
          <p:cNvPr id="118" name="Google Shape;118;g3245fa46e06_1_0"/>
          <p:cNvSpPr/>
          <p:nvPr/>
        </p:nvSpPr>
        <p:spPr>
          <a:xfrm>
            <a:off x="726136" y="3816478"/>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about the safety of your takeout and delivery food</a:t>
            </a:r>
            <a:endParaRPr b="0" i="0" sz="1400" u="none" cap="none" strike="noStrike">
              <a:solidFill>
                <a:schemeClr val="dk1"/>
              </a:solidFill>
              <a:latin typeface="Arial"/>
              <a:ea typeface="Arial"/>
              <a:cs typeface="Arial"/>
              <a:sym typeface="Arial"/>
            </a:endParaRPr>
          </a:p>
        </p:txBody>
      </p:sp>
      <p:sp>
        <p:nvSpPr>
          <p:cNvPr id="119" name="Google Shape;119;g3245fa46e06_1_0"/>
          <p:cNvSpPr/>
          <p:nvPr/>
        </p:nvSpPr>
        <p:spPr>
          <a:xfrm>
            <a:off x="726136" y="4589912"/>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way institutions like schools prisons and senior centers think about food</a:t>
            </a:r>
            <a:endParaRPr b="0" i="0" sz="1400" u="none" cap="none" strike="noStrike">
              <a:solidFill>
                <a:schemeClr val="dk1"/>
              </a:solidFill>
              <a:latin typeface="Arial"/>
              <a:ea typeface="Arial"/>
              <a:cs typeface="Arial"/>
              <a:sym typeface="Arial"/>
            </a:endParaRPr>
          </a:p>
        </p:txBody>
      </p:sp>
      <p:sp>
        <p:nvSpPr>
          <p:cNvPr id="120" name="Google Shape;120;g3245fa46e06_1_0"/>
          <p:cNvSpPr/>
          <p:nvPr/>
        </p:nvSpPr>
        <p:spPr>
          <a:xfrm>
            <a:off x="726136" y="5363346"/>
            <a:ext cx="4536000" cy="448200"/>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rPr>
              <a:t>know about the food court</a:t>
            </a:r>
            <a:endParaRPr b="0" i="0" sz="1400" u="none" cap="none" strike="noStrike">
              <a:solidFill>
                <a:schemeClr val="dk1"/>
              </a:solidFill>
              <a:latin typeface="Arial"/>
              <a:ea typeface="Arial"/>
              <a:cs typeface="Arial"/>
              <a:sym typeface="Arial"/>
            </a:endParaRPr>
          </a:p>
        </p:txBody>
      </p:sp>
      <p:sp>
        <p:nvSpPr>
          <p:cNvPr id="121" name="Google Shape;121;g3245fa46e06_1_0"/>
          <p:cNvSpPr txBox="1"/>
          <p:nvPr/>
        </p:nvSpPr>
        <p:spPr>
          <a:xfrm>
            <a:off x="2770093" y="5787948"/>
            <a:ext cx="26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2" name="Google Shape;122;g3245fa46e06_1_0"/>
          <p:cNvSpPr txBox="1"/>
          <p:nvPr/>
        </p:nvSpPr>
        <p:spPr>
          <a:xfrm>
            <a:off x="2770093" y="6215208"/>
            <a:ext cx="26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g3245fa46e06_1_0"/>
          <p:cNvSpPr txBox="1"/>
          <p:nvPr/>
        </p:nvSpPr>
        <p:spPr>
          <a:xfrm>
            <a:off x="2770093" y="5984376"/>
            <a:ext cx="26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24" name="Google Shape;124;g3245fa46e06_1_0"/>
          <p:cNvCxnSpPr/>
          <p:nvPr/>
        </p:nvCxnSpPr>
        <p:spPr>
          <a:xfrm>
            <a:off x="5627486" y="4424083"/>
            <a:ext cx="1927500" cy="0"/>
          </a:xfrm>
          <a:prstGeom prst="straightConnector1">
            <a:avLst/>
          </a:prstGeom>
          <a:noFill/>
          <a:ln cap="flat" cmpd="sng" w="28575">
            <a:solidFill>
              <a:srgbClr val="0070CF"/>
            </a:solidFill>
            <a:prstDash val="solid"/>
            <a:round/>
            <a:headEnd len="sm" w="sm" type="none"/>
            <a:tailEnd len="med" w="med" type="triangle"/>
          </a:ln>
        </p:spPr>
      </p:cxnSp>
      <p:sp>
        <p:nvSpPr>
          <p:cNvPr id="125" name="Google Shape;125;g3245fa46e06_1_0"/>
          <p:cNvSpPr txBox="1"/>
          <p:nvPr/>
        </p:nvSpPr>
        <p:spPr>
          <a:xfrm>
            <a:off x="5376534" y="3816478"/>
            <a:ext cx="2429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Generate </a:t>
            </a:r>
            <a:r>
              <a:rPr lang="en-US"/>
              <a:t>archetypical rule</a:t>
            </a:r>
            <a:endParaRPr b="0" i="0" sz="1400" u="none" cap="none" strike="noStrike">
              <a:solidFill>
                <a:srgbClr val="000000"/>
              </a:solidFill>
              <a:latin typeface="Arial"/>
              <a:ea typeface="Arial"/>
              <a:cs typeface="Arial"/>
              <a:sym typeface="Arial"/>
            </a:endParaRPr>
          </a:p>
        </p:txBody>
      </p:sp>
      <p:sp>
        <p:nvSpPr>
          <p:cNvPr id="126" name="Google Shape;126;g3245fa46e06_1_0"/>
          <p:cNvSpPr/>
          <p:nvPr/>
        </p:nvSpPr>
        <p:spPr>
          <a:xfrm>
            <a:off x="7730950" y="3251575"/>
            <a:ext cx="4278300" cy="2979300"/>
          </a:xfrm>
          <a:prstGeom prst="ellipse">
            <a:avLst/>
          </a:prstGeom>
          <a:solidFill>
            <a:schemeClr val="accent5"/>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t/>
            </a:r>
            <a:endParaRPr>
              <a:solidFill>
                <a:schemeClr val="lt1"/>
              </a:solidFill>
            </a:endParaRPr>
          </a:p>
          <a:p>
            <a:pPr indent="0" lvl="0" marL="0" rtl="0" algn="ctr">
              <a:lnSpc>
                <a:spcPct val="115000"/>
              </a:lnSpc>
              <a:spcBef>
                <a:spcPts val="0"/>
              </a:spcBef>
              <a:spcAft>
                <a:spcPts val="0"/>
              </a:spcAft>
              <a:buClr>
                <a:schemeClr val="dk1"/>
              </a:buClr>
              <a:buSzPts val="1100"/>
              <a:buFont typeface="Arial"/>
              <a:buNone/>
            </a:pPr>
            <a:r>
              <a:t/>
            </a:r>
            <a:endParaRPr>
              <a:solidFill>
                <a:schemeClr val="lt1"/>
              </a:solidFill>
            </a:endParaRPr>
          </a:p>
          <a:p>
            <a:pPr indent="0" lvl="0" marL="0" rtl="0" algn="ctr">
              <a:lnSpc>
                <a:spcPct val="115000"/>
              </a:lnSpc>
              <a:spcBef>
                <a:spcPts val="0"/>
              </a:spcBef>
              <a:spcAft>
                <a:spcPts val="0"/>
              </a:spcAft>
              <a:buClr>
                <a:schemeClr val="dk1"/>
              </a:buClr>
              <a:buSzPts val="1100"/>
              <a:buFont typeface="Arial"/>
              <a:buNone/>
            </a:pPr>
            <a:r>
              <a:rPr lang="en-US">
                <a:solidFill>
                  <a:schemeClr val="lt1"/>
                </a:solidFill>
              </a:rPr>
              <a:t>Fast food industry controversies, food safety concerns, and legal disputes. Fast food companies accused of serving adulterated food in federal court. Food trucks and takeout/delivery food safety. Realization of food insecurity in schools, prisons, and senior centers. Discussion on food court and food fights.'</a:t>
            </a:r>
            <a:endParaRPr sz="1000">
              <a:solidFill>
                <a:schemeClr val="dk1"/>
              </a:solidFill>
              <a:highlight>
                <a:srgbClr val="FFFFFF"/>
              </a:highlight>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lt1"/>
              </a:solidFill>
            </a:endParaRPr>
          </a:p>
        </p:txBody>
      </p:sp>
      <p:sp>
        <p:nvSpPr>
          <p:cNvPr id="127" name="Google Shape;127;g3245fa46e06_1_0"/>
          <p:cNvSpPr/>
          <p:nvPr/>
        </p:nvSpPr>
        <p:spPr>
          <a:xfrm>
            <a:off x="9350188" y="2962836"/>
            <a:ext cx="1039800" cy="546900"/>
          </a:xfrm>
          <a:prstGeom prst="ellipse">
            <a:avLst/>
          </a:prstGeom>
          <a:solidFill>
            <a:schemeClr val="accent5"/>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128" name="Google Shape;128;g3245fa46e06_1_0"/>
          <p:cNvSpPr/>
          <p:nvPr/>
        </p:nvSpPr>
        <p:spPr>
          <a:xfrm>
            <a:off x="5465425" y="1202425"/>
            <a:ext cx="3594900" cy="1709400"/>
          </a:xfrm>
          <a:prstGeom prst="roundRect">
            <a:avLst>
              <a:gd fmla="val 16667" name="adj"/>
            </a:avLst>
          </a:prstGeom>
          <a:noFill/>
          <a:ln cap="flat" cmpd="sng" w="9525">
            <a:solidFill>
              <a:srgbClr val="0065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    </a:t>
            </a:r>
            <a:r>
              <a:rPr b="1" i="0" lang="en-US" sz="1700" u="none" cap="none" strike="noStrike">
                <a:solidFill>
                  <a:srgbClr val="000000"/>
                </a:solidFill>
                <a:latin typeface="Arial"/>
                <a:ea typeface="Arial"/>
                <a:cs typeface="Arial"/>
                <a:sym typeface="Arial"/>
              </a:rPr>
              <a:t>Many        :       1/Few</a:t>
            </a:r>
            <a:endParaRPr b="1"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1700" u="none" cap="none" strike="noStrike">
                <a:solidFill>
                  <a:schemeClr val="dk1"/>
                </a:solidFill>
                <a:latin typeface="Arial"/>
                <a:ea typeface="Arial"/>
                <a:cs typeface="Arial"/>
                <a:sym typeface="Arial"/>
              </a:rPr>
              <a:t>:</a:t>
            </a:r>
            <a:r>
              <a:rPr b="0" i="0" lang="en-US" sz="17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undamental Data Classification Levels ..." id="129" name="Google Shape;129;g3245fa46e06_1_0"/>
          <p:cNvPicPr preferRelativeResize="0"/>
          <p:nvPr/>
        </p:nvPicPr>
        <p:blipFill rotWithShape="1">
          <a:blip r:embed="rId3">
            <a:alphaModFix/>
          </a:blip>
          <a:srcRect b="0" l="0" r="0" t="0"/>
          <a:stretch/>
        </p:blipFill>
        <p:spPr>
          <a:xfrm>
            <a:off x="8408908" y="664968"/>
            <a:ext cx="2391300" cy="12573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30" name="Google Shape;130;g3245fa46e06_1_0"/>
          <p:cNvSpPr txBox="1"/>
          <p:nvPr/>
        </p:nvSpPr>
        <p:spPr>
          <a:xfrm>
            <a:off x="5696125" y="1969325"/>
            <a:ext cx="1583400" cy="85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semantically similar context windows </a:t>
            </a:r>
            <a:endParaRPr b="0" i="0" sz="1800" u="none" cap="none" strike="noStrike">
              <a:solidFill>
                <a:schemeClr val="dk1"/>
              </a:solidFill>
              <a:latin typeface="Arial"/>
              <a:ea typeface="Arial"/>
              <a:cs typeface="Arial"/>
              <a:sym typeface="Arial"/>
            </a:endParaRPr>
          </a:p>
        </p:txBody>
      </p:sp>
      <p:sp>
        <p:nvSpPr>
          <p:cNvPr id="131" name="Google Shape;131;g3245fa46e06_1_0"/>
          <p:cNvSpPr txBox="1"/>
          <p:nvPr/>
        </p:nvSpPr>
        <p:spPr>
          <a:xfrm>
            <a:off x="7279525" y="2092925"/>
            <a:ext cx="1583400" cy="60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coherent archetypes</a:t>
            </a:r>
            <a:endParaRPr b="0" i="0" sz="1800" u="none" cap="none" strike="noStrike">
              <a:solidFill>
                <a:schemeClr val="dk1"/>
              </a:solidFill>
              <a:latin typeface="Arial"/>
              <a:ea typeface="Arial"/>
              <a:cs typeface="Arial"/>
              <a:sym typeface="Arial"/>
            </a:endParaRPr>
          </a:p>
        </p:txBody>
      </p:sp>
      <p:sp>
        <p:nvSpPr>
          <p:cNvPr id="132" name="Google Shape;132;g3245fa46e06_1_0"/>
          <p:cNvSpPr txBox="1"/>
          <p:nvPr/>
        </p:nvSpPr>
        <p:spPr>
          <a:xfrm>
            <a:off x="6742975" y="756975"/>
            <a:ext cx="1039800" cy="44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CC0000"/>
                </a:solidFill>
                <a:latin typeface="Arial"/>
                <a:ea typeface="Arial"/>
                <a:cs typeface="Arial"/>
                <a:sym typeface="Arial"/>
              </a:rPr>
              <a:t>Goal</a:t>
            </a:r>
            <a:endParaRPr b="1" i="0" sz="1800" u="none" cap="none" strike="noStrike">
              <a:solidFill>
                <a:srgbClr val="CC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58af4f2c59_1_80"/>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Research Questions</a:t>
            </a:r>
            <a:endParaRPr/>
          </a:p>
        </p:txBody>
      </p:sp>
      <p:sp>
        <p:nvSpPr>
          <p:cNvPr id="139" name="Google Shape;139;g258af4f2c59_1_80"/>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40" name="Google Shape;140;g258af4f2c59_1_80"/>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41" name="Google Shape;141;g258af4f2c59_1_80"/>
          <p:cNvSpPr txBox="1"/>
          <p:nvPr>
            <p:ph idx="1" type="body"/>
          </p:nvPr>
        </p:nvSpPr>
        <p:spPr>
          <a:xfrm>
            <a:off x="542100" y="1605400"/>
            <a:ext cx="11107800" cy="4437600"/>
          </a:xfrm>
          <a:prstGeom prst="rect">
            <a:avLst/>
          </a:prstGeom>
          <a:noFill/>
          <a:ln>
            <a:noFill/>
          </a:ln>
        </p:spPr>
        <p:txBody>
          <a:bodyPr anchorCtr="0" anchor="t" bIns="45700" lIns="91425" spcFirstLastPara="1" rIns="91425" wrap="square" tIns="45700">
            <a:normAutofit/>
          </a:bodyPr>
          <a:lstStyle/>
          <a:p>
            <a:pPr indent="-317500" lvl="0" marL="457200" rtl="0" algn="l">
              <a:lnSpc>
                <a:spcPct val="107000"/>
              </a:lnSpc>
              <a:spcBef>
                <a:spcPts val="360"/>
              </a:spcBef>
              <a:spcAft>
                <a:spcPts val="0"/>
              </a:spcAft>
              <a:buClr>
                <a:schemeClr val="dk1"/>
              </a:buClr>
              <a:buSzPts val="1400"/>
              <a:buFont typeface="Arial"/>
              <a:buAutoNum type="arabicPeriod"/>
            </a:pPr>
            <a:r>
              <a:rPr lang="en-US">
                <a:solidFill>
                  <a:schemeClr val="dk1"/>
                </a:solidFill>
                <a:latin typeface="Arial"/>
                <a:ea typeface="Arial"/>
                <a:cs typeface="Arial"/>
                <a:sym typeface="Arial"/>
              </a:rPr>
              <a:t>What are the most effective methods to accurately capture semantics from related text chunks and distill them into one coherent text?</a:t>
            </a:r>
            <a:endParaRPr>
              <a:solidFill>
                <a:schemeClr val="dk1"/>
              </a:solidFill>
              <a:latin typeface="Arial"/>
              <a:ea typeface="Arial"/>
              <a:cs typeface="Arial"/>
              <a:sym typeface="Arial"/>
            </a:endParaRPr>
          </a:p>
          <a:p>
            <a:pPr indent="0" lvl="0" marL="0" rtl="0" algn="l">
              <a:lnSpc>
                <a:spcPct val="107000"/>
              </a:lnSpc>
              <a:spcBef>
                <a:spcPts val="360"/>
              </a:spcBef>
              <a:spcAft>
                <a:spcPts val="0"/>
              </a:spcAft>
              <a:buNone/>
            </a:pPr>
            <a:r>
              <a:t/>
            </a:r>
            <a:endParaRPr/>
          </a:p>
          <a:p>
            <a:pPr indent="-317500" lvl="0" marL="457200" rtl="0" algn="l">
              <a:lnSpc>
                <a:spcPct val="107000"/>
              </a:lnSpc>
              <a:spcBef>
                <a:spcPts val="360"/>
              </a:spcBef>
              <a:spcAft>
                <a:spcPts val="0"/>
              </a:spcAft>
              <a:buSzPts val="1400"/>
              <a:buAutoNum type="arabicPeriod"/>
            </a:pPr>
            <a:r>
              <a:rPr lang="en-US">
                <a:extLst>
                  <a:ext uri="http://customooxmlschemas.google.com/">
                    <go:slidesCustomData xmlns:go="http://customooxmlschemas.google.com/" textRoundtripDataId="2"/>
                  </a:ext>
                </a:extLst>
              </a:rPr>
              <a:t>What are the current prompt engineering techniques crucial for generating a well-defined, and coherent class </a:t>
            </a:r>
            <a:r>
              <a:rPr lang="en-US">
                <a:extLst>
                  <a:ext uri="http://customooxmlschemas.google.com/">
                    <go:slidesCustomData xmlns:go="http://customooxmlschemas.google.com/" textRoundtripDataId="3"/>
                  </a:ext>
                </a:extLst>
              </a:rPr>
              <a:t>archetypes </a:t>
            </a:r>
            <a:r>
              <a:rPr lang="en-US">
                <a:extLst>
                  <a:ext uri="http://customooxmlschemas.google.com/">
                    <go:slidesCustomData xmlns:go="http://customooxmlschemas.google.com/" textRoundtripDataId="4"/>
                  </a:ext>
                </a:extLst>
              </a:rPr>
              <a:t>which effectively incorporate domain expertise?</a:t>
            </a:r>
            <a:endParaRPr b="1"/>
          </a:p>
          <a:p>
            <a:pPr indent="0" lvl="0" marL="457200" rtl="0" algn="l">
              <a:lnSpc>
                <a:spcPct val="107000"/>
              </a:lnSpc>
              <a:spcBef>
                <a:spcPts val="1160"/>
              </a:spcBef>
              <a:spcAft>
                <a:spcPts val="0"/>
              </a:spcAft>
              <a:buNone/>
            </a:pPr>
            <a:r>
              <a:t/>
            </a:r>
            <a:endParaRPr>
              <a:solidFill>
                <a:schemeClr val="dk1"/>
              </a:solidFill>
              <a:latin typeface="Arial"/>
              <a:ea typeface="Arial"/>
              <a:cs typeface="Arial"/>
              <a:sym typeface="Arial"/>
            </a:endParaRPr>
          </a:p>
          <a:p>
            <a:pPr indent="-317500" lvl="0" marL="457200" rtl="0" algn="l">
              <a:lnSpc>
                <a:spcPct val="107000"/>
              </a:lnSpc>
              <a:spcBef>
                <a:spcPts val="1160"/>
              </a:spcBef>
              <a:spcAft>
                <a:spcPts val="0"/>
              </a:spcAft>
              <a:buSzPts val="1400"/>
              <a:buAutoNum type="arabicPeriod"/>
            </a:pPr>
            <a:r>
              <a:rPr lang="en-US">
                <a:solidFill>
                  <a:schemeClr val="dk1"/>
                </a:solidFill>
                <a:latin typeface="Arial"/>
                <a:ea typeface="Arial"/>
                <a:cs typeface="Arial"/>
                <a:sym typeface="Arial"/>
              </a:rPr>
              <a:t>How can the quality and consistency of the </a:t>
            </a:r>
            <a:r>
              <a:rPr lang="en-US"/>
              <a:t>generated class archetypes</a:t>
            </a:r>
            <a:r>
              <a:rPr lang="en-US">
                <a:solidFill>
                  <a:schemeClr val="dk1"/>
                </a:solidFill>
                <a:latin typeface="Arial"/>
                <a:ea typeface="Arial"/>
                <a:cs typeface="Arial"/>
                <a:sym typeface="Arial"/>
              </a:rPr>
              <a:t> be evaluated, and ensured?</a:t>
            </a:r>
            <a:endParaRPr/>
          </a:p>
          <a:p>
            <a:pPr indent="0" lvl="0" marL="0" rtl="0" algn="l">
              <a:lnSpc>
                <a:spcPct val="107000"/>
              </a:lnSpc>
              <a:spcBef>
                <a:spcPts val="1160"/>
              </a:spcBef>
              <a:spcAft>
                <a:spcPts val="0"/>
              </a:spcAft>
              <a:buNone/>
            </a:pPr>
            <a:r>
              <a:t/>
            </a:r>
            <a:endParaRPr/>
          </a:p>
          <a:p>
            <a:pPr indent="-317500" lvl="0" marL="457200" rtl="0" algn="l">
              <a:lnSpc>
                <a:spcPct val="107000"/>
              </a:lnSpc>
              <a:spcBef>
                <a:spcPts val="1160"/>
              </a:spcBef>
              <a:spcAft>
                <a:spcPts val="0"/>
              </a:spcAft>
              <a:buSzPts val="1400"/>
              <a:buAutoNum type="arabicPeriod"/>
            </a:pPr>
            <a:r>
              <a:rPr lang="en-US">
                <a:solidFill>
                  <a:schemeClr val="dk1"/>
                </a:solidFill>
                <a:latin typeface="Arial"/>
                <a:ea typeface="Arial"/>
                <a:cs typeface="Arial"/>
                <a:sym typeface="Arial"/>
              </a:rPr>
              <a:t>Does the downstream utility of generated </a:t>
            </a:r>
            <a:r>
              <a:rPr lang="en-US"/>
              <a:t>archetypes </a:t>
            </a:r>
            <a:r>
              <a:rPr lang="en-US">
                <a:solidFill>
                  <a:schemeClr val="dk1"/>
                </a:solidFill>
                <a:latin typeface="Arial"/>
                <a:ea typeface="Arial"/>
                <a:cs typeface="Arial"/>
                <a:sym typeface="Arial"/>
              </a:rPr>
              <a:t>achieve similar results to manually annotated datasets in domain-specific tasks?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574fec8ed0_0_46"/>
          <p:cNvSpPr txBox="1"/>
          <p:nvPr>
            <p:ph type="title"/>
          </p:nvPr>
        </p:nvSpPr>
        <p:spPr>
          <a:xfrm>
            <a:off x="334437" y="44452"/>
            <a:ext cx="10586099" cy="720725"/>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a:t>
            </a:r>
            <a:r>
              <a:rPr lang="en-US" sz="1800">
                <a:solidFill>
                  <a:schemeClr val="dk1"/>
                </a:solidFill>
              </a:rPr>
              <a:t> </a:t>
            </a:r>
            <a:r>
              <a:rPr lang="en-US"/>
              <a:t>- Pipeline Overview</a:t>
            </a:r>
            <a:endParaRPr/>
          </a:p>
        </p:txBody>
      </p:sp>
      <p:sp>
        <p:nvSpPr>
          <p:cNvPr id="148" name="Google Shape;148;g2574fec8ed0_0_46"/>
          <p:cNvSpPr txBox="1"/>
          <p:nvPr>
            <p:ph idx="10" type="dt"/>
          </p:nvPr>
        </p:nvSpPr>
        <p:spPr>
          <a:xfrm>
            <a:off x="9383184" y="6570616"/>
            <a:ext cx="2142067" cy="2889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49" name="Google Shape;149;g2574fec8ed0_0_46"/>
          <p:cNvSpPr txBox="1"/>
          <p:nvPr>
            <p:ph idx="12" type="sldNum"/>
          </p:nvPr>
        </p:nvSpPr>
        <p:spPr>
          <a:xfrm>
            <a:off x="11525251" y="6570616"/>
            <a:ext cx="332316" cy="288925"/>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50" name="Google Shape;150;g2574fec8ed0_0_46"/>
          <p:cNvSpPr/>
          <p:nvPr/>
        </p:nvSpPr>
        <p:spPr>
          <a:xfrm>
            <a:off x="5000256" y="98107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US" sz="1600"/>
              <a:t>Context Windows</a:t>
            </a:r>
            <a:endParaRPr b="0" i="0" sz="1600" u="none" cap="none" strike="noStrike">
              <a:solidFill>
                <a:srgbClr val="FFFFFF"/>
              </a:solidFill>
              <a:latin typeface="Arial"/>
              <a:ea typeface="Arial"/>
              <a:cs typeface="Arial"/>
              <a:sym typeface="Arial"/>
            </a:endParaRPr>
          </a:p>
        </p:txBody>
      </p:sp>
      <p:sp>
        <p:nvSpPr>
          <p:cNvPr id="151" name="Google Shape;151;g2574fec8ed0_0_46"/>
          <p:cNvSpPr/>
          <p:nvPr/>
        </p:nvSpPr>
        <p:spPr>
          <a:xfrm>
            <a:off x="5000256" y="3139200"/>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US" sz="1600"/>
              <a:t>Clusters</a:t>
            </a:r>
            <a:endParaRPr b="0" i="0" sz="1600" u="none" cap="none" strike="noStrike">
              <a:solidFill>
                <a:srgbClr val="FFFFFF"/>
              </a:solidFill>
              <a:latin typeface="Arial"/>
              <a:ea typeface="Arial"/>
              <a:cs typeface="Arial"/>
              <a:sym typeface="Arial"/>
            </a:endParaRPr>
          </a:p>
        </p:txBody>
      </p:sp>
      <p:sp>
        <p:nvSpPr>
          <p:cNvPr id="152" name="Google Shape;152;g2574fec8ed0_0_46"/>
          <p:cNvSpPr/>
          <p:nvPr/>
        </p:nvSpPr>
        <p:spPr>
          <a:xfrm>
            <a:off x="5000256" y="5297325"/>
            <a:ext cx="2191500" cy="579600"/>
          </a:xfrm>
          <a:prstGeom prst="rect">
            <a:avLst/>
          </a:prstGeom>
          <a:solidFill>
            <a:srgbClr val="98C6EA"/>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lang="en-US" sz="1600">
                <a:solidFill>
                  <a:schemeClr val="dk1"/>
                </a:solidFill>
              </a:rPr>
              <a:t>Archetypical Rules</a:t>
            </a:r>
            <a:endParaRPr b="0" i="0" sz="1600" u="none" cap="none" strike="noStrike">
              <a:solidFill>
                <a:srgbClr val="FFFFFF"/>
              </a:solidFill>
              <a:latin typeface="Arial"/>
              <a:ea typeface="Arial"/>
              <a:cs typeface="Arial"/>
              <a:sym typeface="Arial"/>
            </a:endParaRPr>
          </a:p>
        </p:txBody>
      </p:sp>
      <p:cxnSp>
        <p:nvCxnSpPr>
          <p:cNvPr id="153" name="Google Shape;153;g2574fec8ed0_0_46"/>
          <p:cNvCxnSpPr>
            <a:stCxn id="150" idx="2"/>
            <a:endCxn id="151" idx="0"/>
          </p:cNvCxnSpPr>
          <p:nvPr/>
        </p:nvCxnSpPr>
        <p:spPr>
          <a:xfrm>
            <a:off x="6096006" y="1560675"/>
            <a:ext cx="0" cy="1578600"/>
          </a:xfrm>
          <a:prstGeom prst="straightConnector1">
            <a:avLst/>
          </a:prstGeom>
          <a:noFill/>
          <a:ln cap="flat" cmpd="sng" w="19050">
            <a:solidFill>
              <a:srgbClr val="0070CF"/>
            </a:solidFill>
            <a:prstDash val="solid"/>
            <a:round/>
            <a:headEnd len="med" w="med" type="none"/>
            <a:tailEnd len="med" w="med" type="triangle"/>
          </a:ln>
        </p:spPr>
      </p:cxnSp>
      <p:cxnSp>
        <p:nvCxnSpPr>
          <p:cNvPr id="154" name="Google Shape;154;g2574fec8ed0_0_46"/>
          <p:cNvCxnSpPr/>
          <p:nvPr/>
        </p:nvCxnSpPr>
        <p:spPr>
          <a:xfrm>
            <a:off x="6096006" y="3718800"/>
            <a:ext cx="0" cy="1578600"/>
          </a:xfrm>
          <a:prstGeom prst="straightConnector1">
            <a:avLst/>
          </a:prstGeom>
          <a:noFill/>
          <a:ln cap="flat" cmpd="sng" w="19050">
            <a:solidFill>
              <a:srgbClr val="0070CF"/>
            </a:solidFill>
            <a:prstDash val="solid"/>
            <a:round/>
            <a:headEnd len="med" w="med" type="none"/>
            <a:tailEnd len="med" w="med" type="triangle"/>
          </a:ln>
        </p:spPr>
      </p:cxnSp>
      <p:sp>
        <p:nvSpPr>
          <p:cNvPr id="155" name="Google Shape;155;g2574fec8ed0_0_46"/>
          <p:cNvSpPr txBox="1"/>
          <p:nvPr/>
        </p:nvSpPr>
        <p:spPr>
          <a:xfrm>
            <a:off x="922800" y="1593900"/>
            <a:ext cx="3974400" cy="141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rPr>
              <a:t>Embedding Models</a:t>
            </a:r>
            <a:endParaRPr sz="1800">
              <a:solidFill>
                <a:schemeClr val="dk1"/>
              </a:solidFill>
            </a:endParaRPr>
          </a:p>
        </p:txBody>
      </p:sp>
      <p:sp>
        <p:nvSpPr>
          <p:cNvPr id="156" name="Google Shape;156;g2574fec8ed0_0_46"/>
          <p:cNvSpPr txBox="1"/>
          <p:nvPr/>
        </p:nvSpPr>
        <p:spPr>
          <a:xfrm>
            <a:off x="7550850" y="1593900"/>
            <a:ext cx="3974400" cy="141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rPr>
              <a:t>Clustering Methods</a:t>
            </a:r>
            <a:endParaRPr sz="1800">
              <a:solidFill>
                <a:schemeClr val="dk1"/>
              </a:solidFill>
            </a:endParaRPr>
          </a:p>
        </p:txBody>
      </p:sp>
      <p:sp>
        <p:nvSpPr>
          <p:cNvPr id="157" name="Google Shape;157;g2574fec8ed0_0_46"/>
          <p:cNvSpPr txBox="1"/>
          <p:nvPr/>
        </p:nvSpPr>
        <p:spPr>
          <a:xfrm>
            <a:off x="922800" y="3838325"/>
            <a:ext cx="3974400" cy="141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rPr>
              <a:t>Prompt Engineering</a:t>
            </a:r>
            <a:endParaRPr sz="1800">
              <a:solidFill>
                <a:schemeClr val="dk1"/>
              </a:solidFill>
            </a:endParaRPr>
          </a:p>
        </p:txBody>
      </p:sp>
      <p:sp>
        <p:nvSpPr>
          <p:cNvPr id="158" name="Google Shape;158;g2574fec8ed0_0_46"/>
          <p:cNvSpPr txBox="1"/>
          <p:nvPr/>
        </p:nvSpPr>
        <p:spPr>
          <a:xfrm>
            <a:off x="7550850" y="3881700"/>
            <a:ext cx="3974400" cy="141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dk1"/>
                </a:solidFill>
              </a:rPr>
              <a:t>LLMs</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245fa46e06_1_24"/>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Labelled Datasets</a:t>
            </a:r>
            <a:endParaRPr/>
          </a:p>
        </p:txBody>
      </p:sp>
      <p:sp>
        <p:nvSpPr>
          <p:cNvPr id="165" name="Google Shape;165;g3245fa46e06_1_24"/>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66" name="Google Shape;166;g3245fa46e06_1_24"/>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67" name="Google Shape;167;g3245fa46e06_1_24"/>
          <p:cNvSpPr/>
          <p:nvPr/>
        </p:nvSpPr>
        <p:spPr>
          <a:xfrm>
            <a:off x="4803388" y="1289856"/>
            <a:ext cx="2576400" cy="42861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g3245fa46e06_1_24"/>
          <p:cNvSpPr/>
          <p:nvPr/>
        </p:nvSpPr>
        <p:spPr>
          <a:xfrm>
            <a:off x="7812506" y="1296412"/>
            <a:ext cx="2576400" cy="42861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9" name="Google Shape;169;g3245fa46e06_1_24"/>
          <p:cNvSpPr/>
          <p:nvPr/>
        </p:nvSpPr>
        <p:spPr>
          <a:xfrm>
            <a:off x="1803081" y="1275475"/>
            <a:ext cx="2568000" cy="42861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g3245fa46e06_1_24"/>
          <p:cNvSpPr txBox="1"/>
          <p:nvPr/>
        </p:nvSpPr>
        <p:spPr>
          <a:xfrm>
            <a:off x="4950138" y="1435925"/>
            <a:ext cx="2303400" cy="526500"/>
          </a:xfrm>
          <a:prstGeom prst="rect">
            <a:avLst/>
          </a:prstGeom>
          <a:noFill/>
          <a:ln>
            <a:noFill/>
          </a:ln>
        </p:spPr>
        <p:txBody>
          <a:bodyPr anchorCtr="0" anchor="t" bIns="34275" lIns="68575" spcFirstLastPara="1" rIns="68575" wrap="square" tIns="34275">
            <a:noAutofit/>
          </a:bodyPr>
          <a:lstStyle/>
          <a:p>
            <a:pPr indent="0" lvl="0" marL="0" rtl="0" algn="ctr">
              <a:spcBef>
                <a:spcPts val="360"/>
              </a:spcBef>
              <a:spcAft>
                <a:spcPts val="0"/>
              </a:spcAft>
              <a:buNone/>
            </a:pPr>
            <a:r>
              <a:rPr b="1" lang="en-US" sz="1600">
                <a:solidFill>
                  <a:srgbClr val="0070CF"/>
                </a:solidFill>
              </a:rPr>
              <a:t>SetFit/bbc-news</a:t>
            </a:r>
            <a:endParaRPr sz="1800">
              <a:solidFill>
                <a:schemeClr val="dk1"/>
              </a:solidFill>
              <a:latin typeface="Calibri"/>
              <a:ea typeface="Calibri"/>
              <a:cs typeface="Calibri"/>
              <a:sym typeface="Calibri"/>
            </a:endParaRPr>
          </a:p>
          <a:p>
            <a:pPr indent="0" lvl="0" marL="0" rtl="0" algn="ctr">
              <a:spcBef>
                <a:spcPts val="360"/>
              </a:spcBef>
              <a:spcAft>
                <a:spcPts val="0"/>
              </a:spcAft>
              <a:buNone/>
            </a:pPr>
            <a:r>
              <a:t/>
            </a:r>
            <a:endParaRPr b="1" sz="1600">
              <a:solidFill>
                <a:srgbClr val="A4C2F4"/>
              </a:solidFill>
            </a:endParaRPr>
          </a:p>
        </p:txBody>
      </p:sp>
      <p:sp>
        <p:nvSpPr>
          <p:cNvPr id="171" name="Google Shape;171;g3245fa46e06_1_24"/>
          <p:cNvSpPr txBox="1"/>
          <p:nvPr/>
        </p:nvSpPr>
        <p:spPr>
          <a:xfrm>
            <a:off x="1935375" y="1435925"/>
            <a:ext cx="2303400" cy="526500"/>
          </a:xfrm>
          <a:prstGeom prst="rect">
            <a:avLst/>
          </a:prstGeom>
          <a:noFill/>
          <a:ln>
            <a:noFill/>
          </a:ln>
        </p:spPr>
        <p:txBody>
          <a:bodyPr anchorCtr="0" anchor="t" bIns="34275" lIns="68575" spcFirstLastPara="1" rIns="68575" wrap="square" tIns="34275">
            <a:noAutofit/>
          </a:bodyPr>
          <a:lstStyle/>
          <a:p>
            <a:pPr indent="0" lvl="0" marL="0" rtl="0" algn="ctr">
              <a:spcBef>
                <a:spcPts val="360"/>
              </a:spcBef>
              <a:spcAft>
                <a:spcPts val="0"/>
              </a:spcAft>
              <a:buNone/>
            </a:pPr>
            <a:r>
              <a:rPr b="1" lang="en-US" sz="1600">
                <a:solidFill>
                  <a:srgbClr val="0070CF"/>
                </a:solidFill>
              </a:rPr>
              <a:t>SetFit/20_newsgroups</a:t>
            </a:r>
            <a:endParaRPr sz="1500">
              <a:solidFill>
                <a:srgbClr val="0070CF"/>
              </a:solidFill>
            </a:endParaRPr>
          </a:p>
        </p:txBody>
      </p:sp>
      <p:sp>
        <p:nvSpPr>
          <p:cNvPr id="172" name="Google Shape;172;g3245fa46e06_1_24"/>
          <p:cNvSpPr txBox="1"/>
          <p:nvPr/>
        </p:nvSpPr>
        <p:spPr>
          <a:xfrm>
            <a:off x="7944413" y="1435925"/>
            <a:ext cx="2303400" cy="526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360"/>
              </a:spcBef>
              <a:spcAft>
                <a:spcPts val="0"/>
              </a:spcAft>
              <a:buNone/>
            </a:pPr>
            <a:r>
              <a:rPr b="1" lang="en-US" sz="1600">
                <a:solidFill>
                  <a:srgbClr val="0070CF"/>
                </a:solidFill>
              </a:rPr>
              <a:t>News_Category_Dataset_v3 </a:t>
            </a:r>
            <a:endParaRPr sz="1500"/>
          </a:p>
        </p:txBody>
      </p:sp>
      <p:sp>
        <p:nvSpPr>
          <p:cNvPr id="173" name="Google Shape;173;g3245fa46e06_1_24"/>
          <p:cNvSpPr txBox="1"/>
          <p:nvPr/>
        </p:nvSpPr>
        <p:spPr>
          <a:xfrm>
            <a:off x="1910300" y="2089263"/>
            <a:ext cx="2328600" cy="320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20 News Groups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Fields:</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Text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Label</a:t>
            </a:r>
            <a:endParaRPr>
              <a:solidFill>
                <a:schemeClr val="dk1"/>
              </a:solidFill>
            </a:endParaRPr>
          </a:p>
        </p:txBody>
      </p:sp>
      <p:sp>
        <p:nvSpPr>
          <p:cNvPr id="174" name="Google Shape;174;g3245fa46e06_1_24"/>
          <p:cNvSpPr/>
          <p:nvPr/>
        </p:nvSpPr>
        <p:spPr>
          <a:xfrm>
            <a:off x="2122275" y="3130050"/>
            <a:ext cx="1929600" cy="765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-Majority Paragraphs</a:t>
            </a:r>
            <a:endParaRPr/>
          </a:p>
          <a:p>
            <a:pPr indent="0" lvl="0" marL="0" rtl="0" algn="l">
              <a:spcBef>
                <a:spcPts val="0"/>
              </a:spcBef>
              <a:spcAft>
                <a:spcPts val="0"/>
              </a:spcAft>
              <a:buNone/>
            </a:pPr>
            <a:r>
              <a:rPr lang="en-US"/>
              <a:t>-Single Sentences</a:t>
            </a:r>
            <a:endParaRPr/>
          </a:p>
        </p:txBody>
      </p:sp>
      <p:sp>
        <p:nvSpPr>
          <p:cNvPr id="175" name="Google Shape;175;g3245fa46e06_1_24"/>
          <p:cNvSpPr/>
          <p:nvPr/>
        </p:nvSpPr>
        <p:spPr>
          <a:xfrm>
            <a:off x="2122275" y="4404475"/>
            <a:ext cx="1929600" cy="765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a:t>rec.sport.baseball,</a:t>
            </a:r>
            <a:endParaRPr/>
          </a:p>
          <a:p>
            <a:pPr indent="0" lvl="0" marL="0" marR="0" rtl="0" algn="l">
              <a:lnSpc>
                <a:spcPct val="100000"/>
              </a:lnSpc>
              <a:spcBef>
                <a:spcPts val="0"/>
              </a:spcBef>
              <a:spcAft>
                <a:spcPts val="0"/>
              </a:spcAft>
              <a:buNone/>
            </a:pPr>
            <a:r>
              <a:rPr lang="en-US"/>
              <a:t>rec.sport.hockey,..</a:t>
            </a:r>
            <a:endParaRPr sz="900">
              <a:solidFill>
                <a:srgbClr val="E5E7EB"/>
              </a:solidFill>
              <a:highlight>
                <a:srgbClr val="141C2E"/>
              </a:highlight>
              <a:latin typeface="Courier New"/>
              <a:ea typeface="Courier New"/>
              <a:cs typeface="Courier New"/>
              <a:sym typeface="Courier New"/>
            </a:endParaRPr>
          </a:p>
        </p:txBody>
      </p:sp>
      <p:sp>
        <p:nvSpPr>
          <p:cNvPr id="176" name="Google Shape;176;g3245fa46e06_1_24"/>
          <p:cNvSpPr txBox="1"/>
          <p:nvPr/>
        </p:nvSpPr>
        <p:spPr>
          <a:xfrm>
            <a:off x="4927488" y="2089263"/>
            <a:ext cx="2328600" cy="320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5 News Categories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Fields:</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Text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Label</a:t>
            </a:r>
            <a:endParaRPr>
              <a:solidFill>
                <a:schemeClr val="dk1"/>
              </a:solidFill>
            </a:endParaRPr>
          </a:p>
        </p:txBody>
      </p:sp>
      <p:sp>
        <p:nvSpPr>
          <p:cNvPr id="177" name="Google Shape;177;g3245fa46e06_1_24"/>
          <p:cNvSpPr/>
          <p:nvPr/>
        </p:nvSpPr>
        <p:spPr>
          <a:xfrm>
            <a:off x="5139463" y="3130050"/>
            <a:ext cx="1929600" cy="765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-All Paragraphs</a:t>
            </a:r>
            <a:endParaRPr/>
          </a:p>
        </p:txBody>
      </p:sp>
      <p:sp>
        <p:nvSpPr>
          <p:cNvPr id="178" name="Google Shape;178;g3245fa46e06_1_24"/>
          <p:cNvSpPr/>
          <p:nvPr/>
        </p:nvSpPr>
        <p:spPr>
          <a:xfrm>
            <a:off x="5139463" y="4404475"/>
            <a:ext cx="1929600" cy="765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business, entertain.., politics, sport or tech</a:t>
            </a:r>
            <a:endParaRPr sz="900">
              <a:solidFill>
                <a:srgbClr val="E5E7EB"/>
              </a:solidFill>
              <a:highlight>
                <a:srgbClr val="141C2E"/>
              </a:highlight>
              <a:latin typeface="Courier New"/>
              <a:ea typeface="Courier New"/>
              <a:cs typeface="Courier New"/>
              <a:sym typeface="Courier New"/>
            </a:endParaRPr>
          </a:p>
        </p:txBody>
      </p:sp>
      <p:sp>
        <p:nvSpPr>
          <p:cNvPr id="179" name="Google Shape;179;g3245fa46e06_1_24"/>
          <p:cNvSpPr txBox="1"/>
          <p:nvPr/>
        </p:nvSpPr>
        <p:spPr>
          <a:xfrm>
            <a:off x="7944288" y="2089263"/>
            <a:ext cx="2328600" cy="320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42 news categories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Fields:</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Text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Label</a:t>
            </a:r>
            <a:endParaRPr>
              <a:solidFill>
                <a:schemeClr val="dk1"/>
              </a:solidFill>
            </a:endParaRPr>
          </a:p>
        </p:txBody>
      </p:sp>
      <p:sp>
        <p:nvSpPr>
          <p:cNvPr id="180" name="Google Shape;180;g3245fa46e06_1_24"/>
          <p:cNvSpPr/>
          <p:nvPr/>
        </p:nvSpPr>
        <p:spPr>
          <a:xfrm>
            <a:off x="8156263" y="3130050"/>
            <a:ext cx="1929600" cy="765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-Single Sentences</a:t>
            </a:r>
            <a:endParaRPr/>
          </a:p>
        </p:txBody>
      </p:sp>
      <p:sp>
        <p:nvSpPr>
          <p:cNvPr id="181" name="Google Shape;181;g3245fa46e06_1_24"/>
          <p:cNvSpPr/>
          <p:nvPr/>
        </p:nvSpPr>
        <p:spPr>
          <a:xfrm>
            <a:off x="8156263" y="4404475"/>
            <a:ext cx="1929600" cy="7656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business, sports, food &amp; drink, politics, etc…</a:t>
            </a:r>
            <a:endParaRPr sz="900">
              <a:solidFill>
                <a:srgbClr val="E5E7EB"/>
              </a:solidFill>
              <a:highlight>
                <a:srgbClr val="141C2E"/>
              </a:highlight>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2301dff7ef_0_59"/>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Data Cleaning and Preprocessing</a:t>
            </a:r>
            <a:endParaRPr/>
          </a:p>
        </p:txBody>
      </p:sp>
      <p:sp>
        <p:nvSpPr>
          <p:cNvPr id="188" name="Google Shape;188;g32301dff7ef_0_59"/>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189" name="Google Shape;189;g32301dff7ef_0_59"/>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90" name="Google Shape;190;g32301dff7ef_0_59"/>
          <p:cNvSpPr/>
          <p:nvPr/>
        </p:nvSpPr>
        <p:spPr>
          <a:xfrm>
            <a:off x="471875" y="1310775"/>
            <a:ext cx="11230800" cy="5106000"/>
          </a:xfrm>
          <a:prstGeom prst="rect">
            <a:avLst/>
          </a:prstGeom>
          <a:solidFill>
            <a:srgbClr val="0065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91" name="Google Shape;191;g32301dff7ef_0_59"/>
          <p:cNvCxnSpPr>
            <a:stCxn id="190" idx="0"/>
            <a:endCxn id="190" idx="2"/>
          </p:cNvCxnSpPr>
          <p:nvPr/>
        </p:nvCxnSpPr>
        <p:spPr>
          <a:xfrm>
            <a:off x="6087275" y="1310775"/>
            <a:ext cx="0" cy="5106000"/>
          </a:xfrm>
          <a:prstGeom prst="straightConnector1">
            <a:avLst/>
          </a:prstGeom>
          <a:noFill/>
          <a:ln cap="flat" cmpd="sng" w="76200">
            <a:solidFill>
              <a:schemeClr val="lt1"/>
            </a:solidFill>
            <a:prstDash val="solid"/>
            <a:round/>
            <a:headEnd len="med" w="med" type="none"/>
            <a:tailEnd len="med" w="med" type="none"/>
          </a:ln>
        </p:spPr>
      </p:cxnSp>
      <p:cxnSp>
        <p:nvCxnSpPr>
          <p:cNvPr id="192" name="Google Shape;192;g32301dff7ef_0_59"/>
          <p:cNvCxnSpPr>
            <a:stCxn id="190" idx="1"/>
          </p:cNvCxnSpPr>
          <p:nvPr/>
        </p:nvCxnSpPr>
        <p:spPr>
          <a:xfrm>
            <a:off x="471875" y="3863775"/>
            <a:ext cx="11230800" cy="0"/>
          </a:xfrm>
          <a:prstGeom prst="straightConnector1">
            <a:avLst/>
          </a:prstGeom>
          <a:noFill/>
          <a:ln cap="flat" cmpd="sng" w="76200">
            <a:solidFill>
              <a:schemeClr val="lt1"/>
            </a:solidFill>
            <a:prstDash val="solid"/>
            <a:round/>
            <a:headEnd len="med" w="med" type="none"/>
            <a:tailEnd len="med" w="med" type="none"/>
          </a:ln>
        </p:spPr>
      </p:cxnSp>
      <p:sp>
        <p:nvSpPr>
          <p:cNvPr id="193" name="Google Shape;193;g32301dff7ef_0_59"/>
          <p:cNvSpPr txBox="1"/>
          <p:nvPr/>
        </p:nvSpPr>
        <p:spPr>
          <a:xfrm>
            <a:off x="545275" y="1415650"/>
            <a:ext cx="5410800" cy="23175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2000">
                <a:solidFill>
                  <a:schemeClr val="lt1"/>
                </a:solidFill>
              </a:rPr>
              <a:t>1- </a:t>
            </a:r>
            <a:r>
              <a:rPr lang="en-US" sz="2000">
                <a:solidFill>
                  <a:schemeClr val="lt1"/>
                </a:solidFill>
              </a:rPr>
              <a:t>Filter Dataset</a:t>
            </a:r>
            <a:endParaRPr sz="1800">
              <a:solidFill>
                <a:schemeClr val="dk1"/>
              </a:solidFill>
            </a:endParaRPr>
          </a:p>
        </p:txBody>
      </p:sp>
      <p:sp>
        <p:nvSpPr>
          <p:cNvPr id="194" name="Google Shape;194;g32301dff7ef_0_59"/>
          <p:cNvSpPr txBox="1"/>
          <p:nvPr/>
        </p:nvSpPr>
        <p:spPr>
          <a:xfrm>
            <a:off x="545275" y="3994400"/>
            <a:ext cx="5410800" cy="23175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2000">
                <a:solidFill>
                  <a:schemeClr val="lt1"/>
                </a:solidFill>
              </a:rPr>
              <a:t>3- </a:t>
            </a:r>
            <a:r>
              <a:rPr lang="en-US" sz="2000">
                <a:solidFill>
                  <a:schemeClr val="lt1"/>
                </a:solidFill>
              </a:rPr>
              <a:t>Pass the seed keywords &amp; text paragraphs to CD4AI pipeline to generate more keywords</a:t>
            </a:r>
            <a:endParaRPr sz="2000">
              <a:solidFill>
                <a:schemeClr val="lt1"/>
              </a:solidFill>
            </a:endParaRPr>
          </a:p>
          <a:p>
            <a:pPr indent="0" lvl="0" marL="457200" rtl="0" algn="l">
              <a:spcBef>
                <a:spcPts val="360"/>
              </a:spcBef>
              <a:spcAft>
                <a:spcPts val="0"/>
              </a:spcAft>
              <a:buNone/>
            </a:pPr>
            <a:r>
              <a:t/>
            </a:r>
            <a:endParaRPr sz="2000">
              <a:solidFill>
                <a:schemeClr val="lt1"/>
              </a:solidFill>
            </a:endParaRPr>
          </a:p>
          <a:p>
            <a:pPr indent="0" lvl="0" marL="0" rtl="0" algn="l">
              <a:spcBef>
                <a:spcPts val="360"/>
              </a:spcBef>
              <a:spcAft>
                <a:spcPts val="0"/>
              </a:spcAft>
              <a:buNone/>
            </a:pPr>
            <a:r>
              <a:t/>
            </a:r>
            <a:endParaRPr sz="2000">
              <a:solidFill>
                <a:schemeClr val="lt1"/>
              </a:solidFill>
            </a:endParaRPr>
          </a:p>
          <a:p>
            <a:pPr indent="0" lvl="0" marL="0" rtl="0" algn="l">
              <a:spcBef>
                <a:spcPts val="0"/>
              </a:spcBef>
              <a:spcAft>
                <a:spcPts val="0"/>
              </a:spcAft>
              <a:buNone/>
            </a:pPr>
            <a:r>
              <a:t/>
            </a:r>
            <a:endParaRPr sz="1800">
              <a:solidFill>
                <a:schemeClr val="dk1"/>
              </a:solidFill>
            </a:endParaRPr>
          </a:p>
        </p:txBody>
      </p:sp>
      <p:sp>
        <p:nvSpPr>
          <p:cNvPr id="195" name="Google Shape;195;g32301dff7ef_0_59"/>
          <p:cNvSpPr txBox="1"/>
          <p:nvPr/>
        </p:nvSpPr>
        <p:spPr>
          <a:xfrm>
            <a:off x="6218475" y="1415650"/>
            <a:ext cx="5410800" cy="23175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2000">
                <a:solidFill>
                  <a:schemeClr val="lt1"/>
                </a:solidFill>
              </a:rPr>
              <a:t>2- </a:t>
            </a:r>
            <a:r>
              <a:rPr lang="en-US" sz="2000">
                <a:solidFill>
                  <a:schemeClr val="lt1"/>
                </a:solidFill>
              </a:rPr>
              <a:t>Generate seed keywords for each Category</a:t>
            </a:r>
            <a:endParaRPr sz="2000">
              <a:solidFill>
                <a:schemeClr val="lt1"/>
              </a:solidFill>
            </a:endParaRPr>
          </a:p>
          <a:p>
            <a:pPr indent="0" lvl="0" marL="457200" rtl="0" algn="l">
              <a:spcBef>
                <a:spcPts val="360"/>
              </a:spcBef>
              <a:spcAft>
                <a:spcPts val="0"/>
              </a:spcAft>
              <a:buNone/>
            </a:pPr>
            <a:r>
              <a:t/>
            </a:r>
            <a:endParaRPr sz="2000">
              <a:solidFill>
                <a:schemeClr val="lt1"/>
              </a:solidFill>
            </a:endParaRPr>
          </a:p>
          <a:p>
            <a:pPr indent="0" lvl="0" marL="0" rtl="0" algn="l">
              <a:spcBef>
                <a:spcPts val="0"/>
              </a:spcBef>
              <a:spcAft>
                <a:spcPts val="0"/>
              </a:spcAft>
              <a:buNone/>
            </a:pPr>
            <a:r>
              <a:t/>
            </a:r>
            <a:endParaRPr sz="1800">
              <a:solidFill>
                <a:schemeClr val="dk1"/>
              </a:solidFill>
            </a:endParaRPr>
          </a:p>
        </p:txBody>
      </p:sp>
      <p:sp>
        <p:nvSpPr>
          <p:cNvPr id="196" name="Google Shape;196;g32301dff7ef_0_59"/>
          <p:cNvSpPr txBox="1"/>
          <p:nvPr/>
        </p:nvSpPr>
        <p:spPr>
          <a:xfrm>
            <a:off x="6218475" y="3993138"/>
            <a:ext cx="5410800" cy="23175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US" sz="2000">
                <a:solidFill>
                  <a:schemeClr val="lt1"/>
                </a:solidFill>
              </a:rPr>
              <a:t>4- </a:t>
            </a:r>
            <a:r>
              <a:rPr lang="en-US" sz="2000">
                <a:solidFill>
                  <a:schemeClr val="lt1"/>
                </a:solidFill>
              </a:rPr>
              <a:t>Use the generated keywords to extract context windows</a:t>
            </a:r>
            <a:endParaRPr sz="1800">
              <a:solidFill>
                <a:schemeClr val="dk1"/>
              </a:solidFill>
            </a:endParaRPr>
          </a:p>
        </p:txBody>
      </p:sp>
      <p:sp>
        <p:nvSpPr>
          <p:cNvPr id="197" name="Google Shape;197;g32301dff7ef_0_59"/>
          <p:cNvSpPr/>
          <p:nvPr/>
        </p:nvSpPr>
        <p:spPr>
          <a:xfrm>
            <a:off x="734025" y="2109825"/>
            <a:ext cx="2464200" cy="72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360"/>
              </a:spcBef>
              <a:spcAft>
                <a:spcPts val="0"/>
              </a:spcAft>
              <a:buNone/>
            </a:pPr>
            <a:r>
              <a:rPr lang="en-US" sz="2000">
                <a:solidFill>
                  <a:srgbClr val="0065BD"/>
                </a:solidFill>
              </a:rPr>
              <a:t>Business</a:t>
            </a:r>
            <a:endParaRPr>
              <a:solidFill>
                <a:srgbClr val="0065BD"/>
              </a:solidFill>
            </a:endParaRPr>
          </a:p>
        </p:txBody>
      </p:sp>
      <p:sp>
        <p:nvSpPr>
          <p:cNvPr id="198" name="Google Shape;198;g32301dff7ef_0_59"/>
          <p:cNvSpPr/>
          <p:nvPr/>
        </p:nvSpPr>
        <p:spPr>
          <a:xfrm>
            <a:off x="3277300" y="2109825"/>
            <a:ext cx="2464200" cy="72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360"/>
              </a:spcBef>
              <a:spcAft>
                <a:spcPts val="0"/>
              </a:spcAft>
              <a:buNone/>
            </a:pPr>
            <a:r>
              <a:rPr lang="en-US" sz="2000">
                <a:solidFill>
                  <a:srgbClr val="0065BD"/>
                </a:solidFill>
              </a:rPr>
              <a:t>Politics</a:t>
            </a:r>
            <a:endParaRPr/>
          </a:p>
        </p:txBody>
      </p:sp>
      <p:sp>
        <p:nvSpPr>
          <p:cNvPr id="199" name="Google Shape;199;g32301dff7ef_0_59"/>
          <p:cNvSpPr/>
          <p:nvPr/>
        </p:nvSpPr>
        <p:spPr>
          <a:xfrm>
            <a:off x="746875" y="2916750"/>
            <a:ext cx="5007600" cy="632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360"/>
              </a:spcBef>
              <a:spcAft>
                <a:spcPts val="0"/>
              </a:spcAft>
              <a:buClr>
                <a:schemeClr val="dk1"/>
              </a:buClr>
              <a:buSzPts val="1100"/>
              <a:buFont typeface="Arial"/>
              <a:buNone/>
            </a:pPr>
            <a:r>
              <a:rPr lang="en-US" sz="2000">
                <a:solidFill>
                  <a:srgbClr val="0065BD"/>
                </a:solidFill>
              </a:rPr>
              <a:t>Food &amp; Drinks</a:t>
            </a:r>
            <a:endParaRPr/>
          </a:p>
        </p:txBody>
      </p:sp>
      <p:sp>
        <p:nvSpPr>
          <p:cNvPr id="200" name="Google Shape;200;g32301dff7ef_0_59"/>
          <p:cNvSpPr/>
          <p:nvPr/>
        </p:nvSpPr>
        <p:spPr>
          <a:xfrm>
            <a:off x="6433050" y="2109825"/>
            <a:ext cx="5007600" cy="632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360"/>
              </a:spcBef>
              <a:spcAft>
                <a:spcPts val="0"/>
              </a:spcAft>
              <a:buClr>
                <a:schemeClr val="dk1"/>
              </a:buClr>
              <a:buSzPts val="1100"/>
              <a:buFont typeface="Arial"/>
              <a:buNone/>
            </a:pPr>
            <a:r>
              <a:rPr lang="en-US" sz="2000">
                <a:solidFill>
                  <a:srgbClr val="0065BD"/>
                </a:solidFill>
              </a:rPr>
              <a:t>Politics</a:t>
            </a:r>
            <a:endParaRPr/>
          </a:p>
        </p:txBody>
      </p:sp>
      <p:sp>
        <p:nvSpPr>
          <p:cNvPr id="201" name="Google Shape;201;g32301dff7ef_0_59"/>
          <p:cNvSpPr/>
          <p:nvPr/>
        </p:nvSpPr>
        <p:spPr>
          <a:xfrm>
            <a:off x="6420075" y="2830425"/>
            <a:ext cx="5007600" cy="72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360"/>
              </a:spcBef>
              <a:spcAft>
                <a:spcPts val="0"/>
              </a:spcAft>
              <a:buNone/>
            </a:pPr>
            <a:r>
              <a:rPr lang="en-US" sz="1300">
                <a:solidFill>
                  <a:srgbClr val="0065BD"/>
                </a:solidFill>
              </a:rPr>
              <a:t>"Election campaigns", "Government policies", "Political debates", "Voting rights", "International relations", "Legislative reforms"</a:t>
            </a:r>
            <a:endParaRPr sz="1800">
              <a:solidFill>
                <a:srgbClr val="0065BD"/>
              </a:solidFill>
            </a:endParaRPr>
          </a:p>
        </p:txBody>
      </p:sp>
      <p:sp>
        <p:nvSpPr>
          <p:cNvPr id="202" name="Google Shape;202;g32301dff7ef_0_59"/>
          <p:cNvSpPr/>
          <p:nvPr/>
        </p:nvSpPr>
        <p:spPr>
          <a:xfrm>
            <a:off x="734025" y="4897125"/>
            <a:ext cx="5007600" cy="125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1300">
                <a:solidFill>
                  <a:srgbClr val="0065BD"/>
                </a:solidFill>
              </a:rPr>
              <a:t>['campaigning', 'campaigns', </a:t>
            </a:r>
            <a:r>
              <a:rPr lang="en-US" sz="1300">
                <a:solidFill>
                  <a:srgbClr val="0065BD"/>
                </a:solidFill>
              </a:rPr>
              <a:t>'political', 'policies', "Election campaigns", "Government policies", </a:t>
            </a:r>
            <a:r>
              <a:rPr lang="en-US" sz="1300">
                <a:solidFill>
                  <a:srgbClr val="0065BD"/>
                </a:solidFill>
              </a:rPr>
              <a:t>'campaigned'</a:t>
            </a:r>
            <a:r>
              <a:rPr lang="en-US" sz="1300">
                <a:solidFill>
                  <a:srgbClr val="0065BD"/>
                </a:solidFill>
              </a:rPr>
              <a:t>, "Political debates"</a:t>
            </a:r>
            <a:r>
              <a:rPr lang="en-US" sz="1300">
                <a:solidFill>
                  <a:srgbClr val="0065BD"/>
                </a:solidFill>
              </a:rPr>
              <a:t>, 'campaigners', 'campaign', 'elections', 'election', 'campaigner', 'electioneering', 'debates', 'politics', 'reforms'</a:t>
            </a:r>
            <a:r>
              <a:rPr lang="en-US" sz="1300">
                <a:solidFill>
                  <a:srgbClr val="0065BD"/>
                </a:solidFill>
              </a:rPr>
              <a:t>, "Voting rights", "International relations", "Legislative reforms"</a:t>
            </a:r>
            <a:r>
              <a:rPr lang="en-US" sz="1300">
                <a:solidFill>
                  <a:srgbClr val="0065BD"/>
                </a:solidFill>
              </a:rPr>
              <a:t>]</a:t>
            </a:r>
            <a:endParaRPr sz="1300">
              <a:solidFill>
                <a:srgbClr val="0065BD"/>
              </a:solidFill>
            </a:endParaRPr>
          </a:p>
        </p:txBody>
      </p:sp>
      <p:sp>
        <p:nvSpPr>
          <p:cNvPr id="203" name="Google Shape;203;g32301dff7ef_0_59"/>
          <p:cNvSpPr/>
          <p:nvPr/>
        </p:nvSpPr>
        <p:spPr>
          <a:xfrm>
            <a:off x="6420075" y="4897125"/>
            <a:ext cx="5007600" cy="125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900">
                <a:solidFill>
                  <a:srgbClr val="0065BD"/>
                </a:solidFill>
              </a:rPr>
              <a:t>['attacked his policies', 'said the plans were based on policies already in', 'said conservative policies would cause', 'support of political parties', 'said the move would be political suicide', 'election candidates should be entitled to a free mailshot for campaign leaflets says', 'launched its campaign for the local elections', 'has a chance in the election', 'repaid 500 000 to former tory treasurer lord ashcroft after he said the party could not win the election', 'called in the run up to the general election', 'a lid can be put on the speculation over the rivalry it may even threaten to undermine the election campaign', 'election slogan will be', etc…]</a:t>
            </a:r>
            <a:endParaRPr sz="900">
              <a:solidFill>
                <a:srgbClr val="0065BD"/>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22d2c36e29_1_157"/>
          <p:cNvSpPr txBox="1"/>
          <p:nvPr>
            <p:ph type="title"/>
          </p:nvPr>
        </p:nvSpPr>
        <p:spPr>
          <a:xfrm>
            <a:off x="334437" y="44452"/>
            <a:ext cx="10586100" cy="720600"/>
          </a:xfrm>
          <a:prstGeom prst="rect">
            <a:avLst/>
          </a:prstGeom>
          <a:noFill/>
          <a:ln>
            <a:noFill/>
          </a:ln>
        </p:spPr>
        <p:txBody>
          <a:bodyPr anchorCtr="0" anchor="b" bIns="0" lIns="90000" spcFirstLastPara="1" rIns="90000" wrap="square" tIns="0">
            <a:noAutofit/>
          </a:bodyPr>
          <a:lstStyle/>
          <a:p>
            <a:pPr indent="-1587" lvl="0" marL="1587" rtl="0" algn="l">
              <a:lnSpc>
                <a:spcPct val="100000"/>
              </a:lnSpc>
              <a:spcBef>
                <a:spcPts val="0"/>
              </a:spcBef>
              <a:spcAft>
                <a:spcPts val="0"/>
              </a:spcAft>
              <a:buSzPts val="1400"/>
              <a:buNone/>
            </a:pPr>
            <a:r>
              <a:rPr lang="en-US"/>
              <a:t>Methods &amp; Results </a:t>
            </a:r>
            <a:r>
              <a:rPr lang="en-US"/>
              <a:t>- Clustering</a:t>
            </a:r>
            <a:endParaRPr/>
          </a:p>
        </p:txBody>
      </p:sp>
      <p:sp>
        <p:nvSpPr>
          <p:cNvPr id="210" name="Google Shape;210;g322d2c36e29_1_157"/>
          <p:cNvSpPr txBox="1"/>
          <p:nvPr>
            <p:ph idx="10" type="dt"/>
          </p:nvPr>
        </p:nvSpPr>
        <p:spPr>
          <a:xfrm>
            <a:off x="9383184" y="6570616"/>
            <a:ext cx="2142000" cy="288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7F7F7F"/>
              </a:buClr>
              <a:buSzPts val="800"/>
              <a:buFont typeface="Arial"/>
              <a:buNone/>
            </a:pPr>
            <a:r>
              <a:rPr lang="en-US"/>
              <a:t>© sebis</a:t>
            </a:r>
            <a:endParaRPr/>
          </a:p>
        </p:txBody>
      </p:sp>
      <p:sp>
        <p:nvSpPr>
          <p:cNvPr id="211" name="Google Shape;211;g322d2c36e29_1_157"/>
          <p:cNvSpPr txBox="1"/>
          <p:nvPr>
            <p:ph idx="12" type="sldNum"/>
          </p:nvPr>
        </p:nvSpPr>
        <p:spPr>
          <a:xfrm>
            <a:off x="11525251" y="6570616"/>
            <a:ext cx="332400" cy="288900"/>
          </a:xfrm>
          <a:prstGeom prst="rect">
            <a:avLst/>
          </a:prstGeom>
          <a:noFill/>
          <a:ln>
            <a:noFill/>
          </a:ln>
        </p:spPr>
        <p:txBody>
          <a:bodyPr anchorCtr="0" anchor="ctr" bIns="45700" lIns="91425" spcFirstLastPara="1" rIns="0"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12" name="Google Shape;212;g322d2c36e29_1_157"/>
          <p:cNvSpPr txBox="1"/>
          <p:nvPr>
            <p:ph idx="1" type="body"/>
          </p:nvPr>
        </p:nvSpPr>
        <p:spPr>
          <a:xfrm>
            <a:off x="-137725" y="1722975"/>
            <a:ext cx="19740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K-means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cxnSp>
        <p:nvCxnSpPr>
          <p:cNvPr id="213" name="Google Shape;213;g322d2c36e29_1_157"/>
          <p:cNvCxnSpPr/>
          <p:nvPr/>
        </p:nvCxnSpPr>
        <p:spPr>
          <a:xfrm>
            <a:off x="6212750" y="503025"/>
            <a:ext cx="16200" cy="3769800"/>
          </a:xfrm>
          <a:prstGeom prst="straightConnector1">
            <a:avLst/>
          </a:prstGeom>
          <a:noFill/>
          <a:ln cap="flat" cmpd="sng" w="28575">
            <a:solidFill>
              <a:srgbClr val="0065BD"/>
            </a:solidFill>
            <a:prstDash val="solid"/>
            <a:round/>
            <a:headEnd len="med" w="med" type="none"/>
            <a:tailEnd len="med" w="med" type="none"/>
          </a:ln>
        </p:spPr>
      </p:cxnSp>
      <p:pic>
        <p:nvPicPr>
          <p:cNvPr id="214" name="Google Shape;214;g322d2c36e29_1_157"/>
          <p:cNvPicPr preferRelativeResize="0"/>
          <p:nvPr/>
        </p:nvPicPr>
        <p:blipFill rotWithShape="1">
          <a:blip r:embed="rId3">
            <a:alphaModFix/>
          </a:blip>
          <a:srcRect b="0" l="0" r="0" t="0"/>
          <a:stretch/>
        </p:blipFill>
        <p:spPr>
          <a:xfrm>
            <a:off x="8291821" y="1210862"/>
            <a:ext cx="3740532" cy="2938182"/>
          </a:xfrm>
          <a:prstGeom prst="rect">
            <a:avLst/>
          </a:prstGeom>
          <a:noFill/>
          <a:ln>
            <a:noFill/>
          </a:ln>
        </p:spPr>
      </p:pic>
      <p:sp>
        <p:nvSpPr>
          <p:cNvPr id="215" name="Google Shape;215;g322d2c36e29_1_157"/>
          <p:cNvSpPr txBox="1"/>
          <p:nvPr/>
        </p:nvSpPr>
        <p:spPr>
          <a:xfrm>
            <a:off x="8923843" y="981071"/>
            <a:ext cx="2476500" cy="246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Clustering Semantically Similar contexts</a:t>
            </a:r>
            <a:endParaRPr b="0" i="0" sz="1400" u="none" cap="none" strike="noStrike">
              <a:solidFill>
                <a:srgbClr val="000000"/>
              </a:solidFill>
              <a:latin typeface="Arial"/>
              <a:ea typeface="Arial"/>
              <a:cs typeface="Arial"/>
              <a:sym typeface="Arial"/>
            </a:endParaRPr>
          </a:p>
        </p:txBody>
      </p:sp>
      <p:sp>
        <p:nvSpPr>
          <p:cNvPr id="216" name="Google Shape;216;g322d2c36e29_1_157"/>
          <p:cNvSpPr txBox="1"/>
          <p:nvPr>
            <p:ph idx="1" type="body"/>
          </p:nvPr>
        </p:nvSpPr>
        <p:spPr>
          <a:xfrm>
            <a:off x="6317825" y="1612638"/>
            <a:ext cx="19740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Hierarchical</a:t>
            </a:r>
            <a:r>
              <a:rPr lang="en-US">
                <a:latin typeface="Calibri"/>
                <a:ea typeface="Calibri"/>
                <a:cs typeface="Calibri"/>
                <a:sym typeface="Calibri"/>
              </a:rPr>
              <a:t> </a:t>
            </a:r>
            <a:r>
              <a:rPr lang="en-US" sz="2000">
                <a:solidFill>
                  <a:srgbClr val="0065BD"/>
                </a:solidFill>
              </a:rPr>
              <a:t>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
        <p:nvSpPr>
          <p:cNvPr id="217" name="Google Shape;217;g322d2c36e29_1_157"/>
          <p:cNvSpPr/>
          <p:nvPr/>
        </p:nvSpPr>
        <p:spPr>
          <a:xfrm>
            <a:off x="1506975" y="3174053"/>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rPr>
              <a:t>Fixed number of clusters</a:t>
            </a:r>
            <a:endParaRPr/>
          </a:p>
        </p:txBody>
      </p:sp>
      <p:sp>
        <p:nvSpPr>
          <p:cNvPr id="218" name="Google Shape;218;g322d2c36e29_1_157"/>
          <p:cNvSpPr/>
          <p:nvPr/>
        </p:nvSpPr>
        <p:spPr>
          <a:xfrm>
            <a:off x="3950250" y="3174054"/>
            <a:ext cx="2142000" cy="975000"/>
          </a:xfrm>
          <a:prstGeom prst="roundRect">
            <a:avLst>
              <a:gd fmla="val 16667" name="adj"/>
            </a:avLst>
          </a:prstGeom>
          <a:solidFill>
            <a:srgbClr val="479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rPr>
              <a:t>Difficult to unify for all categories</a:t>
            </a:r>
            <a:endParaRPr/>
          </a:p>
        </p:txBody>
      </p:sp>
      <p:sp>
        <p:nvSpPr>
          <p:cNvPr id="219" name="Google Shape;219;g322d2c36e29_1_157"/>
          <p:cNvSpPr txBox="1"/>
          <p:nvPr/>
        </p:nvSpPr>
        <p:spPr>
          <a:xfrm>
            <a:off x="6275425" y="3094938"/>
            <a:ext cx="22965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Recursive Clustering, based on cluster density</a:t>
            </a:r>
            <a:endParaRPr>
              <a:solidFill>
                <a:schemeClr val="dk1"/>
              </a:solidFill>
            </a:endParaRPr>
          </a:p>
        </p:txBody>
      </p:sp>
      <p:pic>
        <p:nvPicPr>
          <p:cNvPr id="220" name="Google Shape;220;g322d2c36e29_1_157"/>
          <p:cNvPicPr preferRelativeResize="0"/>
          <p:nvPr/>
        </p:nvPicPr>
        <p:blipFill>
          <a:blip r:embed="rId4">
            <a:alphaModFix/>
          </a:blip>
          <a:stretch>
            <a:fillRect/>
          </a:stretch>
        </p:blipFill>
        <p:spPr>
          <a:xfrm>
            <a:off x="1836275" y="1210837"/>
            <a:ext cx="3920400" cy="1903025"/>
          </a:xfrm>
          <a:prstGeom prst="rect">
            <a:avLst/>
          </a:prstGeom>
          <a:noFill/>
          <a:ln>
            <a:noFill/>
          </a:ln>
        </p:spPr>
      </p:pic>
      <p:cxnSp>
        <p:nvCxnSpPr>
          <p:cNvPr id="221" name="Google Shape;221;g322d2c36e29_1_157"/>
          <p:cNvCxnSpPr/>
          <p:nvPr/>
        </p:nvCxnSpPr>
        <p:spPr>
          <a:xfrm rot="10800000">
            <a:off x="324975" y="4283250"/>
            <a:ext cx="11514000" cy="21000"/>
          </a:xfrm>
          <a:prstGeom prst="straightConnector1">
            <a:avLst/>
          </a:prstGeom>
          <a:noFill/>
          <a:ln cap="flat" cmpd="sng" w="28575">
            <a:solidFill>
              <a:srgbClr val="0065BD"/>
            </a:solidFill>
            <a:prstDash val="solid"/>
            <a:round/>
            <a:headEnd len="med" w="med" type="none"/>
            <a:tailEnd len="med" w="med" type="none"/>
          </a:ln>
        </p:spPr>
      </p:cxnSp>
      <p:pic>
        <p:nvPicPr>
          <p:cNvPr id="222" name="Google Shape;222;g322d2c36e29_1_157"/>
          <p:cNvPicPr preferRelativeResize="0"/>
          <p:nvPr/>
        </p:nvPicPr>
        <p:blipFill>
          <a:blip r:embed="rId5">
            <a:alphaModFix/>
          </a:blip>
          <a:stretch>
            <a:fillRect/>
          </a:stretch>
        </p:blipFill>
        <p:spPr>
          <a:xfrm>
            <a:off x="4728175" y="4367101"/>
            <a:ext cx="6250926" cy="2184125"/>
          </a:xfrm>
          <a:prstGeom prst="rect">
            <a:avLst/>
          </a:prstGeom>
          <a:noFill/>
          <a:ln>
            <a:noFill/>
          </a:ln>
        </p:spPr>
      </p:pic>
      <p:sp>
        <p:nvSpPr>
          <p:cNvPr id="223" name="Google Shape;223;g322d2c36e29_1_157"/>
          <p:cNvSpPr txBox="1"/>
          <p:nvPr>
            <p:ph idx="1" type="body"/>
          </p:nvPr>
        </p:nvSpPr>
        <p:spPr>
          <a:xfrm>
            <a:off x="334975" y="4781963"/>
            <a:ext cx="3740400" cy="14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360"/>
              </a:spcBef>
              <a:spcAft>
                <a:spcPts val="0"/>
              </a:spcAft>
              <a:buNone/>
            </a:pPr>
            <a:r>
              <a:rPr lang="en-US" sz="2000">
                <a:solidFill>
                  <a:srgbClr val="0065BD"/>
                </a:solidFill>
              </a:rPr>
              <a:t>Density Peaks Clustering</a:t>
            </a:r>
            <a:endParaRPr sz="2000">
              <a:solidFill>
                <a:srgbClr val="0065BD"/>
              </a:solidFill>
            </a:endParaRPr>
          </a:p>
          <a:p>
            <a:pPr indent="-254000" lvl="0" marL="571500" rtl="0" algn="l">
              <a:lnSpc>
                <a:spcPct val="100000"/>
              </a:lnSpc>
              <a:spcBef>
                <a:spcPts val="360"/>
              </a:spcBef>
              <a:spcAft>
                <a:spcPts val="0"/>
              </a:spcAft>
              <a:buSzPts val="1400"/>
              <a:buFont typeface="Arial"/>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2023-03-23T12:10:48Z</dcterms:created>
  <dc:creator>Phillip Schneider</dc:creator>
</cp:coreProperties>
</file>