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7099300" cy="10234600"/>
  <p:embeddedFontLst>
    <p:embeddedFont>
      <p:font typeface="Arimo"/>
      <p:regular r:id="rId44"/>
      <p:bold r:id="rId45"/>
      <p:italic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618">
          <p15:clr>
            <a:srgbClr val="A4A3A4"/>
          </p15:clr>
        </p15:guide>
        <p15:guide id="3" orient="horz" pos="4042">
          <p15:clr>
            <a:srgbClr val="A4A3A4"/>
          </p15:clr>
        </p15:guide>
        <p15:guide id="4" pos="7499">
          <p15:clr>
            <a:srgbClr val="A4A3A4"/>
          </p15:clr>
        </p15:guide>
        <p15:guide id="5" pos="211">
          <p15:clr>
            <a:srgbClr val="A4A3A4"/>
          </p15:clr>
        </p15:guide>
        <p15:guide id="6" pos="3840">
          <p15:clr>
            <a:srgbClr val="A4A3A4"/>
          </p15:clr>
        </p15:guide>
      </p15:sldGuideLst>
    </p:ext>
    <p:ext uri="{2D200454-40CA-4A62-9FC3-DE9A4176ACB9}">
      <p15:notesGuideLst>
        <p15:guide id="1" orient="horz" pos="3224">
          <p15:clr>
            <a:srgbClr val="A4A3A4"/>
          </p15:clr>
        </p15:guide>
        <p15:guide id="2" pos="2236">
          <p15:clr>
            <a:srgbClr val="A4A3A4"/>
          </p15:clr>
        </p15:guide>
      </p15:notesGuideLst>
    </p:ext>
    <p:ext uri="GoogleSlidesCustomDataVersion2">
      <go:slidesCustomData xmlns:go="http://customooxmlschemas.google.com/" r:id="rId52" roundtripDataSignature="AMtx7mhtER7dw6HI9mANKUgQIDjqrRVq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618" orient="horz"/>
        <p:guide pos="4042" orient="horz"/>
        <p:guide pos="7499"/>
        <p:guide pos="211"/>
        <p:guide pos="3840"/>
      </p:guideLst>
    </p:cSldViewPr>
  </p:slideViewPr>
  <p:notesViewPr>
    <p:cSldViewPr snapToGrid="0">
      <p:cViewPr varScale="1">
        <p:scale>
          <a:sx n="100" d="100"/>
          <a:sy n="100" d="100"/>
        </p:scale>
        <p:origin x="0" y="0"/>
      </p:cViewPr>
      <p:guideLst>
        <p:guide pos="3224" orient="horz"/>
        <p:guide pos="2236"/>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Arimo-regular.fntdata"/><Relationship Id="rId43" Type="http://schemas.openxmlformats.org/officeDocument/2006/relationships/slide" Target="slides/slide38.xml"/><Relationship Id="rId46" Type="http://schemas.openxmlformats.org/officeDocument/2006/relationships/font" Target="fonts/Arimo-italic.fntdata"/><Relationship Id="rId45" Type="http://schemas.openxmlformats.org/officeDocument/2006/relationships/font" Target="fonts/Arim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regular.fntdata"/><Relationship Id="rId47" Type="http://schemas.openxmlformats.org/officeDocument/2006/relationships/font" Target="fonts/Arimo-boldItalic.fntdata"/><Relationship Id="rId49"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137" cy="512222"/>
          </a:xfrm>
          <a:prstGeom prst="rect">
            <a:avLst/>
          </a:prstGeom>
          <a:noFill/>
          <a:ln>
            <a:noFill/>
          </a:ln>
        </p:spPr>
        <p:txBody>
          <a:bodyPr anchorCtr="0" anchor="t"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mo"/>
                <a:ea typeface="Arimo"/>
                <a:cs typeface="Arimo"/>
                <a:sym typeface="Arim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4" name="Google Shape;4;n"/>
          <p:cNvSpPr txBox="1"/>
          <p:nvPr>
            <p:ph idx="10" type="dt"/>
          </p:nvPr>
        </p:nvSpPr>
        <p:spPr>
          <a:xfrm>
            <a:off x="4022163" y="0"/>
            <a:ext cx="3077137" cy="512222"/>
          </a:xfrm>
          <a:prstGeom prst="rect">
            <a:avLst/>
          </a:prstGeom>
          <a:noFill/>
          <a:ln>
            <a:noFill/>
          </a:ln>
        </p:spPr>
        <p:txBody>
          <a:bodyPr anchorCtr="0" anchor="t" bIns="49500" lIns="99025" spcFirstLastPara="1" rIns="99025" wrap="square" tIns="495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Arimo"/>
                <a:ea typeface="Arimo"/>
                <a:cs typeface="Arimo"/>
                <a:sym typeface="Arim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5" name="Google Shape;5;n"/>
          <p:cNvSpPr/>
          <p:nvPr>
            <p:ph idx="3"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2392"/>
            <a:ext cx="3077137" cy="512221"/>
          </a:xfrm>
          <a:prstGeom prst="rect">
            <a:avLst/>
          </a:prstGeom>
          <a:noFill/>
          <a:ln>
            <a:noFill/>
          </a:ln>
        </p:spPr>
        <p:txBody>
          <a:bodyPr anchorCtr="0" anchor="b"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mo"/>
                <a:ea typeface="Arimo"/>
                <a:cs typeface="Arimo"/>
                <a:sym typeface="Arim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8" name="Google Shape;8;n"/>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Arimo"/>
                <a:ea typeface="Arimo"/>
                <a:cs typeface="Arimo"/>
                <a:sym typeface="Arimo"/>
              </a:rPr>
              <a:t>‹#›</a:t>
            </a:fld>
            <a:endParaRPr b="0" i="0" sz="1300" u="none" cap="none" strike="noStrike">
              <a:solidFill>
                <a:schemeClr val="dk1"/>
              </a:solidFill>
              <a:latin typeface="Arimo"/>
              <a:ea typeface="Arimo"/>
              <a:cs typeface="Arimo"/>
              <a:sym typeface="Arim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78" name="Google Shape;78;p1: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4e2fc70470_0_13: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g34e2fc70470_0_13: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explain scope, geenralization, etc..</a:t>
            </a:r>
            <a:endParaRPr/>
          </a:p>
        </p:txBody>
      </p:sp>
      <p:sp>
        <p:nvSpPr>
          <p:cNvPr id="232" name="Google Shape;232;g34e2fc70470_0_13: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4e2fc70470_0_38: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4" name="Google Shape;254;g34e2fc70470_0_38: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explain scope, geenralization, etc..</a:t>
            </a:r>
            <a:endParaRPr/>
          </a:p>
        </p:txBody>
      </p:sp>
      <p:sp>
        <p:nvSpPr>
          <p:cNvPr id="255" name="Google Shape;255;g34e2fc70470_0_38: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4e2fc70470_0_63: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9" name="Google Shape;279;g34e2fc70470_0_63: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explain scope, geenralization, etc..</a:t>
            </a:r>
            <a:endParaRPr/>
          </a:p>
        </p:txBody>
      </p:sp>
      <p:sp>
        <p:nvSpPr>
          <p:cNvPr id="280" name="Google Shape;280;g34e2fc70470_0_63: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245fa46e06_1_24: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6" name="Google Shape;306;g3245fa46e06_1_24: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07" name="Google Shape;307;g3245fa46e06_1_24: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2d2c36e29_1_157: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5" name="Google Shape;315;g322d2c36e29_1_157: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16" name="Google Shape;316;g322d2c36e29_1_157: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2301dff7ef_0_41: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6" name="Google Shape;336;g32301dff7ef_0_41: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37" name="Google Shape;337;g32301dff7ef_0_41: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22d2c36e29_1_43: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3" name="Google Shape;353;g322d2c36e29_1_43: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why light-weight?? for faster processing times, and because we want the LLM to use the data we provide and we do not really make use of it knowledge much</a:t>
            </a:r>
            <a:endParaRPr/>
          </a:p>
        </p:txBody>
      </p:sp>
      <p:sp>
        <p:nvSpPr>
          <p:cNvPr id="354" name="Google Shape;354;g322d2c36e29_1_43: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49fd12601f_0_16: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1" name="Google Shape;371;g349fd12601f_0_16: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72" name="Google Shape;372;g349fd12601f_0_16: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2301dff7ef_0_14: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5" name="Google Shape;385;g32301dff7ef_0_14: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86" name="Google Shape;386;g32301dff7ef_0_14: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5072ba95c5_0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5" name="Google Shape;405;g35072ba95c5_0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spend more time (highlight common points)</a:t>
            </a:r>
            <a:endParaRPr/>
          </a:p>
        </p:txBody>
      </p:sp>
      <p:sp>
        <p:nvSpPr>
          <p:cNvPr id="406" name="Google Shape;406;g35072ba95c5_0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5" name="Google Shape;85;p2: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86" name="Google Shape;86;p2: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22d2c36e29_1_59: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rPr lang="en-US"/>
              <a:t>even for bbc still too close</a:t>
            </a:r>
            <a:endParaRPr/>
          </a:p>
        </p:txBody>
      </p:sp>
      <p:sp>
        <p:nvSpPr>
          <p:cNvPr id="426" name="Google Shape;426;g322d2c36e29_1_59: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4b8c7bd08a_0_46: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445" name="Google Shape;445;g34b8c7bd08a_0_46: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2301dff7ef_0_32: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6" name="Google Shape;476;g32301dff7ef_0_32: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477" name="Google Shape;477;g32301dff7ef_0_32: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49fd12601f_0_84: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493" name="Google Shape;493;g349fd12601f_0_84: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49fd12601f_0_95: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509" name="Google Shape;509;g349fd12601f_0_95: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2301dff7ef_0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6" name="Google Shape;526;g32301dff7ef_0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342900" lvl="1" marL="914400" rtl="0" algn="l">
              <a:spcBef>
                <a:spcPts val="0"/>
              </a:spcBef>
              <a:spcAft>
                <a:spcPts val="0"/>
              </a:spcAft>
              <a:buClr>
                <a:schemeClr val="dk1"/>
              </a:buClr>
              <a:buSzPts val="1800"/>
              <a:buChar char="○"/>
            </a:pPr>
            <a:r>
              <a:rPr lang="en-US" sz="1800">
                <a:latin typeface="Arial"/>
                <a:ea typeface="Arial"/>
                <a:cs typeface="Arial"/>
                <a:sym typeface="Arial"/>
              </a:rPr>
              <a:t>Biomedical, legal, or financial domains with highly specialized vocabulary.</a:t>
            </a:r>
            <a:endParaRPr sz="1800">
              <a:latin typeface="Arial"/>
              <a:ea typeface="Arial"/>
              <a:cs typeface="Arial"/>
              <a:sym typeface="Arial"/>
            </a:endParaRPr>
          </a:p>
          <a:p>
            <a:pPr indent="-342900" lvl="1" marL="914400" rtl="0" algn="l">
              <a:spcBef>
                <a:spcPts val="0"/>
              </a:spcBef>
              <a:spcAft>
                <a:spcPts val="0"/>
              </a:spcAft>
              <a:buClr>
                <a:schemeClr val="dk1"/>
              </a:buClr>
              <a:buSzPts val="1800"/>
              <a:buChar char="○"/>
            </a:pPr>
            <a:r>
              <a:rPr lang="en-US" sz="1800">
                <a:latin typeface="Arial"/>
                <a:ea typeface="Arial"/>
                <a:cs typeface="Arial"/>
                <a:sym typeface="Arial"/>
              </a:rPr>
              <a:t>Multilingual corpora to test cross-lingual consistency and domain abstraction.</a:t>
            </a:r>
            <a:endParaRPr sz="1800">
              <a:latin typeface="Arial"/>
              <a:ea typeface="Arial"/>
              <a:cs typeface="Arial"/>
              <a:sym typeface="Arial"/>
            </a:endParaRPr>
          </a:p>
          <a:p>
            <a:pPr indent="-342900" lvl="1" marL="914400" rtl="0" algn="l">
              <a:spcBef>
                <a:spcPts val="0"/>
              </a:spcBef>
              <a:spcAft>
                <a:spcPts val="0"/>
              </a:spcAft>
              <a:buClr>
                <a:schemeClr val="dk1"/>
              </a:buClr>
              <a:buSzPts val="1800"/>
              <a:buChar char="○"/>
            </a:pPr>
            <a:r>
              <a:rPr lang="en-US" sz="1800">
                <a:latin typeface="Arial"/>
                <a:ea typeface="Arial"/>
                <a:cs typeface="Arial"/>
                <a:sym typeface="Arial"/>
              </a:rPr>
              <a:t>Fine-grained multi-label settings, where documents span overlapping or hierarchical topic structures.</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How architectural or alignment differences shape contextual distillation behavior.</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Whether archetype verbosity correlates with redundancy, or informativeness.</a:t>
            </a:r>
            <a:endParaRPr sz="1800">
              <a:latin typeface="Arial"/>
              <a:ea typeface="Arial"/>
              <a:cs typeface="Arial"/>
              <a:sym typeface="Arial"/>
            </a:endParaRPr>
          </a:p>
          <a:p>
            <a:pPr indent="-342900" lvl="0" marL="457200" rtl="0" algn="l">
              <a:spcBef>
                <a:spcPts val="0"/>
              </a:spcBef>
              <a:spcAft>
                <a:spcPts val="0"/>
              </a:spcAft>
              <a:buClr>
                <a:schemeClr val="dk1"/>
              </a:buClr>
              <a:buSzPts val="1800"/>
              <a:buChar char="●"/>
            </a:pPr>
            <a:r>
              <a:rPr lang="en-US" sz="1800">
                <a:latin typeface="Arial"/>
                <a:ea typeface="Arial"/>
                <a:cs typeface="Arial"/>
                <a:sym typeface="Arial"/>
              </a:rPr>
              <a:t>How these properties influence human preference and downstream task utility.</a:t>
            </a:r>
            <a:endParaRPr sz="1800">
              <a:latin typeface="Arial"/>
              <a:ea typeface="Arial"/>
              <a:cs typeface="Arial"/>
              <a:sym typeface="Arial"/>
            </a:endParaRPr>
          </a:p>
        </p:txBody>
      </p:sp>
      <p:sp>
        <p:nvSpPr>
          <p:cNvPr id="527" name="Google Shape;527;g32301dff7ef_0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4b8c7bd08a_0_36: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1" name="Google Shape;541;g34b8c7bd08a_0_36: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542" name="Google Shape;542;g34b8c7bd08a_0_36: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4b8c7bd08a_0_9: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4" name="Google Shape;554;g34b8c7bd08a_0_9: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555" name="Google Shape;555;g34b8c7bd08a_0_9: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4c0d30528c_0_38: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3" name="Google Shape;573;g34c0d30528c_0_38: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574" name="Google Shape;574;g34c0d30528c_0_38: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6" name="Google Shape;586;p4: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87" name="Google Shape;587;p4: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a0fea115f_3_64: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g25a0fea115f_3_64: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96" name="Google Shape;96;g25a0fea115f_3_64: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4fdc8e9473_0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2" name="Google Shape;592;g34fdc8e9473_0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spend more time (highlight common points)</a:t>
            </a:r>
            <a:endParaRPr/>
          </a:p>
        </p:txBody>
      </p:sp>
      <p:sp>
        <p:nvSpPr>
          <p:cNvPr id="593" name="Google Shape;593;g34fdc8e9473_0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4d7759f538_0_19: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5" name="Google Shape;635;g34d7759f538_0_19: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36" name="Google Shape;636;g34d7759f538_0_19: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4d7759f538_0_46: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4" name="Google Shape;644;g34d7759f538_0_46: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45" name="Google Shape;645;g34d7759f538_0_46: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4d7759f538_0_37: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3" name="Google Shape;653;g34d7759f538_0_37: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54" name="Google Shape;654;g34d7759f538_0_37: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4d7759f538_0_62: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2" name="Google Shape;662;g34d7759f538_0_62: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63" name="Google Shape;663;g34d7759f538_0_62: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4d7759f538_0_54: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1" name="Google Shape;671;g34d7759f538_0_54: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72" name="Google Shape;672;g34d7759f538_0_54: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4d7759f538_0_28: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0" name="Google Shape;680;g34d7759f538_0_28: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81" name="Google Shape;681;g34d7759f538_0_28: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4d7759f538_0_78: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9" name="Google Shape;689;g34d7759f538_0_78: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90" name="Google Shape;690;g34d7759f538_0_78: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4d7759f538_0_7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8" name="Google Shape;698;g34d7759f538_0_7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699" name="Google Shape;699;g34d7759f538_0_7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c0d30528c_0_5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 name="Google Shape;113;g34c0d30528c_0_5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14" name="Google Shape;114;g34c0d30528c_0_5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45fa46e06_1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g3245fa46e06_1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32" name="Google Shape;132;g3245fa46e06_1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8af4f2c59_1_80: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g258af4f2c59_1_80: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58" name="Google Shape;158;g258af4f2c59_1_80: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301dff7ef_0_59: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g32301dff7ef_0_59: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67" name="Google Shape;167;g32301dff7ef_0_59: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4c88f38af_0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g304c88f38af_0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explain scope, geenralization, etc..</a:t>
            </a:r>
            <a:endParaRPr/>
          </a:p>
        </p:txBody>
      </p:sp>
      <p:sp>
        <p:nvSpPr>
          <p:cNvPr id="185" name="Google Shape;185;g304c88f38af_0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4e2fc70470_0_88: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g34e2fc70470_0_88: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en-US"/>
              <a:t>explain scope, geenralization, etc..</a:t>
            </a:r>
            <a:endParaRPr/>
          </a:p>
        </p:txBody>
      </p:sp>
      <p:sp>
        <p:nvSpPr>
          <p:cNvPr id="211" name="Google Shape;211;g34e2fc70470_0_88: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5.png"/><Relationship Id="rId4" Type="http://schemas.openxmlformats.org/officeDocument/2006/relationships/image" Target="../media/image19.gif"/><Relationship Id="rId5" Type="http://schemas.openxmlformats.org/officeDocument/2006/relationships/hyperlink" Target="http://wwwmatthes.in.tum.d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pic>
        <p:nvPicPr>
          <p:cNvPr id="17" name="Google Shape;17;p8"/>
          <p:cNvPicPr preferRelativeResize="0"/>
          <p:nvPr/>
        </p:nvPicPr>
        <p:blipFill rotWithShape="1">
          <a:blip r:embed="rId2">
            <a:alphaModFix/>
          </a:blip>
          <a:srcRect b="0" l="0" r="0" t="0"/>
          <a:stretch/>
        </p:blipFill>
        <p:spPr>
          <a:xfrm>
            <a:off x="-7616" y="2"/>
            <a:ext cx="12192000" cy="6857999"/>
          </a:xfrm>
          <a:prstGeom prst="rect">
            <a:avLst/>
          </a:prstGeom>
          <a:noFill/>
          <a:ln>
            <a:noFill/>
          </a:ln>
        </p:spPr>
      </p:pic>
      <p:sp>
        <p:nvSpPr>
          <p:cNvPr id="18" name="Google Shape;18;p8"/>
          <p:cNvSpPr/>
          <p:nvPr/>
        </p:nvSpPr>
        <p:spPr>
          <a:xfrm>
            <a:off x="0" y="0"/>
            <a:ext cx="12192000" cy="4196080"/>
          </a:xfrm>
          <a:prstGeom prst="rect">
            <a:avLst/>
          </a:prstGeom>
          <a:gradFill>
            <a:gsLst>
              <a:gs pos="0">
                <a:srgbClr val="FFFFFF">
                  <a:alpha val="83137"/>
                </a:srgbClr>
              </a:gs>
              <a:gs pos="23000">
                <a:srgbClr val="FFFFFF">
                  <a:alpha val="83137"/>
                </a:srgbClr>
              </a:gs>
              <a:gs pos="93000">
                <a:srgbClr val="FFFFFF">
                  <a:alpha val="0"/>
                </a:srgbClr>
              </a:gs>
              <a:gs pos="100000">
                <a:srgbClr val="FFFFFF">
                  <a:alpha val="0"/>
                </a:srgbClr>
              </a:gs>
            </a:gsLst>
            <a:lin ang="5400000" scaled="0"/>
          </a:gradFill>
          <a:ln>
            <a:noFill/>
          </a:ln>
        </p:spPr>
        <p:txBody>
          <a:bodyPr anchorCtr="0" anchor="t"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19" name="Google Shape;19;p8"/>
          <p:cNvSpPr txBox="1"/>
          <p:nvPr>
            <p:ph type="title"/>
          </p:nvPr>
        </p:nvSpPr>
        <p:spPr>
          <a:xfrm>
            <a:off x="431371" y="3538641"/>
            <a:ext cx="11432843" cy="679774"/>
          </a:xfrm>
          <a:prstGeom prst="rect">
            <a:avLst/>
          </a:prstGeom>
          <a:solidFill>
            <a:schemeClr val="lt1"/>
          </a:solidFill>
          <a:ln>
            <a:noFill/>
          </a:ln>
        </p:spPr>
        <p:txBody>
          <a:bodyPr anchorCtr="0" anchor="b" bIns="72000" lIns="90000" spcFirstLastPara="1" rIns="90000" wrap="square" tIns="144000">
            <a:spAutoFit/>
          </a:bodyPr>
          <a:lstStyle>
            <a:lvl1pPr lvl="0" algn="l">
              <a:lnSpc>
                <a:spcPct val="100000"/>
              </a:lnSpc>
              <a:spcBef>
                <a:spcPts val="0"/>
              </a:spcBef>
              <a:spcAft>
                <a:spcPts val="0"/>
              </a:spcAft>
              <a:buSzPts val="1400"/>
              <a:buNone/>
              <a:defRPr b="0" i="0" sz="3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 type="body"/>
          </p:nvPr>
        </p:nvSpPr>
        <p:spPr>
          <a:xfrm>
            <a:off x="431373" y="4211796"/>
            <a:ext cx="11431346" cy="338554"/>
          </a:xfrm>
          <a:prstGeom prst="rect">
            <a:avLst/>
          </a:prstGeom>
          <a:solidFill>
            <a:srgbClr val="FFFFFF"/>
          </a:solidFill>
          <a:ln>
            <a:noFill/>
          </a:ln>
        </p:spPr>
        <p:txBody>
          <a:bodyPr anchorCtr="0" anchor="t" bIns="45700" lIns="91425" spcFirstLastPara="1" rIns="91425" wrap="square" tIns="45700">
            <a:spAutoFit/>
          </a:bodyPr>
          <a:lstStyle>
            <a:lvl1pPr indent="-228600" lvl="0" marL="457200" algn="l">
              <a:lnSpc>
                <a:spcPct val="100000"/>
              </a:lnSpc>
              <a:spcBef>
                <a:spcPts val="320"/>
              </a:spcBef>
              <a:spcAft>
                <a:spcPts val="0"/>
              </a:spcAft>
              <a:buClr>
                <a:srgbClr val="666666"/>
              </a:buClr>
              <a:buSzPts val="1600"/>
              <a:buFont typeface="Arial"/>
              <a:buNone/>
              <a:defRPr b="0" sz="1600">
                <a:solidFill>
                  <a:srgbClr val="666666"/>
                </a:solidFill>
                <a:latin typeface="Arial"/>
                <a:ea typeface="Arial"/>
                <a:cs typeface="Arial"/>
                <a:sym typeface="Arial"/>
              </a:defRPr>
            </a:lvl1pPr>
            <a:lvl2pPr indent="-228600" lvl="1" marL="914400" algn="l">
              <a:lnSpc>
                <a:spcPct val="100000"/>
              </a:lnSpc>
              <a:spcBef>
                <a:spcPts val="360"/>
              </a:spcBef>
              <a:spcAft>
                <a:spcPts val="0"/>
              </a:spcAft>
              <a:buSzPts val="1800"/>
              <a:buFont typeface="Arial"/>
              <a:buNone/>
              <a:defRPr/>
            </a:lvl2pPr>
            <a:lvl3pPr indent="-228600" lvl="2" marL="1371600" algn="l">
              <a:lnSpc>
                <a:spcPct val="100000"/>
              </a:lnSpc>
              <a:spcBef>
                <a:spcPts val="360"/>
              </a:spcBef>
              <a:spcAft>
                <a:spcPts val="0"/>
              </a:spcAft>
              <a:buSzPts val="1800"/>
              <a:buFont typeface="Arial"/>
              <a:buNone/>
              <a:defRPr/>
            </a:lvl3pPr>
            <a:lvl4pPr indent="-228600" lvl="3" marL="1828800" algn="l">
              <a:lnSpc>
                <a:spcPct val="100000"/>
              </a:lnSpc>
              <a:spcBef>
                <a:spcPts val="320"/>
              </a:spcBef>
              <a:spcAft>
                <a:spcPts val="0"/>
              </a:spcAft>
              <a:buSzPts val="1600"/>
              <a:buFont typeface="Arial"/>
              <a:buNone/>
              <a:defRPr/>
            </a:lvl4pPr>
            <a:lvl5pPr indent="-228600" lvl="4" marL="2286000" algn="l">
              <a:lnSpc>
                <a:spcPct val="100000"/>
              </a:lnSpc>
              <a:spcBef>
                <a:spcPts val="320"/>
              </a:spcBef>
              <a:spcAft>
                <a:spcPts val="0"/>
              </a:spcAft>
              <a:buSzPts val="1600"/>
              <a:buFont typeface="Arial"/>
              <a:buNone/>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pic>
        <p:nvPicPr>
          <p:cNvPr id="21" name="Google Shape;21;p8"/>
          <p:cNvPicPr preferRelativeResize="0"/>
          <p:nvPr/>
        </p:nvPicPr>
        <p:blipFill rotWithShape="1">
          <a:blip r:embed="rId3">
            <a:alphaModFix/>
          </a:blip>
          <a:srcRect b="0" l="0" r="0" t="0"/>
          <a:stretch/>
        </p:blipFill>
        <p:spPr>
          <a:xfrm>
            <a:off x="431371" y="398812"/>
            <a:ext cx="997527" cy="320040"/>
          </a:xfrm>
          <a:prstGeom prst="rect">
            <a:avLst/>
          </a:prstGeom>
          <a:noFill/>
          <a:ln>
            <a:noFill/>
          </a:ln>
        </p:spPr>
      </p:pic>
      <p:pic>
        <p:nvPicPr>
          <p:cNvPr id="22" name="Google Shape;22;p8"/>
          <p:cNvPicPr preferRelativeResize="0"/>
          <p:nvPr/>
        </p:nvPicPr>
        <p:blipFill rotWithShape="1">
          <a:blip r:embed="rId4">
            <a:alphaModFix/>
          </a:blip>
          <a:srcRect b="0" l="0" r="0" t="0"/>
          <a:stretch/>
        </p:blipFill>
        <p:spPr>
          <a:xfrm>
            <a:off x="11255861" y="398812"/>
            <a:ext cx="606858" cy="320055"/>
          </a:xfrm>
          <a:prstGeom prst="rect">
            <a:avLst/>
          </a:prstGeom>
          <a:noFill/>
          <a:ln>
            <a:noFill/>
          </a:ln>
        </p:spPr>
      </p:pic>
      <p:sp>
        <p:nvSpPr>
          <p:cNvPr id="23" name="Google Shape;23;p8"/>
          <p:cNvSpPr txBox="1"/>
          <p:nvPr/>
        </p:nvSpPr>
        <p:spPr>
          <a:xfrm>
            <a:off x="425454" y="4643381"/>
            <a:ext cx="11438759" cy="1440734"/>
          </a:xfrm>
          <a:prstGeom prst="rect">
            <a:avLst/>
          </a:prstGeom>
          <a:solidFill>
            <a:srgbClr val="EAF3FA"/>
          </a:solidFill>
          <a:ln>
            <a:noFill/>
          </a:ln>
        </p:spPr>
        <p:txBody>
          <a:bodyPr anchorCtr="0" anchor="t" bIns="180000" lIns="252000" spcFirstLastPara="1" rIns="180000" wrap="square" tIns="1800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Chair of Software Engineering for Business Information Systems (sebis)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Department of Computer 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School of Computation, Information and Technology (CIT) </a:t>
            </a:r>
            <a:endParaRPr b="0" i="0" sz="14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Arial"/>
                <a:ea typeface="Arial"/>
                <a:cs typeface="Arial"/>
                <a:sym typeface="Arial"/>
              </a:rPr>
              <a:t>Technical University of Munich (TUM)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7F7F7F"/>
                </a:solidFill>
                <a:latin typeface="Arial"/>
                <a:ea typeface="Arial"/>
                <a:cs typeface="Arial"/>
                <a:sym typeface="Arial"/>
              </a:rPr>
              <a:t>wwwmatthes.in.tum.de</a:t>
            </a:r>
            <a:endParaRPr b="0" i="0" sz="1400" u="sng" cap="none" strike="noStrike">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iederung" type="obj">
  <p:cSld name="OBJECT">
    <p:spTree>
      <p:nvGrpSpPr>
        <p:cNvPr id="24" name="Shape 24"/>
        <p:cNvGrpSpPr/>
        <p:nvPr/>
      </p:nvGrpSpPr>
      <p:grpSpPr>
        <a:xfrm>
          <a:off x="0" y="0"/>
          <a:ext cx="0" cy="0"/>
          <a:chOff x="0" y="0"/>
          <a:chExt cx="0" cy="0"/>
        </a:xfrm>
      </p:grpSpPr>
      <p:sp>
        <p:nvSpPr>
          <p:cNvPr id="25" name="Google Shape;25;p9"/>
          <p:cNvSpPr txBox="1"/>
          <p:nvPr>
            <p:ph idx="1" type="body"/>
          </p:nvPr>
        </p:nvSpPr>
        <p:spPr>
          <a:xfrm>
            <a:off x="334435" y="981076"/>
            <a:ext cx="11523135" cy="54006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a:latin typeface="Arial"/>
                <a:ea typeface="Arial"/>
                <a:cs typeface="Arial"/>
                <a:sym typeface="Arial"/>
              </a:defRPr>
            </a:lvl1pPr>
            <a:lvl2pPr indent="-342900" lvl="1" marL="914400" algn="l">
              <a:lnSpc>
                <a:spcPct val="100000"/>
              </a:lnSpc>
              <a:spcBef>
                <a:spcPts val="360"/>
              </a:spcBef>
              <a:spcAft>
                <a:spcPts val="0"/>
              </a:spcAft>
              <a:buClr>
                <a:schemeClr val="dk2"/>
              </a:buClr>
              <a:buSzPts val="1800"/>
              <a:buChar char="▪"/>
              <a:defRPr sz="1800">
                <a:solidFill>
                  <a:schemeClr val="dk1"/>
                </a:solidFill>
                <a:latin typeface="Arial"/>
                <a:ea typeface="Arial"/>
                <a:cs typeface="Arial"/>
                <a:sym typeface="Arial"/>
              </a:defRPr>
            </a:lvl2pPr>
            <a:lvl3pPr indent="-342900" lvl="2" marL="1371600" algn="l">
              <a:lnSpc>
                <a:spcPct val="100000"/>
              </a:lnSpc>
              <a:spcBef>
                <a:spcPts val="360"/>
              </a:spcBef>
              <a:spcAft>
                <a:spcPts val="0"/>
              </a:spcAft>
              <a:buClr>
                <a:schemeClr val="dk2"/>
              </a:buClr>
              <a:buSzPts val="1800"/>
              <a:buChar char="▪"/>
              <a:defRPr>
                <a:solidFill>
                  <a:schemeClr val="dk1"/>
                </a:solidFill>
                <a:latin typeface="Arial"/>
                <a:ea typeface="Arial"/>
                <a:cs typeface="Arial"/>
                <a:sym typeface="Arial"/>
              </a:defRPr>
            </a:lvl3pPr>
            <a:lvl4pPr indent="-330200" lvl="3" marL="1828800" algn="l">
              <a:lnSpc>
                <a:spcPct val="100000"/>
              </a:lnSpc>
              <a:spcBef>
                <a:spcPts val="320"/>
              </a:spcBef>
              <a:spcAft>
                <a:spcPts val="0"/>
              </a:spcAft>
              <a:buClr>
                <a:schemeClr val="dk2"/>
              </a:buClr>
              <a:buSzPts val="1600"/>
              <a:buChar char="▪"/>
              <a:defRPr>
                <a:solidFill>
                  <a:schemeClr val="dk1"/>
                </a:solidFill>
                <a:latin typeface="Arial"/>
                <a:ea typeface="Arial"/>
                <a:cs typeface="Arial"/>
                <a:sym typeface="Arial"/>
              </a:defRPr>
            </a:lvl4pPr>
            <a:lvl5pPr indent="-330200" lvl="4" marL="2286000" algn="l">
              <a:lnSpc>
                <a:spcPct val="100000"/>
              </a:lnSpc>
              <a:spcBef>
                <a:spcPts val="320"/>
              </a:spcBef>
              <a:spcAft>
                <a:spcPts val="0"/>
              </a:spcAft>
              <a:buClr>
                <a:schemeClr val="dk2"/>
              </a:buClr>
              <a:buSzPts val="1600"/>
              <a:buChar char="▪"/>
              <a:defRPr>
                <a:solidFill>
                  <a:schemeClr val="dk1"/>
                </a:solidFill>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26" name="Google Shape;26;p9"/>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e" showMasterSp="0">
  <p:cSld name="Ende">
    <p:spTree>
      <p:nvGrpSpPr>
        <p:cNvPr id="30" name="Shape 30"/>
        <p:cNvGrpSpPr/>
        <p:nvPr/>
      </p:nvGrpSpPr>
      <p:grpSpPr>
        <a:xfrm>
          <a:off x="0" y="0"/>
          <a:ext cx="0" cy="0"/>
          <a:chOff x="0" y="0"/>
          <a:chExt cx="0" cy="0"/>
        </a:xfrm>
      </p:grpSpPr>
      <p:pic>
        <p:nvPicPr>
          <p:cNvPr descr="Gebaeude_Fahne" id="31" name="Google Shape;31;p11"/>
          <p:cNvPicPr preferRelativeResize="0"/>
          <p:nvPr/>
        </p:nvPicPr>
        <p:blipFill rotWithShape="1">
          <a:blip r:embed="rId2">
            <a:alphaModFix/>
          </a:blip>
          <a:srcRect b="0" l="0" r="0" t="0"/>
          <a:stretch/>
        </p:blipFill>
        <p:spPr>
          <a:xfrm>
            <a:off x="0" y="-27384"/>
            <a:ext cx="12192000" cy="6893697"/>
          </a:xfrm>
          <a:prstGeom prst="rect">
            <a:avLst/>
          </a:prstGeom>
          <a:noFill/>
          <a:ln>
            <a:noFill/>
          </a:ln>
        </p:spPr>
      </p:pic>
      <p:sp>
        <p:nvSpPr>
          <p:cNvPr id="32" name="Google Shape;32;p11"/>
          <p:cNvSpPr/>
          <p:nvPr/>
        </p:nvSpPr>
        <p:spPr>
          <a:xfrm>
            <a:off x="767407" y="1743185"/>
            <a:ext cx="3240361" cy="4566135"/>
          </a:xfrm>
          <a:prstGeom prst="rect">
            <a:avLst/>
          </a:prstGeom>
          <a:solidFill>
            <a:schemeClr val="lt1"/>
          </a:solidFill>
          <a:ln>
            <a:noFill/>
          </a:ln>
          <a:effectLst>
            <a:outerShdw blurRad="508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3" name="Google Shape;33;p11"/>
          <p:cNvPicPr preferRelativeResize="0"/>
          <p:nvPr/>
        </p:nvPicPr>
        <p:blipFill rotWithShape="1">
          <a:blip r:embed="rId3">
            <a:alphaModFix/>
          </a:blip>
          <a:srcRect b="0" l="0" r="0" t="0"/>
          <a:stretch/>
        </p:blipFill>
        <p:spPr>
          <a:xfrm>
            <a:off x="3049370" y="2024110"/>
            <a:ext cx="682753" cy="359665"/>
          </a:xfrm>
          <a:prstGeom prst="rect">
            <a:avLst/>
          </a:prstGeom>
          <a:noFill/>
          <a:ln>
            <a:noFill/>
          </a:ln>
        </p:spPr>
      </p:pic>
      <p:pic>
        <p:nvPicPr>
          <p:cNvPr descr="sebis-Logo.gif" id="34" name="Google Shape;34;p11"/>
          <p:cNvPicPr preferRelativeResize="0"/>
          <p:nvPr/>
        </p:nvPicPr>
        <p:blipFill rotWithShape="1">
          <a:blip r:embed="rId4">
            <a:alphaModFix/>
          </a:blip>
          <a:srcRect b="0" l="0" r="0" t="0"/>
          <a:stretch/>
        </p:blipFill>
        <p:spPr>
          <a:xfrm>
            <a:off x="3098009" y="2514436"/>
            <a:ext cx="720000" cy="230880"/>
          </a:xfrm>
          <a:prstGeom prst="rect">
            <a:avLst/>
          </a:prstGeom>
          <a:noFill/>
          <a:ln>
            <a:noFill/>
          </a:ln>
        </p:spPr>
      </p:pic>
      <p:sp>
        <p:nvSpPr>
          <p:cNvPr id="35" name="Google Shape;35;p11"/>
          <p:cNvSpPr txBox="1"/>
          <p:nvPr/>
        </p:nvSpPr>
        <p:spPr>
          <a:xfrm>
            <a:off x="1040407" y="4123820"/>
            <a:ext cx="2751118"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Technical University of Munich (TUM)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TUM School of CIT</a:t>
            </a:r>
            <a:br>
              <a:rPr b="0" i="0" lang="en-US" sz="1050" u="none" cap="none" strike="noStrike">
                <a:solidFill>
                  <a:schemeClr val="dk1"/>
                </a:solidFill>
                <a:latin typeface="Arial"/>
                <a:ea typeface="Arial"/>
                <a:cs typeface="Arial"/>
                <a:sym typeface="Arial"/>
              </a:rPr>
            </a:br>
            <a:r>
              <a:rPr b="0" i="0" lang="en-US" sz="1050" u="none" cap="none" strike="noStrike">
                <a:solidFill>
                  <a:schemeClr val="dk1"/>
                </a:solidFill>
                <a:latin typeface="Arial"/>
                <a:ea typeface="Arial"/>
                <a:cs typeface="Arial"/>
                <a:sym typeface="Arial"/>
              </a:rPr>
              <a:t>Department of Computer Science (CS)</a:t>
            </a:r>
            <a:br>
              <a:rPr b="0" i="0" lang="en-US" sz="1050" u="none" cap="none" strike="noStrike">
                <a:solidFill>
                  <a:schemeClr val="dk1"/>
                </a:solidFill>
                <a:latin typeface="Arial"/>
                <a:ea typeface="Arial"/>
                <a:cs typeface="Arial"/>
                <a:sym typeface="Arial"/>
              </a:rPr>
            </a:br>
            <a:r>
              <a:rPr b="0" i="0" lang="en-US" sz="1050" u="none" cap="none" strike="noStrike">
                <a:solidFill>
                  <a:schemeClr val="dk1"/>
                </a:solidFill>
                <a:latin typeface="Arial"/>
                <a:ea typeface="Arial"/>
                <a:cs typeface="Arial"/>
                <a:sym typeface="Arial"/>
              </a:rPr>
              <a:t>Chair of Software Engineering for Business Information Systems (sebis)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Boltzmannstraße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85748 Garching bei München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+49.89.289.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sng" cap="none" strike="noStrike">
                <a:solidFill>
                  <a:schemeClr val="dk1"/>
                </a:solidFill>
                <a:latin typeface="Arial"/>
                <a:ea typeface="Arial"/>
                <a:cs typeface="Arial"/>
                <a:sym typeface="Arial"/>
                <a:hlinkClick r:id="rId5">
                  <a:extLst>
                    <a:ext uri="{A12FA001-AC4F-418D-AE19-62706E023703}">
                      <ahyp:hlinkClr val="tx"/>
                    </a:ext>
                  </a:extLst>
                </a:hlinkClick>
              </a:rPr>
              <a:t>wwwmatthes.in.tum.de</a:t>
            </a:r>
            <a:endParaRPr b="0" i="0" sz="1050" u="none" cap="none" strike="noStrike">
              <a:solidFill>
                <a:schemeClr val="dk1"/>
              </a:solidFill>
              <a:latin typeface="Arial"/>
              <a:ea typeface="Arial"/>
              <a:cs typeface="Arial"/>
              <a:sym typeface="Arial"/>
            </a:endParaRPr>
          </a:p>
        </p:txBody>
      </p:sp>
      <p:sp>
        <p:nvSpPr>
          <p:cNvPr id="36" name="Google Shape;36;p11"/>
          <p:cNvSpPr txBox="1"/>
          <p:nvPr>
            <p:ph idx="1" type="body"/>
          </p:nvPr>
        </p:nvSpPr>
        <p:spPr>
          <a:xfrm>
            <a:off x="1160429" y="3486197"/>
            <a:ext cx="2485288" cy="2194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280"/>
              </a:spcBef>
              <a:spcAft>
                <a:spcPts val="0"/>
              </a:spcAft>
              <a:buClr>
                <a:schemeClr val="dk1"/>
              </a:buClr>
              <a:buSzPts val="1400"/>
              <a:buFont typeface="Arial"/>
              <a:buNone/>
              <a:defRPr b="1" sz="1400">
                <a:latin typeface="Arial"/>
                <a:ea typeface="Arial"/>
                <a:cs typeface="Arial"/>
                <a:sym typeface="Arial"/>
              </a:defRPr>
            </a:lvl1pPr>
            <a:lvl2pPr indent="-228600" lvl="1" marL="914400" algn="l">
              <a:lnSpc>
                <a:spcPct val="100000"/>
              </a:lnSpc>
              <a:spcBef>
                <a:spcPts val="360"/>
              </a:spcBef>
              <a:spcAft>
                <a:spcPts val="0"/>
              </a:spcAft>
              <a:buSzPts val="1800"/>
              <a:buFont typeface="Arial"/>
              <a:buNone/>
              <a:defRPr/>
            </a:lvl2pPr>
            <a:lvl3pPr indent="-228600" lvl="2" marL="1371600" algn="l">
              <a:lnSpc>
                <a:spcPct val="100000"/>
              </a:lnSpc>
              <a:spcBef>
                <a:spcPts val="360"/>
              </a:spcBef>
              <a:spcAft>
                <a:spcPts val="0"/>
              </a:spcAft>
              <a:buSzPts val="1800"/>
              <a:buFont typeface="Arial"/>
              <a:buNone/>
              <a:defRPr/>
            </a:lvl3pPr>
            <a:lvl4pPr indent="-228600" lvl="3" marL="1828800" algn="l">
              <a:lnSpc>
                <a:spcPct val="100000"/>
              </a:lnSpc>
              <a:spcBef>
                <a:spcPts val="320"/>
              </a:spcBef>
              <a:spcAft>
                <a:spcPts val="0"/>
              </a:spcAft>
              <a:buSzPts val="1600"/>
              <a:buFont typeface="Arial"/>
              <a:buNone/>
              <a:defRPr/>
            </a:lvl4pPr>
            <a:lvl5pPr indent="-228600" lvl="4" marL="2286000" algn="l">
              <a:lnSpc>
                <a:spcPct val="100000"/>
              </a:lnSpc>
              <a:spcBef>
                <a:spcPts val="320"/>
              </a:spcBef>
              <a:spcAft>
                <a:spcPts val="0"/>
              </a:spcAft>
              <a:buSzPts val="1600"/>
              <a:buFont typeface="Arial"/>
              <a:buNone/>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37" name="Google Shape;37;p11"/>
          <p:cNvSpPr txBox="1"/>
          <p:nvPr>
            <p:ph idx="2" type="body"/>
          </p:nvPr>
        </p:nvSpPr>
        <p:spPr>
          <a:xfrm>
            <a:off x="1160435" y="3277001"/>
            <a:ext cx="2484681" cy="18296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210"/>
              </a:spcBef>
              <a:spcAft>
                <a:spcPts val="0"/>
              </a:spcAft>
              <a:buClr>
                <a:schemeClr val="dk1"/>
              </a:buClr>
              <a:buSzPts val="1050"/>
              <a:buFont typeface="Arial"/>
              <a:buNone/>
              <a:defRPr sz="1050">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38" name="Google Shape;38;p11"/>
          <p:cNvSpPr txBox="1"/>
          <p:nvPr>
            <p:ph idx="3" type="body"/>
          </p:nvPr>
        </p:nvSpPr>
        <p:spPr>
          <a:xfrm>
            <a:off x="1847528" y="5615625"/>
            <a:ext cx="1732003" cy="1333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
              </a:spcBef>
              <a:spcAft>
                <a:spcPts val="0"/>
              </a:spcAft>
              <a:buClr>
                <a:schemeClr val="dk1"/>
              </a:buClr>
              <a:buSzPts val="1050"/>
              <a:buFont typeface="Arial"/>
              <a:buNone/>
              <a:defRPr sz="1050">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39" name="Google Shape;39;p11"/>
          <p:cNvSpPr txBox="1"/>
          <p:nvPr>
            <p:ph idx="4" type="body"/>
          </p:nvPr>
        </p:nvSpPr>
        <p:spPr>
          <a:xfrm>
            <a:off x="1127448" y="5785985"/>
            <a:ext cx="2452083" cy="1317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
              </a:spcBef>
              <a:spcAft>
                <a:spcPts val="0"/>
              </a:spcAft>
              <a:buClr>
                <a:schemeClr val="dk1"/>
              </a:buClr>
              <a:buSzPts val="1050"/>
              <a:buFont typeface="Arial"/>
              <a:buNone/>
              <a:defRPr sz="1050">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40" name="Google Shape;40;p11"/>
          <p:cNvSpPr txBox="1"/>
          <p:nvPr>
            <p:ph idx="5" type="body"/>
          </p:nvPr>
        </p:nvSpPr>
        <p:spPr>
          <a:xfrm>
            <a:off x="1161091" y="3704994"/>
            <a:ext cx="2502054" cy="21145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
              </a:spcBef>
              <a:spcAft>
                <a:spcPts val="0"/>
              </a:spcAft>
              <a:buSzPts val="1400"/>
              <a:buNone/>
              <a:defRPr sz="1050"/>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tertitel und Inhalt">
  <p:cSld name="Titel, Untertitel und Inhalt">
    <p:spTree>
      <p:nvGrpSpPr>
        <p:cNvPr id="41" name="Shape 41"/>
        <p:cNvGrpSpPr/>
        <p:nvPr/>
      </p:nvGrpSpPr>
      <p:grpSpPr>
        <a:xfrm>
          <a:off x="0" y="0"/>
          <a:ext cx="0" cy="0"/>
          <a:chOff x="0" y="0"/>
          <a:chExt cx="0" cy="0"/>
        </a:xfrm>
      </p:grpSpPr>
      <p:sp>
        <p:nvSpPr>
          <p:cNvPr id="42" name="Google Shape;42;p13"/>
          <p:cNvSpPr txBox="1"/>
          <p:nvPr>
            <p:ph type="title"/>
          </p:nvPr>
        </p:nvSpPr>
        <p:spPr>
          <a:xfrm>
            <a:off x="334437" y="81213"/>
            <a:ext cx="10586099" cy="36053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b="0" sz="2400">
                <a:solidFill>
                  <a:srgbClr val="0065B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 type="body"/>
          </p:nvPr>
        </p:nvSpPr>
        <p:spPr>
          <a:xfrm>
            <a:off x="334434" y="980728"/>
            <a:ext cx="11523133" cy="54006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44" name="Google Shape;44;p13"/>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3"/>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13"/>
          <p:cNvSpPr txBox="1"/>
          <p:nvPr>
            <p:ph idx="2" type="body"/>
          </p:nvPr>
        </p:nvSpPr>
        <p:spPr>
          <a:xfrm>
            <a:off x="334434" y="441426"/>
            <a:ext cx="10586102" cy="3952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SzPts val="1400"/>
              <a:buNone/>
              <a:defRPr sz="2000">
                <a:solidFill>
                  <a:srgbClr val="7F7F7F"/>
                </a:solidFil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tertitel">
  <p:cSld name="Titel, Untertitel">
    <p:spTree>
      <p:nvGrpSpPr>
        <p:cNvPr id="48" name="Shape 48"/>
        <p:cNvGrpSpPr/>
        <p:nvPr/>
      </p:nvGrpSpPr>
      <p:grpSpPr>
        <a:xfrm>
          <a:off x="0" y="0"/>
          <a:ext cx="0" cy="0"/>
          <a:chOff x="0" y="0"/>
          <a:chExt cx="0" cy="0"/>
        </a:xfrm>
      </p:grpSpPr>
      <p:sp>
        <p:nvSpPr>
          <p:cNvPr id="49" name="Google Shape;49;p14"/>
          <p:cNvSpPr txBox="1"/>
          <p:nvPr>
            <p:ph type="title"/>
          </p:nvPr>
        </p:nvSpPr>
        <p:spPr>
          <a:xfrm>
            <a:off x="334437" y="81213"/>
            <a:ext cx="10586099" cy="36053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b="0" sz="2400">
                <a:solidFill>
                  <a:srgbClr val="0065B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4"/>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14"/>
          <p:cNvSpPr txBox="1"/>
          <p:nvPr>
            <p:ph idx="1" type="body"/>
          </p:nvPr>
        </p:nvSpPr>
        <p:spPr>
          <a:xfrm>
            <a:off x="334434" y="441426"/>
            <a:ext cx="10586102" cy="3952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SzPts val="1400"/>
              <a:buNone/>
              <a:defRPr sz="2000">
                <a:solidFill>
                  <a:srgbClr val="7F7F7F"/>
                </a:solidFil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54" name="Shape 54"/>
        <p:cNvGrpSpPr/>
        <p:nvPr/>
      </p:nvGrpSpPr>
      <p:grpSpPr>
        <a:xfrm>
          <a:off x="0" y="0"/>
          <a:ext cx="0" cy="0"/>
          <a:chOff x="0" y="0"/>
          <a:chExt cx="0" cy="0"/>
        </a:xfrm>
      </p:grpSpPr>
      <p:sp>
        <p:nvSpPr>
          <p:cNvPr id="55" name="Google Shape;55;p15"/>
          <p:cNvSpPr txBox="1"/>
          <p:nvPr>
            <p:ph type="title"/>
          </p:nvPr>
        </p:nvSpPr>
        <p:spPr>
          <a:xfrm>
            <a:off x="334434" y="44451"/>
            <a:ext cx="10586102" cy="72072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a:solidFill>
                  <a:srgbClr val="0065B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334437" y="981076"/>
            <a:ext cx="5659967" cy="5400675"/>
          </a:xfrm>
          <a:prstGeom prst="rect">
            <a:avLst/>
          </a:prstGeom>
          <a:solidFill>
            <a:srgbClr val="F2F2F2"/>
          </a:solid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2"/>
              </a:buClr>
              <a:buSzPts val="1800"/>
              <a:buFont typeface="Arial"/>
              <a:buChar char="»"/>
              <a:defRPr sz="1800"/>
            </a:lvl6pPr>
            <a:lvl7pPr indent="-342900" lvl="6" marL="3200400" algn="l">
              <a:lnSpc>
                <a:spcPct val="100000"/>
              </a:lnSpc>
              <a:spcBef>
                <a:spcPts val="360"/>
              </a:spcBef>
              <a:spcAft>
                <a:spcPts val="0"/>
              </a:spcAft>
              <a:buClr>
                <a:schemeClr val="dk2"/>
              </a:buClr>
              <a:buSzPts val="1800"/>
              <a:buFont typeface="Arial"/>
              <a:buChar char="»"/>
              <a:defRPr sz="1800"/>
            </a:lvl7pPr>
            <a:lvl8pPr indent="-342900" lvl="7" marL="3657600" algn="l">
              <a:lnSpc>
                <a:spcPct val="100000"/>
              </a:lnSpc>
              <a:spcBef>
                <a:spcPts val="360"/>
              </a:spcBef>
              <a:spcAft>
                <a:spcPts val="0"/>
              </a:spcAft>
              <a:buClr>
                <a:schemeClr val="dk2"/>
              </a:buClr>
              <a:buSzPts val="1800"/>
              <a:buFont typeface="Arial"/>
              <a:buChar char="»"/>
              <a:defRPr sz="1800"/>
            </a:lvl8pPr>
            <a:lvl9pPr indent="-342900" lvl="8" marL="4114800" algn="l">
              <a:lnSpc>
                <a:spcPct val="100000"/>
              </a:lnSpc>
              <a:spcBef>
                <a:spcPts val="360"/>
              </a:spcBef>
              <a:spcAft>
                <a:spcPts val="0"/>
              </a:spcAft>
              <a:buClr>
                <a:schemeClr val="dk2"/>
              </a:buClr>
              <a:buSzPts val="1800"/>
              <a:buFont typeface="Arial"/>
              <a:buChar char="»"/>
              <a:defRPr sz="1800"/>
            </a:lvl9pPr>
          </a:lstStyle>
          <a:p/>
        </p:txBody>
      </p:sp>
      <p:sp>
        <p:nvSpPr>
          <p:cNvPr id="57" name="Google Shape;57;p15"/>
          <p:cNvSpPr txBox="1"/>
          <p:nvPr>
            <p:ph idx="2" type="body"/>
          </p:nvPr>
        </p:nvSpPr>
        <p:spPr>
          <a:xfrm>
            <a:off x="6197602" y="981076"/>
            <a:ext cx="5659967" cy="5400675"/>
          </a:xfrm>
          <a:prstGeom prst="rect">
            <a:avLst/>
          </a:prstGeom>
          <a:solidFill>
            <a:srgbClr val="F2F2F2"/>
          </a:solid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2"/>
              </a:buClr>
              <a:buSzPts val="1800"/>
              <a:buFont typeface="Arial"/>
              <a:buChar char="»"/>
              <a:defRPr sz="1800"/>
            </a:lvl6pPr>
            <a:lvl7pPr indent="-342900" lvl="6" marL="3200400" algn="l">
              <a:lnSpc>
                <a:spcPct val="100000"/>
              </a:lnSpc>
              <a:spcBef>
                <a:spcPts val="360"/>
              </a:spcBef>
              <a:spcAft>
                <a:spcPts val="0"/>
              </a:spcAft>
              <a:buClr>
                <a:schemeClr val="dk2"/>
              </a:buClr>
              <a:buSzPts val="1800"/>
              <a:buFont typeface="Arial"/>
              <a:buChar char="»"/>
              <a:defRPr sz="1800"/>
            </a:lvl7pPr>
            <a:lvl8pPr indent="-342900" lvl="7" marL="3657600" algn="l">
              <a:lnSpc>
                <a:spcPct val="100000"/>
              </a:lnSpc>
              <a:spcBef>
                <a:spcPts val="360"/>
              </a:spcBef>
              <a:spcAft>
                <a:spcPts val="0"/>
              </a:spcAft>
              <a:buClr>
                <a:schemeClr val="dk2"/>
              </a:buClr>
              <a:buSzPts val="1800"/>
              <a:buFont typeface="Arial"/>
              <a:buChar char="»"/>
              <a:defRPr sz="1800"/>
            </a:lvl8pPr>
            <a:lvl9pPr indent="-342900" lvl="8" marL="4114800" algn="l">
              <a:lnSpc>
                <a:spcPct val="100000"/>
              </a:lnSpc>
              <a:spcBef>
                <a:spcPts val="360"/>
              </a:spcBef>
              <a:spcAft>
                <a:spcPts val="0"/>
              </a:spcAft>
              <a:buClr>
                <a:schemeClr val="dk2"/>
              </a:buClr>
              <a:buSzPts val="1800"/>
              <a:buFont typeface="Arial"/>
              <a:buChar char="»"/>
              <a:defRPr sz="1800"/>
            </a:lvl9pPr>
          </a:lstStyle>
          <a:p/>
        </p:txBody>
      </p:sp>
      <p:sp>
        <p:nvSpPr>
          <p:cNvPr id="58" name="Google Shape;58;p15"/>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p:cSld name="Vergleich">
    <p:spTree>
      <p:nvGrpSpPr>
        <p:cNvPr id="61" name="Shape 61"/>
        <p:cNvGrpSpPr/>
        <p:nvPr/>
      </p:nvGrpSpPr>
      <p:grpSpPr>
        <a:xfrm>
          <a:off x="0" y="0"/>
          <a:ext cx="0" cy="0"/>
          <a:chOff x="0" y="0"/>
          <a:chExt cx="0" cy="0"/>
        </a:xfrm>
      </p:grpSpPr>
      <p:sp>
        <p:nvSpPr>
          <p:cNvPr id="62" name="Google Shape;62;p16"/>
          <p:cNvSpPr txBox="1"/>
          <p:nvPr>
            <p:ph idx="1" type="body"/>
          </p:nvPr>
        </p:nvSpPr>
        <p:spPr>
          <a:xfrm>
            <a:off x="334437" y="981074"/>
            <a:ext cx="5662084" cy="661976"/>
          </a:xfrm>
          <a:prstGeom prst="rect">
            <a:avLst/>
          </a:prstGeom>
          <a:solidFill>
            <a:srgbClr val="4799D9"/>
          </a:solid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lt1"/>
              </a:buClr>
              <a:buSzPts val="2000"/>
              <a:buFont typeface="Arial"/>
              <a:buNone/>
              <a:defRPr b="0" sz="2000">
                <a:solidFill>
                  <a:schemeClr val="lt1"/>
                </a:solidFill>
                <a:latin typeface="Arial"/>
                <a:ea typeface="Arial"/>
                <a:cs typeface="Arial"/>
                <a:sym typeface="Aria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Clr>
                <a:schemeClr val="dk2"/>
              </a:buClr>
              <a:buSzPts val="1600"/>
              <a:buFont typeface="Arial"/>
              <a:buNone/>
              <a:defRPr b="1" sz="1600"/>
            </a:lvl6pPr>
            <a:lvl7pPr indent="-228600" lvl="6" marL="3200400" algn="l">
              <a:lnSpc>
                <a:spcPct val="100000"/>
              </a:lnSpc>
              <a:spcBef>
                <a:spcPts val="320"/>
              </a:spcBef>
              <a:spcAft>
                <a:spcPts val="0"/>
              </a:spcAft>
              <a:buClr>
                <a:schemeClr val="dk2"/>
              </a:buClr>
              <a:buSzPts val="1600"/>
              <a:buFont typeface="Arial"/>
              <a:buNone/>
              <a:defRPr b="1" sz="1600"/>
            </a:lvl7pPr>
            <a:lvl8pPr indent="-228600" lvl="7" marL="3657600" algn="l">
              <a:lnSpc>
                <a:spcPct val="100000"/>
              </a:lnSpc>
              <a:spcBef>
                <a:spcPts val="320"/>
              </a:spcBef>
              <a:spcAft>
                <a:spcPts val="0"/>
              </a:spcAft>
              <a:buClr>
                <a:schemeClr val="dk2"/>
              </a:buClr>
              <a:buSzPts val="1600"/>
              <a:buFont typeface="Arial"/>
              <a:buNone/>
              <a:defRPr b="1" sz="1600"/>
            </a:lvl8pPr>
            <a:lvl9pPr indent="-228600" lvl="8" marL="4114800" algn="l">
              <a:lnSpc>
                <a:spcPct val="100000"/>
              </a:lnSpc>
              <a:spcBef>
                <a:spcPts val="320"/>
              </a:spcBef>
              <a:spcAft>
                <a:spcPts val="0"/>
              </a:spcAft>
              <a:buClr>
                <a:schemeClr val="dk2"/>
              </a:buClr>
              <a:buSzPts val="1600"/>
              <a:buFont typeface="Arial"/>
              <a:buNone/>
              <a:defRPr b="1" sz="1600"/>
            </a:lvl9pPr>
          </a:lstStyle>
          <a:p/>
        </p:txBody>
      </p:sp>
      <p:sp>
        <p:nvSpPr>
          <p:cNvPr id="63" name="Google Shape;63;p16"/>
          <p:cNvSpPr txBox="1"/>
          <p:nvPr>
            <p:ph idx="2" type="body"/>
          </p:nvPr>
        </p:nvSpPr>
        <p:spPr>
          <a:xfrm>
            <a:off x="334437" y="1643050"/>
            <a:ext cx="5662084" cy="4773625"/>
          </a:xfrm>
          <a:prstGeom prst="rect">
            <a:avLst/>
          </a:prstGeom>
          <a:solidFill>
            <a:srgbClr val="F2F2F2"/>
          </a:solid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Clr>
                <a:schemeClr val="dk2"/>
              </a:buClr>
              <a:buSzPts val="1600"/>
              <a:buFont typeface="Arial"/>
              <a:buChar char="»"/>
              <a:defRPr sz="1600"/>
            </a:lvl6pPr>
            <a:lvl7pPr indent="-330200" lvl="6" marL="3200400" algn="l">
              <a:lnSpc>
                <a:spcPct val="100000"/>
              </a:lnSpc>
              <a:spcBef>
                <a:spcPts val="320"/>
              </a:spcBef>
              <a:spcAft>
                <a:spcPts val="0"/>
              </a:spcAft>
              <a:buClr>
                <a:schemeClr val="dk2"/>
              </a:buClr>
              <a:buSzPts val="1600"/>
              <a:buFont typeface="Arial"/>
              <a:buChar char="»"/>
              <a:defRPr sz="1600"/>
            </a:lvl7pPr>
            <a:lvl8pPr indent="-330200" lvl="7" marL="3657600" algn="l">
              <a:lnSpc>
                <a:spcPct val="100000"/>
              </a:lnSpc>
              <a:spcBef>
                <a:spcPts val="320"/>
              </a:spcBef>
              <a:spcAft>
                <a:spcPts val="0"/>
              </a:spcAft>
              <a:buClr>
                <a:schemeClr val="dk2"/>
              </a:buClr>
              <a:buSzPts val="1600"/>
              <a:buFont typeface="Arial"/>
              <a:buChar char="»"/>
              <a:defRPr sz="1600"/>
            </a:lvl8pPr>
            <a:lvl9pPr indent="-330200" lvl="8" marL="4114800" algn="l">
              <a:lnSpc>
                <a:spcPct val="100000"/>
              </a:lnSpc>
              <a:spcBef>
                <a:spcPts val="320"/>
              </a:spcBef>
              <a:spcAft>
                <a:spcPts val="0"/>
              </a:spcAft>
              <a:buClr>
                <a:schemeClr val="dk2"/>
              </a:buClr>
              <a:buSzPts val="1600"/>
              <a:buFont typeface="Arial"/>
              <a:buChar char="»"/>
              <a:defRPr sz="1600"/>
            </a:lvl9pPr>
          </a:lstStyle>
          <a:p/>
        </p:txBody>
      </p:sp>
      <p:sp>
        <p:nvSpPr>
          <p:cNvPr id="64" name="Google Shape;64;p16"/>
          <p:cNvSpPr txBox="1"/>
          <p:nvPr>
            <p:ph idx="3" type="body"/>
          </p:nvPr>
        </p:nvSpPr>
        <p:spPr>
          <a:xfrm>
            <a:off x="6193367" y="981079"/>
            <a:ext cx="5664200" cy="661975"/>
          </a:xfrm>
          <a:prstGeom prst="rect">
            <a:avLst/>
          </a:prstGeom>
          <a:solidFill>
            <a:srgbClr val="4799D9"/>
          </a:solid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lt1"/>
              </a:buClr>
              <a:buSzPts val="2000"/>
              <a:buFont typeface="Arial"/>
              <a:buNone/>
              <a:defRPr b="0" sz="2000">
                <a:solidFill>
                  <a:schemeClr val="lt1"/>
                </a:solidFill>
                <a:latin typeface="Arial"/>
                <a:ea typeface="Arial"/>
                <a:cs typeface="Arial"/>
                <a:sym typeface="Aria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Clr>
                <a:schemeClr val="dk2"/>
              </a:buClr>
              <a:buSzPts val="1600"/>
              <a:buFont typeface="Arial"/>
              <a:buNone/>
              <a:defRPr b="1" sz="1600"/>
            </a:lvl6pPr>
            <a:lvl7pPr indent="-228600" lvl="6" marL="3200400" algn="l">
              <a:lnSpc>
                <a:spcPct val="100000"/>
              </a:lnSpc>
              <a:spcBef>
                <a:spcPts val="320"/>
              </a:spcBef>
              <a:spcAft>
                <a:spcPts val="0"/>
              </a:spcAft>
              <a:buClr>
                <a:schemeClr val="dk2"/>
              </a:buClr>
              <a:buSzPts val="1600"/>
              <a:buFont typeface="Arial"/>
              <a:buNone/>
              <a:defRPr b="1" sz="1600"/>
            </a:lvl7pPr>
            <a:lvl8pPr indent="-228600" lvl="7" marL="3657600" algn="l">
              <a:lnSpc>
                <a:spcPct val="100000"/>
              </a:lnSpc>
              <a:spcBef>
                <a:spcPts val="320"/>
              </a:spcBef>
              <a:spcAft>
                <a:spcPts val="0"/>
              </a:spcAft>
              <a:buClr>
                <a:schemeClr val="dk2"/>
              </a:buClr>
              <a:buSzPts val="1600"/>
              <a:buFont typeface="Arial"/>
              <a:buNone/>
              <a:defRPr b="1" sz="1600"/>
            </a:lvl8pPr>
            <a:lvl9pPr indent="-228600" lvl="8" marL="4114800" algn="l">
              <a:lnSpc>
                <a:spcPct val="100000"/>
              </a:lnSpc>
              <a:spcBef>
                <a:spcPts val="320"/>
              </a:spcBef>
              <a:spcAft>
                <a:spcPts val="0"/>
              </a:spcAft>
              <a:buClr>
                <a:schemeClr val="dk2"/>
              </a:buClr>
              <a:buSzPts val="1600"/>
              <a:buFont typeface="Arial"/>
              <a:buNone/>
              <a:defRPr b="1" sz="1600"/>
            </a:lvl9pPr>
          </a:lstStyle>
          <a:p/>
        </p:txBody>
      </p:sp>
      <p:sp>
        <p:nvSpPr>
          <p:cNvPr id="65" name="Google Shape;65;p16"/>
          <p:cNvSpPr txBox="1"/>
          <p:nvPr>
            <p:ph idx="4" type="body"/>
          </p:nvPr>
        </p:nvSpPr>
        <p:spPr>
          <a:xfrm>
            <a:off x="6193367" y="1643050"/>
            <a:ext cx="5664200" cy="4773625"/>
          </a:xfrm>
          <a:prstGeom prst="rect">
            <a:avLst/>
          </a:prstGeom>
          <a:solidFill>
            <a:srgbClr val="F2F2F2"/>
          </a:solid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Clr>
                <a:schemeClr val="dk2"/>
              </a:buClr>
              <a:buSzPts val="1600"/>
              <a:buFont typeface="Arial"/>
              <a:buChar char="»"/>
              <a:defRPr sz="1600"/>
            </a:lvl6pPr>
            <a:lvl7pPr indent="-330200" lvl="6" marL="3200400" algn="l">
              <a:lnSpc>
                <a:spcPct val="100000"/>
              </a:lnSpc>
              <a:spcBef>
                <a:spcPts val="320"/>
              </a:spcBef>
              <a:spcAft>
                <a:spcPts val="0"/>
              </a:spcAft>
              <a:buClr>
                <a:schemeClr val="dk2"/>
              </a:buClr>
              <a:buSzPts val="1600"/>
              <a:buFont typeface="Arial"/>
              <a:buChar char="»"/>
              <a:defRPr sz="1600"/>
            </a:lvl7pPr>
            <a:lvl8pPr indent="-330200" lvl="7" marL="3657600" algn="l">
              <a:lnSpc>
                <a:spcPct val="100000"/>
              </a:lnSpc>
              <a:spcBef>
                <a:spcPts val="320"/>
              </a:spcBef>
              <a:spcAft>
                <a:spcPts val="0"/>
              </a:spcAft>
              <a:buClr>
                <a:schemeClr val="dk2"/>
              </a:buClr>
              <a:buSzPts val="1600"/>
              <a:buFont typeface="Arial"/>
              <a:buChar char="»"/>
              <a:defRPr sz="1600"/>
            </a:lvl8pPr>
            <a:lvl9pPr indent="-330200" lvl="8" marL="4114800" algn="l">
              <a:lnSpc>
                <a:spcPct val="100000"/>
              </a:lnSpc>
              <a:spcBef>
                <a:spcPts val="320"/>
              </a:spcBef>
              <a:spcAft>
                <a:spcPts val="0"/>
              </a:spcAft>
              <a:buClr>
                <a:schemeClr val="dk2"/>
              </a:buClr>
              <a:buSzPts val="1600"/>
              <a:buFont typeface="Arial"/>
              <a:buChar char="»"/>
              <a:defRPr sz="1600"/>
            </a:lvl9pPr>
          </a:lstStyle>
          <a:p/>
        </p:txBody>
      </p:sp>
      <p:sp>
        <p:nvSpPr>
          <p:cNvPr id="66" name="Google Shape;66;p16"/>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mittig" showMasterSp="0">
  <p:cSld name="Titel mittig">
    <p:spTree>
      <p:nvGrpSpPr>
        <p:cNvPr id="70" name="Shape 70"/>
        <p:cNvGrpSpPr/>
        <p:nvPr/>
      </p:nvGrpSpPr>
      <p:grpSpPr>
        <a:xfrm>
          <a:off x="0" y="0"/>
          <a:ext cx="0" cy="0"/>
          <a:chOff x="0" y="0"/>
          <a:chExt cx="0" cy="0"/>
        </a:xfrm>
      </p:grpSpPr>
      <p:sp>
        <p:nvSpPr>
          <p:cNvPr id="71" name="Google Shape;71;p17"/>
          <p:cNvSpPr txBox="1"/>
          <p:nvPr>
            <p:ph type="title"/>
          </p:nvPr>
        </p:nvSpPr>
        <p:spPr>
          <a:xfrm>
            <a:off x="334433" y="44451"/>
            <a:ext cx="11523133" cy="6524625"/>
          </a:xfrm>
          <a:prstGeom prst="rect">
            <a:avLst/>
          </a:prstGeom>
          <a:noFill/>
          <a:ln>
            <a:noFill/>
          </a:ln>
        </p:spPr>
        <p:txBody>
          <a:bodyPr anchorCtr="0" anchor="ctr" bIns="0" lIns="90000" spcFirstLastPara="1" rIns="90000" wrap="square" tIns="0">
            <a:noAutofit/>
          </a:bodyPr>
          <a:lstStyle>
            <a:lvl1pPr lvl="0" algn="ctr">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75" name="Shape 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34434" y="44451"/>
            <a:ext cx="10586102" cy="720725"/>
          </a:xfrm>
          <a:prstGeom prst="rect">
            <a:avLst/>
          </a:prstGeom>
          <a:noFill/>
          <a:ln>
            <a:noFill/>
          </a:ln>
        </p:spPr>
        <p:txBody>
          <a:bodyPr anchorCtr="0" anchor="b" bIns="0" lIns="90000" spcFirstLastPara="1" rIns="90000" wrap="square" tIns="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65B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9pPr>
          </a:lstStyle>
          <a:p/>
        </p:txBody>
      </p:sp>
      <p:sp>
        <p:nvSpPr>
          <p:cNvPr id="11" name="Google Shape;11;p7"/>
          <p:cNvSpPr txBox="1"/>
          <p:nvPr>
            <p:ph idx="1" type="body"/>
          </p:nvPr>
        </p:nvSpPr>
        <p:spPr>
          <a:xfrm>
            <a:off x="334434" y="981076"/>
            <a:ext cx="11523133" cy="54006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100000"/>
              </a:lnSpc>
              <a:spcBef>
                <a:spcPts val="360"/>
              </a:spcBef>
              <a:spcAft>
                <a:spcPts val="0"/>
              </a:spcAft>
              <a:buClr>
                <a:schemeClr val="dk2"/>
              </a:buClr>
              <a:buSzPts val="1800"/>
              <a:buFont typeface="Noto Sans Symbols"/>
              <a:buChar char="▪"/>
              <a:defRPr b="0" i="0" sz="18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5pPr>
            <a:lvl6pPr indent="-317500" lvl="5" marL="27432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7"/>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13" name="Google Shape;13;p7"/>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14" name="Google Shape;14;p7"/>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7"/>
          <p:cNvPicPr preferRelativeResize="0"/>
          <p:nvPr/>
        </p:nvPicPr>
        <p:blipFill rotWithShape="1">
          <a:blip r:embed="rId1">
            <a:alphaModFix/>
          </a:blip>
          <a:srcRect b="0" l="0" r="0" t="0"/>
          <a:stretch/>
        </p:blipFill>
        <p:spPr>
          <a:xfrm>
            <a:off x="11255861" y="398812"/>
            <a:ext cx="606858" cy="3200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9.png"/><Relationship Id="rId11" Type="http://schemas.openxmlformats.org/officeDocument/2006/relationships/image" Target="../media/image24.png"/><Relationship Id="rId10" Type="http://schemas.openxmlformats.org/officeDocument/2006/relationships/image" Target="../media/image28.png"/><Relationship Id="rId9"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image" Target="../media/image31.png"/><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6.png"/><Relationship Id="rId11" Type="http://schemas.openxmlformats.org/officeDocument/2006/relationships/image" Target="../media/image24.png"/><Relationship Id="rId10" Type="http://schemas.openxmlformats.org/officeDocument/2006/relationships/image" Target="../media/image28.png"/><Relationship Id="rId9"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38.png"/><Relationship Id="rId7" Type="http://schemas.openxmlformats.org/officeDocument/2006/relationships/image" Target="../media/image21.png"/><Relationship Id="rId8"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48.png"/><Relationship Id="rId5"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title"/>
          </p:nvPr>
        </p:nvSpPr>
        <p:spPr>
          <a:xfrm>
            <a:off x="431371" y="3076976"/>
            <a:ext cx="11432700" cy="1141800"/>
          </a:xfrm>
          <a:prstGeom prst="rect">
            <a:avLst/>
          </a:prstGeom>
          <a:solidFill>
            <a:schemeClr val="lt1"/>
          </a:solidFill>
          <a:ln>
            <a:noFill/>
          </a:ln>
        </p:spPr>
        <p:txBody>
          <a:bodyPr anchorCtr="0" anchor="b" bIns="72000" lIns="90000" spcFirstLastPara="1" rIns="90000" wrap="square" tIns="144000">
            <a:spAutoFit/>
          </a:bodyPr>
          <a:lstStyle/>
          <a:p>
            <a:pPr indent="0" lvl="0" marL="0" rtl="0" algn="l">
              <a:lnSpc>
                <a:spcPct val="100000"/>
              </a:lnSpc>
              <a:spcBef>
                <a:spcPts val="0"/>
              </a:spcBef>
              <a:spcAft>
                <a:spcPts val="0"/>
              </a:spcAft>
              <a:buClr>
                <a:schemeClr val="dk1"/>
              </a:buClr>
              <a:buSzPts val="1400"/>
              <a:buNone/>
            </a:pPr>
            <a:r>
              <a:rPr lang="en-US"/>
              <a:t>Distillation of Semantically Similar Context Windows into Disjoint and Complete Class </a:t>
            </a:r>
            <a:r>
              <a:rPr lang="en-US">
                <a:extLst>
                  <a:ext uri="http://customooxmlschemas.google.com/">
                    <go:slidesCustomData xmlns:go="http://customooxmlschemas.google.com/" textRoundtripDataId="0"/>
                  </a:ext>
                </a:extLst>
              </a:rPr>
              <a:t>Archetype</a:t>
            </a:r>
            <a:r>
              <a:rPr lang="en-US"/>
              <a:t> Sets</a:t>
            </a:r>
            <a:endParaRPr/>
          </a:p>
        </p:txBody>
      </p:sp>
      <p:sp>
        <p:nvSpPr>
          <p:cNvPr id="81" name="Google Shape;81;p1"/>
          <p:cNvSpPr txBox="1"/>
          <p:nvPr>
            <p:ph idx="1" type="body"/>
          </p:nvPr>
        </p:nvSpPr>
        <p:spPr>
          <a:xfrm>
            <a:off x="431373" y="4211796"/>
            <a:ext cx="11431200" cy="338700"/>
          </a:xfrm>
          <a:prstGeom prst="rect">
            <a:avLst/>
          </a:prstGeom>
          <a:solidFill>
            <a:srgbClr val="FFFFFF"/>
          </a:solid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666666"/>
              </a:buClr>
              <a:buSzPts val="1600"/>
              <a:buFont typeface="Arial"/>
              <a:buNone/>
            </a:pPr>
            <a:r>
              <a:rPr lang="en-US"/>
              <a:t>Maria Nakhla</a:t>
            </a:r>
            <a:endParaRPr/>
          </a:p>
        </p:txBody>
      </p:sp>
      <p:sp>
        <p:nvSpPr>
          <p:cNvPr id="82" name="Google Shape;82;p1"/>
          <p:cNvSpPr txBox="1"/>
          <p:nvPr/>
        </p:nvSpPr>
        <p:spPr>
          <a:xfrm>
            <a:off x="6705600" y="4210925"/>
            <a:ext cx="5158800" cy="338700"/>
          </a:xfrm>
          <a:prstGeom prst="rect">
            <a:avLst/>
          </a:prstGeom>
          <a:solidFill>
            <a:srgbClr val="FFFFFF"/>
          </a:solidFill>
          <a:ln>
            <a:noFill/>
          </a:ln>
        </p:spPr>
        <p:txBody>
          <a:bodyPr anchorCtr="0" anchor="t" bIns="45700" lIns="91425" spcFirstLastPara="1" rIns="91425" wrap="square" tIns="45700">
            <a:spAutoFit/>
          </a:bodyPr>
          <a:lstStyle/>
          <a:p>
            <a:pPr indent="0" lvl="0" marL="179999" marR="0" rtl="0" algn="r">
              <a:lnSpc>
                <a:spcPct val="100000"/>
              </a:lnSpc>
              <a:spcBef>
                <a:spcPts val="0"/>
              </a:spcBef>
              <a:spcAft>
                <a:spcPts val="0"/>
              </a:spcAft>
              <a:buClr>
                <a:srgbClr val="666666"/>
              </a:buClr>
              <a:buSzPts val="1600"/>
              <a:buFont typeface="Arial"/>
              <a:buNone/>
            </a:pPr>
            <a:r>
              <a:rPr b="0" i="0" lang="en-US" sz="1600" u="none" cap="none" strike="noStrike">
                <a:solidFill>
                  <a:srgbClr val="666666"/>
                </a:solidFill>
                <a:latin typeface="Arial"/>
                <a:ea typeface="Arial"/>
                <a:cs typeface="Arial"/>
                <a:sym typeface="Arial"/>
              </a:rPr>
              <a:t>Masters Thesis </a:t>
            </a:r>
            <a:r>
              <a:rPr lang="en-US" sz="1600">
                <a:solidFill>
                  <a:srgbClr val="666666"/>
                </a:solidFill>
              </a:rPr>
              <a:t>Final</a:t>
            </a:r>
            <a:r>
              <a:rPr b="0" i="0" lang="en-US" sz="1600" u="none" cap="none" strike="noStrike">
                <a:solidFill>
                  <a:srgbClr val="666666"/>
                </a:solidFill>
                <a:latin typeface="Arial"/>
                <a:ea typeface="Arial"/>
                <a:cs typeface="Arial"/>
                <a:sym typeface="Arial"/>
              </a:rPr>
              <a:t> Presentation, </a:t>
            </a:r>
            <a:r>
              <a:rPr lang="en-US" sz="1600">
                <a:solidFill>
                  <a:srgbClr val="666666"/>
                </a:solidFill>
              </a:rPr>
              <a:t>28</a:t>
            </a:r>
            <a:r>
              <a:rPr b="0" i="0" lang="en-US" sz="1600" u="none" cap="none" strike="noStrike">
                <a:solidFill>
                  <a:srgbClr val="666666"/>
                </a:solidFill>
                <a:latin typeface="Arial"/>
                <a:ea typeface="Arial"/>
                <a:cs typeface="Arial"/>
                <a:sym typeface="Arial"/>
              </a:rPr>
              <a:t>.0</a:t>
            </a:r>
            <a:r>
              <a:rPr lang="en-US" sz="1600">
                <a:solidFill>
                  <a:srgbClr val="666666"/>
                </a:solidFill>
              </a:rPr>
              <a:t>4</a:t>
            </a:r>
            <a:r>
              <a:rPr b="0" i="0" lang="en-US" sz="1600" u="none" cap="none" strike="noStrike">
                <a:solidFill>
                  <a:srgbClr val="666666"/>
                </a:solidFill>
                <a:latin typeface="Arial"/>
                <a:ea typeface="Arial"/>
                <a:cs typeface="Arial"/>
                <a:sym typeface="Arial"/>
              </a:rPr>
              <a:t>.</a:t>
            </a:r>
            <a:r>
              <a:rPr b="0" i="0" lang="en-US" sz="1600" u="none" cap="none" strike="noStrike">
                <a:solidFill>
                  <a:srgbClr val="666666"/>
                </a:solidFill>
                <a:latin typeface="Arial"/>
                <a:ea typeface="Arial"/>
                <a:cs typeface="Arial"/>
                <a:sym typeface="Arial"/>
                <a:extLst>
                  <a:ext uri="http://customooxmlschemas.google.com/">
                    <go:slidesCustomData xmlns:go="http://customooxmlschemas.google.com/" textRoundtripDataId="1"/>
                  </a:ext>
                </a:extLst>
              </a:rPr>
              <a:t>202</a:t>
            </a:r>
            <a:r>
              <a:rPr b="0" i="0" lang="en-US" sz="1600" u="none" cap="none" strike="noStrike">
                <a:solidFill>
                  <a:srgbClr val="666666"/>
                </a:solidFill>
                <a:latin typeface="Arial"/>
                <a:ea typeface="Arial"/>
                <a:cs typeface="Arial"/>
                <a:sym typeface="Arial"/>
              </a:rPr>
              <a:t>5</a:t>
            </a:r>
            <a:endParaRPr b="0" i="0" sz="1600" u="none" cap="none" strike="noStrike">
              <a:solidFill>
                <a:srgbClr val="66666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4e2fc70470_0_13"/>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sz="1800">
                <a:solidFill>
                  <a:schemeClr val="dk1"/>
                </a:solidFill>
              </a:rPr>
              <a:t> </a:t>
            </a:r>
            <a:r>
              <a:rPr lang="en-US"/>
              <a:t>- Pipeline Overview</a:t>
            </a:r>
            <a:endParaRPr/>
          </a:p>
        </p:txBody>
      </p:sp>
      <p:sp>
        <p:nvSpPr>
          <p:cNvPr id="235" name="Google Shape;235;g34e2fc70470_0_13"/>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36" name="Google Shape;236;g34e2fc70470_0_13"/>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37" name="Google Shape;237;g34e2fc70470_0_13"/>
          <p:cNvSpPr/>
          <p:nvPr/>
        </p:nvSpPr>
        <p:spPr>
          <a:xfrm>
            <a:off x="6380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Context Windows</a:t>
            </a:r>
            <a:endParaRPr b="0" i="0" sz="1600" u="none" cap="none" strike="noStrike">
              <a:solidFill>
                <a:srgbClr val="FFFFFF"/>
              </a:solidFill>
              <a:latin typeface="Arial"/>
              <a:ea typeface="Arial"/>
              <a:cs typeface="Arial"/>
              <a:sym typeface="Arial"/>
            </a:endParaRPr>
          </a:p>
        </p:txBody>
      </p:sp>
      <p:sp>
        <p:nvSpPr>
          <p:cNvPr id="238" name="Google Shape;238;g34e2fc70470_0_13"/>
          <p:cNvSpPr/>
          <p:nvPr/>
        </p:nvSpPr>
        <p:spPr>
          <a:xfrm>
            <a:off x="34606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Clusters</a:t>
            </a:r>
            <a:endParaRPr b="0" i="0" sz="1600" u="none" cap="none" strike="noStrike">
              <a:solidFill>
                <a:srgbClr val="FFFFFF"/>
              </a:solidFill>
              <a:latin typeface="Arial"/>
              <a:ea typeface="Arial"/>
              <a:cs typeface="Arial"/>
              <a:sym typeface="Arial"/>
            </a:endParaRPr>
          </a:p>
        </p:txBody>
      </p:sp>
      <p:sp>
        <p:nvSpPr>
          <p:cNvPr id="239" name="Google Shape;239;g34e2fc70470_0_13"/>
          <p:cNvSpPr/>
          <p:nvPr/>
        </p:nvSpPr>
        <p:spPr>
          <a:xfrm>
            <a:off x="62832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Archetypical Rules</a:t>
            </a:r>
            <a:endParaRPr b="0" i="0" sz="1600" u="none" cap="none" strike="noStrike">
              <a:solidFill>
                <a:srgbClr val="FFFFFF"/>
              </a:solidFill>
              <a:latin typeface="Arial"/>
              <a:ea typeface="Arial"/>
              <a:cs typeface="Arial"/>
              <a:sym typeface="Arial"/>
            </a:endParaRPr>
          </a:p>
        </p:txBody>
      </p:sp>
      <p:cxnSp>
        <p:nvCxnSpPr>
          <p:cNvPr id="240" name="Google Shape;240;g34e2fc70470_0_13"/>
          <p:cNvCxnSpPr>
            <a:stCxn id="237" idx="3"/>
            <a:endCxn id="238" idx="1"/>
          </p:cNvCxnSpPr>
          <p:nvPr/>
        </p:nvCxnSpPr>
        <p:spPr>
          <a:xfrm>
            <a:off x="2829506" y="4002250"/>
            <a:ext cx="631200" cy="0"/>
          </a:xfrm>
          <a:prstGeom prst="straightConnector1">
            <a:avLst/>
          </a:prstGeom>
          <a:noFill/>
          <a:ln cap="flat" cmpd="sng" w="19050">
            <a:solidFill>
              <a:srgbClr val="0070CF"/>
            </a:solidFill>
            <a:prstDash val="solid"/>
            <a:round/>
            <a:headEnd len="sm" w="sm" type="none"/>
            <a:tailEnd len="med" w="med" type="triangle"/>
          </a:ln>
        </p:spPr>
      </p:cxnSp>
      <p:cxnSp>
        <p:nvCxnSpPr>
          <p:cNvPr id="241" name="Google Shape;241;g34e2fc70470_0_13"/>
          <p:cNvCxnSpPr>
            <a:stCxn id="238" idx="3"/>
            <a:endCxn id="239" idx="1"/>
          </p:cNvCxnSpPr>
          <p:nvPr/>
        </p:nvCxnSpPr>
        <p:spPr>
          <a:xfrm>
            <a:off x="56521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42" name="Google Shape;242;g34e2fc70470_0_13"/>
          <p:cNvSpPr txBox="1"/>
          <p:nvPr/>
        </p:nvSpPr>
        <p:spPr>
          <a:xfrm>
            <a:off x="1865300" y="2087700"/>
            <a:ext cx="25596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Embedding Models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Clustering Methods</a:t>
            </a:r>
            <a:endParaRPr sz="1800">
              <a:solidFill>
                <a:schemeClr val="dk1"/>
              </a:solidFill>
            </a:endParaRPr>
          </a:p>
        </p:txBody>
      </p:sp>
      <p:sp>
        <p:nvSpPr>
          <p:cNvPr id="243" name="Google Shape;243;g34e2fc70470_0_13"/>
          <p:cNvSpPr txBox="1"/>
          <p:nvPr/>
        </p:nvSpPr>
        <p:spPr>
          <a:xfrm>
            <a:off x="8971250" y="707000"/>
            <a:ext cx="25920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Generated Archetypes</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Evaluation Methods</a:t>
            </a:r>
            <a:endParaRPr b="0" i="0" sz="1800" u="none" cap="none" strike="noStrike">
              <a:solidFill>
                <a:schemeClr val="dk1"/>
              </a:solidFill>
              <a:latin typeface="Arial"/>
              <a:ea typeface="Arial"/>
              <a:cs typeface="Arial"/>
              <a:sym typeface="Arial"/>
            </a:endParaRPr>
          </a:p>
        </p:txBody>
      </p:sp>
      <p:sp>
        <p:nvSpPr>
          <p:cNvPr id="244" name="Google Shape;244;g34e2fc70470_0_13"/>
          <p:cNvSpPr txBox="1"/>
          <p:nvPr/>
        </p:nvSpPr>
        <p:spPr>
          <a:xfrm>
            <a:off x="4475650" y="4666025"/>
            <a:ext cx="2984100" cy="150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LLMs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Prompt Engineering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Output Parsing</a:t>
            </a:r>
            <a:endParaRPr b="0" i="0" sz="1800" u="none" cap="none" strike="noStrike">
              <a:solidFill>
                <a:schemeClr val="dk1"/>
              </a:solidFill>
              <a:latin typeface="Arial"/>
              <a:ea typeface="Arial"/>
              <a:cs typeface="Arial"/>
              <a:sym typeface="Arial"/>
            </a:endParaRPr>
          </a:p>
        </p:txBody>
      </p:sp>
      <p:sp>
        <p:nvSpPr>
          <p:cNvPr id="245" name="Google Shape;245;g34e2fc70470_0_13"/>
          <p:cNvSpPr/>
          <p:nvPr/>
        </p:nvSpPr>
        <p:spPr>
          <a:xfrm>
            <a:off x="9171506" y="2047875"/>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Semantic Search</a:t>
            </a:r>
            <a:endParaRPr b="0" i="0" sz="1600" u="none" cap="none" strike="noStrike">
              <a:solidFill>
                <a:srgbClr val="FFFFFF"/>
              </a:solidFill>
              <a:latin typeface="Arial"/>
              <a:ea typeface="Arial"/>
              <a:cs typeface="Arial"/>
              <a:sym typeface="Arial"/>
            </a:endParaRPr>
          </a:p>
        </p:txBody>
      </p:sp>
      <p:sp>
        <p:nvSpPr>
          <p:cNvPr id="246" name="Google Shape;246;g34e2fc70470_0_13"/>
          <p:cNvSpPr/>
          <p:nvPr/>
        </p:nvSpPr>
        <p:spPr>
          <a:xfrm>
            <a:off x="9171506" y="31328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Fine-Tuning Text Classifiers</a:t>
            </a:r>
            <a:endParaRPr b="0" i="0" sz="1600" u="none" cap="none" strike="noStrike">
              <a:solidFill>
                <a:srgbClr val="FFFFFF"/>
              </a:solidFill>
              <a:latin typeface="Arial"/>
              <a:ea typeface="Arial"/>
              <a:cs typeface="Arial"/>
              <a:sym typeface="Arial"/>
            </a:endParaRPr>
          </a:p>
        </p:txBody>
      </p:sp>
      <p:cxnSp>
        <p:nvCxnSpPr>
          <p:cNvPr id="247" name="Google Shape;247;g34e2fc70470_0_13"/>
          <p:cNvCxnSpPr/>
          <p:nvPr/>
        </p:nvCxnSpPr>
        <p:spPr>
          <a:xfrm>
            <a:off x="84747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48" name="Google Shape;248;g34e2fc70470_0_13"/>
          <p:cNvSpPr txBox="1"/>
          <p:nvPr/>
        </p:nvSpPr>
        <p:spPr>
          <a:xfrm>
            <a:off x="-31175" y="3712449"/>
            <a:ext cx="884700" cy="45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b="0" i="0" sz="1800" u="none" cap="none" strike="noStrike">
              <a:solidFill>
                <a:schemeClr val="dk1"/>
              </a:solidFill>
              <a:latin typeface="Arial"/>
              <a:ea typeface="Arial"/>
              <a:cs typeface="Arial"/>
              <a:sym typeface="Arial"/>
            </a:endParaRPr>
          </a:p>
        </p:txBody>
      </p:sp>
      <p:sp>
        <p:nvSpPr>
          <p:cNvPr id="249" name="Google Shape;249;g34e2fc70470_0_13"/>
          <p:cNvSpPr/>
          <p:nvPr/>
        </p:nvSpPr>
        <p:spPr>
          <a:xfrm rot="786485">
            <a:off x="10832313" y="23527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Scope</a:t>
            </a:r>
            <a:endParaRPr b="1" i="0" u="none" cap="none" strike="noStrike">
              <a:solidFill>
                <a:schemeClr val="accent6"/>
              </a:solidFill>
              <a:latin typeface="Arial"/>
              <a:ea typeface="Arial"/>
              <a:cs typeface="Arial"/>
              <a:sym typeface="Arial"/>
            </a:endParaRPr>
          </a:p>
        </p:txBody>
      </p:sp>
      <p:sp>
        <p:nvSpPr>
          <p:cNvPr id="250" name="Google Shape;250;g34e2fc70470_0_13"/>
          <p:cNvSpPr/>
          <p:nvPr/>
        </p:nvSpPr>
        <p:spPr>
          <a:xfrm rot="786485">
            <a:off x="10832313" y="3439618"/>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General-ization</a:t>
            </a:r>
            <a:endParaRPr b="1" i="0" u="none" cap="none" strike="noStrike">
              <a:solidFill>
                <a:schemeClr val="lt1"/>
              </a:solidFill>
              <a:latin typeface="Arial"/>
              <a:ea typeface="Arial"/>
              <a:cs typeface="Arial"/>
              <a:sym typeface="Arial"/>
            </a:endParaRPr>
          </a:p>
        </p:txBody>
      </p:sp>
      <p:sp>
        <p:nvSpPr>
          <p:cNvPr id="251" name="Google Shape;251;g34e2fc70470_0_13"/>
          <p:cNvSpPr/>
          <p:nvPr/>
        </p:nvSpPr>
        <p:spPr>
          <a:xfrm>
            <a:off x="5262350" y="1331750"/>
            <a:ext cx="3071700" cy="1596600"/>
          </a:xfrm>
          <a:prstGeom prst="roundRect">
            <a:avLst>
              <a:gd fmla="val 16667" name="adj"/>
            </a:avLst>
          </a:prstGeom>
          <a:no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b="1" lang="en-US" sz="1800">
                <a:solidFill>
                  <a:schemeClr val="accent5"/>
                </a:solidFill>
              </a:rPr>
              <a:t>Generalization </a:t>
            </a:r>
            <a:r>
              <a:rPr b="1" lang="en-US" sz="1800">
                <a:solidFill>
                  <a:schemeClr val="accent5"/>
                </a:solidFill>
              </a:rPr>
              <a:t>Definition</a:t>
            </a:r>
            <a:endParaRPr sz="2200">
              <a:solidFill>
                <a:srgbClr val="1F77B4"/>
              </a:solidFill>
            </a:endParaRPr>
          </a:p>
          <a:p>
            <a:pPr indent="0" lvl="0" marL="0" rtl="0" algn="ctr">
              <a:spcBef>
                <a:spcPts val="0"/>
              </a:spcBef>
              <a:spcAft>
                <a:spcPts val="0"/>
              </a:spcAft>
              <a:buClr>
                <a:schemeClr val="dk1"/>
              </a:buClr>
              <a:buSzPts val="1100"/>
              <a:buFont typeface="Arial"/>
              <a:buNone/>
            </a:pPr>
            <a:r>
              <a:rPr lang="en-US"/>
              <a:t>The capacity of archetypes to support downstream tasks (e.g., classification) across varied or unseen inputs better than full-text.</a:t>
            </a:r>
            <a:endParaRPr/>
          </a:p>
          <a:p>
            <a:pPr indent="0" lvl="0" marL="0" marR="0" rtl="0" algn="ctr">
              <a:lnSpc>
                <a:spcPct val="100000"/>
              </a:lnSpc>
              <a:spcBef>
                <a:spcPts val="0"/>
              </a:spcBef>
              <a:spcAft>
                <a:spcPts val="0"/>
              </a:spcAft>
              <a:buClr>
                <a:srgbClr val="000000"/>
              </a:buClr>
              <a:buSzPts val="14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4e2fc70470_0_38"/>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sz="1800">
                <a:solidFill>
                  <a:schemeClr val="dk1"/>
                </a:solidFill>
              </a:rPr>
              <a:t> </a:t>
            </a:r>
            <a:r>
              <a:rPr lang="en-US"/>
              <a:t>- Pipeline Overview</a:t>
            </a:r>
            <a:endParaRPr/>
          </a:p>
        </p:txBody>
      </p:sp>
      <p:sp>
        <p:nvSpPr>
          <p:cNvPr id="258" name="Google Shape;258;g34e2fc70470_0_38"/>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59" name="Google Shape;259;g34e2fc70470_0_38"/>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60" name="Google Shape;260;g34e2fc70470_0_38"/>
          <p:cNvSpPr/>
          <p:nvPr/>
        </p:nvSpPr>
        <p:spPr>
          <a:xfrm>
            <a:off x="6380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Context Windows</a:t>
            </a:r>
            <a:endParaRPr b="0" i="0" sz="1600" u="none" cap="none" strike="noStrike">
              <a:solidFill>
                <a:srgbClr val="FFFFFF"/>
              </a:solidFill>
              <a:latin typeface="Arial"/>
              <a:ea typeface="Arial"/>
              <a:cs typeface="Arial"/>
              <a:sym typeface="Arial"/>
            </a:endParaRPr>
          </a:p>
        </p:txBody>
      </p:sp>
      <p:sp>
        <p:nvSpPr>
          <p:cNvPr id="261" name="Google Shape;261;g34e2fc70470_0_38"/>
          <p:cNvSpPr/>
          <p:nvPr/>
        </p:nvSpPr>
        <p:spPr>
          <a:xfrm>
            <a:off x="34606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Clusters</a:t>
            </a:r>
            <a:endParaRPr b="0" i="0" sz="1600" u="none" cap="none" strike="noStrike">
              <a:solidFill>
                <a:srgbClr val="FFFFFF"/>
              </a:solidFill>
              <a:latin typeface="Arial"/>
              <a:ea typeface="Arial"/>
              <a:cs typeface="Arial"/>
              <a:sym typeface="Arial"/>
            </a:endParaRPr>
          </a:p>
        </p:txBody>
      </p:sp>
      <p:sp>
        <p:nvSpPr>
          <p:cNvPr id="262" name="Google Shape;262;g34e2fc70470_0_38"/>
          <p:cNvSpPr/>
          <p:nvPr/>
        </p:nvSpPr>
        <p:spPr>
          <a:xfrm>
            <a:off x="62832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Archetypical Rules</a:t>
            </a:r>
            <a:endParaRPr b="0" i="0" sz="1600" u="none" cap="none" strike="noStrike">
              <a:solidFill>
                <a:srgbClr val="FFFFFF"/>
              </a:solidFill>
              <a:latin typeface="Arial"/>
              <a:ea typeface="Arial"/>
              <a:cs typeface="Arial"/>
              <a:sym typeface="Arial"/>
            </a:endParaRPr>
          </a:p>
        </p:txBody>
      </p:sp>
      <p:cxnSp>
        <p:nvCxnSpPr>
          <p:cNvPr id="263" name="Google Shape;263;g34e2fc70470_0_38"/>
          <p:cNvCxnSpPr>
            <a:stCxn id="260" idx="3"/>
            <a:endCxn id="261" idx="1"/>
          </p:cNvCxnSpPr>
          <p:nvPr/>
        </p:nvCxnSpPr>
        <p:spPr>
          <a:xfrm>
            <a:off x="2829506" y="4002250"/>
            <a:ext cx="631200" cy="0"/>
          </a:xfrm>
          <a:prstGeom prst="straightConnector1">
            <a:avLst/>
          </a:prstGeom>
          <a:noFill/>
          <a:ln cap="flat" cmpd="sng" w="19050">
            <a:solidFill>
              <a:srgbClr val="0070CF"/>
            </a:solidFill>
            <a:prstDash val="solid"/>
            <a:round/>
            <a:headEnd len="sm" w="sm" type="none"/>
            <a:tailEnd len="med" w="med" type="triangle"/>
          </a:ln>
        </p:spPr>
      </p:cxnSp>
      <p:cxnSp>
        <p:nvCxnSpPr>
          <p:cNvPr id="264" name="Google Shape;264;g34e2fc70470_0_38"/>
          <p:cNvCxnSpPr>
            <a:stCxn id="261" idx="3"/>
            <a:endCxn id="262" idx="1"/>
          </p:cNvCxnSpPr>
          <p:nvPr/>
        </p:nvCxnSpPr>
        <p:spPr>
          <a:xfrm>
            <a:off x="56521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65" name="Google Shape;265;g34e2fc70470_0_38"/>
          <p:cNvSpPr txBox="1"/>
          <p:nvPr/>
        </p:nvSpPr>
        <p:spPr>
          <a:xfrm>
            <a:off x="1865300" y="2087700"/>
            <a:ext cx="25596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Embedding Models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Clustering Methods</a:t>
            </a:r>
            <a:endParaRPr sz="1800">
              <a:solidFill>
                <a:schemeClr val="dk1"/>
              </a:solidFill>
            </a:endParaRPr>
          </a:p>
        </p:txBody>
      </p:sp>
      <p:sp>
        <p:nvSpPr>
          <p:cNvPr id="266" name="Google Shape;266;g34e2fc70470_0_38"/>
          <p:cNvSpPr txBox="1"/>
          <p:nvPr/>
        </p:nvSpPr>
        <p:spPr>
          <a:xfrm>
            <a:off x="8971250" y="707000"/>
            <a:ext cx="25920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Generated Archetypes</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Evaluation Methods</a:t>
            </a:r>
            <a:endParaRPr b="0" i="0" sz="1800" u="none" cap="none" strike="noStrike">
              <a:solidFill>
                <a:schemeClr val="dk1"/>
              </a:solidFill>
              <a:latin typeface="Arial"/>
              <a:ea typeface="Arial"/>
              <a:cs typeface="Arial"/>
              <a:sym typeface="Arial"/>
            </a:endParaRPr>
          </a:p>
        </p:txBody>
      </p:sp>
      <p:sp>
        <p:nvSpPr>
          <p:cNvPr id="267" name="Google Shape;267;g34e2fc70470_0_38"/>
          <p:cNvSpPr txBox="1"/>
          <p:nvPr/>
        </p:nvSpPr>
        <p:spPr>
          <a:xfrm>
            <a:off x="4475650" y="4666025"/>
            <a:ext cx="2984100" cy="150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LLMs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Prompt Engineering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Output Parsing</a:t>
            </a:r>
            <a:endParaRPr b="0" i="0" sz="1800" u="none" cap="none" strike="noStrike">
              <a:solidFill>
                <a:schemeClr val="dk1"/>
              </a:solidFill>
              <a:latin typeface="Arial"/>
              <a:ea typeface="Arial"/>
              <a:cs typeface="Arial"/>
              <a:sym typeface="Arial"/>
            </a:endParaRPr>
          </a:p>
        </p:txBody>
      </p:sp>
      <p:sp>
        <p:nvSpPr>
          <p:cNvPr id="268" name="Google Shape;268;g34e2fc70470_0_38"/>
          <p:cNvSpPr/>
          <p:nvPr/>
        </p:nvSpPr>
        <p:spPr>
          <a:xfrm>
            <a:off x="9171506" y="2047875"/>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Semantic Search</a:t>
            </a:r>
            <a:endParaRPr b="0" i="0" sz="1600" u="none" cap="none" strike="noStrike">
              <a:solidFill>
                <a:srgbClr val="FFFFFF"/>
              </a:solidFill>
              <a:latin typeface="Arial"/>
              <a:ea typeface="Arial"/>
              <a:cs typeface="Arial"/>
              <a:sym typeface="Arial"/>
            </a:endParaRPr>
          </a:p>
        </p:txBody>
      </p:sp>
      <p:sp>
        <p:nvSpPr>
          <p:cNvPr id="269" name="Google Shape;269;g34e2fc70470_0_38"/>
          <p:cNvSpPr/>
          <p:nvPr/>
        </p:nvSpPr>
        <p:spPr>
          <a:xfrm>
            <a:off x="9171506" y="31328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Fine-Tuning Text Classifiers</a:t>
            </a:r>
            <a:endParaRPr b="0" i="0" sz="1600" u="none" cap="none" strike="noStrike">
              <a:solidFill>
                <a:srgbClr val="FFFFFF"/>
              </a:solidFill>
              <a:latin typeface="Arial"/>
              <a:ea typeface="Arial"/>
              <a:cs typeface="Arial"/>
              <a:sym typeface="Arial"/>
            </a:endParaRPr>
          </a:p>
        </p:txBody>
      </p:sp>
      <p:sp>
        <p:nvSpPr>
          <p:cNvPr id="270" name="Google Shape;270;g34e2fc70470_0_38"/>
          <p:cNvSpPr/>
          <p:nvPr/>
        </p:nvSpPr>
        <p:spPr>
          <a:xfrm>
            <a:off x="9171506" y="4217813"/>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Conducting Human Survey</a:t>
            </a:r>
            <a:endParaRPr b="0" i="0" sz="1600" u="none" cap="none" strike="noStrike">
              <a:solidFill>
                <a:srgbClr val="FFFFFF"/>
              </a:solidFill>
              <a:latin typeface="Arial"/>
              <a:ea typeface="Arial"/>
              <a:cs typeface="Arial"/>
              <a:sym typeface="Arial"/>
            </a:endParaRPr>
          </a:p>
        </p:txBody>
      </p:sp>
      <p:cxnSp>
        <p:nvCxnSpPr>
          <p:cNvPr id="271" name="Google Shape;271;g34e2fc70470_0_38"/>
          <p:cNvCxnSpPr/>
          <p:nvPr/>
        </p:nvCxnSpPr>
        <p:spPr>
          <a:xfrm>
            <a:off x="84747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72" name="Google Shape;272;g34e2fc70470_0_38"/>
          <p:cNvSpPr txBox="1"/>
          <p:nvPr/>
        </p:nvSpPr>
        <p:spPr>
          <a:xfrm>
            <a:off x="-31175" y="3712449"/>
            <a:ext cx="884700" cy="45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b="0" i="0" sz="1800" u="none" cap="none" strike="noStrike">
              <a:solidFill>
                <a:schemeClr val="dk1"/>
              </a:solidFill>
              <a:latin typeface="Arial"/>
              <a:ea typeface="Arial"/>
              <a:cs typeface="Arial"/>
              <a:sym typeface="Arial"/>
            </a:endParaRPr>
          </a:p>
        </p:txBody>
      </p:sp>
      <p:sp>
        <p:nvSpPr>
          <p:cNvPr id="273" name="Google Shape;273;g34e2fc70470_0_38"/>
          <p:cNvSpPr/>
          <p:nvPr/>
        </p:nvSpPr>
        <p:spPr>
          <a:xfrm rot="786485">
            <a:off x="10832313" y="23527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Scope</a:t>
            </a:r>
            <a:endParaRPr b="1" i="0" u="none" cap="none" strike="noStrike">
              <a:solidFill>
                <a:schemeClr val="accent6"/>
              </a:solidFill>
              <a:latin typeface="Arial"/>
              <a:ea typeface="Arial"/>
              <a:cs typeface="Arial"/>
              <a:sym typeface="Arial"/>
            </a:endParaRPr>
          </a:p>
        </p:txBody>
      </p:sp>
      <p:sp>
        <p:nvSpPr>
          <p:cNvPr id="274" name="Google Shape;274;g34e2fc70470_0_38"/>
          <p:cNvSpPr/>
          <p:nvPr/>
        </p:nvSpPr>
        <p:spPr>
          <a:xfrm rot="786485">
            <a:off x="10832313" y="3439618"/>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General-ization</a:t>
            </a:r>
            <a:endParaRPr b="1" i="0" u="none" cap="none" strike="noStrike">
              <a:solidFill>
                <a:schemeClr val="lt1"/>
              </a:solidFill>
              <a:latin typeface="Arial"/>
              <a:ea typeface="Arial"/>
              <a:cs typeface="Arial"/>
              <a:sym typeface="Arial"/>
            </a:endParaRPr>
          </a:p>
        </p:txBody>
      </p:sp>
      <p:sp>
        <p:nvSpPr>
          <p:cNvPr id="275" name="Google Shape;275;g34e2fc70470_0_38"/>
          <p:cNvSpPr/>
          <p:nvPr/>
        </p:nvSpPr>
        <p:spPr>
          <a:xfrm rot="786485">
            <a:off x="10832313" y="45265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Human</a:t>
            </a:r>
            <a:endParaRPr b="1">
              <a:solidFill>
                <a:schemeClr val="lt1"/>
              </a:solidFill>
            </a:endParaRPr>
          </a:p>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Eval</a:t>
            </a:r>
            <a:endParaRPr b="1">
              <a:solidFill>
                <a:schemeClr val="lt1"/>
              </a:solidFill>
            </a:endParaRPr>
          </a:p>
        </p:txBody>
      </p:sp>
      <p:sp>
        <p:nvSpPr>
          <p:cNvPr id="276" name="Google Shape;276;g34e2fc70470_0_38"/>
          <p:cNvSpPr/>
          <p:nvPr/>
        </p:nvSpPr>
        <p:spPr>
          <a:xfrm>
            <a:off x="5262350" y="1331750"/>
            <a:ext cx="3071700" cy="1596600"/>
          </a:xfrm>
          <a:prstGeom prst="roundRect">
            <a:avLst>
              <a:gd fmla="val 16667" name="adj"/>
            </a:avLst>
          </a:prstGeom>
          <a:no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b="1" lang="en-US" sz="1800">
                <a:solidFill>
                  <a:schemeClr val="accent5"/>
                </a:solidFill>
              </a:rPr>
              <a:t>Human Eval </a:t>
            </a:r>
            <a:r>
              <a:rPr b="1" lang="en-US" sz="1800">
                <a:solidFill>
                  <a:schemeClr val="accent5"/>
                </a:solidFill>
              </a:rPr>
              <a:t>Definition</a:t>
            </a:r>
            <a:endParaRPr b="1" sz="1800">
              <a:solidFill>
                <a:schemeClr val="accent5"/>
              </a:solidFill>
            </a:endParaRPr>
          </a:p>
          <a:p>
            <a:pPr indent="0" lvl="0" marL="0" rtl="0" algn="ctr">
              <a:spcBef>
                <a:spcPts val="0"/>
              </a:spcBef>
              <a:spcAft>
                <a:spcPts val="0"/>
              </a:spcAft>
              <a:buClr>
                <a:schemeClr val="dk1"/>
              </a:buClr>
              <a:buSzPts val="1100"/>
              <a:buFont typeface="Arial"/>
              <a:buNone/>
            </a:pPr>
            <a:r>
              <a:t/>
            </a:r>
            <a:endParaRPr b="1" sz="1800">
              <a:solidFill>
                <a:schemeClr val="accent5"/>
              </a:solidFill>
            </a:endParaRPr>
          </a:p>
          <a:p>
            <a:pPr indent="0" lvl="0" marL="0" rtl="0" algn="ctr">
              <a:spcBef>
                <a:spcPts val="0"/>
              </a:spcBef>
              <a:spcAft>
                <a:spcPts val="0"/>
              </a:spcAft>
              <a:buClr>
                <a:schemeClr val="dk1"/>
              </a:buClr>
              <a:buSzPts val="1100"/>
              <a:buFont typeface="Arial"/>
              <a:buNone/>
            </a:pPr>
            <a:r>
              <a:rPr lang="en-US"/>
              <a:t>Used to assess archetypes’ preference and alignment with human expectations</a:t>
            </a:r>
            <a:endParaRPr/>
          </a:p>
          <a:p>
            <a:pPr indent="0" lvl="0" marL="0" marR="0" rtl="0" algn="ctr">
              <a:lnSpc>
                <a:spcPct val="100000"/>
              </a:lnSpc>
              <a:spcBef>
                <a:spcPts val="0"/>
              </a:spcBef>
              <a:spcAft>
                <a:spcPts val="0"/>
              </a:spcAft>
              <a:buClr>
                <a:srgbClr val="000000"/>
              </a:buClr>
              <a:buSzPts val="14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4e2fc70470_0_63"/>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sz="1800">
                <a:solidFill>
                  <a:schemeClr val="dk1"/>
                </a:solidFill>
              </a:rPr>
              <a:t> </a:t>
            </a:r>
            <a:r>
              <a:rPr lang="en-US"/>
              <a:t>- Pipeline Overview</a:t>
            </a:r>
            <a:endParaRPr/>
          </a:p>
        </p:txBody>
      </p:sp>
      <p:sp>
        <p:nvSpPr>
          <p:cNvPr id="283" name="Google Shape;283;g34e2fc70470_0_63"/>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84" name="Google Shape;284;g34e2fc70470_0_63"/>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85" name="Google Shape;285;g34e2fc70470_0_63"/>
          <p:cNvSpPr/>
          <p:nvPr/>
        </p:nvSpPr>
        <p:spPr>
          <a:xfrm>
            <a:off x="6380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Context Windows</a:t>
            </a:r>
            <a:endParaRPr b="0" i="0" sz="1600" u="none" cap="none" strike="noStrike">
              <a:solidFill>
                <a:srgbClr val="FFFFFF"/>
              </a:solidFill>
              <a:latin typeface="Arial"/>
              <a:ea typeface="Arial"/>
              <a:cs typeface="Arial"/>
              <a:sym typeface="Arial"/>
            </a:endParaRPr>
          </a:p>
        </p:txBody>
      </p:sp>
      <p:sp>
        <p:nvSpPr>
          <p:cNvPr id="286" name="Google Shape;286;g34e2fc70470_0_63"/>
          <p:cNvSpPr/>
          <p:nvPr/>
        </p:nvSpPr>
        <p:spPr>
          <a:xfrm>
            <a:off x="34606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Clusters</a:t>
            </a:r>
            <a:endParaRPr b="0" i="0" sz="1600" u="none" cap="none" strike="noStrike">
              <a:solidFill>
                <a:srgbClr val="FFFFFF"/>
              </a:solidFill>
              <a:latin typeface="Arial"/>
              <a:ea typeface="Arial"/>
              <a:cs typeface="Arial"/>
              <a:sym typeface="Arial"/>
            </a:endParaRPr>
          </a:p>
        </p:txBody>
      </p:sp>
      <p:sp>
        <p:nvSpPr>
          <p:cNvPr id="287" name="Google Shape;287;g34e2fc70470_0_63"/>
          <p:cNvSpPr/>
          <p:nvPr/>
        </p:nvSpPr>
        <p:spPr>
          <a:xfrm>
            <a:off x="62832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Archetypical Rules</a:t>
            </a:r>
            <a:endParaRPr b="0" i="0" sz="1600" u="none" cap="none" strike="noStrike">
              <a:solidFill>
                <a:srgbClr val="FFFFFF"/>
              </a:solidFill>
              <a:latin typeface="Arial"/>
              <a:ea typeface="Arial"/>
              <a:cs typeface="Arial"/>
              <a:sym typeface="Arial"/>
            </a:endParaRPr>
          </a:p>
        </p:txBody>
      </p:sp>
      <p:cxnSp>
        <p:nvCxnSpPr>
          <p:cNvPr id="288" name="Google Shape;288;g34e2fc70470_0_63"/>
          <p:cNvCxnSpPr>
            <a:stCxn id="285" idx="3"/>
            <a:endCxn id="286" idx="1"/>
          </p:cNvCxnSpPr>
          <p:nvPr/>
        </p:nvCxnSpPr>
        <p:spPr>
          <a:xfrm>
            <a:off x="2829506" y="4002250"/>
            <a:ext cx="631200" cy="0"/>
          </a:xfrm>
          <a:prstGeom prst="straightConnector1">
            <a:avLst/>
          </a:prstGeom>
          <a:noFill/>
          <a:ln cap="flat" cmpd="sng" w="19050">
            <a:solidFill>
              <a:srgbClr val="0070CF"/>
            </a:solidFill>
            <a:prstDash val="solid"/>
            <a:round/>
            <a:headEnd len="sm" w="sm" type="none"/>
            <a:tailEnd len="med" w="med" type="triangle"/>
          </a:ln>
        </p:spPr>
      </p:cxnSp>
      <p:cxnSp>
        <p:nvCxnSpPr>
          <p:cNvPr id="289" name="Google Shape;289;g34e2fc70470_0_63"/>
          <p:cNvCxnSpPr>
            <a:stCxn id="286" idx="3"/>
            <a:endCxn id="287" idx="1"/>
          </p:cNvCxnSpPr>
          <p:nvPr/>
        </p:nvCxnSpPr>
        <p:spPr>
          <a:xfrm>
            <a:off x="56521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90" name="Google Shape;290;g34e2fc70470_0_63"/>
          <p:cNvSpPr txBox="1"/>
          <p:nvPr/>
        </p:nvSpPr>
        <p:spPr>
          <a:xfrm>
            <a:off x="1865300" y="2087700"/>
            <a:ext cx="25596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Embedding Models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Clustering Methods</a:t>
            </a:r>
            <a:endParaRPr sz="1800">
              <a:solidFill>
                <a:schemeClr val="dk1"/>
              </a:solidFill>
            </a:endParaRPr>
          </a:p>
        </p:txBody>
      </p:sp>
      <p:sp>
        <p:nvSpPr>
          <p:cNvPr id="291" name="Google Shape;291;g34e2fc70470_0_63"/>
          <p:cNvSpPr txBox="1"/>
          <p:nvPr/>
        </p:nvSpPr>
        <p:spPr>
          <a:xfrm>
            <a:off x="8971250" y="707000"/>
            <a:ext cx="25920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Generated Archetypes</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Evaluation Methods</a:t>
            </a:r>
            <a:endParaRPr b="0" i="0" sz="1800" u="none" cap="none" strike="noStrike">
              <a:solidFill>
                <a:schemeClr val="dk1"/>
              </a:solidFill>
              <a:latin typeface="Arial"/>
              <a:ea typeface="Arial"/>
              <a:cs typeface="Arial"/>
              <a:sym typeface="Arial"/>
            </a:endParaRPr>
          </a:p>
        </p:txBody>
      </p:sp>
      <p:sp>
        <p:nvSpPr>
          <p:cNvPr id="292" name="Google Shape;292;g34e2fc70470_0_63"/>
          <p:cNvSpPr txBox="1"/>
          <p:nvPr/>
        </p:nvSpPr>
        <p:spPr>
          <a:xfrm>
            <a:off x="4475650" y="4666025"/>
            <a:ext cx="2984100" cy="150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LLMs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Prompt Engineering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Output Parsing</a:t>
            </a:r>
            <a:endParaRPr b="0" i="0" sz="1800" u="none" cap="none" strike="noStrike">
              <a:solidFill>
                <a:schemeClr val="dk1"/>
              </a:solidFill>
              <a:latin typeface="Arial"/>
              <a:ea typeface="Arial"/>
              <a:cs typeface="Arial"/>
              <a:sym typeface="Arial"/>
            </a:endParaRPr>
          </a:p>
        </p:txBody>
      </p:sp>
      <p:sp>
        <p:nvSpPr>
          <p:cNvPr id="293" name="Google Shape;293;g34e2fc70470_0_63"/>
          <p:cNvSpPr/>
          <p:nvPr/>
        </p:nvSpPr>
        <p:spPr>
          <a:xfrm>
            <a:off x="9171506" y="2047875"/>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Semantic Search</a:t>
            </a:r>
            <a:endParaRPr b="0" i="0" sz="1600" u="none" cap="none" strike="noStrike">
              <a:solidFill>
                <a:srgbClr val="FFFFFF"/>
              </a:solidFill>
              <a:latin typeface="Arial"/>
              <a:ea typeface="Arial"/>
              <a:cs typeface="Arial"/>
              <a:sym typeface="Arial"/>
            </a:endParaRPr>
          </a:p>
        </p:txBody>
      </p:sp>
      <p:sp>
        <p:nvSpPr>
          <p:cNvPr id="294" name="Google Shape;294;g34e2fc70470_0_63"/>
          <p:cNvSpPr/>
          <p:nvPr/>
        </p:nvSpPr>
        <p:spPr>
          <a:xfrm>
            <a:off x="9171506" y="31328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Fine-Tuning Text Classifiers</a:t>
            </a:r>
            <a:endParaRPr b="0" i="0" sz="1600" u="none" cap="none" strike="noStrike">
              <a:solidFill>
                <a:srgbClr val="FFFFFF"/>
              </a:solidFill>
              <a:latin typeface="Arial"/>
              <a:ea typeface="Arial"/>
              <a:cs typeface="Arial"/>
              <a:sym typeface="Arial"/>
            </a:endParaRPr>
          </a:p>
        </p:txBody>
      </p:sp>
      <p:sp>
        <p:nvSpPr>
          <p:cNvPr id="295" name="Google Shape;295;g34e2fc70470_0_63"/>
          <p:cNvSpPr/>
          <p:nvPr/>
        </p:nvSpPr>
        <p:spPr>
          <a:xfrm>
            <a:off x="9171506" y="4217813"/>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Conducting Human Survey</a:t>
            </a:r>
            <a:endParaRPr b="0" i="0" sz="1600" u="none" cap="none" strike="noStrike">
              <a:solidFill>
                <a:srgbClr val="FFFFFF"/>
              </a:solidFill>
              <a:latin typeface="Arial"/>
              <a:ea typeface="Arial"/>
              <a:cs typeface="Arial"/>
              <a:sym typeface="Arial"/>
            </a:endParaRPr>
          </a:p>
        </p:txBody>
      </p:sp>
      <p:sp>
        <p:nvSpPr>
          <p:cNvPr id="296" name="Google Shape;296;g34e2fc70470_0_63"/>
          <p:cNvSpPr/>
          <p:nvPr/>
        </p:nvSpPr>
        <p:spPr>
          <a:xfrm>
            <a:off x="9171506" y="5302788"/>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Clustering Generated Archetypes</a:t>
            </a:r>
            <a:endParaRPr b="0" i="0" sz="1600" u="none" cap="none" strike="noStrike">
              <a:solidFill>
                <a:srgbClr val="FFFFFF"/>
              </a:solidFill>
              <a:latin typeface="Arial"/>
              <a:ea typeface="Arial"/>
              <a:cs typeface="Arial"/>
              <a:sym typeface="Arial"/>
            </a:endParaRPr>
          </a:p>
        </p:txBody>
      </p:sp>
      <p:cxnSp>
        <p:nvCxnSpPr>
          <p:cNvPr id="297" name="Google Shape;297;g34e2fc70470_0_63"/>
          <p:cNvCxnSpPr/>
          <p:nvPr/>
        </p:nvCxnSpPr>
        <p:spPr>
          <a:xfrm>
            <a:off x="84747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98" name="Google Shape;298;g34e2fc70470_0_63"/>
          <p:cNvSpPr txBox="1"/>
          <p:nvPr/>
        </p:nvSpPr>
        <p:spPr>
          <a:xfrm>
            <a:off x="-31175" y="3712449"/>
            <a:ext cx="884700" cy="45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b="0" i="0" sz="1800" u="none" cap="none" strike="noStrike">
              <a:solidFill>
                <a:schemeClr val="dk1"/>
              </a:solidFill>
              <a:latin typeface="Arial"/>
              <a:ea typeface="Arial"/>
              <a:cs typeface="Arial"/>
              <a:sym typeface="Arial"/>
            </a:endParaRPr>
          </a:p>
        </p:txBody>
      </p:sp>
      <p:sp>
        <p:nvSpPr>
          <p:cNvPr id="299" name="Google Shape;299;g34e2fc70470_0_63"/>
          <p:cNvSpPr/>
          <p:nvPr/>
        </p:nvSpPr>
        <p:spPr>
          <a:xfrm rot="786485">
            <a:off x="10832313" y="23527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Scope</a:t>
            </a:r>
            <a:endParaRPr b="1" i="0" u="none" cap="none" strike="noStrike">
              <a:solidFill>
                <a:schemeClr val="accent6"/>
              </a:solidFill>
              <a:latin typeface="Arial"/>
              <a:ea typeface="Arial"/>
              <a:cs typeface="Arial"/>
              <a:sym typeface="Arial"/>
            </a:endParaRPr>
          </a:p>
        </p:txBody>
      </p:sp>
      <p:sp>
        <p:nvSpPr>
          <p:cNvPr id="300" name="Google Shape;300;g34e2fc70470_0_63"/>
          <p:cNvSpPr/>
          <p:nvPr/>
        </p:nvSpPr>
        <p:spPr>
          <a:xfrm rot="786485">
            <a:off x="10832313" y="3439618"/>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General-ization</a:t>
            </a:r>
            <a:endParaRPr b="1" i="0" u="none" cap="none" strike="noStrike">
              <a:solidFill>
                <a:schemeClr val="lt1"/>
              </a:solidFill>
              <a:latin typeface="Arial"/>
              <a:ea typeface="Arial"/>
              <a:cs typeface="Arial"/>
              <a:sym typeface="Arial"/>
            </a:endParaRPr>
          </a:p>
        </p:txBody>
      </p:sp>
      <p:sp>
        <p:nvSpPr>
          <p:cNvPr id="301" name="Google Shape;301;g34e2fc70470_0_63"/>
          <p:cNvSpPr/>
          <p:nvPr/>
        </p:nvSpPr>
        <p:spPr>
          <a:xfrm rot="786485">
            <a:off x="10832313" y="45265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Human</a:t>
            </a:r>
            <a:endParaRPr b="1">
              <a:solidFill>
                <a:schemeClr val="lt1"/>
              </a:solidFill>
            </a:endParaRPr>
          </a:p>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Eval</a:t>
            </a:r>
            <a:endParaRPr b="1">
              <a:solidFill>
                <a:schemeClr val="lt1"/>
              </a:solidFill>
            </a:endParaRPr>
          </a:p>
        </p:txBody>
      </p:sp>
      <p:sp>
        <p:nvSpPr>
          <p:cNvPr id="302" name="Google Shape;302;g34e2fc70470_0_63"/>
          <p:cNvSpPr/>
          <p:nvPr/>
        </p:nvSpPr>
        <p:spPr>
          <a:xfrm rot="786485">
            <a:off x="10832313" y="565415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Domain</a:t>
            </a:r>
            <a:r>
              <a:rPr b="1" lang="en-US">
                <a:solidFill>
                  <a:schemeClr val="lt1"/>
                </a:solidFill>
              </a:rPr>
              <a:t> </a:t>
            </a:r>
            <a:r>
              <a:rPr b="1" lang="en-US">
                <a:solidFill>
                  <a:schemeClr val="accent6"/>
                </a:solidFill>
              </a:rPr>
              <a:t>Disjoint</a:t>
            </a:r>
            <a:endParaRPr b="1" i="0" u="none" cap="none" strike="noStrike">
              <a:solidFill>
                <a:schemeClr val="lt1"/>
              </a:solidFill>
              <a:latin typeface="Arial"/>
              <a:ea typeface="Arial"/>
              <a:cs typeface="Arial"/>
              <a:sym typeface="Arial"/>
            </a:endParaRPr>
          </a:p>
        </p:txBody>
      </p:sp>
      <p:sp>
        <p:nvSpPr>
          <p:cNvPr id="303" name="Google Shape;303;g34e2fc70470_0_63"/>
          <p:cNvSpPr/>
          <p:nvPr/>
        </p:nvSpPr>
        <p:spPr>
          <a:xfrm>
            <a:off x="5262350" y="1331750"/>
            <a:ext cx="3071700" cy="1596600"/>
          </a:xfrm>
          <a:prstGeom prst="roundRect">
            <a:avLst>
              <a:gd fmla="val 16667" name="adj"/>
            </a:avLst>
          </a:prstGeom>
          <a:no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b="1" lang="en-US" sz="1800">
                <a:solidFill>
                  <a:schemeClr val="accent5"/>
                </a:solidFill>
              </a:rPr>
              <a:t>Disjointness</a:t>
            </a:r>
            <a:r>
              <a:rPr b="1" lang="en-US" sz="1800">
                <a:solidFill>
                  <a:schemeClr val="accent5"/>
                </a:solidFill>
              </a:rPr>
              <a:t> Definition</a:t>
            </a:r>
            <a:endParaRPr b="1" sz="1800">
              <a:solidFill>
                <a:schemeClr val="accent5"/>
              </a:solidFill>
            </a:endParaRPr>
          </a:p>
          <a:p>
            <a:pPr indent="0" lvl="0" marL="0" rtl="0" algn="ctr">
              <a:spcBef>
                <a:spcPts val="0"/>
              </a:spcBef>
              <a:spcAft>
                <a:spcPts val="0"/>
              </a:spcAft>
              <a:buClr>
                <a:schemeClr val="dk1"/>
              </a:buClr>
              <a:buSzPts val="1100"/>
              <a:buFont typeface="Arial"/>
              <a:buNone/>
            </a:pPr>
            <a:r>
              <a:rPr lang="en-US"/>
              <a:t>A measure of how well archetypes are non-overlapping, ensuring</a:t>
            </a:r>
            <a:endParaRPr/>
          </a:p>
          <a:p>
            <a:pPr indent="0" lvl="0" marL="0" rtl="0" algn="ctr">
              <a:spcBef>
                <a:spcPts val="0"/>
              </a:spcBef>
              <a:spcAft>
                <a:spcPts val="0"/>
              </a:spcAft>
              <a:buClr>
                <a:schemeClr val="dk1"/>
              </a:buClr>
              <a:buSzPts val="1100"/>
              <a:buFont typeface="Arial"/>
              <a:buNone/>
            </a:pPr>
            <a:r>
              <a:rPr lang="en-US"/>
              <a:t>that each set of domain’s archetypes represent a domain with minimal redundancy with respect to other domains.</a:t>
            </a:r>
            <a:endParaRPr/>
          </a:p>
          <a:p>
            <a:pPr indent="0" lvl="0" marL="0" marR="0" rtl="0" algn="ctr">
              <a:lnSpc>
                <a:spcPct val="100000"/>
              </a:lnSpc>
              <a:spcBef>
                <a:spcPts val="0"/>
              </a:spcBef>
              <a:spcAft>
                <a:spcPts val="0"/>
              </a:spcAft>
              <a:buClr>
                <a:srgbClr val="000000"/>
              </a:buClr>
              <a:buSzPts val="14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245fa46e06_1_2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a:t> - Labelled Datasets</a:t>
            </a:r>
            <a:endParaRPr/>
          </a:p>
        </p:txBody>
      </p:sp>
      <p:sp>
        <p:nvSpPr>
          <p:cNvPr id="310" name="Google Shape;310;g3245fa46e06_1_24"/>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11" name="Google Shape;311;g3245fa46e06_1_24"/>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12" name="Google Shape;312;g3245fa46e06_1_24"/>
          <p:cNvPicPr preferRelativeResize="0"/>
          <p:nvPr/>
        </p:nvPicPr>
        <p:blipFill>
          <a:blip r:embed="rId3">
            <a:alphaModFix/>
          </a:blip>
          <a:stretch>
            <a:fillRect/>
          </a:stretch>
        </p:blipFill>
        <p:spPr>
          <a:xfrm>
            <a:off x="3220561" y="2182024"/>
            <a:ext cx="5750876" cy="2493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g322d2c36e29_1_157"/>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a:t> - Clustering</a:t>
            </a:r>
            <a:endParaRPr/>
          </a:p>
        </p:txBody>
      </p:sp>
      <p:sp>
        <p:nvSpPr>
          <p:cNvPr id="319" name="Google Shape;319;g322d2c36e29_1_157"/>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20" name="Google Shape;320;g322d2c36e29_1_157"/>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21" name="Google Shape;321;g322d2c36e29_1_157"/>
          <p:cNvSpPr txBox="1"/>
          <p:nvPr>
            <p:ph idx="1" type="body"/>
          </p:nvPr>
        </p:nvSpPr>
        <p:spPr>
          <a:xfrm>
            <a:off x="-137725" y="1722975"/>
            <a:ext cx="19740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SzPts val="1400"/>
              <a:buNone/>
            </a:pPr>
            <a:r>
              <a:rPr lang="en-US" sz="2000">
                <a:solidFill>
                  <a:srgbClr val="0065BD"/>
                </a:solidFill>
              </a:rPr>
              <a:t>K-means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cxnSp>
        <p:nvCxnSpPr>
          <p:cNvPr id="322" name="Google Shape;322;g322d2c36e29_1_157"/>
          <p:cNvCxnSpPr/>
          <p:nvPr/>
        </p:nvCxnSpPr>
        <p:spPr>
          <a:xfrm>
            <a:off x="6212750" y="503025"/>
            <a:ext cx="16200" cy="3769800"/>
          </a:xfrm>
          <a:prstGeom prst="straightConnector1">
            <a:avLst/>
          </a:prstGeom>
          <a:noFill/>
          <a:ln cap="flat" cmpd="sng" w="28575">
            <a:solidFill>
              <a:srgbClr val="0065BD"/>
            </a:solidFill>
            <a:prstDash val="solid"/>
            <a:round/>
            <a:headEnd len="sm" w="sm" type="none"/>
            <a:tailEnd len="sm" w="sm" type="none"/>
          </a:ln>
        </p:spPr>
      </p:cxnSp>
      <p:pic>
        <p:nvPicPr>
          <p:cNvPr id="323" name="Google Shape;323;g322d2c36e29_1_157"/>
          <p:cNvPicPr preferRelativeResize="0"/>
          <p:nvPr/>
        </p:nvPicPr>
        <p:blipFill rotWithShape="1">
          <a:blip r:embed="rId3">
            <a:alphaModFix/>
          </a:blip>
          <a:srcRect b="0" l="0" r="0" t="0"/>
          <a:stretch/>
        </p:blipFill>
        <p:spPr>
          <a:xfrm>
            <a:off x="8291821" y="1210862"/>
            <a:ext cx="3740532" cy="2938182"/>
          </a:xfrm>
          <a:prstGeom prst="rect">
            <a:avLst/>
          </a:prstGeom>
          <a:noFill/>
          <a:ln>
            <a:noFill/>
          </a:ln>
        </p:spPr>
      </p:pic>
      <p:sp>
        <p:nvSpPr>
          <p:cNvPr id="324" name="Google Shape;324;g322d2c36e29_1_157"/>
          <p:cNvSpPr txBox="1"/>
          <p:nvPr/>
        </p:nvSpPr>
        <p:spPr>
          <a:xfrm>
            <a:off x="8923843" y="981071"/>
            <a:ext cx="2476500" cy="246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Clustering Semantically Similar contexts</a:t>
            </a:r>
            <a:endParaRPr b="0" i="0" sz="1400" u="none" cap="none" strike="noStrike">
              <a:solidFill>
                <a:srgbClr val="000000"/>
              </a:solidFill>
              <a:latin typeface="Arial"/>
              <a:ea typeface="Arial"/>
              <a:cs typeface="Arial"/>
              <a:sym typeface="Arial"/>
            </a:endParaRPr>
          </a:p>
        </p:txBody>
      </p:sp>
      <p:sp>
        <p:nvSpPr>
          <p:cNvPr id="325" name="Google Shape;325;g322d2c36e29_1_157"/>
          <p:cNvSpPr txBox="1"/>
          <p:nvPr>
            <p:ph idx="1" type="body"/>
          </p:nvPr>
        </p:nvSpPr>
        <p:spPr>
          <a:xfrm>
            <a:off x="6317825" y="1415652"/>
            <a:ext cx="1974000" cy="1679400"/>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100000"/>
              </a:lnSpc>
              <a:spcBef>
                <a:spcPts val="360"/>
              </a:spcBef>
              <a:spcAft>
                <a:spcPts val="0"/>
              </a:spcAft>
              <a:buSzPts val="1400"/>
              <a:buNone/>
            </a:pPr>
            <a:r>
              <a:rPr lang="en-US" sz="2000">
                <a:solidFill>
                  <a:srgbClr val="0065BD"/>
                </a:solidFill>
              </a:rPr>
              <a:t>Hierarchical</a:t>
            </a:r>
            <a:r>
              <a:rPr lang="en-US">
                <a:latin typeface="Calibri"/>
                <a:ea typeface="Calibri"/>
                <a:cs typeface="Calibri"/>
                <a:sym typeface="Calibri"/>
              </a:rPr>
              <a:t> </a:t>
            </a:r>
            <a:r>
              <a:rPr lang="en-US" sz="2000">
                <a:solidFill>
                  <a:srgbClr val="0065BD"/>
                </a:solidFill>
              </a:rPr>
              <a:t> Clustering </a:t>
            </a:r>
            <a:endParaRPr sz="2000">
              <a:solidFill>
                <a:srgbClr val="0065BD"/>
              </a:solidFill>
            </a:endParaRPr>
          </a:p>
          <a:p>
            <a:pPr indent="0" lvl="0" marL="0" rtl="0" algn="ctr">
              <a:lnSpc>
                <a:spcPct val="100000"/>
              </a:lnSpc>
              <a:spcBef>
                <a:spcPts val="360"/>
              </a:spcBef>
              <a:spcAft>
                <a:spcPts val="0"/>
              </a:spcAft>
              <a:buSzPts val="1400"/>
              <a:buNone/>
            </a:pPr>
            <a:r>
              <a:rPr lang="en-US" sz="2000">
                <a:solidFill>
                  <a:srgbClr val="0065BD"/>
                </a:solidFill>
              </a:rPr>
              <a:t>(All windows &amp;</a:t>
            </a:r>
            <a:endParaRPr sz="2000">
              <a:solidFill>
                <a:srgbClr val="0065BD"/>
              </a:solidFill>
            </a:endParaRPr>
          </a:p>
          <a:p>
            <a:pPr indent="0" lvl="0" marL="0" rtl="0" algn="ctr">
              <a:lnSpc>
                <a:spcPct val="100000"/>
              </a:lnSpc>
              <a:spcBef>
                <a:spcPts val="360"/>
              </a:spcBef>
              <a:spcAft>
                <a:spcPts val="0"/>
              </a:spcAft>
              <a:buSzPts val="1400"/>
              <a:buNone/>
            </a:pPr>
            <a:r>
              <a:rPr lang="en-US" sz="2000">
                <a:solidFill>
                  <a:srgbClr val="0065BD"/>
                </a:solidFill>
              </a:rPr>
              <a:t>Selected Windows)</a:t>
            </a:r>
            <a:endParaRPr>
              <a:latin typeface="Calibri"/>
              <a:ea typeface="Calibri"/>
              <a:cs typeface="Calibri"/>
              <a:sym typeface="Calibri"/>
            </a:endParaRPr>
          </a:p>
        </p:txBody>
      </p:sp>
      <p:sp>
        <p:nvSpPr>
          <p:cNvPr id="326" name="Google Shape;326;g322d2c36e29_1_157"/>
          <p:cNvSpPr/>
          <p:nvPr/>
        </p:nvSpPr>
        <p:spPr>
          <a:xfrm>
            <a:off x="1506975" y="3174053"/>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Fixed number of clusters</a:t>
            </a:r>
            <a:endParaRPr b="0" i="0" sz="1400" u="none" cap="none" strike="noStrike">
              <a:solidFill>
                <a:schemeClr val="lt1"/>
              </a:solidFill>
              <a:latin typeface="Arial"/>
              <a:ea typeface="Arial"/>
              <a:cs typeface="Arial"/>
              <a:sym typeface="Arial"/>
            </a:endParaRPr>
          </a:p>
        </p:txBody>
      </p:sp>
      <p:sp>
        <p:nvSpPr>
          <p:cNvPr id="327" name="Google Shape;327;g322d2c36e29_1_157"/>
          <p:cNvSpPr/>
          <p:nvPr/>
        </p:nvSpPr>
        <p:spPr>
          <a:xfrm>
            <a:off x="3950250" y="3174054"/>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Difficult to unify for all categories</a:t>
            </a:r>
            <a:endParaRPr b="0" i="0" sz="1400" u="none" cap="none" strike="noStrike">
              <a:solidFill>
                <a:schemeClr val="lt1"/>
              </a:solidFill>
              <a:latin typeface="Arial"/>
              <a:ea typeface="Arial"/>
              <a:cs typeface="Arial"/>
              <a:sym typeface="Arial"/>
            </a:endParaRPr>
          </a:p>
        </p:txBody>
      </p:sp>
      <p:sp>
        <p:nvSpPr>
          <p:cNvPr id="328" name="Google Shape;328;g322d2c36e29_1_157"/>
          <p:cNvSpPr txBox="1"/>
          <p:nvPr/>
        </p:nvSpPr>
        <p:spPr>
          <a:xfrm>
            <a:off x="6275425" y="3094938"/>
            <a:ext cx="2296500" cy="66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Recursive Clustering, based on cluster density</a:t>
            </a:r>
            <a:endParaRPr b="0" i="0" sz="1400" u="none" cap="none" strike="noStrike">
              <a:solidFill>
                <a:schemeClr val="dk1"/>
              </a:solidFill>
              <a:latin typeface="Arial"/>
              <a:ea typeface="Arial"/>
              <a:cs typeface="Arial"/>
              <a:sym typeface="Arial"/>
            </a:endParaRPr>
          </a:p>
        </p:txBody>
      </p:sp>
      <p:pic>
        <p:nvPicPr>
          <p:cNvPr id="329" name="Google Shape;329;g322d2c36e29_1_157"/>
          <p:cNvPicPr preferRelativeResize="0"/>
          <p:nvPr/>
        </p:nvPicPr>
        <p:blipFill rotWithShape="1">
          <a:blip r:embed="rId4">
            <a:alphaModFix/>
          </a:blip>
          <a:srcRect b="0" l="0" r="0" t="0"/>
          <a:stretch/>
        </p:blipFill>
        <p:spPr>
          <a:xfrm>
            <a:off x="1836275" y="1210837"/>
            <a:ext cx="3920400" cy="1903025"/>
          </a:xfrm>
          <a:prstGeom prst="rect">
            <a:avLst/>
          </a:prstGeom>
          <a:noFill/>
          <a:ln>
            <a:noFill/>
          </a:ln>
        </p:spPr>
      </p:pic>
      <p:cxnSp>
        <p:nvCxnSpPr>
          <p:cNvPr id="330" name="Google Shape;330;g322d2c36e29_1_157"/>
          <p:cNvCxnSpPr/>
          <p:nvPr/>
        </p:nvCxnSpPr>
        <p:spPr>
          <a:xfrm rot="10800000">
            <a:off x="324975" y="4283250"/>
            <a:ext cx="11514000" cy="21000"/>
          </a:xfrm>
          <a:prstGeom prst="straightConnector1">
            <a:avLst/>
          </a:prstGeom>
          <a:noFill/>
          <a:ln cap="flat" cmpd="sng" w="28575">
            <a:solidFill>
              <a:srgbClr val="0065BD"/>
            </a:solidFill>
            <a:prstDash val="solid"/>
            <a:round/>
            <a:headEnd len="sm" w="sm" type="none"/>
            <a:tailEnd len="sm" w="sm" type="none"/>
          </a:ln>
        </p:spPr>
      </p:cxnSp>
      <p:pic>
        <p:nvPicPr>
          <p:cNvPr id="331" name="Google Shape;331;g322d2c36e29_1_157"/>
          <p:cNvPicPr preferRelativeResize="0"/>
          <p:nvPr/>
        </p:nvPicPr>
        <p:blipFill rotWithShape="1">
          <a:blip r:embed="rId5">
            <a:alphaModFix/>
          </a:blip>
          <a:srcRect b="0" l="0" r="0" t="0"/>
          <a:stretch/>
        </p:blipFill>
        <p:spPr>
          <a:xfrm>
            <a:off x="4728175" y="4367101"/>
            <a:ext cx="6250926" cy="2184125"/>
          </a:xfrm>
          <a:prstGeom prst="rect">
            <a:avLst/>
          </a:prstGeom>
          <a:noFill/>
          <a:ln>
            <a:noFill/>
          </a:ln>
        </p:spPr>
      </p:pic>
      <p:sp>
        <p:nvSpPr>
          <p:cNvPr id="332" name="Google Shape;332;g322d2c36e29_1_157"/>
          <p:cNvSpPr txBox="1"/>
          <p:nvPr>
            <p:ph idx="1" type="body"/>
          </p:nvPr>
        </p:nvSpPr>
        <p:spPr>
          <a:xfrm>
            <a:off x="334975" y="4781963"/>
            <a:ext cx="37404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SzPts val="1400"/>
              <a:buNone/>
            </a:pPr>
            <a:r>
              <a:rPr lang="en-US" sz="2000">
                <a:solidFill>
                  <a:srgbClr val="0065BD"/>
                </a:solidFill>
              </a:rPr>
              <a:t>Density Peaks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
        <p:nvSpPr>
          <p:cNvPr id="333" name="Google Shape;333;g322d2c36e29_1_157"/>
          <p:cNvSpPr/>
          <p:nvPr/>
        </p:nvSpPr>
        <p:spPr>
          <a:xfrm rot="1023">
            <a:off x="6568250" y="267775"/>
            <a:ext cx="2016300" cy="1019100"/>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sz="1500">
              <a:solidFill>
                <a:schemeClr val="accent6"/>
              </a:solidFill>
            </a:endParaRPr>
          </a:p>
          <a:p>
            <a:pPr indent="0" lvl="0" marL="0" marR="0" rtl="0" algn="ctr">
              <a:lnSpc>
                <a:spcPct val="100000"/>
              </a:lnSpc>
              <a:spcBef>
                <a:spcPts val="0"/>
              </a:spcBef>
              <a:spcAft>
                <a:spcPts val="0"/>
              </a:spcAft>
              <a:buClr>
                <a:srgbClr val="000000"/>
              </a:buClr>
              <a:buSzPts val="3000"/>
              <a:buFont typeface="Arial"/>
              <a:buNone/>
            </a:pPr>
            <a:r>
              <a:rPr b="1" lang="en-US" sz="1500">
                <a:solidFill>
                  <a:schemeClr val="accent6"/>
                </a:solidFill>
              </a:rPr>
              <a:t>Group </a:t>
            </a:r>
            <a:endParaRPr b="1" sz="1500">
              <a:solidFill>
                <a:schemeClr val="accent6"/>
              </a:solidFill>
            </a:endParaRPr>
          </a:p>
          <a:p>
            <a:pPr indent="0" lvl="0" marL="0" marR="0" rtl="0" algn="ctr">
              <a:lnSpc>
                <a:spcPct val="100000"/>
              </a:lnSpc>
              <a:spcBef>
                <a:spcPts val="0"/>
              </a:spcBef>
              <a:spcAft>
                <a:spcPts val="0"/>
              </a:spcAft>
              <a:buClr>
                <a:srgbClr val="000000"/>
              </a:buClr>
              <a:buSzPts val="3000"/>
              <a:buFont typeface="Arial"/>
              <a:buNone/>
            </a:pPr>
            <a:r>
              <a:rPr b="1" lang="en-US" sz="1500">
                <a:solidFill>
                  <a:schemeClr val="accent6"/>
                </a:solidFill>
              </a:rPr>
              <a:t>subdomains </a:t>
            </a:r>
            <a:r>
              <a:rPr b="1" lang="en-US" sz="1500">
                <a:solidFill>
                  <a:schemeClr val="accent6"/>
                </a:solidFill>
              </a:rPr>
              <a:t>/sub-ideas</a:t>
            </a:r>
            <a:endParaRPr b="1" sz="1500">
              <a:solidFill>
                <a:schemeClr val="accent6"/>
              </a:solidFill>
            </a:endParaRPr>
          </a:p>
          <a:p>
            <a:pPr indent="0" lvl="0" marL="0" marR="0" rtl="0" algn="ctr">
              <a:lnSpc>
                <a:spcPct val="100000"/>
              </a:lnSpc>
              <a:spcBef>
                <a:spcPts val="0"/>
              </a:spcBef>
              <a:spcAft>
                <a:spcPts val="0"/>
              </a:spcAft>
              <a:buClr>
                <a:srgbClr val="000000"/>
              </a:buClr>
              <a:buSzPts val="3000"/>
              <a:buFont typeface="Arial"/>
              <a:buNone/>
            </a:pPr>
            <a:r>
              <a:t/>
            </a:r>
            <a:endParaRPr b="1" sz="1500">
              <a:solidFill>
                <a:schemeClr val="accent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32301dff7ef_0_41"/>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a:t> - Clustering Context Windows </a:t>
            </a:r>
            <a:endParaRPr/>
          </a:p>
        </p:txBody>
      </p:sp>
      <p:sp>
        <p:nvSpPr>
          <p:cNvPr id="340" name="Google Shape;340;g32301dff7ef_0_41"/>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41" name="Google Shape;341;g32301dff7ef_0_41"/>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42" name="Google Shape;342;g32301dff7ef_0_41"/>
          <p:cNvPicPr preferRelativeResize="0"/>
          <p:nvPr/>
        </p:nvPicPr>
        <p:blipFill rotWithShape="1">
          <a:blip r:embed="rId3">
            <a:alphaModFix/>
          </a:blip>
          <a:srcRect b="0" l="0" r="0" t="5997"/>
          <a:stretch/>
        </p:blipFill>
        <p:spPr>
          <a:xfrm>
            <a:off x="1107825" y="2084588"/>
            <a:ext cx="3740550" cy="2761087"/>
          </a:xfrm>
          <a:prstGeom prst="rect">
            <a:avLst/>
          </a:prstGeom>
          <a:noFill/>
          <a:ln>
            <a:noFill/>
          </a:ln>
        </p:spPr>
      </p:pic>
      <p:sp>
        <p:nvSpPr>
          <p:cNvPr id="343" name="Google Shape;343;g32301dff7ef_0_41"/>
          <p:cNvSpPr txBox="1"/>
          <p:nvPr>
            <p:ph idx="1" type="body"/>
          </p:nvPr>
        </p:nvSpPr>
        <p:spPr>
          <a:xfrm>
            <a:off x="1027650" y="1032625"/>
            <a:ext cx="3900900" cy="927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SzPts val="1400"/>
              <a:buNone/>
            </a:pPr>
            <a:r>
              <a:rPr lang="en-US" sz="2000">
                <a:solidFill>
                  <a:srgbClr val="0065BD"/>
                </a:solidFill>
              </a:rPr>
              <a:t>Hierarchical</a:t>
            </a:r>
            <a:r>
              <a:rPr lang="en-US">
                <a:latin typeface="Calibri"/>
                <a:ea typeface="Calibri"/>
                <a:cs typeface="Calibri"/>
                <a:sym typeface="Calibri"/>
              </a:rPr>
              <a:t> </a:t>
            </a:r>
            <a:r>
              <a:rPr lang="en-US" sz="2000">
                <a:solidFill>
                  <a:srgbClr val="0065BD"/>
                </a:solidFill>
              </a:rPr>
              <a:t> Clustering</a:t>
            </a:r>
            <a:endParaRPr>
              <a:latin typeface="Calibri"/>
              <a:ea typeface="Calibri"/>
              <a:cs typeface="Calibri"/>
              <a:sym typeface="Calibri"/>
            </a:endParaRPr>
          </a:p>
        </p:txBody>
      </p:sp>
      <p:sp>
        <p:nvSpPr>
          <p:cNvPr id="344" name="Google Shape;344;g32301dff7ef_0_41"/>
          <p:cNvSpPr txBox="1"/>
          <p:nvPr/>
        </p:nvSpPr>
        <p:spPr>
          <a:xfrm>
            <a:off x="1004850" y="5010100"/>
            <a:ext cx="3946500" cy="45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Recursive Clustering, based on cluster density</a:t>
            </a:r>
            <a:endParaRPr b="0" i="0" sz="1400" u="none" cap="none" strike="noStrike">
              <a:solidFill>
                <a:schemeClr val="dk1"/>
              </a:solidFill>
              <a:latin typeface="Arial"/>
              <a:ea typeface="Arial"/>
              <a:cs typeface="Arial"/>
              <a:sym typeface="Arial"/>
            </a:endParaRPr>
          </a:p>
        </p:txBody>
      </p:sp>
      <p:sp>
        <p:nvSpPr>
          <p:cNvPr id="345" name="Google Shape;345;g32301dff7ef_0_41"/>
          <p:cNvSpPr/>
          <p:nvPr/>
        </p:nvSpPr>
        <p:spPr>
          <a:xfrm>
            <a:off x="6337875" y="1405150"/>
            <a:ext cx="4982400" cy="2301300"/>
          </a:xfrm>
          <a:prstGeom prst="rect">
            <a:avLst/>
          </a:prstGeom>
          <a:solidFill>
            <a:srgbClr val="0065BD"/>
          </a:solidFill>
          <a:ln>
            <a:noFill/>
          </a:ln>
        </p:spPr>
        <p:txBody>
          <a:bodyPr anchorCtr="0" anchor="b"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chemeClr val="dk1"/>
                </a:solidFill>
                <a:highlight>
                  <a:srgbClr val="FFFFFF"/>
                </a:highlight>
                <a:latin typeface="Arial"/>
                <a:ea typeface="Arial"/>
                <a:cs typeface="Arial"/>
                <a:sym typeface="Arial"/>
              </a:rPr>
              <a:t>Cluster 168: ['vote ahead of elections', 'say they always vote in a general election', 'before voting in the next general election', 'said they never voted in general elections', 'to stay at home or protest vote in the next general election', 'nobody at a senior level inside the government or in parliament itself who doesn t expect the election to be called', 'to stay at home or protest vote in the forthcoming general election', 'get close to the election', 'to whether or not they would vote at the next election', 'refused to hold an early election', 'certain to vote in an immediate election', 'go ahead as soon as the election is called']</a:t>
            </a:r>
            <a:endParaRPr b="0" i="0" sz="1400" u="none" cap="none" strike="noStrike">
              <a:solidFill>
                <a:srgbClr val="000000"/>
              </a:solidFill>
              <a:latin typeface="Arial"/>
              <a:ea typeface="Arial"/>
              <a:cs typeface="Arial"/>
              <a:sym typeface="Arial"/>
            </a:endParaRPr>
          </a:p>
        </p:txBody>
      </p:sp>
      <p:sp>
        <p:nvSpPr>
          <p:cNvPr id="346" name="Google Shape;346;g32301dff7ef_0_41"/>
          <p:cNvSpPr/>
          <p:nvPr/>
        </p:nvSpPr>
        <p:spPr>
          <a:xfrm>
            <a:off x="6337950" y="4030225"/>
            <a:ext cx="4982400" cy="2301300"/>
          </a:xfrm>
          <a:prstGeom prst="rect">
            <a:avLst/>
          </a:prstGeom>
          <a:solidFill>
            <a:srgbClr val="0065BD"/>
          </a:solidFill>
          <a:ln>
            <a:noFill/>
          </a:ln>
        </p:spPr>
        <p:txBody>
          <a:bodyPr anchorCtr="0" anchor="b"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chemeClr val="dk1"/>
                </a:solidFill>
                <a:highlight>
                  <a:srgbClr val="FFFFFF"/>
                </a:highlight>
                <a:latin typeface="Arial"/>
                <a:ea typeface="Arial"/>
                <a:cs typeface="Arial"/>
                <a:sym typeface="Arial"/>
              </a:rPr>
              <a:t>Cluster 109: ['approach to the debate right wing political parties', 'centre of a new political row', 'political leaders clashed', 'political squabbles snowball it s become', 'those with extreme political views', 'resolution of political disputes', 'is the political disputes', 'some of the opposition parties core election foxes', 'believe countering terrorism is about party politics', 'concentrated on rigorously examining the opposition s policies and', 'debate between the three main political leaders', 'rise in political and religious extremism']</a:t>
            </a:r>
            <a:endParaRPr b="0" i="0" sz="1400" u="none" cap="none" strike="noStrike">
              <a:solidFill>
                <a:srgbClr val="000000"/>
              </a:solidFill>
              <a:latin typeface="Arial"/>
              <a:ea typeface="Arial"/>
              <a:cs typeface="Arial"/>
              <a:sym typeface="Arial"/>
            </a:endParaRPr>
          </a:p>
        </p:txBody>
      </p:sp>
      <p:pic>
        <p:nvPicPr>
          <p:cNvPr id="347" name="Google Shape;347;g32301dff7ef_0_41"/>
          <p:cNvPicPr preferRelativeResize="0"/>
          <p:nvPr/>
        </p:nvPicPr>
        <p:blipFill rotWithShape="1">
          <a:blip r:embed="rId4">
            <a:alphaModFix/>
          </a:blip>
          <a:srcRect b="57811" l="0" r="37554" t="15682"/>
          <a:stretch/>
        </p:blipFill>
        <p:spPr>
          <a:xfrm>
            <a:off x="1082925" y="5569850"/>
            <a:ext cx="3790347" cy="868701"/>
          </a:xfrm>
          <a:prstGeom prst="rect">
            <a:avLst/>
          </a:prstGeom>
          <a:noFill/>
          <a:ln>
            <a:noFill/>
          </a:ln>
        </p:spPr>
      </p:pic>
      <p:sp>
        <p:nvSpPr>
          <p:cNvPr id="348" name="Google Shape;348;g32301dff7ef_0_41"/>
          <p:cNvSpPr/>
          <p:nvPr/>
        </p:nvSpPr>
        <p:spPr>
          <a:xfrm>
            <a:off x="7450825" y="1029750"/>
            <a:ext cx="2464200" cy="598200"/>
          </a:xfrm>
          <a:prstGeom prst="rect">
            <a:avLst/>
          </a:prstGeom>
          <a:solidFill>
            <a:schemeClr val="lt1"/>
          </a:solidFill>
          <a:ln cap="flat" cmpd="sng" w="9525">
            <a:solidFill>
              <a:srgbClr val="0065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360"/>
              </a:spcBef>
              <a:spcAft>
                <a:spcPts val="0"/>
              </a:spcAft>
              <a:buClr>
                <a:srgbClr val="000000"/>
              </a:buClr>
              <a:buSzPts val="2000"/>
              <a:buFont typeface="Arial"/>
              <a:buNone/>
            </a:pPr>
            <a:r>
              <a:rPr b="0" i="0" lang="en-US" sz="2000" u="none" cap="none" strike="noStrike">
                <a:solidFill>
                  <a:srgbClr val="0065BD"/>
                </a:solidFill>
                <a:latin typeface="Arial"/>
                <a:ea typeface="Arial"/>
                <a:cs typeface="Arial"/>
                <a:sym typeface="Arial"/>
              </a:rPr>
              <a:t>Elections Votes</a:t>
            </a:r>
            <a:endParaRPr b="0" i="0" sz="1400" u="none" cap="none" strike="noStrike">
              <a:solidFill>
                <a:srgbClr val="000000"/>
              </a:solidFill>
              <a:latin typeface="Arial"/>
              <a:ea typeface="Arial"/>
              <a:cs typeface="Arial"/>
              <a:sym typeface="Arial"/>
            </a:endParaRPr>
          </a:p>
        </p:txBody>
      </p:sp>
      <p:sp>
        <p:nvSpPr>
          <p:cNvPr id="349" name="Google Shape;349;g32301dff7ef_0_41"/>
          <p:cNvSpPr/>
          <p:nvPr/>
        </p:nvSpPr>
        <p:spPr>
          <a:xfrm>
            <a:off x="7450825" y="3848763"/>
            <a:ext cx="2464200" cy="598200"/>
          </a:xfrm>
          <a:prstGeom prst="rect">
            <a:avLst/>
          </a:prstGeom>
          <a:solidFill>
            <a:schemeClr val="lt1"/>
          </a:solidFill>
          <a:ln cap="flat" cmpd="sng" w="9525">
            <a:solidFill>
              <a:srgbClr val="0065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360"/>
              </a:spcBef>
              <a:spcAft>
                <a:spcPts val="0"/>
              </a:spcAft>
              <a:buClr>
                <a:srgbClr val="000000"/>
              </a:buClr>
              <a:buSzPts val="2000"/>
              <a:buFont typeface="Arial"/>
              <a:buNone/>
            </a:pPr>
            <a:r>
              <a:rPr b="0" i="0" lang="en-US" sz="2000" u="none" cap="none" strike="noStrike">
                <a:solidFill>
                  <a:srgbClr val="0065BD"/>
                </a:solidFill>
                <a:latin typeface="Arial"/>
                <a:ea typeface="Arial"/>
                <a:cs typeface="Arial"/>
                <a:sym typeface="Arial"/>
              </a:rPr>
              <a:t>Political Debates</a:t>
            </a:r>
            <a:endParaRPr b="0" i="0" sz="1400" u="none" cap="none" strike="noStrike">
              <a:solidFill>
                <a:srgbClr val="000000"/>
              </a:solidFill>
              <a:latin typeface="Arial"/>
              <a:ea typeface="Arial"/>
              <a:cs typeface="Arial"/>
              <a:sym typeface="Arial"/>
            </a:endParaRPr>
          </a:p>
        </p:txBody>
      </p:sp>
      <p:sp>
        <p:nvSpPr>
          <p:cNvPr id="350" name="Google Shape;350;g32301dff7ef_0_41"/>
          <p:cNvSpPr/>
          <p:nvPr/>
        </p:nvSpPr>
        <p:spPr>
          <a:xfrm rot="900">
            <a:off x="6775950" y="112575"/>
            <a:ext cx="2292600" cy="868200"/>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sz="1500">
                <a:solidFill>
                  <a:schemeClr val="accent6"/>
                </a:solidFill>
              </a:rPr>
              <a:t>Subdomains Clusters are ready!</a:t>
            </a:r>
            <a:endParaRPr b="1" i="0" sz="1500" u="none" cap="none" strike="noStrike">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22d2c36e29_1_43"/>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a:t> - LLMs</a:t>
            </a:r>
            <a:endParaRPr/>
          </a:p>
        </p:txBody>
      </p:sp>
      <p:sp>
        <p:nvSpPr>
          <p:cNvPr id="357" name="Google Shape;357;g322d2c36e29_1_43"/>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58" name="Google Shape;358;g322d2c36e29_1_43"/>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59" name="Google Shape;359;g322d2c36e29_1_43"/>
          <p:cNvPicPr preferRelativeResize="0"/>
          <p:nvPr/>
        </p:nvPicPr>
        <p:blipFill rotWithShape="1">
          <a:blip r:embed="rId3">
            <a:alphaModFix/>
          </a:blip>
          <a:srcRect b="0" l="0" r="0" t="0"/>
          <a:stretch/>
        </p:blipFill>
        <p:spPr>
          <a:xfrm>
            <a:off x="4672000" y="981077"/>
            <a:ext cx="2847975" cy="1600200"/>
          </a:xfrm>
          <a:prstGeom prst="rect">
            <a:avLst/>
          </a:prstGeom>
          <a:noFill/>
          <a:ln>
            <a:noFill/>
          </a:ln>
        </p:spPr>
      </p:pic>
      <p:pic>
        <p:nvPicPr>
          <p:cNvPr id="360" name="Google Shape;360;g322d2c36e29_1_43"/>
          <p:cNvPicPr preferRelativeResize="0"/>
          <p:nvPr/>
        </p:nvPicPr>
        <p:blipFill rotWithShape="1">
          <a:blip r:embed="rId4">
            <a:alphaModFix/>
          </a:blip>
          <a:srcRect b="0" l="0" r="0" t="0"/>
          <a:stretch/>
        </p:blipFill>
        <p:spPr>
          <a:xfrm>
            <a:off x="732900" y="1251977"/>
            <a:ext cx="2619375" cy="1743075"/>
          </a:xfrm>
          <a:prstGeom prst="rect">
            <a:avLst/>
          </a:prstGeom>
          <a:noFill/>
          <a:ln>
            <a:noFill/>
          </a:ln>
        </p:spPr>
      </p:pic>
      <p:pic>
        <p:nvPicPr>
          <p:cNvPr id="361" name="Google Shape;361;g322d2c36e29_1_43"/>
          <p:cNvPicPr preferRelativeResize="0"/>
          <p:nvPr/>
        </p:nvPicPr>
        <p:blipFill rotWithShape="1">
          <a:blip r:embed="rId5">
            <a:alphaModFix/>
          </a:blip>
          <a:srcRect b="0" l="0" r="0" t="0"/>
          <a:stretch/>
        </p:blipFill>
        <p:spPr>
          <a:xfrm>
            <a:off x="8416275" y="1251977"/>
            <a:ext cx="3028950" cy="1514475"/>
          </a:xfrm>
          <a:prstGeom prst="rect">
            <a:avLst/>
          </a:prstGeom>
          <a:noFill/>
          <a:ln>
            <a:noFill/>
          </a:ln>
        </p:spPr>
      </p:pic>
      <p:pic>
        <p:nvPicPr>
          <p:cNvPr id="362" name="Google Shape;362;g322d2c36e29_1_43"/>
          <p:cNvPicPr preferRelativeResize="0"/>
          <p:nvPr/>
        </p:nvPicPr>
        <p:blipFill rotWithShape="1">
          <a:blip r:embed="rId6">
            <a:alphaModFix/>
          </a:blip>
          <a:srcRect b="0" l="0" r="0" t="0"/>
          <a:stretch/>
        </p:blipFill>
        <p:spPr>
          <a:xfrm>
            <a:off x="8473425" y="3105552"/>
            <a:ext cx="2914650" cy="1571625"/>
          </a:xfrm>
          <a:prstGeom prst="rect">
            <a:avLst/>
          </a:prstGeom>
          <a:noFill/>
          <a:ln>
            <a:noFill/>
          </a:ln>
        </p:spPr>
      </p:pic>
      <p:pic>
        <p:nvPicPr>
          <p:cNvPr id="363" name="Google Shape;363;g322d2c36e29_1_43"/>
          <p:cNvPicPr preferRelativeResize="0"/>
          <p:nvPr/>
        </p:nvPicPr>
        <p:blipFill rotWithShape="1">
          <a:blip r:embed="rId7">
            <a:alphaModFix/>
          </a:blip>
          <a:srcRect b="0" l="0" r="0" t="0"/>
          <a:stretch/>
        </p:blipFill>
        <p:spPr>
          <a:xfrm>
            <a:off x="368675" y="3309627"/>
            <a:ext cx="3609975" cy="1266825"/>
          </a:xfrm>
          <a:prstGeom prst="rect">
            <a:avLst/>
          </a:prstGeom>
          <a:noFill/>
          <a:ln>
            <a:noFill/>
          </a:ln>
        </p:spPr>
      </p:pic>
      <p:pic>
        <p:nvPicPr>
          <p:cNvPr id="364" name="Google Shape;364;g322d2c36e29_1_43"/>
          <p:cNvPicPr preferRelativeResize="0"/>
          <p:nvPr/>
        </p:nvPicPr>
        <p:blipFill>
          <a:blip r:embed="rId8">
            <a:alphaModFix/>
          </a:blip>
          <a:stretch>
            <a:fillRect/>
          </a:stretch>
        </p:blipFill>
        <p:spPr>
          <a:xfrm>
            <a:off x="4582763" y="4941988"/>
            <a:ext cx="3026476" cy="1702950"/>
          </a:xfrm>
          <a:prstGeom prst="rect">
            <a:avLst/>
          </a:prstGeom>
          <a:noFill/>
          <a:ln>
            <a:noFill/>
          </a:ln>
        </p:spPr>
      </p:pic>
      <p:pic>
        <p:nvPicPr>
          <p:cNvPr id="365" name="Google Shape;365;g322d2c36e29_1_43"/>
          <p:cNvPicPr preferRelativeResize="0"/>
          <p:nvPr/>
        </p:nvPicPr>
        <p:blipFill>
          <a:blip r:embed="rId9">
            <a:alphaModFix/>
          </a:blip>
          <a:stretch>
            <a:fillRect/>
          </a:stretch>
        </p:blipFill>
        <p:spPr>
          <a:xfrm>
            <a:off x="323725" y="4833662"/>
            <a:ext cx="3437724" cy="1804800"/>
          </a:xfrm>
          <a:prstGeom prst="rect">
            <a:avLst/>
          </a:prstGeom>
          <a:noFill/>
          <a:ln>
            <a:noFill/>
          </a:ln>
        </p:spPr>
      </p:pic>
      <p:pic>
        <p:nvPicPr>
          <p:cNvPr id="366" name="Google Shape;366;g322d2c36e29_1_43"/>
          <p:cNvPicPr preferRelativeResize="0"/>
          <p:nvPr/>
        </p:nvPicPr>
        <p:blipFill>
          <a:blip r:embed="rId10">
            <a:alphaModFix/>
          </a:blip>
          <a:stretch>
            <a:fillRect/>
          </a:stretch>
        </p:blipFill>
        <p:spPr>
          <a:xfrm>
            <a:off x="8559725" y="5016275"/>
            <a:ext cx="2742051" cy="1439578"/>
          </a:xfrm>
          <a:prstGeom prst="rect">
            <a:avLst/>
          </a:prstGeom>
          <a:noFill/>
          <a:ln>
            <a:noFill/>
          </a:ln>
        </p:spPr>
      </p:pic>
      <p:pic>
        <p:nvPicPr>
          <p:cNvPr id="367" name="Google Shape;367;g322d2c36e29_1_43"/>
          <p:cNvPicPr preferRelativeResize="0"/>
          <p:nvPr/>
        </p:nvPicPr>
        <p:blipFill>
          <a:blip r:embed="rId11">
            <a:alphaModFix/>
          </a:blip>
          <a:stretch>
            <a:fillRect/>
          </a:stretch>
        </p:blipFill>
        <p:spPr>
          <a:xfrm>
            <a:off x="4638675" y="3126263"/>
            <a:ext cx="2914650" cy="1530194"/>
          </a:xfrm>
          <a:prstGeom prst="rect">
            <a:avLst/>
          </a:prstGeom>
          <a:noFill/>
          <a:ln>
            <a:noFill/>
          </a:ln>
        </p:spPr>
      </p:pic>
      <p:sp>
        <p:nvSpPr>
          <p:cNvPr id="368" name="Google Shape;368;g322d2c36e29_1_43"/>
          <p:cNvSpPr/>
          <p:nvPr/>
        </p:nvSpPr>
        <p:spPr>
          <a:xfrm rot="900">
            <a:off x="6775950" y="112575"/>
            <a:ext cx="2292600" cy="868200"/>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sz="1500">
                <a:solidFill>
                  <a:schemeClr val="accent6"/>
                </a:solidFill>
              </a:rPr>
              <a:t>Generate Domain Archetypes</a:t>
            </a:r>
            <a:endParaRPr b="1" i="0" sz="1500" u="none" cap="none" strike="noStrike">
              <a:solidFill>
                <a:schemeClr val="accent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49fd12601f_0_16"/>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 - Prompt Engineering</a:t>
            </a:r>
            <a:endParaRPr/>
          </a:p>
        </p:txBody>
      </p:sp>
      <p:sp>
        <p:nvSpPr>
          <p:cNvPr id="375" name="Google Shape;375;g349fd12601f_0_16"/>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76" name="Google Shape;376;g349fd12601f_0_16"/>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77" name="Google Shape;377;g349fd12601f_0_16"/>
          <p:cNvSpPr txBox="1"/>
          <p:nvPr/>
        </p:nvSpPr>
        <p:spPr>
          <a:xfrm>
            <a:off x="418850" y="1069850"/>
            <a:ext cx="6816000" cy="112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US" sz="1300">
                <a:solidFill>
                  <a:schemeClr val="dk1"/>
                </a:solidFill>
              </a:rPr>
              <a:t>📥 Input Requirements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US" sz="1100">
                <a:solidFill>
                  <a:schemeClr val="dk1"/>
                </a:solidFill>
              </a:rPr>
              <a:t>Domain Name</a:t>
            </a:r>
            <a:r>
              <a:rPr lang="en-US" sz="1100">
                <a:solidFill>
                  <a:schemeClr val="dk1"/>
                </a:solidFill>
              </a:rPr>
              <a:t> (e.g., </a:t>
            </a:r>
            <a:r>
              <a:rPr i="1" lang="en-US" sz="1100">
                <a:solidFill>
                  <a:schemeClr val="dk1"/>
                </a:solidFill>
              </a:rPr>
              <a:t>Medicine</a:t>
            </a:r>
            <a:r>
              <a:rPr lang="en-US" sz="1100">
                <a:solidFill>
                  <a:schemeClr val="dk1"/>
                </a:solidFill>
              </a:rPr>
              <a:t>, </a:t>
            </a:r>
            <a:r>
              <a:rPr i="1" lang="en-US" sz="1100">
                <a:solidFill>
                  <a:schemeClr val="dk1"/>
                </a:solidFill>
              </a:rPr>
              <a:t>Law</a:t>
            </a:r>
            <a:r>
              <a:rPr lang="en-US" sz="1100">
                <a:solidFill>
                  <a:schemeClr val="dk1"/>
                </a:solidFill>
              </a:rPr>
              <a:t>, </a:t>
            </a:r>
            <a:r>
              <a:rPr i="1" lang="en-US" sz="1100">
                <a:solidFill>
                  <a:schemeClr val="dk1"/>
                </a:solidFill>
              </a:rPr>
              <a:t>Education</a:t>
            </a:r>
            <a:r>
              <a:rPr lang="en-US" sz="1100">
                <a:solidFill>
                  <a:schemeClr val="dk1"/>
                </a:solidFill>
              </a:rPr>
              <a: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Clusters</a:t>
            </a:r>
            <a:r>
              <a:rPr lang="en-US" sz="1100">
                <a:solidFill>
                  <a:schemeClr val="dk1"/>
                </a:solidFill>
              </a:rPr>
              <a:t>: Thematically grouped context windows.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Explicit Cluster Count</a:t>
            </a:r>
            <a:r>
              <a:rPr lang="en-US" sz="1100">
                <a:solidFill>
                  <a:schemeClr val="dk1"/>
                </a:solidFill>
              </a:rPr>
              <a:t>: Must generate </a:t>
            </a:r>
            <a:r>
              <a:rPr b="1" lang="en-US" sz="1100">
                <a:solidFill>
                  <a:schemeClr val="dk1"/>
                </a:solidFill>
              </a:rPr>
              <a:t>one archetype/ rule per cluster</a:t>
            </a:r>
            <a:r>
              <a:rPr lang="en-US" sz="1100">
                <a:solidFill>
                  <a:schemeClr val="dk1"/>
                </a:solidFill>
              </a:rPr>
              <a:t>, no more, no less.</a:t>
            </a:r>
            <a:endParaRPr sz="1100">
              <a:solidFill>
                <a:schemeClr val="dk1"/>
              </a:solidFill>
            </a:endParaRPr>
          </a:p>
        </p:txBody>
      </p:sp>
      <p:pic>
        <p:nvPicPr>
          <p:cNvPr id="378" name="Google Shape;378;g349fd12601f_0_16"/>
          <p:cNvPicPr preferRelativeResize="0"/>
          <p:nvPr/>
        </p:nvPicPr>
        <p:blipFill rotWithShape="1">
          <a:blip r:embed="rId3">
            <a:alphaModFix/>
          </a:blip>
          <a:srcRect b="0" l="0" r="0" t="0"/>
          <a:stretch/>
        </p:blipFill>
        <p:spPr>
          <a:xfrm>
            <a:off x="8117950" y="765050"/>
            <a:ext cx="2525600" cy="2525600"/>
          </a:xfrm>
          <a:prstGeom prst="rect">
            <a:avLst/>
          </a:prstGeom>
          <a:noFill/>
          <a:ln>
            <a:noFill/>
          </a:ln>
        </p:spPr>
      </p:pic>
      <p:sp>
        <p:nvSpPr>
          <p:cNvPr id="379" name="Google Shape;379;g349fd12601f_0_16"/>
          <p:cNvSpPr txBox="1"/>
          <p:nvPr/>
        </p:nvSpPr>
        <p:spPr>
          <a:xfrm>
            <a:off x="7068375" y="3318738"/>
            <a:ext cx="4456800" cy="16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 Strict Output Format</a:t>
            </a:r>
            <a:endParaRPr b="1" sz="1300">
              <a:solidFill>
                <a:schemeClr val="dk1"/>
              </a:solidFill>
            </a:endParaRPr>
          </a:p>
          <a:p>
            <a:pPr indent="0" lvl="0" marL="457200" rtl="0" algn="l">
              <a:lnSpc>
                <a:spcPct val="115000"/>
              </a:lnSpc>
              <a:spcBef>
                <a:spcPts val="1200"/>
              </a:spcBef>
              <a:spcAft>
                <a:spcPts val="0"/>
              </a:spcAft>
              <a:buNone/>
            </a:pPr>
            <a:r>
              <a:rPr lang="en-US" sz="1100">
                <a:solidFill>
                  <a:schemeClr val="dk1"/>
                </a:solidFill>
              </a:rPr>
              <a:t>{"cluster_number": 2,</a:t>
            </a:r>
            <a:endParaRPr sz="1100">
              <a:solidFill>
                <a:schemeClr val="dk1"/>
              </a:solidFill>
            </a:endParaRPr>
          </a:p>
          <a:p>
            <a:pPr indent="0" lvl="0" marL="457200" rtl="0" algn="l">
              <a:lnSpc>
                <a:spcPct val="115000"/>
              </a:lnSpc>
              <a:spcBef>
                <a:spcPts val="1200"/>
              </a:spcBef>
              <a:spcAft>
                <a:spcPts val="0"/>
              </a:spcAft>
              <a:buNone/>
            </a:pPr>
            <a:r>
              <a:rPr lang="en-US" sz="1100">
                <a:solidFill>
                  <a:schemeClr val="dk1"/>
                </a:solidFill>
              </a:rPr>
              <a:t>"rule": "Enjoyment, quality, and preference of food.",</a:t>
            </a:r>
            <a:endParaRPr sz="11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US" sz="1100">
                <a:solidFill>
                  <a:schemeClr val="dk1"/>
                </a:solidFill>
              </a:rPr>
              <a:t>"examples": "Good food experiences, comfort foods, and top food picks."}</a:t>
            </a:r>
            <a:endParaRPr sz="11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0"/>
              </a:spcAft>
              <a:buNone/>
            </a:pPr>
            <a:r>
              <a:t/>
            </a:r>
            <a:endParaRPr sz="1800">
              <a:solidFill>
                <a:schemeClr val="dk1"/>
              </a:solidFill>
            </a:endParaRPr>
          </a:p>
        </p:txBody>
      </p:sp>
      <p:sp>
        <p:nvSpPr>
          <p:cNvPr id="380" name="Google Shape;380;g349fd12601f_0_16"/>
          <p:cNvSpPr txBox="1"/>
          <p:nvPr/>
        </p:nvSpPr>
        <p:spPr>
          <a:xfrm>
            <a:off x="7068375" y="4930650"/>
            <a:ext cx="4456800" cy="16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1300">
                <a:solidFill>
                  <a:schemeClr val="dk1"/>
                </a:solidFill>
              </a:rPr>
              <a:t>🔁 Post-Parsing &amp; Archetype Construction</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US" sz="1100">
                <a:solidFill>
                  <a:schemeClr val="dk1"/>
                </a:solidFill>
              </a:rPr>
              <a:t>JSON Object Extraction</a:t>
            </a:r>
            <a:endParaRPr sz="11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100">
                <a:solidFill>
                  <a:schemeClr val="dk1"/>
                </a:solidFill>
              </a:rPr>
              <a:t>JSON Validity Check (add missing commas, etc..)</a:t>
            </a:r>
            <a:endParaRPr sz="11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100">
                <a:solidFill>
                  <a:schemeClr val="dk1"/>
                </a:solidFill>
              </a:rPr>
              <a:t>Archetype Composition</a:t>
            </a:r>
            <a:endParaRPr sz="1100">
              <a:solidFill>
                <a:schemeClr val="dk1"/>
              </a:solidFill>
            </a:endParaRPr>
          </a:p>
          <a:p>
            <a:pPr indent="-311150" lvl="1" marL="914400" rtl="0" algn="l">
              <a:lnSpc>
                <a:spcPct val="115000"/>
              </a:lnSpc>
              <a:spcBef>
                <a:spcPts val="0"/>
              </a:spcBef>
              <a:spcAft>
                <a:spcPts val="0"/>
              </a:spcAft>
              <a:buClr>
                <a:schemeClr val="dk1"/>
              </a:buClr>
              <a:buSzPts val="1300"/>
              <a:buChar char="○"/>
            </a:pPr>
            <a:r>
              <a:rPr lang="en-US" sz="1100">
                <a:solidFill>
                  <a:schemeClr val="dk1"/>
                </a:solidFill>
              </a:rPr>
              <a:t>Enjoyment, quality, and preference of food. Good food experiences, comfort foods, and top food picks.</a:t>
            </a:r>
            <a:endParaRPr sz="13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0"/>
              </a:spcAft>
              <a:buNone/>
            </a:pPr>
            <a:r>
              <a:t/>
            </a:r>
            <a:endParaRPr sz="1800">
              <a:solidFill>
                <a:schemeClr val="dk1"/>
              </a:solidFill>
            </a:endParaRPr>
          </a:p>
        </p:txBody>
      </p:sp>
      <p:sp>
        <p:nvSpPr>
          <p:cNvPr id="381" name="Google Shape;381;g349fd12601f_0_16"/>
          <p:cNvSpPr txBox="1"/>
          <p:nvPr/>
        </p:nvSpPr>
        <p:spPr>
          <a:xfrm>
            <a:off x="418850" y="2502050"/>
            <a:ext cx="6816000" cy="18498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1400"/>
              </a:spcBef>
              <a:spcAft>
                <a:spcPts val="0"/>
              </a:spcAft>
              <a:buNone/>
            </a:pPr>
            <a:r>
              <a:rPr b="1" lang="en-US" sz="1300">
                <a:solidFill>
                  <a:schemeClr val="dk1"/>
                </a:solidFill>
              </a:rPr>
              <a:t>🧠 Prompt Logic &amp; Techniques</a:t>
            </a:r>
            <a:endParaRPr b="1" sz="1300">
              <a:solidFill>
                <a:schemeClr val="dk1"/>
              </a:solidFill>
            </a:endParaRPr>
          </a:p>
          <a:p>
            <a:pPr indent="-298450" lvl="0" marL="457200" rtl="0" algn="l">
              <a:lnSpc>
                <a:spcPct val="115000"/>
              </a:lnSpc>
              <a:spcBef>
                <a:spcPts val="400"/>
              </a:spcBef>
              <a:spcAft>
                <a:spcPts val="0"/>
              </a:spcAft>
              <a:buClr>
                <a:schemeClr val="dk1"/>
              </a:buClr>
              <a:buSzPts val="1100"/>
              <a:buChar char="●"/>
            </a:pPr>
            <a:r>
              <a:rPr lang="en-US" sz="1100">
                <a:solidFill>
                  <a:schemeClr val="dk1"/>
                </a:solidFill>
              </a:rPr>
              <a:t>✅ </a:t>
            </a:r>
            <a:r>
              <a:rPr b="1" lang="en-US" sz="1100">
                <a:solidFill>
                  <a:schemeClr val="dk1"/>
                </a:solidFill>
              </a:rPr>
              <a:t>Chain-of-Thought Reasoning (CoT)</a:t>
            </a:r>
            <a:r>
              <a:rPr lang="en-US" sz="1100">
                <a:solidFill>
                  <a:schemeClr val="dk1"/>
                </a:solidFill>
              </a:rPr>
              <a:t>:</a:t>
            </a:r>
            <a:br>
              <a:rPr lang="en-US" sz="1100">
                <a:solidFill>
                  <a:schemeClr val="dk1"/>
                </a:solidFill>
              </a:rPr>
            </a:br>
            <a:r>
              <a:rPr lang="en-US" sz="1100">
                <a:solidFill>
                  <a:schemeClr val="dk1"/>
                </a:solidFill>
              </a:rPr>
              <a:t> Encourages the LLM to </a:t>
            </a:r>
            <a:r>
              <a:rPr b="1" lang="en-US" sz="1100">
                <a:solidFill>
                  <a:schemeClr val="dk1"/>
                </a:solidFill>
              </a:rPr>
              <a:t>internally analyze the cluster</a:t>
            </a:r>
            <a:r>
              <a:rPr lang="en-US" sz="1100">
                <a:solidFill>
                  <a:schemeClr val="dk1"/>
                </a:solidFill>
              </a:rPr>
              <a:t> by guiding it through domain comprehension, theme identification, and abstraction.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 </a:t>
            </a:r>
            <a:r>
              <a:rPr b="1" lang="en-US" sz="1100">
                <a:solidFill>
                  <a:schemeClr val="dk1"/>
                </a:solidFill>
              </a:rPr>
              <a:t>Cloze-style Prompting</a:t>
            </a:r>
            <a:r>
              <a:rPr lang="en-US" sz="1100">
                <a:solidFill>
                  <a:schemeClr val="dk1"/>
                </a:solidFill>
              </a:rPr>
              <a:t>:</a:t>
            </a:r>
            <a:br>
              <a:rPr lang="en-US" sz="1100">
                <a:solidFill>
                  <a:schemeClr val="dk1"/>
                </a:solidFill>
              </a:rPr>
            </a:br>
            <a:r>
              <a:rPr lang="en-US" sz="1100">
                <a:solidFill>
                  <a:schemeClr val="dk1"/>
                </a:solidFill>
              </a:rPr>
              <a:t> Rules are </a:t>
            </a:r>
            <a:r>
              <a:rPr b="1" lang="en-US" sz="1100">
                <a:solidFill>
                  <a:schemeClr val="dk1"/>
                </a:solidFill>
              </a:rPr>
              <a:t>implicitly required</a:t>
            </a:r>
            <a:r>
              <a:rPr lang="en-US" sz="1100">
                <a:solidFill>
                  <a:schemeClr val="dk1"/>
                </a:solidFill>
              </a:rPr>
              <a:t> to fill in a conceptual “blank”, forcing the LLM to generate precise, generalized formulations.</a:t>
            </a:r>
            <a:br>
              <a:rPr lang="en-US" sz="1100">
                <a:solidFill>
                  <a:schemeClr val="dk1"/>
                </a:solidFill>
              </a:rPr>
            </a:br>
            <a:r>
              <a:rPr lang="en-US" sz="1100">
                <a:solidFill>
                  <a:schemeClr val="dk1"/>
                </a:solidFill>
              </a:rPr>
              <a:t> If unable to do so, it must </a:t>
            </a:r>
            <a:r>
              <a:rPr b="1" lang="en-US" sz="1100">
                <a:solidFill>
                  <a:schemeClr val="dk1"/>
                </a:solidFill>
              </a:rPr>
              <a:t>return empty strings</a:t>
            </a:r>
            <a:r>
              <a:rPr lang="en-US" sz="1100">
                <a:solidFill>
                  <a:schemeClr val="dk1"/>
                </a:solidFill>
              </a:rPr>
              <a:t>, simulating “no fit.”</a:t>
            </a:r>
            <a:endParaRPr b="1" sz="1300">
              <a:solidFill>
                <a:schemeClr val="dk1"/>
              </a:solidFill>
            </a:endParaRPr>
          </a:p>
        </p:txBody>
      </p:sp>
      <p:sp>
        <p:nvSpPr>
          <p:cNvPr id="382" name="Google Shape;382;g349fd12601f_0_16"/>
          <p:cNvSpPr txBox="1"/>
          <p:nvPr/>
        </p:nvSpPr>
        <p:spPr>
          <a:xfrm>
            <a:off x="418850" y="4498050"/>
            <a:ext cx="6816000" cy="20445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1400"/>
              </a:spcBef>
              <a:spcAft>
                <a:spcPts val="0"/>
              </a:spcAft>
              <a:buNone/>
            </a:pPr>
            <a:r>
              <a:rPr b="1" lang="en-US" sz="1300">
                <a:solidFill>
                  <a:schemeClr val="dk1"/>
                </a:solidFill>
              </a:rPr>
              <a:t>🛠️ Instructions Summary</a:t>
            </a:r>
            <a:endParaRPr b="1" sz="1300">
              <a:solidFill>
                <a:schemeClr val="dk1"/>
              </a:solidFill>
            </a:endParaRPr>
          </a:p>
          <a:p>
            <a:pPr indent="-298450" lvl="0" marL="457200" rtl="0" algn="l">
              <a:lnSpc>
                <a:spcPct val="115000"/>
              </a:lnSpc>
              <a:spcBef>
                <a:spcPts val="400"/>
              </a:spcBef>
              <a:spcAft>
                <a:spcPts val="0"/>
              </a:spcAft>
              <a:buClr>
                <a:schemeClr val="dk1"/>
              </a:buClr>
              <a:buSzPts val="1100"/>
              <a:buAutoNum type="arabicPeriod"/>
            </a:pPr>
            <a:r>
              <a:rPr b="1" lang="en-US" sz="1100">
                <a:solidFill>
                  <a:schemeClr val="dk1"/>
                </a:solidFill>
              </a:rPr>
              <a:t>Understand the Input:</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Maintain domain-specific phrasing.</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Treat each cluster as a unique semantic entity.</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US" sz="1100">
                <a:solidFill>
                  <a:schemeClr val="dk1"/>
                </a:solidFill>
              </a:rPr>
              <a:t>Rule Generation: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One rule/archetype per cluster.</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Avoid starting with meta-phrases like </a:t>
            </a:r>
            <a:r>
              <a:rPr i="1" lang="en-US" sz="1100">
                <a:solidFill>
                  <a:schemeClr val="dk1"/>
                </a:solidFill>
              </a:rPr>
              <a:t>“It describes…”</a:t>
            </a:r>
            <a:endParaRPr i="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Must be </a:t>
            </a:r>
            <a:r>
              <a:rPr b="1" lang="en-US" sz="1100">
                <a:solidFill>
                  <a:schemeClr val="dk1"/>
                </a:solidFill>
              </a:rPr>
              <a:t>abstract yet specific</a:t>
            </a:r>
            <a:r>
              <a:rPr lang="en-US" sz="1100">
                <a:solidFill>
                  <a:schemeClr val="dk1"/>
                </a:solidFill>
              </a:rPr>
              <a:t> enough for classification.</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Add illustrative examples from clusters data.</a:t>
            </a:r>
            <a:endParaRPr b="1" sz="13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2301dff7ef_0_1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Evaluation &amp; Results - LLMs</a:t>
            </a:r>
            <a:endParaRPr/>
          </a:p>
        </p:txBody>
      </p:sp>
      <p:sp>
        <p:nvSpPr>
          <p:cNvPr id="389" name="Google Shape;389;g32301dff7ef_0_14"/>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90" name="Google Shape;390;g32301dff7ef_0_14"/>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91" name="Google Shape;391;g32301dff7ef_0_14"/>
          <p:cNvPicPr preferRelativeResize="0"/>
          <p:nvPr/>
        </p:nvPicPr>
        <p:blipFill rotWithShape="1">
          <a:blip r:embed="rId3">
            <a:alphaModFix/>
          </a:blip>
          <a:srcRect b="0" l="0" r="0" t="0"/>
          <a:stretch/>
        </p:blipFill>
        <p:spPr>
          <a:xfrm>
            <a:off x="315031" y="1133475"/>
            <a:ext cx="2275844" cy="1514475"/>
          </a:xfrm>
          <a:prstGeom prst="rect">
            <a:avLst/>
          </a:prstGeom>
          <a:noFill/>
          <a:ln>
            <a:noFill/>
          </a:ln>
        </p:spPr>
      </p:pic>
      <p:pic>
        <p:nvPicPr>
          <p:cNvPr id="392" name="Google Shape;392;g32301dff7ef_0_14"/>
          <p:cNvPicPr preferRelativeResize="0"/>
          <p:nvPr/>
        </p:nvPicPr>
        <p:blipFill rotWithShape="1">
          <a:blip r:embed="rId4">
            <a:alphaModFix/>
          </a:blip>
          <a:srcRect b="0" l="0" r="0" t="0"/>
          <a:stretch/>
        </p:blipFill>
        <p:spPr>
          <a:xfrm>
            <a:off x="2590875" y="1895825"/>
            <a:ext cx="1356800" cy="751675"/>
          </a:xfrm>
          <a:prstGeom prst="rect">
            <a:avLst/>
          </a:prstGeom>
          <a:noFill/>
          <a:ln>
            <a:noFill/>
          </a:ln>
        </p:spPr>
      </p:pic>
      <p:sp>
        <p:nvSpPr>
          <p:cNvPr id="393" name="Google Shape;393;g32301dff7ef_0_14"/>
          <p:cNvSpPr/>
          <p:nvPr/>
        </p:nvSpPr>
        <p:spPr>
          <a:xfrm>
            <a:off x="319475" y="2936125"/>
            <a:ext cx="3628200" cy="3634500"/>
          </a:xfrm>
          <a:prstGeom prst="rect">
            <a:avLst/>
          </a:prstGeom>
          <a:solidFill>
            <a:srgbClr val="0065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Prompt Repetition</a:t>
            </a:r>
            <a:endParaRPr b="0" i="0" sz="18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342900" lvl="0" marL="4572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Rules Repetition</a:t>
            </a:r>
            <a:endParaRPr b="0" i="0" sz="18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342900" lvl="0" marL="4572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Not Consistent</a:t>
            </a:r>
            <a:endParaRPr b="0" i="0" sz="18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342900" lvl="0" marL="4572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Unreliable</a:t>
            </a:r>
            <a:endParaRPr b="0" i="0" sz="1800" u="none" cap="none" strike="noStrike">
              <a:solidFill>
                <a:schemeClr val="lt1"/>
              </a:solidFill>
              <a:latin typeface="Arial"/>
              <a:ea typeface="Arial"/>
              <a:cs typeface="Arial"/>
              <a:sym typeface="Arial"/>
            </a:endParaRPr>
          </a:p>
        </p:txBody>
      </p:sp>
      <p:pic>
        <p:nvPicPr>
          <p:cNvPr id="394" name="Google Shape;394;g32301dff7ef_0_14"/>
          <p:cNvPicPr preferRelativeResize="0"/>
          <p:nvPr/>
        </p:nvPicPr>
        <p:blipFill rotWithShape="1">
          <a:blip r:embed="rId5">
            <a:alphaModFix/>
          </a:blip>
          <a:srcRect b="0" l="0" r="0" t="0"/>
          <a:stretch/>
        </p:blipFill>
        <p:spPr>
          <a:xfrm>
            <a:off x="2590875" y="1133475"/>
            <a:ext cx="1356800" cy="762350"/>
          </a:xfrm>
          <a:prstGeom prst="rect">
            <a:avLst/>
          </a:prstGeom>
          <a:noFill/>
          <a:ln>
            <a:noFill/>
          </a:ln>
        </p:spPr>
      </p:pic>
      <p:sp>
        <p:nvSpPr>
          <p:cNvPr id="395" name="Google Shape;395;g32301dff7ef_0_14"/>
          <p:cNvSpPr/>
          <p:nvPr/>
        </p:nvSpPr>
        <p:spPr>
          <a:xfrm>
            <a:off x="4276725" y="2936125"/>
            <a:ext cx="3628200" cy="3634500"/>
          </a:xfrm>
          <a:prstGeom prst="rect">
            <a:avLst/>
          </a:prstGeom>
          <a:solidFill>
            <a:srgbClr val="0065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rial"/>
              <a:buChar char="-"/>
            </a:pPr>
            <a:r>
              <a:rPr lang="en-US" sz="1800">
                <a:solidFill>
                  <a:schemeClr val="lt1"/>
                </a:solidFill>
              </a:rPr>
              <a:t>Too Lengthy</a:t>
            </a:r>
            <a:endParaRPr sz="1800">
              <a:solidFill>
                <a:schemeClr val="lt1"/>
              </a:solidFill>
            </a:endParaRPr>
          </a:p>
          <a:p>
            <a:pPr indent="0" lvl="0" marL="457200" marR="0" rtl="0" algn="l">
              <a:lnSpc>
                <a:spcPct val="100000"/>
              </a:lnSpc>
              <a:spcBef>
                <a:spcPts val="0"/>
              </a:spcBef>
              <a:spcAft>
                <a:spcPts val="0"/>
              </a:spcAft>
              <a:buNone/>
            </a:pPr>
            <a:r>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Sometimes it reaches the tokens limit before generating the archetype json object</a:t>
            </a:r>
            <a:endParaRPr sz="1800">
              <a:solidFill>
                <a:schemeClr val="lt1"/>
              </a:solidFill>
            </a:endParaRPr>
          </a:p>
        </p:txBody>
      </p:sp>
      <p:pic>
        <p:nvPicPr>
          <p:cNvPr id="396" name="Google Shape;396;g32301dff7ef_0_14"/>
          <p:cNvPicPr preferRelativeResize="0"/>
          <p:nvPr/>
        </p:nvPicPr>
        <p:blipFill rotWithShape="1">
          <a:blip r:embed="rId6">
            <a:alphaModFix/>
          </a:blip>
          <a:srcRect b="0" l="0" r="0" t="0"/>
          <a:stretch/>
        </p:blipFill>
        <p:spPr>
          <a:xfrm>
            <a:off x="8259000" y="1834737"/>
            <a:ext cx="1873028" cy="825713"/>
          </a:xfrm>
          <a:prstGeom prst="rect">
            <a:avLst/>
          </a:prstGeom>
          <a:noFill/>
          <a:ln>
            <a:noFill/>
          </a:ln>
        </p:spPr>
      </p:pic>
      <p:pic>
        <p:nvPicPr>
          <p:cNvPr id="397" name="Google Shape;397;g32301dff7ef_0_14"/>
          <p:cNvPicPr preferRelativeResize="0"/>
          <p:nvPr/>
        </p:nvPicPr>
        <p:blipFill rotWithShape="1">
          <a:blip r:embed="rId7">
            <a:alphaModFix/>
          </a:blip>
          <a:srcRect b="0" l="0" r="0" t="0"/>
          <a:stretch/>
        </p:blipFill>
        <p:spPr>
          <a:xfrm>
            <a:off x="8259006" y="1064046"/>
            <a:ext cx="1873027" cy="765655"/>
          </a:xfrm>
          <a:prstGeom prst="rect">
            <a:avLst/>
          </a:prstGeom>
          <a:noFill/>
          <a:ln>
            <a:noFill/>
          </a:ln>
        </p:spPr>
      </p:pic>
      <p:pic>
        <p:nvPicPr>
          <p:cNvPr id="398" name="Google Shape;398;g32301dff7ef_0_14"/>
          <p:cNvPicPr preferRelativeResize="0"/>
          <p:nvPr/>
        </p:nvPicPr>
        <p:blipFill>
          <a:blip r:embed="rId8">
            <a:alphaModFix/>
          </a:blip>
          <a:stretch>
            <a:fillRect/>
          </a:stretch>
        </p:blipFill>
        <p:spPr>
          <a:xfrm>
            <a:off x="10132032" y="1051100"/>
            <a:ext cx="1664397" cy="765666"/>
          </a:xfrm>
          <a:prstGeom prst="rect">
            <a:avLst/>
          </a:prstGeom>
          <a:noFill/>
          <a:ln>
            <a:noFill/>
          </a:ln>
        </p:spPr>
      </p:pic>
      <p:pic>
        <p:nvPicPr>
          <p:cNvPr id="399" name="Google Shape;399;g32301dff7ef_0_14"/>
          <p:cNvPicPr preferRelativeResize="0"/>
          <p:nvPr/>
        </p:nvPicPr>
        <p:blipFill rotWithShape="1">
          <a:blip r:embed="rId9">
            <a:alphaModFix/>
          </a:blip>
          <a:srcRect b="46532" l="0" r="46409" t="0"/>
          <a:stretch/>
        </p:blipFill>
        <p:spPr>
          <a:xfrm>
            <a:off x="10132032" y="1834737"/>
            <a:ext cx="1755168" cy="825713"/>
          </a:xfrm>
          <a:prstGeom prst="rect">
            <a:avLst/>
          </a:prstGeom>
          <a:noFill/>
          <a:ln>
            <a:noFill/>
          </a:ln>
        </p:spPr>
      </p:pic>
      <p:sp>
        <p:nvSpPr>
          <p:cNvPr id="400" name="Google Shape;400;g32301dff7ef_0_14"/>
          <p:cNvSpPr/>
          <p:nvPr/>
        </p:nvSpPr>
        <p:spPr>
          <a:xfrm>
            <a:off x="8259000" y="2949075"/>
            <a:ext cx="3628200" cy="3634500"/>
          </a:xfrm>
          <a:prstGeom prst="rect">
            <a:avLst/>
          </a:prstGeom>
          <a:solidFill>
            <a:srgbClr val="0065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rial"/>
              <a:buChar char="-"/>
            </a:pPr>
            <a:r>
              <a:rPr lang="en-US" sz="1800">
                <a:solidFill>
                  <a:schemeClr val="lt1"/>
                </a:solidFill>
              </a:rPr>
              <a:t>Quantization to 4 and 8 bits for Phi-4-14B and Llama3-8B</a:t>
            </a:r>
            <a:endParaRPr sz="1800">
              <a:solidFill>
                <a:schemeClr val="lt1"/>
              </a:solidFill>
            </a:endParaRPr>
          </a:p>
          <a:p>
            <a:pPr indent="0" lvl="0" marL="457200" marR="0" rtl="0" algn="l">
              <a:lnSpc>
                <a:spcPct val="100000"/>
              </a:lnSpc>
              <a:spcBef>
                <a:spcPts val="0"/>
              </a:spcBef>
              <a:spcAft>
                <a:spcPts val="0"/>
              </a:spcAft>
              <a:buNone/>
            </a:pPr>
            <a:r>
              <a:t/>
            </a:r>
            <a:endParaRPr sz="1800">
              <a:solidFill>
                <a:schemeClr val="lt1"/>
              </a:solidFill>
            </a:endParaRPr>
          </a:p>
          <a:p>
            <a:pPr indent="-342900" lvl="0" marL="457200" marR="0" rtl="0" algn="l">
              <a:lnSpc>
                <a:spcPct val="100000"/>
              </a:lnSpc>
              <a:spcBef>
                <a:spcPts val="0"/>
              </a:spcBef>
              <a:spcAft>
                <a:spcPts val="0"/>
              </a:spcAft>
              <a:buClr>
                <a:schemeClr val="lt1"/>
              </a:buClr>
              <a:buSzPts val="1800"/>
              <a:buFont typeface="Arial"/>
              <a:buChar char="-"/>
            </a:pPr>
            <a:r>
              <a:rPr lang="en-US" sz="1800">
                <a:solidFill>
                  <a:schemeClr val="lt1"/>
                </a:solidFill>
              </a:rPr>
              <a:t>Archetypes Length vary among LLMs</a:t>
            </a:r>
            <a:endParaRPr sz="1800">
              <a:solidFill>
                <a:schemeClr val="lt1"/>
              </a:solidFill>
            </a:endParaRPr>
          </a:p>
          <a:p>
            <a:pPr indent="0" lvl="0" marL="457200" marR="0" rtl="0" algn="l">
              <a:lnSpc>
                <a:spcPct val="100000"/>
              </a:lnSpc>
              <a:spcBef>
                <a:spcPts val="0"/>
              </a:spcBef>
              <a:spcAft>
                <a:spcPts val="0"/>
              </a:spcAft>
              <a:buNone/>
            </a:pPr>
            <a:r>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Show promising archetypes</a:t>
            </a:r>
            <a:endParaRPr sz="1800">
              <a:solidFill>
                <a:schemeClr val="lt1"/>
              </a:solidFill>
            </a:endParaRPr>
          </a:p>
          <a:p>
            <a:pPr indent="0" lvl="0" marL="457200" marR="0" rtl="0" algn="l">
              <a:lnSpc>
                <a:spcPct val="100000"/>
              </a:lnSpc>
              <a:spcBef>
                <a:spcPts val="0"/>
              </a:spcBef>
              <a:spcAft>
                <a:spcPts val="0"/>
              </a:spcAft>
              <a:buNone/>
            </a:pPr>
            <a:r>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Sticks to output format guidelines in most cases</a:t>
            </a:r>
            <a:endParaRPr sz="1800">
              <a:solidFill>
                <a:schemeClr val="lt1"/>
              </a:solidFill>
            </a:endParaRPr>
          </a:p>
        </p:txBody>
      </p:sp>
      <p:pic>
        <p:nvPicPr>
          <p:cNvPr id="401" name="Google Shape;401;g32301dff7ef_0_14"/>
          <p:cNvPicPr preferRelativeResize="0"/>
          <p:nvPr/>
        </p:nvPicPr>
        <p:blipFill rotWithShape="1">
          <a:blip r:embed="rId10">
            <a:alphaModFix/>
          </a:blip>
          <a:srcRect b="39156" l="0" r="0" t="15887"/>
          <a:stretch/>
        </p:blipFill>
        <p:spPr>
          <a:xfrm>
            <a:off x="4287025" y="1917916"/>
            <a:ext cx="3599901" cy="729584"/>
          </a:xfrm>
          <a:prstGeom prst="rect">
            <a:avLst/>
          </a:prstGeom>
          <a:noFill/>
          <a:ln>
            <a:noFill/>
          </a:ln>
        </p:spPr>
      </p:pic>
      <p:pic>
        <p:nvPicPr>
          <p:cNvPr id="402" name="Google Shape;402;g32301dff7ef_0_14"/>
          <p:cNvPicPr preferRelativeResize="0"/>
          <p:nvPr/>
        </p:nvPicPr>
        <p:blipFill rotWithShape="1">
          <a:blip r:embed="rId11">
            <a:alphaModFix/>
          </a:blip>
          <a:srcRect b="30120" l="0" r="0" t="18330"/>
          <a:stretch/>
        </p:blipFill>
        <p:spPr>
          <a:xfrm>
            <a:off x="4287025" y="1154100"/>
            <a:ext cx="3599901" cy="8366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5072ba95c5_0_0"/>
          <p:cNvSpPr txBox="1"/>
          <p:nvPr>
            <p:ph type="title"/>
          </p:nvPr>
        </p:nvSpPr>
        <p:spPr>
          <a:xfrm>
            <a:off x="334425" y="44450"/>
            <a:ext cx="109488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Evaluation &amp; Results - Top Light-Weight LLMs To Generate Domain Archetypes</a:t>
            </a:r>
            <a:endParaRPr/>
          </a:p>
        </p:txBody>
      </p:sp>
      <p:sp>
        <p:nvSpPr>
          <p:cNvPr id="409" name="Google Shape;409;g35072ba95c5_0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410" name="Google Shape;410;g35072ba95c5_0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411" name="Google Shape;411;g35072ba95c5_0_0"/>
          <p:cNvSpPr txBox="1"/>
          <p:nvPr/>
        </p:nvSpPr>
        <p:spPr>
          <a:xfrm>
            <a:off x="471875" y="1718350"/>
            <a:ext cx="5624100" cy="53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500">
                <a:solidFill>
                  <a:schemeClr val="dk1"/>
                </a:solidFill>
              </a:rPr>
              <a:t>Cluster 83: [</a:t>
            </a:r>
            <a:r>
              <a:rPr lang="en-US" sz="1500">
                <a:solidFill>
                  <a:schemeClr val="dk1"/>
                </a:solidFill>
                <a:highlight>
                  <a:srgbClr val="F6E15F"/>
                </a:highlight>
              </a:rPr>
              <a:t>’m satisfied the game was handled’</a:t>
            </a:r>
            <a:r>
              <a:rPr lang="en-US" sz="1500">
                <a:solidFill>
                  <a:schemeClr val="dk1"/>
                </a:solidFill>
              </a:rPr>
              <a:t>, </a:t>
            </a:r>
            <a:r>
              <a:rPr lang="en-US" sz="1500">
                <a:solidFill>
                  <a:schemeClr val="dk1"/>
                </a:solidFill>
                <a:highlight>
                  <a:srgbClr val="F6E15F"/>
                </a:highlight>
              </a:rPr>
              <a:t>’been very interesting to watch the game’</a:t>
            </a:r>
            <a:r>
              <a:rPr lang="en-US" sz="1500">
                <a:solidFill>
                  <a:schemeClr val="dk1"/>
                </a:solidFill>
              </a:rPr>
              <a:t>, ’the game arguably the highlight of the draw is’, ’</a:t>
            </a:r>
            <a:r>
              <a:rPr lang="en-US" sz="1500">
                <a:solidFill>
                  <a:schemeClr val="dk1"/>
                </a:solidFill>
                <a:highlight>
                  <a:srgbClr val="F6E15F"/>
                </a:highlight>
              </a:rPr>
              <a:t>are pleased but move on to the next game</a:t>
            </a:r>
            <a:r>
              <a:rPr lang="en-US" sz="1500">
                <a:solidFill>
                  <a:schemeClr val="dk1"/>
                </a:solidFill>
              </a:rPr>
              <a:t>’, ’had a chance to win the game’, ’felt we did enough to win the game’, ’was a very intense occasion and a very destructive game’, ’thought it was a horrible game in the first half and it was not much better in the second’, ’everything we could have done to win the game’, ’was a hell of a tough game’, ’are all disappointed we lost the french game’, ’controlled the game in the first half but we knew that they would come out and try everything after half’, </a:t>
            </a:r>
            <a:r>
              <a:rPr lang="en-US" sz="1500">
                <a:solidFill>
                  <a:schemeClr val="dk1"/>
                </a:solidFill>
                <a:highlight>
                  <a:srgbClr val="F6E15F"/>
                </a:highlight>
              </a:rPr>
              <a:t>’think we played quite well and it was a very good game</a:t>
            </a:r>
            <a:r>
              <a:rPr lang="en-US" sz="1500">
                <a:solidFill>
                  <a:schemeClr val="dk1"/>
                </a:solidFill>
              </a:rPr>
              <a:t>’, ’had three chances to win the game’, ’knew all along that we would be a huge threat particularly the first game’, ’chance we had before this game’, ’</a:t>
            </a:r>
            <a:r>
              <a:rPr lang="en-US" sz="1500">
                <a:solidFill>
                  <a:schemeClr val="dk1"/>
                </a:solidFill>
                <a:highlight>
                  <a:srgbClr val="F6E15F"/>
                </a:highlight>
              </a:rPr>
              <a:t>had a superb game</a:t>
            </a:r>
            <a:r>
              <a:rPr lang="en-US" sz="1500">
                <a:solidFill>
                  <a:schemeClr val="dk1"/>
                </a:solidFill>
              </a:rPr>
              <a:t>’, ’was amazing to watch but never did i think the french could lose that game’, </a:t>
            </a:r>
            <a:r>
              <a:rPr lang="en-US" sz="1500">
                <a:solidFill>
                  <a:schemeClr val="dk1"/>
                </a:solidFill>
                <a:highlight>
                  <a:srgbClr val="F6E15F"/>
                </a:highlight>
              </a:rPr>
              <a:t>’was a great game’</a:t>
            </a:r>
            <a:r>
              <a:rPr lang="en-US" sz="1500">
                <a:solidFill>
                  <a:schemeClr val="dk1"/>
                </a:solidFill>
              </a:rPr>
              <a:t>, ’</a:t>
            </a:r>
            <a:r>
              <a:rPr lang="en-US" sz="1500">
                <a:solidFill>
                  <a:schemeClr val="dk1"/>
                </a:solidFill>
                <a:highlight>
                  <a:srgbClr val="F6E15F"/>
                </a:highlight>
              </a:rPr>
              <a:t>had an awesome game</a:t>
            </a:r>
            <a:r>
              <a:rPr lang="en-US" sz="1500">
                <a:solidFill>
                  <a:schemeClr val="dk1"/>
                </a:solidFill>
              </a:rPr>
              <a:t>’, </a:t>
            </a:r>
            <a:r>
              <a:rPr lang="en-US" sz="1500">
                <a:solidFill>
                  <a:schemeClr val="dk1"/>
                </a:solidFill>
                <a:highlight>
                  <a:srgbClr val="F6E15F"/>
                </a:highlight>
              </a:rPr>
              <a:t>’are playing a great team game’</a:t>
            </a:r>
            <a:r>
              <a:rPr lang="en-US" sz="1500">
                <a:solidFill>
                  <a:schemeClr val="dk1"/>
                </a:solidFill>
              </a:rPr>
              <a:t>, </a:t>
            </a:r>
            <a:r>
              <a:rPr lang="en-US" sz="1500">
                <a:solidFill>
                  <a:schemeClr val="dk1"/>
                </a:solidFill>
                <a:highlight>
                  <a:srgbClr val="F6E15F"/>
                </a:highlight>
              </a:rPr>
              <a:t>’fantastic with the players and the coaches’</a:t>
            </a:r>
            <a:r>
              <a:rPr lang="en-US" sz="1500">
                <a:solidFill>
                  <a:schemeClr val="dk1"/>
                </a:solidFill>
              </a:rPr>
              <a:t>, ’</a:t>
            </a:r>
            <a:r>
              <a:rPr lang="en-US" sz="1500">
                <a:solidFill>
                  <a:schemeClr val="dk1"/>
                </a:solidFill>
                <a:highlight>
                  <a:srgbClr val="F6E15F"/>
                </a:highlight>
              </a:rPr>
              <a:t>played a very good game</a:t>
            </a:r>
            <a:r>
              <a:rPr lang="en-US" sz="1500">
                <a:solidFill>
                  <a:schemeClr val="dk1"/>
                </a:solidFill>
              </a:rPr>
              <a:t>’, ’are still very disappointed with our last game’, ’missed another chance to seal the game’, ’</a:t>
            </a:r>
            <a:r>
              <a:rPr lang="en-US" sz="1500">
                <a:solidFill>
                  <a:schemeClr val="dk1"/>
                </a:solidFill>
                <a:highlight>
                  <a:srgbClr val="F6E15F"/>
                </a:highlight>
              </a:rPr>
              <a:t>enjoyed the game</a:t>
            </a:r>
            <a:r>
              <a:rPr lang="en-US" sz="1500">
                <a:solidFill>
                  <a:schemeClr val="dk1"/>
                </a:solidFill>
              </a:rPr>
              <a:t>’]</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pic>
        <p:nvPicPr>
          <p:cNvPr id="412" name="Google Shape;412;g35072ba95c5_0_0"/>
          <p:cNvPicPr preferRelativeResize="0"/>
          <p:nvPr/>
        </p:nvPicPr>
        <p:blipFill>
          <a:blip r:embed="rId3">
            <a:alphaModFix/>
          </a:blip>
          <a:stretch>
            <a:fillRect/>
          </a:stretch>
        </p:blipFill>
        <p:spPr>
          <a:xfrm>
            <a:off x="6356025" y="983415"/>
            <a:ext cx="4995732" cy="5500765"/>
          </a:xfrm>
          <a:prstGeom prst="rect">
            <a:avLst/>
          </a:prstGeom>
          <a:noFill/>
          <a:ln>
            <a:noFill/>
          </a:ln>
        </p:spPr>
      </p:pic>
      <p:sp>
        <p:nvSpPr>
          <p:cNvPr id="413" name="Google Shape;413;g35072ba95c5_0_0"/>
          <p:cNvSpPr/>
          <p:nvPr/>
        </p:nvSpPr>
        <p:spPr>
          <a:xfrm>
            <a:off x="534800" y="1034875"/>
            <a:ext cx="5389800" cy="5799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2000">
                <a:solidFill>
                  <a:schemeClr val="lt1"/>
                </a:solidFill>
              </a:rPr>
              <a:t>Evaluations and Reactions to a Sports Game Sub-Domain (Included in LLM Input)</a:t>
            </a:r>
            <a:endParaRPr b="0" i="0" sz="2000" u="none" cap="none" strike="noStrike">
              <a:solidFill>
                <a:schemeClr val="lt1"/>
              </a:solidFill>
              <a:latin typeface="Arial"/>
              <a:ea typeface="Arial"/>
              <a:cs typeface="Arial"/>
              <a:sym typeface="Arial"/>
            </a:endParaRPr>
          </a:p>
        </p:txBody>
      </p:sp>
      <p:sp>
        <p:nvSpPr>
          <p:cNvPr id="414" name="Google Shape;414;g35072ba95c5_0_0"/>
          <p:cNvSpPr/>
          <p:nvPr/>
        </p:nvSpPr>
        <p:spPr>
          <a:xfrm>
            <a:off x="9980850" y="3492475"/>
            <a:ext cx="12450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g35072ba95c5_0_0"/>
          <p:cNvSpPr/>
          <p:nvPr/>
        </p:nvSpPr>
        <p:spPr>
          <a:xfrm>
            <a:off x="7765600" y="3672475"/>
            <a:ext cx="13377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g35072ba95c5_0_0"/>
          <p:cNvSpPr/>
          <p:nvPr/>
        </p:nvSpPr>
        <p:spPr>
          <a:xfrm>
            <a:off x="9618900" y="4321150"/>
            <a:ext cx="16071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 name="Google Shape;417;g35072ba95c5_0_0"/>
          <p:cNvSpPr/>
          <p:nvPr/>
        </p:nvSpPr>
        <p:spPr>
          <a:xfrm>
            <a:off x="8462300" y="5932625"/>
            <a:ext cx="15663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g35072ba95c5_0_0"/>
          <p:cNvSpPr/>
          <p:nvPr/>
        </p:nvSpPr>
        <p:spPr>
          <a:xfrm>
            <a:off x="9444725" y="6236675"/>
            <a:ext cx="16071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g35072ba95c5_0_0"/>
          <p:cNvSpPr/>
          <p:nvPr/>
        </p:nvSpPr>
        <p:spPr>
          <a:xfrm>
            <a:off x="9552350" y="5363075"/>
            <a:ext cx="16071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g35072ba95c5_0_0"/>
          <p:cNvSpPr/>
          <p:nvPr/>
        </p:nvSpPr>
        <p:spPr>
          <a:xfrm>
            <a:off x="7765600" y="5543075"/>
            <a:ext cx="3324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1" name="Google Shape;421;g35072ba95c5_0_0"/>
          <p:cNvSpPr/>
          <p:nvPr/>
        </p:nvSpPr>
        <p:spPr>
          <a:xfrm>
            <a:off x="7765600" y="4473575"/>
            <a:ext cx="34605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g35072ba95c5_0_0"/>
          <p:cNvSpPr/>
          <p:nvPr/>
        </p:nvSpPr>
        <p:spPr>
          <a:xfrm>
            <a:off x="8860900" y="1621900"/>
            <a:ext cx="10953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g35072ba95c5_0_0"/>
          <p:cNvSpPr/>
          <p:nvPr/>
        </p:nvSpPr>
        <p:spPr>
          <a:xfrm>
            <a:off x="7765600" y="4631988"/>
            <a:ext cx="34605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 name="Shape 87"/>
        <p:cNvGrpSpPr/>
        <p:nvPr/>
      </p:nvGrpSpPr>
      <p:grpSpPr>
        <a:xfrm>
          <a:off x="0" y="0"/>
          <a:ext cx="0" cy="0"/>
          <a:chOff x="0" y="0"/>
          <a:chExt cx="0" cy="0"/>
        </a:xfrm>
      </p:grpSpPr>
      <p:sp>
        <p:nvSpPr>
          <p:cNvPr id="88" name="Google Shape;88;p2"/>
          <p:cNvSpPr txBox="1"/>
          <p:nvPr>
            <p:ph idx="1" type="body"/>
          </p:nvPr>
        </p:nvSpPr>
        <p:spPr>
          <a:xfrm>
            <a:off x="1387275" y="1783525"/>
            <a:ext cx="4670400" cy="3968700"/>
          </a:xfrm>
          <a:prstGeom prst="rect">
            <a:avLst/>
          </a:prstGeom>
          <a:noFill/>
          <a:ln>
            <a:noFill/>
          </a:ln>
        </p:spPr>
        <p:txBody>
          <a:bodyPr anchorCtr="0" anchor="t" bIns="45700" lIns="91425" spcFirstLastPara="1" rIns="91425" wrap="square" tIns="45700">
            <a:normAutofit/>
          </a:bodyPr>
          <a:lstStyle/>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Introduction &amp; Motivation</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Research Questions</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Methodology </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Evaluation &amp; Results</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Limitations &amp; Future Work</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Clr>
                <a:schemeClr val="dk1"/>
              </a:buClr>
              <a:buSzPts val="1400"/>
              <a:buFont typeface="Arial"/>
              <a:buNone/>
            </a:pPr>
            <a:r>
              <a:rPr lang="en-US"/>
              <a:t>Conclusion</a:t>
            </a:r>
            <a:endParaRPr/>
          </a:p>
          <a:p>
            <a:pPr indent="-1587" lvl="0" marL="1587" rtl="0" algn="l">
              <a:lnSpc>
                <a:spcPct val="100000"/>
              </a:lnSpc>
              <a:spcBef>
                <a:spcPts val="0"/>
              </a:spcBef>
              <a:spcAft>
                <a:spcPts val="0"/>
              </a:spcAft>
              <a:buSzPts val="1400"/>
              <a:buNone/>
            </a:pPr>
            <a:r>
              <a:t/>
            </a:r>
            <a:endParaRPr/>
          </a:p>
        </p:txBody>
      </p:sp>
      <p:sp>
        <p:nvSpPr>
          <p:cNvPr id="89" name="Google Shape;89;p2"/>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0" lvl="0" marL="0" rtl="0" algn="l">
              <a:lnSpc>
                <a:spcPct val="100000"/>
              </a:lnSpc>
              <a:spcBef>
                <a:spcPts val="0"/>
              </a:spcBef>
              <a:spcAft>
                <a:spcPts val="0"/>
              </a:spcAft>
              <a:buSzPts val="1400"/>
              <a:buNone/>
            </a:pPr>
            <a:r>
              <a:rPr lang="en-US"/>
              <a:t>Outline</a:t>
            </a:r>
            <a:endParaRPr/>
          </a:p>
        </p:txBody>
      </p:sp>
      <p:sp>
        <p:nvSpPr>
          <p:cNvPr id="90" name="Google Shape;90;p2"/>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91" name="Google Shape;91;p2"/>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92" name="Google Shape;92;p2"/>
          <p:cNvPicPr preferRelativeResize="0"/>
          <p:nvPr/>
        </p:nvPicPr>
        <p:blipFill rotWithShape="1">
          <a:blip r:embed="rId3">
            <a:alphaModFix/>
          </a:blip>
          <a:srcRect b="0" l="0" r="0" t="0"/>
          <a:stretch/>
        </p:blipFill>
        <p:spPr>
          <a:xfrm>
            <a:off x="6057675" y="1710463"/>
            <a:ext cx="3810000" cy="381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322d2c36e29_1_59"/>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spcBef>
                <a:spcPts val="0"/>
              </a:spcBef>
              <a:spcAft>
                <a:spcPts val="0"/>
              </a:spcAft>
              <a:buSzPts val="1400"/>
              <a:buNone/>
            </a:pPr>
            <a:r>
              <a:rPr lang="en-US"/>
              <a:t>Evaluation &amp; Results - Semantic Search</a:t>
            </a:r>
            <a:endParaRPr/>
          </a:p>
        </p:txBody>
      </p:sp>
      <p:sp>
        <p:nvSpPr>
          <p:cNvPr id="429" name="Google Shape;429;g322d2c36e29_1_59"/>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430" name="Google Shape;430;g322d2c36e29_1_59"/>
          <p:cNvPicPr preferRelativeResize="0"/>
          <p:nvPr/>
        </p:nvPicPr>
        <p:blipFill>
          <a:blip r:embed="rId3">
            <a:alphaModFix/>
          </a:blip>
          <a:stretch>
            <a:fillRect/>
          </a:stretch>
        </p:blipFill>
        <p:spPr>
          <a:xfrm>
            <a:off x="191550" y="2102027"/>
            <a:ext cx="4836325" cy="1803950"/>
          </a:xfrm>
          <a:prstGeom prst="rect">
            <a:avLst/>
          </a:prstGeom>
          <a:noFill/>
          <a:ln>
            <a:noFill/>
          </a:ln>
        </p:spPr>
      </p:pic>
      <p:pic>
        <p:nvPicPr>
          <p:cNvPr id="431" name="Google Shape;431;g322d2c36e29_1_59"/>
          <p:cNvPicPr preferRelativeResize="0"/>
          <p:nvPr/>
        </p:nvPicPr>
        <p:blipFill>
          <a:blip r:embed="rId4">
            <a:alphaModFix/>
          </a:blip>
          <a:stretch>
            <a:fillRect/>
          </a:stretch>
        </p:blipFill>
        <p:spPr>
          <a:xfrm>
            <a:off x="4944000" y="2159264"/>
            <a:ext cx="6943200" cy="2539499"/>
          </a:xfrm>
          <a:prstGeom prst="rect">
            <a:avLst/>
          </a:prstGeom>
          <a:noFill/>
          <a:ln>
            <a:noFill/>
          </a:ln>
        </p:spPr>
      </p:pic>
      <p:sp>
        <p:nvSpPr>
          <p:cNvPr id="432" name="Google Shape;432;g322d2c36e29_1_59"/>
          <p:cNvSpPr/>
          <p:nvPr/>
        </p:nvSpPr>
        <p:spPr>
          <a:xfrm>
            <a:off x="623864" y="3947225"/>
            <a:ext cx="3971700" cy="3702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2000">
                <a:solidFill>
                  <a:schemeClr val="lt1"/>
                </a:solidFill>
              </a:rPr>
              <a:t>AG Dataset Full-Text</a:t>
            </a:r>
            <a:endParaRPr b="0" i="0" sz="2000" u="none" cap="none" strike="noStrike">
              <a:solidFill>
                <a:schemeClr val="lt1"/>
              </a:solidFill>
              <a:latin typeface="Arial"/>
              <a:ea typeface="Arial"/>
              <a:cs typeface="Arial"/>
              <a:sym typeface="Arial"/>
            </a:endParaRPr>
          </a:p>
        </p:txBody>
      </p:sp>
      <p:sp>
        <p:nvSpPr>
          <p:cNvPr id="433" name="Google Shape;433;g322d2c36e29_1_59"/>
          <p:cNvSpPr/>
          <p:nvPr/>
        </p:nvSpPr>
        <p:spPr>
          <a:xfrm>
            <a:off x="6429739" y="5011925"/>
            <a:ext cx="3971700" cy="3702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2000">
                <a:solidFill>
                  <a:schemeClr val="lt1"/>
                </a:solidFill>
              </a:rPr>
              <a:t>AG Dataset Archetypes</a:t>
            </a:r>
            <a:endParaRPr b="0" i="0" sz="2000" u="none" cap="none" strike="noStrike">
              <a:solidFill>
                <a:schemeClr val="lt1"/>
              </a:solidFill>
              <a:latin typeface="Arial"/>
              <a:ea typeface="Arial"/>
              <a:cs typeface="Arial"/>
              <a:sym typeface="Arial"/>
            </a:endParaRPr>
          </a:p>
        </p:txBody>
      </p:sp>
      <p:sp>
        <p:nvSpPr>
          <p:cNvPr id="434" name="Google Shape;434;g322d2c36e29_1_59"/>
          <p:cNvSpPr/>
          <p:nvPr/>
        </p:nvSpPr>
        <p:spPr>
          <a:xfrm rot="844">
            <a:off x="7078373" y="502725"/>
            <a:ext cx="2443200" cy="1343100"/>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sz="1900">
                <a:solidFill>
                  <a:schemeClr val="accent6"/>
                </a:solidFill>
              </a:rPr>
              <a:t>Initial Scope Coverage Test</a:t>
            </a:r>
            <a:endParaRPr b="1" i="0" sz="1900" u="none" cap="none" strike="noStrike">
              <a:solidFill>
                <a:schemeClr val="accent6"/>
              </a:solidFill>
              <a:latin typeface="Arial"/>
              <a:ea typeface="Arial"/>
              <a:cs typeface="Arial"/>
              <a:sym typeface="Arial"/>
            </a:endParaRPr>
          </a:p>
        </p:txBody>
      </p:sp>
      <p:sp>
        <p:nvSpPr>
          <p:cNvPr id="435" name="Google Shape;435;g322d2c36e29_1_59"/>
          <p:cNvSpPr/>
          <p:nvPr/>
        </p:nvSpPr>
        <p:spPr>
          <a:xfrm rot="1463">
            <a:off x="3762200" y="2674688"/>
            <a:ext cx="705000" cy="2886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36" name="Google Shape;436;g322d2c36e29_1_59"/>
          <p:cNvSpPr/>
          <p:nvPr/>
        </p:nvSpPr>
        <p:spPr>
          <a:xfrm rot="1463">
            <a:off x="7469425" y="4317563"/>
            <a:ext cx="705000" cy="2886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37" name="Google Shape;437;g322d2c36e29_1_59"/>
          <p:cNvSpPr/>
          <p:nvPr/>
        </p:nvSpPr>
        <p:spPr>
          <a:xfrm rot="1463">
            <a:off x="3762200" y="2901638"/>
            <a:ext cx="705000" cy="2886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38" name="Google Shape;438;g322d2c36e29_1_59"/>
          <p:cNvSpPr/>
          <p:nvPr/>
        </p:nvSpPr>
        <p:spPr>
          <a:xfrm rot="1463">
            <a:off x="3762200" y="3140238"/>
            <a:ext cx="705000" cy="2886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39" name="Google Shape;439;g322d2c36e29_1_59"/>
          <p:cNvSpPr/>
          <p:nvPr/>
        </p:nvSpPr>
        <p:spPr>
          <a:xfrm rot="1463">
            <a:off x="3762200" y="3376513"/>
            <a:ext cx="705000" cy="2886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40" name="Google Shape;440;g322d2c36e29_1_59"/>
          <p:cNvSpPr/>
          <p:nvPr/>
        </p:nvSpPr>
        <p:spPr>
          <a:xfrm rot="1463">
            <a:off x="8995525" y="3798838"/>
            <a:ext cx="705000" cy="2886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41" name="Google Shape;441;g322d2c36e29_1_59"/>
          <p:cNvSpPr/>
          <p:nvPr/>
        </p:nvSpPr>
        <p:spPr>
          <a:xfrm rot="1463">
            <a:off x="10018300" y="3284713"/>
            <a:ext cx="705000" cy="288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42" name="Google Shape;442;g322d2c36e29_1_59"/>
          <p:cNvSpPr/>
          <p:nvPr/>
        </p:nvSpPr>
        <p:spPr>
          <a:xfrm rot="1463">
            <a:off x="10820250" y="3798838"/>
            <a:ext cx="705000" cy="2886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34b8c7bd08a_0_46"/>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spcBef>
                <a:spcPts val="0"/>
              </a:spcBef>
              <a:spcAft>
                <a:spcPts val="0"/>
              </a:spcAft>
              <a:buSzPts val="1400"/>
              <a:buNone/>
            </a:pPr>
            <a:r>
              <a:rPr lang="en-US"/>
              <a:t>Evaluation &amp; Results - Fine-Tuning Text Classifier</a:t>
            </a:r>
            <a:endParaRPr/>
          </a:p>
        </p:txBody>
      </p:sp>
      <p:sp>
        <p:nvSpPr>
          <p:cNvPr id="448" name="Google Shape;448;g34b8c7bd08a_0_46"/>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449" name="Google Shape;449;g34b8c7bd08a_0_46" title="ag precision.png"/>
          <p:cNvPicPr preferRelativeResize="0"/>
          <p:nvPr/>
        </p:nvPicPr>
        <p:blipFill>
          <a:blip r:embed="rId3">
            <a:alphaModFix/>
          </a:blip>
          <a:stretch>
            <a:fillRect/>
          </a:stretch>
        </p:blipFill>
        <p:spPr>
          <a:xfrm>
            <a:off x="105825" y="859425"/>
            <a:ext cx="4999525" cy="2824950"/>
          </a:xfrm>
          <a:prstGeom prst="rect">
            <a:avLst/>
          </a:prstGeom>
          <a:noFill/>
          <a:ln>
            <a:noFill/>
          </a:ln>
        </p:spPr>
      </p:pic>
      <p:pic>
        <p:nvPicPr>
          <p:cNvPr id="450" name="Google Shape;450;g34b8c7bd08a_0_46" title="ag recall .png"/>
          <p:cNvPicPr preferRelativeResize="0"/>
          <p:nvPr/>
        </p:nvPicPr>
        <p:blipFill>
          <a:blip r:embed="rId4">
            <a:alphaModFix/>
          </a:blip>
          <a:stretch>
            <a:fillRect/>
          </a:stretch>
        </p:blipFill>
        <p:spPr>
          <a:xfrm>
            <a:off x="6697629" y="846950"/>
            <a:ext cx="5055870" cy="2849876"/>
          </a:xfrm>
          <a:prstGeom prst="rect">
            <a:avLst/>
          </a:prstGeom>
          <a:noFill/>
          <a:ln>
            <a:noFill/>
          </a:ln>
        </p:spPr>
      </p:pic>
      <p:pic>
        <p:nvPicPr>
          <p:cNvPr id="451" name="Google Shape;451;g34b8c7bd08a_0_46" title="ag-finetuned-top-accuracies.png"/>
          <p:cNvPicPr preferRelativeResize="0"/>
          <p:nvPr/>
        </p:nvPicPr>
        <p:blipFill>
          <a:blip r:embed="rId5">
            <a:alphaModFix/>
          </a:blip>
          <a:stretch>
            <a:fillRect/>
          </a:stretch>
        </p:blipFill>
        <p:spPr>
          <a:xfrm>
            <a:off x="106375" y="3841650"/>
            <a:ext cx="4999525" cy="2822222"/>
          </a:xfrm>
          <a:prstGeom prst="rect">
            <a:avLst/>
          </a:prstGeom>
          <a:noFill/>
          <a:ln>
            <a:noFill/>
          </a:ln>
        </p:spPr>
      </p:pic>
      <p:pic>
        <p:nvPicPr>
          <p:cNvPr id="452" name="Google Shape;452;g34b8c7bd08a_0_46" title="f1 scores ag.png"/>
          <p:cNvPicPr preferRelativeResize="0"/>
          <p:nvPr/>
        </p:nvPicPr>
        <p:blipFill>
          <a:blip r:embed="rId6">
            <a:alphaModFix/>
          </a:blip>
          <a:stretch>
            <a:fillRect/>
          </a:stretch>
        </p:blipFill>
        <p:spPr>
          <a:xfrm>
            <a:off x="6704247" y="3827825"/>
            <a:ext cx="5042626" cy="2849876"/>
          </a:xfrm>
          <a:prstGeom prst="rect">
            <a:avLst/>
          </a:prstGeom>
          <a:noFill/>
          <a:ln>
            <a:noFill/>
          </a:ln>
        </p:spPr>
      </p:pic>
      <p:sp>
        <p:nvSpPr>
          <p:cNvPr id="453" name="Google Shape;453;g34b8c7bd08a_0_46"/>
          <p:cNvSpPr/>
          <p:nvPr/>
        </p:nvSpPr>
        <p:spPr>
          <a:xfrm>
            <a:off x="988061" y="3559375"/>
            <a:ext cx="3570600" cy="2265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500">
                <a:solidFill>
                  <a:schemeClr val="lt1"/>
                </a:solidFill>
              </a:rPr>
              <a:t>AG Dataset Top Precisions</a:t>
            </a:r>
            <a:endParaRPr b="0" i="0" sz="1500" u="none" cap="none" strike="noStrike">
              <a:solidFill>
                <a:schemeClr val="lt1"/>
              </a:solidFill>
              <a:latin typeface="Arial"/>
              <a:ea typeface="Arial"/>
              <a:cs typeface="Arial"/>
              <a:sym typeface="Arial"/>
            </a:endParaRPr>
          </a:p>
        </p:txBody>
      </p:sp>
      <p:sp>
        <p:nvSpPr>
          <p:cNvPr id="454" name="Google Shape;454;g34b8c7bd08a_0_46"/>
          <p:cNvSpPr/>
          <p:nvPr/>
        </p:nvSpPr>
        <p:spPr>
          <a:xfrm>
            <a:off x="988061" y="6522075"/>
            <a:ext cx="3570600" cy="2265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500">
                <a:solidFill>
                  <a:schemeClr val="lt1"/>
                </a:solidFill>
              </a:rPr>
              <a:t>AG Dataset Top Accuracies</a:t>
            </a:r>
            <a:endParaRPr b="0" i="0" sz="1500" u="none" cap="none" strike="noStrike">
              <a:solidFill>
                <a:schemeClr val="lt1"/>
              </a:solidFill>
              <a:latin typeface="Arial"/>
              <a:ea typeface="Arial"/>
              <a:cs typeface="Arial"/>
              <a:sym typeface="Arial"/>
            </a:endParaRPr>
          </a:p>
        </p:txBody>
      </p:sp>
      <p:sp>
        <p:nvSpPr>
          <p:cNvPr id="455" name="Google Shape;455;g34b8c7bd08a_0_46"/>
          <p:cNvSpPr/>
          <p:nvPr/>
        </p:nvSpPr>
        <p:spPr>
          <a:xfrm>
            <a:off x="7620961" y="3559375"/>
            <a:ext cx="3570600" cy="2265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500">
                <a:solidFill>
                  <a:schemeClr val="lt1"/>
                </a:solidFill>
              </a:rPr>
              <a:t>AG Dataset Top Recalls</a:t>
            </a:r>
            <a:endParaRPr b="0" i="0" sz="1500" u="none" cap="none" strike="noStrike">
              <a:solidFill>
                <a:schemeClr val="lt1"/>
              </a:solidFill>
              <a:latin typeface="Arial"/>
              <a:ea typeface="Arial"/>
              <a:cs typeface="Arial"/>
              <a:sym typeface="Arial"/>
            </a:endParaRPr>
          </a:p>
        </p:txBody>
      </p:sp>
      <p:sp>
        <p:nvSpPr>
          <p:cNvPr id="456" name="Google Shape;456;g34b8c7bd08a_0_46"/>
          <p:cNvSpPr/>
          <p:nvPr/>
        </p:nvSpPr>
        <p:spPr>
          <a:xfrm>
            <a:off x="7620961" y="6522075"/>
            <a:ext cx="3570600" cy="2265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500">
                <a:solidFill>
                  <a:schemeClr val="lt1"/>
                </a:solidFill>
              </a:rPr>
              <a:t>AG Dataset Top F1-Scores</a:t>
            </a:r>
            <a:endParaRPr b="0" i="0" sz="1500" u="none" cap="none" strike="noStrike">
              <a:solidFill>
                <a:schemeClr val="lt1"/>
              </a:solidFill>
              <a:latin typeface="Arial"/>
              <a:ea typeface="Arial"/>
              <a:cs typeface="Arial"/>
              <a:sym typeface="Arial"/>
            </a:endParaRPr>
          </a:p>
        </p:txBody>
      </p:sp>
      <p:sp>
        <p:nvSpPr>
          <p:cNvPr id="457" name="Google Shape;457;g34b8c7bd08a_0_46"/>
          <p:cNvSpPr/>
          <p:nvPr/>
        </p:nvSpPr>
        <p:spPr>
          <a:xfrm rot="803">
            <a:off x="4805200" y="2999075"/>
            <a:ext cx="2569200" cy="1300200"/>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sz="1700">
                <a:solidFill>
                  <a:schemeClr val="accent6"/>
                </a:solidFill>
              </a:rPr>
              <a:t>Are Archetypes more Domain Generalizable than Full-Text?</a:t>
            </a:r>
            <a:endParaRPr b="1" i="0" sz="1700" u="none" cap="none" strike="noStrike">
              <a:solidFill>
                <a:schemeClr val="accent6"/>
              </a:solidFill>
              <a:latin typeface="Arial"/>
              <a:ea typeface="Arial"/>
              <a:cs typeface="Arial"/>
              <a:sym typeface="Arial"/>
            </a:endParaRPr>
          </a:p>
        </p:txBody>
      </p:sp>
      <p:sp>
        <p:nvSpPr>
          <p:cNvPr id="458" name="Google Shape;458;g34b8c7bd08a_0_46"/>
          <p:cNvSpPr/>
          <p:nvPr/>
        </p:nvSpPr>
        <p:spPr>
          <a:xfrm rot="2039">
            <a:off x="2073925" y="1952363"/>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59" name="Google Shape;459;g34b8c7bd08a_0_46"/>
          <p:cNvSpPr/>
          <p:nvPr/>
        </p:nvSpPr>
        <p:spPr>
          <a:xfrm rot="2039">
            <a:off x="2897450" y="195235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0" name="Google Shape;460;g34b8c7bd08a_0_46"/>
          <p:cNvSpPr/>
          <p:nvPr/>
        </p:nvSpPr>
        <p:spPr>
          <a:xfrm rot="2039">
            <a:off x="7873525" y="142315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1" name="Google Shape;461;g34b8c7bd08a_0_46"/>
          <p:cNvSpPr/>
          <p:nvPr/>
        </p:nvSpPr>
        <p:spPr>
          <a:xfrm rot="2039">
            <a:off x="8718000" y="1952363"/>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2" name="Google Shape;462;g34b8c7bd08a_0_46"/>
          <p:cNvSpPr/>
          <p:nvPr/>
        </p:nvSpPr>
        <p:spPr>
          <a:xfrm rot="2039">
            <a:off x="9572975" y="142315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3" name="Google Shape;463;g34b8c7bd08a_0_46"/>
          <p:cNvSpPr/>
          <p:nvPr/>
        </p:nvSpPr>
        <p:spPr>
          <a:xfrm rot="2039">
            <a:off x="10414725" y="142315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4" name="Google Shape;464;g34b8c7bd08a_0_46"/>
          <p:cNvSpPr/>
          <p:nvPr/>
        </p:nvSpPr>
        <p:spPr>
          <a:xfrm rot="2039">
            <a:off x="1268575" y="442290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5" name="Google Shape;465;g34b8c7bd08a_0_46"/>
          <p:cNvSpPr/>
          <p:nvPr/>
        </p:nvSpPr>
        <p:spPr>
          <a:xfrm rot="2039">
            <a:off x="2073925" y="4893375"/>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6" name="Google Shape;466;g34b8c7bd08a_0_46"/>
          <p:cNvSpPr/>
          <p:nvPr/>
        </p:nvSpPr>
        <p:spPr>
          <a:xfrm rot="2039">
            <a:off x="2897450" y="442290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7" name="Google Shape;467;g34b8c7bd08a_0_46"/>
          <p:cNvSpPr/>
          <p:nvPr/>
        </p:nvSpPr>
        <p:spPr>
          <a:xfrm rot="2039">
            <a:off x="3741925" y="442290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8" name="Google Shape;468;g34b8c7bd08a_0_46"/>
          <p:cNvSpPr/>
          <p:nvPr/>
        </p:nvSpPr>
        <p:spPr>
          <a:xfrm rot="2039">
            <a:off x="7873525" y="4422900"/>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69" name="Google Shape;469;g34b8c7bd08a_0_46"/>
          <p:cNvSpPr/>
          <p:nvPr/>
        </p:nvSpPr>
        <p:spPr>
          <a:xfrm rot="2039">
            <a:off x="7873525" y="5472563"/>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70" name="Google Shape;470;g34b8c7bd08a_0_46"/>
          <p:cNvSpPr/>
          <p:nvPr/>
        </p:nvSpPr>
        <p:spPr>
          <a:xfrm rot="2039">
            <a:off x="8718000" y="4944113"/>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71" name="Google Shape;471;g34b8c7bd08a_0_46"/>
          <p:cNvSpPr/>
          <p:nvPr/>
        </p:nvSpPr>
        <p:spPr>
          <a:xfrm rot="2039">
            <a:off x="9572975" y="5472563"/>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72" name="Google Shape;472;g34b8c7bd08a_0_46"/>
          <p:cNvSpPr/>
          <p:nvPr/>
        </p:nvSpPr>
        <p:spPr>
          <a:xfrm rot="2039">
            <a:off x="10354550" y="4422888"/>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73" name="Google Shape;473;g34b8c7bd08a_0_46"/>
          <p:cNvSpPr/>
          <p:nvPr/>
        </p:nvSpPr>
        <p:spPr>
          <a:xfrm rot="2039">
            <a:off x="9572975" y="2491338"/>
            <a:ext cx="5058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32301dff7ef_0_32"/>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Evaluation &amp; Results - Computational Efficiency for Classifier Fine-Tuning</a:t>
            </a:r>
            <a:endParaRPr/>
          </a:p>
        </p:txBody>
      </p:sp>
      <p:sp>
        <p:nvSpPr>
          <p:cNvPr id="480" name="Google Shape;480;g32301dff7ef_0_32"/>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481" name="Google Shape;481;g32301dff7ef_0_32"/>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482" name="Google Shape;482;g32301dff7ef_0_32"/>
          <p:cNvPicPr preferRelativeResize="0"/>
          <p:nvPr/>
        </p:nvPicPr>
        <p:blipFill>
          <a:blip r:embed="rId3">
            <a:alphaModFix/>
          </a:blip>
          <a:stretch>
            <a:fillRect/>
          </a:stretch>
        </p:blipFill>
        <p:spPr>
          <a:xfrm>
            <a:off x="247875" y="3484224"/>
            <a:ext cx="5848125" cy="2414475"/>
          </a:xfrm>
          <a:prstGeom prst="rect">
            <a:avLst/>
          </a:prstGeom>
          <a:noFill/>
          <a:ln>
            <a:noFill/>
          </a:ln>
        </p:spPr>
      </p:pic>
      <p:pic>
        <p:nvPicPr>
          <p:cNvPr id="483" name="Google Shape;483;g32301dff7ef_0_32"/>
          <p:cNvPicPr preferRelativeResize="0"/>
          <p:nvPr/>
        </p:nvPicPr>
        <p:blipFill rotWithShape="1">
          <a:blip r:embed="rId4">
            <a:alphaModFix/>
          </a:blip>
          <a:srcRect b="0" l="7649" r="8104" t="0"/>
          <a:stretch/>
        </p:blipFill>
        <p:spPr>
          <a:xfrm>
            <a:off x="6096000" y="3623375"/>
            <a:ext cx="5429250" cy="2136200"/>
          </a:xfrm>
          <a:prstGeom prst="rect">
            <a:avLst/>
          </a:prstGeom>
          <a:noFill/>
          <a:ln>
            <a:noFill/>
          </a:ln>
        </p:spPr>
      </p:pic>
      <p:sp>
        <p:nvSpPr>
          <p:cNvPr id="484" name="Google Shape;484;g32301dff7ef_0_32"/>
          <p:cNvSpPr/>
          <p:nvPr/>
        </p:nvSpPr>
        <p:spPr>
          <a:xfrm>
            <a:off x="830888" y="5835800"/>
            <a:ext cx="4682100" cy="672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700">
                <a:solidFill>
                  <a:schemeClr val="lt1"/>
                </a:solidFill>
              </a:rPr>
              <a:t>Time Taken for Fine-Tuning roberta-base on AG Dataset (10K) against archetypes (1367)</a:t>
            </a:r>
            <a:endParaRPr b="0" i="0" sz="1700" u="none" cap="none" strike="noStrike">
              <a:solidFill>
                <a:schemeClr val="lt1"/>
              </a:solidFill>
              <a:latin typeface="Arial"/>
              <a:ea typeface="Arial"/>
              <a:cs typeface="Arial"/>
              <a:sym typeface="Arial"/>
            </a:endParaRPr>
          </a:p>
        </p:txBody>
      </p:sp>
      <p:sp>
        <p:nvSpPr>
          <p:cNvPr id="485" name="Google Shape;485;g32301dff7ef_0_32"/>
          <p:cNvSpPr/>
          <p:nvPr/>
        </p:nvSpPr>
        <p:spPr>
          <a:xfrm>
            <a:off x="6484400" y="5829100"/>
            <a:ext cx="4682100" cy="672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700">
                <a:solidFill>
                  <a:schemeClr val="lt1"/>
                </a:solidFill>
              </a:rPr>
              <a:t>GPU Specifications</a:t>
            </a:r>
            <a:endParaRPr b="0" i="0" sz="1700" u="none" cap="none" strike="noStrike">
              <a:solidFill>
                <a:schemeClr val="lt1"/>
              </a:solidFill>
              <a:latin typeface="Arial"/>
              <a:ea typeface="Arial"/>
              <a:cs typeface="Arial"/>
              <a:sym typeface="Arial"/>
            </a:endParaRPr>
          </a:p>
        </p:txBody>
      </p:sp>
      <p:pic>
        <p:nvPicPr>
          <p:cNvPr id="486" name="Google Shape;486;g32301dff7ef_0_32"/>
          <p:cNvPicPr preferRelativeResize="0"/>
          <p:nvPr/>
        </p:nvPicPr>
        <p:blipFill>
          <a:blip r:embed="rId5">
            <a:alphaModFix/>
          </a:blip>
          <a:stretch>
            <a:fillRect/>
          </a:stretch>
        </p:blipFill>
        <p:spPr>
          <a:xfrm>
            <a:off x="1995488" y="1214352"/>
            <a:ext cx="8201025" cy="1809750"/>
          </a:xfrm>
          <a:prstGeom prst="rect">
            <a:avLst/>
          </a:prstGeom>
          <a:noFill/>
          <a:ln>
            <a:noFill/>
          </a:ln>
        </p:spPr>
      </p:pic>
      <p:sp>
        <p:nvSpPr>
          <p:cNvPr id="487" name="Google Shape;487;g32301dff7ef_0_32"/>
          <p:cNvSpPr/>
          <p:nvPr/>
        </p:nvSpPr>
        <p:spPr>
          <a:xfrm>
            <a:off x="2352451" y="3117638"/>
            <a:ext cx="7487100" cy="4122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700">
                <a:solidFill>
                  <a:schemeClr val="lt1"/>
                </a:solidFill>
              </a:rPr>
              <a:t>Accuracy of Text Classifiers across Different Datasets</a:t>
            </a:r>
            <a:endParaRPr b="0" i="0" sz="1700" u="none" cap="none" strike="noStrike">
              <a:solidFill>
                <a:schemeClr val="lt1"/>
              </a:solidFill>
              <a:latin typeface="Arial"/>
              <a:ea typeface="Arial"/>
              <a:cs typeface="Arial"/>
              <a:sym typeface="Arial"/>
            </a:endParaRPr>
          </a:p>
        </p:txBody>
      </p:sp>
      <p:sp>
        <p:nvSpPr>
          <p:cNvPr id="488" name="Google Shape;488;g32301dff7ef_0_32"/>
          <p:cNvSpPr/>
          <p:nvPr/>
        </p:nvSpPr>
        <p:spPr>
          <a:xfrm rot="1953">
            <a:off x="4166275" y="2508275"/>
            <a:ext cx="10560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89" name="Google Shape;489;g32301dff7ef_0_32"/>
          <p:cNvSpPr/>
          <p:nvPr/>
        </p:nvSpPr>
        <p:spPr>
          <a:xfrm rot="1953">
            <a:off x="5923075" y="2157325"/>
            <a:ext cx="10560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
        <p:nvSpPr>
          <p:cNvPr id="490" name="Google Shape;490;g32301dff7ef_0_32"/>
          <p:cNvSpPr/>
          <p:nvPr/>
        </p:nvSpPr>
        <p:spPr>
          <a:xfrm rot="1953">
            <a:off x="8445350" y="2508275"/>
            <a:ext cx="1056000" cy="419700"/>
          </a:xfrm>
          <a:prstGeom prst="ellipse">
            <a:avLst/>
          </a:prstGeom>
          <a:noFill/>
          <a:ln cap="flat" cmpd="sng" w="28575">
            <a:solidFill>
              <a:srgbClr val="FF7F0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1700" u="none" cap="none" strike="noStrike">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349fd12601f_0_8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spcBef>
                <a:spcPts val="0"/>
              </a:spcBef>
              <a:spcAft>
                <a:spcPts val="0"/>
              </a:spcAft>
              <a:buSzPts val="1400"/>
              <a:buNone/>
            </a:pPr>
            <a:r>
              <a:rPr lang="en-US"/>
              <a:t>Evaluation &amp; Results - Survey</a:t>
            </a:r>
            <a:endParaRPr/>
          </a:p>
        </p:txBody>
      </p:sp>
      <p:sp>
        <p:nvSpPr>
          <p:cNvPr id="496" name="Google Shape;496;g349fd12601f_0_84"/>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497" name="Google Shape;497;g349fd12601f_0_84"/>
          <p:cNvPicPr preferRelativeResize="0"/>
          <p:nvPr/>
        </p:nvPicPr>
        <p:blipFill>
          <a:blip r:embed="rId3">
            <a:alphaModFix/>
          </a:blip>
          <a:stretch>
            <a:fillRect/>
          </a:stretch>
        </p:blipFill>
        <p:spPr>
          <a:xfrm>
            <a:off x="467000" y="2085477"/>
            <a:ext cx="5181600" cy="3429000"/>
          </a:xfrm>
          <a:prstGeom prst="rect">
            <a:avLst/>
          </a:prstGeom>
          <a:noFill/>
          <a:ln>
            <a:noFill/>
          </a:ln>
        </p:spPr>
      </p:pic>
      <p:pic>
        <p:nvPicPr>
          <p:cNvPr id="498" name="Google Shape;498;g349fd12601f_0_84"/>
          <p:cNvPicPr preferRelativeResize="0"/>
          <p:nvPr/>
        </p:nvPicPr>
        <p:blipFill>
          <a:blip r:embed="rId4">
            <a:alphaModFix/>
          </a:blip>
          <a:stretch>
            <a:fillRect/>
          </a:stretch>
        </p:blipFill>
        <p:spPr>
          <a:xfrm>
            <a:off x="6191250" y="2484652"/>
            <a:ext cx="5334000" cy="3086100"/>
          </a:xfrm>
          <a:prstGeom prst="rect">
            <a:avLst/>
          </a:prstGeom>
          <a:noFill/>
          <a:ln>
            <a:noFill/>
          </a:ln>
        </p:spPr>
      </p:pic>
      <p:sp>
        <p:nvSpPr>
          <p:cNvPr id="499" name="Google Shape;499;g349fd12601f_0_84"/>
          <p:cNvSpPr/>
          <p:nvPr/>
        </p:nvSpPr>
        <p:spPr>
          <a:xfrm>
            <a:off x="1071950" y="5614550"/>
            <a:ext cx="3971700" cy="9561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700">
              <a:solidFill>
                <a:schemeClr val="lt1"/>
              </a:solidFill>
            </a:endParaRPr>
          </a:p>
          <a:p>
            <a:pPr indent="0" lvl="0" marL="0" rtl="0" algn="ctr">
              <a:spcBef>
                <a:spcPts val="0"/>
              </a:spcBef>
              <a:spcAft>
                <a:spcPts val="0"/>
              </a:spcAft>
              <a:buClr>
                <a:schemeClr val="dk1"/>
              </a:buClr>
              <a:buSzPts val="1100"/>
              <a:buFont typeface="Arial"/>
              <a:buNone/>
            </a:pPr>
            <a:r>
              <a:rPr lang="en-US" sz="1700">
                <a:solidFill>
                  <a:schemeClr val="lt1"/>
                </a:solidFill>
              </a:rPr>
              <a:t>Overall distribution of LLM-preferred archetypes across all </a:t>
            </a:r>
            <a:endParaRPr sz="1700">
              <a:solidFill>
                <a:schemeClr val="lt1"/>
              </a:solidFill>
            </a:endParaRPr>
          </a:p>
          <a:p>
            <a:pPr indent="0" lvl="0" marL="0" rtl="0" algn="ctr">
              <a:spcBef>
                <a:spcPts val="0"/>
              </a:spcBef>
              <a:spcAft>
                <a:spcPts val="0"/>
              </a:spcAft>
              <a:buClr>
                <a:schemeClr val="dk1"/>
              </a:buClr>
              <a:buSzPts val="1100"/>
              <a:buFont typeface="Arial"/>
              <a:buNone/>
            </a:pPr>
            <a:r>
              <a:rPr lang="en-US" sz="1700">
                <a:solidFill>
                  <a:schemeClr val="lt1"/>
                </a:solidFill>
              </a:rPr>
              <a:t>participant groups</a:t>
            </a:r>
            <a:endParaRPr sz="1700">
              <a:solidFill>
                <a:schemeClr val="lt1"/>
              </a:solidFill>
            </a:endParaRPr>
          </a:p>
          <a:p>
            <a:pPr indent="0" lvl="0" marL="0" marR="0" rtl="0" algn="ctr">
              <a:lnSpc>
                <a:spcPct val="100000"/>
              </a:lnSpc>
              <a:spcBef>
                <a:spcPts val="0"/>
              </a:spcBef>
              <a:spcAft>
                <a:spcPts val="0"/>
              </a:spcAft>
              <a:buClr>
                <a:srgbClr val="000000"/>
              </a:buClr>
              <a:buSzPts val="1400"/>
              <a:buFont typeface="Arial"/>
              <a:buNone/>
            </a:pPr>
            <a:r>
              <a:t/>
            </a:r>
            <a:endParaRPr sz="1700">
              <a:solidFill>
                <a:schemeClr val="lt1"/>
              </a:solidFill>
            </a:endParaRPr>
          </a:p>
        </p:txBody>
      </p:sp>
      <p:sp>
        <p:nvSpPr>
          <p:cNvPr id="500" name="Google Shape;500;g349fd12601f_0_84"/>
          <p:cNvSpPr/>
          <p:nvPr/>
        </p:nvSpPr>
        <p:spPr>
          <a:xfrm rot="727">
            <a:off x="5043650" y="45050"/>
            <a:ext cx="5674800" cy="819900"/>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sz="1500">
                <a:solidFill>
                  <a:schemeClr val="accent6"/>
                </a:solidFill>
              </a:rPr>
              <a:t>Human Feedback on Archetypes Preference, Domain Relevance, Interpretability, and Completeness </a:t>
            </a:r>
            <a:endParaRPr b="1" sz="1500">
              <a:solidFill>
                <a:schemeClr val="accent6"/>
              </a:solidFill>
            </a:endParaRPr>
          </a:p>
        </p:txBody>
      </p:sp>
      <p:sp>
        <p:nvSpPr>
          <p:cNvPr id="501" name="Google Shape;501;g349fd12601f_0_84"/>
          <p:cNvSpPr txBox="1"/>
          <p:nvPr/>
        </p:nvSpPr>
        <p:spPr>
          <a:xfrm>
            <a:off x="348800" y="1029300"/>
            <a:ext cx="5418000" cy="956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100 Participants specialized in Filling out AI-related surveys on Prolific Platform</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Providing 4 different clusters context windows from Business Domain with their archetypes for each of the 4 LLMs</a:t>
            </a:r>
            <a:endParaRPr>
              <a:solidFill>
                <a:schemeClr val="dk1"/>
              </a:solidFill>
            </a:endParaRPr>
          </a:p>
        </p:txBody>
      </p:sp>
      <p:sp>
        <p:nvSpPr>
          <p:cNvPr id="502" name="Google Shape;502;g349fd12601f_0_84"/>
          <p:cNvSpPr txBox="1"/>
          <p:nvPr/>
        </p:nvSpPr>
        <p:spPr>
          <a:xfrm>
            <a:off x="7707600" y="5325650"/>
            <a:ext cx="700800" cy="288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700">
                <a:solidFill>
                  <a:schemeClr val="dk1"/>
                </a:solidFill>
              </a:rPr>
              <a:t>Relevance</a:t>
            </a:r>
            <a:endParaRPr sz="800">
              <a:solidFill>
                <a:schemeClr val="dk1"/>
              </a:solidFill>
            </a:endParaRPr>
          </a:p>
        </p:txBody>
      </p:sp>
      <p:sp>
        <p:nvSpPr>
          <p:cNvPr id="503" name="Google Shape;503;g349fd12601f_0_84"/>
          <p:cNvSpPr txBox="1"/>
          <p:nvPr/>
        </p:nvSpPr>
        <p:spPr>
          <a:xfrm>
            <a:off x="8624675" y="5325650"/>
            <a:ext cx="822900" cy="288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700">
                <a:solidFill>
                  <a:schemeClr val="dk1"/>
                </a:solidFill>
              </a:rPr>
              <a:t>Completeness</a:t>
            </a:r>
            <a:endParaRPr b="1" sz="700">
              <a:solidFill>
                <a:schemeClr val="dk1"/>
              </a:solidFill>
            </a:endParaRPr>
          </a:p>
        </p:txBody>
      </p:sp>
      <p:sp>
        <p:nvSpPr>
          <p:cNvPr id="504" name="Google Shape;504;g349fd12601f_0_84"/>
          <p:cNvSpPr txBox="1"/>
          <p:nvPr/>
        </p:nvSpPr>
        <p:spPr>
          <a:xfrm>
            <a:off x="9499625" y="5325650"/>
            <a:ext cx="945000" cy="288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700">
                <a:solidFill>
                  <a:schemeClr val="dk1"/>
                </a:solidFill>
              </a:rPr>
              <a:t>Interpretability</a:t>
            </a:r>
            <a:endParaRPr sz="800">
              <a:solidFill>
                <a:schemeClr val="dk1"/>
              </a:solidFill>
            </a:endParaRPr>
          </a:p>
        </p:txBody>
      </p:sp>
      <p:sp>
        <p:nvSpPr>
          <p:cNvPr id="505" name="Google Shape;505;g349fd12601f_0_84"/>
          <p:cNvSpPr/>
          <p:nvPr/>
        </p:nvSpPr>
        <p:spPr>
          <a:xfrm>
            <a:off x="6096000" y="968825"/>
            <a:ext cx="5808600" cy="1515900"/>
          </a:xfrm>
          <a:prstGeom prst="roundRect">
            <a:avLst>
              <a:gd fmla="val 16667" name="adj"/>
            </a:avLst>
          </a:prstGeom>
          <a:no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b="1" lang="en-US" sz="1800">
                <a:solidFill>
                  <a:schemeClr val="dk1"/>
                </a:solidFill>
              </a:rPr>
              <a:t>Definitions</a:t>
            </a:r>
            <a:endParaRPr sz="2200">
              <a:solidFill>
                <a:schemeClr val="dk1"/>
              </a:solidFill>
            </a:endParaRPr>
          </a:p>
          <a:p>
            <a:pPr indent="0" lvl="0" marL="0" rtl="0" algn="l">
              <a:spcBef>
                <a:spcPts val="0"/>
              </a:spcBef>
              <a:spcAft>
                <a:spcPts val="0"/>
              </a:spcAft>
              <a:buNone/>
            </a:pPr>
            <a:r>
              <a:rPr b="1" lang="en-US" u="sng">
                <a:solidFill>
                  <a:srgbClr val="1F77B4"/>
                </a:solidFill>
              </a:rPr>
              <a:t>Relevance:</a:t>
            </a:r>
            <a:r>
              <a:rPr b="1" lang="en-US">
                <a:solidFill>
                  <a:srgbClr val="1F77B4"/>
                </a:solidFill>
              </a:rPr>
              <a:t> </a:t>
            </a:r>
            <a:r>
              <a:rPr b="1" lang="en-US" sz="1200">
                <a:solidFill>
                  <a:srgbClr val="1F77B4"/>
                </a:solidFill>
              </a:rPr>
              <a:t>The degree to which an archetype accurately captures the core meaning and key information of its target domain.</a:t>
            </a:r>
            <a:endParaRPr b="1" sz="1200">
              <a:solidFill>
                <a:srgbClr val="1F77B4"/>
              </a:solidFill>
            </a:endParaRPr>
          </a:p>
          <a:p>
            <a:pPr indent="0" lvl="0" marL="0" rtl="0" algn="l">
              <a:spcBef>
                <a:spcPts val="0"/>
              </a:spcBef>
              <a:spcAft>
                <a:spcPts val="0"/>
              </a:spcAft>
              <a:buNone/>
            </a:pPr>
            <a:r>
              <a:rPr b="1" lang="en-US" u="sng">
                <a:solidFill>
                  <a:srgbClr val="FF7F0E"/>
                </a:solidFill>
              </a:rPr>
              <a:t>Completeness:</a:t>
            </a:r>
            <a:r>
              <a:rPr b="1" lang="en-US">
                <a:solidFill>
                  <a:srgbClr val="FF7F0E"/>
                </a:solidFill>
              </a:rPr>
              <a:t> </a:t>
            </a:r>
            <a:r>
              <a:rPr b="1" lang="en-US" sz="1200">
                <a:solidFill>
                  <a:srgbClr val="FF7F0E"/>
                </a:solidFill>
              </a:rPr>
              <a:t>The extent to which the set of archetypes represents all major semantic themes present in the original dataset.</a:t>
            </a:r>
            <a:endParaRPr b="1" sz="1200">
              <a:solidFill>
                <a:srgbClr val="FF7F0E"/>
              </a:solidFill>
            </a:endParaRPr>
          </a:p>
          <a:p>
            <a:pPr indent="0" lvl="0" marL="0" rtl="0" algn="l">
              <a:spcBef>
                <a:spcPts val="0"/>
              </a:spcBef>
              <a:spcAft>
                <a:spcPts val="0"/>
              </a:spcAft>
              <a:buNone/>
            </a:pPr>
            <a:r>
              <a:rPr b="1" lang="en-US" u="sng">
                <a:solidFill>
                  <a:srgbClr val="2CA02C"/>
                </a:solidFill>
              </a:rPr>
              <a:t>Interpretability:</a:t>
            </a:r>
            <a:r>
              <a:rPr b="1" lang="en-US">
                <a:solidFill>
                  <a:srgbClr val="2CA02C"/>
                </a:solidFill>
              </a:rPr>
              <a:t> </a:t>
            </a:r>
            <a:r>
              <a:rPr b="1" lang="en-US" sz="1200">
                <a:solidFill>
                  <a:srgbClr val="2CA02C"/>
                </a:solidFill>
              </a:rPr>
              <a:t>The ease with which humans (non-domain experts) can understand, explain, or reason about the meaning of an archetype.</a:t>
            </a:r>
            <a:endParaRPr b="1" sz="1200">
              <a:solidFill>
                <a:srgbClr val="2CA02C"/>
              </a:solidFill>
            </a:endParaRPr>
          </a:p>
          <a:p>
            <a:pPr indent="0" lvl="0" marL="0" marR="0" rtl="0" algn="ctr">
              <a:lnSpc>
                <a:spcPct val="100000"/>
              </a:lnSpc>
              <a:spcBef>
                <a:spcPts val="0"/>
              </a:spcBef>
              <a:spcAft>
                <a:spcPts val="0"/>
              </a:spcAft>
              <a:buClr>
                <a:srgbClr val="000000"/>
              </a:buClr>
              <a:buSzPts val="1400"/>
              <a:buFont typeface="Arial"/>
              <a:buNone/>
            </a:pPr>
            <a:r>
              <a:t/>
            </a:r>
            <a:endParaRPr/>
          </a:p>
        </p:txBody>
      </p:sp>
      <p:sp>
        <p:nvSpPr>
          <p:cNvPr id="506" name="Google Shape;506;g349fd12601f_0_84"/>
          <p:cNvSpPr/>
          <p:nvPr/>
        </p:nvSpPr>
        <p:spPr>
          <a:xfrm>
            <a:off x="7024800" y="5614550"/>
            <a:ext cx="3971700" cy="9561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700">
              <a:solidFill>
                <a:schemeClr val="lt1"/>
              </a:solidFill>
            </a:endParaRPr>
          </a:p>
          <a:p>
            <a:pPr indent="0" lvl="0" marL="0" rtl="0" algn="ctr">
              <a:spcBef>
                <a:spcPts val="0"/>
              </a:spcBef>
              <a:spcAft>
                <a:spcPts val="0"/>
              </a:spcAft>
              <a:buClr>
                <a:schemeClr val="dk1"/>
              </a:buClr>
              <a:buSzPts val="1100"/>
              <a:buFont typeface="Arial"/>
              <a:buNone/>
            </a:pPr>
            <a:r>
              <a:rPr lang="en-US" sz="1700">
                <a:solidFill>
                  <a:schemeClr val="lt1"/>
                </a:solidFill>
              </a:rPr>
              <a:t>Overall averaged ratings for archetype interpretability, relevance, and</a:t>
            </a:r>
            <a:endParaRPr sz="1700">
              <a:solidFill>
                <a:schemeClr val="lt1"/>
              </a:solidFill>
            </a:endParaRPr>
          </a:p>
          <a:p>
            <a:pPr indent="0" lvl="0" marL="0" rtl="0" algn="ctr">
              <a:spcBef>
                <a:spcPts val="0"/>
              </a:spcBef>
              <a:spcAft>
                <a:spcPts val="0"/>
              </a:spcAft>
              <a:buClr>
                <a:schemeClr val="dk1"/>
              </a:buClr>
              <a:buSzPts val="1100"/>
              <a:buFont typeface="Arial"/>
              <a:buNone/>
            </a:pPr>
            <a:r>
              <a:rPr lang="en-US" sz="1700">
                <a:solidFill>
                  <a:schemeClr val="lt1"/>
                </a:solidFill>
              </a:rPr>
              <a:t>completeness</a:t>
            </a:r>
            <a:endParaRPr sz="1700">
              <a:solidFill>
                <a:schemeClr val="lt1"/>
              </a:solidFill>
            </a:endParaRPr>
          </a:p>
          <a:p>
            <a:pPr indent="0" lvl="0" marL="0" marR="0" rtl="0" algn="ctr">
              <a:lnSpc>
                <a:spcPct val="100000"/>
              </a:lnSpc>
              <a:spcBef>
                <a:spcPts val="0"/>
              </a:spcBef>
              <a:spcAft>
                <a:spcPts val="0"/>
              </a:spcAft>
              <a:buClr>
                <a:srgbClr val="000000"/>
              </a:buClr>
              <a:buSzPts val="1400"/>
              <a:buFont typeface="Arial"/>
              <a:buNone/>
            </a:pPr>
            <a:r>
              <a:t/>
            </a:r>
            <a:endParaRPr sz="17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49fd12601f_0_95"/>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spcBef>
                <a:spcPts val="0"/>
              </a:spcBef>
              <a:spcAft>
                <a:spcPts val="0"/>
              </a:spcAft>
              <a:buSzPts val="1400"/>
              <a:buNone/>
            </a:pPr>
            <a:r>
              <a:rPr lang="en-US"/>
              <a:t>Evaluation &amp; Results -</a:t>
            </a:r>
            <a:r>
              <a:rPr lang="en-US"/>
              <a:t> </a:t>
            </a:r>
            <a:r>
              <a:rPr lang="en-US"/>
              <a:t>Domain Separability &amp; Disjointness</a:t>
            </a:r>
            <a:r>
              <a:rPr b="1" lang="en-US" sz="1800">
                <a:solidFill>
                  <a:schemeClr val="accent6"/>
                </a:solidFill>
              </a:rPr>
              <a:t> </a:t>
            </a:r>
            <a:r>
              <a:rPr lang="en-US"/>
              <a:t>via </a:t>
            </a:r>
            <a:r>
              <a:rPr lang="en-US"/>
              <a:t>Recursive Hierarchical Clustering</a:t>
            </a:r>
            <a:endParaRPr/>
          </a:p>
        </p:txBody>
      </p:sp>
      <p:sp>
        <p:nvSpPr>
          <p:cNvPr id="512" name="Google Shape;512;g349fd12601f_0_95"/>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513" name="Google Shape;513;g349fd12601f_0_95"/>
          <p:cNvPicPr preferRelativeResize="0"/>
          <p:nvPr/>
        </p:nvPicPr>
        <p:blipFill>
          <a:blip r:embed="rId3">
            <a:alphaModFix/>
          </a:blip>
          <a:stretch>
            <a:fillRect/>
          </a:stretch>
        </p:blipFill>
        <p:spPr>
          <a:xfrm>
            <a:off x="450237" y="838900"/>
            <a:ext cx="2562403" cy="6019100"/>
          </a:xfrm>
          <a:prstGeom prst="rect">
            <a:avLst/>
          </a:prstGeom>
          <a:noFill/>
          <a:ln>
            <a:noFill/>
          </a:ln>
        </p:spPr>
      </p:pic>
      <p:pic>
        <p:nvPicPr>
          <p:cNvPr id="514" name="Google Shape;514;g349fd12601f_0_95"/>
          <p:cNvPicPr preferRelativeResize="0"/>
          <p:nvPr/>
        </p:nvPicPr>
        <p:blipFill rotWithShape="1">
          <a:blip r:embed="rId4">
            <a:alphaModFix/>
          </a:blip>
          <a:srcRect b="2986" l="0" r="0" t="2218"/>
          <a:stretch/>
        </p:blipFill>
        <p:spPr>
          <a:xfrm>
            <a:off x="6776950" y="930935"/>
            <a:ext cx="2831213" cy="5835030"/>
          </a:xfrm>
          <a:prstGeom prst="rect">
            <a:avLst/>
          </a:prstGeom>
          <a:noFill/>
          <a:ln>
            <a:noFill/>
          </a:ln>
        </p:spPr>
      </p:pic>
      <p:pic>
        <p:nvPicPr>
          <p:cNvPr id="515" name="Google Shape;515;g349fd12601f_0_95"/>
          <p:cNvPicPr preferRelativeResize="0"/>
          <p:nvPr/>
        </p:nvPicPr>
        <p:blipFill>
          <a:blip r:embed="rId5">
            <a:alphaModFix/>
          </a:blip>
          <a:stretch>
            <a:fillRect/>
          </a:stretch>
        </p:blipFill>
        <p:spPr>
          <a:xfrm>
            <a:off x="3257328" y="1932481"/>
            <a:ext cx="3383320" cy="3636540"/>
          </a:xfrm>
          <a:prstGeom prst="rect">
            <a:avLst/>
          </a:prstGeom>
          <a:noFill/>
          <a:ln>
            <a:noFill/>
          </a:ln>
        </p:spPr>
      </p:pic>
      <p:sp>
        <p:nvSpPr>
          <p:cNvPr id="516" name="Google Shape;516;g349fd12601f_0_95"/>
          <p:cNvSpPr/>
          <p:nvPr/>
        </p:nvSpPr>
        <p:spPr>
          <a:xfrm>
            <a:off x="9608150" y="1031875"/>
            <a:ext cx="2430000" cy="2040600"/>
          </a:xfrm>
          <a:prstGeom prst="roundRect">
            <a:avLst>
              <a:gd fmla="val 16667" name="adj"/>
            </a:avLst>
          </a:prstGeom>
          <a:solidFill>
            <a:srgbClr val="1F77B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700">
                <a:solidFill>
                  <a:schemeClr val="lt1"/>
                </a:solidFill>
              </a:rPr>
              <a:t>Valid Clusters </a:t>
            </a:r>
            <a:endParaRPr sz="1700">
              <a:solidFill>
                <a:schemeClr val="lt1"/>
              </a:solidFill>
            </a:endParaRPr>
          </a:p>
          <a:p>
            <a:pPr indent="0" lvl="0" marL="0" marR="0" rtl="0" algn="ctr">
              <a:lnSpc>
                <a:spcPct val="100000"/>
              </a:lnSpc>
              <a:spcBef>
                <a:spcPts val="0"/>
              </a:spcBef>
              <a:spcAft>
                <a:spcPts val="0"/>
              </a:spcAft>
              <a:buNone/>
            </a:pPr>
            <a:r>
              <a:rPr lang="en-US" sz="1700">
                <a:solidFill>
                  <a:schemeClr val="lt1"/>
                </a:solidFill>
              </a:rPr>
              <a:t>are clusters which contain exactly one domain per cluster</a:t>
            </a:r>
            <a:endParaRPr sz="1700">
              <a:solidFill>
                <a:schemeClr val="lt1"/>
              </a:solidFill>
            </a:endParaRPr>
          </a:p>
        </p:txBody>
      </p:sp>
      <p:sp>
        <p:nvSpPr>
          <p:cNvPr id="517" name="Google Shape;517;g349fd12601f_0_95"/>
          <p:cNvSpPr/>
          <p:nvPr/>
        </p:nvSpPr>
        <p:spPr>
          <a:xfrm>
            <a:off x="9608150" y="4376063"/>
            <a:ext cx="2430000" cy="20406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700">
                <a:solidFill>
                  <a:schemeClr val="lt1"/>
                </a:solidFill>
              </a:rPr>
              <a:t>Inv</a:t>
            </a:r>
            <a:r>
              <a:rPr lang="en-US" sz="1700">
                <a:solidFill>
                  <a:schemeClr val="lt1"/>
                </a:solidFill>
              </a:rPr>
              <a:t>alid Clusters </a:t>
            </a:r>
            <a:endParaRPr sz="1700">
              <a:solidFill>
                <a:schemeClr val="lt1"/>
              </a:solidFill>
            </a:endParaRPr>
          </a:p>
          <a:p>
            <a:pPr indent="0" lvl="0" marL="0" marR="0" rtl="0" algn="ctr">
              <a:lnSpc>
                <a:spcPct val="100000"/>
              </a:lnSpc>
              <a:spcBef>
                <a:spcPts val="0"/>
              </a:spcBef>
              <a:spcAft>
                <a:spcPts val="0"/>
              </a:spcAft>
              <a:buNone/>
            </a:pPr>
            <a:r>
              <a:rPr lang="en-US" sz="1700">
                <a:solidFill>
                  <a:schemeClr val="lt1"/>
                </a:solidFill>
              </a:rPr>
              <a:t>are clusters which contain mixed domains per cluster</a:t>
            </a:r>
            <a:endParaRPr sz="1700">
              <a:solidFill>
                <a:schemeClr val="lt1"/>
              </a:solidFill>
            </a:endParaRPr>
          </a:p>
        </p:txBody>
      </p:sp>
      <p:sp>
        <p:nvSpPr>
          <p:cNvPr id="518" name="Google Shape;518;g349fd12601f_0_95"/>
          <p:cNvSpPr/>
          <p:nvPr/>
        </p:nvSpPr>
        <p:spPr>
          <a:xfrm>
            <a:off x="9670700" y="3429000"/>
            <a:ext cx="2304900" cy="6435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0065BD"/>
                </a:solidFill>
              </a:rPr>
              <a:t>Domains</a:t>
            </a:r>
            <a:endParaRPr>
              <a:solidFill>
                <a:srgbClr val="0065BD"/>
              </a:solidFill>
            </a:endParaRPr>
          </a:p>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Tech, Business, Sport</a:t>
            </a:r>
            <a:endParaRPr b="0" i="0" sz="1400" u="none" cap="none" strike="noStrike">
              <a:solidFill>
                <a:schemeClr val="dk1"/>
              </a:solidFill>
              <a:latin typeface="Arial"/>
              <a:ea typeface="Arial"/>
              <a:cs typeface="Arial"/>
              <a:sym typeface="Arial"/>
            </a:endParaRPr>
          </a:p>
        </p:txBody>
      </p:sp>
      <p:cxnSp>
        <p:nvCxnSpPr>
          <p:cNvPr id="519" name="Google Shape;519;g349fd12601f_0_95"/>
          <p:cNvCxnSpPr/>
          <p:nvPr/>
        </p:nvCxnSpPr>
        <p:spPr>
          <a:xfrm flipH="1">
            <a:off x="5012375" y="4056188"/>
            <a:ext cx="283200" cy="241200"/>
          </a:xfrm>
          <a:prstGeom prst="straightConnector1">
            <a:avLst/>
          </a:prstGeom>
          <a:noFill/>
          <a:ln cap="flat" cmpd="sng" w="19050">
            <a:solidFill>
              <a:srgbClr val="FF7F0E"/>
            </a:solidFill>
            <a:prstDash val="solid"/>
            <a:round/>
            <a:headEnd len="med" w="med" type="none"/>
            <a:tailEnd len="med" w="med" type="triangle"/>
          </a:ln>
        </p:spPr>
      </p:cxnSp>
      <p:cxnSp>
        <p:nvCxnSpPr>
          <p:cNvPr id="520" name="Google Shape;520;g349fd12601f_0_95"/>
          <p:cNvCxnSpPr/>
          <p:nvPr/>
        </p:nvCxnSpPr>
        <p:spPr>
          <a:xfrm flipH="1">
            <a:off x="1997900" y="2448900"/>
            <a:ext cx="283200" cy="241200"/>
          </a:xfrm>
          <a:prstGeom prst="straightConnector1">
            <a:avLst/>
          </a:prstGeom>
          <a:noFill/>
          <a:ln cap="flat" cmpd="sng" w="19050">
            <a:solidFill>
              <a:srgbClr val="FF7F0E"/>
            </a:solidFill>
            <a:prstDash val="solid"/>
            <a:round/>
            <a:headEnd len="med" w="med" type="none"/>
            <a:tailEnd len="med" w="med" type="triangle"/>
          </a:ln>
        </p:spPr>
      </p:cxnSp>
      <p:cxnSp>
        <p:nvCxnSpPr>
          <p:cNvPr id="521" name="Google Shape;521;g349fd12601f_0_95"/>
          <p:cNvCxnSpPr/>
          <p:nvPr/>
        </p:nvCxnSpPr>
        <p:spPr>
          <a:xfrm flipH="1">
            <a:off x="1997900" y="5516475"/>
            <a:ext cx="283200" cy="241200"/>
          </a:xfrm>
          <a:prstGeom prst="straightConnector1">
            <a:avLst/>
          </a:prstGeom>
          <a:noFill/>
          <a:ln cap="flat" cmpd="sng" w="19050">
            <a:solidFill>
              <a:srgbClr val="FF7F0E"/>
            </a:solidFill>
            <a:prstDash val="solid"/>
            <a:round/>
            <a:headEnd len="med" w="med" type="none"/>
            <a:tailEnd len="med" w="med" type="triangle"/>
          </a:ln>
        </p:spPr>
      </p:cxnSp>
      <p:cxnSp>
        <p:nvCxnSpPr>
          <p:cNvPr id="522" name="Google Shape;522;g349fd12601f_0_95"/>
          <p:cNvCxnSpPr/>
          <p:nvPr/>
        </p:nvCxnSpPr>
        <p:spPr>
          <a:xfrm flipH="1">
            <a:off x="8342800" y="2448900"/>
            <a:ext cx="283200" cy="241200"/>
          </a:xfrm>
          <a:prstGeom prst="straightConnector1">
            <a:avLst/>
          </a:prstGeom>
          <a:noFill/>
          <a:ln cap="flat" cmpd="sng" w="19050">
            <a:solidFill>
              <a:srgbClr val="FF7F0E"/>
            </a:solidFill>
            <a:prstDash val="solid"/>
            <a:round/>
            <a:headEnd len="med" w="med" type="none"/>
            <a:tailEnd len="med" w="med" type="triangle"/>
          </a:ln>
        </p:spPr>
      </p:cxnSp>
      <p:cxnSp>
        <p:nvCxnSpPr>
          <p:cNvPr id="523" name="Google Shape;523;g349fd12601f_0_95"/>
          <p:cNvCxnSpPr/>
          <p:nvPr/>
        </p:nvCxnSpPr>
        <p:spPr>
          <a:xfrm flipH="1">
            <a:off x="8463725" y="5516475"/>
            <a:ext cx="283200" cy="241200"/>
          </a:xfrm>
          <a:prstGeom prst="straightConnector1">
            <a:avLst/>
          </a:prstGeom>
          <a:noFill/>
          <a:ln cap="flat" cmpd="sng" w="19050">
            <a:solidFill>
              <a:srgbClr val="FF7F0E"/>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32301dff7ef_0_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Limitations &amp; Future Work</a:t>
            </a:r>
            <a:endParaRPr/>
          </a:p>
        </p:txBody>
      </p:sp>
      <p:sp>
        <p:nvSpPr>
          <p:cNvPr id="530" name="Google Shape;530;g32301dff7ef_0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531" name="Google Shape;531;g32301dff7ef_0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532" name="Google Shape;532;g32301dff7ef_0_0"/>
          <p:cNvSpPr txBox="1"/>
          <p:nvPr/>
        </p:nvSpPr>
        <p:spPr>
          <a:xfrm>
            <a:off x="537875" y="1595375"/>
            <a:ext cx="6110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None/>
            </a:pPr>
            <a:r>
              <a:t/>
            </a:r>
            <a:endParaRPr b="0" i="0" sz="2000" u="none" cap="none" strike="noStrike">
              <a:solidFill>
                <a:schemeClr val="dk1"/>
              </a:solidFill>
              <a:latin typeface="Arial"/>
              <a:ea typeface="Arial"/>
              <a:cs typeface="Arial"/>
              <a:sym typeface="Arial"/>
            </a:endParaRPr>
          </a:p>
        </p:txBody>
      </p:sp>
      <p:sp>
        <p:nvSpPr>
          <p:cNvPr id="533" name="Google Shape;533;g32301dff7ef_0_0"/>
          <p:cNvSpPr/>
          <p:nvPr/>
        </p:nvSpPr>
        <p:spPr>
          <a:xfrm>
            <a:off x="6096000" y="981075"/>
            <a:ext cx="5648400" cy="2040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US" sz="1800">
                <a:solidFill>
                  <a:schemeClr val="lt1"/>
                </a:solidFill>
              </a:rPr>
              <a:t>Possible Archetypes length Bias in Human Evaluation</a:t>
            </a:r>
            <a:endParaRPr sz="1800">
              <a:solidFill>
                <a:schemeClr val="lt1"/>
              </a:solidFill>
            </a:endParaRPr>
          </a:p>
          <a:p>
            <a:pPr indent="0" lvl="0" marL="457200" rtl="0" algn="l">
              <a:spcBef>
                <a:spcPts val="0"/>
              </a:spcBef>
              <a:spcAft>
                <a:spcPts val="0"/>
              </a:spcAft>
              <a:buNone/>
            </a:pPr>
            <a:r>
              <a:t/>
            </a:r>
            <a:endParaRPr sz="1800">
              <a:solidFill>
                <a:schemeClr val="lt1"/>
              </a:solidFill>
            </a:endParaRPr>
          </a:p>
          <a:p>
            <a:pPr indent="-342900" lvl="0" marL="457200" rtl="0" algn="l">
              <a:spcBef>
                <a:spcPts val="0"/>
              </a:spcBef>
              <a:spcAft>
                <a:spcPts val="0"/>
              </a:spcAft>
              <a:buClr>
                <a:schemeClr val="lt1"/>
              </a:buClr>
              <a:buSzPts val="1800"/>
              <a:buChar char="●"/>
            </a:pPr>
            <a:r>
              <a:rPr lang="en-US" sz="1800">
                <a:solidFill>
                  <a:schemeClr val="lt1"/>
                </a:solidFill>
              </a:rPr>
              <a:t>Inconsistencies Between Classification and Survey-Based Results</a:t>
            </a:r>
            <a:endParaRPr sz="1800">
              <a:solidFill>
                <a:schemeClr val="lt1"/>
              </a:solidFill>
            </a:endParaRPr>
          </a:p>
        </p:txBody>
      </p:sp>
      <p:sp>
        <p:nvSpPr>
          <p:cNvPr id="534" name="Google Shape;534;g32301dff7ef_0_0"/>
          <p:cNvSpPr/>
          <p:nvPr/>
        </p:nvSpPr>
        <p:spPr>
          <a:xfrm>
            <a:off x="834750" y="981075"/>
            <a:ext cx="4299300" cy="2040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Limited Evaluation Scope to News</a:t>
            </a:r>
            <a:endParaRPr sz="1800">
              <a:solidFill>
                <a:schemeClr val="lt1"/>
              </a:solidFill>
            </a:endParaRPr>
          </a:p>
        </p:txBody>
      </p:sp>
      <p:sp>
        <p:nvSpPr>
          <p:cNvPr id="535" name="Google Shape;535;g32301dff7ef_0_0"/>
          <p:cNvSpPr/>
          <p:nvPr/>
        </p:nvSpPr>
        <p:spPr>
          <a:xfrm>
            <a:off x="876700" y="3592525"/>
            <a:ext cx="4299300" cy="29781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lt1"/>
                </a:solidFill>
              </a:rPr>
              <a:t>Expand Evaluation to Complex and Fine-Grained Domains:</a:t>
            </a:r>
            <a:endParaRPr sz="1800">
              <a:solidFill>
                <a:schemeClr val="lt1"/>
              </a:solidFill>
            </a:endParaRPr>
          </a:p>
          <a:p>
            <a:pPr indent="0" lvl="0" marL="457200" rtl="0" algn="l">
              <a:spcBef>
                <a:spcPts val="0"/>
              </a:spcBef>
              <a:spcAft>
                <a:spcPts val="0"/>
              </a:spcAft>
              <a:buNone/>
            </a:pPr>
            <a:r>
              <a:t/>
            </a:r>
            <a:endParaRPr sz="1800">
              <a:solidFill>
                <a:schemeClr val="lt1"/>
              </a:solidFill>
            </a:endParaRPr>
          </a:p>
          <a:p>
            <a:pPr indent="-342900" lvl="1" marL="914400" rtl="0" algn="l">
              <a:spcBef>
                <a:spcPts val="0"/>
              </a:spcBef>
              <a:spcAft>
                <a:spcPts val="0"/>
              </a:spcAft>
              <a:buClr>
                <a:schemeClr val="dk1"/>
              </a:buClr>
              <a:buSzPts val="1800"/>
              <a:buChar char="○"/>
            </a:pPr>
            <a:r>
              <a:rPr lang="en-US" sz="1800">
                <a:solidFill>
                  <a:schemeClr val="lt1"/>
                </a:solidFill>
              </a:rPr>
              <a:t>High specialized vocabulary domains</a:t>
            </a:r>
            <a:endParaRPr sz="1800">
              <a:solidFill>
                <a:schemeClr val="lt1"/>
              </a:solidFill>
            </a:endParaRPr>
          </a:p>
          <a:p>
            <a:pPr indent="0" lvl="0" marL="914400" rtl="0" algn="l">
              <a:spcBef>
                <a:spcPts val="0"/>
              </a:spcBef>
              <a:spcAft>
                <a:spcPts val="0"/>
              </a:spcAft>
              <a:buNone/>
            </a:pPr>
            <a:r>
              <a:t/>
            </a:r>
            <a:endParaRPr sz="1800">
              <a:solidFill>
                <a:schemeClr val="lt1"/>
              </a:solidFill>
            </a:endParaRPr>
          </a:p>
          <a:p>
            <a:pPr indent="-342900" lvl="1" marL="914400" rtl="0" algn="l">
              <a:spcBef>
                <a:spcPts val="0"/>
              </a:spcBef>
              <a:spcAft>
                <a:spcPts val="0"/>
              </a:spcAft>
              <a:buClr>
                <a:schemeClr val="dk1"/>
              </a:buClr>
              <a:buSzPts val="1800"/>
              <a:buChar char="○"/>
            </a:pPr>
            <a:r>
              <a:rPr lang="en-US" sz="1800">
                <a:solidFill>
                  <a:schemeClr val="lt1"/>
                </a:solidFill>
              </a:rPr>
              <a:t>Multilingual corpora</a:t>
            </a:r>
            <a:endParaRPr sz="1800">
              <a:solidFill>
                <a:schemeClr val="lt1"/>
              </a:solidFill>
            </a:endParaRPr>
          </a:p>
          <a:p>
            <a:pPr indent="0" lvl="0" marL="914400" rtl="0" algn="l">
              <a:spcBef>
                <a:spcPts val="0"/>
              </a:spcBef>
              <a:spcAft>
                <a:spcPts val="0"/>
              </a:spcAft>
              <a:buNone/>
            </a:pPr>
            <a:r>
              <a:t/>
            </a:r>
            <a:endParaRPr sz="1800">
              <a:solidFill>
                <a:schemeClr val="lt1"/>
              </a:solidFill>
            </a:endParaRPr>
          </a:p>
          <a:p>
            <a:pPr indent="-342900" lvl="1" marL="914400" rtl="0" algn="l">
              <a:spcBef>
                <a:spcPts val="0"/>
              </a:spcBef>
              <a:spcAft>
                <a:spcPts val="0"/>
              </a:spcAft>
              <a:buClr>
                <a:schemeClr val="dk1"/>
              </a:buClr>
              <a:buSzPts val="1800"/>
              <a:buChar char="○"/>
            </a:pPr>
            <a:r>
              <a:rPr lang="en-US" sz="1800">
                <a:solidFill>
                  <a:schemeClr val="lt1"/>
                </a:solidFill>
              </a:rPr>
              <a:t>Multi-label settings</a:t>
            </a:r>
            <a:endParaRPr sz="1800">
              <a:solidFill>
                <a:schemeClr val="dk1"/>
              </a:solidFill>
            </a:endParaRPr>
          </a:p>
        </p:txBody>
      </p:sp>
      <p:sp>
        <p:nvSpPr>
          <p:cNvPr id="536" name="Google Shape;536;g32301dff7ef_0_0"/>
          <p:cNvSpPr/>
          <p:nvPr/>
        </p:nvSpPr>
        <p:spPr>
          <a:xfrm>
            <a:off x="6096000" y="3592525"/>
            <a:ext cx="5648400" cy="29781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lt1"/>
                </a:solidFill>
              </a:rPr>
              <a:t>Investigate Model-Specific Archetype Styles:</a:t>
            </a:r>
            <a:endParaRPr sz="1800">
              <a:solidFill>
                <a:schemeClr val="lt1"/>
              </a:solidFill>
            </a:endParaRPr>
          </a:p>
          <a:p>
            <a:pPr indent="0" lvl="0" marL="457200" rtl="0" algn="l">
              <a:spcBef>
                <a:spcPts val="0"/>
              </a:spcBef>
              <a:spcAft>
                <a:spcPts val="0"/>
              </a:spcAft>
              <a:buNone/>
            </a:pPr>
            <a:r>
              <a:rPr lang="en-US" sz="1800">
                <a:solidFill>
                  <a:schemeClr val="lt1"/>
                </a:solidFill>
              </a:rPr>
              <a:t> </a:t>
            </a:r>
            <a:endParaRPr sz="1800">
              <a:solidFill>
                <a:schemeClr val="lt1"/>
              </a:solidFill>
            </a:endParaRPr>
          </a:p>
          <a:p>
            <a:pPr indent="-342900" lvl="1" marL="914400" rtl="0" algn="l">
              <a:spcBef>
                <a:spcPts val="0"/>
              </a:spcBef>
              <a:spcAft>
                <a:spcPts val="0"/>
              </a:spcAft>
              <a:buClr>
                <a:schemeClr val="dk1"/>
              </a:buClr>
              <a:buSzPts val="1800"/>
              <a:buChar char="○"/>
            </a:pPr>
            <a:r>
              <a:rPr lang="en-US" sz="1800">
                <a:solidFill>
                  <a:schemeClr val="lt1"/>
                </a:solidFill>
              </a:rPr>
              <a:t>How LLM architecture affect contextual distillation behavior</a:t>
            </a:r>
            <a:endParaRPr sz="1800">
              <a:solidFill>
                <a:schemeClr val="lt1"/>
              </a:solidFill>
            </a:endParaRPr>
          </a:p>
          <a:p>
            <a:pPr indent="0" lvl="0" marL="914400" rtl="0" algn="l">
              <a:spcBef>
                <a:spcPts val="0"/>
              </a:spcBef>
              <a:spcAft>
                <a:spcPts val="0"/>
              </a:spcAft>
              <a:buNone/>
            </a:pPr>
            <a:r>
              <a:t/>
            </a:r>
            <a:endParaRPr sz="1800">
              <a:solidFill>
                <a:schemeClr val="lt1"/>
              </a:solidFill>
            </a:endParaRPr>
          </a:p>
          <a:p>
            <a:pPr indent="-342900" lvl="1" marL="914400" rtl="0" algn="l">
              <a:spcBef>
                <a:spcPts val="0"/>
              </a:spcBef>
              <a:spcAft>
                <a:spcPts val="0"/>
              </a:spcAft>
              <a:buClr>
                <a:schemeClr val="dk1"/>
              </a:buClr>
              <a:buSzPts val="1800"/>
              <a:buChar char="○"/>
            </a:pPr>
            <a:r>
              <a:rPr lang="en-US" sz="1800">
                <a:solidFill>
                  <a:schemeClr val="lt1"/>
                </a:solidFill>
              </a:rPr>
              <a:t>Whether generated archetype verbosity correlates with redundancy, or informativeness</a:t>
            </a:r>
            <a:endParaRPr sz="1800">
              <a:solidFill>
                <a:schemeClr val="lt1"/>
              </a:solidFill>
            </a:endParaRPr>
          </a:p>
          <a:p>
            <a:pPr indent="0" lvl="0" marL="914400" rtl="0" algn="l">
              <a:spcBef>
                <a:spcPts val="0"/>
              </a:spcBef>
              <a:spcAft>
                <a:spcPts val="0"/>
              </a:spcAft>
              <a:buNone/>
            </a:pPr>
            <a:r>
              <a:t/>
            </a:r>
            <a:endParaRPr sz="1800">
              <a:solidFill>
                <a:schemeClr val="lt1"/>
              </a:solidFill>
            </a:endParaRPr>
          </a:p>
          <a:p>
            <a:pPr indent="-342900" lvl="1" marL="914400" rtl="0" algn="l">
              <a:spcBef>
                <a:spcPts val="0"/>
              </a:spcBef>
              <a:spcAft>
                <a:spcPts val="0"/>
              </a:spcAft>
              <a:buClr>
                <a:schemeClr val="dk1"/>
              </a:buClr>
              <a:buSzPts val="1800"/>
              <a:buChar char="○"/>
            </a:pPr>
            <a:r>
              <a:rPr lang="en-US" sz="1800">
                <a:solidFill>
                  <a:schemeClr val="lt1"/>
                </a:solidFill>
              </a:rPr>
              <a:t>How these properties influence human</a:t>
            </a:r>
            <a:endParaRPr sz="1800">
              <a:solidFill>
                <a:schemeClr val="dk1"/>
              </a:solidFill>
            </a:endParaRPr>
          </a:p>
        </p:txBody>
      </p:sp>
      <p:cxnSp>
        <p:nvCxnSpPr>
          <p:cNvPr id="537" name="Google Shape;537;g32301dff7ef_0_0"/>
          <p:cNvCxnSpPr/>
          <p:nvPr/>
        </p:nvCxnSpPr>
        <p:spPr>
          <a:xfrm>
            <a:off x="2981700" y="3041500"/>
            <a:ext cx="5400" cy="551100"/>
          </a:xfrm>
          <a:prstGeom prst="straightConnector1">
            <a:avLst/>
          </a:prstGeom>
          <a:noFill/>
          <a:ln cap="flat" cmpd="sng" w="38100">
            <a:solidFill>
              <a:srgbClr val="0070CF"/>
            </a:solidFill>
            <a:prstDash val="solid"/>
            <a:round/>
            <a:headEnd len="sm" w="sm" type="none"/>
            <a:tailEnd len="med" w="med" type="triangle"/>
          </a:ln>
        </p:spPr>
      </p:cxnSp>
      <p:cxnSp>
        <p:nvCxnSpPr>
          <p:cNvPr id="538" name="Google Shape;538;g32301dff7ef_0_0"/>
          <p:cNvCxnSpPr/>
          <p:nvPr/>
        </p:nvCxnSpPr>
        <p:spPr>
          <a:xfrm>
            <a:off x="8917500" y="3041500"/>
            <a:ext cx="5400" cy="551100"/>
          </a:xfrm>
          <a:prstGeom prst="straightConnector1">
            <a:avLst/>
          </a:prstGeom>
          <a:noFill/>
          <a:ln cap="flat" cmpd="sng" w="38100">
            <a:solidFill>
              <a:srgbClr val="0070CF"/>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34b8c7bd08a_0_36"/>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Conclusion</a:t>
            </a:r>
            <a:endParaRPr/>
          </a:p>
        </p:txBody>
      </p:sp>
      <p:sp>
        <p:nvSpPr>
          <p:cNvPr id="545" name="Google Shape;545;g34b8c7bd08a_0_36"/>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546" name="Google Shape;546;g34b8c7bd08a_0_36"/>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547" name="Google Shape;547;g34b8c7bd08a_0_36"/>
          <p:cNvSpPr txBox="1"/>
          <p:nvPr/>
        </p:nvSpPr>
        <p:spPr>
          <a:xfrm>
            <a:off x="653250" y="1051450"/>
            <a:ext cx="10885500" cy="1119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US" sz="2000">
                <a:solidFill>
                  <a:schemeClr val="dk1"/>
                </a:solidFill>
              </a:rPr>
              <a:t>Domain archetypes from context windows via recursive hierarchical clustering and LLM-driven contextual distillation, offering an automatic alternative to traditional full-text classification pipelines.</a:t>
            </a:r>
            <a:endParaRPr sz="2000">
              <a:solidFill>
                <a:schemeClr val="dk1"/>
              </a:solidFill>
            </a:endParaRPr>
          </a:p>
          <a:p>
            <a:pPr indent="0" lvl="0" marL="0" rtl="0" algn="l">
              <a:spcBef>
                <a:spcPts val="0"/>
              </a:spcBef>
              <a:spcAft>
                <a:spcPts val="0"/>
              </a:spcAft>
              <a:buNone/>
            </a:pPr>
            <a:r>
              <a:t/>
            </a:r>
            <a:endParaRPr sz="2000">
              <a:solidFill>
                <a:schemeClr val="dk1"/>
              </a:solidFill>
            </a:endParaRPr>
          </a:p>
        </p:txBody>
      </p:sp>
      <p:sp>
        <p:nvSpPr>
          <p:cNvPr id="548" name="Google Shape;548;g34b8c7bd08a_0_36"/>
          <p:cNvSpPr/>
          <p:nvPr/>
        </p:nvSpPr>
        <p:spPr>
          <a:xfrm>
            <a:off x="1316450" y="2813225"/>
            <a:ext cx="4421700" cy="14871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rPr>
              <a:t>Quantitative Assessments</a:t>
            </a:r>
            <a:r>
              <a:rPr lang="en-US" sz="2000">
                <a:solidFill>
                  <a:schemeClr val="dk1"/>
                </a:solidFill>
              </a:rPr>
              <a:t> </a:t>
            </a:r>
            <a:endParaRPr sz="2000">
              <a:solidFill>
                <a:schemeClr val="dk1"/>
              </a:solidFill>
            </a:endParaRPr>
          </a:p>
          <a:p>
            <a:pPr indent="0" lvl="0" marL="0" rtl="0" algn="ctr">
              <a:spcBef>
                <a:spcPts val="0"/>
              </a:spcBef>
              <a:spcAft>
                <a:spcPts val="0"/>
              </a:spcAft>
              <a:buNone/>
            </a:pPr>
            <a:r>
              <a:rPr lang="en-US" sz="2000">
                <a:solidFill>
                  <a:schemeClr val="dk1"/>
                </a:solidFill>
              </a:rPr>
              <a:t> semantic search, accuracy, F1, precision, recall, and domain disjointness</a:t>
            </a:r>
            <a:endParaRPr>
              <a:solidFill>
                <a:schemeClr val="dk1"/>
              </a:solidFill>
            </a:endParaRPr>
          </a:p>
        </p:txBody>
      </p:sp>
      <p:sp>
        <p:nvSpPr>
          <p:cNvPr id="549" name="Google Shape;549;g34b8c7bd08a_0_36"/>
          <p:cNvSpPr/>
          <p:nvPr/>
        </p:nvSpPr>
        <p:spPr>
          <a:xfrm>
            <a:off x="6579825" y="2813225"/>
            <a:ext cx="4421700" cy="14871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rPr>
              <a:t>Qualitative Assessments</a:t>
            </a:r>
            <a:endParaRPr sz="2000">
              <a:solidFill>
                <a:schemeClr val="lt1"/>
              </a:solidFill>
            </a:endParaRPr>
          </a:p>
          <a:p>
            <a:pPr indent="0" lvl="0" marL="0" rtl="0" algn="ctr">
              <a:spcBef>
                <a:spcPts val="0"/>
              </a:spcBef>
              <a:spcAft>
                <a:spcPts val="0"/>
              </a:spcAft>
              <a:buNone/>
            </a:pPr>
            <a:r>
              <a:rPr lang="en-US" sz="2000">
                <a:solidFill>
                  <a:schemeClr val="dk1"/>
                </a:solidFill>
              </a:rPr>
              <a:t>via a conducted survey such as interpretability, domain relevance, completeness</a:t>
            </a:r>
            <a:endParaRPr>
              <a:solidFill>
                <a:schemeClr val="dk1"/>
              </a:solidFill>
            </a:endParaRPr>
          </a:p>
        </p:txBody>
      </p:sp>
      <p:sp>
        <p:nvSpPr>
          <p:cNvPr id="550" name="Google Shape;550;g34b8c7bd08a_0_36"/>
          <p:cNvSpPr txBox="1"/>
          <p:nvPr/>
        </p:nvSpPr>
        <p:spPr>
          <a:xfrm>
            <a:off x="653250" y="2255275"/>
            <a:ext cx="10885500" cy="473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US" sz="2000">
                <a:solidFill>
                  <a:schemeClr val="dk1"/>
                </a:solidFill>
              </a:rPr>
              <a:t>LLMs’ Generated Archetypes Evaluation via Dual Metrics:</a:t>
            </a:r>
            <a:endParaRPr sz="2000">
              <a:solidFill>
                <a:schemeClr val="dk1"/>
              </a:solidFill>
            </a:endParaRPr>
          </a:p>
        </p:txBody>
      </p:sp>
      <p:sp>
        <p:nvSpPr>
          <p:cNvPr id="551" name="Google Shape;551;g34b8c7bd08a_0_36"/>
          <p:cNvSpPr txBox="1"/>
          <p:nvPr/>
        </p:nvSpPr>
        <p:spPr>
          <a:xfrm>
            <a:off x="653250" y="4384875"/>
            <a:ext cx="10885500" cy="22062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US" sz="2000">
                <a:solidFill>
                  <a:schemeClr val="dk1"/>
                </a:solidFill>
              </a:rPr>
              <a:t>Downstream Task on Domain Full-Text vs Generated Archetypes Classification:</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5 Benchmark Datasets (BBC, AG, 20 Newsgroups, OnlySports, Short Descriptions)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3 Text Classifiers (roberta-base, deberta-v3-base, bert-base-cased)</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2 Datasets for Classifier Fine-Tuning, 4 Datasets for running Evaluations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rPr>
              <a:t>4 LLMs Archetypes (Phi-4-14B (4-bit quantization), Llama3-8B (8-bit quantization), minicpm-4B, Mistral-7B)</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4b8c7bd08a_0_9"/>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Conclusion - </a:t>
            </a:r>
            <a:r>
              <a:rPr lang="en-US"/>
              <a:t>Overall Insights</a:t>
            </a:r>
            <a:endParaRPr/>
          </a:p>
        </p:txBody>
      </p:sp>
      <p:sp>
        <p:nvSpPr>
          <p:cNvPr id="558" name="Google Shape;558;g34b8c7bd08a_0_9"/>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559" name="Google Shape;559;g34b8c7bd08a_0_9"/>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560" name="Google Shape;560;g34b8c7bd08a_0_9"/>
          <p:cNvSpPr/>
          <p:nvPr/>
        </p:nvSpPr>
        <p:spPr>
          <a:xfrm>
            <a:off x="6224225" y="1464800"/>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Survey (Archetypes Interpretability, Relevance, Completeness)</a:t>
            </a:r>
            <a:endParaRPr b="0" i="0" sz="1400" u="none" cap="none" strike="noStrike">
              <a:solidFill>
                <a:srgbClr val="000000"/>
              </a:solidFill>
              <a:latin typeface="Arial"/>
              <a:ea typeface="Arial"/>
              <a:cs typeface="Arial"/>
              <a:sym typeface="Arial"/>
            </a:endParaRPr>
          </a:p>
        </p:txBody>
      </p:sp>
      <p:sp>
        <p:nvSpPr>
          <p:cNvPr id="561" name="Google Shape;561;g34b8c7bd08a_0_9"/>
          <p:cNvSpPr/>
          <p:nvPr/>
        </p:nvSpPr>
        <p:spPr>
          <a:xfrm>
            <a:off x="3816475" y="1464800"/>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Classification</a:t>
            </a:r>
            <a:endParaRPr b="0" i="0" sz="1400" u="none" cap="none" strike="noStrike">
              <a:solidFill>
                <a:srgbClr val="000000"/>
              </a:solidFill>
              <a:latin typeface="Arial"/>
              <a:ea typeface="Arial"/>
              <a:cs typeface="Arial"/>
              <a:sym typeface="Arial"/>
            </a:endParaRPr>
          </a:p>
        </p:txBody>
      </p:sp>
      <p:sp>
        <p:nvSpPr>
          <p:cNvPr id="562" name="Google Shape;562;g34b8c7bd08a_0_9"/>
          <p:cNvSpPr/>
          <p:nvPr/>
        </p:nvSpPr>
        <p:spPr>
          <a:xfrm>
            <a:off x="8634075" y="1464800"/>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Disjointness</a:t>
            </a:r>
            <a:endParaRPr b="0" i="0" sz="1400" u="none" cap="none" strike="noStrike">
              <a:solidFill>
                <a:srgbClr val="000000"/>
              </a:solidFill>
              <a:latin typeface="Arial"/>
              <a:ea typeface="Arial"/>
              <a:cs typeface="Arial"/>
              <a:sym typeface="Arial"/>
            </a:endParaRPr>
          </a:p>
        </p:txBody>
      </p:sp>
      <p:sp>
        <p:nvSpPr>
          <p:cNvPr id="563" name="Google Shape;563;g34b8c7bd08a_0_9"/>
          <p:cNvSpPr/>
          <p:nvPr/>
        </p:nvSpPr>
        <p:spPr>
          <a:xfrm>
            <a:off x="6224225" y="2901300"/>
            <a:ext cx="2142000" cy="15327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Phi-4 (too-lengthy so seems to be more complete?)</a:t>
            </a:r>
            <a:endParaRPr>
              <a:solidFill>
                <a:schemeClr val="lt1"/>
              </a:solidFill>
            </a:endParaRPr>
          </a:p>
        </p:txBody>
      </p:sp>
      <p:sp>
        <p:nvSpPr>
          <p:cNvPr id="564" name="Google Shape;564;g34b8c7bd08a_0_9"/>
          <p:cNvSpPr/>
          <p:nvPr/>
        </p:nvSpPr>
        <p:spPr>
          <a:xfrm>
            <a:off x="3816475" y="2901300"/>
            <a:ext cx="2142000" cy="15327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A</a:t>
            </a:r>
            <a:r>
              <a:rPr lang="en-US">
                <a:solidFill>
                  <a:schemeClr val="lt1"/>
                </a:solidFill>
              </a:rPr>
              <a:t>rchetypes are able to support downstream tasks (e.g., classification) across unseen inputs better than full-text in most cases</a:t>
            </a:r>
            <a:endParaRPr>
              <a:solidFill>
                <a:schemeClr val="lt1"/>
              </a:solidFill>
            </a:endParaRPr>
          </a:p>
        </p:txBody>
      </p:sp>
      <p:sp>
        <p:nvSpPr>
          <p:cNvPr id="565" name="Google Shape;565;g34b8c7bd08a_0_9"/>
          <p:cNvSpPr/>
          <p:nvPr/>
        </p:nvSpPr>
        <p:spPr>
          <a:xfrm>
            <a:off x="3816475" y="4600850"/>
            <a:ext cx="2142000" cy="9750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 </a:t>
            </a:r>
            <a:r>
              <a:rPr lang="en-US">
                <a:solidFill>
                  <a:schemeClr val="lt1"/>
                </a:solidFill>
              </a:rPr>
              <a:t>Llama3 for overall accuracy and recall</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-Phi-4 for precisions</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-Minicpm for F1-scores</a:t>
            </a:r>
            <a:endParaRPr>
              <a:solidFill>
                <a:schemeClr val="lt1"/>
              </a:solidFill>
            </a:endParaRPr>
          </a:p>
        </p:txBody>
      </p:sp>
      <p:sp>
        <p:nvSpPr>
          <p:cNvPr id="566" name="Google Shape;566;g34b8c7bd08a_0_9"/>
          <p:cNvSpPr/>
          <p:nvPr/>
        </p:nvSpPr>
        <p:spPr>
          <a:xfrm>
            <a:off x="6224225" y="4600850"/>
            <a:ext cx="2142000" cy="9750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Llama3</a:t>
            </a:r>
            <a:endParaRPr>
              <a:solidFill>
                <a:schemeClr val="lt1"/>
              </a:solidFill>
            </a:endParaRPr>
          </a:p>
        </p:txBody>
      </p:sp>
      <p:sp>
        <p:nvSpPr>
          <p:cNvPr id="567" name="Google Shape;567;g34b8c7bd08a_0_9"/>
          <p:cNvSpPr/>
          <p:nvPr/>
        </p:nvSpPr>
        <p:spPr>
          <a:xfrm>
            <a:off x="1415925" y="1464800"/>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Semantic Search</a:t>
            </a:r>
            <a:endParaRPr b="0" i="0" sz="1400" u="none" cap="none" strike="noStrike">
              <a:solidFill>
                <a:srgbClr val="000000"/>
              </a:solidFill>
              <a:latin typeface="Arial"/>
              <a:ea typeface="Arial"/>
              <a:cs typeface="Arial"/>
              <a:sym typeface="Arial"/>
            </a:endParaRPr>
          </a:p>
        </p:txBody>
      </p:sp>
      <p:sp>
        <p:nvSpPr>
          <p:cNvPr id="568" name="Google Shape;568;g34b8c7bd08a_0_9"/>
          <p:cNvSpPr/>
          <p:nvPr/>
        </p:nvSpPr>
        <p:spPr>
          <a:xfrm>
            <a:off x="1415925" y="2901300"/>
            <a:ext cx="2142000" cy="26745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A</a:t>
            </a:r>
            <a:r>
              <a:rPr lang="en-US">
                <a:solidFill>
                  <a:schemeClr val="lt1"/>
                </a:solidFill>
              </a:rPr>
              <a:t>rchetypes semantically cover the same conceptual and informational range as the original full-text corpus</a:t>
            </a:r>
            <a:endParaRPr>
              <a:solidFill>
                <a:schemeClr val="lt1"/>
              </a:solidFill>
            </a:endParaRPr>
          </a:p>
        </p:txBody>
      </p:sp>
      <p:sp>
        <p:nvSpPr>
          <p:cNvPr id="569" name="Google Shape;569;g34b8c7bd08a_0_9"/>
          <p:cNvSpPr/>
          <p:nvPr/>
        </p:nvSpPr>
        <p:spPr>
          <a:xfrm>
            <a:off x="8634075" y="2901300"/>
            <a:ext cx="2142000" cy="15327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a:solidFill>
                  <a:schemeClr val="lt1"/>
                </a:solidFill>
              </a:rPr>
              <a:t>Domains’ </a:t>
            </a:r>
            <a:r>
              <a:rPr lang="en-US">
                <a:solidFill>
                  <a:schemeClr val="lt1"/>
                </a:solidFill>
              </a:rPr>
              <a:t>archetypes are more separable and disjoint than domains’ full-text</a:t>
            </a:r>
            <a:endParaRPr>
              <a:solidFill>
                <a:schemeClr val="dk1"/>
              </a:solidFill>
            </a:endParaRPr>
          </a:p>
        </p:txBody>
      </p:sp>
      <p:sp>
        <p:nvSpPr>
          <p:cNvPr id="570" name="Google Shape;570;g34b8c7bd08a_0_9"/>
          <p:cNvSpPr/>
          <p:nvPr/>
        </p:nvSpPr>
        <p:spPr>
          <a:xfrm>
            <a:off x="8634075" y="4600850"/>
            <a:ext cx="2142000" cy="975000"/>
          </a:xfrm>
          <a:prstGeom prst="roundRect">
            <a:avLst>
              <a:gd fmla="val 16667" name="adj"/>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Mistral-7B &amp; Llama3</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34c0d30528c_0_38"/>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Conclusion - </a:t>
            </a:r>
            <a:r>
              <a:rPr lang="en-US"/>
              <a:t>Research Questions</a:t>
            </a:r>
            <a:endParaRPr/>
          </a:p>
        </p:txBody>
      </p:sp>
      <p:sp>
        <p:nvSpPr>
          <p:cNvPr id="577" name="Google Shape;577;g34c0d30528c_0_38"/>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578" name="Google Shape;578;g34c0d30528c_0_38"/>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579" name="Google Shape;579;g34c0d30528c_0_38"/>
          <p:cNvSpPr txBox="1"/>
          <p:nvPr>
            <p:ph idx="1" type="body"/>
          </p:nvPr>
        </p:nvSpPr>
        <p:spPr>
          <a:xfrm>
            <a:off x="542100" y="1080075"/>
            <a:ext cx="11107800" cy="5490600"/>
          </a:xfrm>
          <a:prstGeom prst="rect">
            <a:avLst/>
          </a:prstGeom>
          <a:noFill/>
          <a:ln>
            <a:noFill/>
          </a:ln>
        </p:spPr>
        <p:txBody>
          <a:bodyPr anchorCtr="0" anchor="t" bIns="45700" lIns="91425" spcFirstLastPara="1" rIns="91425" wrap="square" tIns="45700">
            <a:normAutofit/>
          </a:bodyPr>
          <a:lstStyle/>
          <a:p>
            <a:pPr indent="-317500" lvl="0" marL="457200" rtl="0" algn="l">
              <a:lnSpc>
                <a:spcPct val="107000"/>
              </a:lnSpc>
              <a:spcBef>
                <a:spcPts val="360"/>
              </a:spcBef>
              <a:spcAft>
                <a:spcPts val="0"/>
              </a:spcAft>
              <a:buClr>
                <a:schemeClr val="dk1"/>
              </a:buClr>
              <a:buSzPts val="1400"/>
              <a:buFont typeface="Arial"/>
              <a:buAutoNum type="arabicPeriod"/>
            </a:pPr>
            <a:r>
              <a:rPr lang="en-US">
                <a:solidFill>
                  <a:schemeClr val="dk1"/>
                </a:solidFill>
                <a:latin typeface="Arial"/>
                <a:ea typeface="Arial"/>
                <a:cs typeface="Arial"/>
                <a:sym typeface="Arial"/>
              </a:rPr>
              <a:t>What are the most effective methods to accurately capture semantics from related text chunks and distill them into one coherent text?</a:t>
            </a:r>
            <a:endParaRPr>
              <a:solidFill>
                <a:schemeClr val="dk1"/>
              </a:solidFill>
              <a:latin typeface="Arial"/>
              <a:ea typeface="Arial"/>
              <a:cs typeface="Arial"/>
              <a:sym typeface="Arial"/>
            </a:endParaRPr>
          </a:p>
          <a:p>
            <a:pPr indent="0" lvl="0" marL="0" rtl="0" algn="l">
              <a:lnSpc>
                <a:spcPct val="107000"/>
              </a:lnSpc>
              <a:spcBef>
                <a:spcPts val="360"/>
              </a:spcBef>
              <a:spcAft>
                <a:spcPts val="0"/>
              </a:spcAft>
              <a:buNone/>
            </a:pPr>
            <a:r>
              <a:t/>
            </a:r>
            <a:endParaRPr/>
          </a:p>
          <a:p>
            <a:pPr indent="0" lvl="0" marL="457200" rtl="0" algn="l">
              <a:lnSpc>
                <a:spcPct val="107000"/>
              </a:lnSpc>
              <a:spcBef>
                <a:spcPts val="360"/>
              </a:spcBef>
              <a:spcAft>
                <a:spcPts val="0"/>
              </a:spcAft>
              <a:buNone/>
            </a:pPr>
            <a:r>
              <a:t/>
            </a:r>
            <a:endParaRPr/>
          </a:p>
          <a:p>
            <a:pPr indent="-317500" lvl="0" marL="457200" rtl="0" algn="l">
              <a:lnSpc>
                <a:spcPct val="107000"/>
              </a:lnSpc>
              <a:spcBef>
                <a:spcPts val="360"/>
              </a:spcBef>
              <a:spcAft>
                <a:spcPts val="0"/>
              </a:spcAft>
              <a:buSzPts val="1400"/>
              <a:buAutoNum type="arabicPeriod"/>
            </a:pPr>
            <a:r>
              <a:rPr lang="en-US">
                <a:extLst>
                  <a:ext uri="http://customooxmlschemas.google.com/">
                    <go:slidesCustomData xmlns:go="http://customooxmlschemas.google.com/" textRoundtripDataId="5"/>
                  </a:ext>
                </a:extLst>
              </a:rPr>
              <a:t>What are the current prompt engineering techniques crucial for generating a well-defined, and coherent class </a:t>
            </a:r>
            <a:r>
              <a:rPr lang="en-US">
                <a:extLst>
                  <a:ext uri="http://customooxmlschemas.google.com/">
                    <go:slidesCustomData xmlns:go="http://customooxmlschemas.google.com/" textRoundtripDataId="6"/>
                  </a:ext>
                </a:extLst>
              </a:rPr>
              <a:t>archetypes </a:t>
            </a:r>
            <a:r>
              <a:rPr lang="en-US">
                <a:extLst>
                  <a:ext uri="http://customooxmlschemas.google.com/">
                    <go:slidesCustomData xmlns:go="http://customooxmlschemas.google.com/" textRoundtripDataId="7"/>
                  </a:ext>
                </a:extLst>
              </a:rPr>
              <a:t>which effectively incorporate domain expertise?</a:t>
            </a:r>
            <a:endParaRPr/>
          </a:p>
          <a:p>
            <a:pPr indent="0" lvl="0" marL="457200" rtl="0" algn="l">
              <a:lnSpc>
                <a:spcPct val="107000"/>
              </a:lnSpc>
              <a:spcBef>
                <a:spcPts val="360"/>
              </a:spcBef>
              <a:spcAft>
                <a:spcPts val="0"/>
              </a:spcAft>
              <a:buNone/>
            </a:pPr>
            <a:r>
              <a:t/>
            </a:r>
            <a:endParaRPr/>
          </a:p>
          <a:p>
            <a:pPr indent="0" lvl="0" marL="914400" rtl="0" algn="l">
              <a:lnSpc>
                <a:spcPct val="107000"/>
              </a:lnSpc>
              <a:spcBef>
                <a:spcPts val="1160"/>
              </a:spcBef>
              <a:spcAft>
                <a:spcPts val="0"/>
              </a:spcAft>
              <a:buNone/>
            </a:pPr>
            <a:r>
              <a:t/>
            </a:r>
            <a:endParaRPr>
              <a:solidFill>
                <a:schemeClr val="dk1"/>
              </a:solidFill>
              <a:latin typeface="Arial"/>
              <a:ea typeface="Arial"/>
              <a:cs typeface="Arial"/>
              <a:sym typeface="Arial"/>
            </a:endParaRPr>
          </a:p>
          <a:p>
            <a:pPr indent="-317500" lvl="0" marL="457200" rtl="0" algn="l">
              <a:lnSpc>
                <a:spcPct val="107000"/>
              </a:lnSpc>
              <a:spcBef>
                <a:spcPts val="1160"/>
              </a:spcBef>
              <a:spcAft>
                <a:spcPts val="0"/>
              </a:spcAft>
              <a:buSzPts val="1400"/>
              <a:buAutoNum type="arabicPeriod"/>
            </a:pPr>
            <a:r>
              <a:rPr lang="en-US">
                <a:solidFill>
                  <a:schemeClr val="dk1"/>
                </a:solidFill>
                <a:latin typeface="Arial"/>
                <a:ea typeface="Arial"/>
                <a:cs typeface="Arial"/>
                <a:sym typeface="Arial"/>
              </a:rPr>
              <a:t>How can the quality and consistency of the </a:t>
            </a:r>
            <a:r>
              <a:rPr lang="en-US"/>
              <a:t>generated class archetypes</a:t>
            </a:r>
            <a:r>
              <a:rPr lang="en-US">
                <a:solidFill>
                  <a:schemeClr val="dk1"/>
                </a:solidFill>
                <a:latin typeface="Arial"/>
                <a:ea typeface="Arial"/>
                <a:cs typeface="Arial"/>
                <a:sym typeface="Arial"/>
              </a:rPr>
              <a:t> be evaluated, and ensured?</a:t>
            </a:r>
            <a:endParaRPr>
              <a:solidFill>
                <a:schemeClr val="dk1"/>
              </a:solidFill>
              <a:latin typeface="Arial"/>
              <a:ea typeface="Arial"/>
              <a:cs typeface="Arial"/>
              <a:sym typeface="Arial"/>
            </a:endParaRPr>
          </a:p>
          <a:p>
            <a:pPr indent="0" lvl="0" marL="457200" rtl="0" algn="l">
              <a:lnSpc>
                <a:spcPct val="107000"/>
              </a:lnSpc>
              <a:spcBef>
                <a:spcPts val="1160"/>
              </a:spcBef>
              <a:spcAft>
                <a:spcPts val="0"/>
              </a:spcAft>
              <a:buNone/>
            </a:pPr>
            <a:r>
              <a:t/>
            </a:r>
            <a:endParaRPr/>
          </a:p>
          <a:p>
            <a:pPr indent="0" lvl="0" marL="457200" rtl="0" algn="l">
              <a:lnSpc>
                <a:spcPct val="107000"/>
              </a:lnSpc>
              <a:spcBef>
                <a:spcPts val="1160"/>
              </a:spcBef>
              <a:spcAft>
                <a:spcPts val="0"/>
              </a:spcAft>
              <a:buNone/>
            </a:pPr>
            <a:r>
              <a:t/>
            </a:r>
            <a:endParaRPr/>
          </a:p>
          <a:p>
            <a:pPr indent="-317500" lvl="0" marL="457200" rtl="0" algn="l">
              <a:lnSpc>
                <a:spcPct val="107000"/>
              </a:lnSpc>
              <a:spcBef>
                <a:spcPts val="1160"/>
              </a:spcBef>
              <a:spcAft>
                <a:spcPts val="0"/>
              </a:spcAft>
              <a:buSzPts val="1400"/>
              <a:buAutoNum type="arabicPeriod"/>
            </a:pPr>
            <a:r>
              <a:rPr lang="en-US">
                <a:solidFill>
                  <a:schemeClr val="dk1"/>
                </a:solidFill>
                <a:latin typeface="Arial"/>
                <a:ea typeface="Arial"/>
                <a:cs typeface="Arial"/>
                <a:sym typeface="Arial"/>
              </a:rPr>
              <a:t>Does the downstream utility of generated </a:t>
            </a:r>
            <a:r>
              <a:rPr lang="en-US"/>
              <a:t>archetypes </a:t>
            </a:r>
            <a:r>
              <a:rPr lang="en-US">
                <a:solidFill>
                  <a:schemeClr val="dk1"/>
                </a:solidFill>
                <a:latin typeface="Arial"/>
                <a:ea typeface="Arial"/>
                <a:cs typeface="Arial"/>
                <a:sym typeface="Arial"/>
              </a:rPr>
              <a:t>achieve similar results to manually annotated datasets in domain-specific tasks?</a:t>
            </a:r>
            <a:endParaRPr/>
          </a:p>
        </p:txBody>
      </p:sp>
      <p:sp>
        <p:nvSpPr>
          <p:cNvPr id="580" name="Google Shape;580;g34c0d30528c_0_38"/>
          <p:cNvSpPr/>
          <p:nvPr/>
        </p:nvSpPr>
        <p:spPr>
          <a:xfrm>
            <a:off x="1124050" y="1716475"/>
            <a:ext cx="10401300" cy="720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Char char="-"/>
            </a:pPr>
            <a:r>
              <a:rPr lang="en-US">
                <a:solidFill>
                  <a:schemeClr val="lt1"/>
                </a:solidFill>
              </a:rPr>
              <a:t>Context Windows Hierarchical Clustering followed by LLMs Generation of an Archetype per Cluster.</a:t>
            </a:r>
            <a:endParaRPr b="0" i="0" sz="1400" u="none" cap="none" strike="noStrike">
              <a:solidFill>
                <a:schemeClr val="lt1"/>
              </a:solidFill>
              <a:latin typeface="Arial"/>
              <a:ea typeface="Arial"/>
              <a:cs typeface="Arial"/>
              <a:sym typeface="Arial"/>
            </a:endParaRPr>
          </a:p>
        </p:txBody>
      </p:sp>
      <p:sp>
        <p:nvSpPr>
          <p:cNvPr id="581" name="Google Shape;581;g34c0d30528c_0_38"/>
          <p:cNvSpPr/>
          <p:nvPr/>
        </p:nvSpPr>
        <p:spPr>
          <a:xfrm>
            <a:off x="1124050" y="3068700"/>
            <a:ext cx="10401300" cy="720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Char char="-"/>
            </a:pPr>
            <a:r>
              <a:rPr lang="en-US">
                <a:solidFill>
                  <a:schemeClr val="lt1"/>
                </a:solidFill>
              </a:rPr>
              <a:t>Chain-Of-Thought Prompting to help align the steps, along with Cloze-Style Prompting by providing the output format and challenging the LLM to generate the archetype, and if not then place an empty string.</a:t>
            </a:r>
            <a:endParaRPr b="0" i="0" sz="1400" u="none" cap="none" strike="noStrike">
              <a:solidFill>
                <a:schemeClr val="lt1"/>
              </a:solidFill>
              <a:latin typeface="Arial"/>
              <a:ea typeface="Arial"/>
              <a:cs typeface="Arial"/>
              <a:sym typeface="Arial"/>
            </a:endParaRPr>
          </a:p>
        </p:txBody>
      </p:sp>
      <p:sp>
        <p:nvSpPr>
          <p:cNvPr id="582" name="Google Shape;582;g34c0d30528c_0_38"/>
          <p:cNvSpPr/>
          <p:nvPr/>
        </p:nvSpPr>
        <p:spPr>
          <a:xfrm>
            <a:off x="1124050" y="4295075"/>
            <a:ext cx="10401300" cy="720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Char char="-"/>
            </a:pPr>
            <a:r>
              <a:rPr lang="en-US">
                <a:solidFill>
                  <a:schemeClr val="lt1"/>
                </a:solidFill>
              </a:rPr>
              <a:t>Archetypes’ Quality and Consistency are evaluated by conducting a survey to assess archetypes preference, completeness, relevance to assigned domain, and interpretability by non-domain experts. In addition to other quantitative analysis such as </a:t>
            </a:r>
            <a:r>
              <a:rPr lang="en-US">
                <a:solidFill>
                  <a:schemeClr val="lt1"/>
                </a:solidFill>
              </a:rPr>
              <a:t>semantic</a:t>
            </a:r>
            <a:r>
              <a:rPr lang="en-US">
                <a:solidFill>
                  <a:schemeClr val="lt1"/>
                </a:solidFill>
              </a:rPr>
              <a:t> search, domains’ disjointness, and metrics like accuracy, recall, precision, and F1-scores.</a:t>
            </a:r>
            <a:endParaRPr b="0" i="0" sz="1400" u="none" cap="none" strike="noStrike">
              <a:solidFill>
                <a:schemeClr val="lt1"/>
              </a:solidFill>
              <a:latin typeface="Arial"/>
              <a:ea typeface="Arial"/>
              <a:cs typeface="Arial"/>
              <a:sym typeface="Arial"/>
            </a:endParaRPr>
          </a:p>
        </p:txBody>
      </p:sp>
      <p:sp>
        <p:nvSpPr>
          <p:cNvPr id="583" name="Google Shape;583;g34c0d30528c_0_38"/>
          <p:cNvSpPr/>
          <p:nvPr/>
        </p:nvSpPr>
        <p:spPr>
          <a:xfrm>
            <a:off x="1124050" y="5850075"/>
            <a:ext cx="10401300" cy="720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Char char="-"/>
            </a:pPr>
            <a:r>
              <a:rPr lang="en-US">
                <a:solidFill>
                  <a:schemeClr val="lt1"/>
                </a:solidFill>
              </a:rPr>
              <a:t>Yes, by Fine-Tuning Text Classifiers on both Full-Text and Generated Archetypes. Archetypes generally outperform full-text to achieve similar classification results like the manually annotated datasets.</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4"/>
          <p:cNvPicPr preferRelativeResize="0"/>
          <p:nvPr/>
        </p:nvPicPr>
        <p:blipFill rotWithShape="1">
          <a:blip r:embed="rId3">
            <a:alphaModFix/>
          </a:blip>
          <a:srcRect b="0" l="0" r="0" t="0"/>
          <a:stretch/>
        </p:blipFill>
        <p:spPr>
          <a:xfrm>
            <a:off x="1008057" y="2959813"/>
            <a:ext cx="2753109" cy="31436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5a0fea115f_3_6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Introduction &amp; Motivation</a:t>
            </a:r>
            <a:endParaRPr/>
          </a:p>
        </p:txBody>
      </p:sp>
      <p:sp>
        <p:nvSpPr>
          <p:cNvPr id="99" name="Google Shape;99;g25a0fea115f_3_64"/>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00" name="Google Shape;100;g25a0fea115f_3_64"/>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101" name="Google Shape;101;g25a0fea115f_3_64"/>
          <p:cNvPicPr preferRelativeResize="0"/>
          <p:nvPr/>
        </p:nvPicPr>
        <p:blipFill>
          <a:blip r:embed="rId3">
            <a:alphaModFix/>
          </a:blip>
          <a:stretch>
            <a:fillRect/>
          </a:stretch>
        </p:blipFill>
        <p:spPr>
          <a:xfrm>
            <a:off x="3730163" y="3882125"/>
            <a:ext cx="4731668" cy="2756301"/>
          </a:xfrm>
          <a:prstGeom prst="rect">
            <a:avLst/>
          </a:prstGeom>
          <a:noFill/>
          <a:ln>
            <a:noFill/>
          </a:ln>
        </p:spPr>
      </p:pic>
      <p:pic>
        <p:nvPicPr>
          <p:cNvPr id="102" name="Google Shape;102;g25a0fea115f_3_64"/>
          <p:cNvPicPr preferRelativeResize="0"/>
          <p:nvPr/>
        </p:nvPicPr>
        <p:blipFill rotWithShape="1">
          <a:blip r:embed="rId4">
            <a:alphaModFix/>
          </a:blip>
          <a:srcRect b="12064" l="0" r="67147" t="0"/>
          <a:stretch/>
        </p:blipFill>
        <p:spPr>
          <a:xfrm>
            <a:off x="5024963" y="765050"/>
            <a:ext cx="2142075" cy="3287525"/>
          </a:xfrm>
          <a:prstGeom prst="rect">
            <a:avLst/>
          </a:prstGeom>
          <a:noFill/>
          <a:ln>
            <a:noFill/>
          </a:ln>
        </p:spPr>
      </p:pic>
      <p:pic>
        <p:nvPicPr>
          <p:cNvPr id="103" name="Google Shape;103;g25a0fea115f_3_64"/>
          <p:cNvPicPr preferRelativeResize="0"/>
          <p:nvPr/>
        </p:nvPicPr>
        <p:blipFill rotWithShape="1">
          <a:blip r:embed="rId4">
            <a:alphaModFix/>
          </a:blip>
          <a:srcRect b="34154" l="37745" r="0" t="0"/>
          <a:stretch/>
        </p:blipFill>
        <p:spPr>
          <a:xfrm>
            <a:off x="281988" y="1301950"/>
            <a:ext cx="3933751" cy="2385725"/>
          </a:xfrm>
          <a:prstGeom prst="rect">
            <a:avLst/>
          </a:prstGeom>
          <a:noFill/>
          <a:ln>
            <a:noFill/>
          </a:ln>
        </p:spPr>
      </p:pic>
      <p:sp>
        <p:nvSpPr>
          <p:cNvPr id="104" name="Google Shape;104;g25a0fea115f_3_64"/>
          <p:cNvSpPr/>
          <p:nvPr/>
        </p:nvSpPr>
        <p:spPr>
          <a:xfrm>
            <a:off x="1118975" y="1316850"/>
            <a:ext cx="2142000" cy="334800"/>
          </a:xfrm>
          <a:prstGeom prst="roundRect">
            <a:avLst>
              <a:gd fmla="val 16667" name="adj"/>
            </a:avLst>
          </a:prstGeom>
          <a:solidFill>
            <a:srgbClr val="1F77B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2300">
                <a:solidFill>
                  <a:schemeClr val="lt1"/>
                </a:solidFill>
              </a:rPr>
              <a:t>Domains</a:t>
            </a:r>
            <a:endParaRPr b="0" i="0" sz="2300" u="none" cap="none" strike="noStrike">
              <a:solidFill>
                <a:schemeClr val="lt1"/>
              </a:solidFill>
              <a:latin typeface="Arial"/>
              <a:ea typeface="Arial"/>
              <a:cs typeface="Arial"/>
              <a:sym typeface="Arial"/>
            </a:endParaRPr>
          </a:p>
        </p:txBody>
      </p:sp>
      <p:sp>
        <p:nvSpPr>
          <p:cNvPr id="105" name="Google Shape;105;g25a0fea115f_3_64"/>
          <p:cNvSpPr/>
          <p:nvPr/>
        </p:nvSpPr>
        <p:spPr>
          <a:xfrm>
            <a:off x="8252625" y="844750"/>
            <a:ext cx="3785400" cy="1666500"/>
          </a:xfrm>
          <a:prstGeom prst="roundRect">
            <a:avLst>
              <a:gd fmla="val 16667" name="adj"/>
            </a:avLst>
          </a:prstGeom>
          <a:solidFill>
            <a:schemeClr val="lt1"/>
          </a:solidFill>
          <a:ln cap="flat" cmpd="sng" w="9525">
            <a:solidFill>
              <a:srgbClr val="1F77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US" sz="1700">
                <a:solidFill>
                  <a:srgbClr val="1F77B4"/>
                </a:solidFill>
              </a:rPr>
              <a:t>Human Annotation</a:t>
            </a:r>
            <a:endParaRPr b="1" sz="1700">
              <a:solidFill>
                <a:srgbClr val="1F77B4"/>
              </a:solidFill>
            </a:endParaRPr>
          </a:p>
          <a:p>
            <a:pPr indent="0" lvl="0" marL="0" marR="0" rtl="0" algn="ctr">
              <a:lnSpc>
                <a:spcPct val="100000"/>
              </a:lnSpc>
              <a:spcBef>
                <a:spcPts val="0"/>
              </a:spcBef>
              <a:spcAft>
                <a:spcPts val="0"/>
              </a:spcAft>
              <a:buNone/>
            </a:pPr>
            <a:r>
              <a:t/>
            </a:r>
            <a:endParaRPr sz="1700">
              <a:solidFill>
                <a:srgbClr val="1F77B4"/>
              </a:solidFill>
            </a:endParaRPr>
          </a:p>
          <a:p>
            <a:pPr indent="-336550" lvl="0" marL="457200" marR="0" rtl="0" algn="l">
              <a:lnSpc>
                <a:spcPct val="100000"/>
              </a:lnSpc>
              <a:spcBef>
                <a:spcPts val="0"/>
              </a:spcBef>
              <a:spcAft>
                <a:spcPts val="0"/>
              </a:spcAft>
              <a:buClr>
                <a:srgbClr val="1F77B4"/>
              </a:buClr>
              <a:buSzPts val="1700"/>
              <a:buChar char="-"/>
            </a:pPr>
            <a:r>
              <a:rPr lang="en-US" sz="1700">
                <a:solidFill>
                  <a:srgbClr val="1F77B4"/>
                </a:solidFill>
              </a:rPr>
              <a:t>Time Consuming</a:t>
            </a:r>
            <a:endParaRPr sz="1700">
              <a:solidFill>
                <a:srgbClr val="1F77B4"/>
              </a:solidFill>
            </a:endParaRPr>
          </a:p>
          <a:p>
            <a:pPr indent="-336550" lvl="0" marL="457200" marR="0" rtl="0" algn="l">
              <a:lnSpc>
                <a:spcPct val="100000"/>
              </a:lnSpc>
              <a:spcBef>
                <a:spcPts val="0"/>
              </a:spcBef>
              <a:spcAft>
                <a:spcPts val="0"/>
              </a:spcAft>
              <a:buClr>
                <a:srgbClr val="1F77B4"/>
              </a:buClr>
              <a:buSzPts val="1700"/>
              <a:buChar char="-"/>
            </a:pPr>
            <a:r>
              <a:rPr lang="en-US" sz="1700">
                <a:solidFill>
                  <a:srgbClr val="1F77B4"/>
                </a:solidFill>
              </a:rPr>
              <a:t>Labor Intensive</a:t>
            </a:r>
            <a:endParaRPr sz="1700">
              <a:solidFill>
                <a:srgbClr val="1F77B4"/>
              </a:solidFill>
            </a:endParaRPr>
          </a:p>
          <a:p>
            <a:pPr indent="-336550" lvl="0" marL="457200" marR="0" rtl="0" algn="l">
              <a:lnSpc>
                <a:spcPct val="100000"/>
              </a:lnSpc>
              <a:spcBef>
                <a:spcPts val="0"/>
              </a:spcBef>
              <a:spcAft>
                <a:spcPts val="0"/>
              </a:spcAft>
              <a:buClr>
                <a:srgbClr val="1F77B4"/>
              </a:buClr>
              <a:buSzPts val="1700"/>
              <a:buChar char="-"/>
            </a:pPr>
            <a:r>
              <a:rPr lang="en-US" sz="1700">
                <a:solidFill>
                  <a:srgbClr val="1F77B4"/>
                </a:solidFill>
              </a:rPr>
              <a:t>Possible Data Duplicates</a:t>
            </a:r>
            <a:endParaRPr sz="1700">
              <a:solidFill>
                <a:srgbClr val="1F77B4"/>
              </a:solidFill>
            </a:endParaRPr>
          </a:p>
          <a:p>
            <a:pPr indent="-336550" lvl="0" marL="457200" marR="0" rtl="0" algn="l">
              <a:lnSpc>
                <a:spcPct val="100000"/>
              </a:lnSpc>
              <a:spcBef>
                <a:spcPts val="0"/>
              </a:spcBef>
              <a:spcAft>
                <a:spcPts val="0"/>
              </a:spcAft>
              <a:buClr>
                <a:srgbClr val="1F77B4"/>
              </a:buClr>
              <a:buSzPts val="1700"/>
              <a:buChar char="-"/>
            </a:pPr>
            <a:r>
              <a:rPr lang="en-US" sz="1700">
                <a:solidFill>
                  <a:srgbClr val="1F77B4"/>
                </a:solidFill>
              </a:rPr>
              <a:t>Long Classifier Training Time</a:t>
            </a:r>
            <a:endParaRPr sz="1700">
              <a:solidFill>
                <a:srgbClr val="1F77B4"/>
              </a:solidFill>
            </a:endParaRPr>
          </a:p>
        </p:txBody>
      </p:sp>
      <p:sp>
        <p:nvSpPr>
          <p:cNvPr id="106" name="Google Shape;106;g25a0fea115f_3_64"/>
          <p:cNvSpPr/>
          <p:nvPr/>
        </p:nvSpPr>
        <p:spPr>
          <a:xfrm>
            <a:off x="8252625" y="2597814"/>
            <a:ext cx="3785400" cy="2065800"/>
          </a:xfrm>
          <a:prstGeom prst="roundRect">
            <a:avLst>
              <a:gd fmla="val 16667" name="adj"/>
            </a:avLst>
          </a:prstGeom>
          <a:solidFill>
            <a:srgbClr val="1F77B4"/>
          </a:solid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US" sz="1700">
                <a:solidFill>
                  <a:schemeClr val="lt1"/>
                </a:solidFill>
              </a:rPr>
              <a:t>Automated Hybrid / Supervised AI Annotation</a:t>
            </a:r>
            <a:endParaRPr sz="1700">
              <a:solidFill>
                <a:schemeClr val="lt1"/>
              </a:solidFill>
            </a:endParaRPr>
          </a:p>
          <a:p>
            <a:pPr indent="-336550" lvl="0" marL="457200" marR="0" rtl="0" algn="l">
              <a:lnSpc>
                <a:spcPct val="100000"/>
              </a:lnSpc>
              <a:spcBef>
                <a:spcPts val="0"/>
              </a:spcBef>
              <a:spcAft>
                <a:spcPts val="0"/>
              </a:spcAft>
              <a:buClr>
                <a:schemeClr val="lt1"/>
              </a:buClr>
              <a:buSzPts val="1700"/>
              <a:buChar char="-"/>
            </a:pPr>
            <a:r>
              <a:rPr lang="en-US" sz="1700">
                <a:solidFill>
                  <a:schemeClr val="lt1"/>
                </a:solidFill>
              </a:rPr>
              <a:t>Minimal Human </a:t>
            </a:r>
            <a:r>
              <a:rPr lang="en-US" sz="1700">
                <a:solidFill>
                  <a:schemeClr val="lt1"/>
                </a:solidFill>
              </a:rPr>
              <a:t>Intervention</a:t>
            </a:r>
            <a:endParaRPr sz="1700">
              <a:solidFill>
                <a:schemeClr val="lt1"/>
              </a:solidFill>
            </a:endParaRPr>
          </a:p>
          <a:p>
            <a:pPr indent="-336550" lvl="0" marL="457200" marR="0" rtl="0" algn="l">
              <a:lnSpc>
                <a:spcPct val="100000"/>
              </a:lnSpc>
              <a:spcBef>
                <a:spcPts val="0"/>
              </a:spcBef>
              <a:spcAft>
                <a:spcPts val="0"/>
              </a:spcAft>
              <a:buClr>
                <a:schemeClr val="lt1"/>
              </a:buClr>
              <a:buSzPts val="1700"/>
              <a:buChar char="-"/>
            </a:pPr>
            <a:r>
              <a:rPr lang="en-US" sz="1700">
                <a:solidFill>
                  <a:schemeClr val="lt1"/>
                </a:solidFill>
              </a:rPr>
              <a:t>Guiding LLMs with data</a:t>
            </a:r>
            <a:endParaRPr sz="1700">
              <a:solidFill>
                <a:schemeClr val="lt1"/>
              </a:solidFill>
            </a:endParaRPr>
          </a:p>
          <a:p>
            <a:pPr indent="-336550" lvl="0" marL="457200" marR="0" rtl="0" algn="l">
              <a:lnSpc>
                <a:spcPct val="100000"/>
              </a:lnSpc>
              <a:spcBef>
                <a:spcPts val="0"/>
              </a:spcBef>
              <a:spcAft>
                <a:spcPts val="0"/>
              </a:spcAft>
              <a:buClr>
                <a:schemeClr val="lt1"/>
              </a:buClr>
              <a:buSzPts val="1700"/>
              <a:buChar char="-"/>
            </a:pPr>
            <a:r>
              <a:rPr lang="en-US" sz="1700">
                <a:solidFill>
                  <a:schemeClr val="lt1"/>
                </a:solidFill>
              </a:rPr>
              <a:t>Avoiding Data Duplicates</a:t>
            </a:r>
            <a:endParaRPr sz="1700">
              <a:solidFill>
                <a:schemeClr val="lt1"/>
              </a:solidFill>
            </a:endParaRPr>
          </a:p>
          <a:p>
            <a:pPr indent="-336550" lvl="0" marL="457200" marR="0" rtl="0" algn="l">
              <a:lnSpc>
                <a:spcPct val="100000"/>
              </a:lnSpc>
              <a:spcBef>
                <a:spcPts val="0"/>
              </a:spcBef>
              <a:spcAft>
                <a:spcPts val="0"/>
              </a:spcAft>
              <a:buClr>
                <a:schemeClr val="lt1"/>
              </a:buClr>
              <a:buSzPts val="1700"/>
              <a:buChar char="-"/>
            </a:pPr>
            <a:r>
              <a:rPr lang="en-US" sz="1700">
                <a:solidFill>
                  <a:schemeClr val="lt1"/>
                </a:solidFill>
              </a:rPr>
              <a:t>Faster Classifier Training Time</a:t>
            </a:r>
            <a:endParaRPr sz="1700">
              <a:solidFill>
                <a:schemeClr val="lt1"/>
              </a:solidFill>
            </a:endParaRPr>
          </a:p>
          <a:p>
            <a:pPr indent="-336550" lvl="0" marL="457200" rtl="0" algn="l">
              <a:spcBef>
                <a:spcPts val="0"/>
              </a:spcBef>
              <a:spcAft>
                <a:spcPts val="0"/>
              </a:spcAft>
              <a:buClr>
                <a:schemeClr val="lt1"/>
              </a:buClr>
              <a:buSzPts val="1700"/>
              <a:buChar char="-"/>
            </a:pPr>
            <a:r>
              <a:rPr lang="en-US" sz="1700">
                <a:solidFill>
                  <a:schemeClr val="lt1"/>
                </a:solidFill>
              </a:rPr>
              <a:t>Best of Both Worlds! 👌🏼</a:t>
            </a:r>
            <a:endParaRPr sz="1700">
              <a:solidFill>
                <a:schemeClr val="lt1"/>
              </a:solidFill>
            </a:endParaRPr>
          </a:p>
        </p:txBody>
      </p:sp>
      <p:sp>
        <p:nvSpPr>
          <p:cNvPr id="107" name="Google Shape;107;g25a0fea115f_3_64"/>
          <p:cNvSpPr/>
          <p:nvPr/>
        </p:nvSpPr>
        <p:spPr>
          <a:xfrm>
            <a:off x="8252625" y="4750175"/>
            <a:ext cx="3785400" cy="1666500"/>
          </a:xfrm>
          <a:prstGeom prst="roundRect">
            <a:avLst>
              <a:gd fmla="val 16667" name="adj"/>
            </a:avLst>
          </a:prstGeom>
          <a:solidFill>
            <a:schemeClr val="lt1"/>
          </a:solidFill>
          <a:ln cap="flat" cmpd="sng" w="9525">
            <a:solidFill>
              <a:srgbClr val="1F77B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1F77B4"/>
                </a:solidFill>
              </a:rPr>
              <a:t>Unsupervised AI Annotation</a:t>
            </a:r>
            <a:endParaRPr b="1" sz="1700">
              <a:solidFill>
                <a:srgbClr val="1F77B4"/>
              </a:solidFill>
            </a:endParaRPr>
          </a:p>
          <a:p>
            <a:pPr indent="0" lvl="0" marL="0" rtl="0" algn="ctr">
              <a:spcBef>
                <a:spcPts val="0"/>
              </a:spcBef>
              <a:spcAft>
                <a:spcPts val="0"/>
              </a:spcAft>
              <a:buNone/>
            </a:pPr>
            <a:r>
              <a:t/>
            </a:r>
            <a:endParaRPr sz="1700">
              <a:solidFill>
                <a:srgbClr val="1F77B4"/>
              </a:solidFill>
            </a:endParaRPr>
          </a:p>
          <a:p>
            <a:pPr indent="-336550" lvl="0" marL="457200" rtl="0" algn="l">
              <a:spcBef>
                <a:spcPts val="0"/>
              </a:spcBef>
              <a:spcAft>
                <a:spcPts val="0"/>
              </a:spcAft>
              <a:buClr>
                <a:srgbClr val="1F77B4"/>
              </a:buClr>
              <a:buSzPts val="1700"/>
              <a:buChar char="-"/>
            </a:pPr>
            <a:r>
              <a:rPr lang="en-US" sz="1700">
                <a:solidFill>
                  <a:srgbClr val="1F77B4"/>
                </a:solidFill>
              </a:rPr>
              <a:t>Depends Fully on LLM Knowledge</a:t>
            </a:r>
            <a:endParaRPr sz="1700">
              <a:solidFill>
                <a:srgbClr val="1F77B4"/>
              </a:solidFill>
            </a:endParaRPr>
          </a:p>
          <a:p>
            <a:pPr indent="-336550" lvl="0" marL="457200" rtl="0" algn="l">
              <a:spcBef>
                <a:spcPts val="0"/>
              </a:spcBef>
              <a:spcAft>
                <a:spcPts val="0"/>
              </a:spcAft>
              <a:buClr>
                <a:srgbClr val="1F77B4"/>
              </a:buClr>
              <a:buSzPts val="1700"/>
              <a:buChar char="-"/>
            </a:pPr>
            <a:r>
              <a:rPr lang="en-US" sz="1700">
                <a:solidFill>
                  <a:srgbClr val="1F77B4"/>
                </a:solidFill>
              </a:rPr>
              <a:t>Unreliable</a:t>
            </a:r>
            <a:endParaRPr sz="1700">
              <a:solidFill>
                <a:srgbClr val="1F77B4"/>
              </a:solidFill>
            </a:endParaRPr>
          </a:p>
        </p:txBody>
      </p:sp>
      <p:sp>
        <p:nvSpPr>
          <p:cNvPr id="108" name="Google Shape;108;g25a0fea115f_3_64"/>
          <p:cNvSpPr/>
          <p:nvPr/>
        </p:nvSpPr>
        <p:spPr>
          <a:xfrm>
            <a:off x="4973025" y="2768375"/>
            <a:ext cx="2142000" cy="334800"/>
          </a:xfrm>
          <a:prstGeom prst="roundRect">
            <a:avLst>
              <a:gd fmla="val 16667" name="adj"/>
            </a:avLst>
          </a:prstGeom>
          <a:solidFill>
            <a:srgbClr val="1F77B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lt1"/>
                </a:solidFill>
              </a:rPr>
              <a:t>Annotate</a:t>
            </a:r>
            <a:endParaRPr sz="1800">
              <a:solidFill>
                <a:schemeClr val="lt1"/>
              </a:solidFill>
            </a:endParaRPr>
          </a:p>
        </p:txBody>
      </p:sp>
      <p:sp>
        <p:nvSpPr>
          <p:cNvPr id="109" name="Google Shape;109;g25a0fea115f_3_64"/>
          <p:cNvSpPr/>
          <p:nvPr/>
        </p:nvSpPr>
        <p:spPr>
          <a:xfrm>
            <a:off x="4973025" y="3717775"/>
            <a:ext cx="2142000" cy="334800"/>
          </a:xfrm>
          <a:prstGeom prst="roundRect">
            <a:avLst>
              <a:gd fmla="val 16667" name="adj"/>
            </a:avLst>
          </a:prstGeom>
          <a:solidFill>
            <a:srgbClr val="1F77B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lt1"/>
                </a:solidFill>
              </a:rPr>
              <a:t>Unstructured Data</a:t>
            </a:r>
            <a:endParaRPr b="0" i="0" sz="1800" u="none" cap="none" strike="noStrike">
              <a:solidFill>
                <a:schemeClr val="lt1"/>
              </a:solidFill>
              <a:latin typeface="Arial"/>
              <a:ea typeface="Arial"/>
              <a:cs typeface="Arial"/>
              <a:sym typeface="Arial"/>
            </a:endParaRPr>
          </a:p>
        </p:txBody>
      </p:sp>
      <p:pic>
        <p:nvPicPr>
          <p:cNvPr id="110" name="Google Shape;110;g25a0fea115f_3_64" title="AI-in-mobile-app-development.png"/>
          <p:cNvPicPr preferRelativeResize="0"/>
          <p:nvPr/>
        </p:nvPicPr>
        <p:blipFill rotWithShape="1">
          <a:blip r:embed="rId5">
            <a:alphaModFix/>
          </a:blip>
          <a:srcRect b="8657" l="0" r="0" t="8657"/>
          <a:stretch/>
        </p:blipFill>
        <p:spPr>
          <a:xfrm>
            <a:off x="605224" y="4427025"/>
            <a:ext cx="3169500" cy="1666500"/>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34fdc8e9473_0_0"/>
          <p:cNvSpPr txBox="1"/>
          <p:nvPr>
            <p:ph type="title"/>
          </p:nvPr>
        </p:nvSpPr>
        <p:spPr>
          <a:xfrm>
            <a:off x="334425" y="44450"/>
            <a:ext cx="109488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Evaluation &amp; Results - Top Light-Weight LLMs To Generate Domain Archetypes</a:t>
            </a:r>
            <a:endParaRPr/>
          </a:p>
        </p:txBody>
      </p:sp>
      <p:sp>
        <p:nvSpPr>
          <p:cNvPr id="596" name="Google Shape;596;g34fdc8e9473_0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597" name="Google Shape;597;g34fdc8e9473_0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598" name="Google Shape;598;g34fdc8e9473_0_0"/>
          <p:cNvSpPr txBox="1"/>
          <p:nvPr/>
        </p:nvSpPr>
        <p:spPr>
          <a:xfrm>
            <a:off x="471875" y="1718350"/>
            <a:ext cx="5624100" cy="53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500">
                <a:solidFill>
                  <a:schemeClr val="dk1"/>
                </a:solidFill>
              </a:rPr>
              <a:t>Cluster 83: [</a:t>
            </a:r>
            <a:r>
              <a:rPr lang="en-US" sz="1500">
                <a:solidFill>
                  <a:schemeClr val="dk1"/>
                </a:solidFill>
                <a:highlight>
                  <a:srgbClr val="F6E15F"/>
                </a:highlight>
              </a:rPr>
              <a:t>’m satisfied the game was handled’</a:t>
            </a:r>
            <a:r>
              <a:rPr lang="en-US" sz="1500">
                <a:solidFill>
                  <a:schemeClr val="dk1"/>
                </a:solidFill>
              </a:rPr>
              <a:t>, </a:t>
            </a:r>
            <a:r>
              <a:rPr lang="en-US" sz="1500">
                <a:solidFill>
                  <a:schemeClr val="dk1"/>
                </a:solidFill>
                <a:highlight>
                  <a:srgbClr val="F6E15F"/>
                </a:highlight>
              </a:rPr>
              <a:t>’been very interesting to watch the game’</a:t>
            </a:r>
            <a:r>
              <a:rPr lang="en-US" sz="1500">
                <a:solidFill>
                  <a:schemeClr val="dk1"/>
                </a:solidFill>
              </a:rPr>
              <a:t>, </a:t>
            </a:r>
            <a:r>
              <a:rPr lang="en-US" sz="1500">
                <a:solidFill>
                  <a:schemeClr val="dk1"/>
                </a:solidFill>
                <a:highlight>
                  <a:srgbClr val="00FFFF"/>
                </a:highlight>
              </a:rPr>
              <a:t>’the game arguably the highlight of the draw is’</a:t>
            </a:r>
            <a:r>
              <a:rPr lang="en-US" sz="1500">
                <a:solidFill>
                  <a:schemeClr val="dk1"/>
                </a:solidFill>
              </a:rPr>
              <a:t>, ’</a:t>
            </a:r>
            <a:r>
              <a:rPr lang="en-US" sz="1500">
                <a:solidFill>
                  <a:schemeClr val="dk1"/>
                </a:solidFill>
                <a:highlight>
                  <a:srgbClr val="F6E15F"/>
                </a:highlight>
              </a:rPr>
              <a:t>are pleased but move on to the next game</a:t>
            </a:r>
            <a:r>
              <a:rPr lang="en-US" sz="1500">
                <a:solidFill>
                  <a:schemeClr val="dk1"/>
                </a:solidFill>
              </a:rPr>
              <a:t>’, </a:t>
            </a:r>
            <a:r>
              <a:rPr lang="en-US" sz="1500">
                <a:solidFill>
                  <a:schemeClr val="dk1"/>
                </a:solidFill>
                <a:highlight>
                  <a:srgbClr val="00FF00"/>
                </a:highlight>
              </a:rPr>
              <a:t>’had a chance to win the game’, ’felt we did enough to win the game’</a:t>
            </a:r>
            <a:r>
              <a:rPr lang="en-US" sz="1500">
                <a:solidFill>
                  <a:schemeClr val="dk1"/>
                </a:solidFill>
              </a:rPr>
              <a:t>, ’</a:t>
            </a:r>
            <a:r>
              <a:rPr lang="en-US" sz="1500">
                <a:solidFill>
                  <a:schemeClr val="dk1"/>
                </a:solidFill>
                <a:highlight>
                  <a:srgbClr val="00FFFF"/>
                </a:highlight>
              </a:rPr>
              <a:t>was a very intense occasion and a very destructive game’</a:t>
            </a:r>
            <a:r>
              <a:rPr lang="en-US" sz="1500">
                <a:solidFill>
                  <a:schemeClr val="dk1"/>
                </a:solidFill>
              </a:rPr>
              <a:t>, ’</a:t>
            </a:r>
            <a:r>
              <a:rPr lang="en-US" sz="1500">
                <a:solidFill>
                  <a:schemeClr val="dk1"/>
                </a:solidFill>
                <a:highlight>
                  <a:srgbClr val="00FFFF"/>
                </a:highlight>
              </a:rPr>
              <a:t>thought it was a horrible game in the first half and it was not much better in the second’</a:t>
            </a:r>
            <a:r>
              <a:rPr lang="en-US" sz="1500">
                <a:solidFill>
                  <a:schemeClr val="dk1"/>
                </a:solidFill>
              </a:rPr>
              <a:t>, </a:t>
            </a:r>
            <a:r>
              <a:rPr lang="en-US" sz="1500">
                <a:solidFill>
                  <a:schemeClr val="dk1"/>
                </a:solidFill>
                <a:highlight>
                  <a:srgbClr val="00FF00"/>
                </a:highlight>
              </a:rPr>
              <a:t>’everything we could have done to win the game’</a:t>
            </a:r>
            <a:r>
              <a:rPr lang="en-US" sz="1500">
                <a:solidFill>
                  <a:schemeClr val="dk1"/>
                </a:solidFill>
              </a:rPr>
              <a:t>, ’</a:t>
            </a:r>
            <a:r>
              <a:rPr lang="en-US" sz="1500">
                <a:solidFill>
                  <a:schemeClr val="dk1"/>
                </a:solidFill>
                <a:highlight>
                  <a:srgbClr val="00FFFF"/>
                </a:highlight>
              </a:rPr>
              <a:t>was a hell of a tough game</a:t>
            </a:r>
            <a:r>
              <a:rPr lang="en-US" sz="1500">
                <a:solidFill>
                  <a:schemeClr val="dk1"/>
                </a:solidFill>
              </a:rPr>
              <a:t>’, ’</a:t>
            </a:r>
            <a:r>
              <a:rPr lang="en-US" sz="1500">
                <a:solidFill>
                  <a:schemeClr val="dk1"/>
                </a:solidFill>
                <a:highlight>
                  <a:srgbClr val="EAD1DC"/>
                </a:highlight>
              </a:rPr>
              <a:t>are all disappointed we lost the french game’</a:t>
            </a:r>
            <a:r>
              <a:rPr lang="en-US" sz="1500">
                <a:solidFill>
                  <a:schemeClr val="dk1"/>
                </a:solidFill>
              </a:rPr>
              <a:t>, </a:t>
            </a:r>
            <a:r>
              <a:rPr lang="en-US" sz="1500">
                <a:solidFill>
                  <a:schemeClr val="dk1"/>
                </a:solidFill>
                <a:highlight>
                  <a:srgbClr val="00FF00"/>
                </a:highlight>
              </a:rPr>
              <a:t>’controlled the game in the first half but we knew that they would come out and try everything after half’</a:t>
            </a:r>
            <a:r>
              <a:rPr lang="en-US" sz="1500">
                <a:solidFill>
                  <a:schemeClr val="dk1"/>
                </a:solidFill>
              </a:rPr>
              <a:t>, </a:t>
            </a:r>
            <a:r>
              <a:rPr lang="en-US" sz="1500">
                <a:solidFill>
                  <a:schemeClr val="dk1"/>
                </a:solidFill>
                <a:highlight>
                  <a:srgbClr val="F6E15F"/>
                </a:highlight>
              </a:rPr>
              <a:t>’think we played quite well and it was a very good game</a:t>
            </a:r>
            <a:r>
              <a:rPr lang="en-US" sz="1500">
                <a:solidFill>
                  <a:schemeClr val="dk1"/>
                </a:solidFill>
              </a:rPr>
              <a:t>’,</a:t>
            </a:r>
            <a:r>
              <a:rPr lang="en-US" sz="1500">
                <a:solidFill>
                  <a:schemeClr val="dk1"/>
                </a:solidFill>
                <a:highlight>
                  <a:srgbClr val="00FF00"/>
                </a:highlight>
              </a:rPr>
              <a:t> ’had three chances to win the game’</a:t>
            </a:r>
            <a:r>
              <a:rPr lang="en-US" sz="1500">
                <a:solidFill>
                  <a:schemeClr val="dk1"/>
                </a:solidFill>
              </a:rPr>
              <a:t>, ’</a:t>
            </a:r>
            <a:r>
              <a:rPr lang="en-US" sz="1500">
                <a:solidFill>
                  <a:schemeClr val="dk1"/>
                </a:solidFill>
                <a:highlight>
                  <a:srgbClr val="00FFFF"/>
                </a:highlight>
              </a:rPr>
              <a:t>knew all along that we would be a huge threat particularly the </a:t>
            </a:r>
            <a:r>
              <a:rPr lang="en-US" sz="1500">
                <a:solidFill>
                  <a:schemeClr val="dk1"/>
                </a:solidFill>
                <a:highlight>
                  <a:srgbClr val="00FFFF"/>
                </a:highlight>
              </a:rPr>
              <a:t>first</a:t>
            </a:r>
            <a:r>
              <a:rPr lang="en-US" sz="1500">
                <a:solidFill>
                  <a:schemeClr val="dk1"/>
                </a:solidFill>
                <a:highlight>
                  <a:srgbClr val="00FFFF"/>
                </a:highlight>
              </a:rPr>
              <a:t> game’</a:t>
            </a:r>
            <a:r>
              <a:rPr lang="en-US" sz="1500">
                <a:solidFill>
                  <a:schemeClr val="dk1"/>
                </a:solidFill>
              </a:rPr>
              <a:t>, ’</a:t>
            </a:r>
            <a:r>
              <a:rPr lang="en-US" sz="1500">
                <a:solidFill>
                  <a:schemeClr val="dk1"/>
                </a:solidFill>
                <a:highlight>
                  <a:srgbClr val="00FF00"/>
                </a:highlight>
              </a:rPr>
              <a:t>chance we had before this game</a:t>
            </a:r>
            <a:r>
              <a:rPr lang="en-US" sz="1500">
                <a:solidFill>
                  <a:schemeClr val="dk1"/>
                </a:solidFill>
              </a:rPr>
              <a:t>’, ’</a:t>
            </a:r>
            <a:r>
              <a:rPr lang="en-US" sz="1500">
                <a:solidFill>
                  <a:schemeClr val="dk1"/>
                </a:solidFill>
                <a:highlight>
                  <a:srgbClr val="F6E15F"/>
                </a:highlight>
              </a:rPr>
              <a:t>had a </a:t>
            </a:r>
            <a:r>
              <a:rPr lang="en-US" sz="1500">
                <a:solidFill>
                  <a:schemeClr val="dk1"/>
                </a:solidFill>
                <a:highlight>
                  <a:srgbClr val="F6E15F"/>
                </a:highlight>
              </a:rPr>
              <a:t>superb</a:t>
            </a:r>
            <a:r>
              <a:rPr lang="en-US" sz="1500">
                <a:solidFill>
                  <a:schemeClr val="dk1"/>
                </a:solidFill>
                <a:highlight>
                  <a:srgbClr val="F6E15F"/>
                </a:highlight>
              </a:rPr>
              <a:t> game</a:t>
            </a:r>
            <a:r>
              <a:rPr lang="en-US" sz="1500">
                <a:solidFill>
                  <a:schemeClr val="dk1"/>
                </a:solidFill>
              </a:rPr>
              <a:t>’, </a:t>
            </a:r>
            <a:r>
              <a:rPr lang="en-US" sz="1500">
                <a:solidFill>
                  <a:schemeClr val="dk1"/>
                </a:solidFill>
                <a:highlight>
                  <a:srgbClr val="00FFFF"/>
                </a:highlight>
              </a:rPr>
              <a:t>’was amazing to watch but never did i think the french could lose that game’</a:t>
            </a:r>
            <a:r>
              <a:rPr lang="en-US" sz="1500">
                <a:solidFill>
                  <a:schemeClr val="dk1"/>
                </a:solidFill>
              </a:rPr>
              <a:t>, </a:t>
            </a:r>
            <a:r>
              <a:rPr lang="en-US" sz="1500">
                <a:solidFill>
                  <a:schemeClr val="dk1"/>
                </a:solidFill>
                <a:highlight>
                  <a:srgbClr val="F6E15F"/>
                </a:highlight>
              </a:rPr>
              <a:t>’was a great game’</a:t>
            </a:r>
            <a:r>
              <a:rPr lang="en-US" sz="1500">
                <a:solidFill>
                  <a:schemeClr val="dk1"/>
                </a:solidFill>
              </a:rPr>
              <a:t>, ’</a:t>
            </a:r>
            <a:r>
              <a:rPr lang="en-US" sz="1500">
                <a:solidFill>
                  <a:schemeClr val="dk1"/>
                </a:solidFill>
                <a:highlight>
                  <a:srgbClr val="F6E15F"/>
                </a:highlight>
              </a:rPr>
              <a:t>had an awesome game</a:t>
            </a:r>
            <a:r>
              <a:rPr lang="en-US" sz="1500">
                <a:solidFill>
                  <a:schemeClr val="dk1"/>
                </a:solidFill>
              </a:rPr>
              <a:t>’, </a:t>
            </a:r>
            <a:r>
              <a:rPr lang="en-US" sz="1500">
                <a:solidFill>
                  <a:schemeClr val="dk1"/>
                </a:solidFill>
                <a:highlight>
                  <a:srgbClr val="F6E15F"/>
                </a:highlight>
              </a:rPr>
              <a:t>’are playing a great team game’</a:t>
            </a:r>
            <a:r>
              <a:rPr lang="en-US" sz="1500">
                <a:solidFill>
                  <a:schemeClr val="dk1"/>
                </a:solidFill>
              </a:rPr>
              <a:t>, </a:t>
            </a:r>
            <a:r>
              <a:rPr lang="en-US" sz="1500">
                <a:solidFill>
                  <a:schemeClr val="dk1"/>
                </a:solidFill>
                <a:highlight>
                  <a:srgbClr val="F6E15F"/>
                </a:highlight>
              </a:rPr>
              <a:t>’fantastic with the players and the coaches’</a:t>
            </a:r>
            <a:r>
              <a:rPr lang="en-US" sz="1500">
                <a:solidFill>
                  <a:schemeClr val="dk1"/>
                </a:solidFill>
              </a:rPr>
              <a:t>, ’</a:t>
            </a:r>
            <a:r>
              <a:rPr lang="en-US" sz="1500">
                <a:solidFill>
                  <a:schemeClr val="dk1"/>
                </a:solidFill>
                <a:highlight>
                  <a:srgbClr val="F6E15F"/>
                </a:highlight>
              </a:rPr>
              <a:t>played a very good game</a:t>
            </a:r>
            <a:r>
              <a:rPr lang="en-US" sz="1500">
                <a:solidFill>
                  <a:schemeClr val="dk1"/>
                </a:solidFill>
              </a:rPr>
              <a:t>’, ’</a:t>
            </a:r>
            <a:r>
              <a:rPr lang="en-US" sz="1500">
                <a:solidFill>
                  <a:schemeClr val="dk1"/>
                </a:solidFill>
                <a:highlight>
                  <a:srgbClr val="EAD1DC"/>
                </a:highlight>
              </a:rPr>
              <a:t>are still very disappointed with our last game’</a:t>
            </a:r>
            <a:r>
              <a:rPr lang="en-US" sz="1500">
                <a:solidFill>
                  <a:schemeClr val="dk1"/>
                </a:solidFill>
              </a:rPr>
              <a:t>, </a:t>
            </a:r>
            <a:r>
              <a:rPr lang="en-US" sz="1500">
                <a:solidFill>
                  <a:schemeClr val="dk1"/>
                </a:solidFill>
                <a:highlight>
                  <a:srgbClr val="00FF00"/>
                </a:highlight>
              </a:rPr>
              <a:t>’missed another chance to seal the game’</a:t>
            </a:r>
            <a:r>
              <a:rPr lang="en-US" sz="1500">
                <a:solidFill>
                  <a:schemeClr val="dk1"/>
                </a:solidFill>
              </a:rPr>
              <a:t>, ’</a:t>
            </a:r>
            <a:r>
              <a:rPr lang="en-US" sz="1500">
                <a:solidFill>
                  <a:schemeClr val="dk1"/>
                </a:solidFill>
                <a:highlight>
                  <a:srgbClr val="F6E15F"/>
                </a:highlight>
              </a:rPr>
              <a:t>enjoyed the game</a:t>
            </a:r>
            <a:r>
              <a:rPr lang="en-US" sz="1500">
                <a:solidFill>
                  <a:schemeClr val="dk1"/>
                </a:solidFill>
              </a:rPr>
              <a:t>’]</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pic>
        <p:nvPicPr>
          <p:cNvPr id="599" name="Google Shape;599;g34fdc8e9473_0_0"/>
          <p:cNvPicPr preferRelativeResize="0"/>
          <p:nvPr/>
        </p:nvPicPr>
        <p:blipFill>
          <a:blip r:embed="rId3">
            <a:alphaModFix/>
          </a:blip>
          <a:stretch>
            <a:fillRect/>
          </a:stretch>
        </p:blipFill>
        <p:spPr>
          <a:xfrm>
            <a:off x="6356025" y="983415"/>
            <a:ext cx="4995732" cy="5500765"/>
          </a:xfrm>
          <a:prstGeom prst="rect">
            <a:avLst/>
          </a:prstGeom>
          <a:noFill/>
          <a:ln>
            <a:noFill/>
          </a:ln>
        </p:spPr>
      </p:pic>
      <p:sp>
        <p:nvSpPr>
          <p:cNvPr id="600" name="Google Shape;600;g34fdc8e9473_0_0"/>
          <p:cNvSpPr/>
          <p:nvPr/>
        </p:nvSpPr>
        <p:spPr>
          <a:xfrm>
            <a:off x="534800" y="1034875"/>
            <a:ext cx="5389800" cy="5799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2000">
                <a:solidFill>
                  <a:schemeClr val="lt1"/>
                </a:solidFill>
              </a:rPr>
              <a:t>Evaluations and Reactions to a Sports Game Sub-Domain (Included in LLM Input)</a:t>
            </a:r>
            <a:endParaRPr b="0" i="0" sz="2000" u="none" cap="none" strike="noStrike">
              <a:solidFill>
                <a:schemeClr val="lt1"/>
              </a:solidFill>
              <a:latin typeface="Arial"/>
              <a:ea typeface="Arial"/>
              <a:cs typeface="Arial"/>
              <a:sym typeface="Arial"/>
            </a:endParaRPr>
          </a:p>
        </p:txBody>
      </p:sp>
      <p:sp>
        <p:nvSpPr>
          <p:cNvPr id="601" name="Google Shape;601;g34fdc8e9473_0_0"/>
          <p:cNvSpPr/>
          <p:nvPr/>
        </p:nvSpPr>
        <p:spPr>
          <a:xfrm>
            <a:off x="9980850" y="3492475"/>
            <a:ext cx="12450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2" name="Google Shape;602;g34fdc8e9473_0_0"/>
          <p:cNvSpPr/>
          <p:nvPr/>
        </p:nvSpPr>
        <p:spPr>
          <a:xfrm>
            <a:off x="7765600" y="3672475"/>
            <a:ext cx="13377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3" name="Google Shape;603;g34fdc8e9473_0_0"/>
          <p:cNvSpPr/>
          <p:nvPr/>
        </p:nvSpPr>
        <p:spPr>
          <a:xfrm>
            <a:off x="9618900" y="4321150"/>
            <a:ext cx="16071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4" name="Google Shape;604;g34fdc8e9473_0_0"/>
          <p:cNvSpPr/>
          <p:nvPr/>
        </p:nvSpPr>
        <p:spPr>
          <a:xfrm>
            <a:off x="8462300" y="5932625"/>
            <a:ext cx="15663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5" name="Google Shape;605;g34fdc8e9473_0_0"/>
          <p:cNvSpPr/>
          <p:nvPr/>
        </p:nvSpPr>
        <p:spPr>
          <a:xfrm>
            <a:off x="9444725" y="6236675"/>
            <a:ext cx="16071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6" name="Google Shape;606;g34fdc8e9473_0_0"/>
          <p:cNvSpPr/>
          <p:nvPr/>
        </p:nvSpPr>
        <p:spPr>
          <a:xfrm>
            <a:off x="8489525" y="1469475"/>
            <a:ext cx="15663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7" name="Google Shape;607;g34fdc8e9473_0_0"/>
          <p:cNvSpPr/>
          <p:nvPr/>
        </p:nvSpPr>
        <p:spPr>
          <a:xfrm>
            <a:off x="7765600" y="1621875"/>
            <a:ext cx="10953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 name="Google Shape;608;g34fdc8e9473_0_0"/>
          <p:cNvSpPr/>
          <p:nvPr/>
        </p:nvSpPr>
        <p:spPr>
          <a:xfrm>
            <a:off x="10069400" y="5893775"/>
            <a:ext cx="9825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 name="Google Shape;609;g34fdc8e9473_0_0"/>
          <p:cNvSpPr/>
          <p:nvPr/>
        </p:nvSpPr>
        <p:spPr>
          <a:xfrm>
            <a:off x="9552350" y="5363075"/>
            <a:ext cx="16071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 name="Google Shape;610;g34fdc8e9473_0_0"/>
          <p:cNvSpPr/>
          <p:nvPr/>
        </p:nvSpPr>
        <p:spPr>
          <a:xfrm>
            <a:off x="7765600" y="5543075"/>
            <a:ext cx="3324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1" name="Google Shape;611;g34fdc8e9473_0_0"/>
          <p:cNvSpPr/>
          <p:nvPr/>
        </p:nvSpPr>
        <p:spPr>
          <a:xfrm>
            <a:off x="7765600" y="2971525"/>
            <a:ext cx="29514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2" name="Google Shape;612;g34fdc8e9473_0_0"/>
          <p:cNvSpPr/>
          <p:nvPr/>
        </p:nvSpPr>
        <p:spPr>
          <a:xfrm>
            <a:off x="10055900" y="2791525"/>
            <a:ext cx="5352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3" name="Google Shape;613;g34fdc8e9473_0_0"/>
          <p:cNvSpPr/>
          <p:nvPr/>
        </p:nvSpPr>
        <p:spPr>
          <a:xfrm>
            <a:off x="7765600" y="4473575"/>
            <a:ext cx="34605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4" name="Google Shape;614;g34fdc8e9473_0_0"/>
          <p:cNvSpPr/>
          <p:nvPr/>
        </p:nvSpPr>
        <p:spPr>
          <a:xfrm>
            <a:off x="10079400" y="1469475"/>
            <a:ext cx="972300" cy="180000"/>
          </a:xfrm>
          <a:prstGeom prst="roundRect">
            <a:avLst>
              <a:gd fmla="val 16667" name="adj"/>
            </a:avLst>
          </a:prstGeom>
          <a:solidFill>
            <a:srgbClr val="00FF00">
              <a:alpha val="30379"/>
            </a:srgbClr>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5" name="Google Shape;615;g34fdc8e9473_0_0"/>
          <p:cNvSpPr/>
          <p:nvPr/>
        </p:nvSpPr>
        <p:spPr>
          <a:xfrm>
            <a:off x="10025450" y="1621875"/>
            <a:ext cx="460800" cy="180000"/>
          </a:xfrm>
          <a:prstGeom prst="roundRect">
            <a:avLst>
              <a:gd fmla="val 16667" name="adj"/>
            </a:avLst>
          </a:prstGeom>
          <a:solidFill>
            <a:srgbClr val="EAD1DC">
              <a:alpha val="53160"/>
            </a:srgbClr>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6" name="Google Shape;616;g34fdc8e9473_0_0"/>
          <p:cNvSpPr/>
          <p:nvPr/>
        </p:nvSpPr>
        <p:spPr>
          <a:xfrm>
            <a:off x="8860900" y="1621900"/>
            <a:ext cx="10953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7" name="Google Shape;617;g34fdc8e9473_0_0"/>
          <p:cNvSpPr/>
          <p:nvPr/>
        </p:nvSpPr>
        <p:spPr>
          <a:xfrm>
            <a:off x="8489525" y="1778300"/>
            <a:ext cx="2604900" cy="180000"/>
          </a:xfrm>
          <a:prstGeom prst="roundRect">
            <a:avLst>
              <a:gd fmla="val 16667" name="adj"/>
            </a:avLst>
          </a:prstGeom>
          <a:solidFill>
            <a:srgbClr val="00FF00">
              <a:alpha val="30379"/>
            </a:srgbClr>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8" name="Google Shape;618;g34fdc8e9473_0_0"/>
          <p:cNvSpPr/>
          <p:nvPr/>
        </p:nvSpPr>
        <p:spPr>
          <a:xfrm>
            <a:off x="7765600" y="2791525"/>
            <a:ext cx="2215200" cy="180000"/>
          </a:xfrm>
          <a:prstGeom prst="roundRect">
            <a:avLst>
              <a:gd fmla="val 16667" name="adj"/>
            </a:avLst>
          </a:prstGeom>
          <a:solidFill>
            <a:srgbClr val="00FF00">
              <a:alpha val="30379"/>
            </a:srgbClr>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 name="Google Shape;619;g34fdc8e9473_0_0"/>
          <p:cNvSpPr/>
          <p:nvPr/>
        </p:nvSpPr>
        <p:spPr>
          <a:xfrm>
            <a:off x="7765600" y="3142000"/>
            <a:ext cx="13377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0" name="Google Shape;620;g34fdc8e9473_0_0"/>
          <p:cNvSpPr/>
          <p:nvPr/>
        </p:nvSpPr>
        <p:spPr>
          <a:xfrm>
            <a:off x="8415150" y="3855475"/>
            <a:ext cx="24276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1" name="Google Shape;621;g34fdc8e9473_0_0"/>
          <p:cNvSpPr/>
          <p:nvPr/>
        </p:nvSpPr>
        <p:spPr>
          <a:xfrm>
            <a:off x="7739750" y="3996825"/>
            <a:ext cx="28095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2" name="Google Shape;622;g34fdc8e9473_0_0"/>
          <p:cNvSpPr/>
          <p:nvPr/>
        </p:nvSpPr>
        <p:spPr>
          <a:xfrm>
            <a:off x="7765600" y="4342550"/>
            <a:ext cx="1786800" cy="180000"/>
          </a:xfrm>
          <a:prstGeom prst="roundRect">
            <a:avLst>
              <a:gd fmla="val 16667" name="adj"/>
            </a:avLst>
          </a:prstGeom>
          <a:solidFill>
            <a:srgbClr val="EAD1DC">
              <a:alpha val="53160"/>
            </a:srgbClr>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3" name="Google Shape;623;g34fdc8e9473_0_0"/>
          <p:cNvSpPr/>
          <p:nvPr/>
        </p:nvSpPr>
        <p:spPr>
          <a:xfrm>
            <a:off x="7765600" y="4802550"/>
            <a:ext cx="3460500" cy="180000"/>
          </a:xfrm>
          <a:prstGeom prst="roundRect">
            <a:avLst>
              <a:gd fmla="val 16667" name="adj"/>
            </a:avLst>
          </a:prstGeom>
          <a:solidFill>
            <a:srgbClr val="EAD1DC">
              <a:alpha val="53160"/>
            </a:srgbClr>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4" name="Google Shape;624;g34fdc8e9473_0_0"/>
          <p:cNvSpPr/>
          <p:nvPr/>
        </p:nvSpPr>
        <p:spPr>
          <a:xfrm>
            <a:off x="7765600" y="4942825"/>
            <a:ext cx="1607100" cy="180000"/>
          </a:xfrm>
          <a:prstGeom prst="roundRect">
            <a:avLst>
              <a:gd fmla="val 16667" name="adj"/>
            </a:avLst>
          </a:prstGeom>
          <a:solidFill>
            <a:srgbClr val="EAD1DC">
              <a:alpha val="53160"/>
            </a:srgbClr>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5" name="Google Shape;625;g34fdc8e9473_0_0"/>
          <p:cNvSpPr/>
          <p:nvPr/>
        </p:nvSpPr>
        <p:spPr>
          <a:xfrm>
            <a:off x="7765600" y="4631988"/>
            <a:ext cx="34605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 name="Google Shape;626;g34fdc8e9473_0_0"/>
          <p:cNvSpPr/>
          <p:nvPr/>
        </p:nvSpPr>
        <p:spPr>
          <a:xfrm>
            <a:off x="8428600" y="5367600"/>
            <a:ext cx="832800" cy="180000"/>
          </a:xfrm>
          <a:prstGeom prst="roundRect">
            <a:avLst>
              <a:gd fmla="val 16667" name="adj"/>
            </a:avLst>
          </a:prstGeom>
          <a:solidFill>
            <a:srgbClr val="EAD1DC">
              <a:alpha val="53160"/>
            </a:srgbClr>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 name="Google Shape;627;g34fdc8e9473_0_0"/>
          <p:cNvSpPr/>
          <p:nvPr/>
        </p:nvSpPr>
        <p:spPr>
          <a:xfrm>
            <a:off x="8874400" y="6103200"/>
            <a:ext cx="2215200" cy="180000"/>
          </a:xfrm>
          <a:prstGeom prst="roundRect">
            <a:avLst>
              <a:gd fmla="val 16667" name="adj"/>
            </a:avLst>
          </a:prstGeom>
          <a:solidFill>
            <a:srgbClr val="EAD1DC">
              <a:alpha val="53160"/>
            </a:srgbClr>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 name="Google Shape;628;g34fdc8e9473_0_0"/>
          <p:cNvSpPr/>
          <p:nvPr/>
        </p:nvSpPr>
        <p:spPr>
          <a:xfrm>
            <a:off x="7772225" y="6283600"/>
            <a:ext cx="358200" cy="180000"/>
          </a:xfrm>
          <a:prstGeom prst="roundRect">
            <a:avLst>
              <a:gd fmla="val 16667" name="adj"/>
            </a:avLst>
          </a:prstGeom>
          <a:solidFill>
            <a:srgbClr val="EAD1DC">
              <a:alpha val="53160"/>
            </a:srgbClr>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9" name="Google Shape;629;g34fdc8e9473_0_0"/>
          <p:cNvSpPr/>
          <p:nvPr/>
        </p:nvSpPr>
        <p:spPr>
          <a:xfrm>
            <a:off x="8165075" y="6251625"/>
            <a:ext cx="1245000" cy="180000"/>
          </a:xfrm>
          <a:prstGeom prst="roundRect">
            <a:avLst>
              <a:gd fmla="val 16667" name="adj"/>
            </a:avLst>
          </a:prstGeom>
          <a:solidFill>
            <a:srgbClr val="00FF00">
              <a:alpha val="30379"/>
            </a:srgbClr>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0" name="Google Shape;630;g34fdc8e9473_0_0"/>
          <p:cNvSpPr/>
          <p:nvPr/>
        </p:nvSpPr>
        <p:spPr>
          <a:xfrm>
            <a:off x="7765600" y="6103200"/>
            <a:ext cx="982500" cy="180000"/>
          </a:xfrm>
          <a:prstGeom prst="roundRect">
            <a:avLst>
              <a:gd fmla="val 16667" name="adj"/>
            </a:avLst>
          </a:prstGeom>
          <a:solidFill>
            <a:srgbClr val="00FFFF">
              <a:alpha val="25320"/>
            </a:srgbClr>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1" name="Google Shape;631;g34fdc8e9473_0_0"/>
          <p:cNvSpPr/>
          <p:nvPr/>
        </p:nvSpPr>
        <p:spPr>
          <a:xfrm>
            <a:off x="7765600" y="5367600"/>
            <a:ext cx="649500" cy="180000"/>
          </a:xfrm>
          <a:prstGeom prst="roundRect">
            <a:avLst>
              <a:gd fmla="val 16667" name="adj"/>
            </a:avLst>
          </a:prstGeom>
          <a:solidFill>
            <a:srgbClr val="F6E15F">
              <a:alpha val="41140"/>
            </a:srgbClr>
          </a:solidFill>
          <a:ln cap="flat" cmpd="sng" w="9525">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2" name="Google Shape;632;g34fdc8e9473_0_0"/>
          <p:cNvSpPr/>
          <p:nvPr/>
        </p:nvSpPr>
        <p:spPr>
          <a:xfrm>
            <a:off x="9274900" y="5348175"/>
            <a:ext cx="277500" cy="180000"/>
          </a:xfrm>
          <a:prstGeom prst="roundRect">
            <a:avLst>
              <a:gd fmla="val 16667" name="adj"/>
            </a:avLst>
          </a:prstGeom>
          <a:solidFill>
            <a:srgbClr val="00FF00">
              <a:alpha val="30379"/>
            </a:srgbClr>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34d7759f538_0_19"/>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639" name="Google Shape;639;g34d7759f538_0_19"/>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640" name="Google Shape;640;g34d7759f538_0_19"/>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41" name="Google Shape;641;g34d7759f538_0_19"/>
          <p:cNvPicPr preferRelativeResize="0"/>
          <p:nvPr/>
        </p:nvPicPr>
        <p:blipFill>
          <a:blip r:embed="rId3">
            <a:alphaModFix/>
          </a:blip>
          <a:stretch>
            <a:fillRect/>
          </a:stretch>
        </p:blipFill>
        <p:spPr>
          <a:xfrm>
            <a:off x="3317800" y="765052"/>
            <a:ext cx="5556398" cy="5788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34d7759f538_0_46"/>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648" name="Google Shape;648;g34d7759f538_0_46"/>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649" name="Google Shape;649;g34d7759f538_0_46"/>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50" name="Google Shape;650;g34d7759f538_0_46" title="survey feedback.png"/>
          <p:cNvPicPr preferRelativeResize="0"/>
          <p:nvPr/>
        </p:nvPicPr>
        <p:blipFill>
          <a:blip r:embed="rId3">
            <a:alphaModFix/>
          </a:blip>
          <a:stretch>
            <a:fillRect/>
          </a:stretch>
        </p:blipFill>
        <p:spPr>
          <a:xfrm>
            <a:off x="2967038" y="1630502"/>
            <a:ext cx="6257925" cy="3505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g34d7759f538_0_37"/>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657" name="Google Shape;657;g34d7759f538_0_37"/>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658" name="Google Shape;658;g34d7759f538_0_37"/>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59" name="Google Shape;659;g34d7759f538_0_37" title="survey demography.png"/>
          <p:cNvPicPr preferRelativeResize="0"/>
          <p:nvPr/>
        </p:nvPicPr>
        <p:blipFill>
          <a:blip r:embed="rId3">
            <a:alphaModFix/>
          </a:blip>
          <a:stretch>
            <a:fillRect/>
          </a:stretch>
        </p:blipFill>
        <p:spPr>
          <a:xfrm>
            <a:off x="4876400" y="765052"/>
            <a:ext cx="2439197" cy="57881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34d7759f538_0_62"/>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666" name="Google Shape;666;g34d7759f538_0_62"/>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667" name="Google Shape;667;g34d7759f538_0_62"/>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68" name="Google Shape;668;g34d7759f538_0_62" title="survey section example.png"/>
          <p:cNvPicPr preferRelativeResize="0"/>
          <p:nvPr/>
        </p:nvPicPr>
        <p:blipFill>
          <a:blip r:embed="rId3">
            <a:alphaModFix/>
          </a:blip>
          <a:stretch>
            <a:fillRect/>
          </a:stretch>
        </p:blipFill>
        <p:spPr>
          <a:xfrm>
            <a:off x="4658563" y="765052"/>
            <a:ext cx="2874865" cy="578814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34d7759f538_0_5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675" name="Google Shape;675;g34d7759f538_0_54"/>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676" name="Google Shape;676;g34d7759f538_0_54"/>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77" name="Google Shape;677;g34d7759f538_0_54" title="survey questions example.png"/>
          <p:cNvPicPr preferRelativeResize="0"/>
          <p:nvPr/>
        </p:nvPicPr>
        <p:blipFill>
          <a:blip r:embed="rId3">
            <a:alphaModFix/>
          </a:blip>
          <a:stretch>
            <a:fillRect/>
          </a:stretch>
        </p:blipFill>
        <p:spPr>
          <a:xfrm>
            <a:off x="3714750" y="981077"/>
            <a:ext cx="4762500" cy="5438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34d7759f538_0_28"/>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684" name="Google Shape;684;g34d7759f538_0_28"/>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685" name="Google Shape;685;g34d7759f538_0_28"/>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86" name="Google Shape;686;g34d7759f538_0_28"/>
          <p:cNvPicPr preferRelativeResize="0"/>
          <p:nvPr/>
        </p:nvPicPr>
        <p:blipFill>
          <a:blip r:embed="rId3">
            <a:alphaModFix/>
          </a:blip>
          <a:stretch>
            <a:fillRect/>
          </a:stretch>
        </p:blipFill>
        <p:spPr>
          <a:xfrm>
            <a:off x="3447788" y="628527"/>
            <a:ext cx="5296435" cy="57881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34d7759f538_0_78"/>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693" name="Google Shape;693;g34d7759f538_0_78"/>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694" name="Google Shape;694;g34d7759f538_0_78"/>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95" name="Google Shape;695;g34d7759f538_0_78"/>
          <p:cNvPicPr preferRelativeResize="0"/>
          <p:nvPr/>
        </p:nvPicPr>
        <p:blipFill>
          <a:blip r:embed="rId3">
            <a:alphaModFix/>
          </a:blip>
          <a:stretch>
            <a:fillRect/>
          </a:stretch>
        </p:blipFill>
        <p:spPr>
          <a:xfrm>
            <a:off x="1605575" y="917452"/>
            <a:ext cx="8980842" cy="550076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g34d7759f538_0_7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Extras</a:t>
            </a:r>
            <a:endParaRPr/>
          </a:p>
        </p:txBody>
      </p:sp>
      <p:sp>
        <p:nvSpPr>
          <p:cNvPr id="702" name="Google Shape;702;g34d7759f538_0_7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703" name="Google Shape;703;g34d7759f538_0_7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704" name="Google Shape;704;g34d7759f538_0_70"/>
          <p:cNvPicPr preferRelativeResize="0"/>
          <p:nvPr/>
        </p:nvPicPr>
        <p:blipFill>
          <a:blip r:embed="rId3">
            <a:alphaModFix/>
          </a:blip>
          <a:stretch>
            <a:fillRect/>
          </a:stretch>
        </p:blipFill>
        <p:spPr>
          <a:xfrm>
            <a:off x="3379263" y="782477"/>
            <a:ext cx="5433464" cy="57881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4c0d30528c_0_5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Introduction &amp; Motivation (CD4AI)</a:t>
            </a:r>
            <a:endParaRPr/>
          </a:p>
        </p:txBody>
      </p:sp>
      <p:sp>
        <p:nvSpPr>
          <p:cNvPr id="117" name="Google Shape;117;g34c0d30528c_0_5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18" name="Google Shape;118;g34c0d30528c_0_5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19" name="Google Shape;119;g34c0d30528c_0_50"/>
          <p:cNvSpPr/>
          <p:nvPr/>
        </p:nvSpPr>
        <p:spPr>
          <a:xfrm>
            <a:off x="639650" y="1948650"/>
            <a:ext cx="4530000" cy="3722700"/>
          </a:xfrm>
          <a:prstGeom prst="ellipse">
            <a:avLst/>
          </a:prstGeom>
          <a:solidFill>
            <a:srgbClr val="0070CF"/>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"Today, we're seeing a massive shift in how organizations use data. From social media posts to video streams, the variety and volume of unstructured data are overwhelming. Yet, extracting value from it remains a challenge for many businesses."</a:t>
            </a:r>
            <a:endParaRPr b="0" i="0" sz="1700" u="none" cap="none" strike="noStrike">
              <a:solidFill>
                <a:schemeClr val="lt1"/>
              </a:solidFill>
              <a:latin typeface="Arial"/>
              <a:ea typeface="Arial"/>
              <a:cs typeface="Arial"/>
              <a:sym typeface="Arial"/>
            </a:endParaRPr>
          </a:p>
        </p:txBody>
      </p:sp>
      <p:sp>
        <p:nvSpPr>
          <p:cNvPr id="120" name="Google Shape;120;g34c0d30528c_0_50"/>
          <p:cNvSpPr/>
          <p:nvPr/>
        </p:nvSpPr>
        <p:spPr>
          <a:xfrm>
            <a:off x="6995250" y="1946250"/>
            <a:ext cx="4530000" cy="3722700"/>
          </a:xfrm>
          <a:prstGeom prst="ellipse">
            <a:avLst/>
          </a:prstGeom>
          <a:solidFill>
            <a:srgbClr val="0070CF"/>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1" sz="2500">
              <a:solidFill>
                <a:schemeClr val="lt1"/>
              </a:solidFill>
            </a:endParaRPr>
          </a:p>
          <a:p>
            <a:pPr indent="0" lvl="0" marL="0" marR="0" rtl="0" algn="ctr">
              <a:lnSpc>
                <a:spcPct val="100000"/>
              </a:lnSpc>
              <a:spcBef>
                <a:spcPts val="0"/>
              </a:spcBef>
              <a:spcAft>
                <a:spcPts val="0"/>
              </a:spcAft>
              <a:buClr>
                <a:srgbClr val="000000"/>
              </a:buClr>
              <a:buSzPts val="3000"/>
              <a:buFont typeface="Arial"/>
              <a:buNone/>
            </a:pPr>
            <a:r>
              <a:rPr b="1" i="0" lang="en-US" sz="2500" u="none" cap="none" strike="noStrike">
                <a:solidFill>
                  <a:schemeClr val="lt1"/>
                </a:solidFill>
                <a:latin typeface="Arial"/>
                <a:ea typeface="Arial"/>
                <a:cs typeface="Arial"/>
                <a:sym typeface="Arial"/>
              </a:rPr>
              <a:t>Business</a:t>
            </a:r>
            <a:endParaRPr b="1" i="0" sz="2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chemeClr val="lt1"/>
              </a:solidFill>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chemeClr val="lt1"/>
              </a:solidFill>
            </a:endParaRPr>
          </a:p>
          <a:p>
            <a:pPr indent="0" lvl="0" marL="0" marR="0" rtl="0" algn="ctr">
              <a:lnSpc>
                <a:spcPct val="100000"/>
              </a:lnSpc>
              <a:spcBef>
                <a:spcPts val="0"/>
              </a:spcBef>
              <a:spcAft>
                <a:spcPts val="0"/>
              </a:spcAft>
              <a:buClr>
                <a:srgbClr val="000000"/>
              </a:buClr>
              <a:buSzPts val="3000"/>
              <a:buFont typeface="Arial"/>
              <a:buNone/>
            </a:pPr>
            <a:r>
              <a:rPr b="1" lang="en-US" sz="2500">
                <a:solidFill>
                  <a:schemeClr val="lt1"/>
                </a:solidFill>
              </a:rPr>
              <a:t>Data Utilization in Organizations</a:t>
            </a:r>
            <a:endParaRPr b="1" sz="2500">
              <a:solidFill>
                <a:schemeClr val="lt1"/>
              </a:solidFill>
            </a:endParaRPr>
          </a:p>
        </p:txBody>
      </p:sp>
      <p:sp>
        <p:nvSpPr>
          <p:cNvPr id="121" name="Google Shape;121;g34c0d30528c_0_50"/>
          <p:cNvSpPr/>
          <p:nvPr/>
        </p:nvSpPr>
        <p:spPr>
          <a:xfrm>
            <a:off x="1667300" y="1555450"/>
            <a:ext cx="2474700" cy="1006800"/>
          </a:xfrm>
          <a:prstGeom prst="rect">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Unstructured and Unlabelled Text</a:t>
            </a:r>
            <a:endParaRPr b="1" i="0" sz="1700" u="none" cap="none" strike="noStrike">
              <a:solidFill>
                <a:srgbClr val="000000"/>
              </a:solidFill>
              <a:latin typeface="Arial"/>
              <a:ea typeface="Arial"/>
              <a:cs typeface="Arial"/>
              <a:sym typeface="Arial"/>
            </a:endParaRPr>
          </a:p>
        </p:txBody>
      </p:sp>
      <p:sp>
        <p:nvSpPr>
          <p:cNvPr id="122" name="Google Shape;122;g34c0d30528c_0_50"/>
          <p:cNvSpPr/>
          <p:nvPr/>
        </p:nvSpPr>
        <p:spPr>
          <a:xfrm>
            <a:off x="8022900" y="1479250"/>
            <a:ext cx="2474700" cy="1006800"/>
          </a:xfrm>
          <a:prstGeom prst="rect">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Classified and Annotated Data</a:t>
            </a:r>
            <a:endParaRPr b="0" i="0" sz="1400" u="none" cap="none" strike="noStrike">
              <a:solidFill>
                <a:srgbClr val="000000"/>
              </a:solidFill>
              <a:latin typeface="Arial"/>
              <a:ea typeface="Arial"/>
              <a:cs typeface="Arial"/>
              <a:sym typeface="Arial"/>
            </a:endParaRPr>
          </a:p>
        </p:txBody>
      </p:sp>
      <p:cxnSp>
        <p:nvCxnSpPr>
          <p:cNvPr id="123" name="Google Shape;123;g34c0d30528c_0_50"/>
          <p:cNvCxnSpPr/>
          <p:nvPr/>
        </p:nvCxnSpPr>
        <p:spPr>
          <a:xfrm flipH="1" rot="10800000">
            <a:off x="5183250" y="4520650"/>
            <a:ext cx="1825500" cy="2400"/>
          </a:xfrm>
          <a:prstGeom prst="straightConnector1">
            <a:avLst/>
          </a:prstGeom>
          <a:noFill/>
          <a:ln cap="flat" cmpd="sng" w="28575">
            <a:solidFill>
              <a:srgbClr val="0070CF"/>
            </a:solidFill>
            <a:prstDash val="solid"/>
            <a:round/>
            <a:headEnd len="sm" w="sm" type="none"/>
            <a:tailEnd len="med" w="med" type="triangle"/>
          </a:ln>
        </p:spPr>
      </p:cxnSp>
      <p:pic>
        <p:nvPicPr>
          <p:cNvPr id="124" name="Google Shape;124;g34c0d30528c_0_50"/>
          <p:cNvPicPr preferRelativeResize="0"/>
          <p:nvPr/>
        </p:nvPicPr>
        <p:blipFill rotWithShape="1">
          <a:blip r:embed="rId3">
            <a:alphaModFix/>
          </a:blip>
          <a:srcRect b="54346" l="66168" r="0" t="0"/>
          <a:stretch/>
        </p:blipFill>
        <p:spPr>
          <a:xfrm>
            <a:off x="5779573" y="3428988"/>
            <a:ext cx="605763" cy="817425"/>
          </a:xfrm>
          <a:prstGeom prst="rect">
            <a:avLst/>
          </a:prstGeom>
          <a:noFill/>
          <a:ln>
            <a:noFill/>
          </a:ln>
        </p:spPr>
      </p:pic>
      <p:sp>
        <p:nvSpPr>
          <p:cNvPr id="125" name="Google Shape;125;g34c0d30528c_0_50"/>
          <p:cNvSpPr/>
          <p:nvPr/>
        </p:nvSpPr>
        <p:spPr>
          <a:xfrm>
            <a:off x="4344325" y="981075"/>
            <a:ext cx="3463200" cy="1746300"/>
          </a:xfrm>
          <a:prstGeom prst="cloudCallout">
            <a:avLst>
              <a:gd fmla="val -20833" name="adj1"/>
              <a:gd fmla="val 62500" name="adj2"/>
            </a:avLst>
          </a:prstGeom>
          <a:solidFill>
            <a:schemeClr val="lt1"/>
          </a:solid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5"/>
                </a:solidFill>
                <a:latin typeface="Arial"/>
                <a:ea typeface="Arial"/>
                <a:cs typeface="Arial"/>
                <a:sym typeface="Arial"/>
              </a:rPr>
              <a:t>Via </a:t>
            </a:r>
            <a:endParaRPr b="0" i="0" sz="14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5"/>
                </a:solidFill>
                <a:latin typeface="Arial"/>
                <a:ea typeface="Arial"/>
                <a:cs typeface="Arial"/>
                <a:sym typeface="Arial"/>
              </a:rPr>
              <a:t>Archetypical </a:t>
            </a:r>
            <a:r>
              <a:rPr b="1" lang="en-US">
                <a:solidFill>
                  <a:schemeClr val="accent5"/>
                </a:solidFill>
              </a:rPr>
              <a:t>r</a:t>
            </a:r>
            <a:r>
              <a:rPr b="1" i="0" lang="en-US" sz="1400" u="none" cap="none" strike="noStrike">
                <a:solidFill>
                  <a:schemeClr val="accent5"/>
                </a:solidFill>
                <a:latin typeface="Arial"/>
                <a:ea typeface="Arial"/>
                <a:cs typeface="Arial"/>
                <a:sym typeface="Arial"/>
              </a:rPr>
              <a:t>ules for domains / subdomains</a:t>
            </a:r>
            <a:r>
              <a:rPr b="1" lang="en-US">
                <a:solidFill>
                  <a:schemeClr val="accent5"/>
                </a:solidFill>
              </a:rPr>
              <a:t> without the need of thousands of manually annotated Datasets</a:t>
            </a:r>
            <a:endParaRPr b="1">
              <a:solidFill>
                <a:schemeClr val="accent5"/>
              </a:solidFill>
            </a:endParaRPr>
          </a:p>
        </p:txBody>
      </p:sp>
      <p:sp>
        <p:nvSpPr>
          <p:cNvPr id="126" name="Google Shape;126;g34c0d30528c_0_50"/>
          <p:cNvSpPr/>
          <p:nvPr/>
        </p:nvSpPr>
        <p:spPr>
          <a:xfrm>
            <a:off x="8219400" y="2651175"/>
            <a:ext cx="2142000" cy="341400"/>
          </a:xfrm>
          <a:prstGeom prst="rect">
            <a:avLst/>
          </a:prstGeom>
          <a:solidFill>
            <a:srgbClr val="F6E15F"/>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sz="1700"/>
              <a:t>Main Domain</a:t>
            </a:r>
            <a:endParaRPr b="0" i="0" sz="1400" u="none" cap="none" strike="noStrike">
              <a:solidFill>
                <a:srgbClr val="000000"/>
              </a:solidFill>
              <a:latin typeface="Arial"/>
              <a:ea typeface="Arial"/>
              <a:cs typeface="Arial"/>
              <a:sym typeface="Arial"/>
            </a:endParaRPr>
          </a:p>
        </p:txBody>
      </p:sp>
      <p:sp>
        <p:nvSpPr>
          <p:cNvPr id="127" name="Google Shape;127;g34c0d30528c_0_50"/>
          <p:cNvSpPr/>
          <p:nvPr/>
        </p:nvSpPr>
        <p:spPr>
          <a:xfrm>
            <a:off x="8219400" y="3667013"/>
            <a:ext cx="2142000" cy="341400"/>
          </a:xfrm>
          <a:prstGeom prst="rect">
            <a:avLst/>
          </a:prstGeom>
          <a:solidFill>
            <a:srgbClr val="F6E15F"/>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US" sz="1700"/>
              <a:t>Specific Domain</a:t>
            </a:r>
            <a:endParaRPr b="0" i="0" sz="1400" u="none" cap="none" strike="noStrike">
              <a:solidFill>
                <a:srgbClr val="000000"/>
              </a:solidFill>
              <a:latin typeface="Arial"/>
              <a:ea typeface="Arial"/>
              <a:cs typeface="Arial"/>
              <a:sym typeface="Arial"/>
            </a:endParaRPr>
          </a:p>
        </p:txBody>
      </p:sp>
      <p:sp>
        <p:nvSpPr>
          <p:cNvPr id="128" name="Google Shape;128;g34c0d30528c_0_50"/>
          <p:cNvSpPr/>
          <p:nvPr/>
        </p:nvSpPr>
        <p:spPr>
          <a:xfrm>
            <a:off x="4625125" y="4948050"/>
            <a:ext cx="2901600" cy="1451400"/>
          </a:xfrm>
          <a:prstGeom prst="roundRect">
            <a:avLst>
              <a:gd fmla="val 16667" name="adj"/>
            </a:avLst>
          </a:prstGeom>
          <a:no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b="1" lang="en-US" sz="1800">
                <a:solidFill>
                  <a:schemeClr val="accent5"/>
                </a:solidFill>
              </a:rPr>
              <a:t>Archetype Definition</a:t>
            </a:r>
            <a:endParaRPr sz="2200">
              <a:solidFill>
                <a:srgbClr val="1F77B4"/>
              </a:solidFill>
            </a:endParaRPr>
          </a:p>
          <a:p>
            <a:pPr indent="0" lvl="0" marL="0" rtl="0" algn="ctr">
              <a:spcBef>
                <a:spcPts val="0"/>
              </a:spcBef>
              <a:spcAft>
                <a:spcPts val="0"/>
              </a:spcAft>
              <a:buClr>
                <a:schemeClr val="dk1"/>
              </a:buClr>
              <a:buSzPts val="1100"/>
              <a:buFont typeface="Arial"/>
              <a:buNone/>
            </a:pPr>
            <a:r>
              <a:rPr lang="en-US"/>
              <a:t>A compact and representative abstraction of semantically similar context windows that encapsulates a subdomain or subclass concept.</a:t>
            </a:r>
            <a:endParaRPr/>
          </a:p>
          <a:p>
            <a:pPr indent="0" lvl="0" marL="0" marR="0" rtl="0" algn="ctr">
              <a:lnSpc>
                <a:spcPct val="100000"/>
              </a:lnSpc>
              <a:spcBef>
                <a:spcPts val="0"/>
              </a:spcBef>
              <a:spcAft>
                <a:spcPts val="0"/>
              </a:spcAft>
              <a:buClr>
                <a:srgbClr val="000000"/>
              </a:buClr>
              <a:buSzPts val="14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245fa46e06_1_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Introduction &amp; Motivation</a:t>
            </a:r>
            <a:endParaRPr/>
          </a:p>
        </p:txBody>
      </p:sp>
      <p:sp>
        <p:nvSpPr>
          <p:cNvPr id="135" name="Google Shape;135;g3245fa46e06_1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36" name="Google Shape;136;g3245fa46e06_1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37" name="Google Shape;137;g3245fa46e06_1_0"/>
          <p:cNvSpPr/>
          <p:nvPr/>
        </p:nvSpPr>
        <p:spPr>
          <a:xfrm>
            <a:off x="726139" y="3038799"/>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US">
                <a:solidFill>
                  <a:schemeClr val="dk1"/>
                </a:solidFill>
              </a:rPr>
              <a:t>make a profitable contribution to our business</a:t>
            </a:r>
            <a:endParaRPr>
              <a:solidFill>
                <a:schemeClr val="dk1"/>
              </a:solidFill>
            </a:endParaRPr>
          </a:p>
        </p:txBody>
      </p:sp>
      <p:sp>
        <p:nvSpPr>
          <p:cNvPr id="138" name="Google Shape;138;g3245fa46e06_1_0"/>
          <p:cNvSpPr txBox="1"/>
          <p:nvPr/>
        </p:nvSpPr>
        <p:spPr>
          <a:xfrm>
            <a:off x="771648" y="1872470"/>
            <a:ext cx="453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Semantically Similar Context Windows</a:t>
            </a:r>
            <a:endParaRPr b="0" i="0" sz="1400" u="none" cap="none" strike="noStrike">
              <a:solidFill>
                <a:srgbClr val="000000"/>
              </a:solidFill>
              <a:latin typeface="Arial"/>
              <a:ea typeface="Arial"/>
              <a:cs typeface="Arial"/>
              <a:sym typeface="Arial"/>
            </a:endParaRPr>
          </a:p>
        </p:txBody>
      </p:sp>
      <p:sp>
        <p:nvSpPr>
          <p:cNvPr id="139" name="Google Shape;139;g3245fa46e06_1_0"/>
          <p:cNvSpPr/>
          <p:nvPr/>
        </p:nvSpPr>
        <p:spPr>
          <a:xfrm>
            <a:off x="726136" y="3674128"/>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US">
                <a:solidFill>
                  <a:schemeClr val="dk1"/>
                </a:solidFill>
              </a:rPr>
              <a:t>confident that our business strategy and consistent execution will allow</a:t>
            </a:r>
            <a:endParaRPr>
              <a:solidFill>
                <a:schemeClr val="dk1"/>
              </a:solidFill>
            </a:endParaRPr>
          </a:p>
        </p:txBody>
      </p:sp>
      <p:sp>
        <p:nvSpPr>
          <p:cNvPr id="140" name="Google Shape;140;g3245fa46e06_1_0"/>
          <p:cNvSpPr/>
          <p:nvPr/>
        </p:nvSpPr>
        <p:spPr>
          <a:xfrm>
            <a:off x="726136" y="4309487"/>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US">
                <a:solidFill>
                  <a:schemeClr val="dk1"/>
                </a:solidFill>
              </a:rPr>
              <a:t>foundation on which to move forward with our business</a:t>
            </a:r>
            <a:endParaRPr>
              <a:solidFill>
                <a:schemeClr val="dk1"/>
              </a:solidFill>
            </a:endParaRPr>
          </a:p>
        </p:txBody>
      </p:sp>
      <p:sp>
        <p:nvSpPr>
          <p:cNvPr id="141" name="Google Shape;141;g3245fa46e06_1_0"/>
          <p:cNvSpPr/>
          <p:nvPr/>
        </p:nvSpPr>
        <p:spPr>
          <a:xfrm>
            <a:off x="726136" y="4964271"/>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US">
                <a:solidFill>
                  <a:schemeClr val="dk1"/>
                </a:solidFill>
              </a:rPr>
              <a:t>progress in turning its business</a:t>
            </a:r>
            <a:endParaRPr>
              <a:solidFill>
                <a:schemeClr val="dk1"/>
              </a:solidFill>
            </a:endParaRPr>
          </a:p>
        </p:txBody>
      </p:sp>
      <p:sp>
        <p:nvSpPr>
          <p:cNvPr id="142" name="Google Shape;142;g3245fa46e06_1_0"/>
          <p:cNvSpPr txBox="1"/>
          <p:nvPr/>
        </p:nvSpPr>
        <p:spPr>
          <a:xfrm>
            <a:off x="2770093" y="5940348"/>
            <a:ext cx="26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3" name="Google Shape;143;g3245fa46e06_1_0"/>
          <p:cNvSpPr txBox="1"/>
          <p:nvPr/>
        </p:nvSpPr>
        <p:spPr>
          <a:xfrm>
            <a:off x="2770093" y="6367608"/>
            <a:ext cx="26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4" name="Google Shape;144;g3245fa46e06_1_0"/>
          <p:cNvSpPr txBox="1"/>
          <p:nvPr/>
        </p:nvSpPr>
        <p:spPr>
          <a:xfrm>
            <a:off x="2770093" y="6136776"/>
            <a:ext cx="26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45" name="Google Shape;145;g3245fa46e06_1_0"/>
          <p:cNvCxnSpPr/>
          <p:nvPr/>
        </p:nvCxnSpPr>
        <p:spPr>
          <a:xfrm>
            <a:off x="5627486" y="4424083"/>
            <a:ext cx="1927500" cy="0"/>
          </a:xfrm>
          <a:prstGeom prst="straightConnector1">
            <a:avLst/>
          </a:prstGeom>
          <a:noFill/>
          <a:ln cap="flat" cmpd="sng" w="28575">
            <a:solidFill>
              <a:srgbClr val="0070CF"/>
            </a:solidFill>
            <a:prstDash val="solid"/>
            <a:round/>
            <a:headEnd len="sm" w="sm" type="none"/>
            <a:tailEnd len="med" w="med" type="triangle"/>
          </a:ln>
        </p:spPr>
      </p:cxnSp>
      <p:sp>
        <p:nvSpPr>
          <p:cNvPr id="146" name="Google Shape;146;g3245fa46e06_1_0"/>
          <p:cNvSpPr txBox="1"/>
          <p:nvPr/>
        </p:nvSpPr>
        <p:spPr>
          <a:xfrm>
            <a:off x="5376534" y="3816478"/>
            <a:ext cx="2429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Generate archetypical rule</a:t>
            </a:r>
            <a:endParaRPr b="0" i="0" sz="1400" u="none" cap="none" strike="noStrike">
              <a:solidFill>
                <a:srgbClr val="000000"/>
              </a:solidFill>
              <a:latin typeface="Arial"/>
              <a:ea typeface="Arial"/>
              <a:cs typeface="Arial"/>
              <a:sym typeface="Arial"/>
            </a:endParaRPr>
          </a:p>
        </p:txBody>
      </p:sp>
      <p:sp>
        <p:nvSpPr>
          <p:cNvPr id="147" name="Google Shape;147;g3245fa46e06_1_0"/>
          <p:cNvSpPr/>
          <p:nvPr/>
        </p:nvSpPr>
        <p:spPr>
          <a:xfrm>
            <a:off x="7730950" y="3251575"/>
            <a:ext cx="4278300" cy="2979300"/>
          </a:xfrm>
          <a:prstGeom prst="ellipse">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i="1" lang="en-US" sz="1700">
                <a:solidFill>
                  <a:schemeClr val="lt1"/>
                </a:solidFill>
              </a:rPr>
              <a:t>Business development, growth, and strategic planning. Increasing business volume, making a profitable contribution, confident business strategy, growing as a profitable business.</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 name="Google Shape;148;g3245fa46e06_1_0"/>
          <p:cNvSpPr/>
          <p:nvPr/>
        </p:nvSpPr>
        <p:spPr>
          <a:xfrm>
            <a:off x="9350188" y="2962836"/>
            <a:ext cx="1039800" cy="546900"/>
          </a:xfrm>
          <a:prstGeom prst="ellipse">
            <a:avLst/>
          </a:prstGeom>
          <a:solidFill>
            <a:schemeClr val="accent5"/>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149" name="Google Shape;149;g3245fa46e06_1_0"/>
          <p:cNvSpPr/>
          <p:nvPr/>
        </p:nvSpPr>
        <p:spPr>
          <a:xfrm>
            <a:off x="5465425" y="1202425"/>
            <a:ext cx="3594900" cy="1709400"/>
          </a:xfrm>
          <a:prstGeom prst="roundRect">
            <a:avLst>
              <a:gd fmla="val 16667" name="adj"/>
            </a:avLst>
          </a:prstGeom>
          <a:noFill/>
          <a:ln cap="flat" cmpd="sng" w="9525">
            <a:solidFill>
              <a:srgbClr val="0065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    </a:t>
            </a:r>
            <a:r>
              <a:rPr b="1" i="0" lang="en-US" sz="1700" u="none" cap="none" strike="noStrike">
                <a:solidFill>
                  <a:srgbClr val="000000"/>
                </a:solidFill>
                <a:latin typeface="Arial"/>
                <a:ea typeface="Arial"/>
                <a:cs typeface="Arial"/>
                <a:sym typeface="Arial"/>
              </a:rPr>
              <a:t>Many        :       </a:t>
            </a:r>
            <a:r>
              <a:rPr b="1" lang="en-US" sz="1700"/>
              <a:t>  </a:t>
            </a:r>
            <a:r>
              <a:rPr b="1" i="0" lang="en-US" sz="1700" u="none" cap="none" strike="noStrike">
                <a:solidFill>
                  <a:srgbClr val="000000"/>
                </a:solidFill>
                <a:latin typeface="Arial"/>
                <a:ea typeface="Arial"/>
                <a:cs typeface="Arial"/>
                <a:sym typeface="Arial"/>
              </a:rPr>
              <a:t>Few</a:t>
            </a:r>
            <a:endParaRPr b="1"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1700" u="none" cap="none" strike="noStrike">
                <a:solidFill>
                  <a:schemeClr val="dk1"/>
                </a:solidFill>
                <a:latin typeface="Arial"/>
                <a:ea typeface="Arial"/>
                <a:cs typeface="Arial"/>
                <a:sym typeface="Arial"/>
              </a:rPr>
              <a:t>:</a:t>
            </a:r>
            <a:r>
              <a:rPr b="0" i="0" lang="en-US" sz="17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Fundamental Data Classification Levels ..." id="150" name="Google Shape;150;g3245fa46e06_1_0"/>
          <p:cNvPicPr preferRelativeResize="0"/>
          <p:nvPr/>
        </p:nvPicPr>
        <p:blipFill rotWithShape="1">
          <a:blip r:embed="rId3">
            <a:alphaModFix/>
          </a:blip>
          <a:srcRect b="0" l="0" r="0" t="0"/>
          <a:stretch/>
        </p:blipFill>
        <p:spPr>
          <a:xfrm>
            <a:off x="8408908" y="664968"/>
            <a:ext cx="2391300" cy="125730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51" name="Google Shape;151;g3245fa46e06_1_0"/>
          <p:cNvSpPr txBox="1"/>
          <p:nvPr/>
        </p:nvSpPr>
        <p:spPr>
          <a:xfrm>
            <a:off x="5696125" y="1969325"/>
            <a:ext cx="1583400" cy="85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semantically similar context windows </a:t>
            </a:r>
            <a:endParaRPr b="0" i="0" sz="1800" u="none" cap="none" strike="noStrike">
              <a:solidFill>
                <a:schemeClr val="dk1"/>
              </a:solidFill>
              <a:latin typeface="Arial"/>
              <a:ea typeface="Arial"/>
              <a:cs typeface="Arial"/>
              <a:sym typeface="Arial"/>
            </a:endParaRPr>
          </a:p>
        </p:txBody>
      </p:sp>
      <p:sp>
        <p:nvSpPr>
          <p:cNvPr id="152" name="Google Shape;152;g3245fa46e06_1_0"/>
          <p:cNvSpPr txBox="1"/>
          <p:nvPr/>
        </p:nvSpPr>
        <p:spPr>
          <a:xfrm>
            <a:off x="7279525" y="2092925"/>
            <a:ext cx="1583400" cy="60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coherent archetypes</a:t>
            </a:r>
            <a:endParaRPr b="0" i="0" sz="1800" u="none" cap="none" strike="noStrike">
              <a:solidFill>
                <a:schemeClr val="dk1"/>
              </a:solidFill>
              <a:latin typeface="Arial"/>
              <a:ea typeface="Arial"/>
              <a:cs typeface="Arial"/>
              <a:sym typeface="Arial"/>
            </a:endParaRPr>
          </a:p>
        </p:txBody>
      </p:sp>
      <p:sp>
        <p:nvSpPr>
          <p:cNvPr id="153" name="Google Shape;153;g3245fa46e06_1_0"/>
          <p:cNvSpPr txBox="1"/>
          <p:nvPr/>
        </p:nvSpPr>
        <p:spPr>
          <a:xfrm>
            <a:off x="6742975" y="756975"/>
            <a:ext cx="1039800" cy="44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CC0000"/>
                </a:solidFill>
                <a:latin typeface="Arial"/>
                <a:ea typeface="Arial"/>
                <a:cs typeface="Arial"/>
                <a:sym typeface="Arial"/>
              </a:rPr>
              <a:t>Goal</a:t>
            </a:r>
            <a:endParaRPr b="1" i="0" sz="1800" u="none" cap="none" strike="noStrike">
              <a:solidFill>
                <a:srgbClr val="CC0000"/>
              </a:solidFill>
              <a:latin typeface="Arial"/>
              <a:ea typeface="Arial"/>
              <a:cs typeface="Arial"/>
              <a:sym typeface="Arial"/>
            </a:endParaRPr>
          </a:p>
        </p:txBody>
      </p:sp>
      <p:sp>
        <p:nvSpPr>
          <p:cNvPr id="154" name="Google Shape;154;g3245fa46e06_1_0"/>
          <p:cNvSpPr/>
          <p:nvPr/>
        </p:nvSpPr>
        <p:spPr>
          <a:xfrm>
            <a:off x="726161" y="5651259"/>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US">
                <a:solidFill>
                  <a:schemeClr val="dk1"/>
                </a:solidFill>
              </a:rPr>
              <a:t>increase the volume of business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58af4f2c59_1_80"/>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Research Questions</a:t>
            </a:r>
            <a:endParaRPr/>
          </a:p>
        </p:txBody>
      </p:sp>
      <p:sp>
        <p:nvSpPr>
          <p:cNvPr id="161" name="Google Shape;161;g258af4f2c59_1_80"/>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62" name="Google Shape;162;g258af4f2c59_1_80"/>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63" name="Google Shape;163;g258af4f2c59_1_80"/>
          <p:cNvSpPr txBox="1"/>
          <p:nvPr>
            <p:ph idx="1" type="body"/>
          </p:nvPr>
        </p:nvSpPr>
        <p:spPr>
          <a:xfrm>
            <a:off x="542100" y="1605400"/>
            <a:ext cx="11107800" cy="4437600"/>
          </a:xfrm>
          <a:prstGeom prst="rect">
            <a:avLst/>
          </a:prstGeom>
          <a:noFill/>
          <a:ln>
            <a:noFill/>
          </a:ln>
        </p:spPr>
        <p:txBody>
          <a:bodyPr anchorCtr="0" anchor="t" bIns="45700" lIns="91425" spcFirstLastPara="1" rIns="91425" wrap="square" tIns="45700">
            <a:normAutofit/>
          </a:bodyPr>
          <a:lstStyle/>
          <a:p>
            <a:pPr indent="-317500" lvl="0" marL="457200" rtl="0" algn="l">
              <a:lnSpc>
                <a:spcPct val="107000"/>
              </a:lnSpc>
              <a:spcBef>
                <a:spcPts val="360"/>
              </a:spcBef>
              <a:spcAft>
                <a:spcPts val="0"/>
              </a:spcAft>
              <a:buClr>
                <a:schemeClr val="dk1"/>
              </a:buClr>
              <a:buSzPts val="1400"/>
              <a:buFont typeface="Arial"/>
              <a:buAutoNum type="arabicPeriod"/>
            </a:pPr>
            <a:r>
              <a:rPr lang="en-US">
                <a:solidFill>
                  <a:schemeClr val="dk1"/>
                </a:solidFill>
                <a:latin typeface="Arial"/>
                <a:ea typeface="Arial"/>
                <a:cs typeface="Arial"/>
                <a:sym typeface="Arial"/>
              </a:rPr>
              <a:t>What are the most effective methods to accurately capture semantics from related text chunks and distill them into one coherent text?</a:t>
            </a:r>
            <a:endParaRPr>
              <a:solidFill>
                <a:schemeClr val="dk1"/>
              </a:solidFill>
              <a:latin typeface="Arial"/>
              <a:ea typeface="Arial"/>
              <a:cs typeface="Arial"/>
              <a:sym typeface="Arial"/>
            </a:endParaRPr>
          </a:p>
          <a:p>
            <a:pPr indent="0" lvl="0" marL="457200" rtl="0" algn="l">
              <a:lnSpc>
                <a:spcPct val="107000"/>
              </a:lnSpc>
              <a:spcBef>
                <a:spcPts val="360"/>
              </a:spcBef>
              <a:spcAft>
                <a:spcPts val="0"/>
              </a:spcAft>
              <a:buNone/>
            </a:pPr>
            <a:r>
              <a:t/>
            </a:r>
            <a:endParaRPr/>
          </a:p>
          <a:p>
            <a:pPr indent="-317500" lvl="0" marL="457200" rtl="0" algn="l">
              <a:lnSpc>
                <a:spcPct val="107000"/>
              </a:lnSpc>
              <a:spcBef>
                <a:spcPts val="360"/>
              </a:spcBef>
              <a:spcAft>
                <a:spcPts val="0"/>
              </a:spcAft>
              <a:buSzPts val="1400"/>
              <a:buAutoNum type="arabicPeriod"/>
            </a:pPr>
            <a:r>
              <a:rPr lang="en-US">
                <a:extLst>
                  <a:ext uri="http://customooxmlschemas.google.com/">
                    <go:slidesCustomData xmlns:go="http://customooxmlschemas.google.com/" textRoundtripDataId="2"/>
                  </a:ext>
                </a:extLst>
              </a:rPr>
              <a:t>What are the current prompt engineering techniques crucial for generating a well-defined, and coherent class </a:t>
            </a:r>
            <a:r>
              <a:rPr lang="en-US">
                <a:extLst>
                  <a:ext uri="http://customooxmlschemas.google.com/">
                    <go:slidesCustomData xmlns:go="http://customooxmlschemas.google.com/" textRoundtripDataId="3"/>
                  </a:ext>
                </a:extLst>
              </a:rPr>
              <a:t>archetypes </a:t>
            </a:r>
            <a:r>
              <a:rPr lang="en-US">
                <a:extLst>
                  <a:ext uri="http://customooxmlschemas.google.com/">
                    <go:slidesCustomData xmlns:go="http://customooxmlschemas.google.com/" textRoundtripDataId="4"/>
                  </a:ext>
                </a:extLst>
              </a:rPr>
              <a:t>which effectively incorporate domain expertise?</a:t>
            </a:r>
            <a:endParaRPr b="1"/>
          </a:p>
          <a:p>
            <a:pPr indent="0" lvl="0" marL="914400" rtl="0" algn="l">
              <a:lnSpc>
                <a:spcPct val="107000"/>
              </a:lnSpc>
              <a:spcBef>
                <a:spcPts val="1160"/>
              </a:spcBef>
              <a:spcAft>
                <a:spcPts val="0"/>
              </a:spcAft>
              <a:buNone/>
            </a:pPr>
            <a:r>
              <a:t/>
            </a:r>
            <a:endParaRPr>
              <a:solidFill>
                <a:schemeClr val="dk1"/>
              </a:solidFill>
              <a:latin typeface="Arial"/>
              <a:ea typeface="Arial"/>
              <a:cs typeface="Arial"/>
              <a:sym typeface="Arial"/>
            </a:endParaRPr>
          </a:p>
          <a:p>
            <a:pPr indent="-317500" lvl="0" marL="457200" rtl="0" algn="l">
              <a:lnSpc>
                <a:spcPct val="107000"/>
              </a:lnSpc>
              <a:spcBef>
                <a:spcPts val="1160"/>
              </a:spcBef>
              <a:spcAft>
                <a:spcPts val="0"/>
              </a:spcAft>
              <a:buSzPts val="1400"/>
              <a:buAutoNum type="arabicPeriod"/>
            </a:pPr>
            <a:r>
              <a:rPr lang="en-US">
                <a:solidFill>
                  <a:schemeClr val="dk1"/>
                </a:solidFill>
                <a:latin typeface="Arial"/>
                <a:ea typeface="Arial"/>
                <a:cs typeface="Arial"/>
                <a:sym typeface="Arial"/>
              </a:rPr>
              <a:t>How can the quality and consistency of the </a:t>
            </a:r>
            <a:r>
              <a:rPr lang="en-US"/>
              <a:t>generated class archetypes</a:t>
            </a:r>
            <a:r>
              <a:rPr lang="en-US">
                <a:solidFill>
                  <a:schemeClr val="dk1"/>
                </a:solidFill>
                <a:latin typeface="Arial"/>
                <a:ea typeface="Arial"/>
                <a:cs typeface="Arial"/>
                <a:sym typeface="Arial"/>
              </a:rPr>
              <a:t> be evaluated, and ensured?</a:t>
            </a:r>
            <a:endParaRPr/>
          </a:p>
          <a:p>
            <a:pPr indent="0" lvl="0" marL="457200" rtl="0" algn="l">
              <a:lnSpc>
                <a:spcPct val="107000"/>
              </a:lnSpc>
              <a:spcBef>
                <a:spcPts val="1160"/>
              </a:spcBef>
              <a:spcAft>
                <a:spcPts val="0"/>
              </a:spcAft>
              <a:buNone/>
            </a:pPr>
            <a:r>
              <a:t/>
            </a:r>
            <a:endParaRPr/>
          </a:p>
          <a:p>
            <a:pPr indent="-317500" lvl="0" marL="457200" rtl="0" algn="l">
              <a:lnSpc>
                <a:spcPct val="107000"/>
              </a:lnSpc>
              <a:spcBef>
                <a:spcPts val="1160"/>
              </a:spcBef>
              <a:spcAft>
                <a:spcPts val="0"/>
              </a:spcAft>
              <a:buSzPts val="1400"/>
              <a:buAutoNum type="arabicPeriod"/>
            </a:pPr>
            <a:r>
              <a:rPr lang="en-US">
                <a:solidFill>
                  <a:schemeClr val="dk1"/>
                </a:solidFill>
                <a:latin typeface="Arial"/>
                <a:ea typeface="Arial"/>
                <a:cs typeface="Arial"/>
                <a:sym typeface="Arial"/>
              </a:rPr>
              <a:t>Does the downstream utility of generated </a:t>
            </a:r>
            <a:r>
              <a:rPr lang="en-US"/>
              <a:t>archetypes </a:t>
            </a:r>
            <a:r>
              <a:rPr lang="en-US">
                <a:solidFill>
                  <a:schemeClr val="dk1"/>
                </a:solidFill>
                <a:latin typeface="Arial"/>
                <a:ea typeface="Arial"/>
                <a:cs typeface="Arial"/>
                <a:sym typeface="Arial"/>
              </a:rPr>
              <a:t>achieve similar results to manually annotated datasets in domain-specific tasks?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2301dff7ef_0_59"/>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a:t> - Data Cleaning and Preprocessing</a:t>
            </a:r>
            <a:endParaRPr/>
          </a:p>
        </p:txBody>
      </p:sp>
      <p:sp>
        <p:nvSpPr>
          <p:cNvPr id="170" name="Google Shape;170;g32301dff7ef_0_59"/>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71" name="Google Shape;171;g32301dff7ef_0_59"/>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72" name="Google Shape;172;g32301dff7ef_0_59"/>
          <p:cNvSpPr/>
          <p:nvPr/>
        </p:nvSpPr>
        <p:spPr>
          <a:xfrm>
            <a:off x="471875" y="1310775"/>
            <a:ext cx="11230800" cy="5106000"/>
          </a:xfrm>
          <a:prstGeom prst="rect">
            <a:avLst/>
          </a:prstGeom>
          <a:solidFill>
            <a:srgbClr val="0065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3" name="Google Shape;173;g32301dff7ef_0_59"/>
          <p:cNvCxnSpPr>
            <a:stCxn id="172" idx="1"/>
          </p:cNvCxnSpPr>
          <p:nvPr/>
        </p:nvCxnSpPr>
        <p:spPr>
          <a:xfrm>
            <a:off x="471875" y="3863775"/>
            <a:ext cx="11230800" cy="0"/>
          </a:xfrm>
          <a:prstGeom prst="straightConnector1">
            <a:avLst/>
          </a:prstGeom>
          <a:noFill/>
          <a:ln cap="flat" cmpd="sng" w="76200">
            <a:solidFill>
              <a:schemeClr val="lt1"/>
            </a:solidFill>
            <a:prstDash val="solid"/>
            <a:round/>
            <a:headEnd len="sm" w="sm" type="none"/>
            <a:tailEnd len="sm" w="sm" type="none"/>
          </a:ln>
        </p:spPr>
      </p:cxnSp>
      <p:sp>
        <p:nvSpPr>
          <p:cNvPr id="174" name="Google Shape;174;g32301dff7ef_0_59"/>
          <p:cNvSpPr txBox="1"/>
          <p:nvPr/>
        </p:nvSpPr>
        <p:spPr>
          <a:xfrm>
            <a:off x="6016875" y="1416900"/>
            <a:ext cx="5612700" cy="231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2000"/>
              <a:buFont typeface="Arial"/>
              <a:buNone/>
            </a:pPr>
            <a:r>
              <a:rPr lang="en-US" sz="2000">
                <a:solidFill>
                  <a:schemeClr val="lt1"/>
                </a:solidFill>
              </a:rPr>
              <a:t>2</a:t>
            </a:r>
            <a:r>
              <a:rPr b="0" i="0" lang="en-US" sz="2000" u="none" cap="none" strike="noStrike">
                <a:solidFill>
                  <a:schemeClr val="lt1"/>
                </a:solidFill>
                <a:latin typeface="Arial"/>
                <a:ea typeface="Arial"/>
                <a:cs typeface="Arial"/>
                <a:sym typeface="Arial"/>
              </a:rPr>
              <a:t>- Pass the seed keywords &amp; text to CD4AI pipeline to generate more keywords with a Filtering Step</a:t>
            </a:r>
            <a:endParaRPr b="0" i="0" sz="2000" u="none" cap="none" strike="noStrike">
              <a:solidFill>
                <a:schemeClr val="lt1"/>
              </a:solidFill>
              <a:latin typeface="Arial"/>
              <a:ea typeface="Arial"/>
              <a:cs typeface="Arial"/>
              <a:sym typeface="Arial"/>
            </a:endParaRPr>
          </a:p>
          <a:p>
            <a:pPr indent="0" lvl="0" marL="457200" marR="0" rtl="0" algn="l">
              <a:lnSpc>
                <a:spcPct val="100000"/>
              </a:lnSpc>
              <a:spcBef>
                <a:spcPts val="36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g32301dff7ef_0_59"/>
          <p:cNvSpPr txBox="1"/>
          <p:nvPr/>
        </p:nvSpPr>
        <p:spPr>
          <a:xfrm>
            <a:off x="545275" y="1415650"/>
            <a:ext cx="5410800" cy="231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2000"/>
              <a:buFont typeface="Arial"/>
              <a:buNone/>
            </a:pPr>
            <a:r>
              <a:rPr lang="en-US" sz="2000">
                <a:solidFill>
                  <a:schemeClr val="lt1"/>
                </a:solidFill>
              </a:rPr>
              <a:t>1</a:t>
            </a:r>
            <a:r>
              <a:rPr b="0" i="0" lang="en-US" sz="2000" u="none" cap="none" strike="noStrike">
                <a:solidFill>
                  <a:schemeClr val="lt1"/>
                </a:solidFill>
                <a:latin typeface="Arial"/>
                <a:ea typeface="Arial"/>
                <a:cs typeface="Arial"/>
                <a:sym typeface="Arial"/>
              </a:rPr>
              <a:t>- Generate seed keywords for a </a:t>
            </a:r>
            <a:r>
              <a:rPr lang="en-US" sz="2000">
                <a:solidFill>
                  <a:schemeClr val="lt1"/>
                </a:solidFill>
              </a:rPr>
              <a:t>domain</a:t>
            </a:r>
            <a:endParaRPr b="0" i="0" sz="2000" u="none" cap="none" strike="noStrike">
              <a:solidFill>
                <a:schemeClr val="lt1"/>
              </a:solidFill>
              <a:latin typeface="Arial"/>
              <a:ea typeface="Arial"/>
              <a:cs typeface="Arial"/>
              <a:sym typeface="Arial"/>
            </a:endParaRPr>
          </a:p>
          <a:p>
            <a:pPr indent="0" lvl="0" marL="457200" marR="0" rtl="0" algn="l">
              <a:lnSpc>
                <a:spcPct val="100000"/>
              </a:lnSpc>
              <a:spcBef>
                <a:spcPts val="36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g32301dff7ef_0_59"/>
          <p:cNvSpPr txBox="1"/>
          <p:nvPr/>
        </p:nvSpPr>
        <p:spPr>
          <a:xfrm>
            <a:off x="734025" y="3993150"/>
            <a:ext cx="10895400" cy="231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2000"/>
              <a:buFont typeface="Arial"/>
              <a:buNone/>
            </a:pPr>
            <a:r>
              <a:rPr lang="en-US" sz="2000">
                <a:solidFill>
                  <a:schemeClr val="lt1"/>
                </a:solidFill>
              </a:rPr>
              <a:t>3</a:t>
            </a:r>
            <a:r>
              <a:rPr b="0" i="0" lang="en-US" sz="2000" u="none" cap="none" strike="noStrike">
                <a:solidFill>
                  <a:schemeClr val="lt1"/>
                </a:solidFill>
                <a:latin typeface="Arial"/>
                <a:ea typeface="Arial"/>
                <a:cs typeface="Arial"/>
                <a:sym typeface="Arial"/>
              </a:rPr>
              <a:t>- Use the generated keywords to extract context windows</a:t>
            </a:r>
            <a:endParaRPr b="0" i="0" sz="1800" u="none" cap="none" strike="noStrike">
              <a:solidFill>
                <a:schemeClr val="dk1"/>
              </a:solidFill>
              <a:latin typeface="Arial"/>
              <a:ea typeface="Arial"/>
              <a:cs typeface="Arial"/>
              <a:sym typeface="Arial"/>
            </a:endParaRPr>
          </a:p>
        </p:txBody>
      </p:sp>
      <p:sp>
        <p:nvSpPr>
          <p:cNvPr id="177" name="Google Shape;177;g32301dff7ef_0_59"/>
          <p:cNvSpPr/>
          <p:nvPr/>
        </p:nvSpPr>
        <p:spPr>
          <a:xfrm>
            <a:off x="734025" y="2063675"/>
            <a:ext cx="5007600" cy="63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360"/>
              </a:spcBef>
              <a:spcAft>
                <a:spcPts val="0"/>
              </a:spcAft>
              <a:buClr>
                <a:schemeClr val="dk1"/>
              </a:buClr>
              <a:buSzPts val="1100"/>
              <a:buFont typeface="Arial"/>
              <a:buNone/>
            </a:pPr>
            <a:r>
              <a:rPr b="0" i="0" lang="en-US" sz="2000" u="none" cap="none" strike="noStrike">
                <a:solidFill>
                  <a:srgbClr val="0065BD"/>
                </a:solidFill>
                <a:latin typeface="Arial"/>
                <a:ea typeface="Arial"/>
                <a:cs typeface="Arial"/>
                <a:sym typeface="Arial"/>
              </a:rPr>
              <a:t>Politics</a:t>
            </a:r>
            <a:endParaRPr b="0" i="0" sz="1400" u="none" cap="none" strike="noStrike">
              <a:solidFill>
                <a:srgbClr val="000000"/>
              </a:solidFill>
              <a:latin typeface="Arial"/>
              <a:ea typeface="Arial"/>
              <a:cs typeface="Arial"/>
              <a:sym typeface="Arial"/>
            </a:endParaRPr>
          </a:p>
        </p:txBody>
      </p:sp>
      <p:sp>
        <p:nvSpPr>
          <p:cNvPr id="178" name="Google Shape;178;g32301dff7ef_0_59"/>
          <p:cNvSpPr/>
          <p:nvPr/>
        </p:nvSpPr>
        <p:spPr>
          <a:xfrm>
            <a:off x="746875" y="2995675"/>
            <a:ext cx="5007600" cy="72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360"/>
              </a:spcBef>
              <a:spcAft>
                <a:spcPts val="0"/>
              </a:spcAft>
              <a:buClr>
                <a:srgbClr val="000000"/>
              </a:buClr>
              <a:buSzPts val="1300"/>
              <a:buFont typeface="Arial"/>
              <a:buNone/>
            </a:pPr>
            <a:r>
              <a:rPr b="0" i="0" lang="en-US" sz="1300" u="none" cap="none" strike="noStrike">
                <a:solidFill>
                  <a:srgbClr val="0065BD"/>
                </a:solidFill>
                <a:latin typeface="Arial"/>
                <a:ea typeface="Arial"/>
                <a:cs typeface="Arial"/>
                <a:sym typeface="Arial"/>
              </a:rPr>
              <a:t>"Election campaigns", "Government policies", "Political debates", "Voting rights", "International relations", "Legislative reforms"</a:t>
            </a:r>
            <a:endParaRPr b="0" i="0" sz="1800" u="none" cap="none" strike="noStrike">
              <a:solidFill>
                <a:srgbClr val="0065BD"/>
              </a:solidFill>
              <a:latin typeface="Arial"/>
              <a:ea typeface="Arial"/>
              <a:cs typeface="Arial"/>
              <a:sym typeface="Arial"/>
            </a:endParaRPr>
          </a:p>
        </p:txBody>
      </p:sp>
      <p:sp>
        <p:nvSpPr>
          <p:cNvPr id="179" name="Google Shape;179;g32301dff7ef_0_59"/>
          <p:cNvSpPr/>
          <p:nvPr/>
        </p:nvSpPr>
        <p:spPr>
          <a:xfrm>
            <a:off x="6367550" y="2458075"/>
            <a:ext cx="5007600" cy="1258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0065BD"/>
                </a:solidFill>
                <a:latin typeface="Arial"/>
                <a:ea typeface="Arial"/>
                <a:cs typeface="Arial"/>
                <a:sym typeface="Arial"/>
              </a:rPr>
              <a:t>['campaigning', 'campaigns', 'political', 'policies', "Election campaigns", "Government policies", 'campaigned', "Political debates", 'campaigners', 'campaign', 'elections', 'election', 'campaigner', 'electioneering', 'debates', 'politics', 'reforms', "Voting rights", "International relations", "Legislative reforms"]</a:t>
            </a:r>
            <a:endParaRPr b="0" i="0" sz="1300" u="none" cap="none" strike="noStrike">
              <a:solidFill>
                <a:srgbClr val="0065BD"/>
              </a:solidFill>
              <a:latin typeface="Arial"/>
              <a:ea typeface="Arial"/>
              <a:cs typeface="Arial"/>
              <a:sym typeface="Arial"/>
            </a:endParaRPr>
          </a:p>
        </p:txBody>
      </p:sp>
      <p:sp>
        <p:nvSpPr>
          <p:cNvPr id="180" name="Google Shape;180;g32301dff7ef_0_59"/>
          <p:cNvSpPr/>
          <p:nvPr/>
        </p:nvSpPr>
        <p:spPr>
          <a:xfrm>
            <a:off x="933275" y="4509075"/>
            <a:ext cx="10494300" cy="1646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US" sz="1500" u="none" cap="none" strike="noStrike">
                <a:solidFill>
                  <a:srgbClr val="0065BD"/>
                </a:solidFill>
                <a:latin typeface="Arial"/>
                <a:ea typeface="Arial"/>
                <a:cs typeface="Arial"/>
                <a:sym typeface="Arial"/>
              </a:rPr>
              <a:t>['attacked his policies', 'said the plans were based on policies already in', 'said conservative policies would cause', 'support of political parties', 'said the move would be political suicide', 'election candidates should be entitled to a free mailshot for campaign leaflets says', 'launched its campaign for the local elections', 'has a chance in the election', 'repaid 500 000 to former tory treasurer lord ashcroft after he said the party could not win the election', 'called in the run up to the general election', 'a lid can be put on the speculation over the rivalry it may even threaten to undermine the election campaign', 'election slogan will be', etc…]</a:t>
            </a:r>
            <a:endParaRPr b="0" i="0" sz="1500" u="none" cap="none" strike="noStrike">
              <a:solidFill>
                <a:srgbClr val="0065BD"/>
              </a:solidFill>
              <a:latin typeface="Arial"/>
              <a:ea typeface="Arial"/>
              <a:cs typeface="Arial"/>
              <a:sym typeface="Arial"/>
            </a:endParaRPr>
          </a:p>
        </p:txBody>
      </p:sp>
      <p:cxnSp>
        <p:nvCxnSpPr>
          <p:cNvPr id="181" name="Google Shape;181;g32301dff7ef_0_59"/>
          <p:cNvCxnSpPr/>
          <p:nvPr/>
        </p:nvCxnSpPr>
        <p:spPr>
          <a:xfrm flipH="1">
            <a:off x="5984025" y="1289800"/>
            <a:ext cx="14100" cy="2574000"/>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6" name="Shape 186"/>
        <p:cNvGrpSpPr/>
        <p:nvPr/>
      </p:nvGrpSpPr>
      <p:grpSpPr>
        <a:xfrm>
          <a:off x="0" y="0"/>
          <a:ext cx="0" cy="0"/>
          <a:chOff x="0" y="0"/>
          <a:chExt cx="0" cy="0"/>
        </a:xfrm>
      </p:grpSpPr>
      <p:sp>
        <p:nvSpPr>
          <p:cNvPr id="187" name="Google Shape;187;g304c88f38af_0_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sz="1800">
                <a:solidFill>
                  <a:schemeClr val="dk1"/>
                </a:solidFill>
              </a:rPr>
              <a:t> </a:t>
            </a:r>
            <a:r>
              <a:rPr lang="en-US"/>
              <a:t>- Pipeline Overview</a:t>
            </a:r>
            <a:endParaRPr/>
          </a:p>
        </p:txBody>
      </p:sp>
      <p:sp>
        <p:nvSpPr>
          <p:cNvPr id="188" name="Google Shape;188;g304c88f38af_0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89" name="Google Shape;189;g304c88f38af_0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90" name="Google Shape;190;g304c88f38af_0_0"/>
          <p:cNvSpPr/>
          <p:nvPr/>
        </p:nvSpPr>
        <p:spPr>
          <a:xfrm>
            <a:off x="6380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Context Windows</a:t>
            </a:r>
            <a:endParaRPr b="0" i="0" sz="1600" u="none" cap="none" strike="noStrike">
              <a:solidFill>
                <a:srgbClr val="FFFFFF"/>
              </a:solidFill>
              <a:latin typeface="Arial"/>
              <a:ea typeface="Arial"/>
              <a:cs typeface="Arial"/>
              <a:sym typeface="Arial"/>
            </a:endParaRPr>
          </a:p>
        </p:txBody>
      </p:sp>
      <p:sp>
        <p:nvSpPr>
          <p:cNvPr id="191" name="Google Shape;191;g304c88f38af_0_0"/>
          <p:cNvSpPr/>
          <p:nvPr/>
        </p:nvSpPr>
        <p:spPr>
          <a:xfrm>
            <a:off x="34606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Clusters</a:t>
            </a:r>
            <a:endParaRPr b="0" i="0" sz="1600" u="none" cap="none" strike="noStrike">
              <a:solidFill>
                <a:srgbClr val="FFFFFF"/>
              </a:solidFill>
              <a:latin typeface="Arial"/>
              <a:ea typeface="Arial"/>
              <a:cs typeface="Arial"/>
              <a:sym typeface="Arial"/>
            </a:endParaRPr>
          </a:p>
        </p:txBody>
      </p:sp>
      <p:sp>
        <p:nvSpPr>
          <p:cNvPr id="192" name="Google Shape;192;g304c88f38af_0_0"/>
          <p:cNvSpPr/>
          <p:nvPr/>
        </p:nvSpPr>
        <p:spPr>
          <a:xfrm>
            <a:off x="62832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Archetypical Rules</a:t>
            </a:r>
            <a:endParaRPr b="0" i="0" sz="1600" u="none" cap="none" strike="noStrike">
              <a:solidFill>
                <a:srgbClr val="FFFFFF"/>
              </a:solidFill>
              <a:latin typeface="Arial"/>
              <a:ea typeface="Arial"/>
              <a:cs typeface="Arial"/>
              <a:sym typeface="Arial"/>
            </a:endParaRPr>
          </a:p>
        </p:txBody>
      </p:sp>
      <p:cxnSp>
        <p:nvCxnSpPr>
          <p:cNvPr id="193" name="Google Shape;193;g304c88f38af_0_0"/>
          <p:cNvCxnSpPr>
            <a:stCxn id="190" idx="3"/>
            <a:endCxn id="191" idx="1"/>
          </p:cNvCxnSpPr>
          <p:nvPr/>
        </p:nvCxnSpPr>
        <p:spPr>
          <a:xfrm>
            <a:off x="2829506" y="4002250"/>
            <a:ext cx="631200" cy="0"/>
          </a:xfrm>
          <a:prstGeom prst="straightConnector1">
            <a:avLst/>
          </a:prstGeom>
          <a:noFill/>
          <a:ln cap="flat" cmpd="sng" w="19050">
            <a:solidFill>
              <a:srgbClr val="0070CF"/>
            </a:solidFill>
            <a:prstDash val="solid"/>
            <a:round/>
            <a:headEnd len="sm" w="sm" type="none"/>
            <a:tailEnd len="med" w="med" type="triangle"/>
          </a:ln>
        </p:spPr>
      </p:cxnSp>
      <p:cxnSp>
        <p:nvCxnSpPr>
          <p:cNvPr id="194" name="Google Shape;194;g304c88f38af_0_0"/>
          <p:cNvCxnSpPr>
            <a:stCxn id="191" idx="3"/>
            <a:endCxn id="192" idx="1"/>
          </p:cNvCxnSpPr>
          <p:nvPr/>
        </p:nvCxnSpPr>
        <p:spPr>
          <a:xfrm>
            <a:off x="56521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195" name="Google Shape;195;g304c88f38af_0_0"/>
          <p:cNvSpPr txBox="1"/>
          <p:nvPr/>
        </p:nvSpPr>
        <p:spPr>
          <a:xfrm>
            <a:off x="1865300" y="2087700"/>
            <a:ext cx="25596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Embedding Models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Clustering Methods</a:t>
            </a:r>
            <a:endParaRPr sz="1800">
              <a:solidFill>
                <a:schemeClr val="dk1"/>
              </a:solidFill>
            </a:endParaRPr>
          </a:p>
        </p:txBody>
      </p:sp>
      <p:sp>
        <p:nvSpPr>
          <p:cNvPr id="196" name="Google Shape;196;g304c88f38af_0_0"/>
          <p:cNvSpPr txBox="1"/>
          <p:nvPr/>
        </p:nvSpPr>
        <p:spPr>
          <a:xfrm>
            <a:off x="8971250" y="707000"/>
            <a:ext cx="25920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Generated Archetypes</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Evaluation Methods</a:t>
            </a:r>
            <a:endParaRPr b="0" i="0" sz="1800" u="none" cap="none" strike="noStrike">
              <a:solidFill>
                <a:schemeClr val="dk1"/>
              </a:solidFill>
              <a:latin typeface="Arial"/>
              <a:ea typeface="Arial"/>
              <a:cs typeface="Arial"/>
              <a:sym typeface="Arial"/>
            </a:endParaRPr>
          </a:p>
        </p:txBody>
      </p:sp>
      <p:sp>
        <p:nvSpPr>
          <p:cNvPr id="197" name="Google Shape;197;g304c88f38af_0_0"/>
          <p:cNvSpPr txBox="1"/>
          <p:nvPr/>
        </p:nvSpPr>
        <p:spPr>
          <a:xfrm>
            <a:off x="4475650" y="4666025"/>
            <a:ext cx="2984100" cy="150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LLMs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Prompt Engineering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Output Parsing</a:t>
            </a:r>
            <a:endParaRPr b="0" i="0" sz="1800" u="none" cap="none" strike="noStrike">
              <a:solidFill>
                <a:schemeClr val="dk1"/>
              </a:solidFill>
              <a:latin typeface="Arial"/>
              <a:ea typeface="Arial"/>
              <a:cs typeface="Arial"/>
              <a:sym typeface="Arial"/>
            </a:endParaRPr>
          </a:p>
        </p:txBody>
      </p:sp>
      <p:sp>
        <p:nvSpPr>
          <p:cNvPr id="198" name="Google Shape;198;g304c88f38af_0_0"/>
          <p:cNvSpPr/>
          <p:nvPr/>
        </p:nvSpPr>
        <p:spPr>
          <a:xfrm>
            <a:off x="9171506" y="2047875"/>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Semantic Search</a:t>
            </a:r>
            <a:endParaRPr b="0" i="0" sz="1600" u="none" cap="none" strike="noStrike">
              <a:solidFill>
                <a:srgbClr val="FFFFFF"/>
              </a:solidFill>
              <a:latin typeface="Arial"/>
              <a:ea typeface="Arial"/>
              <a:cs typeface="Arial"/>
              <a:sym typeface="Arial"/>
            </a:endParaRPr>
          </a:p>
        </p:txBody>
      </p:sp>
      <p:sp>
        <p:nvSpPr>
          <p:cNvPr id="199" name="Google Shape;199;g304c88f38af_0_0"/>
          <p:cNvSpPr/>
          <p:nvPr/>
        </p:nvSpPr>
        <p:spPr>
          <a:xfrm>
            <a:off x="9171506" y="31328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Fine-Tuning Text Classifiers</a:t>
            </a:r>
            <a:endParaRPr b="0" i="0" sz="1600" u="none" cap="none" strike="noStrike">
              <a:solidFill>
                <a:srgbClr val="FFFFFF"/>
              </a:solidFill>
              <a:latin typeface="Arial"/>
              <a:ea typeface="Arial"/>
              <a:cs typeface="Arial"/>
              <a:sym typeface="Arial"/>
            </a:endParaRPr>
          </a:p>
        </p:txBody>
      </p:sp>
      <p:sp>
        <p:nvSpPr>
          <p:cNvPr id="200" name="Google Shape;200;g304c88f38af_0_0"/>
          <p:cNvSpPr/>
          <p:nvPr/>
        </p:nvSpPr>
        <p:spPr>
          <a:xfrm>
            <a:off x="9171506" y="4217813"/>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Conducting Human Survey</a:t>
            </a:r>
            <a:endParaRPr b="0" i="0" sz="1600" u="none" cap="none" strike="noStrike">
              <a:solidFill>
                <a:srgbClr val="FFFFFF"/>
              </a:solidFill>
              <a:latin typeface="Arial"/>
              <a:ea typeface="Arial"/>
              <a:cs typeface="Arial"/>
              <a:sym typeface="Arial"/>
            </a:endParaRPr>
          </a:p>
        </p:txBody>
      </p:sp>
      <p:sp>
        <p:nvSpPr>
          <p:cNvPr id="201" name="Google Shape;201;g304c88f38af_0_0"/>
          <p:cNvSpPr/>
          <p:nvPr/>
        </p:nvSpPr>
        <p:spPr>
          <a:xfrm>
            <a:off x="9171506" y="5302788"/>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Clustering Generated Archetypes</a:t>
            </a:r>
            <a:endParaRPr b="0" i="0" sz="1600" u="none" cap="none" strike="noStrike">
              <a:solidFill>
                <a:srgbClr val="FFFFFF"/>
              </a:solidFill>
              <a:latin typeface="Arial"/>
              <a:ea typeface="Arial"/>
              <a:cs typeface="Arial"/>
              <a:sym typeface="Arial"/>
            </a:endParaRPr>
          </a:p>
        </p:txBody>
      </p:sp>
      <p:cxnSp>
        <p:nvCxnSpPr>
          <p:cNvPr id="202" name="Google Shape;202;g304c88f38af_0_0"/>
          <p:cNvCxnSpPr/>
          <p:nvPr/>
        </p:nvCxnSpPr>
        <p:spPr>
          <a:xfrm>
            <a:off x="84747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03" name="Google Shape;203;g304c88f38af_0_0"/>
          <p:cNvSpPr txBox="1"/>
          <p:nvPr/>
        </p:nvSpPr>
        <p:spPr>
          <a:xfrm>
            <a:off x="-31175" y="3712449"/>
            <a:ext cx="884700" cy="45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b="0" i="0" sz="1800" u="none" cap="none" strike="noStrike">
              <a:solidFill>
                <a:schemeClr val="dk1"/>
              </a:solidFill>
              <a:latin typeface="Arial"/>
              <a:ea typeface="Arial"/>
              <a:cs typeface="Arial"/>
              <a:sym typeface="Arial"/>
            </a:endParaRPr>
          </a:p>
        </p:txBody>
      </p:sp>
      <p:sp>
        <p:nvSpPr>
          <p:cNvPr id="204" name="Google Shape;204;g304c88f38af_0_0"/>
          <p:cNvSpPr/>
          <p:nvPr/>
        </p:nvSpPr>
        <p:spPr>
          <a:xfrm rot="786485">
            <a:off x="10832313" y="23527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Scope</a:t>
            </a:r>
            <a:endParaRPr b="1" i="0" u="none" cap="none" strike="noStrike">
              <a:solidFill>
                <a:schemeClr val="accent6"/>
              </a:solidFill>
              <a:latin typeface="Arial"/>
              <a:ea typeface="Arial"/>
              <a:cs typeface="Arial"/>
              <a:sym typeface="Arial"/>
            </a:endParaRPr>
          </a:p>
        </p:txBody>
      </p:sp>
      <p:sp>
        <p:nvSpPr>
          <p:cNvPr id="205" name="Google Shape;205;g304c88f38af_0_0"/>
          <p:cNvSpPr/>
          <p:nvPr/>
        </p:nvSpPr>
        <p:spPr>
          <a:xfrm rot="786485">
            <a:off x="10832313" y="3439618"/>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General-ization</a:t>
            </a:r>
            <a:endParaRPr b="1" i="0" u="none" cap="none" strike="noStrike">
              <a:solidFill>
                <a:schemeClr val="lt1"/>
              </a:solidFill>
              <a:latin typeface="Arial"/>
              <a:ea typeface="Arial"/>
              <a:cs typeface="Arial"/>
              <a:sym typeface="Arial"/>
            </a:endParaRPr>
          </a:p>
        </p:txBody>
      </p:sp>
      <p:sp>
        <p:nvSpPr>
          <p:cNvPr id="206" name="Google Shape;206;g304c88f38af_0_0"/>
          <p:cNvSpPr/>
          <p:nvPr/>
        </p:nvSpPr>
        <p:spPr>
          <a:xfrm rot="786485">
            <a:off x="10832313" y="45265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Human</a:t>
            </a:r>
            <a:endParaRPr b="1">
              <a:solidFill>
                <a:schemeClr val="lt1"/>
              </a:solidFill>
            </a:endParaRPr>
          </a:p>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Eval</a:t>
            </a:r>
            <a:endParaRPr b="1">
              <a:solidFill>
                <a:schemeClr val="lt1"/>
              </a:solidFill>
            </a:endParaRPr>
          </a:p>
        </p:txBody>
      </p:sp>
      <p:sp>
        <p:nvSpPr>
          <p:cNvPr id="207" name="Google Shape;207;g304c88f38af_0_0"/>
          <p:cNvSpPr/>
          <p:nvPr/>
        </p:nvSpPr>
        <p:spPr>
          <a:xfrm rot="786485">
            <a:off x="10832313" y="565415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Domain</a:t>
            </a:r>
            <a:r>
              <a:rPr b="1" lang="en-US">
                <a:solidFill>
                  <a:schemeClr val="lt1"/>
                </a:solidFill>
              </a:rPr>
              <a:t> </a:t>
            </a:r>
            <a:r>
              <a:rPr b="1" lang="en-US">
                <a:solidFill>
                  <a:schemeClr val="accent6"/>
                </a:solidFill>
              </a:rPr>
              <a:t>Disjoint</a:t>
            </a:r>
            <a:endParaRPr b="1" i="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4e2fc70470_0_88"/>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Methodology</a:t>
            </a:r>
            <a:r>
              <a:rPr lang="en-US" sz="1800">
                <a:solidFill>
                  <a:schemeClr val="dk1"/>
                </a:solidFill>
              </a:rPr>
              <a:t> </a:t>
            </a:r>
            <a:r>
              <a:rPr lang="en-US"/>
              <a:t>- Pipeline Overview</a:t>
            </a:r>
            <a:endParaRPr/>
          </a:p>
        </p:txBody>
      </p:sp>
      <p:sp>
        <p:nvSpPr>
          <p:cNvPr id="214" name="Google Shape;214;g34e2fc70470_0_88"/>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15" name="Google Shape;215;g34e2fc70470_0_88"/>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16" name="Google Shape;216;g34e2fc70470_0_88"/>
          <p:cNvSpPr/>
          <p:nvPr/>
        </p:nvSpPr>
        <p:spPr>
          <a:xfrm>
            <a:off x="6380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Context Windows</a:t>
            </a:r>
            <a:endParaRPr b="0" i="0" sz="1600" u="none" cap="none" strike="noStrike">
              <a:solidFill>
                <a:srgbClr val="FFFFFF"/>
              </a:solidFill>
              <a:latin typeface="Arial"/>
              <a:ea typeface="Arial"/>
              <a:cs typeface="Arial"/>
              <a:sym typeface="Arial"/>
            </a:endParaRPr>
          </a:p>
        </p:txBody>
      </p:sp>
      <p:sp>
        <p:nvSpPr>
          <p:cNvPr id="217" name="Google Shape;217;g34e2fc70470_0_88"/>
          <p:cNvSpPr/>
          <p:nvPr/>
        </p:nvSpPr>
        <p:spPr>
          <a:xfrm>
            <a:off x="34606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Clusters</a:t>
            </a:r>
            <a:endParaRPr b="0" i="0" sz="1600" u="none" cap="none" strike="noStrike">
              <a:solidFill>
                <a:srgbClr val="FFFFFF"/>
              </a:solidFill>
              <a:latin typeface="Arial"/>
              <a:ea typeface="Arial"/>
              <a:cs typeface="Arial"/>
              <a:sym typeface="Arial"/>
            </a:endParaRPr>
          </a:p>
        </p:txBody>
      </p:sp>
      <p:sp>
        <p:nvSpPr>
          <p:cNvPr id="218" name="Google Shape;218;g34e2fc70470_0_88"/>
          <p:cNvSpPr/>
          <p:nvPr/>
        </p:nvSpPr>
        <p:spPr>
          <a:xfrm>
            <a:off x="6283206" y="371245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Archetypical Rules</a:t>
            </a:r>
            <a:endParaRPr b="0" i="0" sz="1600" u="none" cap="none" strike="noStrike">
              <a:solidFill>
                <a:srgbClr val="FFFFFF"/>
              </a:solidFill>
              <a:latin typeface="Arial"/>
              <a:ea typeface="Arial"/>
              <a:cs typeface="Arial"/>
              <a:sym typeface="Arial"/>
            </a:endParaRPr>
          </a:p>
        </p:txBody>
      </p:sp>
      <p:cxnSp>
        <p:nvCxnSpPr>
          <p:cNvPr id="219" name="Google Shape;219;g34e2fc70470_0_88"/>
          <p:cNvCxnSpPr>
            <a:stCxn id="216" idx="3"/>
            <a:endCxn id="217" idx="1"/>
          </p:cNvCxnSpPr>
          <p:nvPr/>
        </p:nvCxnSpPr>
        <p:spPr>
          <a:xfrm>
            <a:off x="2829506" y="4002250"/>
            <a:ext cx="631200" cy="0"/>
          </a:xfrm>
          <a:prstGeom prst="straightConnector1">
            <a:avLst/>
          </a:prstGeom>
          <a:noFill/>
          <a:ln cap="flat" cmpd="sng" w="19050">
            <a:solidFill>
              <a:srgbClr val="0070CF"/>
            </a:solidFill>
            <a:prstDash val="solid"/>
            <a:round/>
            <a:headEnd len="sm" w="sm" type="none"/>
            <a:tailEnd len="med" w="med" type="triangle"/>
          </a:ln>
        </p:spPr>
      </p:cxnSp>
      <p:cxnSp>
        <p:nvCxnSpPr>
          <p:cNvPr id="220" name="Google Shape;220;g34e2fc70470_0_88"/>
          <p:cNvCxnSpPr>
            <a:stCxn id="217" idx="3"/>
            <a:endCxn id="218" idx="1"/>
          </p:cNvCxnSpPr>
          <p:nvPr/>
        </p:nvCxnSpPr>
        <p:spPr>
          <a:xfrm>
            <a:off x="56521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21" name="Google Shape;221;g34e2fc70470_0_88"/>
          <p:cNvSpPr txBox="1"/>
          <p:nvPr/>
        </p:nvSpPr>
        <p:spPr>
          <a:xfrm>
            <a:off x="1865300" y="2087700"/>
            <a:ext cx="25596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Embedding Models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Clustering Methods</a:t>
            </a:r>
            <a:endParaRPr sz="1800">
              <a:solidFill>
                <a:schemeClr val="dk1"/>
              </a:solidFill>
            </a:endParaRPr>
          </a:p>
        </p:txBody>
      </p:sp>
      <p:sp>
        <p:nvSpPr>
          <p:cNvPr id="222" name="Google Shape;222;g34e2fc70470_0_88"/>
          <p:cNvSpPr txBox="1"/>
          <p:nvPr/>
        </p:nvSpPr>
        <p:spPr>
          <a:xfrm>
            <a:off x="8971250" y="707000"/>
            <a:ext cx="2592000" cy="121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Generated Archetypes</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Evaluation Methods</a:t>
            </a:r>
            <a:endParaRPr b="0" i="0" sz="1800" u="none" cap="none" strike="noStrike">
              <a:solidFill>
                <a:schemeClr val="dk1"/>
              </a:solidFill>
              <a:latin typeface="Arial"/>
              <a:ea typeface="Arial"/>
              <a:cs typeface="Arial"/>
              <a:sym typeface="Arial"/>
            </a:endParaRPr>
          </a:p>
        </p:txBody>
      </p:sp>
      <p:sp>
        <p:nvSpPr>
          <p:cNvPr id="223" name="Google Shape;223;g34e2fc70470_0_88"/>
          <p:cNvSpPr txBox="1"/>
          <p:nvPr/>
        </p:nvSpPr>
        <p:spPr>
          <a:xfrm>
            <a:off x="4475650" y="4666025"/>
            <a:ext cx="2984100" cy="150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LLMs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Prompt Engineering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Output Parsing</a:t>
            </a:r>
            <a:endParaRPr b="0" i="0" sz="1800" u="none" cap="none" strike="noStrike">
              <a:solidFill>
                <a:schemeClr val="dk1"/>
              </a:solidFill>
              <a:latin typeface="Arial"/>
              <a:ea typeface="Arial"/>
              <a:cs typeface="Arial"/>
              <a:sym typeface="Arial"/>
            </a:endParaRPr>
          </a:p>
        </p:txBody>
      </p:sp>
      <p:sp>
        <p:nvSpPr>
          <p:cNvPr id="224" name="Google Shape;224;g34e2fc70470_0_88"/>
          <p:cNvSpPr/>
          <p:nvPr/>
        </p:nvSpPr>
        <p:spPr>
          <a:xfrm>
            <a:off x="9171506" y="2047875"/>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US" sz="1600">
                <a:solidFill>
                  <a:schemeClr val="dk1"/>
                </a:solidFill>
              </a:rPr>
              <a:t>Semantic Search</a:t>
            </a:r>
            <a:endParaRPr b="0" i="0" sz="1600" u="none" cap="none" strike="noStrike">
              <a:solidFill>
                <a:srgbClr val="FFFFFF"/>
              </a:solidFill>
              <a:latin typeface="Arial"/>
              <a:ea typeface="Arial"/>
              <a:cs typeface="Arial"/>
              <a:sym typeface="Arial"/>
            </a:endParaRPr>
          </a:p>
        </p:txBody>
      </p:sp>
      <p:cxnSp>
        <p:nvCxnSpPr>
          <p:cNvPr id="225" name="Google Shape;225;g34e2fc70470_0_88"/>
          <p:cNvCxnSpPr/>
          <p:nvPr/>
        </p:nvCxnSpPr>
        <p:spPr>
          <a:xfrm>
            <a:off x="8474706" y="4002250"/>
            <a:ext cx="631200" cy="0"/>
          </a:xfrm>
          <a:prstGeom prst="straightConnector1">
            <a:avLst/>
          </a:prstGeom>
          <a:noFill/>
          <a:ln cap="flat" cmpd="sng" w="19050">
            <a:solidFill>
              <a:srgbClr val="0070CF"/>
            </a:solidFill>
            <a:prstDash val="solid"/>
            <a:round/>
            <a:headEnd len="sm" w="sm" type="none"/>
            <a:tailEnd len="med" w="med" type="triangle"/>
          </a:ln>
        </p:spPr>
      </p:cxnSp>
      <p:sp>
        <p:nvSpPr>
          <p:cNvPr id="226" name="Google Shape;226;g34e2fc70470_0_88"/>
          <p:cNvSpPr txBox="1"/>
          <p:nvPr/>
        </p:nvSpPr>
        <p:spPr>
          <a:xfrm>
            <a:off x="-31175" y="3712449"/>
            <a:ext cx="884700" cy="45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a:t>
            </a:r>
            <a:endParaRPr b="0" i="0" sz="1800" u="none" cap="none" strike="noStrike">
              <a:solidFill>
                <a:schemeClr val="dk1"/>
              </a:solidFill>
              <a:latin typeface="Arial"/>
              <a:ea typeface="Arial"/>
              <a:cs typeface="Arial"/>
              <a:sym typeface="Arial"/>
            </a:endParaRPr>
          </a:p>
        </p:txBody>
      </p:sp>
      <p:sp>
        <p:nvSpPr>
          <p:cNvPr id="227" name="Google Shape;227;g34e2fc70470_0_88"/>
          <p:cNvSpPr/>
          <p:nvPr/>
        </p:nvSpPr>
        <p:spPr>
          <a:xfrm rot="786485">
            <a:off x="10832313" y="2352705"/>
            <a:ext cx="1226251" cy="720428"/>
          </a:xfrm>
          <a:prstGeom prst="ellipse">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US">
                <a:solidFill>
                  <a:schemeClr val="accent6"/>
                </a:solidFill>
              </a:rPr>
              <a:t>Scope</a:t>
            </a:r>
            <a:endParaRPr b="1" i="0" u="none" cap="none" strike="noStrike">
              <a:solidFill>
                <a:schemeClr val="accent6"/>
              </a:solidFill>
              <a:latin typeface="Arial"/>
              <a:ea typeface="Arial"/>
              <a:cs typeface="Arial"/>
              <a:sym typeface="Arial"/>
            </a:endParaRPr>
          </a:p>
        </p:txBody>
      </p:sp>
      <p:sp>
        <p:nvSpPr>
          <p:cNvPr id="228" name="Google Shape;228;g34e2fc70470_0_88"/>
          <p:cNvSpPr/>
          <p:nvPr/>
        </p:nvSpPr>
        <p:spPr>
          <a:xfrm>
            <a:off x="5262350" y="1331750"/>
            <a:ext cx="3071700" cy="1596600"/>
          </a:xfrm>
          <a:prstGeom prst="roundRect">
            <a:avLst>
              <a:gd fmla="val 16667" name="adj"/>
            </a:avLst>
          </a:prstGeom>
          <a:noFill/>
          <a:ln cap="flat" cmpd="sng" w="38100">
            <a:solidFill>
              <a:srgbClr val="F6E1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b="1" lang="en-US" sz="1800">
                <a:solidFill>
                  <a:schemeClr val="accent5"/>
                </a:solidFill>
              </a:rPr>
              <a:t>Scope </a:t>
            </a:r>
            <a:r>
              <a:rPr b="1" lang="en-US" sz="1800">
                <a:solidFill>
                  <a:schemeClr val="accent5"/>
                </a:solidFill>
              </a:rPr>
              <a:t>Definition</a:t>
            </a:r>
            <a:endParaRPr sz="2200">
              <a:solidFill>
                <a:srgbClr val="1F77B4"/>
              </a:solidFill>
            </a:endParaRPr>
          </a:p>
          <a:p>
            <a:pPr indent="0" lvl="0" marL="0" rtl="0" algn="ctr">
              <a:spcBef>
                <a:spcPts val="0"/>
              </a:spcBef>
              <a:spcAft>
                <a:spcPts val="0"/>
              </a:spcAft>
              <a:buClr>
                <a:schemeClr val="dk1"/>
              </a:buClr>
              <a:buSzPts val="1100"/>
              <a:buFont typeface="Arial"/>
              <a:buNone/>
            </a:pPr>
            <a:r>
              <a:rPr lang="en-US"/>
              <a:t>The extent to which archetypes semantically cover the same conceptual and informational range as the original full-text corpus.</a:t>
            </a:r>
            <a:endParaRPr/>
          </a:p>
          <a:p>
            <a:pPr indent="0" lvl="0" marL="0" marR="0" rtl="0" algn="ctr">
              <a:lnSpc>
                <a:spcPct val="100000"/>
              </a:lnSpc>
              <a:spcBef>
                <a:spcPts val="0"/>
              </a:spcBef>
              <a:spcAft>
                <a:spcPts val="0"/>
              </a:spcAft>
              <a:buClr>
                <a:srgbClr val="000000"/>
              </a:buClr>
              <a:buSzPts val="14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2023-03-23T12:10:48Z</dcterms:created>
  <dc:creator>Phillip Schneider</dc:creator>
</cp:coreProperties>
</file>