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>
  <p:sldMasterIdLst>
    <p:sldMasterId id="2147483725" r:id="rId1"/>
  </p:sldMasterIdLst>
  <p:notesMasterIdLst>
    <p:notesMasterId r:id="rId29"/>
  </p:notesMasterIdLst>
  <p:handoutMasterIdLst>
    <p:handoutMasterId r:id="rId30"/>
  </p:handoutMasterIdLst>
  <p:sldIdLst>
    <p:sldId id="696" r:id="rId2"/>
    <p:sldId id="697" r:id="rId3"/>
    <p:sldId id="698" r:id="rId4"/>
    <p:sldId id="699" r:id="rId5"/>
    <p:sldId id="712" r:id="rId6"/>
    <p:sldId id="701" r:id="rId7"/>
    <p:sldId id="715" r:id="rId8"/>
    <p:sldId id="700" r:id="rId9"/>
    <p:sldId id="713" r:id="rId10"/>
    <p:sldId id="714" r:id="rId11"/>
    <p:sldId id="716" r:id="rId12"/>
    <p:sldId id="717" r:id="rId13"/>
    <p:sldId id="718" r:id="rId14"/>
    <p:sldId id="719" r:id="rId15"/>
    <p:sldId id="720" r:id="rId16"/>
    <p:sldId id="729" r:id="rId17"/>
    <p:sldId id="730" r:id="rId18"/>
    <p:sldId id="731" r:id="rId19"/>
    <p:sldId id="732" r:id="rId20"/>
    <p:sldId id="708" r:id="rId21"/>
    <p:sldId id="724" r:id="rId22"/>
    <p:sldId id="725" r:id="rId23"/>
    <p:sldId id="733" r:id="rId24"/>
    <p:sldId id="727" r:id="rId25"/>
    <p:sldId id="709" r:id="rId26"/>
    <p:sldId id="710" r:id="rId27"/>
    <p:sldId id="704" r:id="rId28"/>
  </p:sldIdLst>
  <p:sldSz cx="12192000" cy="6858000"/>
  <p:notesSz cx="7099300" cy="10234613"/>
  <p:defaultTextStyle>
    <a:defPPr>
      <a:defRPr lang="de-DE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Helvetica Neue"/>
        <a:ea typeface="+mn-ea"/>
        <a:cs typeface="Arial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Helvetica Neue"/>
        <a:ea typeface="+mn-ea"/>
        <a:cs typeface="Arial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Helvetica Neue"/>
        <a:ea typeface="+mn-ea"/>
        <a:cs typeface="Arial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Helvetica Neue"/>
        <a:ea typeface="+mn-ea"/>
        <a:cs typeface="Arial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Helvetica Neue"/>
        <a:ea typeface="+mn-ea"/>
        <a:cs typeface="Arial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Helvetica Neue"/>
        <a:ea typeface="+mn-ea"/>
        <a:cs typeface="Arial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Helvetica Neue"/>
        <a:ea typeface="+mn-ea"/>
        <a:cs typeface="Arial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Helvetica Neue"/>
        <a:ea typeface="+mn-ea"/>
        <a:cs typeface="Arial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Helvetica Neue"/>
        <a:ea typeface="+mn-ea"/>
        <a:cs typeface="Arial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orient="horz" pos="618" userDrawn="1">
          <p15:clr>
            <a:srgbClr val="A4A3A4"/>
          </p15:clr>
        </p15:guide>
        <p15:guide id="3" orient="horz" pos="4042" userDrawn="1">
          <p15:clr>
            <a:srgbClr val="A4A3A4"/>
          </p15:clr>
        </p15:guide>
        <p15:guide id="4" pos="7499" userDrawn="1">
          <p15:clr>
            <a:srgbClr val="A4A3A4"/>
          </p15:clr>
        </p15:guide>
        <p15:guide id="5" pos="211" userDrawn="1">
          <p15:clr>
            <a:srgbClr val="A4A3A4"/>
          </p15:clr>
        </p15:guide>
        <p15:guide id="6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224">
          <p15:clr>
            <a:srgbClr val="A4A3A4"/>
          </p15:clr>
        </p15:guide>
        <p15:guide id="2" pos="2236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3" name="Autor" initials="A" lastIdx="0" clrIdx="3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5BD"/>
    <a:srgbClr val="C0C0C0"/>
    <a:srgbClr val="000000"/>
    <a:srgbClr val="41BEFF"/>
    <a:srgbClr val="FF8000"/>
    <a:srgbClr val="CB6C1D"/>
    <a:srgbClr val="ECE8C2"/>
    <a:srgbClr val="91AC6B"/>
    <a:srgbClr val="074FB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ADD2DAC-F0BB-3F3D-F02E-9B3AC46F43F0}" v="10" dt="2025-04-14T10:20:38.196"/>
    <p1510:client id="{BC2BB967-8828-55E1-BB1B-2EF4D8C1FFBC}" v="3" dt="2025-04-16T08:26:03.746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Designformatvorlage 1 - Akz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93296810-A885-4BE3-A3E7-6D5BEEA58F35}" styleName="Mittlere Formatvorlage 2 - Akz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5940675A-B579-460E-94D1-54222C63F5DA}" styleName="Keine Formatvorlage, Tabellengitternetz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7" autoAdjust="0"/>
    <p:restoredTop sz="95481" autoAdjust="0"/>
  </p:normalViewPr>
  <p:slideViewPr>
    <p:cSldViewPr>
      <p:cViewPr varScale="1">
        <p:scale>
          <a:sx n="129" d="100"/>
          <a:sy n="129" d="100"/>
        </p:scale>
        <p:origin x="216" y="336"/>
      </p:cViewPr>
      <p:guideLst>
        <p:guide orient="horz" pos="2160"/>
        <p:guide orient="horz" pos="618"/>
        <p:guide orient="horz" pos="4042"/>
        <p:guide pos="7499"/>
        <p:guide pos="211"/>
        <p:guide pos="3840"/>
      </p:guideLst>
    </p:cSldViewPr>
  </p:slideViewPr>
  <p:outlineViewPr>
    <p:cViewPr>
      <p:scale>
        <a:sx n="33" d="100"/>
        <a:sy n="33" d="100"/>
      </p:scale>
      <p:origin x="0" y="39096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62" d="100"/>
          <a:sy n="62" d="100"/>
        </p:scale>
        <p:origin x="3186" y="96"/>
      </p:cViewPr>
      <p:guideLst>
        <p:guide orient="horz" pos="3224"/>
        <p:guide pos="2236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37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microsoft.com/office/2016/11/relationships/changesInfo" Target="changesInfos/changesInfo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handoutMaster" Target="handoutMasters/handoutMaster1.xml"/><Relationship Id="rId35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an Rothweiler" userId="S::jan.rothweiler@tum.de::2372ba02-e3f4-4691-870c-5f3c3082fe82" providerId="AD" clId="Web-{AADD2DAC-F0BB-3F3D-F02E-9B3AC46F43F0}"/>
    <pc:docChg chg="modSld">
      <pc:chgData name="Jan Rothweiler" userId="S::jan.rothweiler@tum.de::2372ba02-e3f4-4691-870c-5f3c3082fe82" providerId="AD" clId="Web-{AADD2DAC-F0BB-3F3D-F02E-9B3AC46F43F0}" dt="2025-04-14T10:20:38.196" v="6" actId="20577"/>
      <pc:docMkLst>
        <pc:docMk/>
      </pc:docMkLst>
      <pc:sldChg chg="modSp">
        <pc:chgData name="Jan Rothweiler" userId="S::jan.rothweiler@tum.de::2372ba02-e3f4-4691-870c-5f3c3082fe82" providerId="AD" clId="Web-{AADD2DAC-F0BB-3F3D-F02E-9B3AC46F43F0}" dt="2025-04-14T10:20:38.196" v="6" actId="20577"/>
        <pc:sldMkLst>
          <pc:docMk/>
          <pc:sldMk cId="4192169622" sldId="718"/>
        </pc:sldMkLst>
        <pc:spChg chg="mod">
          <ac:chgData name="Jan Rothweiler" userId="S::jan.rothweiler@tum.de::2372ba02-e3f4-4691-870c-5f3c3082fe82" providerId="AD" clId="Web-{AADD2DAC-F0BB-3F3D-F02E-9B3AC46F43F0}" dt="2025-04-14T10:20:38.196" v="6" actId="20577"/>
          <ac:spMkLst>
            <pc:docMk/>
            <pc:sldMk cId="4192169622" sldId="718"/>
            <ac:spMk id="11" creationId="{02E6DFEC-E379-981B-1347-D6301E567EE6}"/>
          </ac:spMkLst>
        </pc:spChg>
      </pc:sldChg>
    </pc:docChg>
  </pc:docChgLst>
  <pc:docChgLst>
    <pc:chgData name="Jan Rothweiler" userId="S::jan.rothweiler@tum.de::2372ba02-e3f4-4691-870c-5f3c3082fe82" providerId="AD" clId="Web-{BC2BB967-8828-55E1-BB1B-2EF4D8C1FFBC}"/>
    <pc:docChg chg="addSld delSld">
      <pc:chgData name="Jan Rothweiler" userId="S::jan.rothweiler@tum.de::2372ba02-e3f4-4691-870c-5f3c3082fe82" providerId="AD" clId="Web-{BC2BB967-8828-55E1-BB1B-2EF4D8C1FFBC}" dt="2025-04-16T08:26:03.746" v="2"/>
      <pc:docMkLst>
        <pc:docMk/>
      </pc:docMkLst>
      <pc:sldChg chg="del">
        <pc:chgData name="Jan Rothweiler" userId="S::jan.rothweiler@tum.de::2372ba02-e3f4-4691-870c-5f3c3082fe82" providerId="AD" clId="Web-{BC2BB967-8828-55E1-BB1B-2EF4D8C1FFBC}" dt="2025-04-16T08:26:03.746" v="2"/>
        <pc:sldMkLst>
          <pc:docMk/>
          <pc:sldMk cId="3629000209" sldId="706"/>
        </pc:sldMkLst>
      </pc:sldChg>
      <pc:sldChg chg="add del">
        <pc:chgData name="Jan Rothweiler" userId="S::jan.rothweiler@tum.de::2372ba02-e3f4-4691-870c-5f3c3082fe82" providerId="AD" clId="Web-{BC2BB967-8828-55E1-BB1B-2EF4D8C1FFBC}" dt="2025-04-16T08:25:48.840" v="1"/>
        <pc:sldMkLst>
          <pc:docMk/>
          <pc:sldMk cId="1216037393" sldId="714"/>
        </pc:sldMkLst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Book10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Book10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8"/>
    </mc:Choice>
    <mc:Fallback>
      <c:style val="8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GB"/>
              <a:t>Distribution</a:t>
            </a:r>
            <a:r>
              <a:rPr lang="en-GB" baseline="0"/>
              <a:t> of Company Type</a:t>
            </a:r>
            <a:endParaRPr lang="en-GB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GB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cat>
            <c:strRef>
              <c:f>Sheet1!$A$1:$A$3</c:f>
              <c:strCache>
                <c:ptCount val="3"/>
                <c:pt idx="0">
                  <c:v>Law Firm</c:v>
                </c:pt>
                <c:pt idx="1">
                  <c:v>Corporation</c:v>
                </c:pt>
                <c:pt idx="2">
                  <c:v>Other</c:v>
                </c:pt>
              </c:strCache>
            </c:strRef>
          </c:cat>
          <c:val>
            <c:numRef>
              <c:f>Sheet1!$B$1:$B$3</c:f>
              <c:numCache>
                <c:formatCode>General</c:formatCode>
                <c:ptCount val="3"/>
                <c:pt idx="0">
                  <c:v>17</c:v>
                </c:pt>
                <c:pt idx="1">
                  <c:v>9</c:v>
                </c:pt>
                <c:pt idx="2">
                  <c:v>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135-AB4C-977F-9084A2AACAA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2046666160"/>
        <c:axId val="1835360655"/>
      </c:barChart>
      <c:catAx>
        <c:axId val="204666616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DE"/>
          </a:p>
        </c:txPr>
        <c:crossAx val="1835360655"/>
        <c:crosses val="autoZero"/>
        <c:auto val="1"/>
        <c:lblAlgn val="ctr"/>
        <c:lblOffset val="100"/>
        <c:noMultiLvlLbl val="0"/>
      </c:catAx>
      <c:valAx>
        <c:axId val="1835360655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DE"/>
          </a:p>
        </c:txPr>
        <c:crossAx val="204666616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DE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7"/>
    </mc:Choice>
    <mc:Fallback>
      <c:style val="7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GB"/>
              <a:t>Distribution of Participants's</a:t>
            </a:r>
            <a:r>
              <a:rPr lang="en-GB" baseline="0"/>
              <a:t> Experience Levels (in years)</a:t>
            </a:r>
            <a:endParaRPr lang="en-GB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GB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cat>
            <c:strRef>
              <c:f>Sheet1!$A$8:$A$11</c:f>
              <c:strCache>
                <c:ptCount val="4"/>
                <c:pt idx="0">
                  <c:v>0 - 5</c:v>
                </c:pt>
                <c:pt idx="1">
                  <c:v>6  - 10</c:v>
                </c:pt>
                <c:pt idx="2">
                  <c:v>11 - 15</c:v>
                </c:pt>
                <c:pt idx="3">
                  <c:v>16+</c:v>
                </c:pt>
              </c:strCache>
            </c:strRef>
          </c:cat>
          <c:val>
            <c:numRef>
              <c:f>Sheet1!$B$8:$B$11</c:f>
              <c:numCache>
                <c:formatCode>General</c:formatCode>
                <c:ptCount val="4"/>
                <c:pt idx="0">
                  <c:v>10</c:v>
                </c:pt>
                <c:pt idx="1">
                  <c:v>7</c:v>
                </c:pt>
                <c:pt idx="2">
                  <c:v>5</c:v>
                </c:pt>
                <c:pt idx="3">
                  <c:v>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918-904E-8830-63071ECD6AE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457095216"/>
        <c:axId val="962097488"/>
      </c:barChart>
      <c:catAx>
        <c:axId val="45709521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DE"/>
          </a:p>
        </c:txPr>
        <c:crossAx val="962097488"/>
        <c:crosses val="autoZero"/>
        <c:auto val="1"/>
        <c:lblAlgn val="ctr"/>
        <c:lblOffset val="100"/>
        <c:noMultiLvlLbl val="0"/>
      </c:catAx>
      <c:valAx>
        <c:axId val="96209748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DE"/>
          </a:p>
        </c:txPr>
        <c:crossAx val="45709521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DE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withinLinear" id="19">
  <a:schemeClr val="accent6"/>
</cs:colorStyle>
</file>

<file path=ppt/charts/colors2.xml><?xml version="1.0" encoding="utf-8"?>
<cs:colorStyle xmlns:cs="http://schemas.microsoft.com/office/drawing/2012/chartStyle" xmlns:a="http://schemas.openxmlformats.org/drawingml/2006/main" meth="withinLinearReversed" id="25">
  <a:schemeClr val="accent5"/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525568" y="189833"/>
            <a:ext cx="3496595" cy="5122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0" tIns="49521" rIns="99040" bIns="49521" numCol="1" anchor="t" anchorCtr="0" compatLnSpc="1">
            <a:prstTxWarp prst="textNoShape">
              <a:avLst/>
            </a:prstTxWarp>
          </a:bodyPr>
          <a:lstStyle>
            <a:lvl1pPr algn="l" eaLnBrk="0" hangingPunct="0">
              <a:defRPr sz="1300">
                <a:latin typeface="TUM Neue Helvetica 55 Regular" charset="0"/>
                <a:cs typeface="+mn-cs"/>
              </a:defRPr>
            </a:lvl1pPr>
          </a:lstStyle>
          <a:p>
            <a:pPr>
              <a:defRPr/>
            </a:pPr>
            <a:endParaRPr lang="de-DE" dirty="0">
              <a:latin typeface="Arial Unicode MS" pitchFamily="34" charset="-128"/>
            </a:endParaRP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338830" y="189833"/>
            <a:ext cx="2208376" cy="5122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0" tIns="49521" rIns="99040" bIns="49521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300">
                <a:latin typeface="TUM Neue Helvetica 55 Regular" charset="0"/>
                <a:cs typeface="+mn-cs"/>
              </a:defRPr>
            </a:lvl1pPr>
          </a:lstStyle>
          <a:p>
            <a:pPr>
              <a:defRPr/>
            </a:pPr>
            <a:endParaRPr lang="de-DE" dirty="0">
              <a:latin typeface="Arial Unicode MS" pitchFamily="34" charset="-128"/>
            </a:endParaRPr>
          </a:p>
        </p:txBody>
      </p:sp>
      <p:sp>
        <p:nvSpPr>
          <p:cNvPr id="1434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722392"/>
            <a:ext cx="3077137" cy="512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0" tIns="49521" rIns="99040" bIns="49521" numCol="1" anchor="b" anchorCtr="0" compatLnSpc="1">
            <a:prstTxWarp prst="textNoShape">
              <a:avLst/>
            </a:prstTxWarp>
          </a:bodyPr>
          <a:lstStyle>
            <a:lvl1pPr algn="l" eaLnBrk="0" hangingPunct="0">
              <a:defRPr sz="1300">
                <a:latin typeface="TUM Neue Helvetica 55 Regular" charset="0"/>
                <a:cs typeface="+mn-cs"/>
              </a:defRPr>
            </a:lvl1pPr>
          </a:lstStyle>
          <a:p>
            <a:pPr>
              <a:defRPr/>
            </a:pPr>
            <a:endParaRPr lang="de-DE" dirty="0">
              <a:latin typeface="Arial Unicode MS" pitchFamily="34" charset="-128"/>
            </a:endParaRPr>
          </a:p>
        </p:txBody>
      </p:sp>
      <p:sp>
        <p:nvSpPr>
          <p:cNvPr id="1434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2163" y="9722392"/>
            <a:ext cx="3077137" cy="512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0" tIns="49521" rIns="99040" bIns="49521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300">
                <a:latin typeface="TUM Neue Helvetica 55 Regular" charset="0"/>
                <a:cs typeface="+mn-cs"/>
              </a:defRPr>
            </a:lvl1pPr>
          </a:lstStyle>
          <a:p>
            <a:pPr>
              <a:defRPr/>
            </a:pPr>
            <a:fld id="{6F17E718-27D7-4FA6-ACF7-4EB047CCD802}" type="slidenum">
              <a:rPr lang="de-DE">
                <a:latin typeface="Arial Unicode MS" pitchFamily="34" charset="-128"/>
              </a:rPr>
              <a:pPr>
                <a:defRPr/>
              </a:pPr>
              <a:t>‹#›</a:t>
            </a:fld>
            <a:endParaRPr lang="de-DE" dirty="0">
              <a:latin typeface="Arial Unicode MS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79195943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7137" cy="5122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0" tIns="49521" rIns="99040" bIns="49521" numCol="1" anchor="t" anchorCtr="0" compatLnSpc="1">
            <a:prstTxWarp prst="textNoShape">
              <a:avLst/>
            </a:prstTxWarp>
          </a:bodyPr>
          <a:lstStyle>
            <a:lvl1pPr algn="l" eaLnBrk="0" hangingPunct="0">
              <a:defRPr sz="1300">
                <a:latin typeface="Arial Unicode MS" pitchFamily="34" charset="-128"/>
                <a:cs typeface="+mn-cs"/>
              </a:defRPr>
            </a:lvl1pPr>
          </a:lstStyle>
          <a:p>
            <a:pPr>
              <a:defRPr/>
            </a:pPr>
            <a:endParaRPr lang="de-DE" dirty="0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2163" y="0"/>
            <a:ext cx="3077137" cy="5122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0" tIns="49521" rIns="99040" bIns="49521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300">
                <a:latin typeface="Arial Unicode MS" pitchFamily="34" charset="-128"/>
                <a:cs typeface="+mn-cs"/>
              </a:defRPr>
            </a:lvl1pPr>
          </a:lstStyle>
          <a:p>
            <a:pPr>
              <a:defRPr/>
            </a:pPr>
            <a:endParaRPr lang="de-DE" dirty="0"/>
          </a:p>
        </p:txBody>
      </p:sp>
      <p:sp>
        <p:nvSpPr>
          <p:cNvPr id="2970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41288" y="769938"/>
            <a:ext cx="6816725" cy="38354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46685" y="4862015"/>
            <a:ext cx="5205932" cy="46050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0" tIns="49521" rIns="99040" bIns="4952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noProof="0" dirty="0"/>
              <a:t>Mastertextformat bearbeiten</a:t>
            </a:r>
          </a:p>
          <a:p>
            <a:pPr lvl="1"/>
            <a:r>
              <a:rPr lang="de-DE" noProof="0" dirty="0"/>
              <a:t>Zweite Ebene</a:t>
            </a:r>
          </a:p>
          <a:p>
            <a:pPr lvl="2"/>
            <a:r>
              <a:rPr lang="de-DE" noProof="0" dirty="0"/>
              <a:t>Dritte Ebene</a:t>
            </a:r>
          </a:p>
          <a:p>
            <a:pPr lvl="3"/>
            <a:r>
              <a:rPr lang="de-DE" noProof="0" dirty="0"/>
              <a:t>Vierte Ebene</a:t>
            </a:r>
          </a:p>
          <a:p>
            <a:pPr lvl="4"/>
            <a:r>
              <a:rPr lang="de-DE" noProof="0" dirty="0"/>
              <a:t>Fünfte Ebene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722392"/>
            <a:ext cx="3077137" cy="512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0" tIns="49521" rIns="99040" bIns="49521" numCol="1" anchor="b" anchorCtr="0" compatLnSpc="1">
            <a:prstTxWarp prst="textNoShape">
              <a:avLst/>
            </a:prstTxWarp>
          </a:bodyPr>
          <a:lstStyle>
            <a:lvl1pPr algn="l" eaLnBrk="0" hangingPunct="0">
              <a:defRPr sz="1300">
                <a:latin typeface="Arial Unicode MS" pitchFamily="34" charset="-128"/>
                <a:cs typeface="+mn-cs"/>
              </a:defRPr>
            </a:lvl1pPr>
          </a:lstStyle>
          <a:p>
            <a:pPr>
              <a:defRPr/>
            </a:pPr>
            <a:endParaRPr lang="de-DE" dirty="0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2163" y="9722392"/>
            <a:ext cx="3077137" cy="512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0" tIns="49521" rIns="99040" bIns="49521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300">
                <a:latin typeface="Arial Unicode MS" pitchFamily="34" charset="-128"/>
                <a:cs typeface="+mn-cs"/>
              </a:defRPr>
            </a:lvl1pPr>
          </a:lstStyle>
          <a:p>
            <a:pPr>
              <a:defRPr/>
            </a:pPr>
            <a:fld id="{D1CBFA17-2001-43FC-BD93-086B619BC2A9}" type="slidenum">
              <a:rPr lang="de-DE" smtClean="0"/>
              <a:pPr>
                <a:defRPr/>
              </a:pPr>
              <a:t>‹#›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13244729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 Unicode MS" pitchFamily="34" charset="-128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 Unicode MS" pitchFamily="34" charset="-128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 Unicode MS" pitchFamily="34" charset="-128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 Unicode MS" pitchFamily="34" charset="-128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 Unicode MS" pitchFamily="34" charset="-128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141288" y="769938"/>
            <a:ext cx="6816725" cy="3835400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1CBFA17-2001-43FC-BD93-086B619BC2A9}" type="slidenum">
              <a:rPr lang="de-DE" smtClean="0"/>
              <a:pPr>
                <a:defRPr/>
              </a:pPr>
              <a:t>27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9199374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Relationship Id="rId5" Type="http://schemas.openxmlformats.org/officeDocument/2006/relationships/hyperlink" Target="http://wwwmatthes.in.tum.de/" TargetMode="External"/><Relationship Id="rId4" Type="http://schemas.openxmlformats.org/officeDocument/2006/relationships/image" Target="../media/image3.gif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Grafik 10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7616" y="2"/>
            <a:ext cx="12199616" cy="6862283"/>
          </a:xfrm>
          <a:prstGeom prst="rect">
            <a:avLst/>
          </a:prstGeom>
        </p:spPr>
      </p:pic>
      <p:sp>
        <p:nvSpPr>
          <p:cNvPr id="10" name="Rechteck 9"/>
          <p:cNvSpPr/>
          <p:nvPr userDrawn="1"/>
        </p:nvSpPr>
        <p:spPr>
          <a:xfrm>
            <a:off x="0" y="0"/>
            <a:ext cx="12192000" cy="4196080"/>
          </a:xfrm>
          <a:prstGeom prst="rect">
            <a:avLst/>
          </a:prstGeom>
          <a:gradFill flip="none" rotWithShape="1">
            <a:gsLst>
              <a:gs pos="23000">
                <a:schemeClr val="bg1">
                  <a:alpha val="85000"/>
                </a:schemeClr>
              </a:gs>
              <a:gs pos="93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4000"/>
              </a:lnSpc>
            </a:pPr>
            <a:endParaRPr lang="en-US" dirty="0"/>
          </a:p>
        </p:txBody>
      </p:sp>
      <p:sp>
        <p:nvSpPr>
          <p:cNvPr id="17" name="Titel 1"/>
          <p:cNvSpPr>
            <a:spLocks noGrp="1"/>
          </p:cNvSpPr>
          <p:nvPr>
            <p:ph type="title" hasCustomPrompt="1"/>
          </p:nvPr>
        </p:nvSpPr>
        <p:spPr>
          <a:xfrm>
            <a:off x="431371" y="3538641"/>
            <a:ext cx="11432843" cy="67977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tIns="144000" bIns="72000" anchor="b" anchorCtr="0">
            <a:spAutoFit/>
          </a:bodyPr>
          <a:lstStyle>
            <a:lvl1pPr marL="180000" algn="l">
              <a:defRPr sz="3000" b="0" i="0" baseline="0">
                <a:solidFill>
                  <a:schemeClr val="tx2"/>
                </a:solidFill>
                <a:latin typeface="+mj-lt"/>
                <a:cs typeface="Arial"/>
              </a:defRPr>
            </a:lvl1pPr>
          </a:lstStyle>
          <a:p>
            <a:r>
              <a:rPr lang="en-US" noProof="0" dirty="0"/>
              <a:t>&lt;Title&gt;</a:t>
            </a:r>
          </a:p>
        </p:txBody>
      </p:sp>
      <p:sp>
        <p:nvSpPr>
          <p:cNvPr id="22" name="Textplatzhalt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373" y="4211796"/>
            <a:ext cx="11431346" cy="338554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wrap="square">
            <a:spAutoFit/>
          </a:bodyPr>
          <a:lstStyle>
            <a:lvl1pPr marL="180000" indent="0">
              <a:buFontTx/>
              <a:buNone/>
              <a:defRPr sz="1600" b="0" baseline="0">
                <a:solidFill>
                  <a:schemeClr val="tx1">
                    <a:lumMod val="60000"/>
                    <a:lumOff val="40000"/>
                  </a:schemeClr>
                </a:solidFill>
                <a:latin typeface="+mn-lt"/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noProof="0" dirty="0"/>
              <a:t>&lt;Presenter&gt; </a:t>
            </a:r>
          </a:p>
        </p:txBody>
      </p:sp>
      <p:pic>
        <p:nvPicPr>
          <p:cNvPr id="9" name="Grafik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31371" y="398895"/>
            <a:ext cx="997527" cy="319873"/>
          </a:xfrm>
          <a:prstGeom prst="rect">
            <a:avLst/>
          </a:prstGeom>
        </p:spPr>
      </p:pic>
      <p:pic>
        <p:nvPicPr>
          <p:cNvPr id="12" name="Grafik 11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255861" y="398924"/>
            <a:ext cx="606858" cy="319830"/>
          </a:xfrm>
          <a:prstGeom prst="rect">
            <a:avLst/>
          </a:prstGeom>
        </p:spPr>
      </p:pic>
      <p:sp>
        <p:nvSpPr>
          <p:cNvPr id="25" name="Textfeld 24"/>
          <p:cNvSpPr txBox="1"/>
          <p:nvPr userDrawn="1"/>
        </p:nvSpPr>
        <p:spPr>
          <a:xfrm>
            <a:off x="425454" y="4643381"/>
            <a:ext cx="11438759" cy="144073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txBody>
          <a:bodyPr wrap="square" lIns="252000" tIns="180000" rIns="180000" bIns="180000" rtlCol="0">
            <a:spAutoFit/>
          </a:bodyPr>
          <a:lstStyle/>
          <a:p>
            <a:pPr marL="0" indent="0"/>
            <a:r>
              <a:rPr lang="en-US" sz="1400" b="0" i="0" kern="1200" noProof="1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+mn-ea"/>
                <a:cs typeface="Arial"/>
              </a:rPr>
              <a:t>Chair of</a:t>
            </a:r>
            <a:r>
              <a:rPr lang="en-US" sz="1400" b="0" i="0" kern="1200" baseline="0" noProof="1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+mn-ea"/>
                <a:cs typeface="Arial"/>
              </a:rPr>
              <a:t> </a:t>
            </a:r>
            <a:r>
              <a:rPr lang="en-US" sz="1400" b="0" i="0" kern="1200" noProof="1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+mn-ea"/>
                <a:cs typeface="Arial"/>
              </a:rPr>
              <a:t>Software</a:t>
            </a:r>
            <a:r>
              <a:rPr lang="en-US" sz="1400" b="0" i="0" kern="1200" baseline="0" noProof="1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+mn-ea"/>
                <a:cs typeface="Arial"/>
              </a:rPr>
              <a:t> Engineering for Business Information Systems </a:t>
            </a:r>
            <a:r>
              <a:rPr lang="en-US" sz="1400" b="0" i="0" kern="1200" noProof="1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+mn-ea"/>
                <a:cs typeface="Arial"/>
              </a:rPr>
              <a:t>(sebis) </a:t>
            </a:r>
          </a:p>
          <a:p>
            <a:pPr marL="0" indent="0"/>
            <a:r>
              <a:rPr lang="en-US" sz="1400" b="0" i="0" kern="1200" noProof="1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+mn-ea"/>
                <a:cs typeface="Arial"/>
              </a:rPr>
              <a:t>Department of Computer Science</a:t>
            </a:r>
          </a:p>
          <a:p>
            <a:pPr marL="0" indent="0"/>
            <a:r>
              <a:rPr lang="en-US" sz="1400" b="0" i="0" kern="1200" baseline="0" noProof="1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+mn-ea"/>
                <a:cs typeface="Arial"/>
              </a:rPr>
              <a:t>School of Computation, Information and Technology (CIT) </a:t>
            </a:r>
            <a:endParaRPr lang="en-US" sz="1400" b="0" i="0" kern="1200" noProof="1">
              <a:solidFill>
                <a:schemeClr val="tx1">
                  <a:lumMod val="65000"/>
                  <a:lumOff val="35000"/>
                </a:schemeClr>
              </a:solidFill>
              <a:latin typeface="Arial" charset="0"/>
              <a:ea typeface="+mn-ea"/>
              <a:cs typeface="Arial"/>
            </a:endParaRPr>
          </a:p>
          <a:p>
            <a:pPr marL="0" indent="0"/>
            <a:r>
              <a:rPr lang="en-US" sz="1400" b="0" i="0" kern="1200" noProof="1">
                <a:solidFill>
                  <a:schemeClr val="bg1">
                    <a:lumMod val="50000"/>
                  </a:schemeClr>
                </a:solidFill>
                <a:latin typeface="Arial" charset="0"/>
                <a:ea typeface="+mn-ea"/>
                <a:cs typeface="Arial"/>
              </a:rPr>
              <a:t>Technical University of Munich (TUM)</a:t>
            </a:r>
          </a:p>
          <a:p>
            <a:pPr marL="0" indent="0" algn="l" rtl="0" fontAlgn="base">
              <a:spcBef>
                <a:spcPct val="0"/>
              </a:spcBef>
              <a:spcAft>
                <a:spcPct val="0"/>
              </a:spcAft>
            </a:pPr>
            <a:r>
              <a:rPr lang="en-US" sz="1400" b="0" i="0" u="sng" kern="1200" noProof="1">
                <a:solidFill>
                  <a:schemeClr val="bg1">
                    <a:lumMod val="50000"/>
                  </a:schemeClr>
                </a:solidFill>
                <a:latin typeface="Arial" charset="0"/>
                <a:ea typeface="+mn-ea"/>
                <a:cs typeface="Arial"/>
              </a:rPr>
              <a:t>wwwmatthes.in.tum.de</a:t>
            </a:r>
            <a:endParaRPr lang="en-US" sz="1400" b="0" i="0" u="sng" kern="1200" dirty="0" err="1">
              <a:solidFill>
                <a:schemeClr val="bg1">
                  <a:lumMod val="50000"/>
                </a:schemeClr>
              </a:solidFill>
              <a:latin typeface="Arial" charset="0"/>
              <a:ea typeface="+mn-ea"/>
              <a:cs typeface="Arial"/>
            </a:endParaRPr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Glieder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 hasCustomPrompt="1"/>
          </p:nvPr>
        </p:nvSpPr>
        <p:spPr>
          <a:xfrm>
            <a:off x="334435" y="981076"/>
            <a:ext cx="11523135" cy="5400675"/>
          </a:xfrm>
        </p:spPr>
        <p:txBody>
          <a:bodyPr>
            <a:normAutofit/>
          </a:bodyPr>
          <a:lstStyle>
            <a:lvl1pPr>
              <a:defRPr>
                <a:latin typeface="+mn-lt"/>
              </a:defRPr>
            </a:lvl1pPr>
            <a:lvl2pPr>
              <a:buClr>
                <a:schemeClr val="tx2"/>
              </a:buClr>
              <a:defRPr lang="de-DE" sz="1800" dirty="0" smtClean="0">
                <a:solidFill>
                  <a:schemeClr val="tx1"/>
                </a:solidFill>
                <a:latin typeface="+mn-lt"/>
                <a:cs typeface="Arial Unicode MS" pitchFamily="34" charset="-128"/>
              </a:defRPr>
            </a:lvl2pPr>
            <a:lvl3pPr>
              <a:buClr>
                <a:schemeClr val="tx2"/>
              </a:buClr>
              <a:defRPr>
                <a:solidFill>
                  <a:schemeClr val="tx1"/>
                </a:solidFill>
                <a:latin typeface="+mn-lt"/>
              </a:defRPr>
            </a:lvl3pPr>
            <a:lvl4pPr>
              <a:buClr>
                <a:schemeClr val="tx2"/>
              </a:buClr>
              <a:defRPr>
                <a:solidFill>
                  <a:schemeClr val="tx1"/>
                </a:solidFill>
                <a:latin typeface="+mn-lt"/>
              </a:defRPr>
            </a:lvl4pPr>
            <a:lvl5pPr>
              <a:buClr>
                <a:schemeClr val="tx2"/>
              </a:buCl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noProof="0" dirty="0"/>
              <a:t>&lt;Text&gt;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334437" y="44452"/>
            <a:ext cx="10586099" cy="720725"/>
          </a:xfrm>
        </p:spPr>
        <p:txBody>
          <a:bodyPr/>
          <a:lstStyle>
            <a:lvl1pPr>
              <a:defRPr>
                <a:latin typeface="+mj-lt"/>
              </a:defRPr>
            </a:lvl1pPr>
          </a:lstStyle>
          <a:p>
            <a:r>
              <a:rPr lang="en-US" noProof="0" dirty="0"/>
              <a:t>&lt;Title&gt;</a:t>
            </a:r>
            <a:endParaRPr lang="de-DE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>
                <a:latin typeface="+mn-lt"/>
              </a:defRPr>
            </a:lvl1pPr>
          </a:lstStyle>
          <a:p>
            <a:pPr>
              <a:defRPr/>
            </a:pPr>
            <a:r>
              <a:rPr lang="de-DE"/>
              <a:t>© sebis</a:t>
            </a:r>
            <a:endParaRPr lang="de-DE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>
                <a:latin typeface="+mn-lt"/>
              </a:defRPr>
            </a:lvl1pPr>
          </a:lstStyle>
          <a:p>
            <a:pPr>
              <a:defRPr/>
            </a:pPr>
            <a:r>
              <a:rPr lang="en-US"/>
              <a:t>YYMMDD Author Title</a:t>
            </a:r>
            <a:endParaRPr lang="de-DE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>
                <a:latin typeface="+mn-lt"/>
              </a:defRPr>
            </a:lvl1pPr>
          </a:lstStyle>
          <a:p>
            <a:pPr>
              <a:defRPr/>
            </a:pPr>
            <a:fld id="{E201E5CB-5EE0-4EA4-87FF-7D8A79A61969}" type="slidenum">
              <a:rPr lang="de-DE" smtClean="0"/>
              <a:pPr>
                <a:defRPr/>
              </a:pPr>
              <a:t>‹#›</a:t>
            </a:fld>
            <a:endParaRPr lang="de-DE" dirty="0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3" descr="Gebaeude_Fahne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0" y="-27384"/>
            <a:ext cx="12192000" cy="6893697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Rechteck 14"/>
          <p:cNvSpPr/>
          <p:nvPr userDrawn="1"/>
        </p:nvSpPr>
        <p:spPr>
          <a:xfrm>
            <a:off x="767407" y="1743185"/>
            <a:ext cx="3240361" cy="456613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127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>
              <a:latin typeface="+mn-lt"/>
            </a:endParaRPr>
          </a:p>
        </p:txBody>
      </p:sp>
      <p:pic>
        <p:nvPicPr>
          <p:cNvPr id="18" name="Grafik 17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49370" y="2024110"/>
            <a:ext cx="682753" cy="359665"/>
          </a:xfrm>
          <a:prstGeom prst="rect">
            <a:avLst/>
          </a:prstGeom>
        </p:spPr>
      </p:pic>
      <p:pic>
        <p:nvPicPr>
          <p:cNvPr id="22" name="Bild 10" descr="sebis-Logo.gif"/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98009" y="2514436"/>
            <a:ext cx="720000" cy="230880"/>
          </a:xfrm>
          <a:prstGeom prst="rect">
            <a:avLst/>
          </a:prstGeom>
        </p:spPr>
      </p:pic>
      <p:sp>
        <p:nvSpPr>
          <p:cNvPr id="24" name="Textfeld 23"/>
          <p:cNvSpPr txBox="1"/>
          <p:nvPr userDrawn="1"/>
        </p:nvSpPr>
        <p:spPr>
          <a:xfrm>
            <a:off x="1040407" y="4123820"/>
            <a:ext cx="2751118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05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Arial" pitchFamily="34" charset="0"/>
              </a:rPr>
              <a:t>Technical University of Munich (TUM)</a:t>
            </a:r>
          </a:p>
          <a:p>
            <a:r>
              <a:rPr lang="en-AU" sz="105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Arial" pitchFamily="34" charset="0"/>
              </a:rPr>
              <a:t>TUM School of CIT</a:t>
            </a:r>
            <a:br>
              <a:rPr lang="en-AU" sz="105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Arial" pitchFamily="34" charset="0"/>
              </a:rPr>
            </a:br>
            <a:r>
              <a:rPr lang="en-AU" sz="105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Arial" pitchFamily="34" charset="0"/>
              </a:rPr>
              <a:t>Department of Computer Science (CS)</a:t>
            </a:r>
            <a:br>
              <a:rPr lang="en-AU" sz="105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Arial" pitchFamily="34" charset="0"/>
              </a:rPr>
            </a:br>
            <a:r>
              <a:rPr lang="en-AU" sz="105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Arial" pitchFamily="34" charset="0"/>
              </a:rPr>
              <a:t>Chair</a:t>
            </a:r>
            <a:r>
              <a:rPr lang="en-AU" sz="1050" kern="1200" baseline="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Arial" pitchFamily="34" charset="0"/>
              </a:rPr>
              <a:t> </a:t>
            </a:r>
            <a:r>
              <a:rPr lang="en-AU" sz="105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Arial" pitchFamily="34" charset="0"/>
              </a:rPr>
              <a:t>of Software Engineering for Business Information Systems (sebis)</a:t>
            </a:r>
          </a:p>
          <a:p>
            <a:endParaRPr lang="en-US" sz="1050" noProof="1">
              <a:latin typeface="+mn-lt"/>
            </a:endParaRPr>
          </a:p>
          <a:p>
            <a:r>
              <a:rPr lang="en-US" sz="1050" noProof="1">
                <a:latin typeface="+mn-lt"/>
              </a:rPr>
              <a:t>Boltzmannstraße 3</a:t>
            </a:r>
          </a:p>
          <a:p>
            <a:r>
              <a:rPr lang="en-US" sz="1050" noProof="1">
                <a:latin typeface="+mn-lt"/>
              </a:rPr>
              <a:t>85748 Garching bei</a:t>
            </a:r>
            <a:r>
              <a:rPr lang="en-US" sz="1050" baseline="0" noProof="1">
                <a:latin typeface="+mn-lt"/>
              </a:rPr>
              <a:t> München</a:t>
            </a:r>
          </a:p>
          <a:p>
            <a:pPr>
              <a:tabLst>
                <a:tab pos="358775" algn="l"/>
              </a:tabLst>
            </a:pPr>
            <a:endParaRPr lang="en-US" sz="1050" baseline="0" noProof="1">
              <a:latin typeface="+mn-lt"/>
            </a:endParaRPr>
          </a:p>
          <a:p>
            <a:pPr>
              <a:tabLst>
                <a:tab pos="358775" algn="l"/>
              </a:tabLst>
            </a:pPr>
            <a:r>
              <a:rPr lang="en-US" sz="1050" baseline="0" noProof="1">
                <a:latin typeface="+mn-lt"/>
              </a:rPr>
              <a:t>+49.89.289.</a:t>
            </a:r>
          </a:p>
          <a:p>
            <a:endParaRPr lang="en-US" sz="1050" baseline="0" noProof="1">
              <a:latin typeface="+mn-lt"/>
            </a:endParaRPr>
          </a:p>
          <a:p>
            <a:r>
              <a:rPr lang="en-US" sz="1050" baseline="0" noProof="1">
                <a:latin typeface="+mn-lt"/>
                <a:hlinkClick r:id="rId5"/>
              </a:rPr>
              <a:t>wwwmatthes.in.tum.de</a:t>
            </a:r>
            <a:endParaRPr lang="en-US" sz="1050" noProof="1">
              <a:latin typeface="+mn-lt"/>
            </a:endParaRPr>
          </a:p>
        </p:txBody>
      </p:sp>
      <p:sp>
        <p:nvSpPr>
          <p:cNvPr id="26" name="Textplatzhalter 18"/>
          <p:cNvSpPr>
            <a:spLocks noGrp="1"/>
          </p:cNvSpPr>
          <p:nvPr>
            <p:ph type="body" sz="quarter" idx="13" hasCustomPrompt="1"/>
          </p:nvPr>
        </p:nvSpPr>
        <p:spPr>
          <a:xfrm>
            <a:off x="1160429" y="3486197"/>
            <a:ext cx="2485288" cy="219497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>
            <a:lvl1pPr marL="0" indent="0">
              <a:buFontTx/>
              <a:buNone/>
              <a:defRPr sz="1400" b="1">
                <a:latin typeface="+mn-lt"/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noProof="0" dirty="0"/>
              <a:t>&lt;Name&gt;</a:t>
            </a:r>
          </a:p>
        </p:txBody>
      </p:sp>
      <p:sp>
        <p:nvSpPr>
          <p:cNvPr id="27" name="Textplatzhalter 20"/>
          <p:cNvSpPr>
            <a:spLocks noGrp="1"/>
          </p:cNvSpPr>
          <p:nvPr>
            <p:ph type="body" sz="quarter" idx="14" hasCustomPrompt="1"/>
          </p:nvPr>
        </p:nvSpPr>
        <p:spPr>
          <a:xfrm>
            <a:off x="1160435" y="3277001"/>
            <a:ext cx="2484681" cy="182967"/>
          </a:xfrm>
          <a:prstGeom prst="rect">
            <a:avLst/>
          </a:prstGeom>
        </p:spPr>
        <p:txBody>
          <a:bodyPr lIns="0" tIns="0" rIns="0" bIns="0" anchor="b"/>
          <a:lstStyle>
            <a:lvl1pPr marL="0" indent="0">
              <a:buNone/>
              <a:defRPr sz="1050">
                <a:latin typeface="+mn-lt"/>
              </a:defRPr>
            </a:lvl1pPr>
          </a:lstStyle>
          <a:p>
            <a:pPr lvl="0"/>
            <a:r>
              <a:rPr lang="en-US" noProof="0" dirty="0"/>
              <a:t>&lt;Academic degree&gt;</a:t>
            </a:r>
          </a:p>
        </p:txBody>
      </p:sp>
      <p:sp>
        <p:nvSpPr>
          <p:cNvPr id="28" name="Textplatzhalter 22"/>
          <p:cNvSpPr>
            <a:spLocks noGrp="1"/>
          </p:cNvSpPr>
          <p:nvPr>
            <p:ph type="body" sz="quarter" idx="15" hasCustomPrompt="1"/>
          </p:nvPr>
        </p:nvSpPr>
        <p:spPr>
          <a:xfrm>
            <a:off x="1847528" y="5615625"/>
            <a:ext cx="1732003" cy="133350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sz="1050" baseline="0">
                <a:latin typeface="+mn-lt"/>
              </a:defRPr>
            </a:lvl1pPr>
          </a:lstStyle>
          <a:p>
            <a:pPr lvl="0"/>
            <a:r>
              <a:rPr lang="en-US" noProof="0" dirty="0"/>
              <a:t>&lt;Phone&gt;</a:t>
            </a:r>
          </a:p>
        </p:txBody>
      </p:sp>
      <p:sp>
        <p:nvSpPr>
          <p:cNvPr id="29" name="Textplatzhalter 24"/>
          <p:cNvSpPr>
            <a:spLocks noGrp="1"/>
          </p:cNvSpPr>
          <p:nvPr>
            <p:ph type="body" sz="quarter" idx="16" hasCustomPrompt="1"/>
          </p:nvPr>
        </p:nvSpPr>
        <p:spPr>
          <a:xfrm>
            <a:off x="1127448" y="5785985"/>
            <a:ext cx="2452083" cy="131762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FontTx/>
              <a:buNone/>
              <a:defRPr sz="1050">
                <a:latin typeface="+mn-lt"/>
              </a:defRPr>
            </a:lvl1pPr>
          </a:lstStyle>
          <a:p>
            <a:pPr lvl="0"/>
            <a:r>
              <a:rPr lang="en-US" noProof="0" dirty="0"/>
              <a:t>&lt;E-Mail&gt;</a:t>
            </a:r>
          </a:p>
        </p:txBody>
      </p:sp>
      <p:sp>
        <p:nvSpPr>
          <p:cNvPr id="30" name="Inhaltsplatzhalter 31"/>
          <p:cNvSpPr>
            <a:spLocks noGrp="1"/>
          </p:cNvSpPr>
          <p:nvPr>
            <p:ph sz="quarter" idx="18" hasCustomPrompt="1"/>
          </p:nvPr>
        </p:nvSpPr>
        <p:spPr>
          <a:xfrm>
            <a:off x="1161091" y="3704994"/>
            <a:ext cx="2502054" cy="211455"/>
          </a:xfrm>
          <a:prstGeom prst="rect">
            <a:avLst/>
          </a:prstGeom>
        </p:spPr>
        <p:txBody>
          <a:bodyPr lIns="0" tIns="0" rIns="0" bIns="0"/>
          <a:lstStyle>
            <a:lvl1pPr>
              <a:defRPr sz="1050"/>
            </a:lvl1pPr>
          </a:lstStyle>
          <a:p>
            <a:pPr lvl="0"/>
            <a:r>
              <a:rPr lang="en-US" noProof="0" dirty="0"/>
              <a:t>&lt;Position&gt;</a:t>
            </a:r>
          </a:p>
        </p:txBody>
      </p:sp>
    </p:spTree>
    <p:extLst>
      <p:ext uri="{BB962C8B-B14F-4D97-AF65-F5344CB8AC3E}">
        <p14:creationId xmlns:p14="http://schemas.microsoft.com/office/powerpoint/2010/main" val="8937499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334437" y="44452"/>
            <a:ext cx="10586099" cy="720725"/>
          </a:xfrm>
        </p:spPr>
        <p:txBody>
          <a:bodyPr/>
          <a:lstStyle>
            <a:lvl1pPr>
              <a:defRPr lang="de-DE" sz="2400" b="0" baseline="0" smtClean="0">
                <a:solidFill>
                  <a:srgbClr val="0065BD"/>
                </a:solidFill>
                <a:latin typeface="+mj-lt"/>
                <a:ea typeface="+mj-ea"/>
                <a:cs typeface="Arial Unicode MS" pitchFamily="34" charset="-128"/>
              </a:defRPr>
            </a:lvl1pPr>
          </a:lstStyle>
          <a:p>
            <a:r>
              <a:rPr lang="en-US" noProof="0" dirty="0"/>
              <a:t>&lt;Title&gt;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 hasCustomPrompt="1"/>
          </p:nvPr>
        </p:nvSpPr>
        <p:spPr/>
        <p:txBody>
          <a:bodyPr>
            <a:normAutofit/>
          </a:bodyPr>
          <a:lstStyle>
            <a:lvl3pPr>
              <a:defRPr/>
            </a:lvl3pPr>
          </a:lstStyle>
          <a:p>
            <a:pPr lvl="0"/>
            <a:r>
              <a:rPr lang="en-US" noProof="0" dirty="0"/>
              <a:t>&lt;Text&gt;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© sebis</a:t>
            </a:r>
            <a:endParaRPr lang="de-DE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YYMMDD Author Title</a:t>
            </a:r>
            <a:endParaRPr lang="de-DE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5BC9FAB-BDC1-47C0-A8BB-6E12A8205D33}" type="slidenum">
              <a:rPr lang="de-DE"/>
              <a:pPr>
                <a:defRPr/>
              </a:pPr>
              <a:t>‹#›</a:t>
            </a:fld>
            <a:endParaRPr lang="de-DE" dirty="0"/>
          </a:p>
        </p:txBody>
      </p:sp>
    </p:spTree>
  </p:cSld>
  <p:clrMapOvr>
    <a:masterClrMapping/>
  </p:clrMapOvr>
  <p:transition/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6879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, Unter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334437" y="81213"/>
            <a:ext cx="10586099" cy="360535"/>
          </a:xfrm>
        </p:spPr>
        <p:txBody>
          <a:bodyPr/>
          <a:lstStyle>
            <a:lvl1pPr>
              <a:defRPr lang="de-DE" sz="2400" b="0" baseline="0" smtClean="0">
                <a:solidFill>
                  <a:srgbClr val="0065BD"/>
                </a:solidFill>
                <a:latin typeface="+mj-lt"/>
                <a:ea typeface="+mj-ea"/>
                <a:cs typeface="Arial Unicode MS" pitchFamily="34" charset="-128"/>
              </a:defRPr>
            </a:lvl1pPr>
          </a:lstStyle>
          <a:p>
            <a:r>
              <a:rPr lang="en-US" noProof="0" dirty="0"/>
              <a:t>&lt;Title&gt;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 hasCustomPrompt="1"/>
          </p:nvPr>
        </p:nvSpPr>
        <p:spPr>
          <a:xfrm>
            <a:off x="334434" y="980728"/>
            <a:ext cx="11523133" cy="5400675"/>
          </a:xfrm>
        </p:spPr>
        <p:txBody>
          <a:bodyPr>
            <a:normAutofit/>
          </a:bodyPr>
          <a:lstStyle>
            <a:lvl3pPr>
              <a:defRPr/>
            </a:lvl3pPr>
          </a:lstStyle>
          <a:p>
            <a:pPr lvl="0"/>
            <a:r>
              <a:rPr lang="en-US" noProof="0" dirty="0"/>
              <a:t>&lt;Text&gt;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© sebis</a:t>
            </a:r>
            <a:endParaRPr lang="de-DE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YYMMDD Author Title</a:t>
            </a:r>
            <a:endParaRPr lang="de-DE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5BC9FAB-BDC1-47C0-A8BB-6E12A8205D33}" type="slidenum">
              <a:rPr lang="de-DE"/>
              <a:pPr>
                <a:defRPr/>
              </a:pPr>
              <a:t>‹#›</a:t>
            </a:fld>
            <a:endParaRPr lang="de-DE" dirty="0"/>
          </a:p>
        </p:txBody>
      </p:sp>
      <p:sp>
        <p:nvSpPr>
          <p:cNvPr id="12" name="Textplatzhalter 11"/>
          <p:cNvSpPr>
            <a:spLocks noGrp="1"/>
          </p:cNvSpPr>
          <p:nvPr>
            <p:ph type="body" sz="quarter" idx="13" hasCustomPrompt="1"/>
          </p:nvPr>
        </p:nvSpPr>
        <p:spPr>
          <a:xfrm>
            <a:off x="334434" y="441426"/>
            <a:ext cx="10586102" cy="395287"/>
          </a:xfrm>
        </p:spPr>
        <p:txBody>
          <a:bodyPr/>
          <a:lstStyle>
            <a:lvl1pPr>
              <a:defRPr sz="20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noProof="0" dirty="0"/>
              <a:t>&lt;Subtitle&gt;</a:t>
            </a:r>
          </a:p>
        </p:txBody>
      </p:sp>
    </p:spTree>
    <p:extLst>
      <p:ext uri="{BB962C8B-B14F-4D97-AF65-F5344CB8AC3E}">
        <p14:creationId xmlns:p14="http://schemas.microsoft.com/office/powerpoint/2010/main" val="3517934724"/>
      </p:ext>
    </p:extLst>
  </p:cSld>
  <p:clrMapOvr>
    <a:masterClrMapping/>
  </p:clrMapOvr>
  <p:transition/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, Unter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334437" y="81213"/>
            <a:ext cx="10586099" cy="360535"/>
          </a:xfrm>
        </p:spPr>
        <p:txBody>
          <a:bodyPr/>
          <a:lstStyle>
            <a:lvl1pPr>
              <a:defRPr lang="de-DE" sz="2400" b="0" baseline="0" smtClean="0">
                <a:solidFill>
                  <a:srgbClr val="0065BD"/>
                </a:solidFill>
                <a:latin typeface="+mj-lt"/>
                <a:ea typeface="+mj-ea"/>
                <a:cs typeface="Arial Unicode MS" pitchFamily="34" charset="-128"/>
              </a:defRPr>
            </a:lvl1pPr>
          </a:lstStyle>
          <a:p>
            <a:r>
              <a:rPr lang="en-US" noProof="0" dirty="0"/>
              <a:t>&lt;Title&gt;</a:t>
            </a:r>
            <a:endParaRPr lang="de-DE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© sebis</a:t>
            </a:r>
            <a:endParaRPr lang="de-DE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YYMMDD Author Title</a:t>
            </a:r>
            <a:endParaRPr lang="de-DE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5BC9FAB-BDC1-47C0-A8BB-6E12A8205D33}" type="slidenum">
              <a:rPr lang="de-DE"/>
              <a:pPr>
                <a:defRPr/>
              </a:pPr>
              <a:t>‹#›</a:t>
            </a:fld>
            <a:endParaRPr lang="de-DE" dirty="0"/>
          </a:p>
        </p:txBody>
      </p:sp>
      <p:sp>
        <p:nvSpPr>
          <p:cNvPr id="12" name="Textplatzhalter 11"/>
          <p:cNvSpPr>
            <a:spLocks noGrp="1"/>
          </p:cNvSpPr>
          <p:nvPr>
            <p:ph type="body" sz="quarter" idx="13" hasCustomPrompt="1"/>
          </p:nvPr>
        </p:nvSpPr>
        <p:spPr>
          <a:xfrm>
            <a:off x="334434" y="441426"/>
            <a:ext cx="10586102" cy="395287"/>
          </a:xfrm>
        </p:spPr>
        <p:txBody>
          <a:bodyPr/>
          <a:lstStyle>
            <a:lvl1pPr>
              <a:defRPr sz="20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noProof="0" dirty="0"/>
              <a:t>&lt;Subtitle&gt;</a:t>
            </a:r>
          </a:p>
        </p:txBody>
      </p:sp>
    </p:spTree>
    <p:extLst>
      <p:ext uri="{BB962C8B-B14F-4D97-AF65-F5344CB8AC3E}">
        <p14:creationId xmlns:p14="http://schemas.microsoft.com/office/powerpoint/2010/main" val="1825214989"/>
      </p:ext>
    </p:extLst>
  </p:cSld>
  <p:clrMapOvr>
    <a:masterClrMapping/>
  </p:clrMapOvr>
  <p:transition/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334434" y="44451"/>
            <a:ext cx="10586102" cy="720725"/>
          </a:xfrm>
        </p:spPr>
        <p:txBody>
          <a:bodyPr/>
          <a:lstStyle>
            <a:lvl1pPr>
              <a:defRPr>
                <a:solidFill>
                  <a:srgbClr val="0065BD"/>
                </a:solidFill>
              </a:defRPr>
            </a:lvl1pPr>
          </a:lstStyle>
          <a:p>
            <a:r>
              <a:rPr lang="en-US" noProof="0" dirty="0"/>
              <a:t>&lt;Title&gt;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sz="half" idx="1" hasCustomPrompt="1"/>
          </p:nvPr>
        </p:nvSpPr>
        <p:spPr>
          <a:xfrm>
            <a:off x="334437" y="981076"/>
            <a:ext cx="5659967" cy="5400675"/>
          </a:xfrm>
          <a:solidFill>
            <a:schemeClr val="bg1">
              <a:lumMod val="95000"/>
            </a:schemeClr>
          </a:solidFill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none"/>
        </p:style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noProof="0" dirty="0"/>
              <a:t>&lt;Text&gt;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 hasCustomPrompt="1"/>
          </p:nvPr>
        </p:nvSpPr>
        <p:spPr>
          <a:xfrm>
            <a:off x="6197602" y="981076"/>
            <a:ext cx="5659967" cy="5400675"/>
          </a:xfrm>
          <a:solidFill>
            <a:schemeClr val="bg1">
              <a:lumMod val="95000"/>
            </a:schemeClr>
          </a:solidFill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none"/>
        </p:style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noProof="0" dirty="0"/>
              <a:t>&lt;Text&gt;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© sebis</a:t>
            </a:r>
            <a:endParaRPr lang="de-DE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YYMMDD Author Title</a:t>
            </a:r>
            <a:endParaRPr lang="de-DE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96C9E22-1B76-46A8-871B-C48D8E59C6FA}" type="slidenum">
              <a:rPr lang="de-DE"/>
              <a:pPr>
                <a:defRPr/>
              </a:pPr>
              <a:t>‹#›</a:t>
            </a:fld>
            <a:endParaRPr lang="de-DE" dirty="0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2"/>
          <p:cNvSpPr>
            <a:spLocks noGrp="1"/>
          </p:cNvSpPr>
          <p:nvPr>
            <p:ph type="body" idx="1" hasCustomPrompt="1"/>
          </p:nvPr>
        </p:nvSpPr>
        <p:spPr>
          <a:xfrm>
            <a:off x="334437" y="981074"/>
            <a:ext cx="5662084" cy="661976"/>
          </a:xfr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none"/>
        </p:style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 dirty="0"/>
              <a:t>&lt;Title&gt;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 hasCustomPrompt="1"/>
          </p:nvPr>
        </p:nvSpPr>
        <p:spPr>
          <a:xfrm>
            <a:off x="334437" y="1643050"/>
            <a:ext cx="5662084" cy="4773625"/>
          </a:xfrm>
          <a:solidFill>
            <a:schemeClr val="bg1">
              <a:lumMod val="95000"/>
            </a:schemeClr>
          </a:solidFill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none"/>
        </p:style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noProof="0" dirty="0"/>
              <a:t>&lt;Format of Master Text&gt;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 hasCustomPrompt="1"/>
          </p:nvPr>
        </p:nvSpPr>
        <p:spPr>
          <a:xfrm>
            <a:off x="6193367" y="981079"/>
            <a:ext cx="5664200" cy="661975"/>
          </a:xfr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none"/>
        </p:style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 dirty="0"/>
              <a:t>&lt;Title&gt;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 hasCustomPrompt="1"/>
          </p:nvPr>
        </p:nvSpPr>
        <p:spPr>
          <a:xfrm>
            <a:off x="6193367" y="1643050"/>
            <a:ext cx="5664200" cy="4773625"/>
          </a:xfrm>
          <a:solidFill>
            <a:schemeClr val="bg1">
              <a:lumMod val="95000"/>
            </a:schemeClr>
          </a:solidFill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none"/>
        </p:style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noProof="0" dirty="0"/>
              <a:t>&lt;Format of Master Text&gt;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10" name="Titel 1"/>
          <p:cNvSpPr>
            <a:spLocks noGrp="1"/>
          </p:cNvSpPr>
          <p:nvPr>
            <p:ph type="title" hasCustomPrompt="1"/>
          </p:nvPr>
        </p:nvSpPr>
        <p:spPr>
          <a:xfrm>
            <a:off x="334437" y="44452"/>
            <a:ext cx="10586099" cy="720725"/>
          </a:xfrm>
        </p:spPr>
        <p:txBody>
          <a:bodyPr/>
          <a:lstStyle/>
          <a:p>
            <a:r>
              <a:rPr lang="en-US" noProof="0" dirty="0"/>
              <a:t>&lt;Title&gt;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noProof="0"/>
              <a:t>© sebis</a:t>
            </a:r>
            <a:endParaRPr lang="en-US" noProof="0" dirty="0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noProof="0"/>
              <a:t>YYMMDD Author Title</a:t>
            </a:r>
            <a:endParaRPr lang="en-US" noProof="0" dirty="0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A2CCB4-7108-4850-98BC-50E3A501EADB}" type="slidenum">
              <a:rPr lang="en-US" noProof="0" smtClean="0"/>
              <a:pPr>
                <a:defRPr/>
              </a:pPr>
              <a:t>‹#›</a:t>
            </a:fld>
            <a:endParaRPr lang="en-US" noProof="0" dirty="0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334434" y="44451"/>
            <a:ext cx="10586102" cy="720725"/>
          </a:xfrm>
        </p:spPr>
        <p:txBody>
          <a:bodyPr/>
          <a:lstStyle/>
          <a:p>
            <a:r>
              <a:rPr lang="en-US" noProof="0" dirty="0"/>
              <a:t>&lt;Title&gt;</a:t>
            </a:r>
            <a:endParaRPr lang="de-DE" dirty="0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© sebis</a:t>
            </a:r>
            <a:endParaRPr lang="de-DE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YYMMDD Author Title</a:t>
            </a:r>
            <a:endParaRPr lang="de-DE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F79391-FD8B-4951-B07A-A389C4C7CA7B}" type="slidenum">
              <a:rPr lang="de-DE"/>
              <a:pPr>
                <a:defRPr/>
              </a:pPr>
              <a:t>‹#›</a:t>
            </a:fld>
            <a:endParaRPr lang="de-DE" dirty="0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 mitti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334433" y="44451"/>
            <a:ext cx="11523133" cy="652462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en-US" noProof="0" dirty="0"/>
              <a:t>&lt;Title&gt;</a:t>
            </a:r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de-DE"/>
              <a:t>© sebis</a:t>
            </a:r>
            <a:endParaRPr lang="en-US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YYMMDD Author Title</a:t>
            </a:r>
            <a:endParaRPr lang="en-US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E4FF76D-8657-43F1-929B-F6D2FAB2741A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2262570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34434" y="44451"/>
            <a:ext cx="10586102" cy="72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000" tIns="0" rIns="9000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dirty="0"/>
              <a:t>&lt;Title&gt;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34434" y="981076"/>
            <a:ext cx="11523133" cy="540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dirty="0"/>
              <a:t>&lt;Text&gt;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9383184" y="6570616"/>
            <a:ext cx="2142067" cy="28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>
            <a:lvl1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sz="800" smtClean="0">
                <a:solidFill>
                  <a:schemeClr val="bg1">
                    <a:lumMod val="5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de-DE" noProof="0"/>
              <a:t>© sebis</a:t>
            </a:r>
            <a:endParaRPr lang="en-US" noProof="0" dirty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32903" y="6569076"/>
            <a:ext cx="5761567" cy="28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eaLnBrk="0" hangingPunct="0">
              <a:defRPr sz="800">
                <a:solidFill>
                  <a:schemeClr val="bg1">
                    <a:lumMod val="5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en-US"/>
              <a:t>YYMMDD Author Title</a:t>
            </a:r>
            <a:endParaRPr lang="en-US" dirty="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1525251" y="6570616"/>
            <a:ext cx="332316" cy="28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0" bIns="45720" numCol="1" anchor="ctr" anchorCtr="0" compatLnSpc="1">
            <a:prstTxWarp prst="textNoShape">
              <a:avLst/>
            </a:prstTxWarp>
          </a:bodyPr>
          <a:lstStyle>
            <a:lvl1pPr algn="r" eaLnBrk="0" hangingPunct="0">
              <a:defRPr sz="800">
                <a:solidFill>
                  <a:schemeClr val="bg1">
                    <a:lumMod val="5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5E4FF76D-8657-43F1-929B-F6D2FAB2741A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pic>
        <p:nvPicPr>
          <p:cNvPr id="8" name="Grafik 7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55861" y="398812"/>
            <a:ext cx="606858" cy="320055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74" r:id="rId1"/>
    <p:sldLayoutId id="2147483765" r:id="rId2"/>
    <p:sldLayoutId id="2147483778" r:id="rId3"/>
    <p:sldLayoutId id="2147483781" r:id="rId4"/>
    <p:sldLayoutId id="2147483766" r:id="rId5"/>
    <p:sldLayoutId id="2147483767" r:id="rId6"/>
    <p:sldLayoutId id="2147483768" r:id="rId7"/>
    <p:sldLayoutId id="2147483780" r:id="rId8"/>
    <p:sldLayoutId id="2147483769" r:id="rId9"/>
    <p:sldLayoutId id="2147483771" r:id="rId10"/>
    <p:sldLayoutId id="2147483779" r:id="rId11"/>
  </p:sldLayoutIdLst>
  <p:transition/>
  <p:hf hdr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400" b="0" i="0" baseline="0">
          <a:solidFill>
            <a:srgbClr val="0065BD"/>
          </a:solidFill>
          <a:latin typeface="+mn-lt"/>
          <a:ea typeface="+mj-ea"/>
          <a:cs typeface="Arial Unicode MS" pitchFamily="34" charset="-128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itchFamily="34" charset="0"/>
          <a:cs typeface="Arial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itchFamily="34" charset="0"/>
          <a:cs typeface="Arial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itchFamily="34" charset="0"/>
          <a:cs typeface="Arial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itchFamily="34" charset="0"/>
          <a:cs typeface="Arial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TUM Neue Helvetica 75 Bold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TUM Neue Helvetica 75 Bold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TUM Neue Helvetica 75 Bold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TUM Neue Helvetica 75 Bold" charset="0"/>
        </a:defRPr>
      </a:lvl9pPr>
    </p:titleStyle>
    <p:bodyStyle>
      <a:lvl1pPr marL="1588" indent="-1588" algn="l" rtl="0" eaLnBrk="1" fontAlgn="base" hangingPunct="1">
        <a:spcBef>
          <a:spcPct val="20000"/>
        </a:spcBef>
        <a:spcAft>
          <a:spcPct val="0"/>
        </a:spcAft>
        <a:defRPr>
          <a:solidFill>
            <a:schemeClr val="tx1"/>
          </a:solidFill>
          <a:latin typeface="+mn-lt"/>
          <a:ea typeface="+mn-ea"/>
          <a:cs typeface="Arial Unicode MS" pitchFamily="34" charset="-128"/>
        </a:defRPr>
      </a:lvl1pPr>
      <a:lvl2pPr marL="358775" indent="-26035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Font typeface="Wingdings" pitchFamily="2" charset="2"/>
        <a:buChar char="§"/>
        <a:defRPr baseline="0">
          <a:solidFill>
            <a:schemeClr val="tx1"/>
          </a:solidFill>
          <a:latin typeface="+mn-lt"/>
          <a:cs typeface="Arial Unicode MS" pitchFamily="34" charset="-128"/>
        </a:defRPr>
      </a:lvl2pPr>
      <a:lvl3pPr marL="625475" indent="-176213" algn="l" defTabSz="803275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Font typeface="Wingdings" panose="05000000000000000000" pitchFamily="2" charset="2"/>
        <a:buChar char="§"/>
        <a:defRPr baseline="0">
          <a:solidFill>
            <a:schemeClr val="tx1"/>
          </a:solidFill>
          <a:latin typeface="+mn-lt"/>
          <a:cs typeface="Arial Unicode MS" pitchFamily="34" charset="-128"/>
        </a:defRPr>
      </a:lvl3pPr>
      <a:lvl4pPr marL="982663" indent="-174625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Font typeface="Wingdings" panose="05000000000000000000" pitchFamily="2" charset="2"/>
        <a:buChar char="§"/>
        <a:defRPr sz="1600">
          <a:solidFill>
            <a:schemeClr val="tx1"/>
          </a:solidFill>
          <a:latin typeface="+mn-lt"/>
          <a:cs typeface="Arial Unicode MS" pitchFamily="34" charset="-128"/>
        </a:defRPr>
      </a:lvl4pPr>
      <a:lvl5pPr marL="1257300" indent="-182563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Font typeface="Wingdings" panose="05000000000000000000" pitchFamily="2" charset="2"/>
        <a:buChar char="§"/>
        <a:defRPr sz="1600">
          <a:solidFill>
            <a:schemeClr val="tx1"/>
          </a:solidFill>
          <a:latin typeface="+mn-lt"/>
          <a:cs typeface="Arial Unicode MS" pitchFamily="34" charset="-128"/>
        </a:defRPr>
      </a:lvl5pPr>
      <a:lvl6pPr marL="2438400" indent="-228600" algn="l" rtl="0" eaLnBrk="1" fontAlgn="base" hangingPunct="1">
        <a:spcBef>
          <a:spcPct val="20000"/>
        </a:spcBef>
        <a:spcAft>
          <a:spcPct val="0"/>
        </a:spcAft>
        <a:buChar char="»"/>
        <a:defRPr sz="1400">
          <a:solidFill>
            <a:schemeClr val="tx2"/>
          </a:solidFill>
          <a:latin typeface="+mn-lt"/>
        </a:defRPr>
      </a:lvl6pPr>
      <a:lvl7pPr marL="2895600" indent="-228600" algn="l" rtl="0" eaLnBrk="1" fontAlgn="base" hangingPunct="1">
        <a:spcBef>
          <a:spcPct val="20000"/>
        </a:spcBef>
        <a:spcAft>
          <a:spcPct val="0"/>
        </a:spcAft>
        <a:buChar char="»"/>
        <a:defRPr sz="1400">
          <a:solidFill>
            <a:schemeClr val="tx2"/>
          </a:solidFill>
          <a:latin typeface="+mn-lt"/>
        </a:defRPr>
      </a:lvl7pPr>
      <a:lvl8pPr marL="3352800" indent="-228600" algn="l" rtl="0" eaLnBrk="1" fontAlgn="base" hangingPunct="1">
        <a:spcBef>
          <a:spcPct val="20000"/>
        </a:spcBef>
        <a:spcAft>
          <a:spcPct val="0"/>
        </a:spcAft>
        <a:buChar char="»"/>
        <a:defRPr sz="1400">
          <a:solidFill>
            <a:schemeClr val="tx2"/>
          </a:solidFill>
          <a:latin typeface="+mn-lt"/>
        </a:defRPr>
      </a:lvl8pPr>
      <a:lvl9pPr marL="3810000" indent="-228600" algn="l" rtl="0" eaLnBrk="1" fontAlgn="base" hangingPunct="1">
        <a:spcBef>
          <a:spcPct val="20000"/>
        </a:spcBef>
        <a:spcAft>
          <a:spcPct val="0"/>
        </a:spcAft>
        <a:buChar char="»"/>
        <a:defRPr sz="1400">
          <a:solidFill>
            <a:schemeClr val="tx2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0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hyperlink" Target="https://onlinelibrary.wiley.com/doi/abs/10.1111/jan.13031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tandfonline.com/doi/abs/10.1191/1478088706qp063oa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el 11"/>
          <p:cNvSpPr>
            <a:spLocks noGrp="1"/>
          </p:cNvSpPr>
          <p:nvPr>
            <p:ph type="title"/>
          </p:nvPr>
        </p:nvSpPr>
        <p:spPr>
          <a:xfrm>
            <a:off x="431371" y="3076976"/>
            <a:ext cx="11432843" cy="1141439"/>
          </a:xfrm>
        </p:spPr>
        <p:txBody>
          <a:bodyPr/>
          <a:lstStyle/>
          <a:p>
            <a:pPr marL="179705"/>
            <a:r>
              <a:rPr lang="de-DE" dirty="0"/>
              <a:t>Evaluating Legal AI Use Cases based on Experience Reports </a:t>
            </a:r>
            <a:r>
              <a:rPr lang="de-DE" dirty="0" err="1"/>
              <a:t>from</a:t>
            </a:r>
            <a:r>
              <a:rPr lang="de-DE" dirty="0"/>
              <a:t> </a:t>
            </a:r>
            <a:r>
              <a:rPr lang="de-DE" dirty="0" err="1"/>
              <a:t>the</a:t>
            </a:r>
            <a:r>
              <a:rPr lang="de-DE" dirty="0"/>
              <a:t> DACH Region</a:t>
            </a:r>
          </a:p>
        </p:txBody>
      </p:sp>
      <p:sp>
        <p:nvSpPr>
          <p:cNvPr id="13" name="Textplatzhalter 1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de-DE" dirty="0"/>
              <a:t>Jan Rothweiler				</a:t>
            </a:r>
          </a:p>
        </p:txBody>
      </p:sp>
      <p:sp>
        <p:nvSpPr>
          <p:cNvPr id="11" name="Textplatzhalter 15"/>
          <p:cNvSpPr txBox="1">
            <a:spLocks/>
          </p:cNvSpPr>
          <p:nvPr/>
        </p:nvSpPr>
        <p:spPr bwMode="auto">
          <a:xfrm>
            <a:off x="5922819" y="4210928"/>
            <a:ext cx="5941396" cy="338554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 marL="180000" indent="0" algn="l" rtl="0" eaLnBrk="1" fontAlgn="base" hangingPunct="1">
              <a:spcBef>
                <a:spcPct val="20000"/>
              </a:spcBef>
              <a:spcAft>
                <a:spcPct val="0"/>
              </a:spcAft>
              <a:buFontTx/>
              <a:buNone/>
              <a:defRPr sz="1600" b="0" baseline="0">
                <a:solidFill>
                  <a:schemeClr val="tx1">
                    <a:lumMod val="60000"/>
                    <a:lumOff val="40000"/>
                  </a:schemeClr>
                </a:solidFill>
                <a:latin typeface="+mn-lt"/>
                <a:ea typeface="+mn-ea"/>
                <a:cs typeface="Arial Unicode MS" pitchFamily="34" charset="-128"/>
              </a:defRPr>
            </a:lvl1pPr>
            <a:lvl2pPr marL="457200" indent="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Tx/>
              <a:buNone/>
              <a:defRPr baseline="0">
                <a:solidFill>
                  <a:schemeClr val="tx1"/>
                </a:solidFill>
                <a:latin typeface="+mn-lt"/>
                <a:cs typeface="Arial Unicode MS" pitchFamily="34" charset="-128"/>
              </a:defRPr>
            </a:lvl2pPr>
            <a:lvl3pPr marL="914400" indent="0" algn="l" defTabSz="803275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Tx/>
              <a:buNone/>
              <a:defRPr baseline="0">
                <a:solidFill>
                  <a:schemeClr val="tx1"/>
                </a:solidFill>
                <a:latin typeface="+mn-lt"/>
                <a:cs typeface="Arial Unicode MS" pitchFamily="34" charset="-128"/>
              </a:defRPr>
            </a:lvl3pPr>
            <a:lvl4pPr marL="1371600" indent="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Tx/>
              <a:buNone/>
              <a:defRPr sz="1600">
                <a:solidFill>
                  <a:schemeClr val="tx1"/>
                </a:solidFill>
                <a:latin typeface="+mn-lt"/>
                <a:cs typeface="Arial Unicode MS" pitchFamily="34" charset="-128"/>
              </a:defRPr>
            </a:lvl4pPr>
            <a:lvl5pPr marL="1828800" indent="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Tx/>
              <a:buNone/>
              <a:defRPr sz="1600">
                <a:solidFill>
                  <a:schemeClr val="tx1"/>
                </a:solidFill>
                <a:latin typeface="+mn-lt"/>
                <a:cs typeface="Arial Unicode MS" pitchFamily="34" charset="-128"/>
              </a:defRPr>
            </a:lvl5pPr>
            <a:lvl6pPr marL="2438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2"/>
                </a:solidFill>
                <a:latin typeface="+mn-lt"/>
              </a:defRPr>
            </a:lvl6pPr>
            <a:lvl7pPr marL="2895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2"/>
                </a:solidFill>
                <a:latin typeface="+mn-lt"/>
              </a:defRPr>
            </a:lvl7pPr>
            <a:lvl8pPr marL="3352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2"/>
                </a:solidFill>
                <a:latin typeface="+mn-lt"/>
              </a:defRPr>
            </a:lvl8pPr>
            <a:lvl9pPr marL="3810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2"/>
                </a:solidFill>
                <a:latin typeface="+mn-lt"/>
              </a:defRPr>
            </a:lvl9pPr>
          </a:lstStyle>
          <a:p>
            <a:pPr marL="179705" algn="r"/>
            <a:r>
              <a:rPr lang="en-AU" kern="0" dirty="0">
                <a:cs typeface="Arial Unicode MS"/>
              </a:rPr>
              <a:t>14.04.2025</a:t>
            </a:r>
          </a:p>
        </p:txBody>
      </p:sp>
    </p:spTree>
    <p:extLst>
      <p:ext uri="{BB962C8B-B14F-4D97-AF65-F5344CB8AC3E}">
        <p14:creationId xmlns:p14="http://schemas.microsoft.com/office/powerpoint/2010/main" val="1085186078"/>
      </p:ext>
    </p:extLst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DD26B0-E31D-69F9-94AF-0E84EC964B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DE" dirty="0"/>
              <a:t>Compliance and Risk Assessment (UCC-1)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A3C36FB-0ED0-E692-C694-62A34E7F581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4434" y="970684"/>
            <a:ext cx="11523133" cy="5400675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Legal professionals employ specialized AI solutions to support auditing processes.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By observing reliable results, legal professionals recognize the value in specialized tools.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Due to the extensive detail required, compliance checks continue to be primarily performed by humans.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  <a:p>
            <a:pPr marL="0" indent="0"/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DE" dirty="0"/>
              <a:t>Tools employed: </a:t>
            </a:r>
          </a:p>
          <a:p>
            <a:pPr marL="642937" lvl="1" indent="-285750">
              <a:buFont typeface="Arial" panose="020B0604020202020204" pitchFamily="34" charset="0"/>
              <a:buChar char="•"/>
            </a:pPr>
            <a:r>
              <a:rPr lang="en-DE" dirty="0"/>
              <a:t>Legalian</a:t>
            </a:r>
          </a:p>
          <a:p>
            <a:pPr marL="642937" lvl="1" indent="-285750">
              <a:buFont typeface="Arial" panose="020B0604020202020204" pitchFamily="34" charset="0"/>
              <a:buChar char="•"/>
            </a:pPr>
            <a:r>
              <a:rPr lang="en-DE" dirty="0"/>
              <a:t>Data Snipper</a:t>
            </a:r>
          </a:p>
          <a:p>
            <a:pPr marL="642937" lvl="1" indent="-285750">
              <a:buFont typeface="Arial" panose="020B0604020202020204" pitchFamily="34" charset="0"/>
              <a:buChar char="•"/>
            </a:pPr>
            <a:r>
              <a:rPr lang="en-DE" dirty="0"/>
              <a:t>In-house development</a:t>
            </a:r>
          </a:p>
          <a:p>
            <a:pPr marL="642937" lvl="1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E658A65-21D7-FA1E-C65A-651CCB3D2C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de-DE"/>
              <a:t>© sebis</a:t>
            </a:r>
            <a:endParaRPr lang="de-DE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262968F-8351-879F-BBC8-60C5230F8F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5BC9FAB-BDC1-47C0-A8BB-6E12A8205D33}" type="slidenum">
              <a:rPr lang="de-DE" smtClean="0"/>
              <a:pPr>
                <a:defRPr/>
              </a:pPr>
              <a:t>10</a:t>
            </a:fld>
            <a:endParaRPr lang="de-DE" dirty="0"/>
          </a:p>
        </p:txBody>
      </p:sp>
      <p:sp>
        <p:nvSpPr>
          <p:cNvPr id="7" name="Fußzeilenplatzhalter 4">
            <a:extLst>
              <a:ext uri="{FF2B5EF4-FFF2-40B4-BE49-F238E27FC236}">
                <a16:creationId xmlns:a16="http://schemas.microsoft.com/office/drawing/2014/main" id="{E3DD3C7E-D9F2-7BCD-1C31-AC8CCB98AA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32903" y="6569076"/>
            <a:ext cx="5761567" cy="288925"/>
          </a:xfrm>
        </p:spPr>
        <p:txBody>
          <a:bodyPr/>
          <a:lstStyle/>
          <a:p>
            <a:pPr>
              <a:defRPr/>
            </a:pPr>
            <a:r>
              <a:rPr lang="en-US" dirty="0"/>
              <a:t>250414 Jan Rothweiler BT Final</a:t>
            </a:r>
          </a:p>
        </p:txBody>
      </p:sp>
    </p:spTree>
    <p:extLst>
      <p:ext uri="{BB962C8B-B14F-4D97-AF65-F5344CB8AC3E}">
        <p14:creationId xmlns:p14="http://schemas.microsoft.com/office/powerpoint/2010/main" val="1216037393"/>
      </p:ext>
    </p:extLst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16DE20-869D-4932-CF66-6F290E78F4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DE" dirty="0"/>
              <a:t>Document Analysis and Management (UCC-2)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2772C2D-792D-0675-B90A-0FE0EBBE7EC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Current AI solutions fail to accurately analyse long and complex documents.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Therefore, legal professionals can not employ AI tools for this UCC in their productive workflow.</a:t>
            </a:r>
          </a:p>
          <a:p>
            <a:pPr marL="0" indent="0"/>
            <a:endParaRPr lang="en-GB" dirty="0"/>
          </a:p>
          <a:p>
            <a:pPr marL="0" indent="0"/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Tools employed:</a:t>
            </a:r>
          </a:p>
          <a:p>
            <a:pPr marL="642937" lvl="1" indent="-285750">
              <a:buFont typeface="Arial" panose="020B0604020202020204" pitchFamily="34" charset="0"/>
              <a:buChar char="•"/>
            </a:pPr>
            <a:r>
              <a:rPr lang="en-GB" dirty="0"/>
              <a:t>Harvey AI</a:t>
            </a:r>
          </a:p>
          <a:p>
            <a:pPr marL="642937" lvl="1" indent="-285750">
              <a:buFont typeface="Arial" panose="020B0604020202020204" pitchFamily="34" charset="0"/>
              <a:buChar char="•"/>
            </a:pPr>
            <a:r>
              <a:rPr lang="en-GB" dirty="0"/>
              <a:t>In-house development</a:t>
            </a:r>
            <a:endParaRPr lang="en-DE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244E74A-F97C-2E26-C96E-E5CF2BDF50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de-DE"/>
              <a:t>© sebis</a:t>
            </a:r>
            <a:endParaRPr lang="de-DE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CC544A5-2D70-5981-6BD8-7D365C99EB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5BC9FAB-BDC1-47C0-A8BB-6E12A8205D33}" type="slidenum">
              <a:rPr lang="de-DE" smtClean="0"/>
              <a:pPr>
                <a:defRPr/>
              </a:pPr>
              <a:t>11</a:t>
            </a:fld>
            <a:endParaRPr lang="de-DE" dirty="0"/>
          </a:p>
        </p:txBody>
      </p:sp>
      <p:sp>
        <p:nvSpPr>
          <p:cNvPr id="7" name="Fußzeilenplatzhalter 4">
            <a:extLst>
              <a:ext uri="{FF2B5EF4-FFF2-40B4-BE49-F238E27FC236}">
                <a16:creationId xmlns:a16="http://schemas.microsoft.com/office/drawing/2014/main" id="{DB82C386-3304-89E1-A6A1-7DED7EC078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32903" y="6569076"/>
            <a:ext cx="5761567" cy="288925"/>
          </a:xfrm>
        </p:spPr>
        <p:txBody>
          <a:bodyPr/>
          <a:lstStyle/>
          <a:p>
            <a:pPr>
              <a:defRPr/>
            </a:pPr>
            <a:r>
              <a:rPr lang="en-US" dirty="0"/>
              <a:t>250414 Jan Rothweiler BT Final</a:t>
            </a:r>
          </a:p>
        </p:txBody>
      </p:sp>
      <p:sp>
        <p:nvSpPr>
          <p:cNvPr id="9" name="Rounded Rectangle 8">
            <a:extLst>
              <a:ext uri="{FF2B5EF4-FFF2-40B4-BE49-F238E27FC236}">
                <a16:creationId xmlns:a16="http://schemas.microsoft.com/office/drawing/2014/main" id="{4E79EDB4-394B-ACC4-44D6-6F3055443767}"/>
              </a:ext>
            </a:extLst>
          </p:cNvPr>
          <p:cNvSpPr/>
          <p:nvPr/>
        </p:nvSpPr>
        <p:spPr bwMode="auto">
          <a:xfrm>
            <a:off x="6816080" y="2276872"/>
            <a:ext cx="4320480" cy="2520280"/>
          </a:xfrm>
          <a:prstGeom prst="roundRect">
            <a:avLst/>
          </a:prstGeom>
          <a:solidFill>
            <a:schemeClr val="accent4">
              <a:lumMod val="10000"/>
              <a:lumOff val="90000"/>
            </a:schemeClr>
          </a:solidFill>
          <a:ln>
            <a:headEnd type="none" w="med" len="med"/>
            <a:tailEnd type="none" w="med" len="med"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DE" dirty="0">
                <a:solidFill>
                  <a:schemeClr val="tx1"/>
                </a:solidFill>
                <a:cs typeface="Arial" pitchFamily="34" charset="0"/>
              </a:rPr>
              <a:t>P-26: </a:t>
            </a:r>
            <a:r>
              <a:rPr lang="en-GB" i="1" dirty="0"/>
              <a:t>"The tool actually works quite reliably up to six to eight pages. If it goes beyond that, it fails.”</a:t>
            </a:r>
            <a:endParaRPr lang="en-DE" i="1" dirty="0">
              <a:solidFill>
                <a:schemeClr val="tx1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18430744"/>
      </p:ext>
    </p:extLst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222B25-9C0C-0CC2-1CC3-1CC0ED03D6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DE" dirty="0"/>
              <a:t>Document Generation and Assistance (UCC-3)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3575EFE-3CA4-FE3C-5E4D-03C59A222C4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/>
            <a:endParaRPr lang="en-GB" dirty="0"/>
          </a:p>
          <a:p>
            <a:pPr marL="0" indent="0"/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2C11A2B-645A-3C7E-6F8D-6E6BA01534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de-DE"/>
              <a:t>© sebis</a:t>
            </a:r>
            <a:endParaRPr lang="de-DE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B2C3AE8-B77C-DB57-5052-1724D51BA1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5BC9FAB-BDC1-47C0-A8BB-6E12A8205D33}" type="slidenum">
              <a:rPr lang="de-DE" smtClean="0"/>
              <a:pPr>
                <a:defRPr/>
              </a:pPr>
              <a:t>12</a:t>
            </a:fld>
            <a:endParaRPr lang="de-DE" dirty="0"/>
          </a:p>
        </p:txBody>
      </p:sp>
      <p:sp>
        <p:nvSpPr>
          <p:cNvPr id="7" name="Fußzeilenplatzhalter 4">
            <a:extLst>
              <a:ext uri="{FF2B5EF4-FFF2-40B4-BE49-F238E27FC236}">
                <a16:creationId xmlns:a16="http://schemas.microsoft.com/office/drawing/2014/main" id="{919DA9A3-034E-EE5D-E283-349C9DF140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32903" y="6569076"/>
            <a:ext cx="5761567" cy="288925"/>
          </a:xfrm>
        </p:spPr>
        <p:txBody>
          <a:bodyPr/>
          <a:lstStyle/>
          <a:p>
            <a:pPr>
              <a:defRPr/>
            </a:pPr>
            <a:r>
              <a:rPr lang="en-US" dirty="0"/>
              <a:t>250414 Jan Rothweiler BT Final</a:t>
            </a:r>
          </a:p>
        </p:txBody>
      </p:sp>
      <p:sp>
        <p:nvSpPr>
          <p:cNvPr id="8" name="Rechteck 84">
            <a:extLst>
              <a:ext uri="{FF2B5EF4-FFF2-40B4-BE49-F238E27FC236}">
                <a16:creationId xmlns:a16="http://schemas.microsoft.com/office/drawing/2014/main" id="{C70329BD-6962-6F1E-B10D-70713CA3F177}"/>
              </a:ext>
            </a:extLst>
          </p:cNvPr>
          <p:cNvSpPr/>
          <p:nvPr/>
        </p:nvSpPr>
        <p:spPr bwMode="auto">
          <a:xfrm>
            <a:off x="7536160" y="4580780"/>
            <a:ext cx="3002118" cy="1296144"/>
          </a:xfrm>
          <a:prstGeom prst="rect">
            <a:avLst/>
          </a:prstGeom>
          <a:solidFill>
            <a:schemeClr val="accent4">
              <a:lumMod val="10000"/>
              <a:lumOff val="90000"/>
            </a:schemeClr>
          </a:solidFill>
          <a:ln>
            <a:headEnd type="none" w="med" len="med"/>
            <a:tailEnd type="none" w="med" len="med"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>
                <a:solidFill>
                  <a:schemeClr val="tx1"/>
                </a:solidFill>
              </a:rPr>
              <a:t>Tools employed:</a:t>
            </a:r>
          </a:p>
          <a:p>
            <a:pPr marL="642937" lvl="1" indent="-285750">
              <a:buFont typeface="Arial" panose="020B0604020202020204" pitchFamily="34" charset="0"/>
              <a:buChar char="•"/>
            </a:pPr>
            <a:r>
              <a:rPr lang="en-GB" sz="1600" dirty="0">
                <a:solidFill>
                  <a:schemeClr val="tx1"/>
                </a:solidFill>
              </a:rPr>
              <a:t>ChatGPT, Copilot</a:t>
            </a:r>
          </a:p>
          <a:p>
            <a:pPr marL="642937" lvl="1" indent="-285750">
              <a:buFont typeface="Arial" panose="020B0604020202020204" pitchFamily="34" charset="0"/>
              <a:buChar char="•"/>
            </a:pPr>
            <a:r>
              <a:rPr lang="en-GB" sz="1600" dirty="0">
                <a:solidFill>
                  <a:schemeClr val="tx1"/>
                </a:solidFill>
              </a:rPr>
              <a:t>Harvey AI</a:t>
            </a:r>
          </a:p>
          <a:p>
            <a:pPr marL="642937" lvl="1" indent="-285750">
              <a:buFont typeface="Arial" panose="020B0604020202020204" pitchFamily="34" charset="0"/>
              <a:buChar char="•"/>
            </a:pPr>
            <a:r>
              <a:rPr lang="en-GB" sz="1600" dirty="0">
                <a:solidFill>
                  <a:schemeClr val="tx1"/>
                </a:solidFill>
              </a:rPr>
              <a:t>Henchman, Lawlift, Westlaw</a:t>
            </a:r>
            <a:endParaRPr lang="en-DE" sz="1600" dirty="0">
              <a:solidFill>
                <a:schemeClr val="tx1"/>
              </a:solidFill>
            </a:endParaRPr>
          </a:p>
        </p:txBody>
      </p:sp>
      <p:pic>
        <p:nvPicPr>
          <p:cNvPr id="10" name="Picture 9" descr="A blue and white text on a white background&#10;&#10;AI-generated content may be incorrect.">
            <a:extLst>
              <a:ext uri="{FF2B5EF4-FFF2-40B4-BE49-F238E27FC236}">
                <a16:creationId xmlns:a16="http://schemas.microsoft.com/office/drawing/2014/main" id="{3D470A9C-590F-E5C2-8B7B-52CEC1115A8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3552" y="1278406"/>
            <a:ext cx="8424936" cy="2611583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33FE1013-EEAA-F72C-0BE9-436CFDFC7F5C}"/>
              </a:ext>
            </a:extLst>
          </p:cNvPr>
          <p:cNvSpPr txBox="1"/>
          <p:nvPr/>
        </p:nvSpPr>
        <p:spPr>
          <a:xfrm>
            <a:off x="1674884" y="4445691"/>
            <a:ext cx="4824537" cy="147732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DE" dirty="0">
                <a:latin typeface="Arial" pitchFamily="34" charset="0"/>
              </a:rPr>
              <a:t>17 participants reported on AI usage for summarization: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DE" dirty="0">
                <a:latin typeface="Arial" pitchFamily="34" charset="0"/>
              </a:rPr>
              <a:t>Contracts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DE" dirty="0">
                <a:latin typeface="Arial" pitchFamily="34" charset="0"/>
              </a:rPr>
              <a:t>Long documents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DE" dirty="0">
                <a:latin typeface="Arial" pitchFamily="34" charset="0"/>
              </a:rPr>
              <a:t>Laws and regulations</a:t>
            </a:r>
          </a:p>
        </p:txBody>
      </p:sp>
    </p:spTree>
    <p:extLst>
      <p:ext uri="{BB962C8B-B14F-4D97-AF65-F5344CB8AC3E}">
        <p14:creationId xmlns:p14="http://schemas.microsoft.com/office/powerpoint/2010/main" val="2612145164"/>
      </p:ext>
    </p:extLst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578B5F-BA6F-39C9-9BB9-AEF0A6E829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DE" dirty="0"/>
              <a:t>Information Processing and Extraction (UCC-4)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800F3B4-667E-0933-9C5F-51C416359F7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3C1FDD5-5750-B87B-D67F-3CDE6C914A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de-DE"/>
              <a:t>© sebis</a:t>
            </a:r>
            <a:endParaRPr lang="de-DE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FEAC606-43D7-1A97-2769-93B03EF4A2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5BC9FAB-BDC1-47C0-A8BB-6E12A8205D33}" type="slidenum">
              <a:rPr lang="de-DE" smtClean="0"/>
              <a:pPr>
                <a:defRPr/>
              </a:pPr>
              <a:t>13</a:t>
            </a:fld>
            <a:endParaRPr lang="de-DE" dirty="0"/>
          </a:p>
        </p:txBody>
      </p:sp>
      <p:sp>
        <p:nvSpPr>
          <p:cNvPr id="7" name="Fußzeilenplatzhalter 4">
            <a:extLst>
              <a:ext uri="{FF2B5EF4-FFF2-40B4-BE49-F238E27FC236}">
                <a16:creationId xmlns:a16="http://schemas.microsoft.com/office/drawing/2014/main" id="{C955DB50-B488-7033-6E4B-8E6B86E201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32903" y="6569076"/>
            <a:ext cx="5761567" cy="288925"/>
          </a:xfrm>
        </p:spPr>
        <p:txBody>
          <a:bodyPr/>
          <a:lstStyle/>
          <a:p>
            <a:pPr>
              <a:defRPr/>
            </a:pPr>
            <a:r>
              <a:rPr lang="en-US"/>
              <a:t>250414 Jan Rothweiler BT Final</a:t>
            </a:r>
            <a:endParaRPr lang="en-US" dirty="0"/>
          </a:p>
        </p:txBody>
      </p:sp>
      <p:sp>
        <p:nvSpPr>
          <p:cNvPr id="8" name="Rechteck 84">
            <a:extLst>
              <a:ext uri="{FF2B5EF4-FFF2-40B4-BE49-F238E27FC236}">
                <a16:creationId xmlns:a16="http://schemas.microsoft.com/office/drawing/2014/main" id="{9C1729F2-041C-FC3E-47F6-59B6FB3412A6}"/>
              </a:ext>
            </a:extLst>
          </p:cNvPr>
          <p:cNvSpPr/>
          <p:nvPr/>
        </p:nvSpPr>
        <p:spPr bwMode="auto">
          <a:xfrm>
            <a:off x="8256240" y="4426088"/>
            <a:ext cx="3096344" cy="1584599"/>
          </a:xfrm>
          <a:prstGeom prst="rect">
            <a:avLst/>
          </a:prstGeom>
          <a:solidFill>
            <a:schemeClr val="accent4">
              <a:lumMod val="10000"/>
              <a:lumOff val="90000"/>
            </a:schemeClr>
          </a:solidFill>
          <a:ln>
            <a:headEnd type="none" w="med" len="med"/>
            <a:tailEnd type="none" w="med" len="med"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en-GB" sz="1600" dirty="0">
              <a:solidFill>
                <a:schemeClr val="tx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>
                <a:solidFill>
                  <a:schemeClr val="tx1"/>
                </a:solidFill>
              </a:rPr>
              <a:t>Tools employed: </a:t>
            </a:r>
          </a:p>
          <a:p>
            <a:pPr marL="642937" lvl="1" indent="-285750">
              <a:buFont typeface="Arial" panose="020B0604020202020204" pitchFamily="34" charset="0"/>
              <a:buChar char="•"/>
            </a:pPr>
            <a:r>
              <a:rPr lang="en-GB" sz="1600" dirty="0">
                <a:solidFill>
                  <a:schemeClr val="tx1"/>
                </a:solidFill>
              </a:rPr>
              <a:t>Leah</a:t>
            </a:r>
          </a:p>
          <a:p>
            <a:pPr marL="642937" lvl="1" indent="-285750">
              <a:buFont typeface="Arial" panose="020B0604020202020204" pitchFamily="34" charset="0"/>
              <a:buChar char="•"/>
            </a:pPr>
            <a:r>
              <a:rPr lang="en-GB" sz="1600" dirty="0">
                <a:solidFill>
                  <a:schemeClr val="tx1"/>
                </a:solidFill>
              </a:rPr>
              <a:t>Legisway Analyzer</a:t>
            </a:r>
          </a:p>
          <a:p>
            <a:pPr marL="642937" lvl="1" indent="-285750">
              <a:buFont typeface="Arial" panose="020B0604020202020204" pitchFamily="34" charset="0"/>
              <a:buChar char="•"/>
            </a:pPr>
            <a:r>
              <a:rPr lang="en-GB" sz="1600" dirty="0">
                <a:solidFill>
                  <a:schemeClr val="tx1"/>
                </a:solidFill>
              </a:rPr>
              <a:t>In-house development</a:t>
            </a:r>
          </a:p>
          <a:p>
            <a:pPr marL="357187" lvl="1"/>
            <a:endParaRPr lang="en-GB" sz="1600" dirty="0">
              <a:solidFill>
                <a:schemeClr val="tx1"/>
              </a:solidFill>
              <a:sym typeface="Wingdings" pitchFamily="2" charset="2"/>
            </a:endParaRPr>
          </a:p>
          <a:p>
            <a:pPr marL="357187" lvl="1"/>
            <a:r>
              <a:rPr lang="en-GB" sz="1600" dirty="0">
                <a:solidFill>
                  <a:schemeClr val="tx1"/>
                </a:solidFill>
                <a:sym typeface="Wingdings" pitchFamily="2" charset="2"/>
              </a:rPr>
              <a:t> Specialized tools</a:t>
            </a:r>
            <a:endParaRPr lang="en-DE" sz="1600" dirty="0">
              <a:solidFill>
                <a:schemeClr val="tx1"/>
              </a:solidFill>
            </a:endParaRPr>
          </a:p>
          <a:p>
            <a:pPr marL="642937" lvl="1" indent="-285750">
              <a:buFont typeface="Arial" panose="020B0604020202020204" pitchFamily="34" charset="0"/>
              <a:buChar char="•"/>
            </a:pPr>
            <a:endParaRPr lang="en-GB" sz="1600" dirty="0">
              <a:solidFill>
                <a:schemeClr val="tx1"/>
              </a:solidFill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CA3297CE-97B0-78CE-8C45-32EEF19280E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1544" y="1268760"/>
            <a:ext cx="8553438" cy="2678499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02E6DFEC-E379-981B-1347-D6301E567EE6}"/>
              </a:ext>
            </a:extLst>
          </p:cNvPr>
          <p:cNvSpPr txBox="1"/>
          <p:nvPr/>
        </p:nvSpPr>
        <p:spPr>
          <a:xfrm>
            <a:off x="551384" y="4285328"/>
            <a:ext cx="6480720" cy="203132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lIns="91440" tIns="45720" rIns="91440" bIns="45720" rtlCol="0" anchor="t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DE" dirty="0">
                <a:latin typeface="Arial"/>
                <a:cs typeface="Arial"/>
              </a:rPr>
              <a:t>P-2: </a:t>
            </a:r>
            <a:r>
              <a:rPr lang="en-GB" dirty="0">
                <a:latin typeface="Arial"/>
                <a:cs typeface="Arial"/>
              </a:rPr>
              <a:t>"</a:t>
            </a:r>
            <a:r>
              <a:rPr lang="en-GB" i="1" dirty="0">
                <a:latin typeface="Arial"/>
                <a:cs typeface="Arial"/>
              </a:rPr>
              <a:t>Check a COC or a non-compete clause in these 100,000 documents, and then display the results in a </a:t>
            </a:r>
            <a:r>
              <a:rPr lang="en-GB" i="1">
                <a:latin typeface="Arial"/>
                <a:cs typeface="Arial"/>
              </a:rPr>
              <a:t>table."</a:t>
            </a:r>
            <a:endParaRPr lang="en-GB" i="1" dirty="0">
              <a:latin typeface="Arial"/>
              <a:cs typeface="Arial"/>
            </a:endParaRPr>
          </a:p>
          <a:p>
            <a:endParaRPr lang="en-GB" i="1" dirty="0">
              <a:latin typeface="Arial" pitchFamily="34" charset="0"/>
            </a:endParaRPr>
          </a:p>
          <a:p>
            <a:endParaRPr lang="en-GB" i="1" dirty="0">
              <a:latin typeface="Arial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latin typeface="Arial" pitchFamily="34" charset="0"/>
              </a:rPr>
              <a:t>P-7:</a:t>
            </a:r>
            <a:r>
              <a:rPr lang="en-GB" i="1" dirty="0">
                <a:latin typeface="Arial" pitchFamily="34" charset="0"/>
              </a:rPr>
              <a:t> "We always try to use it in our client work, but it is probably not necessary that often."</a:t>
            </a:r>
            <a:endParaRPr lang="en-DE" i="1" dirty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92169622"/>
      </p:ext>
    </p:extLst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769D30-CE3D-21CB-CC4E-431388C4B5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DE" dirty="0"/>
              <a:t>Information Retrieval and Legal Research (UCC-6, UCC-7)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80BC159-5A77-0377-74B7-E31F6FE4860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/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8C7C491-F42D-2AD2-6B8C-D3DCC16539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de-DE"/>
              <a:t>© sebis</a:t>
            </a:r>
            <a:endParaRPr lang="de-DE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BF1E8E7-CCF8-DC84-BE1E-DA90D382E9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5BC9FAB-BDC1-47C0-A8BB-6E12A8205D33}" type="slidenum">
              <a:rPr lang="de-DE" smtClean="0"/>
              <a:pPr>
                <a:defRPr/>
              </a:pPr>
              <a:t>14</a:t>
            </a:fld>
            <a:endParaRPr lang="de-DE" dirty="0"/>
          </a:p>
        </p:txBody>
      </p:sp>
      <p:sp>
        <p:nvSpPr>
          <p:cNvPr id="7" name="Fußzeilenplatzhalter 4">
            <a:extLst>
              <a:ext uri="{FF2B5EF4-FFF2-40B4-BE49-F238E27FC236}">
                <a16:creationId xmlns:a16="http://schemas.microsoft.com/office/drawing/2014/main" id="{4662C6AF-6F6E-3AB5-51D7-E724A8D0E3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32903" y="6569076"/>
            <a:ext cx="5761567" cy="288925"/>
          </a:xfrm>
        </p:spPr>
        <p:txBody>
          <a:bodyPr/>
          <a:lstStyle/>
          <a:p>
            <a:pPr>
              <a:defRPr/>
            </a:pPr>
            <a:r>
              <a:rPr lang="en-US" dirty="0"/>
              <a:t>250414 Jan Rothweiler BT Final</a:t>
            </a:r>
          </a:p>
        </p:txBody>
      </p:sp>
      <p:sp>
        <p:nvSpPr>
          <p:cNvPr id="8" name="Rechteck 84">
            <a:extLst>
              <a:ext uri="{FF2B5EF4-FFF2-40B4-BE49-F238E27FC236}">
                <a16:creationId xmlns:a16="http://schemas.microsoft.com/office/drawing/2014/main" id="{9D7693C0-F2F0-6236-DCEC-D4E76681DFE8}"/>
              </a:ext>
            </a:extLst>
          </p:cNvPr>
          <p:cNvSpPr/>
          <p:nvPr/>
        </p:nvSpPr>
        <p:spPr bwMode="auto">
          <a:xfrm>
            <a:off x="7896200" y="4509120"/>
            <a:ext cx="3530849" cy="1152128"/>
          </a:xfrm>
          <a:prstGeom prst="rect">
            <a:avLst/>
          </a:prstGeom>
          <a:solidFill>
            <a:schemeClr val="accent4">
              <a:lumMod val="10000"/>
              <a:lumOff val="90000"/>
            </a:schemeClr>
          </a:solidFill>
          <a:ln>
            <a:headEnd type="none" w="med" len="med"/>
            <a:tailEnd type="none" w="med" len="med"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en-GB" dirty="0">
              <a:solidFill>
                <a:schemeClr val="tx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tx1"/>
                </a:solidFill>
              </a:rPr>
              <a:t>Tools employed: </a:t>
            </a:r>
          </a:p>
          <a:p>
            <a:pPr marL="642937" lvl="1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tx1"/>
                </a:solidFill>
              </a:rPr>
              <a:t>ChatGPT, Copilot</a:t>
            </a:r>
          </a:p>
          <a:p>
            <a:pPr marL="642937" lvl="1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tx1"/>
                </a:solidFill>
              </a:rPr>
              <a:t>AI Chatbot in BeckOnline</a:t>
            </a:r>
          </a:p>
          <a:p>
            <a:pPr marL="642937" lvl="1" indent="-285750">
              <a:buFont typeface="Arial" panose="020B0604020202020204" pitchFamily="34" charset="0"/>
              <a:buChar char="•"/>
            </a:pP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1D9B588-844B-4F2A-31F6-1E80BAE7CE96}"/>
              </a:ext>
            </a:extLst>
          </p:cNvPr>
          <p:cNvSpPr txBox="1"/>
          <p:nvPr/>
        </p:nvSpPr>
        <p:spPr>
          <a:xfrm>
            <a:off x="1199456" y="4608103"/>
            <a:ext cx="5472608" cy="92333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dirty="0">
                <a:latin typeface="Arial" pitchFamily="34" charset="0"/>
              </a:rPr>
              <a:t>P-21: </a:t>
            </a:r>
            <a:r>
              <a:rPr lang="en-GB" i="1" dirty="0">
                <a:latin typeface="Arial" pitchFamily="34" charset="0"/>
              </a:rPr>
              <a:t>"Its [Copilot] available to everyone in the firm so that they can familiarize themselves with the</a:t>
            </a:r>
          </a:p>
          <a:p>
            <a:r>
              <a:rPr lang="en-GB" i="1" dirty="0">
                <a:latin typeface="Arial" pitchFamily="34" charset="0"/>
              </a:rPr>
              <a:t>topics."</a:t>
            </a:r>
            <a:endParaRPr lang="en-DE" i="1" dirty="0">
              <a:latin typeface="Arial" pitchFamily="34" charset="0"/>
            </a:endParaRPr>
          </a:p>
        </p:txBody>
      </p:sp>
      <p:pic>
        <p:nvPicPr>
          <p:cNvPr id="13" name="Picture 12" descr="A screenshot of a chatbot&#10;&#10;AI-generated content may be incorrect.">
            <a:extLst>
              <a:ext uri="{FF2B5EF4-FFF2-40B4-BE49-F238E27FC236}">
                <a16:creationId xmlns:a16="http://schemas.microsoft.com/office/drawing/2014/main" id="{6D34914A-0473-50A9-5A53-C019278EA8A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3512" y="1233910"/>
            <a:ext cx="8408636" cy="25547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4923897"/>
      </p:ext>
    </p:extLst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595152-19F3-8F6F-804F-7D8E7D2865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4437" y="44452"/>
            <a:ext cx="10586099" cy="720725"/>
          </a:xfrm>
        </p:spPr>
        <p:txBody>
          <a:bodyPr wrap="square" anchor="b">
            <a:normAutofit/>
          </a:bodyPr>
          <a:lstStyle/>
          <a:p>
            <a:r>
              <a:rPr lang="en-DE" dirty="0"/>
              <a:t>Challenges – RQ2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D805659-217B-EB51-AEFB-1FDA7EA5DB3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383184" y="6570616"/>
            <a:ext cx="2142067" cy="288925"/>
          </a:xfrm>
        </p:spPr>
        <p:txBody>
          <a:bodyPr wrap="none" anchor="ctr">
            <a:normAutofit/>
          </a:bodyPr>
          <a:lstStyle/>
          <a:p>
            <a:pPr>
              <a:spcAft>
                <a:spcPts val="600"/>
              </a:spcAft>
              <a:defRPr/>
            </a:pPr>
            <a:r>
              <a:rPr lang="de-DE"/>
              <a:t>© sebis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F93A95B-61D8-9CFF-C430-593AC5EFF5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25251" y="6570616"/>
            <a:ext cx="332316" cy="288925"/>
          </a:xfrm>
        </p:spPr>
        <p:txBody>
          <a:bodyPr wrap="none" anchor="ctr">
            <a:normAutofit/>
          </a:bodyPr>
          <a:lstStyle/>
          <a:p>
            <a:pPr>
              <a:spcAft>
                <a:spcPts val="600"/>
              </a:spcAft>
              <a:defRPr/>
            </a:pPr>
            <a:fld id="{05BC9FAB-BDC1-47C0-A8BB-6E12A8205D33}" type="slidenum">
              <a:rPr lang="de-DE" smtClean="0"/>
              <a:pPr>
                <a:spcAft>
                  <a:spcPts val="600"/>
                </a:spcAft>
                <a:defRPr/>
              </a:pPr>
              <a:t>15</a:t>
            </a:fld>
            <a:endParaRPr lang="de-DE"/>
          </a:p>
        </p:txBody>
      </p:sp>
      <p:sp>
        <p:nvSpPr>
          <p:cNvPr id="9" name="Fußzeilenplatzhalter 4">
            <a:extLst>
              <a:ext uri="{FF2B5EF4-FFF2-40B4-BE49-F238E27FC236}">
                <a16:creationId xmlns:a16="http://schemas.microsoft.com/office/drawing/2014/main" id="{B7544D0B-2D3D-D6B0-F3C5-2033F0D4AE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32903" y="6569076"/>
            <a:ext cx="5761567" cy="288925"/>
          </a:xfrm>
        </p:spPr>
        <p:txBody>
          <a:bodyPr/>
          <a:lstStyle/>
          <a:p>
            <a:pPr>
              <a:defRPr/>
            </a:pPr>
            <a:r>
              <a:rPr lang="en-US" dirty="0"/>
              <a:t>250414 Jan Rothweiler BT Final</a:t>
            </a:r>
          </a:p>
        </p:txBody>
      </p:sp>
      <p:pic>
        <p:nvPicPr>
          <p:cNvPr id="13" name="Content Placeholder 12" descr="A table with text on it&#10;&#10;AI-generated content may be incorrect.">
            <a:extLst>
              <a:ext uri="{FF2B5EF4-FFF2-40B4-BE49-F238E27FC236}">
                <a16:creationId xmlns:a16="http://schemas.microsoft.com/office/drawing/2014/main" id="{EDEE16ED-1834-A74B-BAAA-AF604360F96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9616" y="1843931"/>
            <a:ext cx="7106382" cy="2653456"/>
          </a:xfrm>
        </p:spPr>
      </p:pic>
    </p:spTree>
    <p:extLst>
      <p:ext uri="{BB962C8B-B14F-4D97-AF65-F5344CB8AC3E}">
        <p14:creationId xmlns:p14="http://schemas.microsoft.com/office/powerpoint/2010/main" val="2811847865"/>
      </p:ext>
    </p:extLst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C3D4E4-B10E-EF2E-A3B2-7293ADBBFA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DE" dirty="0"/>
              <a:t>Data Privacy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EF4E764-7281-25C7-D2EE-0C630B10AE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de-DE"/>
              <a:t>© sebis</a:t>
            </a:r>
            <a:endParaRPr lang="de-DE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A0F4586-27AC-BC9C-938B-FB58157DBE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YYMMDD Author Title</a:t>
            </a:r>
            <a:endParaRPr lang="de-DE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B72FFE4-22A7-D130-7ADC-695DB90C24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5BC9FAB-BDC1-47C0-A8BB-6E12A8205D33}" type="slidenum">
              <a:rPr lang="de-DE" smtClean="0"/>
              <a:pPr>
                <a:defRPr/>
              </a:pPr>
              <a:t>16</a:t>
            </a:fld>
            <a:endParaRPr lang="de-DE" dirty="0"/>
          </a:p>
        </p:txBody>
      </p:sp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2037983C-069A-DF57-B524-BEEF026F628B}"/>
              </a:ext>
            </a:extLst>
          </p:cNvPr>
          <p:cNvSpPr/>
          <p:nvPr/>
        </p:nvSpPr>
        <p:spPr bwMode="auto">
          <a:xfrm>
            <a:off x="2575198" y="3811096"/>
            <a:ext cx="2320021" cy="732024"/>
          </a:xfrm>
          <a:prstGeom prst="roundRect">
            <a:avLst/>
          </a:prstGeom>
          <a:solidFill>
            <a:schemeClr val="tx2">
              <a:lumMod val="25000"/>
              <a:lumOff val="75000"/>
            </a:schemeClr>
          </a:solidFill>
          <a:ln>
            <a:headEnd type="none" w="med" len="med"/>
            <a:tailEnd type="none" w="med" len="med"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DE" sz="1600" b="1" dirty="0">
                <a:solidFill>
                  <a:schemeClr val="tx1"/>
                </a:solidFill>
                <a:cs typeface="Arial" pitchFamily="34" charset="0"/>
              </a:rPr>
              <a:t>Data Privacy Issues</a:t>
            </a:r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8BAFB00D-2DD4-DFAE-72CE-083B71F6F669}"/>
              </a:ext>
            </a:extLst>
          </p:cNvPr>
          <p:cNvSpPr/>
          <p:nvPr/>
        </p:nvSpPr>
        <p:spPr bwMode="auto">
          <a:xfrm>
            <a:off x="545840" y="2638621"/>
            <a:ext cx="1957518" cy="610566"/>
          </a:xfrm>
          <a:prstGeom prst="roundRect">
            <a:avLst/>
          </a:prstGeom>
          <a:solidFill>
            <a:schemeClr val="tx2">
              <a:lumMod val="25000"/>
              <a:lumOff val="75000"/>
            </a:schemeClr>
          </a:solidFill>
          <a:ln>
            <a:headEnd type="none" w="med" len="med"/>
            <a:tailEnd type="none" w="med" len="med"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GB" sz="1600" dirty="0">
                <a:solidFill>
                  <a:schemeClr val="tx1"/>
                </a:solidFill>
                <a:cs typeface="Arial" pitchFamily="34" charset="0"/>
              </a:rPr>
              <a:t>N</a:t>
            </a:r>
            <a:r>
              <a:rPr lang="en-DE" sz="1600" dirty="0">
                <a:solidFill>
                  <a:schemeClr val="tx1"/>
                </a:solidFill>
                <a:cs typeface="Arial" pitchFamily="34" charset="0"/>
              </a:rPr>
              <a:t>o transparency</a:t>
            </a:r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8BE5FD26-3547-3C52-6709-D89FDE1AADEA}"/>
              </a:ext>
            </a:extLst>
          </p:cNvPr>
          <p:cNvCxnSpPr>
            <a:cxnSpLocks/>
          </p:cNvCxnSpPr>
          <p:nvPr/>
        </p:nvCxnSpPr>
        <p:spPr bwMode="auto">
          <a:xfrm flipH="1" flipV="1">
            <a:off x="2351584" y="3284302"/>
            <a:ext cx="612068" cy="442718"/>
          </a:xfrm>
          <a:prstGeom prst="straightConnector1">
            <a:avLst/>
          </a:prstGeom>
          <a:ln>
            <a:headEnd type="none" w="med" len="med"/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0934F81B-B5FA-E6E9-E6BF-33C635E32E5B}"/>
              </a:ext>
            </a:extLst>
          </p:cNvPr>
          <p:cNvCxnSpPr>
            <a:cxnSpLocks/>
          </p:cNvCxnSpPr>
          <p:nvPr/>
        </p:nvCxnSpPr>
        <p:spPr bwMode="auto">
          <a:xfrm>
            <a:off x="4727848" y="4590679"/>
            <a:ext cx="556726" cy="476253"/>
          </a:xfrm>
          <a:prstGeom prst="straightConnector1">
            <a:avLst/>
          </a:prstGeom>
          <a:ln>
            <a:headEnd type="none" w="med" len="med"/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4F667779-7418-2634-65C3-9DA64E0240DA}"/>
              </a:ext>
            </a:extLst>
          </p:cNvPr>
          <p:cNvCxnSpPr>
            <a:cxnSpLocks/>
          </p:cNvCxnSpPr>
          <p:nvPr/>
        </p:nvCxnSpPr>
        <p:spPr bwMode="auto">
          <a:xfrm flipH="1">
            <a:off x="2351584" y="4629344"/>
            <a:ext cx="603659" cy="476253"/>
          </a:xfrm>
          <a:prstGeom prst="straightConnector1">
            <a:avLst/>
          </a:prstGeom>
          <a:ln>
            <a:headEnd type="none" w="med" len="med"/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D8AEEC7E-3B16-1394-381F-E08CA921B4BB}"/>
              </a:ext>
            </a:extLst>
          </p:cNvPr>
          <p:cNvCxnSpPr>
            <a:cxnSpLocks/>
          </p:cNvCxnSpPr>
          <p:nvPr/>
        </p:nvCxnSpPr>
        <p:spPr bwMode="auto">
          <a:xfrm flipV="1">
            <a:off x="4626778" y="3247478"/>
            <a:ext cx="536882" cy="461858"/>
          </a:xfrm>
          <a:prstGeom prst="straightConnector1">
            <a:avLst/>
          </a:prstGeom>
          <a:ln>
            <a:headEnd type="none" w="med" len="med"/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6" name="Rounded Rectangle 25">
            <a:extLst>
              <a:ext uri="{FF2B5EF4-FFF2-40B4-BE49-F238E27FC236}">
                <a16:creationId xmlns:a16="http://schemas.microsoft.com/office/drawing/2014/main" id="{6D990A21-6EA2-BEA9-CD24-04910D3C26F1}"/>
              </a:ext>
            </a:extLst>
          </p:cNvPr>
          <p:cNvSpPr/>
          <p:nvPr/>
        </p:nvSpPr>
        <p:spPr bwMode="auto">
          <a:xfrm>
            <a:off x="5115711" y="2616319"/>
            <a:ext cx="1957518" cy="610566"/>
          </a:xfrm>
          <a:prstGeom prst="roundRect">
            <a:avLst/>
          </a:prstGeom>
          <a:solidFill>
            <a:schemeClr val="tx2">
              <a:lumMod val="25000"/>
              <a:lumOff val="75000"/>
            </a:schemeClr>
          </a:solidFill>
          <a:ln>
            <a:headEnd type="none" w="med" len="med"/>
            <a:tailEnd type="none" w="med" len="med"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de-DE" sz="1600" dirty="0">
                <a:solidFill>
                  <a:schemeClr val="tx1"/>
                </a:solidFill>
                <a:cs typeface="Arial" pitchFamily="34" charset="0"/>
              </a:rPr>
              <a:t>Regulation</a:t>
            </a:r>
            <a:endParaRPr lang="en-DE" sz="1600" dirty="0">
              <a:solidFill>
                <a:schemeClr val="tx1"/>
              </a:solidFill>
              <a:cs typeface="Arial" pitchFamily="34" charset="0"/>
            </a:endParaRPr>
          </a:p>
        </p:txBody>
      </p:sp>
      <p:sp>
        <p:nvSpPr>
          <p:cNvPr id="27" name="Rounded Rectangle 26">
            <a:extLst>
              <a:ext uri="{FF2B5EF4-FFF2-40B4-BE49-F238E27FC236}">
                <a16:creationId xmlns:a16="http://schemas.microsoft.com/office/drawing/2014/main" id="{79BC5A5D-3F0A-7AE5-ED95-5B4B6FF7D390}"/>
              </a:ext>
            </a:extLst>
          </p:cNvPr>
          <p:cNvSpPr/>
          <p:nvPr/>
        </p:nvSpPr>
        <p:spPr bwMode="auto">
          <a:xfrm>
            <a:off x="545840" y="5167958"/>
            <a:ext cx="1957518" cy="610566"/>
          </a:xfrm>
          <a:prstGeom prst="roundRect">
            <a:avLst/>
          </a:prstGeom>
          <a:solidFill>
            <a:schemeClr val="tx2">
              <a:lumMod val="25000"/>
              <a:lumOff val="75000"/>
            </a:schemeClr>
          </a:solidFill>
          <a:ln>
            <a:headEnd type="none" w="med" len="med"/>
            <a:tailEnd type="none" w="med" len="med"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GB" sz="1600" dirty="0">
                <a:solidFill>
                  <a:schemeClr val="tx1"/>
                </a:solidFill>
                <a:cs typeface="Arial" pitchFamily="34" charset="0"/>
              </a:rPr>
              <a:t>Testing</a:t>
            </a:r>
            <a:endParaRPr lang="en-DE" sz="1600" dirty="0">
              <a:solidFill>
                <a:schemeClr val="tx1"/>
              </a:solidFill>
              <a:cs typeface="Arial" pitchFamily="34" charset="0"/>
            </a:endParaRPr>
          </a:p>
        </p:txBody>
      </p:sp>
      <p:sp>
        <p:nvSpPr>
          <p:cNvPr id="31" name="Rounded Rectangle 30">
            <a:extLst>
              <a:ext uri="{FF2B5EF4-FFF2-40B4-BE49-F238E27FC236}">
                <a16:creationId xmlns:a16="http://schemas.microsoft.com/office/drawing/2014/main" id="{33EE5944-941F-EA5C-92B2-5C47148F82A3}"/>
              </a:ext>
            </a:extLst>
          </p:cNvPr>
          <p:cNvSpPr/>
          <p:nvPr/>
        </p:nvSpPr>
        <p:spPr bwMode="auto">
          <a:xfrm>
            <a:off x="5041370" y="5167958"/>
            <a:ext cx="1957518" cy="610566"/>
          </a:xfrm>
          <a:prstGeom prst="roundRect">
            <a:avLst/>
          </a:prstGeom>
          <a:solidFill>
            <a:schemeClr val="tx2">
              <a:lumMod val="25000"/>
              <a:lumOff val="75000"/>
            </a:schemeClr>
          </a:solidFill>
          <a:ln>
            <a:headEnd type="none" w="med" len="med"/>
            <a:tailEnd type="none" w="med" len="med"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de-DE" sz="1600" dirty="0">
                <a:solidFill>
                  <a:schemeClr val="tx1"/>
                </a:solidFill>
                <a:cs typeface="Arial" pitchFamily="34" charset="0"/>
              </a:rPr>
              <a:t>Anonymization tool</a:t>
            </a:r>
            <a:endParaRPr lang="en-DE" sz="1600" dirty="0">
              <a:solidFill>
                <a:schemeClr val="tx1"/>
              </a:solidFill>
              <a:cs typeface="Arial" pitchFamily="34" charset="0"/>
            </a:endParaRPr>
          </a:p>
        </p:txBody>
      </p:sp>
      <p:sp>
        <p:nvSpPr>
          <p:cNvPr id="32" name="Rounded Rectangle 31">
            <a:extLst>
              <a:ext uri="{FF2B5EF4-FFF2-40B4-BE49-F238E27FC236}">
                <a16:creationId xmlns:a16="http://schemas.microsoft.com/office/drawing/2014/main" id="{E66966EC-0276-543C-0314-5C95C29A49D4}"/>
              </a:ext>
            </a:extLst>
          </p:cNvPr>
          <p:cNvSpPr/>
          <p:nvPr/>
        </p:nvSpPr>
        <p:spPr bwMode="auto">
          <a:xfrm>
            <a:off x="1084091" y="1051995"/>
            <a:ext cx="10441160" cy="864096"/>
          </a:xfrm>
          <a:prstGeom prst="roundRect">
            <a:avLst/>
          </a:prstGeom>
          <a:solidFill>
            <a:schemeClr val="accent4">
              <a:lumMod val="10000"/>
              <a:lumOff val="90000"/>
            </a:schemeClr>
          </a:solidFill>
          <a:ln>
            <a:headEnd type="none" w="med" len="med"/>
            <a:tailEnd type="none" w="med" len="med"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eaLnBrk="0" hangingPunct="0"/>
            <a:r>
              <a:rPr lang="en-GB" b="1" dirty="0"/>
              <a:t>P-9: </a:t>
            </a:r>
            <a:r>
              <a:rPr lang="en-GB" b="1" i="1" dirty="0"/>
              <a:t>"We can’t take the risk that it will go wrong in the end.”</a:t>
            </a:r>
          </a:p>
        </p:txBody>
      </p:sp>
      <p:sp>
        <p:nvSpPr>
          <p:cNvPr id="42" name="Striped Right Arrow 41">
            <a:extLst>
              <a:ext uri="{FF2B5EF4-FFF2-40B4-BE49-F238E27FC236}">
                <a16:creationId xmlns:a16="http://schemas.microsoft.com/office/drawing/2014/main" id="{6C2B7302-B0D8-0E80-5582-468144B6887D}"/>
              </a:ext>
            </a:extLst>
          </p:cNvPr>
          <p:cNvSpPr/>
          <p:nvPr/>
        </p:nvSpPr>
        <p:spPr bwMode="auto">
          <a:xfrm>
            <a:off x="6998888" y="3934212"/>
            <a:ext cx="1440160" cy="366012"/>
          </a:xfrm>
          <a:prstGeom prst="stripedRightArrow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DE" dirty="0">
              <a:solidFill>
                <a:schemeClr val="tx1"/>
              </a:solidFill>
              <a:cs typeface="Arial" pitchFamily="34" charset="0"/>
            </a:endParaRP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728E630E-6E3E-E6DA-8D81-AC97DF2B5496}"/>
              </a:ext>
            </a:extLst>
          </p:cNvPr>
          <p:cNvSpPr txBox="1"/>
          <p:nvPr/>
        </p:nvSpPr>
        <p:spPr>
          <a:xfrm>
            <a:off x="8860028" y="3390142"/>
            <a:ext cx="2665223" cy="147732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DE" b="1" dirty="0">
                <a:latin typeface="Arial" pitchFamily="34" charset="0"/>
              </a:rPr>
              <a:t>Solutions</a:t>
            </a:r>
            <a:r>
              <a:rPr lang="en-DE" dirty="0">
                <a:latin typeface="Arial" pitchFamily="34" charset="0"/>
              </a:rPr>
              <a:t>:</a:t>
            </a:r>
          </a:p>
          <a:p>
            <a:endParaRPr lang="en-DE" dirty="0">
              <a:latin typeface="Arial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DE" dirty="0">
                <a:latin typeface="Arial" pitchFamily="34" charset="0"/>
              </a:rPr>
              <a:t>Hosting in the EU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DE" dirty="0">
                <a:latin typeface="Arial" pitchFamily="34" charset="0"/>
              </a:rPr>
              <a:t>Regular contact with Provider</a:t>
            </a:r>
          </a:p>
        </p:txBody>
      </p:sp>
    </p:spTree>
    <p:extLst>
      <p:ext uri="{BB962C8B-B14F-4D97-AF65-F5344CB8AC3E}">
        <p14:creationId xmlns:p14="http://schemas.microsoft.com/office/powerpoint/2010/main" val="462675715"/>
      </p:ext>
    </p:extLst>
  </p:cSld>
  <p:clrMapOvr>
    <a:masterClrMapping/>
  </p:clrMapOvr>
  <p:transition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C65F49-D1AC-1FDC-5C56-82A41EF9D7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DE" dirty="0"/>
              <a:t>User Adoption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58D7CB5-C323-63C9-DAFD-F94591D1EF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de-DE"/>
              <a:t>© sebis</a:t>
            </a:r>
            <a:endParaRPr lang="de-DE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3B9B291-012E-E849-6354-ABC663F844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YYMMDD Author Title</a:t>
            </a:r>
            <a:endParaRPr lang="de-DE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2AD9916-5AEC-CC46-1441-95D2A26B78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5BC9FAB-BDC1-47C0-A8BB-6E12A8205D33}" type="slidenum">
              <a:rPr lang="de-DE" smtClean="0"/>
              <a:pPr>
                <a:defRPr/>
              </a:pPr>
              <a:t>17</a:t>
            </a:fld>
            <a:endParaRPr lang="de-DE" dirty="0"/>
          </a:p>
        </p:txBody>
      </p:sp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3C9E734F-5AF7-6B70-5B6D-0864DE18D4E7}"/>
              </a:ext>
            </a:extLst>
          </p:cNvPr>
          <p:cNvSpPr/>
          <p:nvPr/>
        </p:nvSpPr>
        <p:spPr bwMode="auto">
          <a:xfrm>
            <a:off x="333366" y="3843628"/>
            <a:ext cx="2880320" cy="792088"/>
          </a:xfrm>
          <a:prstGeom prst="roundRect">
            <a:avLst/>
          </a:prstGeom>
          <a:solidFill>
            <a:schemeClr val="tx2">
              <a:lumMod val="25000"/>
              <a:lumOff val="75000"/>
            </a:schemeClr>
          </a:solidFill>
          <a:ln>
            <a:headEnd type="none" w="med" len="med"/>
            <a:tailEnd type="none" w="med" len="med"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DE" b="1" dirty="0">
                <a:solidFill>
                  <a:schemeClr val="tx1"/>
                </a:solidFill>
                <a:cs typeface="Arial" pitchFamily="34" charset="0"/>
              </a:rPr>
              <a:t>Conservative Legal Sector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8F738877-B230-96B0-D34C-408980D81F7E}"/>
              </a:ext>
            </a:extLst>
          </p:cNvPr>
          <p:cNvSpPr txBox="1"/>
          <p:nvPr/>
        </p:nvSpPr>
        <p:spPr>
          <a:xfrm>
            <a:off x="4511824" y="3494720"/>
            <a:ext cx="2664296" cy="1477328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DE" b="1" dirty="0">
                <a:latin typeface="Arial" pitchFamily="34" charset="0"/>
              </a:rPr>
              <a:t>Problems</a:t>
            </a:r>
            <a:r>
              <a:rPr lang="en-DE" dirty="0">
                <a:latin typeface="Arial" pitchFamily="34" charset="0"/>
              </a:rPr>
              <a:t>: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latin typeface="Arial" pitchFamily="34" charset="0"/>
              </a:rPr>
              <a:t>E</a:t>
            </a:r>
            <a:r>
              <a:rPr lang="en-DE" dirty="0">
                <a:latin typeface="Arial" pitchFamily="34" charset="0"/>
              </a:rPr>
              <a:t>xpect traceability and reliability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DE" dirty="0">
                <a:latin typeface="Arial" pitchFamily="34" charset="0"/>
              </a:rPr>
              <a:t>No willingness to use AI</a:t>
            </a:r>
          </a:p>
        </p:txBody>
      </p:sp>
      <p:sp>
        <p:nvSpPr>
          <p:cNvPr id="25" name="Rounded Rectangle 24">
            <a:extLst>
              <a:ext uri="{FF2B5EF4-FFF2-40B4-BE49-F238E27FC236}">
                <a16:creationId xmlns:a16="http://schemas.microsoft.com/office/drawing/2014/main" id="{E275BB12-5D6C-27FA-372A-9DA2F196D814}"/>
              </a:ext>
            </a:extLst>
          </p:cNvPr>
          <p:cNvSpPr/>
          <p:nvPr/>
        </p:nvSpPr>
        <p:spPr bwMode="auto">
          <a:xfrm>
            <a:off x="8904312" y="3549308"/>
            <a:ext cx="2207064" cy="1368152"/>
          </a:xfrm>
          <a:prstGeom prst="roundRect">
            <a:avLst/>
          </a:prstGeom>
          <a:solidFill>
            <a:schemeClr val="tx2">
              <a:lumMod val="25000"/>
              <a:lumOff val="75000"/>
            </a:schemeClr>
          </a:solidFill>
          <a:ln>
            <a:headEnd type="none" w="med" len="med"/>
            <a:tailEnd type="none" w="med" len="med"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DE" b="1" dirty="0">
                <a:solidFill>
                  <a:schemeClr val="tx1"/>
                </a:solidFill>
                <a:cs typeface="Arial" pitchFamily="34" charset="0"/>
              </a:rPr>
              <a:t>Solutions:</a:t>
            </a:r>
          </a:p>
          <a:p>
            <a:pPr marL="285750" marR="0" indent="-28575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en-DE" dirty="0">
                <a:solidFill>
                  <a:schemeClr val="tx1"/>
                </a:solidFill>
                <a:cs typeface="Arial" pitchFamily="34" charset="0"/>
              </a:rPr>
              <a:t>Workshops</a:t>
            </a:r>
          </a:p>
          <a:p>
            <a:pPr marL="285750" marR="0" indent="-28575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en-DE" dirty="0">
                <a:solidFill>
                  <a:schemeClr val="tx1"/>
                </a:solidFill>
                <a:cs typeface="Arial" pitchFamily="34" charset="0"/>
              </a:rPr>
              <a:t>Competitions </a:t>
            </a:r>
          </a:p>
        </p:txBody>
      </p:sp>
      <p:cxnSp>
        <p:nvCxnSpPr>
          <p:cNvPr id="43" name="Straight Arrow Connector 42">
            <a:extLst>
              <a:ext uri="{FF2B5EF4-FFF2-40B4-BE49-F238E27FC236}">
                <a16:creationId xmlns:a16="http://schemas.microsoft.com/office/drawing/2014/main" id="{F5ECDA41-4342-0DDA-1065-CDDEFAF456D8}"/>
              </a:ext>
            </a:extLst>
          </p:cNvPr>
          <p:cNvCxnSpPr>
            <a:stCxn id="7" idx="3"/>
            <a:endCxn id="21" idx="1"/>
          </p:cNvCxnSpPr>
          <p:nvPr/>
        </p:nvCxnSpPr>
        <p:spPr bwMode="auto">
          <a:xfrm flipV="1">
            <a:off x="3213686" y="4233384"/>
            <a:ext cx="1298138" cy="6288"/>
          </a:xfrm>
          <a:prstGeom prst="straightConnector1">
            <a:avLst/>
          </a:prstGeom>
          <a:ln>
            <a:headEnd type="none" w="med" len="med"/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5" name="Straight Arrow Connector 44">
            <a:extLst>
              <a:ext uri="{FF2B5EF4-FFF2-40B4-BE49-F238E27FC236}">
                <a16:creationId xmlns:a16="http://schemas.microsoft.com/office/drawing/2014/main" id="{FE122E10-E36A-9497-ED5A-6BC96439DBB5}"/>
              </a:ext>
            </a:extLst>
          </p:cNvPr>
          <p:cNvCxnSpPr>
            <a:stCxn id="21" idx="3"/>
            <a:endCxn id="25" idx="1"/>
          </p:cNvCxnSpPr>
          <p:nvPr/>
        </p:nvCxnSpPr>
        <p:spPr bwMode="auto">
          <a:xfrm>
            <a:off x="7176120" y="4233384"/>
            <a:ext cx="1728192" cy="0"/>
          </a:xfrm>
          <a:prstGeom prst="straightConnector1">
            <a:avLst/>
          </a:prstGeom>
          <a:ln>
            <a:headEnd type="none" w="med" len="med"/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50" name="Rounded Rectangle 49">
            <a:extLst>
              <a:ext uri="{FF2B5EF4-FFF2-40B4-BE49-F238E27FC236}">
                <a16:creationId xmlns:a16="http://schemas.microsoft.com/office/drawing/2014/main" id="{77AF515B-740A-D9EA-99F3-BA4E5A4AB1B0}"/>
              </a:ext>
            </a:extLst>
          </p:cNvPr>
          <p:cNvSpPr/>
          <p:nvPr/>
        </p:nvSpPr>
        <p:spPr bwMode="auto">
          <a:xfrm>
            <a:off x="679817" y="1497831"/>
            <a:ext cx="10441160" cy="864096"/>
          </a:xfrm>
          <a:prstGeom prst="roundRect">
            <a:avLst/>
          </a:prstGeom>
          <a:solidFill>
            <a:schemeClr val="accent4">
              <a:lumMod val="10000"/>
              <a:lumOff val="90000"/>
            </a:schemeClr>
          </a:solidFill>
          <a:ln>
            <a:headEnd type="none" w="med" len="med"/>
            <a:tailEnd type="none" w="med" len="med"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357187" lvl="1" algn="ctr"/>
            <a:r>
              <a:rPr lang="en-GB" b="1" dirty="0"/>
              <a:t>P-3: </a:t>
            </a:r>
            <a:r>
              <a:rPr lang="en-GB" b="1" i="1" dirty="0"/>
              <a:t>"We offered it to everyone. But no one really took it upon themselves to get it off the ground with an implementation project.”</a:t>
            </a:r>
          </a:p>
        </p:txBody>
      </p:sp>
    </p:spTree>
    <p:extLst>
      <p:ext uri="{BB962C8B-B14F-4D97-AF65-F5344CB8AC3E}">
        <p14:creationId xmlns:p14="http://schemas.microsoft.com/office/powerpoint/2010/main" val="203732582"/>
      </p:ext>
    </p:extLst>
  </p:cSld>
  <p:clrMapOvr>
    <a:masterClrMapping/>
  </p:clrMapOvr>
  <p:transition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1FCB19-89E8-5C65-60BB-3E801B0DF3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DE" dirty="0"/>
              <a:t>Contextual Factors – RQ2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45DF8D1-1470-BC06-9256-205DFF5455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de-DE" dirty="0"/>
              <a:t>© </a:t>
            </a:r>
            <a:r>
              <a:rPr lang="de-DE" dirty="0" err="1"/>
              <a:t>sebis</a:t>
            </a:r>
            <a:endParaRPr lang="de-DE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B9D3BBD-414C-7A6A-3EAE-F626B889D4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YYMMDD Author Title</a:t>
            </a:r>
            <a:endParaRPr lang="de-DE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1185610-9EFD-B970-965D-16D7EB267B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5BC9FAB-BDC1-47C0-A8BB-6E12A8205D33}" type="slidenum">
              <a:rPr lang="de-DE" smtClean="0"/>
              <a:pPr>
                <a:defRPr/>
              </a:pPr>
              <a:t>18</a:t>
            </a:fld>
            <a:endParaRPr lang="de-DE" dirty="0"/>
          </a:p>
        </p:txBody>
      </p:sp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6604F608-346F-4A41-B3AE-8E26C845A484}"/>
              </a:ext>
            </a:extLst>
          </p:cNvPr>
          <p:cNvSpPr/>
          <p:nvPr/>
        </p:nvSpPr>
        <p:spPr bwMode="auto">
          <a:xfrm>
            <a:off x="1866814" y="2510442"/>
            <a:ext cx="3221074" cy="1303588"/>
          </a:xfrm>
          <a:prstGeom prst="roundRect">
            <a:avLst/>
          </a:prstGeom>
          <a:solidFill>
            <a:schemeClr val="tx2">
              <a:lumMod val="10000"/>
              <a:lumOff val="90000"/>
            </a:schemeClr>
          </a:solidFill>
          <a:ln>
            <a:headEnd type="none" w="med" len="med"/>
            <a:tailEnd type="none" w="med" len="med"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DE" b="1" dirty="0">
                <a:solidFill>
                  <a:schemeClr val="tx1"/>
                </a:solidFill>
                <a:cs typeface="Arial" pitchFamily="34" charset="0"/>
              </a:rPr>
              <a:t>Regulation in the EU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DE" b="1" dirty="0">
              <a:solidFill>
                <a:schemeClr val="tx1"/>
              </a:solidFill>
              <a:cs typeface="Arial" pitchFamily="34" charset="0"/>
            </a:endParaRP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DE" dirty="0">
                <a:solidFill>
                  <a:schemeClr val="tx1"/>
                </a:solidFill>
                <a:cs typeface="Arial" pitchFamily="34" charset="0"/>
                <a:sym typeface="Wingdings" pitchFamily="2" charset="2"/>
              </a:rPr>
              <a:t> stricter than international counterparts</a:t>
            </a:r>
            <a:endParaRPr lang="en-DE" dirty="0">
              <a:solidFill>
                <a:schemeClr val="tx1"/>
              </a:solidFill>
              <a:cs typeface="Arial" pitchFamily="34" charset="0"/>
            </a:endParaRPr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19F0E4A2-DEC4-EFBC-35CA-BEB83FA9535D}"/>
              </a:ext>
            </a:extLst>
          </p:cNvPr>
          <p:cNvSpPr/>
          <p:nvPr/>
        </p:nvSpPr>
        <p:spPr bwMode="auto">
          <a:xfrm>
            <a:off x="4187326" y="4412146"/>
            <a:ext cx="2880320" cy="1152128"/>
          </a:xfrm>
          <a:prstGeom prst="roundRect">
            <a:avLst/>
          </a:prstGeom>
          <a:solidFill>
            <a:schemeClr val="tx2">
              <a:lumMod val="10000"/>
              <a:lumOff val="90000"/>
            </a:schemeClr>
          </a:solidFill>
          <a:ln>
            <a:headEnd type="none" w="med" len="med"/>
            <a:tailEnd type="none" w="med" len="med"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DE" b="1" dirty="0">
                <a:solidFill>
                  <a:schemeClr val="tx1"/>
                </a:solidFill>
                <a:cs typeface="Arial" pitchFamily="34" charset="0"/>
              </a:rPr>
              <a:t>Buy vs Build Strategy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DE" b="1" dirty="0">
              <a:solidFill>
                <a:schemeClr val="tx1"/>
              </a:solidFill>
              <a:cs typeface="Arial" pitchFamily="34" charset="0"/>
            </a:endParaRP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DE" dirty="0">
                <a:solidFill>
                  <a:schemeClr val="tx1"/>
                </a:solidFill>
                <a:cs typeface="Arial" pitchFamily="34" charset="0"/>
                <a:sym typeface="Wingdings" pitchFamily="2" charset="2"/>
              </a:rPr>
              <a:t> </a:t>
            </a:r>
            <a:r>
              <a:rPr lang="en-GB" dirty="0">
                <a:solidFill>
                  <a:schemeClr val="tx1"/>
                </a:solidFill>
                <a:cs typeface="Arial" pitchFamily="34" charset="0"/>
                <a:sym typeface="Wingdings" pitchFamily="2" charset="2"/>
              </a:rPr>
              <a:t>T</a:t>
            </a:r>
            <a:r>
              <a:rPr lang="en-DE" dirty="0">
                <a:solidFill>
                  <a:schemeClr val="tx1"/>
                </a:solidFill>
                <a:cs typeface="Arial" pitchFamily="34" charset="0"/>
                <a:sym typeface="Wingdings" pitchFamily="2" charset="2"/>
              </a:rPr>
              <a:t>rend towards Buy</a:t>
            </a:r>
            <a:endParaRPr lang="en-DE" dirty="0">
              <a:solidFill>
                <a:schemeClr val="tx1"/>
              </a:solidFill>
              <a:cs typeface="Arial" pitchFamily="34" charset="0"/>
            </a:endParaRPr>
          </a:p>
        </p:txBody>
      </p:sp>
      <p:sp>
        <p:nvSpPr>
          <p:cNvPr id="9" name="Rounded Rectangle 8">
            <a:extLst>
              <a:ext uri="{FF2B5EF4-FFF2-40B4-BE49-F238E27FC236}">
                <a16:creationId xmlns:a16="http://schemas.microsoft.com/office/drawing/2014/main" id="{23F94D51-1756-18BC-3E95-7816EF91445D}"/>
              </a:ext>
            </a:extLst>
          </p:cNvPr>
          <p:cNvSpPr/>
          <p:nvPr/>
        </p:nvSpPr>
        <p:spPr bwMode="auto">
          <a:xfrm>
            <a:off x="479714" y="4336416"/>
            <a:ext cx="2879643" cy="1303588"/>
          </a:xfrm>
          <a:prstGeom prst="roundRect">
            <a:avLst/>
          </a:prstGeom>
          <a:solidFill>
            <a:schemeClr val="tx2">
              <a:lumMod val="10000"/>
              <a:lumOff val="90000"/>
            </a:schemeClr>
          </a:solidFill>
          <a:ln>
            <a:headEnd type="none" w="med" len="med"/>
            <a:tailEnd type="none" w="med" len="med"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DE" b="1" dirty="0">
                <a:solidFill>
                  <a:schemeClr val="tx1"/>
                </a:solidFill>
                <a:cs typeface="Arial" pitchFamily="34" charset="0"/>
              </a:rPr>
              <a:t>Conservative attitude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DE" b="1" dirty="0">
              <a:solidFill>
                <a:schemeClr val="tx1"/>
              </a:solidFill>
              <a:cs typeface="Arial" pitchFamily="34" charset="0"/>
            </a:endParaRP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DE" dirty="0">
                <a:solidFill>
                  <a:schemeClr val="tx1"/>
                </a:solidFill>
                <a:cs typeface="Arial" pitchFamily="34" charset="0"/>
                <a:sym typeface="Wingdings" pitchFamily="2" charset="2"/>
              </a:rPr>
              <a:t> </a:t>
            </a:r>
            <a:r>
              <a:rPr lang="en-GB" dirty="0">
                <a:solidFill>
                  <a:schemeClr val="tx1"/>
                </a:solidFill>
                <a:cs typeface="Arial" pitchFamily="34" charset="0"/>
                <a:sym typeface="Wingdings" pitchFamily="2" charset="2"/>
              </a:rPr>
              <a:t>R</a:t>
            </a:r>
            <a:r>
              <a:rPr lang="en-DE" dirty="0">
                <a:solidFill>
                  <a:schemeClr val="tx1"/>
                </a:solidFill>
                <a:cs typeface="Arial" pitchFamily="34" charset="0"/>
                <a:sym typeface="Wingdings" pitchFamily="2" charset="2"/>
              </a:rPr>
              <a:t>isk losing competitiveness</a:t>
            </a:r>
            <a:endParaRPr lang="en-DE" dirty="0">
              <a:solidFill>
                <a:schemeClr val="tx1"/>
              </a:solidFill>
              <a:cs typeface="Arial" pitchFamily="34" charset="0"/>
            </a:endParaRPr>
          </a:p>
        </p:txBody>
      </p:sp>
      <p:sp>
        <p:nvSpPr>
          <p:cNvPr id="10" name="Rounded Rectangle 9">
            <a:extLst>
              <a:ext uri="{FF2B5EF4-FFF2-40B4-BE49-F238E27FC236}">
                <a16:creationId xmlns:a16="http://schemas.microsoft.com/office/drawing/2014/main" id="{05855A8E-16E6-D70C-B874-95FC180EBA55}"/>
              </a:ext>
            </a:extLst>
          </p:cNvPr>
          <p:cNvSpPr/>
          <p:nvPr/>
        </p:nvSpPr>
        <p:spPr bwMode="auto">
          <a:xfrm>
            <a:off x="8162892" y="4222430"/>
            <a:ext cx="3067016" cy="1531559"/>
          </a:xfrm>
          <a:prstGeom prst="roundRect">
            <a:avLst/>
          </a:prstGeom>
          <a:solidFill>
            <a:schemeClr val="tx2">
              <a:lumMod val="10000"/>
              <a:lumOff val="90000"/>
            </a:schemeClr>
          </a:solidFill>
          <a:ln>
            <a:headEnd type="none" w="med" len="med"/>
            <a:tailEnd type="none" w="med" len="med"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DE" b="1" dirty="0">
                <a:solidFill>
                  <a:schemeClr val="tx1"/>
                </a:solidFill>
                <a:cs typeface="Arial" pitchFamily="34" charset="0"/>
              </a:rPr>
              <a:t>Different Application Areas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DE" b="1" dirty="0">
              <a:solidFill>
                <a:schemeClr val="tx1"/>
              </a:solidFill>
              <a:cs typeface="Arial" pitchFamily="34" charset="0"/>
            </a:endParaRP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DE" dirty="0">
                <a:solidFill>
                  <a:schemeClr val="tx1"/>
                </a:solidFill>
                <a:cs typeface="Arial" pitchFamily="34" charset="0"/>
                <a:sym typeface="Wingdings" pitchFamily="2" charset="2"/>
              </a:rPr>
              <a:t> ex. </a:t>
            </a:r>
            <a:r>
              <a:rPr lang="en-GB" dirty="0">
                <a:solidFill>
                  <a:schemeClr val="tx1"/>
                </a:solidFill>
                <a:cs typeface="Arial" pitchFamily="34" charset="0"/>
                <a:sym typeface="Wingdings" pitchFamily="2" charset="2"/>
              </a:rPr>
              <a:t>s</a:t>
            </a:r>
            <a:r>
              <a:rPr lang="en-DE" dirty="0">
                <a:solidFill>
                  <a:schemeClr val="tx1"/>
                </a:solidFill>
                <a:cs typeface="Arial" pitchFamily="34" charset="0"/>
                <a:sym typeface="Wingdings" pitchFamily="2" charset="2"/>
              </a:rPr>
              <a:t>elf-employed or high-end area</a:t>
            </a:r>
            <a:endParaRPr lang="en-DE" dirty="0">
              <a:solidFill>
                <a:schemeClr val="tx1"/>
              </a:solidFill>
              <a:cs typeface="Arial" pitchFamily="34" charset="0"/>
            </a:endParaRPr>
          </a:p>
        </p:txBody>
      </p:sp>
      <p:sp>
        <p:nvSpPr>
          <p:cNvPr id="11" name="Rounded Rectangle 10">
            <a:extLst>
              <a:ext uri="{FF2B5EF4-FFF2-40B4-BE49-F238E27FC236}">
                <a16:creationId xmlns:a16="http://schemas.microsoft.com/office/drawing/2014/main" id="{B0AA8796-7FC4-E350-D20C-185A2BE98C4C}"/>
              </a:ext>
            </a:extLst>
          </p:cNvPr>
          <p:cNvSpPr/>
          <p:nvPr/>
        </p:nvSpPr>
        <p:spPr bwMode="auto">
          <a:xfrm>
            <a:off x="6094470" y="2537523"/>
            <a:ext cx="2880320" cy="1249426"/>
          </a:xfrm>
          <a:prstGeom prst="roundRect">
            <a:avLst/>
          </a:prstGeom>
          <a:solidFill>
            <a:schemeClr val="tx2">
              <a:lumMod val="10000"/>
              <a:lumOff val="90000"/>
            </a:schemeClr>
          </a:solidFill>
          <a:ln>
            <a:headEnd type="none" w="med" len="med"/>
            <a:tailEnd type="none" w="med" len="med"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DE" b="1" dirty="0">
                <a:solidFill>
                  <a:schemeClr val="tx1"/>
                </a:solidFill>
                <a:cs typeface="Arial" pitchFamily="34" charset="0"/>
              </a:rPr>
              <a:t>Budget and Resources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DE" b="1" dirty="0">
              <a:solidFill>
                <a:schemeClr val="tx1"/>
              </a:solidFill>
              <a:cs typeface="Arial" pitchFamily="34" charset="0"/>
            </a:endParaRP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DE" dirty="0">
                <a:solidFill>
                  <a:schemeClr val="tx1"/>
                </a:solidFill>
                <a:cs typeface="Arial" pitchFamily="34" charset="0"/>
                <a:sym typeface="Wingdings" pitchFamily="2" charset="2"/>
              </a:rPr>
              <a:t> </a:t>
            </a:r>
            <a:r>
              <a:rPr lang="en-GB" dirty="0">
                <a:solidFill>
                  <a:schemeClr val="tx1"/>
                </a:solidFill>
                <a:cs typeface="Arial" pitchFamily="34" charset="0"/>
                <a:sym typeface="Wingdings" pitchFamily="2" charset="2"/>
              </a:rPr>
              <a:t>L</a:t>
            </a:r>
            <a:r>
              <a:rPr lang="en-DE" dirty="0">
                <a:solidFill>
                  <a:schemeClr val="tx1"/>
                </a:solidFill>
                <a:cs typeface="Arial" pitchFamily="34" charset="0"/>
                <a:sym typeface="Wingdings" pitchFamily="2" charset="2"/>
              </a:rPr>
              <a:t>arge firms have more</a:t>
            </a:r>
            <a:endParaRPr lang="en-DE" dirty="0">
              <a:solidFill>
                <a:schemeClr val="tx1"/>
              </a:solidFill>
              <a:cs typeface="Arial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1D6115B4-4FBE-C99D-F89B-3DF680E45BE1}"/>
              </a:ext>
            </a:extLst>
          </p:cNvPr>
          <p:cNvSpPr txBox="1"/>
          <p:nvPr/>
        </p:nvSpPr>
        <p:spPr>
          <a:xfrm>
            <a:off x="1919536" y="1341725"/>
            <a:ext cx="7776864" cy="64633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DE" b="1" i="1" dirty="0"/>
              <a:t>How did the participants’ context affect how they integrate Legal AI?</a:t>
            </a:r>
          </a:p>
          <a:p>
            <a:endParaRPr lang="en-DE" dirty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91873597"/>
      </p:ext>
    </p:extLst>
  </p:cSld>
  <p:clrMapOvr>
    <a:masterClrMapping/>
  </p:clrMapOvr>
  <p:transition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41C4D5-029A-A8CF-3828-D8355528C4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DE" dirty="0"/>
              <a:t>Future Outlook of Participants – RQ3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56AD7A6-CAF0-FB1F-09FF-4A60326D20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de-DE"/>
              <a:t>© sebis</a:t>
            </a:r>
            <a:endParaRPr lang="de-DE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2AD79A5-5AAF-E10B-BA7D-0E1E5E43B7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YYMMDD Author Title</a:t>
            </a:r>
            <a:endParaRPr lang="de-DE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C64DA5D-DE48-C9F1-8F70-DCE6F08347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5BC9FAB-BDC1-47C0-A8BB-6E12A8205D33}" type="slidenum">
              <a:rPr lang="de-DE" smtClean="0"/>
              <a:pPr>
                <a:defRPr/>
              </a:pPr>
              <a:t>19</a:t>
            </a:fld>
            <a:endParaRPr lang="de-DE" dirty="0"/>
          </a:p>
        </p:txBody>
      </p:sp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7D141EB5-8956-730F-824D-71C132BAC79E}"/>
              </a:ext>
            </a:extLst>
          </p:cNvPr>
          <p:cNvSpPr/>
          <p:nvPr/>
        </p:nvSpPr>
        <p:spPr bwMode="auto">
          <a:xfrm>
            <a:off x="479376" y="1340768"/>
            <a:ext cx="11233248" cy="936104"/>
          </a:xfrm>
          <a:prstGeom prst="roundRect">
            <a:avLst/>
          </a:prstGeom>
          <a:solidFill>
            <a:schemeClr val="tx2">
              <a:lumMod val="10000"/>
              <a:lumOff val="90000"/>
            </a:schemeClr>
          </a:solidFill>
          <a:ln>
            <a:headEnd type="none" w="med" len="med"/>
            <a:tailEnd type="none" w="med" len="med"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GB" b="1" dirty="0">
                <a:solidFill>
                  <a:schemeClr val="tx1"/>
                </a:solidFill>
                <a:cs typeface="Arial" pitchFamily="34" charset="0"/>
              </a:rPr>
              <a:t>P-29: </a:t>
            </a:r>
            <a:r>
              <a:rPr lang="en-GB" b="1" i="1" dirty="0">
                <a:solidFill>
                  <a:schemeClr val="tx1"/>
                </a:solidFill>
                <a:cs typeface="Arial" pitchFamily="34" charset="0"/>
              </a:rPr>
              <a:t>"It will certainly also lead to law firms having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GB" b="1" i="1" dirty="0">
                <a:solidFill>
                  <a:schemeClr val="tx1"/>
                </a:solidFill>
                <a:cs typeface="Arial" pitchFamily="34" charset="0"/>
              </a:rPr>
              <a:t>to think about what their remuneration structure can or should look like in the future."</a:t>
            </a:r>
            <a:endParaRPr lang="en-DE" b="1" i="1" dirty="0">
              <a:solidFill>
                <a:schemeClr val="tx1"/>
              </a:solidFill>
              <a:cs typeface="Arial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6EE5528-BA4C-1DE7-6E1A-72D06D7A7C80}"/>
              </a:ext>
            </a:extLst>
          </p:cNvPr>
          <p:cNvSpPr txBox="1"/>
          <p:nvPr/>
        </p:nvSpPr>
        <p:spPr>
          <a:xfrm>
            <a:off x="675538" y="2743220"/>
            <a:ext cx="11234175" cy="258532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DE" dirty="0">
                <a:latin typeface="Arial" pitchFamily="34" charset="0"/>
              </a:rPr>
              <a:t>Various views on future: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dirty="0">
                <a:latin typeface="Arial" pitchFamily="34" charset="0"/>
              </a:rPr>
              <a:t>U</a:t>
            </a:r>
            <a:r>
              <a:rPr lang="en-DE" dirty="0">
                <a:latin typeface="Arial" pitchFamily="34" charset="0"/>
              </a:rPr>
              <a:t>ncertainty </a:t>
            </a:r>
            <a:r>
              <a:rPr lang="en-DE" dirty="0">
                <a:latin typeface="Arial" pitchFamily="34" charset="0"/>
                <a:sym typeface="Wingdings" pitchFamily="2" charset="2"/>
              </a:rPr>
              <a:t> unease and resistance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dirty="0">
                <a:latin typeface="Arial" pitchFamily="34" charset="0"/>
                <a:sym typeface="Wingdings" pitchFamily="2" charset="2"/>
              </a:rPr>
              <a:t>C</a:t>
            </a:r>
            <a:r>
              <a:rPr lang="en-DE" dirty="0">
                <a:latin typeface="Arial" pitchFamily="34" charset="0"/>
                <a:sym typeface="Wingdings" pitchFamily="2" charset="2"/>
              </a:rPr>
              <a:t>autious and tend to observe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DE" dirty="0">
                <a:latin typeface="Arial" pitchFamily="34" charset="0"/>
                <a:sym typeface="Wingdings" pitchFamily="2" charset="2"/>
              </a:rPr>
              <a:t>‘AI is in full swing’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DE" dirty="0">
              <a:latin typeface="Arial" pitchFamily="34" charset="0"/>
              <a:sym typeface="Wingdings" pitchFamily="2" charset="2"/>
            </a:endParaRPr>
          </a:p>
          <a:p>
            <a:pPr marL="285750" indent="-285750">
              <a:buFont typeface="Wingdings" pitchFamily="2" charset="2"/>
              <a:buChar char="à"/>
            </a:pPr>
            <a:r>
              <a:rPr lang="en-DE" dirty="0">
                <a:latin typeface="Arial" pitchFamily="34" charset="0"/>
                <a:sym typeface="Wingdings" pitchFamily="2" charset="2"/>
              </a:rPr>
              <a:t>AI will not replace humans, due to oversight and person element required</a:t>
            </a:r>
          </a:p>
          <a:p>
            <a:endParaRPr lang="en-DE" dirty="0">
              <a:latin typeface="Arial" pitchFamily="34" charset="0"/>
              <a:sym typeface="Wingdings" pitchFamily="2" charset="2"/>
            </a:endParaRPr>
          </a:p>
          <a:p>
            <a:r>
              <a:rPr lang="en-DE" dirty="0">
                <a:latin typeface="Arial" pitchFamily="34" charset="0"/>
                <a:sym typeface="Wingdings" pitchFamily="2" charset="2"/>
              </a:rPr>
              <a:t> </a:t>
            </a:r>
            <a:r>
              <a:rPr lang="en-GB" dirty="0"/>
              <a:t>Legal professionals are developing realistic views on the usage of AI</a:t>
            </a:r>
          </a:p>
          <a:p>
            <a:endParaRPr lang="en-DE" dirty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69491003"/>
      </p:ext>
    </p:extLst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CFBB839-F170-D10B-B347-8C700D9813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Objective and Motivation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082BDA7D-F8C0-C6FE-2B3C-A019EFD4C76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270" indent="-1270"/>
            <a:r>
              <a:rPr lang="en-US" sz="2000" b="1" dirty="0">
                <a:cs typeface="Arial Unicode MS"/>
              </a:rPr>
              <a:t>Objective: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cs typeface="Arial Unicode MS"/>
              </a:rPr>
              <a:t>Determine the AI use cases in legal domain through contact with legal professionals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cs typeface="Arial Unicode MS"/>
              </a:rPr>
              <a:t>Find out which challenges are encountered and they are overcome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cs typeface="Arial Unicode MS"/>
              </a:rPr>
              <a:t>Obtain a perspective on future Legal AI development</a:t>
            </a:r>
          </a:p>
          <a:p>
            <a:pPr marL="0" indent="0"/>
            <a:endParaRPr lang="en-US" sz="2000" dirty="0">
              <a:cs typeface="Arial Unicode MS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cs typeface="Arial Unicode MS"/>
              </a:rPr>
              <a:t>Overarching project </a:t>
            </a:r>
            <a:r>
              <a:rPr lang="en-US" sz="2000" dirty="0">
                <a:cs typeface="Arial Unicode MS"/>
                <a:sym typeface="Wingdings" pitchFamily="2" charset="2"/>
              </a:rPr>
              <a:t> Legal AI Use Case Radar</a:t>
            </a:r>
          </a:p>
          <a:p>
            <a:pPr marL="0" indent="0"/>
            <a:endParaRPr lang="en-US" sz="2000" dirty="0"/>
          </a:p>
          <a:p>
            <a:pPr marL="0" indent="0"/>
            <a:endParaRPr lang="en-US" sz="2000" dirty="0"/>
          </a:p>
          <a:p>
            <a:pPr marL="0" indent="0"/>
            <a:r>
              <a:rPr lang="en-US" sz="2000" b="1" dirty="0">
                <a:cs typeface="Arial Unicode MS"/>
              </a:rPr>
              <a:t>Motivation: </a:t>
            </a:r>
          </a:p>
          <a:p>
            <a:pPr marL="285750" indent="-285750">
              <a:buFont typeface="Arial"/>
              <a:buChar char="•"/>
            </a:pPr>
            <a:r>
              <a:rPr lang="en-US" sz="2000" dirty="0">
                <a:cs typeface="Arial Unicode MS"/>
              </a:rPr>
              <a:t>Literature must be validated through real-world applications</a:t>
            </a:r>
          </a:p>
          <a:p>
            <a:pPr marL="285750" indent="-285750">
              <a:buFont typeface="Arial"/>
              <a:buChar char="•"/>
            </a:pPr>
            <a:r>
              <a:rPr lang="en-US" sz="2000" dirty="0">
                <a:cs typeface="Arial Unicode MS"/>
              </a:rPr>
              <a:t>Bridge the gap between academia and legal professionals</a:t>
            </a:r>
          </a:p>
          <a:p>
            <a:pPr marL="285750" indent="-285750">
              <a:buFont typeface="Arial"/>
              <a:buChar char="•"/>
            </a:pPr>
            <a:endParaRPr lang="en-US" sz="2000" dirty="0">
              <a:cs typeface="Arial Unicode MS"/>
            </a:endParaRPr>
          </a:p>
          <a:p>
            <a:pPr marL="285750" indent="-285750">
              <a:buFont typeface="Arial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5E494B7F-1C9C-D6AC-7983-75F78A1885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de-DE"/>
              <a:t>© sebis</a:t>
            </a:r>
            <a:endParaRPr lang="de-DE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6F63651B-8DCA-073E-A92C-06A1C8153F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250414 Jan Rothweiler BT Final</a:t>
            </a:r>
            <a:endParaRPr lang="de-DE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8DCC53AA-17B4-A836-4247-54429D5AAF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5BC9FAB-BDC1-47C0-A8BB-6E12A8205D33}" type="slidenum">
              <a:rPr lang="de-DE" smtClean="0"/>
              <a:pPr>
                <a:defRPr/>
              </a:pPr>
              <a:t>2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051620150"/>
      </p:ext>
    </p:extLst>
  </p:cSld>
  <p:clrMapOvr>
    <a:masterClrMapping/>
  </p:clrMapOvr>
  <p:transition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B53899-8704-A911-B692-8D376B5926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DE" sz="4000" dirty="0"/>
              <a:t>Discussion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6685927-A822-D321-3373-0F34FB2F84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de-DE"/>
              <a:t>© sebis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A6692BA-D443-E123-386B-16A872668B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E4FF76D-8657-43F1-929B-F6D2FAB2741A}" type="slidenum">
              <a:rPr lang="en-US" smtClean="0"/>
              <a:pPr>
                <a:defRPr/>
              </a:pPr>
              <a:t>20</a:t>
            </a:fld>
            <a:endParaRPr lang="en-US" dirty="0"/>
          </a:p>
        </p:txBody>
      </p:sp>
      <p:sp>
        <p:nvSpPr>
          <p:cNvPr id="6" name="Fußzeilenplatzhalter 4">
            <a:extLst>
              <a:ext uri="{FF2B5EF4-FFF2-40B4-BE49-F238E27FC236}">
                <a16:creationId xmlns:a16="http://schemas.microsoft.com/office/drawing/2014/main" id="{2E2AC8ED-CA29-5761-7437-67473BA946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32903" y="6569076"/>
            <a:ext cx="5761567" cy="288925"/>
          </a:xfrm>
        </p:spPr>
        <p:txBody>
          <a:bodyPr/>
          <a:lstStyle/>
          <a:p>
            <a:pPr>
              <a:defRPr/>
            </a:pPr>
            <a:r>
              <a:rPr lang="en-US" dirty="0"/>
              <a:t>250414 Jan Rothweiler BT Final</a:t>
            </a:r>
          </a:p>
        </p:txBody>
      </p:sp>
    </p:spTree>
    <p:extLst>
      <p:ext uri="{BB962C8B-B14F-4D97-AF65-F5344CB8AC3E}">
        <p14:creationId xmlns:p14="http://schemas.microsoft.com/office/powerpoint/2010/main" val="2720429047"/>
      </p:ext>
    </p:extLst>
  </p:cSld>
  <p:clrMapOvr>
    <a:masterClrMapping/>
  </p:clrMapOvr>
  <p:transition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4A6E6F4-7563-30CF-6727-3789B98105F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BB26BC-4909-9E12-6896-432E04131F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7408" y="2394234"/>
            <a:ext cx="2881247" cy="1512341"/>
          </a:xfrm>
        </p:spPr>
        <p:txBody>
          <a:bodyPr/>
          <a:lstStyle/>
          <a:p>
            <a:r>
              <a:rPr lang="en-DE" sz="4000" dirty="0"/>
              <a:t>Discussion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AC019DB-B222-870A-225F-1DB5A58CDF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de-DE"/>
              <a:t>© sebis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AEF6412-7FB6-8DAA-2288-60D5FD4054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E4FF76D-8657-43F1-929B-F6D2FAB2741A}" type="slidenum">
              <a:rPr lang="en-US" smtClean="0"/>
              <a:pPr>
                <a:defRPr/>
              </a:pPr>
              <a:t>21</a:t>
            </a:fld>
            <a:endParaRPr lang="en-US" dirty="0"/>
          </a:p>
        </p:txBody>
      </p:sp>
      <p:sp>
        <p:nvSpPr>
          <p:cNvPr id="6" name="Fußzeilenplatzhalter 4">
            <a:extLst>
              <a:ext uri="{FF2B5EF4-FFF2-40B4-BE49-F238E27FC236}">
                <a16:creationId xmlns:a16="http://schemas.microsoft.com/office/drawing/2014/main" id="{E7D2108A-8E39-A53D-A900-56BC09FF90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32903" y="6569076"/>
            <a:ext cx="5761567" cy="288925"/>
          </a:xfrm>
        </p:spPr>
        <p:txBody>
          <a:bodyPr/>
          <a:lstStyle/>
          <a:p>
            <a:pPr>
              <a:defRPr/>
            </a:pPr>
            <a:r>
              <a:rPr lang="en-US" dirty="0"/>
              <a:t>250414 Jan Rothweiler BT Final</a:t>
            </a:r>
          </a:p>
        </p:txBody>
      </p:sp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2B139A31-14F1-F5CA-E4F3-6EEAC286DD56}"/>
              </a:ext>
            </a:extLst>
          </p:cNvPr>
          <p:cNvSpPr/>
          <p:nvPr/>
        </p:nvSpPr>
        <p:spPr bwMode="auto">
          <a:xfrm>
            <a:off x="5982121" y="562818"/>
            <a:ext cx="3096344" cy="1296144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DE" dirty="0">
                <a:solidFill>
                  <a:schemeClr val="tx1"/>
                </a:solidFill>
                <a:cs typeface="Arial" pitchFamily="34" charset="0"/>
              </a:rPr>
              <a:t>Use Cases and Tool Types</a:t>
            </a:r>
          </a:p>
        </p:txBody>
      </p:sp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6F7152A6-BA58-4FAB-9E90-0221ED947943}"/>
              </a:ext>
            </a:extLst>
          </p:cNvPr>
          <p:cNvSpPr/>
          <p:nvPr/>
        </p:nvSpPr>
        <p:spPr bwMode="auto">
          <a:xfrm>
            <a:off x="5982596" y="2526990"/>
            <a:ext cx="3096344" cy="1296144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DE" dirty="0">
                <a:solidFill>
                  <a:schemeClr val="tx1"/>
                </a:solidFill>
                <a:cs typeface="Arial" pitchFamily="34" charset="0"/>
              </a:rPr>
              <a:t>Contextual Factors and Firm Dynamics</a:t>
            </a:r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92F872B9-02F5-5D9B-1C67-0462A566EC25}"/>
              </a:ext>
            </a:extLst>
          </p:cNvPr>
          <p:cNvSpPr/>
          <p:nvPr/>
        </p:nvSpPr>
        <p:spPr bwMode="auto">
          <a:xfrm>
            <a:off x="5982121" y="4491162"/>
            <a:ext cx="3096344" cy="1296144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DE" dirty="0">
                <a:solidFill>
                  <a:schemeClr val="tx1"/>
                </a:solidFill>
                <a:cs typeface="Arial" pitchFamily="34" charset="0"/>
              </a:rPr>
              <a:t>Navigating Challenges and Adoption Barriers</a:t>
            </a:r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F032F2DD-9330-FCBB-62C2-2F221FDF5F1B}"/>
              </a:ext>
            </a:extLst>
          </p:cNvPr>
          <p:cNvCxnSpPr>
            <a:cxnSpLocks/>
          </p:cNvCxnSpPr>
          <p:nvPr/>
        </p:nvCxnSpPr>
        <p:spPr bwMode="auto">
          <a:xfrm flipV="1">
            <a:off x="3504245" y="1484784"/>
            <a:ext cx="2087699" cy="1316326"/>
          </a:xfrm>
          <a:prstGeom prst="straightConnector1">
            <a:avLst/>
          </a:prstGeom>
          <a:ln>
            <a:headEnd type="none" w="med" len="med"/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452B2596-0C85-3BF4-27DA-072EAB356454}"/>
              </a:ext>
            </a:extLst>
          </p:cNvPr>
          <p:cNvCxnSpPr>
            <a:cxnSpLocks/>
            <a:stCxn id="2" idx="3"/>
          </p:cNvCxnSpPr>
          <p:nvPr/>
        </p:nvCxnSpPr>
        <p:spPr bwMode="auto">
          <a:xfrm flipV="1">
            <a:off x="3648655" y="3150404"/>
            <a:ext cx="2087305" cy="1"/>
          </a:xfrm>
          <a:prstGeom prst="straightConnector1">
            <a:avLst/>
          </a:prstGeom>
          <a:ln>
            <a:headEnd type="none" w="med" len="med"/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91CDF9DA-258D-7A38-0045-F2D7EAF2781E}"/>
              </a:ext>
            </a:extLst>
          </p:cNvPr>
          <p:cNvCxnSpPr>
            <a:cxnSpLocks/>
          </p:cNvCxnSpPr>
          <p:nvPr/>
        </p:nvCxnSpPr>
        <p:spPr bwMode="auto">
          <a:xfrm>
            <a:off x="3483674" y="3569281"/>
            <a:ext cx="2108270" cy="1212357"/>
          </a:xfrm>
          <a:prstGeom prst="straightConnector1">
            <a:avLst/>
          </a:prstGeom>
          <a:ln>
            <a:headEnd type="none" w="med" len="med"/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00118208"/>
      </p:ext>
    </p:extLst>
  </p:cSld>
  <p:clrMapOvr>
    <a:masterClrMapping/>
  </p:clrMapOvr>
  <p:transition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07AA8E-C84A-86A4-1FE9-0057596476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DE" dirty="0"/>
              <a:t>Use Cases and Tool types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3BED274-2C68-01DE-E817-65FFE5DEEDE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General-purpose tools like ChatGPT lack legal depth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Specialized tools show promise, but adoption is slow due to market complexity and high implementation effort</a:t>
            </a:r>
          </a:p>
          <a:p>
            <a:pPr marL="0" indent="0"/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7265F70-A595-30FE-5B3C-3F58CB1049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de-DE"/>
              <a:t>© sebis</a:t>
            </a:r>
            <a:endParaRPr lang="de-DE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3F55F89-1FA6-3CD8-D627-C31CBDE1A3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5BC9FAB-BDC1-47C0-A8BB-6E12A8205D33}" type="slidenum">
              <a:rPr lang="de-DE" smtClean="0"/>
              <a:pPr>
                <a:defRPr/>
              </a:pPr>
              <a:t>22</a:t>
            </a:fld>
            <a:endParaRPr lang="de-DE" dirty="0"/>
          </a:p>
        </p:txBody>
      </p:sp>
      <p:sp>
        <p:nvSpPr>
          <p:cNvPr id="7" name="Fußzeilenplatzhalter 4">
            <a:extLst>
              <a:ext uri="{FF2B5EF4-FFF2-40B4-BE49-F238E27FC236}">
                <a16:creationId xmlns:a16="http://schemas.microsoft.com/office/drawing/2014/main" id="{5C1522D1-20AA-E27B-2815-0AC43FF8A7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32903" y="6569076"/>
            <a:ext cx="5761567" cy="288925"/>
          </a:xfrm>
        </p:spPr>
        <p:txBody>
          <a:bodyPr/>
          <a:lstStyle/>
          <a:p>
            <a:pPr>
              <a:defRPr/>
            </a:pPr>
            <a:r>
              <a:rPr lang="en-US" dirty="0"/>
              <a:t>250414 Jan Rothweiler BT Final</a:t>
            </a:r>
          </a:p>
        </p:txBody>
      </p:sp>
      <p:sp>
        <p:nvSpPr>
          <p:cNvPr id="8" name="Abgerundetes Rechteck 58">
            <a:extLst>
              <a:ext uri="{FF2B5EF4-FFF2-40B4-BE49-F238E27FC236}">
                <a16:creationId xmlns:a16="http://schemas.microsoft.com/office/drawing/2014/main" id="{52C2BF78-3D8F-348A-50D1-E351880B4124}"/>
              </a:ext>
            </a:extLst>
          </p:cNvPr>
          <p:cNvSpPr/>
          <p:nvPr/>
        </p:nvSpPr>
        <p:spPr bwMode="auto">
          <a:xfrm>
            <a:off x="911424" y="3212982"/>
            <a:ext cx="3758057" cy="2066522"/>
          </a:xfrm>
          <a:prstGeom prst="roundRect">
            <a:avLst/>
          </a:prstGeom>
          <a:solidFill>
            <a:schemeClr val="accent4">
              <a:lumMod val="10000"/>
              <a:lumOff val="90000"/>
            </a:schemeClr>
          </a:solidFill>
          <a:ln>
            <a:headEnd type="none" w="med" len="med"/>
            <a:tailEnd type="none" w="med" len="med"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eaLnBrk="0" hangingPunct="0"/>
            <a:r>
              <a:rPr lang="en-US" sz="2000" dirty="0">
                <a:solidFill>
                  <a:schemeClr val="tx1"/>
                </a:solidFill>
                <a:cs typeface="Arial" pitchFamily="34" charset="0"/>
              </a:rPr>
              <a:t>General Purpose AI Tools</a:t>
            </a:r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6BB0B47D-8EF1-BA81-0D8F-9545E673390D}"/>
              </a:ext>
            </a:extLst>
          </p:cNvPr>
          <p:cNvCxnSpPr>
            <a:cxnSpLocks/>
          </p:cNvCxnSpPr>
          <p:nvPr/>
        </p:nvCxnSpPr>
        <p:spPr bwMode="auto">
          <a:xfrm>
            <a:off x="4915152" y="4246243"/>
            <a:ext cx="2232248" cy="8113"/>
          </a:xfrm>
          <a:prstGeom prst="straightConnector1">
            <a:avLst/>
          </a:prstGeom>
          <a:ln>
            <a:headEnd type="none" w="med" len="med"/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2" name="Abgerundetes Rechteck 58">
            <a:extLst>
              <a:ext uri="{FF2B5EF4-FFF2-40B4-BE49-F238E27FC236}">
                <a16:creationId xmlns:a16="http://schemas.microsoft.com/office/drawing/2014/main" id="{20A39CBA-DA82-E8FE-A6AB-CA887521D8DB}"/>
              </a:ext>
            </a:extLst>
          </p:cNvPr>
          <p:cNvSpPr/>
          <p:nvPr/>
        </p:nvSpPr>
        <p:spPr bwMode="auto">
          <a:xfrm>
            <a:off x="7406341" y="3189656"/>
            <a:ext cx="3758057" cy="2066522"/>
          </a:xfrm>
          <a:prstGeom prst="roundRect">
            <a:avLst/>
          </a:prstGeom>
          <a:solidFill>
            <a:schemeClr val="accent4">
              <a:lumMod val="10000"/>
              <a:lumOff val="90000"/>
            </a:schemeClr>
          </a:solidFill>
          <a:ln>
            <a:headEnd type="none" w="med" len="med"/>
            <a:tailEnd type="none" w="med" len="med"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eaLnBrk="0" hangingPunct="0"/>
            <a:r>
              <a:rPr lang="en-US" sz="2000" dirty="0">
                <a:solidFill>
                  <a:schemeClr val="tx1"/>
                </a:solidFill>
                <a:cs typeface="Arial" pitchFamily="34" charset="0"/>
              </a:rPr>
              <a:t>Specialized Tools</a:t>
            </a:r>
          </a:p>
        </p:txBody>
      </p:sp>
    </p:spTree>
    <p:extLst>
      <p:ext uri="{BB962C8B-B14F-4D97-AF65-F5344CB8AC3E}">
        <p14:creationId xmlns:p14="http://schemas.microsoft.com/office/powerpoint/2010/main" val="351442924"/>
      </p:ext>
    </p:extLst>
  </p:cSld>
  <p:clrMapOvr>
    <a:masterClrMapping/>
  </p:clrMapOvr>
  <p:transition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2DB898-4FD8-EC89-42A4-2CEF85D1D0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DE" dirty="0"/>
              <a:t>Contextual Factors and Firm Dynamics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F4B7976-AB81-B551-BDC0-2650686E07D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Large firms adopt Legal AI more actively due to greater financial resources, dedicated tech teams, and broader use cases.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AI offers efficiency gains for high-volume routine tasks, which are more common in large firms than in smaller ones.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Smaller firms face structural limitations, not a lack of interest, and can learn from the experiences of larger firms.</a:t>
            </a:r>
          </a:p>
          <a:p>
            <a:endParaRPr lang="en-DE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2D34E53-DC1C-0C56-30E8-4C30D31F0C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de-DE"/>
              <a:t>© sebis</a:t>
            </a:r>
            <a:endParaRPr lang="de-DE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08921B1-8F7C-9D60-6440-DF141A21FE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YYMMDD Author Title</a:t>
            </a:r>
            <a:endParaRPr lang="de-DE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8DC05E6-191E-96E9-4FAE-D959423717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5BC9FAB-BDC1-47C0-A8BB-6E12A8205D33}" type="slidenum">
              <a:rPr lang="de-DE" smtClean="0"/>
              <a:pPr>
                <a:defRPr/>
              </a:pPr>
              <a:t>23</a:t>
            </a:fld>
            <a:endParaRPr lang="de-DE" dirty="0"/>
          </a:p>
        </p:txBody>
      </p:sp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3605C786-75D2-E059-E1DA-0D9D5660A85C}"/>
              </a:ext>
            </a:extLst>
          </p:cNvPr>
          <p:cNvSpPr/>
          <p:nvPr/>
        </p:nvSpPr>
        <p:spPr bwMode="auto">
          <a:xfrm>
            <a:off x="2061558" y="3068960"/>
            <a:ext cx="2304256" cy="936104"/>
          </a:xfrm>
          <a:prstGeom prst="roundRect">
            <a:avLst/>
          </a:prstGeom>
          <a:solidFill>
            <a:schemeClr val="tx2">
              <a:lumMod val="10000"/>
              <a:lumOff val="90000"/>
            </a:schemeClr>
          </a:solidFill>
          <a:ln>
            <a:headEnd type="none" w="med" len="med"/>
            <a:tailEnd type="none" w="med" len="med"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DE" dirty="0">
                <a:solidFill>
                  <a:schemeClr val="tx1"/>
                </a:solidFill>
                <a:cs typeface="Arial" pitchFamily="34" charset="0"/>
              </a:rPr>
              <a:t>Large Firms</a:t>
            </a:r>
          </a:p>
        </p:txBody>
      </p:sp>
      <p:sp>
        <p:nvSpPr>
          <p:cNvPr id="9" name="Rounded Rectangle 8">
            <a:extLst>
              <a:ext uri="{FF2B5EF4-FFF2-40B4-BE49-F238E27FC236}">
                <a16:creationId xmlns:a16="http://schemas.microsoft.com/office/drawing/2014/main" id="{EC3912F7-C053-8C2C-38DB-C218D9078C5E}"/>
              </a:ext>
            </a:extLst>
          </p:cNvPr>
          <p:cNvSpPr/>
          <p:nvPr/>
        </p:nvSpPr>
        <p:spPr bwMode="auto">
          <a:xfrm>
            <a:off x="6528048" y="3068960"/>
            <a:ext cx="2304256" cy="936104"/>
          </a:xfrm>
          <a:prstGeom prst="roundRect">
            <a:avLst/>
          </a:prstGeom>
          <a:solidFill>
            <a:schemeClr val="tx2">
              <a:lumMod val="10000"/>
              <a:lumOff val="90000"/>
            </a:schemeClr>
          </a:solidFill>
          <a:ln>
            <a:headEnd type="none" w="med" len="med"/>
            <a:tailEnd type="none" w="med" len="med"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DE" dirty="0">
                <a:solidFill>
                  <a:schemeClr val="tx1"/>
                </a:solidFill>
                <a:cs typeface="Arial" pitchFamily="34" charset="0"/>
              </a:rPr>
              <a:t>Small Firms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D55A994-0F3F-9CBF-717B-B5288E131FCE}"/>
              </a:ext>
            </a:extLst>
          </p:cNvPr>
          <p:cNvSpPr txBox="1"/>
          <p:nvPr/>
        </p:nvSpPr>
        <p:spPr>
          <a:xfrm>
            <a:off x="5145049" y="3352346"/>
            <a:ext cx="611606" cy="3693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DE" dirty="0">
                <a:latin typeface="Arial" pitchFamily="34" charset="0"/>
              </a:rPr>
              <a:t>VS.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647ECE2-BB95-4B54-8AD3-66BEAE47C72B}"/>
              </a:ext>
            </a:extLst>
          </p:cNvPr>
          <p:cNvSpPr txBox="1"/>
          <p:nvPr/>
        </p:nvSpPr>
        <p:spPr>
          <a:xfrm flipH="1">
            <a:off x="1629974" y="4360278"/>
            <a:ext cx="8928992" cy="175432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642937" lvl="1" indent="-285750">
              <a:buFont typeface="Arial" panose="020B0604020202020204" pitchFamily="34" charset="0"/>
              <a:buChar char="•"/>
            </a:pPr>
            <a:r>
              <a:rPr lang="en-GB" dirty="0"/>
              <a:t>Who requires Legal AI more urgently?</a:t>
            </a:r>
          </a:p>
          <a:p>
            <a:pPr marL="357187" lvl="1"/>
            <a:endParaRPr lang="en-GB" dirty="0"/>
          </a:p>
          <a:p>
            <a:pPr marL="642937" lvl="1" indent="-285750">
              <a:buFont typeface="Arial" panose="020B0604020202020204" pitchFamily="34" charset="0"/>
              <a:buChar char="•"/>
            </a:pPr>
            <a:r>
              <a:rPr lang="en-GB" dirty="0"/>
              <a:t>Large firms have a high-volume of routine tasks </a:t>
            </a:r>
            <a:r>
              <a:rPr lang="en-GB" dirty="0">
                <a:sym typeface="Wingdings" pitchFamily="2" charset="2"/>
              </a:rPr>
              <a:t></a:t>
            </a:r>
            <a:r>
              <a:rPr lang="en-GB" dirty="0"/>
              <a:t> can be automated</a:t>
            </a:r>
          </a:p>
          <a:p>
            <a:pPr marL="357187" lvl="1"/>
            <a:endParaRPr lang="en-GB" dirty="0"/>
          </a:p>
          <a:p>
            <a:pPr marL="642937" lvl="1" indent="-285750">
              <a:buFont typeface="Arial" panose="020B0604020202020204" pitchFamily="34" charset="0"/>
              <a:buChar char="•"/>
            </a:pPr>
            <a:r>
              <a:rPr lang="en-GB" dirty="0"/>
              <a:t>Small firms propose value in close client relationships </a:t>
            </a:r>
            <a:r>
              <a:rPr lang="en-GB" dirty="0">
                <a:sym typeface="Wingdings" pitchFamily="2" charset="2"/>
              </a:rPr>
              <a:t></a:t>
            </a:r>
            <a:r>
              <a:rPr lang="en-GB" dirty="0"/>
              <a:t> less applicability of AI</a:t>
            </a:r>
          </a:p>
          <a:p>
            <a:endParaRPr lang="en-DE" dirty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33591594"/>
      </p:ext>
    </p:extLst>
  </p:cSld>
  <p:clrMapOvr>
    <a:masterClrMapping/>
  </p:clrMapOvr>
  <p:transition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6C042E-F439-9A2A-8D3B-74FD4B50C7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DE" dirty="0"/>
              <a:t>Navigating Challenges and Adoption Barriers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75D0E47-4C0D-19FC-A918-86754620038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Data privacy is a major barrier to Legal AI adoption, as firms lack trust in how providers handle their data; hosting tools on European servers is a common workaround</a:t>
            </a:r>
          </a:p>
          <a:p>
            <a:pPr marL="0" indent="0"/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Strict regulations protect data but may hinder competitiveness</a:t>
            </a:r>
          </a:p>
          <a:p>
            <a:pPr marL="642937" lvl="1" indent="-285750">
              <a:buFont typeface="Wingdings" pitchFamily="2" charset="2"/>
              <a:buChar char="à"/>
            </a:pPr>
            <a:r>
              <a:rPr lang="en-GB" dirty="0"/>
              <a:t>long-term solutions that balance security and innovation</a:t>
            </a:r>
          </a:p>
          <a:p>
            <a:pPr marL="642937" lvl="1" indent="-285750">
              <a:buFont typeface="Wingdings" pitchFamily="2" charset="2"/>
              <a:buChar char="à"/>
            </a:pPr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User adoption remains difficult, but hands-on workshops have proven effective</a:t>
            </a:r>
          </a:p>
          <a:p>
            <a:pPr marL="642937" lvl="1" indent="-285750">
              <a:buFont typeface="Arial" panose="020B0604020202020204" pitchFamily="34" charset="0"/>
              <a:buChar char="•"/>
            </a:pPr>
            <a:r>
              <a:rPr lang="en-GB" dirty="0"/>
              <a:t>though mostly feasible for larger firms due to resource demands</a:t>
            </a:r>
          </a:p>
          <a:p>
            <a:endParaRPr lang="en-DE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5A6601B-33E0-4AF2-28B8-9C9F8942D1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de-DE"/>
              <a:t>© sebis</a:t>
            </a:r>
            <a:endParaRPr lang="de-DE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ABC6242-BA3B-83F1-5D35-B2D7AED901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5BC9FAB-BDC1-47C0-A8BB-6E12A8205D33}" type="slidenum">
              <a:rPr lang="de-DE" smtClean="0"/>
              <a:pPr>
                <a:defRPr/>
              </a:pPr>
              <a:t>24</a:t>
            </a:fld>
            <a:endParaRPr lang="de-DE" dirty="0"/>
          </a:p>
        </p:txBody>
      </p:sp>
      <p:sp>
        <p:nvSpPr>
          <p:cNvPr id="7" name="Fußzeilenplatzhalter 4">
            <a:extLst>
              <a:ext uri="{FF2B5EF4-FFF2-40B4-BE49-F238E27FC236}">
                <a16:creationId xmlns:a16="http://schemas.microsoft.com/office/drawing/2014/main" id="{D2563BB6-8CE7-CB0B-3DD1-84C8F1AE97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32903" y="6569076"/>
            <a:ext cx="5761567" cy="288925"/>
          </a:xfrm>
        </p:spPr>
        <p:txBody>
          <a:bodyPr/>
          <a:lstStyle/>
          <a:p>
            <a:pPr>
              <a:defRPr/>
            </a:pPr>
            <a:r>
              <a:rPr lang="en-US" dirty="0"/>
              <a:t>250414 Jan Rothweiler BT Final</a:t>
            </a:r>
          </a:p>
        </p:txBody>
      </p:sp>
    </p:spTree>
    <p:extLst>
      <p:ext uri="{BB962C8B-B14F-4D97-AF65-F5344CB8AC3E}">
        <p14:creationId xmlns:p14="http://schemas.microsoft.com/office/powerpoint/2010/main" val="2329016859"/>
      </p:ext>
    </p:extLst>
  </p:cSld>
  <p:clrMapOvr>
    <a:masterClrMapping/>
  </p:clrMapOvr>
  <p:transition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78D296-5456-0331-F607-BFCA010306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DE" sz="4000" dirty="0"/>
              <a:t>Conclusion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15EFC58-D442-656E-0D8A-21AB25431D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de-DE"/>
              <a:t>© sebis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53328B6-1285-0C23-0D13-126683E981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E4FF76D-8657-43F1-929B-F6D2FAB2741A}" type="slidenum">
              <a:rPr lang="en-US" smtClean="0"/>
              <a:pPr>
                <a:defRPr/>
              </a:pPr>
              <a:t>25</a:t>
            </a:fld>
            <a:endParaRPr lang="en-US" dirty="0"/>
          </a:p>
        </p:txBody>
      </p:sp>
      <p:sp>
        <p:nvSpPr>
          <p:cNvPr id="6" name="Fußzeilenplatzhalter 4">
            <a:extLst>
              <a:ext uri="{FF2B5EF4-FFF2-40B4-BE49-F238E27FC236}">
                <a16:creationId xmlns:a16="http://schemas.microsoft.com/office/drawing/2014/main" id="{BF771188-D0FB-8439-5D4E-510C244112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32903" y="6569076"/>
            <a:ext cx="5761567" cy="288925"/>
          </a:xfrm>
        </p:spPr>
        <p:txBody>
          <a:bodyPr/>
          <a:lstStyle/>
          <a:p>
            <a:pPr>
              <a:defRPr/>
            </a:pPr>
            <a:r>
              <a:rPr lang="en-US" dirty="0"/>
              <a:t>250414 Jan Rothweiler BT Final</a:t>
            </a:r>
          </a:p>
        </p:txBody>
      </p:sp>
    </p:spTree>
    <p:extLst>
      <p:ext uri="{BB962C8B-B14F-4D97-AF65-F5344CB8AC3E}">
        <p14:creationId xmlns:p14="http://schemas.microsoft.com/office/powerpoint/2010/main" val="1450794296"/>
      </p:ext>
    </p:extLst>
  </p:cSld>
  <p:clrMapOvr>
    <a:masterClrMapping/>
  </p:clrMapOvr>
  <p:transition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E0B445-0955-BACF-A7D6-E9DCC495C9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DE" dirty="0"/>
              <a:t>Conclusion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B97BF66-D2A7-4F8D-7399-5685CA207B2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DE" dirty="0"/>
              <a:t>Legal AI is becoming increasingly more integral in legal processes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DE" dirty="0"/>
              <a:t>Will not replace humans</a:t>
            </a:r>
          </a:p>
          <a:p>
            <a:pPr marL="909637" lvl="2" indent="-285750">
              <a:buFont typeface="Arial" panose="020B0604020202020204" pitchFamily="34" charset="0"/>
              <a:buChar char="•"/>
            </a:pPr>
            <a:r>
              <a:rPr lang="en-GB" dirty="0"/>
              <a:t>O</a:t>
            </a:r>
            <a:r>
              <a:rPr lang="en-DE" dirty="0"/>
              <a:t>versight and Personal element</a:t>
            </a:r>
          </a:p>
          <a:p>
            <a:pPr marL="623887" lvl="2" indent="0">
              <a:buNone/>
            </a:pPr>
            <a:endParaRPr lang="en-DE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DE" dirty="0"/>
              <a:t>Limitations</a:t>
            </a:r>
          </a:p>
          <a:p>
            <a:pPr marL="642937" lvl="1" indent="-285750">
              <a:buFont typeface="Arial" panose="020B0604020202020204" pitchFamily="34" charset="0"/>
              <a:buChar char="•"/>
            </a:pPr>
            <a:r>
              <a:rPr lang="en-GB" dirty="0"/>
              <a:t>Relatively small sample set</a:t>
            </a:r>
          </a:p>
          <a:p>
            <a:pPr marL="642937" lvl="1" indent="-285750">
              <a:buFont typeface="Arial" panose="020B0604020202020204" pitchFamily="34" charset="0"/>
              <a:buChar char="•"/>
            </a:pPr>
            <a:r>
              <a:rPr lang="en-DE" dirty="0"/>
              <a:t>All interviews conducted by one person</a:t>
            </a:r>
          </a:p>
          <a:p>
            <a:pPr marL="909637" lvl="2" indent="-285750">
              <a:buFont typeface="Arial" panose="020B0604020202020204" pitchFamily="34" charset="0"/>
              <a:buChar char="•"/>
            </a:pPr>
            <a:r>
              <a:rPr lang="en-GB" dirty="0"/>
              <a:t>F</a:t>
            </a:r>
            <a:r>
              <a:rPr lang="en-DE" dirty="0"/>
              <a:t>or robust data collection, multiple researchers should conduct the interviews to avoid Interviewer Bias</a:t>
            </a:r>
          </a:p>
          <a:p>
            <a:pPr marL="623887" lvl="2" indent="0">
              <a:buNone/>
            </a:pPr>
            <a:endParaRPr lang="en-DE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DE" dirty="0"/>
              <a:t>Future Research</a:t>
            </a:r>
          </a:p>
          <a:p>
            <a:pPr marL="642937" lvl="1" indent="-285750">
              <a:buFont typeface="Arial" panose="020B0604020202020204" pitchFamily="34" charset="0"/>
              <a:buChar char="•"/>
            </a:pPr>
            <a:r>
              <a:rPr lang="en-GB" dirty="0"/>
              <a:t>More accessible, transparent AI solutions</a:t>
            </a:r>
          </a:p>
          <a:p>
            <a:pPr marL="642937" lvl="1" indent="-285750">
              <a:buFont typeface="Arial" panose="020B0604020202020204" pitchFamily="34" charset="0"/>
              <a:buChar char="•"/>
            </a:pPr>
            <a:r>
              <a:rPr lang="en-GB" dirty="0"/>
              <a:t>Anonymization software</a:t>
            </a:r>
          </a:p>
          <a:p>
            <a:pPr marL="642937" lvl="1" indent="-285750">
              <a:buFont typeface="Arial" panose="020B0604020202020204" pitchFamily="34" charset="0"/>
              <a:buChar char="•"/>
            </a:pPr>
            <a:r>
              <a:rPr lang="en-GB" dirty="0"/>
              <a:t>Longitudinal approach </a:t>
            </a:r>
            <a:r>
              <a:rPr lang="en-GB" dirty="0">
                <a:sym typeface="Wingdings" pitchFamily="2" charset="2"/>
              </a:rPr>
              <a:t></a:t>
            </a:r>
            <a:r>
              <a:rPr lang="en-GB" dirty="0"/>
              <a:t> longer timeline allows to observe change</a:t>
            </a:r>
          </a:p>
          <a:p>
            <a:pPr marL="642937" lvl="1" indent="-285750">
              <a:buFont typeface="Arial" panose="020B0604020202020204" pitchFamily="34" charset="0"/>
              <a:buChar char="•"/>
            </a:pPr>
            <a:r>
              <a:rPr lang="en-GB" dirty="0"/>
              <a:t>More collaboration between academia and legal professionals </a:t>
            </a:r>
            <a:r>
              <a:rPr lang="en-GB" dirty="0">
                <a:sym typeface="Wingdings" pitchFamily="2" charset="2"/>
              </a:rPr>
              <a:t></a:t>
            </a:r>
            <a:r>
              <a:rPr lang="en-GB" dirty="0"/>
              <a:t> more tailored solutions.</a:t>
            </a:r>
          </a:p>
          <a:p>
            <a:pPr marL="642937" lvl="1" indent="-285750">
              <a:buFont typeface="Arial" panose="020B0604020202020204" pitchFamily="34" charset="0"/>
              <a:buChar char="•"/>
            </a:pPr>
            <a:endParaRPr lang="en-GB" dirty="0"/>
          </a:p>
          <a:p>
            <a:pPr marL="642937" lvl="1" indent="-285750">
              <a:buFont typeface="Arial" panose="020B0604020202020204" pitchFamily="34" charset="0"/>
              <a:buChar char="•"/>
            </a:pPr>
            <a:endParaRPr lang="en-GB" dirty="0"/>
          </a:p>
          <a:p>
            <a:pPr marL="642937" lvl="1" indent="-285750">
              <a:buFont typeface="Arial" panose="020B0604020202020204" pitchFamily="34" charset="0"/>
              <a:buChar char="•"/>
            </a:pPr>
            <a:endParaRPr lang="en-DE" dirty="0"/>
          </a:p>
          <a:p>
            <a:pPr marL="909637" lvl="2" indent="-285750">
              <a:buFont typeface="Arial" panose="020B0604020202020204" pitchFamily="34" charset="0"/>
              <a:buChar char="•"/>
            </a:pPr>
            <a:endParaRPr lang="en-DE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6148CFD-B339-9993-46D7-66FE8DC99A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de-DE"/>
              <a:t>© sebis</a:t>
            </a:r>
            <a:endParaRPr lang="de-DE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33E38DE-5BE7-C32C-1566-FB5685EBC3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5BC9FAB-BDC1-47C0-A8BB-6E12A8205D33}" type="slidenum">
              <a:rPr lang="de-DE" smtClean="0"/>
              <a:pPr>
                <a:defRPr/>
              </a:pPr>
              <a:t>26</a:t>
            </a:fld>
            <a:endParaRPr lang="de-DE" dirty="0"/>
          </a:p>
        </p:txBody>
      </p:sp>
      <p:sp>
        <p:nvSpPr>
          <p:cNvPr id="7" name="Fußzeilenplatzhalter 4">
            <a:extLst>
              <a:ext uri="{FF2B5EF4-FFF2-40B4-BE49-F238E27FC236}">
                <a16:creationId xmlns:a16="http://schemas.microsoft.com/office/drawing/2014/main" id="{790755FC-C04A-FBD2-EC7D-2380B820F0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32903" y="6569076"/>
            <a:ext cx="5761567" cy="288925"/>
          </a:xfrm>
        </p:spPr>
        <p:txBody>
          <a:bodyPr/>
          <a:lstStyle/>
          <a:p>
            <a:pPr>
              <a:defRPr/>
            </a:pPr>
            <a:r>
              <a:rPr lang="en-US" dirty="0"/>
              <a:t>250414 Jan Rothweiler BT Final</a:t>
            </a:r>
          </a:p>
        </p:txBody>
      </p:sp>
    </p:spTree>
    <p:extLst>
      <p:ext uri="{BB962C8B-B14F-4D97-AF65-F5344CB8AC3E}">
        <p14:creationId xmlns:p14="http://schemas.microsoft.com/office/powerpoint/2010/main" val="3429428068"/>
      </p:ext>
    </p:extLst>
  </p:cSld>
  <p:clrMapOvr>
    <a:masterClrMapping/>
  </p:clrMapOvr>
  <p:transition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platzhalter 16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AU" dirty="0">
                <a:cs typeface="Arial Unicode MS"/>
              </a:rPr>
              <a:t>Jan Rothweiler</a:t>
            </a:r>
            <a:endParaRPr lang="en-AU" dirty="0"/>
          </a:p>
        </p:txBody>
      </p:sp>
      <p:sp>
        <p:nvSpPr>
          <p:cNvPr id="19" name="Textplatzhalter 18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AU"/>
              <a:t>17132</a:t>
            </a:r>
            <a:endParaRPr lang="en-AU" dirty="0"/>
          </a:p>
        </p:txBody>
      </p:sp>
      <p:sp>
        <p:nvSpPr>
          <p:cNvPr id="20" name="Textplatzhalter 19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en-AU"/>
              <a:t>matthes@in.tum.de</a:t>
            </a:r>
            <a:endParaRPr lang="en-AU" dirty="0"/>
          </a:p>
        </p:txBody>
      </p:sp>
      <p:sp>
        <p:nvSpPr>
          <p:cNvPr id="21" name="Inhaltsplatzhalter 20"/>
          <p:cNvSpPr>
            <a:spLocks noGrp="1"/>
          </p:cNvSpPr>
          <p:nvPr>
            <p:ph sz="quarter" idx="18"/>
          </p:nvPr>
        </p:nvSpPr>
        <p:spPr/>
        <p:txBody>
          <a:bodyPr/>
          <a:lstStyle/>
          <a:p>
            <a:pPr marL="1270" indent="-1270"/>
            <a:r>
              <a:rPr lang="en-AU" dirty="0">
                <a:cs typeface="Arial Unicode MS"/>
              </a:rPr>
              <a:t> jan.rothweiler@tum.de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76933806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9E637F5-9917-01E2-568A-CB0B071AFA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Research Questions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51301A2A-28EB-1219-0EF2-0D18A929E87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2903" y="1844354"/>
            <a:ext cx="11523133" cy="3168004"/>
          </a:xfrm>
        </p:spPr>
        <p:txBody>
          <a:bodyPr/>
          <a:lstStyle/>
          <a:p>
            <a:pPr marL="0" indent="0"/>
            <a:r>
              <a:rPr lang="en-US" sz="2000" b="1" dirty="0">
                <a:cs typeface="Arial"/>
              </a:rPr>
              <a:t>RQ1: What are the AI use cases in the legal domain?</a:t>
            </a:r>
          </a:p>
          <a:p>
            <a:pPr marL="0" indent="0"/>
            <a:endParaRPr lang="en-US" sz="2000" dirty="0">
              <a:cs typeface="Arial"/>
            </a:endParaRPr>
          </a:p>
          <a:p>
            <a:pPr marL="0" indent="0"/>
            <a:endParaRPr lang="en-US" sz="2000" dirty="0">
              <a:cs typeface="Arial Unicode MS"/>
            </a:endParaRPr>
          </a:p>
          <a:p>
            <a:pPr marL="0" indent="0"/>
            <a:r>
              <a:rPr lang="en-US" sz="2000" b="1" dirty="0">
                <a:cs typeface="Arial"/>
              </a:rPr>
              <a:t>RQ2: What are the contextual factors and challenges that affect the adoption and usage of Legal AI tools? </a:t>
            </a:r>
          </a:p>
          <a:p>
            <a:pPr marL="0" indent="0"/>
            <a:endParaRPr lang="en-US" sz="2000" dirty="0">
              <a:cs typeface="Arial"/>
            </a:endParaRPr>
          </a:p>
          <a:p>
            <a:pPr marL="0" indent="0"/>
            <a:endParaRPr lang="en-US" sz="2000" dirty="0">
              <a:cs typeface="Arial"/>
            </a:endParaRPr>
          </a:p>
          <a:p>
            <a:pPr marL="0" indent="0"/>
            <a:r>
              <a:rPr lang="en-US" sz="2000" b="1" dirty="0">
                <a:cs typeface="Arial"/>
              </a:rPr>
              <a:t>RQ3: How do legal professionals perceive the future of AI usage in the legal domain?</a:t>
            </a:r>
          </a:p>
          <a:p>
            <a:pPr marL="0" indent="0"/>
            <a:endParaRPr lang="en-US" sz="2000" dirty="0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D99E9D82-D678-449D-7247-43DE057A6D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de-DE"/>
              <a:t>© sebis</a:t>
            </a:r>
            <a:endParaRPr lang="de-DE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BFDE4ACC-6643-6C36-5B06-06A3C13BB9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5BC9FAB-BDC1-47C0-A8BB-6E12A8205D33}" type="slidenum">
              <a:rPr lang="de-DE" smtClean="0"/>
              <a:pPr>
                <a:defRPr/>
              </a:pPr>
              <a:t>3</a:t>
            </a:fld>
            <a:endParaRPr lang="de-DE" dirty="0"/>
          </a:p>
        </p:txBody>
      </p:sp>
      <p:sp>
        <p:nvSpPr>
          <p:cNvPr id="8" name="Fußzeilenplatzhalter 4">
            <a:extLst>
              <a:ext uri="{FF2B5EF4-FFF2-40B4-BE49-F238E27FC236}">
                <a16:creationId xmlns:a16="http://schemas.microsoft.com/office/drawing/2014/main" id="{DF1F1949-665F-1B91-B709-784301A08F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32903" y="6569076"/>
            <a:ext cx="5761567" cy="288925"/>
          </a:xfrm>
        </p:spPr>
        <p:txBody>
          <a:bodyPr/>
          <a:lstStyle/>
          <a:p>
            <a:pPr>
              <a:defRPr/>
            </a:pPr>
            <a:r>
              <a:rPr lang="en-US" dirty="0"/>
              <a:t>250414 Jan Rothweiler BT Final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003002698"/>
      </p:ext>
    </p:extLst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6EA571D-B4A6-F5D1-8291-77A7751E07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4437" y="44624"/>
            <a:ext cx="10586099" cy="720725"/>
          </a:xfrm>
        </p:spPr>
        <p:txBody>
          <a:bodyPr/>
          <a:lstStyle/>
          <a:p>
            <a:r>
              <a:rPr lang="de-DE" dirty="0"/>
              <a:t>Methodology	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D327B85B-4DFB-1D84-E104-682F4D11E6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4434" y="981077"/>
            <a:ext cx="11523133" cy="2087884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cs typeface="Arial Unicode MS"/>
              </a:rPr>
              <a:t>Developed interview guide</a:t>
            </a:r>
          </a:p>
          <a:p>
            <a:pPr marL="642937" lvl="1" indent="-285750">
              <a:buFont typeface="Arial" panose="020B0604020202020204" pitchFamily="34" charset="0"/>
              <a:buChar char="•"/>
            </a:pPr>
            <a:r>
              <a:rPr lang="en-US" sz="2000" dirty="0">
                <a:cs typeface="Arial Unicode MS"/>
              </a:rPr>
              <a:t>Themes: </a:t>
            </a:r>
          </a:p>
          <a:p>
            <a:pPr marL="909637" lvl="2" indent="-285750">
              <a:buFont typeface="Arial" panose="020B0604020202020204" pitchFamily="34" charset="0"/>
              <a:buChar char="•"/>
            </a:pPr>
            <a:r>
              <a:rPr lang="en-US" sz="2000" dirty="0">
                <a:cs typeface="Arial Unicode MS"/>
              </a:rPr>
              <a:t>AI use cases and tools employed</a:t>
            </a:r>
          </a:p>
          <a:p>
            <a:pPr marL="909637" lvl="2" indent="-285750">
              <a:buFont typeface="Arial" panose="020B0604020202020204" pitchFamily="34" charset="0"/>
              <a:buChar char="•"/>
            </a:pPr>
            <a:r>
              <a:rPr lang="en-US" sz="2000" dirty="0">
                <a:cs typeface="Arial Unicode MS"/>
              </a:rPr>
              <a:t>Challenges faced and other contextual factors affecting adoption and usage of AI</a:t>
            </a:r>
          </a:p>
          <a:p>
            <a:pPr marL="909637" lvl="2" indent="-285750">
              <a:buFont typeface="Arial" panose="020B0604020202020204" pitchFamily="34" charset="0"/>
              <a:buChar char="•"/>
            </a:pPr>
            <a:r>
              <a:rPr lang="en-US" sz="2000" dirty="0">
                <a:cs typeface="Arial Unicode MS"/>
              </a:rPr>
              <a:t>View on future developments</a:t>
            </a:r>
          </a:p>
          <a:p>
            <a:pPr marL="356870" lvl="1" indent="0">
              <a:buNone/>
            </a:pPr>
            <a:endParaRPr lang="en-US" sz="2000" dirty="0">
              <a:cs typeface="Arial Unicode MS"/>
            </a:endParaRPr>
          </a:p>
          <a:p>
            <a:pPr marL="356870" lvl="1" indent="0">
              <a:buNone/>
            </a:pPr>
            <a:endParaRPr lang="en-US" sz="2000" dirty="0">
              <a:cs typeface="Arial Unicode MS"/>
            </a:endParaRPr>
          </a:p>
          <a:p>
            <a:pPr marL="642620" lvl="1" indent="-285750">
              <a:buFont typeface="Courier New" panose="020B0604020202020204" pitchFamily="34" charset="0"/>
              <a:buChar char="o"/>
            </a:pPr>
            <a:endParaRPr lang="de-DE" sz="2000" dirty="0">
              <a:cs typeface="Arial Unicode MS"/>
            </a:endParaRP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825D5684-E0FE-13EF-A6E1-9BF0110870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de-DE"/>
              <a:t>© sebis</a:t>
            </a:r>
            <a:endParaRPr lang="de-DE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C603C68E-742A-8457-E633-B836FC9A34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5BC9FAB-BDC1-47C0-A8BB-6E12A8205D33}" type="slidenum">
              <a:rPr lang="de-DE" smtClean="0"/>
              <a:pPr>
                <a:defRPr/>
              </a:pPr>
              <a:t>4</a:t>
            </a:fld>
            <a:endParaRPr lang="de-DE" dirty="0"/>
          </a:p>
        </p:txBody>
      </p:sp>
      <p:sp>
        <p:nvSpPr>
          <p:cNvPr id="7" name="Fußzeilenplatzhalter 4">
            <a:extLst>
              <a:ext uri="{FF2B5EF4-FFF2-40B4-BE49-F238E27FC236}">
                <a16:creationId xmlns:a16="http://schemas.microsoft.com/office/drawing/2014/main" id="{B53DC1D4-9933-D030-27A2-807A054447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32903" y="6569076"/>
            <a:ext cx="5761567" cy="288925"/>
          </a:xfrm>
        </p:spPr>
        <p:txBody>
          <a:bodyPr/>
          <a:lstStyle/>
          <a:p>
            <a:pPr>
              <a:defRPr/>
            </a:pPr>
            <a:r>
              <a:rPr lang="en-US" dirty="0"/>
              <a:t>250414 Jan Rothweiler BT Final</a:t>
            </a:r>
          </a:p>
        </p:txBody>
      </p:sp>
      <p:sp>
        <p:nvSpPr>
          <p:cNvPr id="8" name="Rechteck 10">
            <a:extLst>
              <a:ext uri="{FF2B5EF4-FFF2-40B4-BE49-F238E27FC236}">
                <a16:creationId xmlns:a16="http://schemas.microsoft.com/office/drawing/2014/main" id="{BE71A40E-E221-AD53-7BA1-7E3DCDE7D3CC}"/>
              </a:ext>
            </a:extLst>
          </p:cNvPr>
          <p:cNvSpPr/>
          <p:nvPr/>
        </p:nvSpPr>
        <p:spPr>
          <a:xfrm>
            <a:off x="344329" y="6049080"/>
            <a:ext cx="11524664" cy="338554"/>
          </a:xfrm>
          <a:prstGeom prst="rect">
            <a:avLst/>
          </a:prstGeom>
        </p:spPr>
        <p:txBody>
          <a:bodyPr wrap="square" rIns="0">
            <a:spAutoFit/>
          </a:bodyPr>
          <a:lstStyle/>
          <a:p>
            <a:pPr lvl="0" algn="r"/>
            <a:r>
              <a:rPr lang="en-US" sz="800" i="1" dirty="0">
                <a:solidFill>
                  <a:srgbClr val="000000"/>
                </a:solidFill>
                <a:latin typeface="Arial"/>
              </a:rPr>
              <a:t>[</a:t>
            </a:r>
            <a:r>
              <a:rPr lang="en-US" sz="800" i="1" dirty="0">
                <a:solidFill>
                  <a:srgbClr val="000000"/>
                </a:solidFill>
                <a:latin typeface="Arial"/>
                <a:hlinkClick r:id="rId2"/>
              </a:rPr>
              <a:t>SSI Interviewguide</a:t>
            </a:r>
            <a:r>
              <a:rPr lang="en-US" sz="800" i="1" dirty="0">
                <a:solidFill>
                  <a:srgbClr val="000000"/>
                </a:solidFill>
                <a:latin typeface="Arial"/>
              </a:rPr>
              <a:t>] H. Kallio, A. -M. </a:t>
            </a:r>
            <a:r>
              <a:rPr lang="en-US" sz="800" i="1" dirty="0" err="1">
                <a:solidFill>
                  <a:srgbClr val="000000"/>
                </a:solidFill>
                <a:latin typeface="Arial"/>
              </a:rPr>
              <a:t>Pietilä</a:t>
            </a:r>
            <a:r>
              <a:rPr lang="en-US" sz="800" i="1" dirty="0">
                <a:solidFill>
                  <a:srgbClr val="000000"/>
                </a:solidFill>
                <a:latin typeface="Arial"/>
              </a:rPr>
              <a:t>, M. Johnson, and M. </a:t>
            </a:r>
            <a:r>
              <a:rPr lang="en-US" sz="800" i="1" dirty="0" err="1">
                <a:solidFill>
                  <a:srgbClr val="000000"/>
                </a:solidFill>
                <a:latin typeface="Arial"/>
              </a:rPr>
              <a:t>Kangasniemi</a:t>
            </a:r>
            <a:r>
              <a:rPr lang="en-US" sz="800" i="1" dirty="0">
                <a:solidFill>
                  <a:srgbClr val="000000"/>
                </a:solidFill>
                <a:latin typeface="Arial"/>
              </a:rPr>
              <a:t>. “Systematic methodological</a:t>
            </a:r>
          </a:p>
          <a:p>
            <a:pPr lvl="0" algn="r"/>
            <a:r>
              <a:rPr lang="en-US" sz="800" i="1" dirty="0">
                <a:solidFill>
                  <a:srgbClr val="000000"/>
                </a:solidFill>
                <a:latin typeface="Arial"/>
              </a:rPr>
              <a:t>review: developing a framework for a qualitative semi-structured interview guide”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64801DF6-4984-5F8F-95E1-EFBA70DEF9C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352" y="3989095"/>
            <a:ext cx="5297374" cy="338554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45C3C550-FB26-03DF-3E27-8132A1E1100D}"/>
              </a:ext>
            </a:extLst>
          </p:cNvPr>
          <p:cNvSpPr txBox="1"/>
          <p:nvPr/>
        </p:nvSpPr>
        <p:spPr>
          <a:xfrm>
            <a:off x="332903" y="3436781"/>
            <a:ext cx="3807455" cy="3693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DE" dirty="0">
                <a:latin typeface="Arial" pitchFamily="34" charset="0"/>
              </a:rPr>
              <a:t>Sample Questions: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75BDD8E9-4594-05AD-C6BC-F8A25285216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066" y="4440077"/>
            <a:ext cx="8816517" cy="655774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228FAF5F-B104-5F5A-1371-DE08EDD6D02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066" y="5055935"/>
            <a:ext cx="5976664" cy="442716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D78741E7-831D-0213-E4E1-8B1A3104F69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066" y="5473077"/>
            <a:ext cx="8347789" cy="370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1114658"/>
      </p:ext>
    </p:extLst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93FC39-3D2E-86DE-B177-1ECBA2B899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DE" dirty="0"/>
              <a:t>Methodology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7DAC913-6B06-2424-C468-BB72F5C50D1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cs typeface="Arial Unicode MS"/>
              </a:rPr>
              <a:t>Participant Recruitment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cs typeface="Arial Unicode MS"/>
              </a:rPr>
              <a:t>Interviews</a:t>
            </a:r>
          </a:p>
          <a:p>
            <a:pPr marL="642937" lvl="1" indent="-285750">
              <a:buFont typeface="Arial" panose="020B0604020202020204" pitchFamily="34" charset="0"/>
              <a:buChar char="•"/>
            </a:pPr>
            <a:r>
              <a:rPr lang="en-US" sz="2000" dirty="0">
                <a:cs typeface="Arial Unicode MS"/>
              </a:rPr>
              <a:t>45 min to 1 hour</a:t>
            </a:r>
          </a:p>
          <a:p>
            <a:pPr marL="642937" lvl="1" indent="-285750">
              <a:buFont typeface="Arial" panose="020B0604020202020204" pitchFamily="34" charset="0"/>
              <a:buChar char="•"/>
            </a:pPr>
            <a:r>
              <a:rPr lang="en-US" sz="2000" dirty="0">
                <a:cs typeface="Arial Unicode MS"/>
              </a:rPr>
              <a:t>Semi-structured interviews </a:t>
            </a:r>
            <a:r>
              <a:rPr lang="en-US" sz="2000" dirty="0">
                <a:cs typeface="Arial Unicode MS"/>
                <a:sym typeface="Wingdings" pitchFamily="2" charset="2"/>
              </a:rPr>
              <a:t> set of questions with</a:t>
            </a:r>
            <a:r>
              <a:rPr lang="en-US" sz="2000" dirty="0">
                <a:cs typeface="Arial Unicode MS"/>
              </a:rPr>
              <a:t> flexible format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cs typeface="Arial Unicode MS"/>
              </a:rPr>
              <a:t>Analysis</a:t>
            </a:r>
          </a:p>
          <a:p>
            <a:pPr marL="700087" lvl="1" indent="-342900">
              <a:buFont typeface="Arial" panose="020B0604020202020204" pitchFamily="34" charset="0"/>
              <a:buChar char="•"/>
            </a:pPr>
            <a:r>
              <a:rPr lang="en-US" sz="2000" dirty="0">
                <a:cs typeface="Arial Unicode MS"/>
              </a:rPr>
              <a:t>Transcribe interviews</a:t>
            </a:r>
          </a:p>
          <a:p>
            <a:pPr marL="700087" lvl="1" indent="-342900">
              <a:buFont typeface="Arial" panose="020B0604020202020204" pitchFamily="34" charset="0"/>
              <a:buChar char="•"/>
            </a:pPr>
            <a:r>
              <a:rPr lang="en-US" sz="2000" dirty="0">
                <a:cs typeface="Arial Unicode MS"/>
              </a:rPr>
              <a:t>Derive Themes</a:t>
            </a:r>
            <a:endParaRPr lang="en-DE" sz="2000" dirty="0">
              <a:cs typeface="Arial Unicode MS"/>
            </a:endParaRPr>
          </a:p>
          <a:p>
            <a:pPr marL="642620" lvl="1" indent="-285750">
              <a:buFont typeface="Courier New" panose="020B0604020202020204" pitchFamily="34" charset="0"/>
              <a:buChar char="o"/>
            </a:pPr>
            <a:endParaRPr lang="en-US" sz="2000" dirty="0">
              <a:cs typeface="Arial Unicode MS"/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852C9C1-BD5D-7A08-5340-370B6596D0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de-DE"/>
              <a:t>© sebis</a:t>
            </a:r>
            <a:endParaRPr lang="de-DE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00D6926-4DB6-428E-53D3-C1BBFDD15A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5BC9FAB-BDC1-47C0-A8BB-6E12A8205D33}" type="slidenum">
              <a:rPr lang="de-DE" smtClean="0"/>
              <a:pPr>
                <a:defRPr/>
              </a:pPr>
              <a:t>5</a:t>
            </a:fld>
            <a:endParaRPr lang="de-DE" dirty="0"/>
          </a:p>
        </p:txBody>
      </p:sp>
      <p:sp>
        <p:nvSpPr>
          <p:cNvPr id="7" name="Rechteck 10">
            <a:extLst>
              <a:ext uri="{FF2B5EF4-FFF2-40B4-BE49-F238E27FC236}">
                <a16:creationId xmlns:a16="http://schemas.microsoft.com/office/drawing/2014/main" id="{EE58E7B0-C0BD-9933-B709-57BAAE78D4D4}"/>
              </a:ext>
            </a:extLst>
          </p:cNvPr>
          <p:cNvSpPr/>
          <p:nvPr/>
        </p:nvSpPr>
        <p:spPr>
          <a:xfrm>
            <a:off x="352038" y="6063280"/>
            <a:ext cx="11524664" cy="338554"/>
          </a:xfrm>
          <a:prstGeom prst="rect">
            <a:avLst/>
          </a:prstGeom>
        </p:spPr>
        <p:txBody>
          <a:bodyPr wrap="square" rIns="0">
            <a:spAutoFit/>
          </a:bodyPr>
          <a:lstStyle/>
          <a:p>
            <a:pPr lvl="0" algn="r"/>
            <a:r>
              <a:rPr lang="en-US" sz="800" i="1" dirty="0">
                <a:solidFill>
                  <a:srgbClr val="000000"/>
                </a:solidFill>
                <a:latin typeface="Arial"/>
              </a:rPr>
              <a:t>[</a:t>
            </a:r>
            <a:r>
              <a:rPr lang="en-US" sz="800" i="1" dirty="0">
                <a:solidFill>
                  <a:srgbClr val="000000"/>
                </a:solidFill>
                <a:latin typeface="Arial"/>
                <a:hlinkClick r:id="rId2"/>
              </a:rPr>
              <a:t>Gounded Theory Method</a:t>
            </a:r>
            <a:r>
              <a:rPr lang="en-US" sz="800" i="1" dirty="0">
                <a:solidFill>
                  <a:srgbClr val="000000"/>
                </a:solidFill>
                <a:latin typeface="Arial"/>
              </a:rPr>
              <a:t>] D. F. Birks, F. Walter, L. Natalia, and S. </a:t>
            </a:r>
            <a:r>
              <a:rPr lang="en-US" sz="800" i="1" dirty="0" err="1">
                <a:solidFill>
                  <a:srgbClr val="000000"/>
                </a:solidFill>
                <a:latin typeface="Arial"/>
              </a:rPr>
              <a:t>Nasirin</a:t>
            </a:r>
            <a:r>
              <a:rPr lang="en-US" sz="800" i="1" dirty="0">
                <a:solidFill>
                  <a:srgbClr val="000000"/>
                </a:solidFill>
                <a:latin typeface="Arial"/>
              </a:rPr>
              <a:t>. “Grounded theory method in in-</a:t>
            </a:r>
          </a:p>
          <a:p>
            <a:pPr lvl="0" algn="r"/>
            <a:r>
              <a:rPr lang="en-US" sz="800" i="1" dirty="0">
                <a:solidFill>
                  <a:srgbClr val="000000"/>
                </a:solidFill>
                <a:latin typeface="Arial"/>
              </a:rPr>
              <a:t>formation systems research: its nature, diversity and opportunities</a:t>
            </a:r>
          </a:p>
        </p:txBody>
      </p:sp>
      <p:sp>
        <p:nvSpPr>
          <p:cNvPr id="9" name="Fußzeilenplatzhalter 4">
            <a:extLst>
              <a:ext uri="{FF2B5EF4-FFF2-40B4-BE49-F238E27FC236}">
                <a16:creationId xmlns:a16="http://schemas.microsoft.com/office/drawing/2014/main" id="{3188BAE7-94F5-583F-77C8-B6395793FA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32903" y="6569076"/>
            <a:ext cx="5761567" cy="288925"/>
          </a:xfrm>
        </p:spPr>
        <p:txBody>
          <a:bodyPr/>
          <a:lstStyle/>
          <a:p>
            <a:pPr>
              <a:defRPr/>
            </a:pPr>
            <a:r>
              <a:rPr lang="en-US" dirty="0"/>
              <a:t>250414 Jan Rothweiler BT Final</a:t>
            </a:r>
          </a:p>
        </p:txBody>
      </p:sp>
    </p:spTree>
    <p:extLst>
      <p:ext uri="{BB962C8B-B14F-4D97-AF65-F5344CB8AC3E}">
        <p14:creationId xmlns:p14="http://schemas.microsoft.com/office/powerpoint/2010/main" val="2120039467"/>
      </p:ext>
    </p:extLst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F907C1-63D4-8F65-7A59-0765119FAD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DE" sz="4000" dirty="0"/>
              <a:t>Results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F890167-E3ED-33D5-F752-E3E48E9FE9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de-DE"/>
              <a:t>© sebis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F8D5D72-02BD-4994-FCA0-A8911A182A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E4FF76D-8657-43F1-929B-F6D2FAB2741A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  <p:sp>
        <p:nvSpPr>
          <p:cNvPr id="6" name="Fußzeilenplatzhalter 4">
            <a:extLst>
              <a:ext uri="{FF2B5EF4-FFF2-40B4-BE49-F238E27FC236}">
                <a16:creationId xmlns:a16="http://schemas.microsoft.com/office/drawing/2014/main" id="{A666673C-467E-4FEC-8CB9-C4A81DD93B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32903" y="6569076"/>
            <a:ext cx="5761567" cy="288925"/>
          </a:xfrm>
        </p:spPr>
        <p:txBody>
          <a:bodyPr/>
          <a:lstStyle/>
          <a:p>
            <a:pPr>
              <a:defRPr/>
            </a:pPr>
            <a:r>
              <a:rPr lang="en-US" dirty="0"/>
              <a:t>250414 Jan Rothweiler BT Final</a:t>
            </a:r>
          </a:p>
        </p:txBody>
      </p:sp>
    </p:spTree>
    <p:extLst>
      <p:ext uri="{BB962C8B-B14F-4D97-AF65-F5344CB8AC3E}">
        <p14:creationId xmlns:p14="http://schemas.microsoft.com/office/powerpoint/2010/main" val="1547062259"/>
      </p:ext>
    </p:extLst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3B1543-7FCD-DC75-3794-7FC31A9A74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2903" y="0"/>
            <a:ext cx="10586099" cy="720725"/>
          </a:xfrm>
        </p:spPr>
        <p:txBody>
          <a:bodyPr/>
          <a:lstStyle/>
          <a:p>
            <a:r>
              <a:rPr lang="en-DE" dirty="0"/>
              <a:t>Demographic Results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B80BE00-FE69-3618-D625-AB21D7135A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de-DE"/>
              <a:t>© sebis</a:t>
            </a:r>
            <a:endParaRPr lang="de-DE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12F46BD-F35E-71F6-4B19-6B610A7909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5BC9FAB-BDC1-47C0-A8BB-6E12A8205D33}" type="slidenum">
              <a:rPr lang="de-DE" smtClean="0"/>
              <a:pPr>
                <a:defRPr/>
              </a:pPr>
              <a:t>7</a:t>
            </a:fld>
            <a:endParaRPr lang="de-DE" dirty="0"/>
          </a:p>
        </p:txBody>
      </p:sp>
      <p:graphicFrame>
        <p:nvGraphicFramePr>
          <p:cNvPr id="16" name="Content Placeholder 15">
            <a:extLst>
              <a:ext uri="{FF2B5EF4-FFF2-40B4-BE49-F238E27FC236}">
                <a16:creationId xmlns:a16="http://schemas.microsoft.com/office/drawing/2014/main" id="{AD6A6CA7-20BE-EFF4-5B24-43AAF28C597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05658904"/>
              </p:ext>
            </p:extLst>
          </p:nvPr>
        </p:nvGraphicFramePr>
        <p:xfrm>
          <a:off x="2510893" y="981080"/>
          <a:ext cx="7170215" cy="540066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37422">
                  <a:extLst>
                    <a:ext uri="{9D8B030D-6E8A-4147-A177-3AD203B41FA5}">
                      <a16:colId xmlns:a16="http://schemas.microsoft.com/office/drawing/2014/main" val="1873838659"/>
                    </a:ext>
                  </a:extLst>
                </a:gridCol>
                <a:gridCol w="2383589">
                  <a:extLst>
                    <a:ext uri="{9D8B030D-6E8A-4147-A177-3AD203B41FA5}">
                      <a16:colId xmlns:a16="http://schemas.microsoft.com/office/drawing/2014/main" val="3503041931"/>
                    </a:ext>
                  </a:extLst>
                </a:gridCol>
                <a:gridCol w="1440160">
                  <a:extLst>
                    <a:ext uri="{9D8B030D-6E8A-4147-A177-3AD203B41FA5}">
                      <a16:colId xmlns:a16="http://schemas.microsoft.com/office/drawing/2014/main" val="1078880683"/>
                    </a:ext>
                  </a:extLst>
                </a:gridCol>
                <a:gridCol w="1649132">
                  <a:extLst>
                    <a:ext uri="{9D8B030D-6E8A-4147-A177-3AD203B41FA5}">
                      <a16:colId xmlns:a16="http://schemas.microsoft.com/office/drawing/2014/main" val="1474034596"/>
                    </a:ext>
                  </a:extLst>
                </a:gridCol>
                <a:gridCol w="1359912">
                  <a:extLst>
                    <a:ext uri="{9D8B030D-6E8A-4147-A177-3AD203B41FA5}">
                      <a16:colId xmlns:a16="http://schemas.microsoft.com/office/drawing/2014/main" val="1025199078"/>
                    </a:ext>
                  </a:extLst>
                </a:gridCol>
              </a:tblGrid>
              <a:tr h="163657"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u="none" strike="noStrike" dirty="0">
                          <a:effectLst/>
                        </a:rPr>
                        <a:t>ID</a:t>
                      </a:r>
                      <a:endParaRPr lang="en-GB" sz="10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71" marR="7671" marT="7671" marB="0" anchor="b">
                    <a:solidFill>
                      <a:schemeClr val="accent4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u="none" strike="noStrike">
                          <a:effectLst/>
                        </a:rPr>
                        <a:t>Position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71" marR="7671" marT="7671" marB="0" anchor="b">
                    <a:solidFill>
                      <a:schemeClr val="accent4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u="none" strike="noStrike">
                          <a:effectLst/>
                        </a:rPr>
                        <a:t>Experience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71" marR="7671" marT="7671" marB="0" anchor="b">
                    <a:solidFill>
                      <a:schemeClr val="accent4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u="none" strike="noStrike">
                          <a:effectLst/>
                        </a:rPr>
                        <a:t>Organisation Type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71" marR="7671" marT="7671" marB="0" anchor="b">
                    <a:solidFill>
                      <a:schemeClr val="accent4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u="none" strike="noStrike">
                          <a:effectLst/>
                        </a:rPr>
                        <a:t>Company Size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71" marR="7671" marT="7671" marB="0" anchor="b">
                    <a:solidFill>
                      <a:schemeClr val="accent4">
                        <a:lumMod val="10000"/>
                        <a:lumOff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27933860"/>
                  </a:ext>
                </a:extLst>
              </a:tr>
              <a:tr h="173885">
                <a:tc>
                  <a:txBody>
                    <a:bodyPr/>
                    <a:lstStyle/>
                    <a:p>
                      <a:pPr algn="ctr" fontAlgn="b"/>
                      <a:r>
                        <a:rPr lang="en-DE" sz="1000" u="none" strike="noStrike" dirty="0">
                          <a:effectLst/>
                        </a:rPr>
                        <a:t>1</a:t>
                      </a:r>
                      <a:endParaRPr lang="en-DE" sz="10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71" marR="7671" marT="7671" marB="0" anchor="b">
                    <a:solidFill>
                      <a:schemeClr val="accent4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000" u="none" strike="noStrike">
                          <a:effectLst/>
                        </a:rPr>
                        <a:t>Lawyer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7671" marR="7671" marT="7671" marB="0" anchor="ctr">
                    <a:solidFill>
                      <a:schemeClr val="accent4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DE" sz="1000" u="none" strike="noStrike">
                          <a:effectLst/>
                        </a:rPr>
                        <a:t>16+</a:t>
                      </a:r>
                      <a:endParaRPr lang="en-DE" sz="1000" b="0" i="0" u="none" strike="noStrike">
                        <a:solidFill>
                          <a:srgbClr val="000000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7671" marR="7671" marT="7671" marB="0" anchor="ctr">
                    <a:solidFill>
                      <a:schemeClr val="accent4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u="none" strike="noStrike">
                          <a:effectLst/>
                        </a:rPr>
                        <a:t>Law Firm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71" marR="7671" marT="7671" marB="0" anchor="b">
                    <a:solidFill>
                      <a:schemeClr val="accent4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000" u="none" strike="noStrike">
                          <a:effectLst/>
                        </a:rPr>
                        <a:t>Large Law Firm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7671" marR="7671" marT="7671" marB="0" anchor="ctr">
                    <a:solidFill>
                      <a:schemeClr val="accent4">
                        <a:lumMod val="10000"/>
                        <a:lumOff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41766554"/>
                  </a:ext>
                </a:extLst>
              </a:tr>
              <a:tr h="173885">
                <a:tc>
                  <a:txBody>
                    <a:bodyPr/>
                    <a:lstStyle/>
                    <a:p>
                      <a:pPr algn="ctr" fontAlgn="b"/>
                      <a:r>
                        <a:rPr lang="en-DE" sz="1000" u="none" strike="noStrike" dirty="0">
                          <a:effectLst/>
                        </a:rPr>
                        <a:t>2</a:t>
                      </a:r>
                      <a:endParaRPr lang="en-DE" sz="10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71" marR="7671" marT="7671" marB="0" anchor="b">
                    <a:solidFill>
                      <a:schemeClr val="accent4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000" u="none" strike="noStrike">
                          <a:effectLst/>
                        </a:rPr>
                        <a:t>Lawyer, Associate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7671" marR="7671" marT="7671" marB="0" anchor="ctr">
                    <a:solidFill>
                      <a:schemeClr val="accent4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000" u="none" strike="noStrike">
                          <a:effectLst/>
                        </a:rPr>
                        <a:t>0 - 5 years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7671" marR="7671" marT="7671" marB="0" anchor="ctr">
                    <a:solidFill>
                      <a:schemeClr val="accent4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u="none" strike="noStrike">
                          <a:effectLst/>
                        </a:rPr>
                        <a:t>Law Firm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71" marR="7671" marT="7671" marB="0" anchor="b">
                    <a:solidFill>
                      <a:schemeClr val="accent4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000" u="none" strike="noStrike">
                          <a:effectLst/>
                        </a:rPr>
                        <a:t>Large Law Firm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7671" marR="7671" marT="7671" marB="0" anchor="ctr">
                    <a:solidFill>
                      <a:schemeClr val="accent4">
                        <a:lumMod val="10000"/>
                        <a:lumOff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71953001"/>
                  </a:ext>
                </a:extLst>
              </a:tr>
              <a:tr h="173885">
                <a:tc>
                  <a:txBody>
                    <a:bodyPr/>
                    <a:lstStyle/>
                    <a:p>
                      <a:pPr algn="ctr" fontAlgn="b"/>
                      <a:r>
                        <a:rPr lang="en-DE" sz="1000" u="none" strike="noStrike" dirty="0">
                          <a:effectLst/>
                        </a:rPr>
                        <a:t>3</a:t>
                      </a:r>
                      <a:endParaRPr lang="en-DE" sz="10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71" marR="7671" marT="7671" marB="0" anchor="b">
                    <a:solidFill>
                      <a:schemeClr val="accent4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000" u="none" strike="noStrike">
                          <a:effectLst/>
                        </a:rPr>
                        <a:t>Lawyer, Partner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7671" marR="7671" marT="7671" marB="0" anchor="ctr">
                    <a:solidFill>
                      <a:schemeClr val="accent4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DE" sz="1000" u="none" strike="noStrike">
                          <a:effectLst/>
                        </a:rPr>
                        <a:t>16+</a:t>
                      </a:r>
                      <a:endParaRPr lang="en-DE" sz="1000" b="0" i="0" u="none" strike="noStrike">
                        <a:solidFill>
                          <a:srgbClr val="000000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7671" marR="7671" marT="7671" marB="0" anchor="ctr">
                    <a:solidFill>
                      <a:schemeClr val="accent4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u="none" strike="noStrike">
                          <a:effectLst/>
                        </a:rPr>
                        <a:t>Law Firm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71" marR="7671" marT="7671" marB="0" anchor="b">
                    <a:solidFill>
                      <a:schemeClr val="accent4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000" u="none" strike="noStrike">
                          <a:effectLst/>
                        </a:rPr>
                        <a:t>Medium Law Firm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7671" marR="7671" marT="7671" marB="0" anchor="ctr">
                    <a:solidFill>
                      <a:schemeClr val="accent4">
                        <a:lumMod val="10000"/>
                        <a:lumOff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69331747"/>
                  </a:ext>
                </a:extLst>
              </a:tr>
              <a:tr h="173885">
                <a:tc>
                  <a:txBody>
                    <a:bodyPr/>
                    <a:lstStyle/>
                    <a:p>
                      <a:pPr algn="ctr" fontAlgn="ctr"/>
                      <a:r>
                        <a:rPr lang="en-DE" sz="1000" u="none" strike="noStrike" dirty="0">
                          <a:effectLst/>
                        </a:rPr>
                        <a:t>4</a:t>
                      </a:r>
                      <a:endParaRPr lang="en-DE" sz="1000" b="0" i="0" u="none" strike="noStrike" dirty="0">
                        <a:solidFill>
                          <a:srgbClr val="000000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7671" marR="7671" marT="7671" marB="0" anchor="ctr">
                    <a:solidFill>
                      <a:schemeClr val="accent4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000" u="none" strike="noStrike">
                          <a:effectLst/>
                        </a:rPr>
                        <a:t>Lawyer, Associate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7671" marR="7671" marT="7671" marB="0" anchor="ctr">
                    <a:solidFill>
                      <a:schemeClr val="accent4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000" u="none" strike="noStrike">
                          <a:effectLst/>
                        </a:rPr>
                        <a:t>0 - 5 years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7671" marR="7671" marT="7671" marB="0" anchor="ctr">
                    <a:solidFill>
                      <a:schemeClr val="accent4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u="none" strike="noStrike">
                          <a:effectLst/>
                        </a:rPr>
                        <a:t>Law Firm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71" marR="7671" marT="7671" marB="0" anchor="b">
                    <a:solidFill>
                      <a:schemeClr val="accent4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000" u="none" strike="noStrike">
                          <a:effectLst/>
                        </a:rPr>
                        <a:t>Medium Law Firm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7671" marR="7671" marT="7671" marB="0" anchor="ctr">
                    <a:solidFill>
                      <a:schemeClr val="accent4">
                        <a:lumMod val="10000"/>
                        <a:lumOff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65266503"/>
                  </a:ext>
                </a:extLst>
              </a:tr>
              <a:tr h="173885">
                <a:tc>
                  <a:txBody>
                    <a:bodyPr/>
                    <a:lstStyle/>
                    <a:p>
                      <a:pPr algn="ctr" fontAlgn="b"/>
                      <a:r>
                        <a:rPr lang="en-DE" sz="1000" u="none" strike="noStrike" dirty="0">
                          <a:effectLst/>
                        </a:rPr>
                        <a:t>5</a:t>
                      </a:r>
                      <a:endParaRPr lang="en-DE" sz="10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71" marR="7671" marT="7671" marB="0" anchor="b">
                    <a:solidFill>
                      <a:schemeClr val="accent4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000" u="none" strike="noStrike">
                          <a:effectLst/>
                        </a:rPr>
                        <a:t>Lawyer, Associated Partner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7671" marR="7671" marT="7671" marB="0" anchor="ctr">
                    <a:solidFill>
                      <a:schemeClr val="accent4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000" u="none" strike="noStrike" dirty="0">
                          <a:effectLst/>
                        </a:rPr>
                        <a:t>11 - 15 years</a:t>
                      </a:r>
                      <a:endParaRPr lang="en-GB" sz="1000" b="0" i="0" u="none" strike="noStrike" dirty="0">
                        <a:solidFill>
                          <a:srgbClr val="000000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7671" marR="7671" marT="7671" marB="0" anchor="ctr">
                    <a:solidFill>
                      <a:schemeClr val="accent4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u="none" strike="noStrike">
                          <a:effectLst/>
                        </a:rPr>
                        <a:t>Law Firm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71" marR="7671" marT="7671" marB="0" anchor="b">
                    <a:solidFill>
                      <a:schemeClr val="accent4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000" u="none" strike="noStrike">
                          <a:effectLst/>
                        </a:rPr>
                        <a:t>Large Law Firm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7671" marR="7671" marT="7671" marB="0" anchor="ctr">
                    <a:solidFill>
                      <a:schemeClr val="accent4">
                        <a:lumMod val="10000"/>
                        <a:lumOff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42854940"/>
                  </a:ext>
                </a:extLst>
              </a:tr>
              <a:tr h="173885">
                <a:tc>
                  <a:txBody>
                    <a:bodyPr/>
                    <a:lstStyle/>
                    <a:p>
                      <a:pPr algn="ctr" fontAlgn="b"/>
                      <a:r>
                        <a:rPr lang="en-DE" sz="1000" u="none" strike="noStrike" dirty="0">
                          <a:effectLst/>
                        </a:rPr>
                        <a:t>6</a:t>
                      </a:r>
                      <a:endParaRPr lang="en-DE" sz="10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71" marR="7671" marT="7671" marB="0" anchor="b">
                    <a:solidFill>
                      <a:schemeClr val="accent4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000" u="none" strike="noStrike">
                          <a:effectLst/>
                        </a:rPr>
                        <a:t>Lawyer, Managing Partner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7671" marR="7671" marT="7671" marB="0" anchor="ctr">
                    <a:solidFill>
                      <a:schemeClr val="accent4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DE" sz="1000" u="none" strike="noStrike">
                          <a:effectLst/>
                        </a:rPr>
                        <a:t>16+</a:t>
                      </a:r>
                      <a:endParaRPr lang="en-DE" sz="1000" b="0" i="0" u="none" strike="noStrike">
                        <a:solidFill>
                          <a:srgbClr val="000000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7671" marR="7671" marT="7671" marB="0" anchor="ctr">
                    <a:solidFill>
                      <a:schemeClr val="accent4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u="none" strike="noStrike">
                          <a:effectLst/>
                        </a:rPr>
                        <a:t>Law Firm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71" marR="7671" marT="7671" marB="0" anchor="b">
                    <a:solidFill>
                      <a:schemeClr val="accent4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000" u="none" strike="noStrike">
                          <a:effectLst/>
                        </a:rPr>
                        <a:t>Large Law Firm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7671" marR="7671" marT="7671" marB="0" anchor="ctr">
                    <a:solidFill>
                      <a:schemeClr val="accent4">
                        <a:lumMod val="10000"/>
                        <a:lumOff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22177780"/>
                  </a:ext>
                </a:extLst>
              </a:tr>
              <a:tr h="184114">
                <a:tc>
                  <a:txBody>
                    <a:bodyPr/>
                    <a:lstStyle/>
                    <a:p>
                      <a:pPr algn="ctr" fontAlgn="b"/>
                      <a:r>
                        <a:rPr lang="en-DE" sz="1000" u="none" strike="noStrike" dirty="0">
                          <a:effectLst/>
                        </a:rPr>
                        <a:t>7</a:t>
                      </a:r>
                      <a:endParaRPr lang="en-DE" sz="10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71" marR="7671" marT="7671" marB="0" anchor="b">
                    <a:solidFill>
                      <a:schemeClr val="accent4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000" u="none" strike="noStrike">
                          <a:effectLst/>
                        </a:rPr>
                        <a:t>Lawyer, Legal Tech Manager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7671" marR="7671" marT="7671" marB="0" anchor="ctr">
                    <a:solidFill>
                      <a:schemeClr val="accent4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000" u="none" strike="noStrike">
                          <a:effectLst/>
                        </a:rPr>
                        <a:t>6 - 10 years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7671" marR="7671" marT="7671" marB="0" anchor="ctr">
                    <a:solidFill>
                      <a:schemeClr val="accent4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u="none" strike="noStrike">
                          <a:effectLst/>
                        </a:rPr>
                        <a:t>Law Firm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71" marR="7671" marT="7671" marB="0" anchor="b">
                    <a:solidFill>
                      <a:schemeClr val="accent4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000" u="none" strike="noStrike">
                          <a:effectLst/>
                        </a:rPr>
                        <a:t>Large Law Firm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7671" marR="7671" marT="7671" marB="0" anchor="ctr">
                    <a:solidFill>
                      <a:schemeClr val="accent4">
                        <a:lumMod val="10000"/>
                        <a:lumOff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39726887"/>
                  </a:ext>
                </a:extLst>
              </a:tr>
              <a:tr h="173885">
                <a:tc>
                  <a:txBody>
                    <a:bodyPr/>
                    <a:lstStyle/>
                    <a:p>
                      <a:pPr algn="ctr" fontAlgn="b"/>
                      <a:r>
                        <a:rPr lang="en-DE" sz="1000" u="none" strike="noStrike" dirty="0">
                          <a:effectLst/>
                        </a:rPr>
                        <a:t>8</a:t>
                      </a:r>
                      <a:endParaRPr lang="en-DE" sz="10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71" marR="7671" marT="7671" marB="0" anchor="b">
                    <a:solidFill>
                      <a:schemeClr val="accent4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000" u="none" strike="noStrike">
                          <a:effectLst/>
                        </a:rPr>
                        <a:t>Manager, Legal Tech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7671" marR="7671" marT="7671" marB="0" anchor="ctr">
                    <a:solidFill>
                      <a:schemeClr val="accent4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000" u="none" strike="noStrike">
                          <a:effectLst/>
                        </a:rPr>
                        <a:t>6 - 10 years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7671" marR="7671" marT="7671" marB="0" anchor="ctr">
                    <a:solidFill>
                      <a:schemeClr val="accent4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u="none" strike="noStrike">
                          <a:effectLst/>
                        </a:rPr>
                        <a:t>Corporation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71" marR="7671" marT="7671" marB="0" anchor="b">
                    <a:solidFill>
                      <a:schemeClr val="accent4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000" u="none" strike="noStrike">
                          <a:effectLst/>
                        </a:rPr>
                        <a:t>Large Corporation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7671" marR="7671" marT="7671" marB="0" anchor="ctr">
                    <a:solidFill>
                      <a:schemeClr val="accent4">
                        <a:lumMod val="10000"/>
                        <a:lumOff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67283262"/>
                  </a:ext>
                </a:extLst>
              </a:tr>
              <a:tr h="173885">
                <a:tc>
                  <a:txBody>
                    <a:bodyPr/>
                    <a:lstStyle/>
                    <a:p>
                      <a:pPr algn="ctr" fontAlgn="b"/>
                      <a:r>
                        <a:rPr lang="en-DE" sz="1000" u="none" strike="noStrike" dirty="0">
                          <a:effectLst/>
                        </a:rPr>
                        <a:t>9</a:t>
                      </a:r>
                      <a:endParaRPr lang="en-DE" sz="10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71" marR="7671" marT="7671" marB="0" anchor="b">
                    <a:solidFill>
                      <a:schemeClr val="accent4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000" u="none" strike="noStrike">
                          <a:effectLst/>
                        </a:rPr>
                        <a:t>Lawyer, Start-Up Founder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7671" marR="7671" marT="7671" marB="0" anchor="ctr">
                    <a:solidFill>
                      <a:schemeClr val="accent4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000" u="none" strike="noStrike">
                          <a:effectLst/>
                        </a:rPr>
                        <a:t>0 - 5 years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7671" marR="7671" marT="7671" marB="0" anchor="ctr">
                    <a:solidFill>
                      <a:schemeClr val="accent4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u="none" strike="noStrike">
                          <a:effectLst/>
                        </a:rPr>
                        <a:t>Legal Tech Start-Up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71" marR="7671" marT="7671" marB="0" anchor="b">
                    <a:solidFill>
                      <a:schemeClr val="accent4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000" u="none" strike="noStrike">
                          <a:effectLst/>
                        </a:rPr>
                        <a:t>Small Start-Up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7671" marR="7671" marT="7671" marB="0" anchor="ctr">
                    <a:solidFill>
                      <a:schemeClr val="accent4">
                        <a:lumMod val="10000"/>
                        <a:lumOff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83720899"/>
                  </a:ext>
                </a:extLst>
              </a:tr>
              <a:tr h="173885">
                <a:tc>
                  <a:txBody>
                    <a:bodyPr/>
                    <a:lstStyle/>
                    <a:p>
                      <a:pPr algn="ctr" fontAlgn="b"/>
                      <a:r>
                        <a:rPr lang="en-DE" sz="1000" u="none" strike="noStrike">
                          <a:effectLst/>
                        </a:rPr>
                        <a:t>10</a:t>
                      </a:r>
                      <a:endParaRPr lang="en-DE" sz="10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71" marR="7671" marT="7671" marB="0" anchor="b">
                    <a:solidFill>
                      <a:schemeClr val="accent4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000" u="none" strike="noStrike">
                          <a:effectLst/>
                        </a:rPr>
                        <a:t>Lawyer, Legal Tech Manager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7671" marR="7671" marT="7671" marB="0" anchor="ctr">
                    <a:solidFill>
                      <a:schemeClr val="accent4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000" u="none" strike="noStrike">
                          <a:effectLst/>
                        </a:rPr>
                        <a:t>6 - 10 years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7671" marR="7671" marT="7671" marB="0" anchor="ctr">
                    <a:solidFill>
                      <a:schemeClr val="accent4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u="none" strike="noStrike">
                          <a:effectLst/>
                        </a:rPr>
                        <a:t>Law Firm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71" marR="7671" marT="7671" marB="0" anchor="b">
                    <a:solidFill>
                      <a:schemeClr val="accent4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000" u="none" strike="noStrike">
                          <a:effectLst/>
                        </a:rPr>
                        <a:t>Large Law Firm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7671" marR="7671" marT="7671" marB="0" anchor="ctr">
                    <a:solidFill>
                      <a:schemeClr val="accent4">
                        <a:lumMod val="10000"/>
                        <a:lumOff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78525361"/>
                  </a:ext>
                </a:extLst>
              </a:tr>
              <a:tr h="173885">
                <a:tc>
                  <a:txBody>
                    <a:bodyPr/>
                    <a:lstStyle/>
                    <a:p>
                      <a:pPr algn="ctr" fontAlgn="b"/>
                      <a:r>
                        <a:rPr lang="en-DE" sz="1000" u="none" strike="noStrike">
                          <a:effectLst/>
                        </a:rPr>
                        <a:t>11</a:t>
                      </a:r>
                      <a:endParaRPr lang="en-DE" sz="10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71" marR="7671" marT="7671" marB="0" anchor="b">
                    <a:solidFill>
                      <a:schemeClr val="accent4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000" u="none" strike="noStrike" dirty="0">
                          <a:effectLst/>
                        </a:rPr>
                        <a:t>Lawyer, Partner</a:t>
                      </a:r>
                      <a:endParaRPr lang="en-GB" sz="1000" b="0" i="0" u="none" strike="noStrike" dirty="0">
                        <a:solidFill>
                          <a:srgbClr val="000000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7671" marR="7671" marT="7671" marB="0" anchor="ctr">
                    <a:solidFill>
                      <a:schemeClr val="accent4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DE" sz="1000" u="none" strike="noStrike">
                          <a:effectLst/>
                        </a:rPr>
                        <a:t>16+</a:t>
                      </a:r>
                      <a:endParaRPr lang="en-DE" sz="1000" b="0" i="0" u="none" strike="noStrike">
                        <a:solidFill>
                          <a:srgbClr val="000000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7671" marR="7671" marT="7671" marB="0" anchor="ctr">
                    <a:solidFill>
                      <a:schemeClr val="accent4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u="none" strike="noStrike">
                          <a:effectLst/>
                        </a:rPr>
                        <a:t>Law Firm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71" marR="7671" marT="7671" marB="0" anchor="b">
                    <a:solidFill>
                      <a:schemeClr val="accent4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000" u="none" strike="noStrike">
                          <a:effectLst/>
                        </a:rPr>
                        <a:t>Large Law Firm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7671" marR="7671" marT="7671" marB="0" anchor="ctr">
                    <a:solidFill>
                      <a:schemeClr val="accent4">
                        <a:lumMod val="10000"/>
                        <a:lumOff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34647998"/>
                  </a:ext>
                </a:extLst>
              </a:tr>
              <a:tr h="173885">
                <a:tc>
                  <a:txBody>
                    <a:bodyPr/>
                    <a:lstStyle/>
                    <a:p>
                      <a:pPr algn="ctr" fontAlgn="b"/>
                      <a:r>
                        <a:rPr lang="en-DE" sz="1000" u="none" strike="noStrike">
                          <a:effectLst/>
                        </a:rPr>
                        <a:t>12</a:t>
                      </a:r>
                      <a:endParaRPr lang="en-DE" sz="10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71" marR="7671" marT="7671" marB="0" anchor="b">
                    <a:solidFill>
                      <a:schemeClr val="accent4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000" u="none" strike="noStrike" dirty="0">
                          <a:effectLst/>
                        </a:rPr>
                        <a:t>Project Manager</a:t>
                      </a:r>
                      <a:endParaRPr lang="en-GB" sz="1000" b="0" i="0" u="none" strike="noStrike" dirty="0">
                        <a:solidFill>
                          <a:srgbClr val="000000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7671" marR="7671" marT="7671" marB="0" anchor="ctr">
                    <a:solidFill>
                      <a:schemeClr val="accent4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000" u="none" strike="noStrike">
                          <a:effectLst/>
                        </a:rPr>
                        <a:t>0 - 5 years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7671" marR="7671" marT="7671" marB="0" anchor="ctr">
                    <a:solidFill>
                      <a:schemeClr val="accent4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u="none" strike="noStrike">
                          <a:effectLst/>
                        </a:rPr>
                        <a:t>Corporation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71" marR="7671" marT="7671" marB="0" anchor="b">
                    <a:solidFill>
                      <a:schemeClr val="accent4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000" u="none" strike="noStrike">
                          <a:effectLst/>
                        </a:rPr>
                        <a:t>Large Corporation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7671" marR="7671" marT="7671" marB="0" anchor="ctr">
                    <a:solidFill>
                      <a:schemeClr val="accent4">
                        <a:lumMod val="10000"/>
                        <a:lumOff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25944180"/>
                  </a:ext>
                </a:extLst>
              </a:tr>
              <a:tr h="173885">
                <a:tc>
                  <a:txBody>
                    <a:bodyPr/>
                    <a:lstStyle/>
                    <a:p>
                      <a:pPr algn="ctr" fontAlgn="b"/>
                      <a:r>
                        <a:rPr lang="en-DE" sz="1000" u="none" strike="noStrike">
                          <a:effectLst/>
                        </a:rPr>
                        <a:t>13</a:t>
                      </a:r>
                      <a:endParaRPr lang="en-DE" sz="10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71" marR="7671" marT="7671" marB="0" anchor="b">
                    <a:solidFill>
                      <a:schemeClr val="accent4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000" u="none" strike="noStrike">
                          <a:effectLst/>
                        </a:rPr>
                        <a:t>Lawyer, Partner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7671" marR="7671" marT="7671" marB="0" anchor="ctr">
                    <a:solidFill>
                      <a:schemeClr val="accent4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000" u="none" strike="noStrike">
                          <a:effectLst/>
                        </a:rPr>
                        <a:t>11 - 15 years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7671" marR="7671" marT="7671" marB="0" anchor="ctr">
                    <a:solidFill>
                      <a:schemeClr val="accent4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u="none" strike="noStrike">
                          <a:effectLst/>
                        </a:rPr>
                        <a:t>Law Firm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71" marR="7671" marT="7671" marB="0" anchor="b">
                    <a:solidFill>
                      <a:schemeClr val="accent4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000" u="none" strike="noStrike">
                          <a:effectLst/>
                        </a:rPr>
                        <a:t>Medium Law Firm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7671" marR="7671" marT="7671" marB="0" anchor="ctr">
                    <a:solidFill>
                      <a:schemeClr val="accent4">
                        <a:lumMod val="10000"/>
                        <a:lumOff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33825555"/>
                  </a:ext>
                </a:extLst>
              </a:tr>
              <a:tr h="173885">
                <a:tc>
                  <a:txBody>
                    <a:bodyPr/>
                    <a:lstStyle/>
                    <a:p>
                      <a:pPr algn="ctr" fontAlgn="b"/>
                      <a:r>
                        <a:rPr lang="en-DE" sz="1000" u="none" strike="noStrike">
                          <a:effectLst/>
                        </a:rPr>
                        <a:t>14</a:t>
                      </a:r>
                      <a:endParaRPr lang="en-DE" sz="10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71" marR="7671" marT="7671" marB="0" anchor="b">
                    <a:solidFill>
                      <a:schemeClr val="accent4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000" u="none" strike="noStrike" dirty="0">
                          <a:effectLst/>
                        </a:rPr>
                        <a:t>Lawyer, Director of Legal Tech</a:t>
                      </a:r>
                      <a:endParaRPr lang="en-GB" sz="1000" b="0" i="0" u="none" strike="noStrike" dirty="0">
                        <a:solidFill>
                          <a:srgbClr val="000000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7671" marR="7671" marT="7671" marB="0" anchor="ctr">
                    <a:solidFill>
                      <a:schemeClr val="accent4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DE" sz="1000" u="none" strike="noStrike">
                          <a:effectLst/>
                        </a:rPr>
                        <a:t>16+</a:t>
                      </a:r>
                      <a:endParaRPr lang="en-DE" sz="1000" b="0" i="0" u="none" strike="noStrike">
                        <a:solidFill>
                          <a:srgbClr val="000000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7671" marR="7671" marT="7671" marB="0" anchor="ctr">
                    <a:solidFill>
                      <a:schemeClr val="accent4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u="none" strike="noStrike">
                          <a:effectLst/>
                        </a:rPr>
                        <a:t>Law Firm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71" marR="7671" marT="7671" marB="0" anchor="b">
                    <a:solidFill>
                      <a:schemeClr val="accent4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000" u="none" strike="noStrike">
                          <a:effectLst/>
                        </a:rPr>
                        <a:t>Large Law Firm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7671" marR="7671" marT="7671" marB="0" anchor="ctr">
                    <a:solidFill>
                      <a:schemeClr val="accent4">
                        <a:lumMod val="10000"/>
                        <a:lumOff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19483275"/>
                  </a:ext>
                </a:extLst>
              </a:tr>
              <a:tr h="173885">
                <a:tc>
                  <a:txBody>
                    <a:bodyPr/>
                    <a:lstStyle/>
                    <a:p>
                      <a:pPr algn="ctr" fontAlgn="b"/>
                      <a:r>
                        <a:rPr lang="en-DE" sz="1000" u="none" strike="noStrike">
                          <a:effectLst/>
                        </a:rPr>
                        <a:t>15</a:t>
                      </a:r>
                      <a:endParaRPr lang="en-DE" sz="10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71" marR="7671" marT="7671" marB="0" anchor="b">
                    <a:solidFill>
                      <a:schemeClr val="accent4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000" u="none" strike="noStrike">
                          <a:effectLst/>
                        </a:rPr>
                        <a:t>Lawyer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7671" marR="7671" marT="7671" marB="0" anchor="ctr">
                    <a:solidFill>
                      <a:schemeClr val="accent4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DE" sz="1000" u="none" strike="noStrike">
                          <a:effectLst/>
                        </a:rPr>
                        <a:t>16+</a:t>
                      </a:r>
                      <a:endParaRPr lang="en-DE" sz="1000" b="0" i="0" u="none" strike="noStrike">
                        <a:solidFill>
                          <a:srgbClr val="000000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7671" marR="7671" marT="7671" marB="0" anchor="ctr">
                    <a:solidFill>
                      <a:schemeClr val="accent4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u="none" strike="noStrike">
                          <a:effectLst/>
                        </a:rPr>
                        <a:t>Law Firm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71" marR="7671" marT="7671" marB="0" anchor="b">
                    <a:solidFill>
                      <a:schemeClr val="accent4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000" u="none" strike="noStrike">
                          <a:effectLst/>
                        </a:rPr>
                        <a:t>Large Law Firm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7671" marR="7671" marT="7671" marB="0" anchor="ctr">
                    <a:solidFill>
                      <a:schemeClr val="accent4">
                        <a:lumMod val="10000"/>
                        <a:lumOff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45949435"/>
                  </a:ext>
                </a:extLst>
              </a:tr>
              <a:tr h="173885">
                <a:tc>
                  <a:txBody>
                    <a:bodyPr/>
                    <a:lstStyle/>
                    <a:p>
                      <a:pPr algn="ctr" fontAlgn="b"/>
                      <a:r>
                        <a:rPr lang="en-DE" sz="1000" u="none" strike="noStrike">
                          <a:effectLst/>
                        </a:rPr>
                        <a:t>16</a:t>
                      </a:r>
                      <a:endParaRPr lang="en-DE" sz="10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71" marR="7671" marT="7671" marB="0" anchor="b">
                    <a:solidFill>
                      <a:schemeClr val="accent4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000" u="none" strike="noStrike" dirty="0">
                          <a:effectLst/>
                        </a:rPr>
                        <a:t>Corporate Counsel</a:t>
                      </a:r>
                      <a:endParaRPr lang="en-GB" sz="1000" b="0" i="0" u="none" strike="noStrike" dirty="0">
                        <a:solidFill>
                          <a:srgbClr val="000000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7671" marR="7671" marT="7671" marB="0" anchor="ctr">
                    <a:solidFill>
                      <a:schemeClr val="accent4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DE" sz="1000" u="none" strike="noStrike">
                          <a:effectLst/>
                        </a:rPr>
                        <a:t>16+</a:t>
                      </a:r>
                      <a:endParaRPr lang="en-DE" sz="1000" b="0" i="0" u="none" strike="noStrike">
                        <a:solidFill>
                          <a:srgbClr val="000000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7671" marR="7671" marT="7671" marB="0" anchor="ctr">
                    <a:solidFill>
                      <a:schemeClr val="accent4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u="none" strike="noStrike">
                          <a:effectLst/>
                        </a:rPr>
                        <a:t>Corporation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71" marR="7671" marT="7671" marB="0" anchor="b">
                    <a:solidFill>
                      <a:schemeClr val="accent4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000" u="none" strike="noStrike">
                          <a:effectLst/>
                        </a:rPr>
                        <a:t>Medium Corporation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7671" marR="7671" marT="7671" marB="0" anchor="ctr">
                    <a:solidFill>
                      <a:schemeClr val="accent4">
                        <a:lumMod val="10000"/>
                        <a:lumOff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3357469"/>
                  </a:ext>
                </a:extLst>
              </a:tr>
              <a:tr h="173885">
                <a:tc>
                  <a:txBody>
                    <a:bodyPr/>
                    <a:lstStyle/>
                    <a:p>
                      <a:pPr algn="ctr" fontAlgn="b"/>
                      <a:r>
                        <a:rPr lang="en-DE" sz="1000" u="none" strike="noStrike">
                          <a:effectLst/>
                        </a:rPr>
                        <a:t>17</a:t>
                      </a:r>
                      <a:endParaRPr lang="en-DE" sz="10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71" marR="7671" marT="7671" marB="0" anchor="b">
                    <a:solidFill>
                      <a:schemeClr val="accent4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000" u="none" strike="noStrike" dirty="0">
                          <a:effectLst/>
                        </a:rPr>
                        <a:t>Corporate Counsel</a:t>
                      </a:r>
                      <a:endParaRPr lang="en-GB" sz="1000" b="0" i="0" u="none" strike="noStrike" dirty="0">
                        <a:solidFill>
                          <a:srgbClr val="000000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7671" marR="7671" marT="7671" marB="0" anchor="ctr">
                    <a:solidFill>
                      <a:schemeClr val="accent4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000" u="none" strike="noStrike">
                          <a:effectLst/>
                        </a:rPr>
                        <a:t>6 - 10 years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7671" marR="7671" marT="7671" marB="0" anchor="ctr">
                    <a:solidFill>
                      <a:schemeClr val="accent4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u="none" strike="noStrike">
                          <a:effectLst/>
                        </a:rPr>
                        <a:t>Corporation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71" marR="7671" marT="7671" marB="0" anchor="b">
                    <a:solidFill>
                      <a:schemeClr val="accent4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000" u="none" strike="noStrike">
                          <a:effectLst/>
                        </a:rPr>
                        <a:t>Medium Corporation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7671" marR="7671" marT="7671" marB="0" anchor="ctr">
                    <a:solidFill>
                      <a:schemeClr val="accent4">
                        <a:lumMod val="10000"/>
                        <a:lumOff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92143681"/>
                  </a:ext>
                </a:extLst>
              </a:tr>
              <a:tr h="173885">
                <a:tc>
                  <a:txBody>
                    <a:bodyPr/>
                    <a:lstStyle/>
                    <a:p>
                      <a:pPr algn="ctr" fontAlgn="b"/>
                      <a:r>
                        <a:rPr lang="en-DE" sz="1000" u="none" strike="noStrike">
                          <a:effectLst/>
                        </a:rPr>
                        <a:t>18</a:t>
                      </a:r>
                      <a:endParaRPr lang="en-DE" sz="10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71" marR="7671" marT="7671" marB="0" anchor="b">
                    <a:solidFill>
                      <a:schemeClr val="accent4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000" u="none" strike="noStrike">
                          <a:effectLst/>
                        </a:rPr>
                        <a:t>Lawyer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7671" marR="7671" marT="7671" marB="0" anchor="ctr">
                    <a:solidFill>
                      <a:schemeClr val="accent4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000" u="none" strike="noStrike">
                          <a:effectLst/>
                        </a:rPr>
                        <a:t>11 - 15 years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7671" marR="7671" marT="7671" marB="0" anchor="ctr">
                    <a:solidFill>
                      <a:schemeClr val="accent4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u="none" strike="noStrike">
                          <a:effectLst/>
                        </a:rPr>
                        <a:t>Law Firm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71" marR="7671" marT="7671" marB="0" anchor="b">
                    <a:solidFill>
                      <a:schemeClr val="accent4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000" u="none" strike="noStrike">
                          <a:effectLst/>
                        </a:rPr>
                        <a:t>Large Law Firm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7671" marR="7671" marT="7671" marB="0" anchor="ctr">
                    <a:solidFill>
                      <a:schemeClr val="accent4">
                        <a:lumMod val="10000"/>
                        <a:lumOff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23751480"/>
                  </a:ext>
                </a:extLst>
              </a:tr>
              <a:tr h="184114">
                <a:tc>
                  <a:txBody>
                    <a:bodyPr/>
                    <a:lstStyle/>
                    <a:p>
                      <a:pPr algn="ctr" fontAlgn="b"/>
                      <a:r>
                        <a:rPr lang="en-DE" sz="1000" u="none" strike="noStrike">
                          <a:effectLst/>
                        </a:rPr>
                        <a:t>19</a:t>
                      </a:r>
                      <a:endParaRPr lang="en-DE" sz="10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71" marR="7671" marT="7671" marB="0" anchor="b">
                    <a:solidFill>
                      <a:schemeClr val="accent4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000" u="none" strike="noStrike">
                          <a:effectLst/>
                        </a:rPr>
                        <a:t>Lawyer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7671" marR="7671" marT="7671" marB="0" anchor="ctr">
                    <a:solidFill>
                      <a:schemeClr val="accent4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000" u="none" strike="noStrike">
                          <a:effectLst/>
                        </a:rPr>
                        <a:t>0 - 5 years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7671" marR="7671" marT="7671" marB="0" anchor="ctr">
                    <a:solidFill>
                      <a:schemeClr val="accent4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u="none" strike="noStrike">
                          <a:effectLst/>
                        </a:rPr>
                        <a:t>Law Firm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71" marR="7671" marT="7671" marB="0" anchor="b">
                    <a:solidFill>
                      <a:schemeClr val="accent4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000" u="none" strike="noStrike">
                          <a:effectLst/>
                        </a:rPr>
                        <a:t>Medium Law Firm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7671" marR="7671" marT="7671" marB="0" anchor="ctr">
                    <a:solidFill>
                      <a:schemeClr val="accent4">
                        <a:lumMod val="10000"/>
                        <a:lumOff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94554882"/>
                  </a:ext>
                </a:extLst>
              </a:tr>
              <a:tr h="173885">
                <a:tc>
                  <a:txBody>
                    <a:bodyPr/>
                    <a:lstStyle/>
                    <a:p>
                      <a:pPr algn="ctr" fontAlgn="b"/>
                      <a:r>
                        <a:rPr lang="en-DE" sz="1000" u="none" strike="noStrike">
                          <a:effectLst/>
                        </a:rPr>
                        <a:t>20</a:t>
                      </a:r>
                      <a:endParaRPr lang="en-DE" sz="10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71" marR="7671" marT="7671" marB="0" anchor="b">
                    <a:solidFill>
                      <a:schemeClr val="accent4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000" u="none" strike="noStrike" dirty="0">
                          <a:effectLst/>
                        </a:rPr>
                        <a:t>Lawyer</a:t>
                      </a:r>
                      <a:endParaRPr lang="en-GB" sz="1000" b="0" i="0" u="none" strike="noStrike" dirty="0">
                        <a:solidFill>
                          <a:srgbClr val="000000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7671" marR="7671" marT="7671" marB="0" anchor="ctr">
                    <a:solidFill>
                      <a:schemeClr val="accent4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000" u="none" strike="noStrike">
                          <a:effectLst/>
                        </a:rPr>
                        <a:t>0 - 5 years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7671" marR="7671" marT="7671" marB="0" anchor="ctr">
                    <a:solidFill>
                      <a:schemeClr val="accent4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u="none" strike="noStrike">
                          <a:effectLst/>
                        </a:rPr>
                        <a:t>Law Firm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71" marR="7671" marT="7671" marB="0" anchor="b">
                    <a:solidFill>
                      <a:schemeClr val="accent4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000" u="none" strike="noStrike">
                          <a:effectLst/>
                        </a:rPr>
                        <a:t>Large Law Firm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7671" marR="7671" marT="7671" marB="0" anchor="ctr">
                    <a:solidFill>
                      <a:schemeClr val="accent4">
                        <a:lumMod val="10000"/>
                        <a:lumOff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67770459"/>
                  </a:ext>
                </a:extLst>
              </a:tr>
              <a:tr h="173885">
                <a:tc>
                  <a:txBody>
                    <a:bodyPr/>
                    <a:lstStyle/>
                    <a:p>
                      <a:pPr algn="ctr" fontAlgn="b"/>
                      <a:r>
                        <a:rPr lang="en-DE" sz="1000" u="none" strike="noStrike">
                          <a:effectLst/>
                        </a:rPr>
                        <a:t>21</a:t>
                      </a:r>
                      <a:endParaRPr lang="en-DE" sz="10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71" marR="7671" marT="7671" marB="0" anchor="b">
                    <a:solidFill>
                      <a:schemeClr val="accent4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000" u="none" strike="noStrike">
                          <a:effectLst/>
                        </a:rPr>
                        <a:t>Lawyer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7671" marR="7671" marT="7671" marB="0" anchor="ctr">
                    <a:solidFill>
                      <a:schemeClr val="accent4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000" u="none" strike="noStrike">
                          <a:effectLst/>
                        </a:rPr>
                        <a:t>6 - 10 years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7671" marR="7671" marT="7671" marB="0" anchor="ctr">
                    <a:solidFill>
                      <a:schemeClr val="accent4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u="none" strike="noStrike">
                          <a:effectLst/>
                        </a:rPr>
                        <a:t>Law Firm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71" marR="7671" marT="7671" marB="0" anchor="b">
                    <a:solidFill>
                      <a:schemeClr val="accent4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000" u="none" strike="noStrike">
                          <a:effectLst/>
                        </a:rPr>
                        <a:t>Medium Law Firm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7671" marR="7671" marT="7671" marB="0" anchor="ctr">
                    <a:solidFill>
                      <a:schemeClr val="accent4">
                        <a:lumMod val="10000"/>
                        <a:lumOff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68141455"/>
                  </a:ext>
                </a:extLst>
              </a:tr>
              <a:tr h="173885">
                <a:tc>
                  <a:txBody>
                    <a:bodyPr/>
                    <a:lstStyle/>
                    <a:p>
                      <a:pPr algn="ctr" fontAlgn="b"/>
                      <a:r>
                        <a:rPr lang="en-DE" sz="1000" u="none" strike="noStrike">
                          <a:effectLst/>
                        </a:rPr>
                        <a:t>22</a:t>
                      </a:r>
                      <a:endParaRPr lang="en-DE" sz="10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71" marR="7671" marT="7671" marB="0" anchor="b">
                    <a:solidFill>
                      <a:schemeClr val="accent4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000" u="none" strike="noStrike" dirty="0">
                          <a:effectLst/>
                        </a:rPr>
                        <a:t>Corporate Counsel</a:t>
                      </a:r>
                      <a:endParaRPr lang="en-GB" sz="1000" b="0" i="0" u="none" strike="noStrike" dirty="0">
                        <a:solidFill>
                          <a:srgbClr val="000000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7671" marR="7671" marT="7671" marB="0" anchor="ctr">
                    <a:solidFill>
                      <a:schemeClr val="accent4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000" u="none" strike="noStrike">
                          <a:effectLst/>
                        </a:rPr>
                        <a:t>11 - 15 years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7671" marR="7671" marT="7671" marB="0" anchor="ctr">
                    <a:solidFill>
                      <a:schemeClr val="accent4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u="none" strike="noStrike">
                          <a:effectLst/>
                        </a:rPr>
                        <a:t>Corporation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71" marR="7671" marT="7671" marB="0" anchor="b">
                    <a:solidFill>
                      <a:schemeClr val="accent4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000" u="none" strike="noStrike">
                          <a:effectLst/>
                        </a:rPr>
                        <a:t>Large Corporation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7671" marR="7671" marT="7671" marB="0" anchor="ctr">
                    <a:solidFill>
                      <a:schemeClr val="accent4">
                        <a:lumMod val="10000"/>
                        <a:lumOff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7750748"/>
                  </a:ext>
                </a:extLst>
              </a:tr>
              <a:tr h="173885">
                <a:tc>
                  <a:txBody>
                    <a:bodyPr/>
                    <a:lstStyle/>
                    <a:p>
                      <a:pPr algn="ctr" fontAlgn="b"/>
                      <a:r>
                        <a:rPr lang="en-DE" sz="1000" u="none" strike="noStrike">
                          <a:effectLst/>
                        </a:rPr>
                        <a:t>23</a:t>
                      </a:r>
                      <a:endParaRPr lang="en-DE" sz="10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71" marR="7671" marT="7671" marB="0" anchor="b">
                    <a:solidFill>
                      <a:schemeClr val="accent4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000" u="none" strike="noStrike">
                          <a:effectLst/>
                        </a:rPr>
                        <a:t>Corporate Counsel, Managing Director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7671" marR="7671" marT="7671" marB="0" anchor="ctr">
                    <a:solidFill>
                      <a:schemeClr val="accent4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000" u="none" strike="noStrike">
                          <a:effectLst/>
                        </a:rPr>
                        <a:t>6 - 10 years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7671" marR="7671" marT="7671" marB="0" anchor="ctr">
                    <a:solidFill>
                      <a:schemeClr val="accent4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u="none" strike="noStrike">
                          <a:effectLst/>
                        </a:rPr>
                        <a:t>Corporation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71" marR="7671" marT="7671" marB="0" anchor="b">
                    <a:solidFill>
                      <a:schemeClr val="accent4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000" u="none" strike="noStrike">
                          <a:effectLst/>
                        </a:rPr>
                        <a:t>Small Corporation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7671" marR="7671" marT="7671" marB="0" anchor="ctr">
                    <a:solidFill>
                      <a:schemeClr val="accent4">
                        <a:lumMod val="10000"/>
                        <a:lumOff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84377086"/>
                  </a:ext>
                </a:extLst>
              </a:tr>
              <a:tr h="173885">
                <a:tc>
                  <a:txBody>
                    <a:bodyPr/>
                    <a:lstStyle/>
                    <a:p>
                      <a:pPr algn="ctr" fontAlgn="b"/>
                      <a:r>
                        <a:rPr lang="en-DE" sz="1000" u="none" strike="noStrike">
                          <a:effectLst/>
                        </a:rPr>
                        <a:t>24</a:t>
                      </a:r>
                      <a:endParaRPr lang="en-DE" sz="10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71" marR="7671" marT="7671" marB="0" anchor="b">
                    <a:solidFill>
                      <a:schemeClr val="accent4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000" u="none" strike="noStrike" dirty="0">
                          <a:effectLst/>
                        </a:rPr>
                        <a:t>Lawyer, External Consultant</a:t>
                      </a:r>
                      <a:endParaRPr lang="en-GB" sz="1000" b="0" i="0" u="none" strike="noStrike" dirty="0">
                        <a:solidFill>
                          <a:srgbClr val="000000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7671" marR="7671" marT="7671" marB="0" anchor="ctr">
                    <a:solidFill>
                      <a:schemeClr val="accent4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DE" sz="1000" u="none" strike="noStrike">
                          <a:effectLst/>
                        </a:rPr>
                        <a:t>16+</a:t>
                      </a:r>
                      <a:endParaRPr lang="en-DE" sz="1000" b="0" i="0" u="none" strike="noStrike">
                        <a:solidFill>
                          <a:srgbClr val="000000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7671" marR="7671" marT="7671" marB="0" anchor="ctr">
                    <a:solidFill>
                      <a:schemeClr val="accent4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u="none" strike="noStrike">
                          <a:effectLst/>
                        </a:rPr>
                        <a:t>Corporation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71" marR="7671" marT="7671" marB="0" anchor="b">
                    <a:solidFill>
                      <a:schemeClr val="accent4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000" u="none" strike="noStrike">
                          <a:effectLst/>
                        </a:rPr>
                        <a:t>Medium Corporation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7671" marR="7671" marT="7671" marB="0" anchor="ctr">
                    <a:solidFill>
                      <a:schemeClr val="accent4">
                        <a:lumMod val="10000"/>
                        <a:lumOff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52223585"/>
                  </a:ext>
                </a:extLst>
              </a:tr>
              <a:tr h="173885">
                <a:tc>
                  <a:txBody>
                    <a:bodyPr/>
                    <a:lstStyle/>
                    <a:p>
                      <a:pPr algn="ctr" fontAlgn="b"/>
                      <a:r>
                        <a:rPr lang="en-DE" sz="1000" u="none" strike="noStrike">
                          <a:effectLst/>
                        </a:rPr>
                        <a:t>25</a:t>
                      </a:r>
                      <a:endParaRPr lang="en-DE" sz="10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71" marR="7671" marT="7671" marB="0" anchor="b">
                    <a:solidFill>
                      <a:schemeClr val="accent4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000" u="none" strike="noStrike" dirty="0">
                          <a:effectLst/>
                        </a:rPr>
                        <a:t>Corporate Counsel</a:t>
                      </a:r>
                      <a:endParaRPr lang="en-GB" sz="1000" b="0" i="0" u="none" strike="noStrike" dirty="0">
                        <a:solidFill>
                          <a:srgbClr val="000000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7671" marR="7671" marT="7671" marB="0" anchor="ctr">
                    <a:solidFill>
                      <a:schemeClr val="accent4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000" u="none" strike="noStrike">
                          <a:effectLst/>
                        </a:rPr>
                        <a:t>0 - 5 years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7671" marR="7671" marT="7671" marB="0" anchor="ctr">
                    <a:solidFill>
                      <a:schemeClr val="accent4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u="none" strike="noStrike">
                          <a:effectLst/>
                        </a:rPr>
                        <a:t>Corporation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71" marR="7671" marT="7671" marB="0" anchor="b">
                    <a:solidFill>
                      <a:schemeClr val="accent4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000" u="none" strike="noStrike">
                          <a:effectLst/>
                        </a:rPr>
                        <a:t>Large Corporation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7671" marR="7671" marT="7671" marB="0" anchor="ctr">
                    <a:solidFill>
                      <a:schemeClr val="accent4">
                        <a:lumMod val="10000"/>
                        <a:lumOff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91511441"/>
                  </a:ext>
                </a:extLst>
              </a:tr>
              <a:tr h="173885">
                <a:tc>
                  <a:txBody>
                    <a:bodyPr/>
                    <a:lstStyle/>
                    <a:p>
                      <a:pPr algn="ctr" fontAlgn="ctr"/>
                      <a:r>
                        <a:rPr lang="en-DE" sz="1000" u="none" strike="noStrike">
                          <a:effectLst/>
                        </a:rPr>
                        <a:t>26</a:t>
                      </a:r>
                      <a:endParaRPr lang="en-DE" sz="1000" b="0" i="0" u="none" strike="noStrike">
                        <a:solidFill>
                          <a:srgbClr val="000000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7671" marR="7671" marT="7671" marB="0" anchor="ctr">
                    <a:solidFill>
                      <a:schemeClr val="accent4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000" u="none" strike="noStrike" dirty="0">
                          <a:effectLst/>
                        </a:rPr>
                        <a:t>Corporate Counsel</a:t>
                      </a:r>
                      <a:endParaRPr lang="en-GB" sz="1000" b="0" i="0" u="none" strike="noStrike" dirty="0">
                        <a:solidFill>
                          <a:srgbClr val="000000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7671" marR="7671" marT="7671" marB="0" anchor="ctr">
                    <a:solidFill>
                      <a:schemeClr val="accent4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000" u="none" strike="noStrike">
                          <a:effectLst/>
                        </a:rPr>
                        <a:t>6 - 10 years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7671" marR="7671" marT="7671" marB="0" anchor="ctr">
                    <a:solidFill>
                      <a:schemeClr val="accent4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u="none" strike="noStrike">
                          <a:effectLst/>
                        </a:rPr>
                        <a:t>Corporation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71" marR="7671" marT="7671" marB="0" anchor="b">
                    <a:solidFill>
                      <a:schemeClr val="accent4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000" u="none" strike="noStrike">
                          <a:effectLst/>
                        </a:rPr>
                        <a:t>Large Corporation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7671" marR="7671" marT="7671" marB="0" anchor="ctr">
                    <a:solidFill>
                      <a:schemeClr val="accent4">
                        <a:lumMod val="10000"/>
                        <a:lumOff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77617043"/>
                  </a:ext>
                </a:extLst>
              </a:tr>
              <a:tr h="173885">
                <a:tc>
                  <a:txBody>
                    <a:bodyPr/>
                    <a:lstStyle/>
                    <a:p>
                      <a:pPr algn="ctr" fontAlgn="b"/>
                      <a:r>
                        <a:rPr lang="en-DE" sz="1000" u="none" strike="noStrike">
                          <a:effectLst/>
                        </a:rPr>
                        <a:t>27</a:t>
                      </a:r>
                      <a:endParaRPr lang="en-DE" sz="10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71" marR="7671" marT="7671" marB="0" anchor="b">
                    <a:solidFill>
                      <a:schemeClr val="accent4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000" u="none" strike="noStrike" dirty="0">
                          <a:effectLst/>
                        </a:rPr>
                        <a:t>Consultant</a:t>
                      </a:r>
                      <a:endParaRPr lang="en-GB" sz="1000" b="0" i="0" u="none" strike="noStrike" dirty="0">
                        <a:solidFill>
                          <a:srgbClr val="000000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7671" marR="7671" marT="7671" marB="0" anchor="ctr">
                    <a:solidFill>
                      <a:schemeClr val="accent4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000" u="none" strike="noStrike">
                          <a:effectLst/>
                        </a:rPr>
                        <a:t>0 - 5 years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7671" marR="7671" marT="7671" marB="0" anchor="ctr">
                    <a:solidFill>
                      <a:schemeClr val="accent4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u="none" strike="noStrike">
                          <a:effectLst/>
                        </a:rPr>
                        <a:t>Government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71" marR="7671" marT="7671" marB="0" anchor="b">
                    <a:solidFill>
                      <a:schemeClr val="accent4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DE" sz="1000" b="0" i="0" u="none" strike="noStrike">
                        <a:solidFill>
                          <a:srgbClr val="000000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7671" marR="7671" marT="7671" marB="0" anchor="ctr">
                    <a:solidFill>
                      <a:schemeClr val="accent4">
                        <a:lumMod val="10000"/>
                        <a:lumOff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2311459"/>
                  </a:ext>
                </a:extLst>
              </a:tr>
              <a:tr h="173885">
                <a:tc>
                  <a:txBody>
                    <a:bodyPr/>
                    <a:lstStyle/>
                    <a:p>
                      <a:pPr algn="ctr" fontAlgn="ctr"/>
                      <a:r>
                        <a:rPr lang="en-DE" sz="1000" u="none" strike="noStrike" dirty="0">
                          <a:effectLst/>
                        </a:rPr>
                        <a:t>28</a:t>
                      </a:r>
                      <a:endParaRPr lang="en-DE" sz="1000" b="0" i="0" u="none" strike="noStrike" dirty="0">
                        <a:solidFill>
                          <a:srgbClr val="000000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7671" marR="7671" marT="7671" marB="0" anchor="ctr">
                    <a:solidFill>
                      <a:schemeClr val="accent4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000" u="none" strike="noStrike" dirty="0">
                          <a:effectLst/>
                        </a:rPr>
                        <a:t>Lawyer</a:t>
                      </a:r>
                      <a:endParaRPr lang="en-GB" sz="1000" b="0" i="0" u="none" strike="noStrike" dirty="0">
                        <a:solidFill>
                          <a:srgbClr val="000000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7671" marR="7671" marT="7671" marB="0" anchor="ctr">
                    <a:solidFill>
                      <a:schemeClr val="accent4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000" u="none" strike="noStrike">
                          <a:effectLst/>
                        </a:rPr>
                        <a:t>0 - 5 years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7671" marR="7671" marT="7671" marB="0" anchor="ctr">
                    <a:solidFill>
                      <a:schemeClr val="accent4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u="none" strike="noStrike">
                          <a:effectLst/>
                        </a:rPr>
                        <a:t>Self-employed Lawyer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71" marR="7671" marT="7671" marB="0" anchor="b">
                    <a:solidFill>
                      <a:schemeClr val="accent4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000" u="none" strike="noStrike">
                          <a:effectLst/>
                        </a:rPr>
                        <a:t>Solo-practitioner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7671" marR="7671" marT="7671" marB="0" anchor="ctr">
                    <a:solidFill>
                      <a:schemeClr val="accent4">
                        <a:lumMod val="10000"/>
                        <a:lumOff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52481871"/>
                  </a:ext>
                </a:extLst>
              </a:tr>
              <a:tr h="173885">
                <a:tc>
                  <a:txBody>
                    <a:bodyPr/>
                    <a:lstStyle/>
                    <a:p>
                      <a:pPr algn="ctr" fontAlgn="b"/>
                      <a:r>
                        <a:rPr lang="en-DE" sz="1000" u="none" strike="noStrike" dirty="0">
                          <a:effectLst/>
                        </a:rPr>
                        <a:t>29</a:t>
                      </a:r>
                      <a:endParaRPr lang="en-DE" sz="10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71" marR="7671" marT="7671" marB="0" anchor="b">
                    <a:solidFill>
                      <a:schemeClr val="accent4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000" u="none" strike="noStrike">
                          <a:effectLst/>
                        </a:rPr>
                        <a:t>Lawyer, Partner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7671" marR="7671" marT="7671" marB="0" anchor="ctr">
                    <a:solidFill>
                      <a:schemeClr val="accent4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000" u="none" strike="noStrike">
                          <a:effectLst/>
                        </a:rPr>
                        <a:t>11 - 15 years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7671" marR="7671" marT="7671" marB="0" anchor="ctr">
                    <a:solidFill>
                      <a:schemeClr val="accent4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u="none" strike="noStrike">
                          <a:effectLst/>
                        </a:rPr>
                        <a:t>Law Firm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71" marR="7671" marT="7671" marB="0" anchor="b">
                    <a:solidFill>
                      <a:schemeClr val="accent4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000" u="none" strike="noStrike">
                          <a:effectLst/>
                        </a:rPr>
                        <a:t>Small Law Firm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7671" marR="7671" marT="7671" marB="0" anchor="ctr">
                    <a:solidFill>
                      <a:schemeClr val="accent4">
                        <a:lumMod val="10000"/>
                        <a:lumOff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97432895"/>
                  </a:ext>
                </a:extLst>
              </a:tr>
              <a:tr h="173885">
                <a:tc>
                  <a:txBody>
                    <a:bodyPr/>
                    <a:lstStyle/>
                    <a:p>
                      <a:pPr algn="ctr" fontAlgn="ctr"/>
                      <a:r>
                        <a:rPr lang="en-DE" sz="1000" u="none" strike="noStrike" dirty="0">
                          <a:effectLst/>
                        </a:rPr>
                        <a:t>30</a:t>
                      </a:r>
                      <a:endParaRPr lang="en-DE" sz="1000" b="0" i="0" u="none" strike="noStrike" dirty="0">
                        <a:solidFill>
                          <a:srgbClr val="000000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7671" marR="7671" marT="7671" marB="0" anchor="ctr">
                    <a:solidFill>
                      <a:schemeClr val="accent4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000" u="none" strike="noStrike">
                          <a:effectLst/>
                        </a:rPr>
                        <a:t>Lawyer, Research Assistant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7671" marR="7671" marT="7671" marB="0" anchor="ctr">
                    <a:solidFill>
                      <a:schemeClr val="accent4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000" u="none" strike="noStrike">
                          <a:effectLst/>
                        </a:rPr>
                        <a:t>0 - 5 years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7671" marR="7671" marT="7671" marB="0" anchor="ctr">
                    <a:solidFill>
                      <a:schemeClr val="accent4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u="none" strike="noStrike">
                          <a:effectLst/>
                        </a:rPr>
                        <a:t>University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71" marR="7671" marT="7671" marB="0" anchor="b">
                    <a:solidFill>
                      <a:schemeClr val="accent4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DE" sz="1000" b="0" i="0" u="none" strike="noStrike" dirty="0">
                        <a:solidFill>
                          <a:srgbClr val="000000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7671" marR="7671" marT="7671" marB="0" anchor="ctr">
                    <a:solidFill>
                      <a:schemeClr val="accent4">
                        <a:lumMod val="10000"/>
                        <a:lumOff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50272212"/>
                  </a:ext>
                </a:extLst>
              </a:tr>
            </a:tbl>
          </a:graphicData>
        </a:graphic>
      </p:graphicFrame>
      <p:sp>
        <p:nvSpPr>
          <p:cNvPr id="17" name="Fußzeilenplatzhalter 4">
            <a:extLst>
              <a:ext uri="{FF2B5EF4-FFF2-40B4-BE49-F238E27FC236}">
                <a16:creationId xmlns:a16="http://schemas.microsoft.com/office/drawing/2014/main" id="{E04E5960-D000-6CEF-EF0C-45E5C32ACF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32903" y="6569076"/>
            <a:ext cx="5761567" cy="288925"/>
          </a:xfrm>
        </p:spPr>
        <p:txBody>
          <a:bodyPr/>
          <a:lstStyle/>
          <a:p>
            <a:pPr>
              <a:defRPr/>
            </a:pPr>
            <a:r>
              <a:rPr lang="en-US" dirty="0"/>
              <a:t>250414 Jan Rothweiler BT Final</a:t>
            </a:r>
          </a:p>
        </p:txBody>
      </p:sp>
    </p:spTree>
    <p:extLst>
      <p:ext uri="{BB962C8B-B14F-4D97-AF65-F5344CB8AC3E}">
        <p14:creationId xmlns:p14="http://schemas.microsoft.com/office/powerpoint/2010/main" val="445476377"/>
      </p:ext>
    </p:extLst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14AB0B-4869-AD5A-33DC-E5A4AE105F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DE" dirty="0"/>
              <a:t>Demographic Results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C40B088-0F60-1F05-4924-396500FE18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4435" y="981076"/>
            <a:ext cx="4681446" cy="5400675"/>
          </a:xfrm>
        </p:spPr>
        <p:txBody>
          <a:bodyPr/>
          <a:lstStyle/>
          <a:p>
            <a:pPr marL="0" indent="0"/>
            <a:r>
              <a:rPr lang="en-DE" dirty="0"/>
              <a:t>30 Participants in 27 interviews</a:t>
            </a:r>
          </a:p>
          <a:p>
            <a:endParaRPr lang="en-DE" dirty="0"/>
          </a:p>
          <a:p>
            <a:pPr marL="357187" lvl="1" indent="0">
              <a:buNone/>
            </a:pPr>
            <a:endParaRPr lang="en-DE" dirty="0"/>
          </a:p>
          <a:p>
            <a:pPr marL="357187" lvl="1" indent="0">
              <a:buNone/>
            </a:pPr>
            <a:endParaRPr lang="en-DE" dirty="0"/>
          </a:p>
          <a:p>
            <a:pPr marL="623887" lvl="2" indent="0">
              <a:buNone/>
            </a:pPr>
            <a:endParaRPr lang="en-DE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F3B8EAC-ABAA-3232-FA2C-BCB786BF73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de-DE"/>
              <a:t>© sebis</a:t>
            </a:r>
            <a:endParaRPr lang="de-DE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B82BA0D-B40E-8709-469B-7BB1D552BB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5BC9FAB-BDC1-47C0-A8BB-6E12A8205D33}" type="slidenum">
              <a:rPr lang="de-DE" smtClean="0"/>
              <a:pPr>
                <a:defRPr/>
              </a:pPr>
              <a:t>8</a:t>
            </a:fld>
            <a:endParaRPr lang="de-DE" dirty="0"/>
          </a:p>
        </p:txBody>
      </p:sp>
      <p:sp>
        <p:nvSpPr>
          <p:cNvPr id="7" name="Fußzeilenplatzhalter 4">
            <a:extLst>
              <a:ext uri="{FF2B5EF4-FFF2-40B4-BE49-F238E27FC236}">
                <a16:creationId xmlns:a16="http://schemas.microsoft.com/office/drawing/2014/main" id="{25BDAE96-9EA3-F92E-4ED2-F6B6C8C4A9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32903" y="6569076"/>
            <a:ext cx="5761567" cy="288925"/>
          </a:xfrm>
        </p:spPr>
        <p:txBody>
          <a:bodyPr/>
          <a:lstStyle/>
          <a:p>
            <a:pPr>
              <a:defRPr/>
            </a:pPr>
            <a:r>
              <a:rPr lang="en-US" dirty="0"/>
              <a:t>250414 Jan Rothweiler BT Final</a:t>
            </a:r>
          </a:p>
        </p:txBody>
      </p:sp>
      <p:graphicFrame>
        <p:nvGraphicFramePr>
          <p:cNvPr id="19" name="Chart 18">
            <a:extLst>
              <a:ext uri="{FF2B5EF4-FFF2-40B4-BE49-F238E27FC236}">
                <a16:creationId xmlns:a16="http://schemas.microsoft.com/office/drawing/2014/main" id="{9B0E671D-F0A0-E59C-02DC-63DE982902C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46879065"/>
              </p:ext>
            </p:extLst>
          </p:nvPr>
        </p:nvGraphicFramePr>
        <p:xfrm>
          <a:off x="1127449" y="1482776"/>
          <a:ext cx="3888432" cy="22391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21" name="Chart 20">
            <a:extLst>
              <a:ext uri="{FF2B5EF4-FFF2-40B4-BE49-F238E27FC236}">
                <a16:creationId xmlns:a16="http://schemas.microsoft.com/office/drawing/2014/main" id="{8E4F16D9-4C2F-2F4F-E464-A867D4D68ED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34032600"/>
              </p:ext>
            </p:extLst>
          </p:nvPr>
        </p:nvGraphicFramePr>
        <p:xfrm>
          <a:off x="1127449" y="3816718"/>
          <a:ext cx="3993296" cy="23995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26" name="Picture 25" descr="A graph of a distribution of corporation sizes&#10;&#10;Description automatically generated">
            <a:extLst>
              <a:ext uri="{FF2B5EF4-FFF2-40B4-BE49-F238E27FC236}">
                <a16:creationId xmlns:a16="http://schemas.microsoft.com/office/drawing/2014/main" id="{AD77E105-910B-20A9-6E48-B9BB6F08CE1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0999" y="3993482"/>
            <a:ext cx="3993296" cy="2399559"/>
          </a:xfrm>
          <a:prstGeom prst="rect">
            <a:avLst/>
          </a:prstGeom>
        </p:spPr>
      </p:pic>
      <p:pic>
        <p:nvPicPr>
          <p:cNvPr id="28" name="Picture 27" descr="A graph of a number of blue bars&#10;&#10;Description automatically generated with medium confidence">
            <a:extLst>
              <a:ext uri="{FF2B5EF4-FFF2-40B4-BE49-F238E27FC236}">
                <a16:creationId xmlns:a16="http://schemas.microsoft.com/office/drawing/2014/main" id="{4D2BCB5A-064B-24C8-9B45-007E4EC520B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2064" y="1388789"/>
            <a:ext cx="4091166" cy="24271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9309064"/>
      </p:ext>
    </p:extLst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Content Placeholder 11" descr="A pie chart with text below&#10;&#10;AI-generated content may be incorrect.">
            <a:extLst>
              <a:ext uri="{FF2B5EF4-FFF2-40B4-BE49-F238E27FC236}">
                <a16:creationId xmlns:a16="http://schemas.microsoft.com/office/drawing/2014/main" id="{A1F976C5-EE2A-9CC8-72F0-DA405523F0F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435" y="1160728"/>
            <a:ext cx="11523135" cy="5041370"/>
          </a:xfrm>
          <a:noFill/>
        </p:spPr>
      </p:pic>
      <p:sp>
        <p:nvSpPr>
          <p:cNvPr id="18" name="Title 2">
            <a:extLst>
              <a:ext uri="{FF2B5EF4-FFF2-40B4-BE49-F238E27FC236}">
                <a16:creationId xmlns:a16="http://schemas.microsoft.com/office/drawing/2014/main" id="{653346FD-D384-6E56-6390-11DE639833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4437" y="44452"/>
            <a:ext cx="10586099" cy="720725"/>
          </a:xfrm>
        </p:spPr>
        <p:txBody>
          <a:bodyPr/>
          <a:lstStyle/>
          <a:p>
            <a:r>
              <a:rPr lang="en-US" dirty="0"/>
              <a:t>Use Case Category (UCC) Distribution – RQ1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22F8C7B-D534-04FB-9710-D4B83A3B991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383184" y="6570616"/>
            <a:ext cx="2142067" cy="288925"/>
          </a:xfrm>
        </p:spPr>
        <p:txBody>
          <a:bodyPr wrap="none" anchor="ctr">
            <a:normAutofit/>
          </a:bodyPr>
          <a:lstStyle/>
          <a:p>
            <a:pPr>
              <a:spcAft>
                <a:spcPts val="600"/>
              </a:spcAft>
              <a:defRPr/>
            </a:pPr>
            <a:r>
              <a:rPr lang="de-DE"/>
              <a:t>© sebis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F30FCCE-58AF-6FFE-B565-DE6A1CFD67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25251" y="6570616"/>
            <a:ext cx="332316" cy="288925"/>
          </a:xfrm>
        </p:spPr>
        <p:txBody>
          <a:bodyPr wrap="none" anchor="ctr">
            <a:normAutofit/>
          </a:bodyPr>
          <a:lstStyle/>
          <a:p>
            <a:pPr>
              <a:spcAft>
                <a:spcPts val="600"/>
              </a:spcAft>
              <a:defRPr/>
            </a:pPr>
            <a:fld id="{05BC9FAB-BDC1-47C0-A8BB-6E12A8205D33}" type="slidenum">
              <a:rPr lang="de-DE" smtClean="0"/>
              <a:pPr>
                <a:spcAft>
                  <a:spcPts val="600"/>
                </a:spcAft>
                <a:defRPr/>
              </a:pPr>
              <a:t>9</a:t>
            </a:fld>
            <a:endParaRPr lang="de-DE"/>
          </a:p>
        </p:txBody>
      </p:sp>
      <p:sp>
        <p:nvSpPr>
          <p:cNvPr id="14" name="Fußzeilenplatzhalter 4">
            <a:extLst>
              <a:ext uri="{FF2B5EF4-FFF2-40B4-BE49-F238E27FC236}">
                <a16:creationId xmlns:a16="http://schemas.microsoft.com/office/drawing/2014/main" id="{194DCD53-B452-B7CD-74E3-D398C03223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32903" y="6569076"/>
            <a:ext cx="5761567" cy="288925"/>
          </a:xfrm>
        </p:spPr>
        <p:txBody>
          <a:bodyPr/>
          <a:lstStyle/>
          <a:p>
            <a:pPr>
              <a:defRPr/>
            </a:pPr>
            <a:r>
              <a:rPr lang="en-US" dirty="0"/>
              <a:t>250414 Jan Rothweiler BT Final</a:t>
            </a:r>
          </a:p>
        </p:txBody>
      </p:sp>
    </p:spTree>
    <p:extLst>
      <p:ext uri="{BB962C8B-B14F-4D97-AF65-F5344CB8AC3E}">
        <p14:creationId xmlns:p14="http://schemas.microsoft.com/office/powerpoint/2010/main" val="3269260445"/>
      </p:ext>
    </p:extLst>
  </p:cSld>
  <p:clrMapOvr>
    <a:masterClrMapping/>
  </p:clrMapOvr>
  <p:transition/>
</p:sld>
</file>

<file path=ppt/theme/theme1.xml><?xml version="1.0" encoding="utf-8"?>
<a:theme xmlns:a="http://schemas.openxmlformats.org/drawingml/2006/main" name="Slides sebis 2013 2">
  <a:themeElements>
    <a:clrScheme name="Benutzerdefiniert 2">
      <a:dk1>
        <a:srgbClr val="000000"/>
      </a:dk1>
      <a:lt1>
        <a:srgbClr val="FFFFFF"/>
      </a:lt1>
      <a:dk2>
        <a:srgbClr val="002143"/>
      </a:dk2>
      <a:lt2>
        <a:srgbClr val="EEECE1"/>
      </a:lt2>
      <a:accent1>
        <a:srgbClr val="91A02F"/>
      </a:accent1>
      <a:accent2>
        <a:srgbClr val="E37C4D"/>
      </a:accent2>
      <a:accent3>
        <a:srgbClr val="DAD7CB"/>
      </a:accent3>
      <a:accent4>
        <a:srgbClr val="003359"/>
      </a:accent4>
      <a:accent5>
        <a:srgbClr val="0073CF"/>
      </a:accent5>
      <a:accent6>
        <a:srgbClr val="98C6EA"/>
      </a:accent6>
      <a:hlink>
        <a:srgbClr val="64A0C8"/>
      </a:hlink>
      <a:folHlink>
        <a:srgbClr val="64A0C8"/>
      </a:folHlink>
    </a:clrScheme>
    <a:fontScheme name="Larissa Klassisch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outur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ln>
          <a:headEnd type="none" w="med" len="med"/>
          <a:tailEnd type="none" w="med" len="med"/>
        </a:ln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dirty="0" smtClean="0">
            <a:solidFill>
              <a:schemeClr val="tx1"/>
            </a:solidFill>
            <a:cs typeface="Arial" pitchFamily="34" charset="0"/>
          </a:defRPr>
        </a:defPPr>
      </a:lstStyle>
      <a:style>
        <a:lnRef idx="1">
          <a:schemeClr val="accent3"/>
        </a:lnRef>
        <a:fillRef idx="2">
          <a:schemeClr val="accent3"/>
        </a:fillRef>
        <a:effectRef idx="1">
          <a:schemeClr val="accent3"/>
        </a:effectRef>
        <a:fontRef idx="minor">
          <a:schemeClr val="dk1"/>
        </a:fontRef>
      </a:style>
    </a:spDef>
    <a:lnDef>
      <a:spPr bwMode="auto">
        <a:ln>
          <a:headEnd type="none" w="med" len="med"/>
          <a:tailEnd type="arrow"/>
        </a:ln>
      </a:spPr>
      <a:bodyPr/>
      <a:lstStyle/>
      <a:style>
        <a:lnRef idx="3">
          <a:schemeClr val="dk1"/>
        </a:lnRef>
        <a:fillRef idx="0">
          <a:schemeClr val="dk1"/>
        </a:fillRef>
        <a:effectRef idx="2">
          <a:schemeClr val="dk1"/>
        </a:effectRef>
        <a:fontRef idx="minor">
          <a:schemeClr val="tx1"/>
        </a:fontRef>
      </a:style>
    </a:lnDef>
    <a:txDef>
      <a:spPr>
        <a:noFill/>
        <a:ln>
          <a:noFill/>
        </a:ln>
      </a:spPr>
      <a:bodyPr wrap="none" rtlCol="0">
        <a:spAutoFit/>
      </a:bodyPr>
      <a:lstStyle>
        <a:defPPr>
          <a:defRPr dirty="0" smtClean="0">
            <a:latin typeface="Arial" pitchFamily="34" charset="0"/>
          </a:defRPr>
        </a:defPPr>
      </a:lstStyle>
      <a:style>
        <a:lnRef idx="2">
          <a:schemeClr val="accent3"/>
        </a:lnRef>
        <a:fillRef idx="1">
          <a:schemeClr val="lt1"/>
        </a:fillRef>
        <a:effectRef idx="0">
          <a:schemeClr val="accent3"/>
        </a:effectRef>
        <a:fontRef idx="minor">
          <a:schemeClr val="dk1"/>
        </a:fontRef>
      </a:style>
    </a:txDef>
  </a:objectDefaults>
  <a:extraClrSchemeLst>
    <a:extraClrScheme>
      <a:clrScheme name="Leere Prä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ere Prä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ere Prä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ere Prä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ere Prä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ere Prä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ere Prä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ere Prä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ere Prä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ere Prä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ere Prä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ere Prä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Presentation1" id="{F569DBEE-EF10-4E34-BC67-8A80093CA0B8}" vid="{B8EC5495-791C-4438-AB22-6EF6D2F051B2}"/>
    </a:ext>
  </a:extLst>
</a:theme>
</file>

<file path=ppt/theme/theme2.xml><?xml version="1.0" encoding="utf-8"?>
<a:theme xmlns:a="http://schemas.openxmlformats.org/drawingml/2006/main" name="Larissa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Slides sebis 2013 2</Template>
  <TotalTime>883</TotalTime>
  <Words>1750</Words>
  <Application>Microsoft Office PowerPoint</Application>
  <PresentationFormat>Widescreen</PresentationFormat>
  <Paragraphs>442</Paragraphs>
  <Slides>27</Slides>
  <Notes>1</Notes>
  <HiddenSlides>2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28" baseType="lpstr">
      <vt:lpstr>Slides sebis 2013 2</vt:lpstr>
      <vt:lpstr>Evaluating Legal AI Use Cases based on Experience Reports from the DACH Region</vt:lpstr>
      <vt:lpstr>Objective and Motivation</vt:lpstr>
      <vt:lpstr>Research Questions</vt:lpstr>
      <vt:lpstr>Methodology </vt:lpstr>
      <vt:lpstr>Methodology</vt:lpstr>
      <vt:lpstr>Results</vt:lpstr>
      <vt:lpstr>Demographic Results</vt:lpstr>
      <vt:lpstr>Demographic Results</vt:lpstr>
      <vt:lpstr>Use Case Category (UCC) Distribution – RQ1</vt:lpstr>
      <vt:lpstr>Compliance and Risk Assessment (UCC-1)</vt:lpstr>
      <vt:lpstr>Document Analysis and Management (UCC-2)</vt:lpstr>
      <vt:lpstr>Document Generation and Assistance (UCC-3)</vt:lpstr>
      <vt:lpstr>Information Processing and Extraction (UCC-4)</vt:lpstr>
      <vt:lpstr>Information Retrieval and Legal Research (UCC-6, UCC-7)</vt:lpstr>
      <vt:lpstr>Challenges – RQ2</vt:lpstr>
      <vt:lpstr>Data Privacy</vt:lpstr>
      <vt:lpstr>User Adoption</vt:lpstr>
      <vt:lpstr>Contextual Factors – RQ2</vt:lpstr>
      <vt:lpstr>Future Outlook of Participants – RQ3</vt:lpstr>
      <vt:lpstr>Discussion</vt:lpstr>
      <vt:lpstr>Discussion</vt:lpstr>
      <vt:lpstr>Use Cases and Tool types</vt:lpstr>
      <vt:lpstr>Contextual Factors and Firm Dynamics</vt:lpstr>
      <vt:lpstr>Navigating Challenges and Adoption Barriers </vt:lpstr>
      <vt:lpstr>Conclusion</vt:lpstr>
      <vt:lpstr>Conclusion</vt:lpstr>
      <vt:lpstr>PowerPoint Presentation</vt:lpstr>
    </vt:vector>
  </TitlesOfParts>
  <Manager/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Evaluating Legal AI Use Cases based on Experience Reports from the DACH Region</dc:title>
  <dc:creator>Jan Rothweiler</dc:creator>
  <dc:description>Copyright sebis</dc:description>
  <cp:lastModifiedBy>Jan Rothweiler</cp:lastModifiedBy>
  <cp:revision>10</cp:revision>
  <dcterms:created xsi:type="dcterms:W3CDTF">2025-04-13T14:11:42Z</dcterms:created>
  <dcterms:modified xsi:type="dcterms:W3CDTF">2025-04-16T08:26:07Z</dcterms:modified>
</cp:coreProperties>
</file>