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y="5143500" cx="9144000"/>
  <p:notesSz cx="6858000" cy="9144000"/>
  <p:embeddedFontLst>
    <p:embeddedFont>
      <p:font typeface="Arimo"/>
      <p:regular r:id="rId61"/>
      <p:bold r:id="rId62"/>
      <p:italic r:id="rId63"/>
      <p:boldItalic r:id="rId64"/>
    </p:embeddedFont>
    <p:embeddedFont>
      <p:font typeface="Helvetica Neue"/>
      <p:bold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27D441B-4419-4D18-BD41-B022614458D6}">
  <a:tblStyle styleId="{627D441B-4419-4D18-BD41-B022614458D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8F8F6"/>
          </a:solidFill>
        </a:fill>
      </a:tcStyle>
    </a:wholeTbl>
    <a:band1H>
      <a:tcTxStyle/>
      <a:tcStyle>
        <a:fill>
          <a:solidFill>
            <a:srgbClr val="F1F0EC"/>
          </a:solidFill>
        </a:fill>
      </a:tcStyle>
    </a:band1H>
    <a:band2H>
      <a:tcTxStyle/>
    </a:band2H>
    <a:band1V>
      <a:tcTxStyle/>
      <a:tcStyle>
        <a:fill>
          <a:solidFill>
            <a:srgbClr val="F1F0EC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Arimo-bold.fntdata"/><Relationship Id="rId61" Type="http://schemas.openxmlformats.org/officeDocument/2006/relationships/font" Target="fonts/Arimo-regular.fntdata"/><Relationship Id="rId20" Type="http://schemas.openxmlformats.org/officeDocument/2006/relationships/slide" Target="slides/slide13.xml"/><Relationship Id="rId64" Type="http://schemas.openxmlformats.org/officeDocument/2006/relationships/font" Target="fonts/Arimo-boldItalic.fntdata"/><Relationship Id="rId63" Type="http://schemas.openxmlformats.org/officeDocument/2006/relationships/font" Target="fonts/Arimo-italic.fntdata"/><Relationship Id="rId22" Type="http://schemas.openxmlformats.org/officeDocument/2006/relationships/slide" Target="slides/slide15.xml"/><Relationship Id="rId66" Type="http://schemas.openxmlformats.org/officeDocument/2006/relationships/font" Target="fonts/HelveticaNeue-boldItalic.fntdata"/><Relationship Id="rId21" Type="http://schemas.openxmlformats.org/officeDocument/2006/relationships/slide" Target="slides/slide14.xml"/><Relationship Id="rId65" Type="http://schemas.openxmlformats.org/officeDocument/2006/relationships/font" Target="fonts/HelveticaNeue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f9c5cd5c0_2_78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</p:spPr>
        <p:txBody>
          <a:bodyPr anchorCtr="0" anchor="t" bIns="86100" lIns="86100" spcFirstLastPara="1" rIns="86100" wrap="square" tIns="8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33f9c5cd5c0_2_78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f9c5cd5c0_0_84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1" name="Google Shape;231;g33f9c5cd5c0_0_84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32" name="Google Shape;232;g33f9c5cd5c0_0_84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f9c5cd5c0_0_97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3" name="Google Shape;243;g33f9c5cd5c0_0_97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44" name="Google Shape;244;g33f9c5cd5c0_0_97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3f9c5cd5c0_0_110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5" name="Google Shape;255;g33f9c5cd5c0_0_110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56" name="Google Shape;256;g33f9c5cd5c0_0_110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f9c5cd5c0_2_13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7" name="Google Shape;267;g33f9c5cd5c0_2_13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68" name="Google Shape;268;g33f9c5cd5c0_2_13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f9c5cd5c0_2_14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5" name="Google Shape;295;g33f9c5cd5c0_2_14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96" name="Google Shape;296;g33f9c5cd5c0_2_14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f9c5cd5c0_2_15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3" name="Google Shape;313;g33f9c5cd5c0_2_15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14" name="Google Shape;314;g33f9c5cd5c0_2_15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29e5e3ff0_0_108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5" name="Google Shape;325;g3429e5e3ff0_0_108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26" name="Google Shape;326;g3429e5e3ff0_0_108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429e5e3ff0_0_152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5" name="Google Shape;345;g3429e5e3ff0_0_152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46" name="Google Shape;346;g3429e5e3ff0_0_152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f9c5cd5c0_2_16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1" name="Google Shape;371;g33f9c5cd5c0_2_16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72" name="Google Shape;372;g33f9c5cd5c0_2_16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29e5e3ff0_0_44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3" name="Google Shape;383;g3429e5e3ff0_0_44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84" name="Google Shape;384;g3429e5e3ff0_0_44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f9c5cd5c0_2_86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g33f9c5cd5c0_2_86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39" name="Google Shape;139;g33f9c5cd5c0_2_86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429e5e3ff0_0_6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8" name="Google Shape;398;g3429e5e3ff0_0_6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99" name="Google Shape;399;g3429e5e3ff0_0_6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29e5e3ff0_0_77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3" name="Google Shape;413;g3429e5e3ff0_0_77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14" name="Google Shape;414;g3429e5e3ff0_0_77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29e5e3ff0_0_93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8" name="Google Shape;428;g3429e5e3ff0_0_93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29" name="Google Shape;429;g3429e5e3ff0_0_93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3f9c5cd5c0_2_17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3" name="Google Shape;443;g33f9c5cd5c0_2_17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44" name="Google Shape;444;g33f9c5cd5c0_2_17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0b4d34bc9_0_3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9" name="Google Shape;459;g340b4d34bc9_0_3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60" name="Google Shape;460;g340b4d34bc9_0_3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04bfe812aa_0_80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3" name="Google Shape;473;g304bfe812aa_0_80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74" name="Google Shape;474;g304bfe812aa_0_80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40b4d34bc9_0_18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5" name="Google Shape;485;g340b4d34bc9_0_18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86" name="Google Shape;486;g340b4d34bc9_0_18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40b4d34bc9_0_33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6" name="Google Shape;496;g340b4d34bc9_0_33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497" name="Google Shape;497;g340b4d34bc9_0_33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40b4d34bc9_0_43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7" name="Google Shape;507;g340b4d34bc9_0_43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08" name="Google Shape;508;g340b4d34bc9_0_43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3f9c5cd5c0_2_18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8" name="Google Shape;518;g33f9c5cd5c0_2_18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19" name="Google Shape;519;g33f9c5cd5c0_2_18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840f120c89f3_27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0" name="Google Shape;150;g1f840f120c89f3_27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51" name="Google Shape;151;g1f840f120c89f3_27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40b4d34bc9_0_10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0" name="Google Shape;530;g340b4d34bc9_0_10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31" name="Google Shape;531;g340b4d34bc9_0_10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40b4d34bc9_0_202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4" name="Google Shape;544;g340b4d34bc9_0_202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45" name="Google Shape;545;g340b4d34bc9_0_202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04bfe812aa_0_6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56" name="Google Shape;556;g304bfe812aa_0_6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57" name="Google Shape;557;g304bfe812aa_0_6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40b4d34bc9_0_11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7" name="Google Shape;567;g340b4d34bc9_0_11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68" name="Google Shape;568;g340b4d34bc9_0_11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40b4d34bc9_0_9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9" name="Google Shape;579;g340b4d34bc9_0_9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80" name="Google Shape;580;g340b4d34bc9_0_9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3f9c5cd5c0_2_200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0" name="Google Shape;590;g33f9c5cd5c0_2_200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91" name="Google Shape;591;g33f9c5cd5c0_2_200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429e5e3ff0_0_28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2" name="Google Shape;602;g3429e5e3ff0_0_28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03" name="Google Shape;603;g3429e5e3ff0_0_28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3f9c5cd5c0_2_222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13" name="Google Shape;613;g33f9c5cd5c0_2_222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14" name="Google Shape;614;g33f9c5cd5c0_2_222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42bde00722_0_5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4" name="Google Shape;624;g342bde00722_0_5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25" name="Google Shape;625;g342bde00722_0_5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40b4d34bc9_0_127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36" name="Google Shape;636;g340b4d34bc9_0_127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37" name="Google Shape;637;g340b4d34bc9_0_127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f9c5cd5c0_2_97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1" name="Google Shape;161;g33f9c5cd5c0_2_97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62" name="Google Shape;162;g33f9c5cd5c0_2_97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42bde00722_0_2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48" name="Google Shape;648;g342bde00722_0_2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49" name="Google Shape;649;g342bde00722_0_2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42bde00722_0_3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0" name="Google Shape;660;g342bde00722_0_3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61" name="Google Shape;661;g342bde00722_0_3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42bde00722_0_4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2" name="Google Shape;672;g342bde00722_0_4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73" name="Google Shape;673;g342bde00722_0_4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04bfe812aa_0_5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84" name="Google Shape;684;g304bfe812aa_0_5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85" name="Google Shape;685;g304bfe812aa_0_5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04bfe812aa_0_15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6" name="Google Shape;696;g304bfe812aa_0_15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97" name="Google Shape;697;g304bfe812aa_0_15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42bde00722_0_62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8" name="Google Shape;708;g342bde00722_0_62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09" name="Google Shape;709;g342bde00722_0_62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42bde00722_0_10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20" name="Google Shape;720;g342bde00722_0_10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21" name="Google Shape;721;g342bde00722_0_10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42bde00722_0_73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2" name="Google Shape;732;g342bde00722_0_73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33" name="Google Shape;733;g342bde00722_0_73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40b4d34bc9_0_249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4" name="Google Shape;744;g340b4d34bc9_0_249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45" name="Google Shape;745;g340b4d34bc9_0_249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40b4d34bc9_0_238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56" name="Google Shape;756;g340b4d34bc9_0_238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57" name="Google Shape;757;g340b4d34bc9_0_238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f9c5cd5c0_2_108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3" name="Google Shape;173;g33f9c5cd5c0_2_108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74" name="Google Shape;174;g33f9c5cd5c0_2_108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40b4d34bc9_0_227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68" name="Google Shape;768;g340b4d34bc9_0_227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69" name="Google Shape;769;g340b4d34bc9_0_227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40b4d34bc9_0_21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0" name="Google Shape;780;g340b4d34bc9_0_21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81" name="Google Shape;781;g340b4d34bc9_0_21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04bfe812aa_0_45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2" name="Google Shape;792;g304bfe812aa_0_45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793" name="Google Shape;793;g304bfe812aa_0_45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04bfe812aa_0_56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04" name="Google Shape;804;g304bfe812aa_0_56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805" name="Google Shape;805;g304bfe812aa_0_56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f9c5cd5c0_2_118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4" name="Google Shape;184;g33f9c5cd5c0_2_118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85" name="Google Shape;185;g33f9c5cd5c0_2_118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f9c5cd5c0_2_129:notes"/>
          <p:cNvSpPr/>
          <p:nvPr>
            <p:ph idx="2" type="sldImg"/>
          </p:nvPr>
        </p:nvSpPr>
        <p:spPr>
          <a:xfrm>
            <a:off x="136486" y="687893"/>
            <a:ext cx="6585030" cy="342669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6" name="Google Shape;196;g33f9c5cd5c0_2_129:notes"/>
          <p:cNvSpPr txBox="1"/>
          <p:nvPr>
            <p:ph idx="1" type="body"/>
          </p:nvPr>
        </p:nvSpPr>
        <p:spPr>
          <a:xfrm>
            <a:off x="914508" y="4343918"/>
            <a:ext cx="5028986" cy="4114367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97" name="Google Shape;197;g33f9c5cd5c0_2_129:notes"/>
          <p:cNvSpPr txBox="1"/>
          <p:nvPr>
            <p:ph idx="12" type="sldNum"/>
          </p:nvPr>
        </p:nvSpPr>
        <p:spPr>
          <a:xfrm>
            <a:off x="3885453" y="8686373"/>
            <a:ext cx="2972547" cy="457639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f9c5cd5c0_0_2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7" name="Google Shape;207;g33f9c5cd5c0_0_2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08" name="Google Shape;208;g33f9c5cd5c0_0_2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f9c5cd5c0_0_71:notes"/>
          <p:cNvSpPr/>
          <p:nvPr>
            <p:ph idx="2" type="sldImg"/>
          </p:nvPr>
        </p:nvSpPr>
        <p:spPr>
          <a:xfrm>
            <a:off x="136486" y="687893"/>
            <a:ext cx="6585000" cy="3426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9" name="Google Shape;219;g33f9c5cd5c0_0_71:notes"/>
          <p:cNvSpPr txBox="1"/>
          <p:nvPr>
            <p:ph idx="1" type="body"/>
          </p:nvPr>
        </p:nvSpPr>
        <p:spPr>
          <a:xfrm>
            <a:off x="914508" y="4343918"/>
            <a:ext cx="50289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20" name="Google Shape;220;g33f9c5cd5c0_0_71:notes"/>
          <p:cNvSpPr txBox="1"/>
          <p:nvPr>
            <p:ph idx="12" type="sldNum"/>
          </p:nvPr>
        </p:nvSpPr>
        <p:spPr>
          <a:xfrm>
            <a:off x="3885453" y="8686373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1.gif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7.png"/><Relationship Id="rId4" Type="http://schemas.openxmlformats.org/officeDocument/2006/relationships/image" Target="../media/image11.gif"/><Relationship Id="rId5" Type="http://schemas.openxmlformats.org/officeDocument/2006/relationships/hyperlink" Target="http://wwwmatthes.in.tum.de/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>
  <p:cSld name="Titelfoli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712" y="1"/>
            <a:ext cx="9149712" cy="51467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0" y="0"/>
            <a:ext cx="9144000" cy="3147060"/>
          </a:xfrm>
          <a:prstGeom prst="rect">
            <a:avLst/>
          </a:prstGeom>
          <a:gradFill>
            <a:gsLst>
              <a:gs pos="0">
                <a:srgbClr val="FFFFFF">
                  <a:alpha val="84705"/>
                </a:srgbClr>
              </a:gs>
              <a:gs pos="23000">
                <a:srgbClr val="FFFFFF">
                  <a:alpha val="84705"/>
                </a:srgbClr>
              </a:gs>
              <a:gs pos="93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323528" y="2653981"/>
            <a:ext cx="8574632" cy="509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54000" lIns="67500" spcFirstLastPara="1" rIns="67500" wrap="square" tIns="1080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2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23530" y="3158847"/>
            <a:ext cx="8573510" cy="2539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  <a:defRPr b="0" sz="1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299171"/>
            <a:ext cx="748145" cy="23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1896" y="299193"/>
            <a:ext cx="455143" cy="23987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19090" y="3482536"/>
            <a:ext cx="8579069" cy="1080550"/>
          </a:xfrm>
          <a:prstGeom prst="rect">
            <a:avLst/>
          </a:prstGeom>
          <a:solidFill>
            <a:srgbClr val="EAF3FA"/>
          </a:solidFill>
          <a:ln>
            <a:noFill/>
          </a:ln>
        </p:spPr>
        <p:txBody>
          <a:bodyPr anchorCtr="0" anchor="t" bIns="135000" lIns="189000" spcFirstLastPara="1" rIns="135000" wrap="square" tIns="13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Chair of Software Engineering for Business Information Systems (sebis)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School of Computation, Information and Technology (CIT) </a:t>
            </a:r>
            <a:endParaRPr b="0" i="0" sz="11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Technical University of Munich (TUM)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sng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wwwmatthes.in.tum.de</a:t>
            </a:r>
            <a:endParaRPr b="0" i="0" sz="1100" u="sng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liederung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▪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▪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1"/>
                </a:solidFill>
              </a:defRPr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sz="1800">
                <a:solidFill>
                  <a:srgbClr val="006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250825" y="735807"/>
            <a:ext cx="8642350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51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e" showMasterSp="0">
  <p:cSld name="En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baeude_Fahne" id="78" name="Google Shape;7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20538"/>
            <a:ext cx="9144000" cy="517027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/>
          <p:nvPr/>
        </p:nvSpPr>
        <p:spPr>
          <a:xfrm>
            <a:off x="575555" y="1307389"/>
            <a:ext cx="2430271" cy="34246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7028" y="1518082"/>
            <a:ext cx="512065" cy="269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bis-Logo.gif" id="81" name="Google Shape;8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3507" y="1885827"/>
            <a:ext cx="540000" cy="17316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780305" y="3092865"/>
            <a:ext cx="2063339" cy="15234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University of Munich (TUM)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TUM School of CIT</a:t>
            </a:r>
            <a:b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Computer Science (CS)</a:t>
            </a:r>
            <a:b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Software Engineering for Business Information Systems (sebis)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Boltzmannstraße 3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85748 Garching bei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München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+49.89.289.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wwwmatthes.in.tum.de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870322" y="2614648"/>
            <a:ext cx="1863966" cy="16462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11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  <a:defRPr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870326" y="2457751"/>
            <a:ext cx="1863511" cy="1372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3" type="body"/>
          </p:nvPr>
        </p:nvSpPr>
        <p:spPr>
          <a:xfrm>
            <a:off x="1385646" y="4211719"/>
            <a:ext cx="1299002" cy="100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4" type="body"/>
          </p:nvPr>
        </p:nvSpPr>
        <p:spPr>
          <a:xfrm>
            <a:off x="845586" y="4339489"/>
            <a:ext cx="1839062" cy="98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5" type="body"/>
          </p:nvPr>
        </p:nvSpPr>
        <p:spPr>
          <a:xfrm>
            <a:off x="870818" y="2778746"/>
            <a:ext cx="1876541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8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250825" y="33338"/>
            <a:ext cx="7939577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, Untertitel und Inhalt">
  <p:cSld name="Titel, Untertitel und Inhal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250828" y="60910"/>
            <a:ext cx="7939574" cy="270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sz="1800">
                <a:solidFill>
                  <a:srgbClr val="006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250825" y="735546"/>
            <a:ext cx="8642350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9"/>
          <p:cNvSpPr txBox="1"/>
          <p:nvPr>
            <p:ph idx="2" type="body"/>
          </p:nvPr>
        </p:nvSpPr>
        <p:spPr>
          <a:xfrm>
            <a:off x="250825" y="331070"/>
            <a:ext cx="7939577" cy="2964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500">
                <a:solidFill>
                  <a:srgbClr val="7F7F7F"/>
                </a:solidFill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, Untertitel">
  <p:cSld name="Titel, Untertitel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250828" y="60910"/>
            <a:ext cx="7939574" cy="2704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sz="1800">
                <a:solidFill>
                  <a:srgbClr val="006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250825" y="331070"/>
            <a:ext cx="7939577" cy="2964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500">
                <a:solidFill>
                  <a:srgbClr val="7F7F7F"/>
                </a:solidFill>
              </a:defRPr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250825" y="33338"/>
            <a:ext cx="7939577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0065B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250828" y="735807"/>
            <a:ext cx="4244975" cy="40505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109" name="Google Shape;109;p21"/>
          <p:cNvSpPr txBox="1"/>
          <p:nvPr>
            <p:ph idx="2" type="body"/>
          </p:nvPr>
        </p:nvSpPr>
        <p:spPr>
          <a:xfrm>
            <a:off x="4648202" y="735807"/>
            <a:ext cx="4244975" cy="40505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110" name="Google Shape;110;p21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>
  <p:cSld name="Vergleich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250828" y="735806"/>
            <a:ext cx="4246563" cy="496482"/>
          </a:xfrm>
          <a:prstGeom prst="rect">
            <a:avLst/>
          </a:prstGeom>
          <a:solidFill>
            <a:srgbClr val="4799D9"/>
          </a:solidFill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15" name="Google Shape;115;p22"/>
          <p:cNvSpPr txBox="1"/>
          <p:nvPr>
            <p:ph idx="2" type="body"/>
          </p:nvPr>
        </p:nvSpPr>
        <p:spPr>
          <a:xfrm>
            <a:off x="250828" y="1232288"/>
            <a:ext cx="4246563" cy="35802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116" name="Google Shape;116;p22"/>
          <p:cNvSpPr txBox="1"/>
          <p:nvPr>
            <p:ph idx="3" type="body"/>
          </p:nvPr>
        </p:nvSpPr>
        <p:spPr>
          <a:xfrm>
            <a:off x="4645025" y="735809"/>
            <a:ext cx="4248150" cy="496481"/>
          </a:xfrm>
          <a:prstGeom prst="rect">
            <a:avLst/>
          </a:prstGeom>
          <a:solidFill>
            <a:srgbClr val="4799D9"/>
          </a:solidFill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17" name="Google Shape;117;p22"/>
          <p:cNvSpPr txBox="1"/>
          <p:nvPr>
            <p:ph idx="4" type="body"/>
          </p:nvPr>
        </p:nvSpPr>
        <p:spPr>
          <a:xfrm>
            <a:off x="4645025" y="1232288"/>
            <a:ext cx="4248150" cy="35802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118" name="Google Shape;118;p22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mittig" showMasterSp="0">
  <p:cSld name="Titel mittig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250825" y="33338"/>
            <a:ext cx="8642350" cy="4893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675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showMasterSp="0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50825" y="33338"/>
            <a:ext cx="7939577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rgbClr val="006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50825" y="735807"/>
            <a:ext cx="8642350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41896" y="299109"/>
            <a:ext cx="455143" cy="2400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23528" y="2307732"/>
            <a:ext cx="8574632" cy="8560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54000" lIns="67500" spcFirstLastPara="1" rIns="67500" wrap="square" tIns="108000">
            <a:spAutoFit/>
          </a:bodyPr>
          <a:lstStyle/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LLM-based Method to Generate Instructions for Users How to Navigate Web-based User Interfaces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23530" y="3158847"/>
            <a:ext cx="8573510" cy="2539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</a:pPr>
            <a:r>
              <a:rPr lang="en"/>
              <a:t>Doruk Gercel</a:t>
            </a:r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4442114" y="3158196"/>
            <a:ext cx="4456047" cy="2539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39700" marR="0" rtl="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r>
              <a:rPr b="0" baseline="30000" i="0" lang="en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March 2025, Master Thesis Final Presentation</a:t>
            </a:r>
            <a:endParaRPr b="0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Proposal</a:t>
            </a:r>
            <a:endParaRPr/>
          </a:p>
        </p:txBody>
      </p:sp>
      <p:sp>
        <p:nvSpPr>
          <p:cNvPr id="235" name="Google Shape;235;p34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36" name="Google Shape;236;p34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37" name="Google Shape;237;p34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34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4" title="3.png"/>
          <p:cNvPicPr preferRelativeResize="0"/>
          <p:nvPr/>
        </p:nvPicPr>
        <p:blipFill rotWithShape="1">
          <a:blip r:embed="rId3">
            <a:alphaModFix/>
          </a:blip>
          <a:srcRect b="169" l="0" r="0" t="179"/>
          <a:stretch/>
        </p:blipFill>
        <p:spPr>
          <a:xfrm>
            <a:off x="1136188" y="702425"/>
            <a:ext cx="6871625" cy="3738651"/>
          </a:xfrm>
          <a:prstGeom prst="rect">
            <a:avLst/>
          </a:prstGeom>
          <a:noFill/>
          <a:ln cap="flat" cmpd="sng" w="9525">
            <a:solidFill>
              <a:srgbClr val="0065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p34"/>
          <p:cNvSpPr txBox="1"/>
          <p:nvPr/>
        </p:nvSpPr>
        <p:spPr>
          <a:xfrm>
            <a:off x="2174400" y="4462400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Highlight Hamburger Button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Proposal</a:t>
            </a:r>
            <a:endParaRPr/>
          </a:p>
        </p:txBody>
      </p:sp>
      <p:sp>
        <p:nvSpPr>
          <p:cNvPr id="247" name="Google Shape;247;p35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48" name="Google Shape;248;p35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49" name="Google Shape;249;p35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5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35" title="4.png"/>
          <p:cNvPicPr preferRelativeResize="0"/>
          <p:nvPr/>
        </p:nvPicPr>
        <p:blipFill rotWithShape="1">
          <a:blip r:embed="rId3">
            <a:alphaModFix/>
          </a:blip>
          <a:srcRect b="238" l="0" r="0" t="238"/>
          <a:stretch/>
        </p:blipFill>
        <p:spPr>
          <a:xfrm>
            <a:off x="1136188" y="702425"/>
            <a:ext cx="6871625" cy="3738651"/>
          </a:xfrm>
          <a:prstGeom prst="rect">
            <a:avLst/>
          </a:prstGeom>
          <a:noFill/>
          <a:ln cap="flat" cmpd="sng" w="9525">
            <a:solidFill>
              <a:srgbClr val="0065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p35"/>
          <p:cNvSpPr txBox="1"/>
          <p:nvPr/>
        </p:nvSpPr>
        <p:spPr>
          <a:xfrm>
            <a:off x="2174400" y="4462400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Highlight Settings Button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Proposal</a:t>
            </a:r>
            <a:endParaRPr/>
          </a:p>
        </p:txBody>
      </p:sp>
      <p:sp>
        <p:nvSpPr>
          <p:cNvPr id="259" name="Google Shape;259;p36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60" name="Google Shape;260;p36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61" name="Google Shape;261;p36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36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6" title="5.png"/>
          <p:cNvPicPr preferRelativeResize="0"/>
          <p:nvPr/>
        </p:nvPicPr>
        <p:blipFill rotWithShape="1">
          <a:blip r:embed="rId3">
            <a:alphaModFix/>
          </a:blip>
          <a:srcRect b="0" l="504" r="495" t="0"/>
          <a:stretch/>
        </p:blipFill>
        <p:spPr>
          <a:xfrm>
            <a:off x="1136188" y="702425"/>
            <a:ext cx="6871627" cy="3738652"/>
          </a:xfrm>
          <a:prstGeom prst="rect">
            <a:avLst/>
          </a:prstGeom>
          <a:noFill/>
          <a:ln cap="flat" cmpd="sng" w="9525">
            <a:solidFill>
              <a:srgbClr val="0065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36"/>
          <p:cNvSpPr txBox="1"/>
          <p:nvPr/>
        </p:nvSpPr>
        <p:spPr>
          <a:xfrm>
            <a:off x="2174400" y="4462400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Display that All Steps are Completed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71" name="Google Shape;271;p37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72" name="Google Shape;272;p37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37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7" title="GnrlGramm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113" y="717387"/>
            <a:ext cx="2012325" cy="376227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5" name="Google Shape;275;p37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Grammar Definition for UI Components</a:t>
            </a:r>
            <a:endParaRPr/>
          </a:p>
        </p:txBody>
      </p:sp>
      <p:sp>
        <p:nvSpPr>
          <p:cNvPr id="276" name="Google Shape;276;p37"/>
          <p:cNvSpPr txBox="1"/>
          <p:nvPr/>
        </p:nvSpPr>
        <p:spPr>
          <a:xfrm>
            <a:off x="2098200" y="4498075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Proposed Grammar Definition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277" name="Google Shape;277;p37"/>
          <p:cNvSpPr/>
          <p:nvPr/>
        </p:nvSpPr>
        <p:spPr>
          <a:xfrm>
            <a:off x="3348125" y="809429"/>
            <a:ext cx="72000" cy="3693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37"/>
          <p:cNvCxnSpPr>
            <a:stCxn id="277" idx="1"/>
            <a:endCxn id="279" idx="3"/>
          </p:cNvCxnSpPr>
          <p:nvPr/>
        </p:nvCxnSpPr>
        <p:spPr>
          <a:xfrm flipH="1">
            <a:off x="2616425" y="994079"/>
            <a:ext cx="731700" cy="425400"/>
          </a:xfrm>
          <a:prstGeom prst="straightConnector1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0" name="Google Shape;280;p37"/>
          <p:cNvSpPr/>
          <p:nvPr/>
        </p:nvSpPr>
        <p:spPr>
          <a:xfrm>
            <a:off x="3361250" y="2086725"/>
            <a:ext cx="58800" cy="23499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37"/>
          <p:cNvCxnSpPr>
            <a:stCxn id="282" idx="1"/>
            <a:endCxn id="283" idx="3"/>
          </p:cNvCxnSpPr>
          <p:nvPr/>
        </p:nvCxnSpPr>
        <p:spPr>
          <a:xfrm flipH="1">
            <a:off x="2616425" y="1487175"/>
            <a:ext cx="731700" cy="579300"/>
          </a:xfrm>
          <a:prstGeom prst="straightConnector1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4" name="Google Shape;284;p37"/>
          <p:cNvCxnSpPr>
            <a:stCxn id="285" idx="1"/>
            <a:endCxn id="286" idx="3"/>
          </p:cNvCxnSpPr>
          <p:nvPr/>
        </p:nvCxnSpPr>
        <p:spPr>
          <a:xfrm flipH="1">
            <a:off x="2616425" y="1687275"/>
            <a:ext cx="731700" cy="1123500"/>
          </a:xfrm>
          <a:prstGeom prst="straightConnector1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7" name="Google Shape;287;p37"/>
          <p:cNvCxnSpPr>
            <a:stCxn id="280" idx="1"/>
            <a:endCxn id="288" idx="3"/>
          </p:cNvCxnSpPr>
          <p:nvPr/>
        </p:nvCxnSpPr>
        <p:spPr>
          <a:xfrm flipH="1">
            <a:off x="2616350" y="3261675"/>
            <a:ext cx="744900" cy="385800"/>
          </a:xfrm>
          <a:prstGeom prst="straightConnector1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9" name="Google Shape;279;p37"/>
          <p:cNvSpPr txBox="1"/>
          <p:nvPr/>
        </p:nvSpPr>
        <p:spPr>
          <a:xfrm>
            <a:off x="467545" y="1234956"/>
            <a:ext cx="2148900" cy="3693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Unique Identifiers for Components &amp;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CSS Selectors </a:t>
            </a:r>
            <a:endParaRPr/>
          </a:p>
        </p:txBody>
      </p:sp>
      <p:sp>
        <p:nvSpPr>
          <p:cNvPr id="283" name="Google Shape;283;p37"/>
          <p:cNvSpPr txBox="1"/>
          <p:nvPr/>
        </p:nvSpPr>
        <p:spPr>
          <a:xfrm>
            <a:off x="467546" y="1812511"/>
            <a:ext cx="2148900" cy="5079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 Case Description of the Component &amp;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User Assistance Document ID</a:t>
            </a:r>
            <a:endParaRPr/>
          </a:p>
        </p:txBody>
      </p:sp>
      <p:sp>
        <p:nvSpPr>
          <p:cNvPr id="286" name="Google Shape;286;p37"/>
          <p:cNvSpPr txBox="1"/>
          <p:nvPr/>
        </p:nvSpPr>
        <p:spPr>
          <a:xfrm>
            <a:off x="467545" y="2626021"/>
            <a:ext cx="2148900" cy="3693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Type of Parent Component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(e.g., Button, Dropdown, Menu)</a:t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467545" y="3324218"/>
            <a:ext cx="2148900" cy="6465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Attributes Specific to the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Component Type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(e.g., Dropdown Contains HasValues,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Button Contains Opens)</a:t>
            </a:r>
            <a:endParaRPr/>
          </a:p>
        </p:txBody>
      </p:sp>
      <p:sp>
        <p:nvSpPr>
          <p:cNvPr id="282" name="Google Shape;282;p37"/>
          <p:cNvSpPr/>
          <p:nvPr/>
        </p:nvSpPr>
        <p:spPr>
          <a:xfrm>
            <a:off x="3348125" y="1378875"/>
            <a:ext cx="72000" cy="216600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7"/>
          <p:cNvSpPr/>
          <p:nvPr/>
        </p:nvSpPr>
        <p:spPr>
          <a:xfrm>
            <a:off x="3348125" y="1607475"/>
            <a:ext cx="72000" cy="159600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7" title="BaseGramm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23" y="1369221"/>
            <a:ext cx="1891298" cy="1759625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0" name="Google Shape;290;p37"/>
          <p:cNvSpPr txBox="1"/>
          <p:nvPr/>
        </p:nvSpPr>
        <p:spPr>
          <a:xfrm>
            <a:off x="5902325" y="3107775"/>
            <a:ext cx="189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Base</a:t>
            </a:r>
            <a:r>
              <a:rPr b="1" lang="en" sz="800">
                <a:solidFill>
                  <a:schemeClr val="dk1"/>
                </a:solidFill>
              </a:rPr>
              <a:t> Grammar Definition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291" name="Google Shape;291;p37"/>
          <p:cNvSpPr/>
          <p:nvPr/>
        </p:nvSpPr>
        <p:spPr>
          <a:xfrm flipH="1">
            <a:off x="5172700" y="1607475"/>
            <a:ext cx="149100" cy="159600"/>
          </a:xfrm>
          <a:prstGeom prst="leftBrace">
            <a:avLst>
              <a:gd fmla="val 0" name="adj1"/>
              <a:gd fmla="val 50000" name="adj2"/>
            </a:avLst>
          </a:prstGeom>
          <a:noFill/>
          <a:ln cap="flat" cmpd="sng" w="107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p37"/>
          <p:cNvCxnSpPr>
            <a:stCxn id="291" idx="1"/>
            <a:endCxn id="289" idx="1"/>
          </p:cNvCxnSpPr>
          <p:nvPr/>
        </p:nvCxnSpPr>
        <p:spPr>
          <a:xfrm>
            <a:off x="5321800" y="1687275"/>
            <a:ext cx="580500" cy="561900"/>
          </a:xfrm>
          <a:prstGeom prst="straightConnector1">
            <a:avLst/>
          </a:prstGeom>
          <a:noFill/>
          <a:ln cap="flat" cmpd="sng" w="10775">
            <a:solidFill>
              <a:srgbClr val="98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Generating UI Instructions from the LLM</a:t>
            </a:r>
            <a:endParaRPr/>
          </a:p>
        </p:txBody>
      </p:sp>
      <p:sp>
        <p:nvSpPr>
          <p:cNvPr id="299" name="Google Shape;299;p38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00" name="Google Shape;300;p38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01" name="Google Shape;301;p38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38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8" title="Screenshot from 2025-03-13 00-22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400" y="4024807"/>
            <a:ext cx="4795199" cy="319693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38" title="Screenshot from 2025-03-13 00-21-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50" y="2381349"/>
            <a:ext cx="7883299" cy="906125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5" name="Google Shape;305;p38" title="Screenshot from 2025-03-13 00-21-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560" y="1634475"/>
            <a:ext cx="6922902" cy="37465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6" name="Google Shape;306;p38" title="Screenshot from 2025-03-13 00-20-4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0554" y="863528"/>
            <a:ext cx="6922905" cy="37465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7" name="Google Shape;307;p38"/>
          <p:cNvSpPr txBox="1"/>
          <p:nvPr/>
        </p:nvSpPr>
        <p:spPr>
          <a:xfrm>
            <a:off x="2242200" y="1238175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UI</a:t>
            </a:r>
            <a:r>
              <a:rPr b="1" lang="en" sz="800">
                <a:solidFill>
                  <a:schemeClr val="dk1"/>
                </a:solidFill>
              </a:rPr>
              <a:t> Instructions Format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2174400" y="2009125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UI Instructions Format Example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2242200" y="328421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Prompt for </a:t>
            </a:r>
            <a:r>
              <a:rPr b="1" lang="en" sz="800">
                <a:solidFill>
                  <a:schemeClr val="dk1"/>
                </a:solidFill>
              </a:rPr>
              <a:t>UI Instructions Format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2242200" y="4298738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UI Instructions Extractor Regex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 Overview</a:t>
            </a:r>
            <a:endParaRPr/>
          </a:p>
        </p:txBody>
      </p:sp>
      <p:sp>
        <p:nvSpPr>
          <p:cNvPr id="317" name="Google Shape;317;p39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18" name="Google Shape;318;p39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19" name="Google Shape;319;p39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39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9" title="Component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787" y="765050"/>
            <a:ext cx="4540416" cy="3613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39"/>
          <p:cNvSpPr txBox="1"/>
          <p:nvPr/>
        </p:nvSpPr>
        <p:spPr>
          <a:xfrm>
            <a:off x="2301775" y="4378438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Chatbot Application Component Diagram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 Overview</a:t>
            </a:r>
            <a:endParaRPr/>
          </a:p>
        </p:txBody>
      </p:sp>
      <p:sp>
        <p:nvSpPr>
          <p:cNvPr id="329" name="Google Shape;329;p40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30" name="Google Shape;330;p40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31" name="Google Shape;331;p40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2" name="Google Shape;332;p40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0" title="Component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787" y="765050"/>
            <a:ext cx="4540416" cy="3613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4" name="Google Shape;334;p40"/>
          <p:cNvSpPr txBox="1"/>
          <p:nvPr/>
        </p:nvSpPr>
        <p:spPr>
          <a:xfrm>
            <a:off x="2301775" y="4378438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Chatbot Application Component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7227777" y="1173400"/>
            <a:ext cx="1665600" cy="400200"/>
          </a:xfrm>
          <a:prstGeom prst="rect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Chatbot that the </a:t>
            </a:r>
            <a:r>
              <a:rPr lang="en" sz="1000">
                <a:solidFill>
                  <a:srgbClr val="002060"/>
                </a:solidFill>
              </a:rPr>
              <a:t>C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</a:rPr>
              <a:t>I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nteracts</a:t>
            </a:r>
            <a:endParaRPr sz="1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4570875" y="3754725"/>
            <a:ext cx="2020200" cy="554100"/>
          </a:xfrm>
          <a:prstGeom prst="rect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Converts </a:t>
            </a:r>
            <a:r>
              <a:rPr lang="en" sz="1000">
                <a:solidFill>
                  <a:srgbClr val="002060"/>
                </a:solidFill>
              </a:rPr>
              <a:t>T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extual </a:t>
            </a:r>
            <a:r>
              <a:rPr lang="en" sz="1000">
                <a:solidFill>
                  <a:srgbClr val="002060"/>
                </a:solidFill>
              </a:rPr>
              <a:t>UI Instructions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from LLM to User I</a:t>
            </a:r>
            <a:r>
              <a:rPr lang="en" sz="1000">
                <a:solidFill>
                  <a:srgbClr val="002060"/>
                </a:solidFill>
              </a:rPr>
              <a:t>nstructions and Selectors</a:t>
            </a:r>
            <a:endParaRPr sz="1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0"/>
          <p:cNvSpPr txBox="1"/>
          <p:nvPr/>
        </p:nvSpPr>
        <p:spPr>
          <a:xfrm>
            <a:off x="167650" y="1896050"/>
            <a:ext cx="1606500" cy="554100"/>
          </a:xfrm>
          <a:prstGeom prst="rect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Structures the </a:t>
            </a:r>
            <a:r>
              <a:rPr lang="en" sz="1000">
                <a:solidFill>
                  <a:srgbClr val="002060"/>
                </a:solidFill>
              </a:rPr>
              <a:t>P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rompt from the </a:t>
            </a:r>
            <a:r>
              <a:rPr lang="en" sz="1000">
                <a:solidFill>
                  <a:srgbClr val="002060"/>
                </a:solidFill>
              </a:rPr>
              <a:t>U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ser and </a:t>
            </a:r>
            <a:r>
              <a:rPr lang="en" sz="1000">
                <a:solidFill>
                  <a:srgbClr val="002060"/>
                </a:solidFill>
              </a:rPr>
              <a:t>I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nteracts with the LLM</a:t>
            </a:r>
            <a:endParaRPr sz="1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0"/>
          <p:cNvSpPr txBox="1"/>
          <p:nvPr/>
        </p:nvSpPr>
        <p:spPr>
          <a:xfrm>
            <a:off x="7037401" y="3094475"/>
            <a:ext cx="1957500" cy="554100"/>
          </a:xfrm>
          <a:prstGeom prst="rect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Detects the </a:t>
            </a:r>
            <a:r>
              <a:rPr lang="en" sz="1000">
                <a:solidFill>
                  <a:srgbClr val="002060"/>
                </a:solidFill>
              </a:rPr>
              <a:t>C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urrent </a:t>
            </a:r>
            <a:r>
              <a:rPr lang="en" sz="1000">
                <a:solidFill>
                  <a:srgbClr val="002060"/>
                </a:solidFill>
              </a:rPr>
              <a:t>P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age </a:t>
            </a:r>
            <a:r>
              <a:rPr lang="en" sz="1000">
                <a:solidFill>
                  <a:srgbClr val="002060"/>
                </a:solidFill>
              </a:rPr>
              <a:t>V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iew and </a:t>
            </a:r>
            <a:r>
              <a:rPr lang="en" sz="1000">
                <a:solidFill>
                  <a:srgbClr val="002060"/>
                </a:solidFill>
              </a:rPr>
              <a:t>E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xecutes the </a:t>
            </a:r>
            <a:r>
              <a:rPr lang="en" sz="1000">
                <a:solidFill>
                  <a:srgbClr val="002060"/>
                </a:solidFill>
              </a:rPr>
              <a:t>L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ist of </a:t>
            </a:r>
            <a:r>
              <a:rPr lang="en" sz="1000">
                <a:solidFill>
                  <a:srgbClr val="002060"/>
                </a:solidFill>
              </a:rPr>
              <a:t>S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teps </a:t>
            </a:r>
            <a:r>
              <a:rPr lang="en" sz="1000">
                <a:solidFill>
                  <a:srgbClr val="002060"/>
                </a:solidFill>
              </a:rPr>
              <a:t>R</a:t>
            </a:r>
            <a:r>
              <a:rPr lang="en" sz="1000">
                <a:solidFill>
                  <a:srgbClr val="002060"/>
                </a:solidFill>
              </a:rPr>
              <a:t>eceived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from the </a:t>
            </a:r>
            <a:r>
              <a:rPr lang="en" sz="1000">
                <a:solidFill>
                  <a:srgbClr val="002060"/>
                </a:solidFill>
              </a:rPr>
              <a:t>A</a:t>
            </a:r>
            <a:r>
              <a:rPr lang="en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dapter</a:t>
            </a:r>
            <a:endParaRPr sz="1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40"/>
          <p:cNvCxnSpPr>
            <a:endCxn id="337" idx="3"/>
          </p:cNvCxnSpPr>
          <p:nvPr/>
        </p:nvCxnSpPr>
        <p:spPr>
          <a:xfrm rot="10800000">
            <a:off x="1774150" y="2173100"/>
            <a:ext cx="1216800" cy="720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0" name="Google Shape;340;p40"/>
          <p:cNvCxnSpPr>
            <a:endCxn id="336" idx="0"/>
          </p:cNvCxnSpPr>
          <p:nvPr/>
        </p:nvCxnSpPr>
        <p:spPr>
          <a:xfrm>
            <a:off x="4627575" y="2936025"/>
            <a:ext cx="953400" cy="8187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1" name="Google Shape;341;p40"/>
          <p:cNvCxnSpPr>
            <a:endCxn id="338" idx="0"/>
          </p:cNvCxnSpPr>
          <p:nvPr/>
        </p:nvCxnSpPr>
        <p:spPr>
          <a:xfrm>
            <a:off x="6223351" y="2627675"/>
            <a:ext cx="1792800" cy="4668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2" name="Google Shape;342;p40"/>
          <p:cNvCxnSpPr>
            <a:endCxn id="335" idx="1"/>
          </p:cNvCxnSpPr>
          <p:nvPr/>
        </p:nvCxnSpPr>
        <p:spPr>
          <a:xfrm flipH="1" rot="10800000">
            <a:off x="5052477" y="1373500"/>
            <a:ext cx="2175300" cy="372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 Overview</a:t>
            </a:r>
            <a:endParaRPr/>
          </a:p>
        </p:txBody>
      </p:sp>
      <p:sp>
        <p:nvSpPr>
          <p:cNvPr id="349" name="Google Shape;349;p41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50" name="Google Shape;350;p41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51" name="Google Shape;351;p41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41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41" title="Component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787" y="765050"/>
            <a:ext cx="4540416" cy="3613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4" name="Google Shape;354;p41"/>
          <p:cNvSpPr txBox="1"/>
          <p:nvPr/>
        </p:nvSpPr>
        <p:spPr>
          <a:xfrm>
            <a:off x="2301775" y="4378438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Chatbot Application Component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55" name="Google Shape;355;p41"/>
          <p:cNvSpPr/>
          <p:nvPr/>
        </p:nvSpPr>
        <p:spPr>
          <a:xfrm>
            <a:off x="3567767" y="1727773"/>
            <a:ext cx="292500" cy="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E76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2708157" y="3424559"/>
            <a:ext cx="5217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Structured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Prompt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1"/>
          <p:cNvSpPr/>
          <p:nvPr/>
        </p:nvSpPr>
        <p:spPr>
          <a:xfrm>
            <a:off x="3485402" y="3390338"/>
            <a:ext cx="8640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>
                <a:solidFill>
                  <a:srgbClr val="003E76"/>
                </a:solidFill>
              </a:rPr>
              <a:t>UI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Instructions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1"/>
          <p:cNvSpPr/>
          <p:nvPr/>
        </p:nvSpPr>
        <p:spPr>
          <a:xfrm>
            <a:off x="5289745" y="2757600"/>
            <a:ext cx="9534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>
                <a:solidFill>
                  <a:srgbClr val="003E76"/>
                </a:solidFill>
              </a:rPr>
              <a:t>User Instructions and Selectors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1"/>
          <p:cNvSpPr/>
          <p:nvPr/>
        </p:nvSpPr>
        <p:spPr>
          <a:xfrm>
            <a:off x="5188971" y="1386667"/>
            <a:ext cx="5730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Textual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Instructions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 to User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5716617" y="1136781"/>
            <a:ext cx="6027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Highlight 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1" name="Google Shape;361;p41"/>
          <p:cNvCxnSpPr/>
          <p:nvPr/>
        </p:nvCxnSpPr>
        <p:spPr>
          <a:xfrm flipH="1">
            <a:off x="3485875" y="1684375"/>
            <a:ext cx="719700" cy="4194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2" name="Google Shape;362;p41"/>
          <p:cNvCxnSpPr/>
          <p:nvPr/>
        </p:nvCxnSpPr>
        <p:spPr>
          <a:xfrm flipH="1">
            <a:off x="3276935" y="2660864"/>
            <a:ext cx="1800" cy="11004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3" name="Google Shape;363;p41"/>
          <p:cNvCxnSpPr/>
          <p:nvPr/>
        </p:nvCxnSpPr>
        <p:spPr>
          <a:xfrm flipH="1" rot="10800000">
            <a:off x="3485400" y="2660875"/>
            <a:ext cx="600" cy="11172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4" name="Google Shape;364;p41"/>
          <p:cNvCxnSpPr/>
          <p:nvPr/>
        </p:nvCxnSpPr>
        <p:spPr>
          <a:xfrm>
            <a:off x="3761280" y="2631244"/>
            <a:ext cx="444300" cy="1428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5" name="Google Shape;365;p41"/>
          <p:cNvCxnSpPr/>
          <p:nvPr/>
        </p:nvCxnSpPr>
        <p:spPr>
          <a:xfrm flipH="1" rot="10800000">
            <a:off x="5027590" y="2660871"/>
            <a:ext cx="571500" cy="2664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6" name="Google Shape;366;p41"/>
          <p:cNvCxnSpPr/>
          <p:nvPr/>
        </p:nvCxnSpPr>
        <p:spPr>
          <a:xfrm rot="10800000">
            <a:off x="5027600" y="1677325"/>
            <a:ext cx="750300" cy="4335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7" name="Google Shape;367;p41"/>
          <p:cNvCxnSpPr/>
          <p:nvPr/>
        </p:nvCxnSpPr>
        <p:spPr>
          <a:xfrm rot="10800000">
            <a:off x="5669558" y="1068868"/>
            <a:ext cx="270600" cy="10854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8" name="Google Shape;368;p41"/>
          <p:cNvSpPr/>
          <p:nvPr/>
        </p:nvSpPr>
        <p:spPr>
          <a:xfrm>
            <a:off x="3450257" y="2735866"/>
            <a:ext cx="864000" cy="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>
                <a:solidFill>
                  <a:srgbClr val="003E76"/>
                </a:solidFill>
              </a:rPr>
              <a:t>UI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b="1" lang="en" sz="600" strike="noStrike">
                <a:solidFill>
                  <a:srgbClr val="003E76"/>
                </a:solidFill>
                <a:latin typeface="Arial"/>
                <a:ea typeface="Arial"/>
                <a:cs typeface="Arial"/>
                <a:sym typeface="Arial"/>
              </a:rPr>
              <a:t>Instructions</a:t>
            </a:r>
            <a:endParaRPr b="0" sz="600" strike="noStrike">
              <a:solidFill>
                <a:srgbClr val="003E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for User Guidance</a:t>
            </a:r>
            <a:endParaRPr/>
          </a:p>
        </p:txBody>
      </p:sp>
      <p:sp>
        <p:nvSpPr>
          <p:cNvPr id="375" name="Google Shape;375;p42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76" name="Google Shape;376;p42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77" name="Google Shape;377;p42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42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42" title="instruction-agent-fsm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111" y="765449"/>
            <a:ext cx="4542424" cy="397093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0" name="Google Shape;380;p42"/>
          <p:cNvSpPr txBox="1"/>
          <p:nvPr/>
        </p:nvSpPr>
        <p:spPr>
          <a:xfrm>
            <a:off x="2510713" y="471926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Guidance Algorithm FSM Diagram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for User Guidance</a:t>
            </a:r>
            <a:endParaRPr/>
          </a:p>
        </p:txBody>
      </p:sp>
      <p:sp>
        <p:nvSpPr>
          <p:cNvPr id="387" name="Google Shape;387;p43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388" name="Google Shape;388;p43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389" name="Google Shape;389;p43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43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43" title="instruction-agent-fsm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111" y="765449"/>
            <a:ext cx="4542424" cy="397093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2" name="Google Shape;392;p43"/>
          <p:cNvSpPr txBox="1"/>
          <p:nvPr/>
        </p:nvSpPr>
        <p:spPr>
          <a:xfrm>
            <a:off x="2510713" y="471926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Guidance Algorithm FSM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393" name="Google Shape;393;p43"/>
          <p:cNvSpPr/>
          <p:nvPr/>
        </p:nvSpPr>
        <p:spPr>
          <a:xfrm>
            <a:off x="2843700" y="836175"/>
            <a:ext cx="3017700" cy="474300"/>
          </a:xfrm>
          <a:prstGeom prst="rect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3"/>
          <p:cNvSpPr txBox="1"/>
          <p:nvPr/>
        </p:nvSpPr>
        <p:spPr>
          <a:xfrm>
            <a:off x="760020" y="1963200"/>
            <a:ext cx="1197900" cy="246300"/>
          </a:xfrm>
          <a:prstGeom prst="rect">
            <a:avLst/>
          </a:prstGeom>
          <a:solidFill>
            <a:srgbClr val="C8ECFE"/>
          </a:solidFill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</a:rPr>
              <a:t>Initial Steps</a:t>
            </a:r>
            <a:endParaRPr/>
          </a:p>
        </p:txBody>
      </p:sp>
      <p:cxnSp>
        <p:nvCxnSpPr>
          <p:cNvPr id="395" name="Google Shape;395;p43"/>
          <p:cNvCxnSpPr>
            <a:stCxn id="393" idx="1"/>
            <a:endCxn id="394" idx="0"/>
          </p:cNvCxnSpPr>
          <p:nvPr/>
        </p:nvCxnSpPr>
        <p:spPr>
          <a:xfrm flipH="1">
            <a:off x="1359000" y="1073325"/>
            <a:ext cx="1484700" cy="8898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-1147" y="735546"/>
            <a:ext cx="9144000" cy="378042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Research Questions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43" name="Google Shape;143;p26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44" name="Google Shape;144;p26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145" name="Google Shape;145;p26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6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for User Guidance</a:t>
            </a:r>
            <a:endParaRPr/>
          </a:p>
        </p:txBody>
      </p:sp>
      <p:sp>
        <p:nvSpPr>
          <p:cNvPr id="402" name="Google Shape;402;p44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03" name="Google Shape;403;p44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04" name="Google Shape;404;p44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44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44" title="instruction-agent-fsm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111" y="765449"/>
            <a:ext cx="4542424" cy="397093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7" name="Google Shape;407;p44"/>
          <p:cNvSpPr txBox="1"/>
          <p:nvPr/>
        </p:nvSpPr>
        <p:spPr>
          <a:xfrm>
            <a:off x="2510713" y="471926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Guidance Algorithm FSM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08" name="Google Shape;408;p44"/>
          <p:cNvSpPr/>
          <p:nvPr/>
        </p:nvSpPr>
        <p:spPr>
          <a:xfrm>
            <a:off x="4077475" y="836176"/>
            <a:ext cx="3017700" cy="3725400"/>
          </a:xfrm>
          <a:prstGeom prst="rect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4"/>
          <p:cNvSpPr txBox="1"/>
          <p:nvPr/>
        </p:nvSpPr>
        <p:spPr>
          <a:xfrm>
            <a:off x="7445995" y="1938200"/>
            <a:ext cx="1197900" cy="554100"/>
          </a:xfrm>
          <a:prstGeom prst="rect">
            <a:avLst/>
          </a:prstGeom>
          <a:solidFill>
            <a:srgbClr val="C8ECFE"/>
          </a:solidFill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rgbClr val="002060"/>
                </a:solidFill>
              </a:rPr>
              <a:t>Provide User Guidance Step by Step</a:t>
            </a:r>
            <a:endParaRPr/>
          </a:p>
        </p:txBody>
      </p:sp>
      <p:cxnSp>
        <p:nvCxnSpPr>
          <p:cNvPr id="410" name="Google Shape;410;p44"/>
          <p:cNvCxnSpPr>
            <a:stCxn id="408" idx="3"/>
            <a:endCxn id="409" idx="1"/>
          </p:cNvCxnSpPr>
          <p:nvPr/>
        </p:nvCxnSpPr>
        <p:spPr>
          <a:xfrm flipH="1" rot="10800000">
            <a:off x="7095175" y="2215276"/>
            <a:ext cx="350700" cy="4836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for User Guidance</a:t>
            </a:r>
            <a:endParaRPr/>
          </a:p>
        </p:txBody>
      </p:sp>
      <p:sp>
        <p:nvSpPr>
          <p:cNvPr id="417" name="Google Shape;417;p45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18" name="Google Shape;418;p45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19" name="Google Shape;419;p45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0" name="Google Shape;420;p45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45" title="instruction-agent-fsm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111" y="765449"/>
            <a:ext cx="4542424" cy="397093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45"/>
          <p:cNvSpPr txBox="1"/>
          <p:nvPr/>
        </p:nvSpPr>
        <p:spPr>
          <a:xfrm>
            <a:off x="2510713" y="471926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Guidance Algorithm FSM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23" name="Google Shape;423;p45"/>
          <p:cNvSpPr txBox="1"/>
          <p:nvPr/>
        </p:nvSpPr>
        <p:spPr>
          <a:xfrm>
            <a:off x="576025" y="1894125"/>
            <a:ext cx="1992300" cy="554100"/>
          </a:xfrm>
          <a:prstGeom prst="rect">
            <a:avLst/>
          </a:prstGeom>
          <a:solidFill>
            <a:srgbClr val="C8ECFE"/>
          </a:solidFill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</a:rPr>
              <a:t>Client did not Perform the Correct Action and Completely Changed the View</a:t>
            </a:r>
            <a:endParaRPr/>
          </a:p>
        </p:txBody>
      </p:sp>
      <p:cxnSp>
        <p:nvCxnSpPr>
          <p:cNvPr id="424" name="Google Shape;424;p45"/>
          <p:cNvCxnSpPr>
            <a:stCxn id="425" idx="1"/>
            <a:endCxn id="423" idx="0"/>
          </p:cNvCxnSpPr>
          <p:nvPr/>
        </p:nvCxnSpPr>
        <p:spPr>
          <a:xfrm flipH="1">
            <a:off x="1572025" y="1547025"/>
            <a:ext cx="1187400" cy="3471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5" name="Google Shape;425;p45"/>
          <p:cNvSpPr/>
          <p:nvPr/>
        </p:nvSpPr>
        <p:spPr>
          <a:xfrm>
            <a:off x="2759425" y="1305225"/>
            <a:ext cx="2334900" cy="483600"/>
          </a:xfrm>
          <a:prstGeom prst="rect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6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for User Guidance</a:t>
            </a:r>
            <a:endParaRPr/>
          </a:p>
        </p:txBody>
      </p:sp>
      <p:sp>
        <p:nvSpPr>
          <p:cNvPr id="432" name="Google Shape;432;p46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33" name="Google Shape;433;p46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34" name="Google Shape;434;p46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46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46" title="instruction-agent-fsm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7111" y="765449"/>
            <a:ext cx="4542424" cy="397093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46"/>
          <p:cNvSpPr txBox="1"/>
          <p:nvPr/>
        </p:nvSpPr>
        <p:spPr>
          <a:xfrm>
            <a:off x="2510713" y="4719263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Guidance Algorithm FSM Diagram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38" name="Google Shape;438;p46"/>
          <p:cNvSpPr txBox="1"/>
          <p:nvPr/>
        </p:nvSpPr>
        <p:spPr>
          <a:xfrm>
            <a:off x="518425" y="2694425"/>
            <a:ext cx="1992300" cy="554100"/>
          </a:xfrm>
          <a:prstGeom prst="rect">
            <a:avLst/>
          </a:prstGeom>
          <a:solidFill>
            <a:srgbClr val="C8ECFE"/>
          </a:solidFill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060"/>
                </a:solidFill>
              </a:rPr>
              <a:t>A Configuration is Missing and Must be Configured with Guidance from the LLM</a:t>
            </a:r>
            <a:endParaRPr/>
          </a:p>
        </p:txBody>
      </p:sp>
      <p:cxnSp>
        <p:nvCxnSpPr>
          <p:cNvPr id="439" name="Google Shape;439;p46"/>
          <p:cNvCxnSpPr>
            <a:stCxn id="440" idx="1"/>
            <a:endCxn id="438" idx="0"/>
          </p:cNvCxnSpPr>
          <p:nvPr/>
        </p:nvCxnSpPr>
        <p:spPr>
          <a:xfrm flipH="1">
            <a:off x="1514675" y="2571750"/>
            <a:ext cx="1444800" cy="122700"/>
          </a:xfrm>
          <a:prstGeom prst="straightConnector1">
            <a:avLst/>
          </a:prstGeom>
          <a:noFill/>
          <a:ln cap="flat" cmpd="sng" w="9525">
            <a:solidFill>
              <a:srgbClr val="003E7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0" name="Google Shape;440;p46"/>
          <p:cNvSpPr/>
          <p:nvPr/>
        </p:nvSpPr>
        <p:spPr>
          <a:xfrm>
            <a:off x="2959475" y="2329950"/>
            <a:ext cx="2334900" cy="483600"/>
          </a:xfrm>
          <a:prstGeom prst="rect">
            <a:avLst/>
          </a:prstGeom>
          <a:noFill/>
          <a:ln cap="flat" cmpd="sng" w="1077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of the Prototype</a:t>
            </a:r>
            <a:endParaRPr/>
          </a:p>
        </p:txBody>
      </p:sp>
      <p:sp>
        <p:nvSpPr>
          <p:cNvPr id="447" name="Google Shape;447;p47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48" name="Google Shape;448;p47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49" name="Google Shape;449;p47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0" name="Google Shape;450;p47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47" title="web-app-desc-prom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12" y="1457856"/>
            <a:ext cx="7996650" cy="198817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2" name="Google Shape;452;p47" title="init-promp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735800"/>
            <a:ext cx="6981825" cy="4191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3" name="Google Shape;453;p47" title="current-pag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88" y="3749000"/>
            <a:ext cx="7648575" cy="84772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4" name="Google Shape;454;p47"/>
          <p:cNvSpPr txBox="1"/>
          <p:nvPr/>
        </p:nvSpPr>
        <p:spPr>
          <a:xfrm>
            <a:off x="2291700" y="115490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Init Prompt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55" name="Google Shape;455;p47"/>
          <p:cNvSpPr txBox="1"/>
          <p:nvPr/>
        </p:nvSpPr>
        <p:spPr>
          <a:xfrm>
            <a:off x="2291700" y="345770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Web UI Description</a:t>
            </a:r>
            <a:r>
              <a:rPr b="1" lang="en" sz="800">
                <a:solidFill>
                  <a:schemeClr val="dk1"/>
                </a:solidFill>
              </a:rPr>
              <a:t> Prompt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56" name="Google Shape;456;p47"/>
          <p:cNvSpPr txBox="1"/>
          <p:nvPr/>
        </p:nvSpPr>
        <p:spPr>
          <a:xfrm>
            <a:off x="2291700" y="458550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Current Page </a:t>
            </a:r>
            <a:r>
              <a:rPr b="1" lang="en" sz="800">
                <a:solidFill>
                  <a:schemeClr val="dk1"/>
                </a:solidFill>
              </a:rPr>
              <a:t>Prompt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 of the Prototype</a:t>
            </a:r>
            <a:endParaRPr/>
          </a:p>
        </p:txBody>
      </p:sp>
      <p:sp>
        <p:nvSpPr>
          <p:cNvPr id="463" name="Google Shape;463;p48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64" name="Google Shape;464;p48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65" name="Google Shape;465;p48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6" name="Google Shape;466;p48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8" title="user-promp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188" y="2443163"/>
            <a:ext cx="5381625" cy="25717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8" name="Google Shape;468;p48" title="system-promp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4425" y="1553038"/>
            <a:ext cx="3562350" cy="29527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9" name="Google Shape;469;p48"/>
          <p:cNvSpPr txBox="1"/>
          <p:nvPr/>
        </p:nvSpPr>
        <p:spPr>
          <a:xfrm>
            <a:off x="2291700" y="1848334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System </a:t>
            </a:r>
            <a:r>
              <a:rPr b="1" lang="en" sz="800">
                <a:solidFill>
                  <a:schemeClr val="dk1"/>
                </a:solidFill>
              </a:rPr>
              <a:t>Prompt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2291725" y="270035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</a:t>
            </a:r>
            <a:r>
              <a:rPr b="1" lang="en" sz="800">
                <a:solidFill>
                  <a:schemeClr val="dk1"/>
                </a:solidFill>
              </a:rPr>
              <a:t>Prompt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477" name="Google Shape;477;p49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78" name="Google Shape;478;p49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79" name="Google Shape;479;p49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p49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49" title="chatbot-power-dynamics-meas-no-loop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26338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49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View Power Dynamics Measurement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Methods - Measuring the Understandability of the Grammar</a:t>
            </a:r>
            <a:endParaRPr/>
          </a:p>
        </p:txBody>
      </p:sp>
      <p:sp>
        <p:nvSpPr>
          <p:cNvPr id="489" name="Google Shape;489;p50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490" name="Google Shape;490;p50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491" name="Google Shape;491;p50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50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D</a:t>
            </a:r>
            <a:r>
              <a:rPr b="1" lang="en"/>
              <a:t>irect Questions: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1. What is the possible user action for component X?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 What elements are visible on web page 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3. Which component is web component X’s parent component?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4. Is use case Z achievable with component X?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Navigational Questions: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1. If component X1 is visible from the current page, is component X2 visible?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2. From page Y, what are the necessary steps to reach component X?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3. If component X1 is visible from the current page, what are the necessary steps to reach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component X2?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4. If component X can be disabled or enabled, which component can enable or disable it?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0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Methods - </a:t>
            </a:r>
            <a:r>
              <a:rPr lang="en"/>
              <a:t> Measuring the Generation of UI Instructions</a:t>
            </a:r>
            <a:endParaRPr/>
          </a:p>
        </p:txBody>
      </p:sp>
      <p:sp>
        <p:nvSpPr>
          <p:cNvPr id="500" name="Google Shape;500;p51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01" name="Google Shape;501;p51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02" name="Google Shape;502;p51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51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4" name="Google Shape;504;p51"/>
          <p:cNvGraphicFramePr/>
          <p:nvPr/>
        </p:nvGraphicFramePr>
        <p:xfrm>
          <a:off x="393615" y="7243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{627D441B-4419-4D18-BD41-B022614458D6}</a:tableStyleId>
              </a:tblPr>
              <a:tblGrid>
                <a:gridCol w="1673750"/>
                <a:gridCol w="3437475"/>
                <a:gridCol w="3245550"/>
              </a:tblGrid>
              <a:tr h="70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</a:rPr>
                        <a:t>Easy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Change Background Color</a:t>
                      </a:r>
                      <a:endParaRPr b="0"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Requires navigation between web components and pages.</a:t>
                      </a:r>
                      <a:endParaRPr b="0" sz="900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1-10 steps of instructions to complete the task.</a:t>
                      </a:r>
                      <a:endParaRPr b="0" sz="900">
                        <a:solidFill>
                          <a:schemeClr val="dk1"/>
                        </a:solidFill>
                      </a:endParaRPr>
                    </a:p>
                    <a:p>
                      <a:pPr indent="-152400" lvl="0" marL="215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49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" sz="1300"/>
                        <a:t>Medium</a:t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Change IPv4 Method</a:t>
                      </a:r>
                      <a:endParaRPr sz="9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Requires the configuration of a web component, navigation between web components and pages.</a:t>
                      </a:r>
                      <a:endParaRPr sz="900"/>
                    </a:p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 1-10 steps of instructions to</a:t>
                      </a:r>
                      <a:endParaRPr sz="900"/>
                    </a:p>
                    <a:p>
                      <a:pPr indent="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/>
                        <a:t>complete the task.</a:t>
                      </a:r>
                      <a:endParaRPr sz="900"/>
                    </a:p>
                    <a:p>
                      <a:pPr indent="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493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Hard</a:t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Create Measurement and View Test Results</a:t>
                      </a:r>
                      <a:endParaRPr sz="9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Requires the configuration of a web component, navigation between web components and pages. </a:t>
                      </a:r>
                      <a:endParaRPr sz="900"/>
                    </a:p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1-25 steps of instructions to</a:t>
                      </a:r>
                      <a:endParaRPr sz="900"/>
                    </a:p>
                    <a:p>
                      <a:pPr indent="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/>
                        <a:t>complete the task.</a:t>
                      </a:r>
                      <a:endParaRPr sz="900"/>
                    </a:p>
                    <a:p>
                      <a:pPr indent="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62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" sz="1300"/>
                        <a:t>Error</a:t>
                      </a:r>
                      <a:endParaRPr sz="900" u="none" cap="none" strike="noStrike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Order a Hamburger, Create an IP Router/ a New Color/ a Movie</a:t>
                      </a:r>
                      <a:endParaRPr sz="9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Cannot be achieved by the web application.</a:t>
                      </a:r>
                      <a:endParaRPr sz="900"/>
                    </a:p>
                    <a:p>
                      <a:pPr indent="-285750" lvl="0" marL="45720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Char char="●"/>
                      </a:pPr>
                      <a:r>
                        <a:rPr lang="en" sz="900"/>
                        <a:t>An empty list of instructions shall be obtained.</a:t>
                      </a:r>
                      <a:endParaRPr sz="900"/>
                    </a:p>
                    <a:p>
                      <a:pPr indent="-6350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Methods - </a:t>
            </a:r>
            <a:r>
              <a:rPr lang="en"/>
              <a:t> Conducting Interviews about the Chatbot Application</a:t>
            </a:r>
            <a:endParaRPr/>
          </a:p>
        </p:txBody>
      </p:sp>
      <p:sp>
        <p:nvSpPr>
          <p:cNvPr id="511" name="Google Shape;511;p52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12" name="Google Shape;512;p52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13" name="Google Shape;513;p52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52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/>
              <a:t>Target Groups</a:t>
            </a:r>
            <a:r>
              <a:rPr b="1" lang="en"/>
              <a:t>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i="1" lang="en"/>
              <a:t>Participants Unfamiliar with the Web Application</a:t>
            </a:r>
            <a:endParaRPr b="1" i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i="1" lang="en"/>
              <a:t>Participants Familiar with the Web Application</a:t>
            </a:r>
            <a:endParaRPr b="1" i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i="1" lang="en"/>
              <a:t>Participants Familiar with the Web Application and Chatbot Application</a:t>
            </a:r>
            <a:endParaRPr b="1"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Use Cases: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/>
              <a:t>Easy: </a:t>
            </a:r>
            <a:r>
              <a:rPr lang="en"/>
              <a:t>Change Background Color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/>
              <a:t>Medium: </a:t>
            </a:r>
            <a:r>
              <a:rPr lang="en"/>
              <a:t>Change IPv4 Method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/>
              <a:t>Hard: </a:t>
            </a:r>
            <a:r>
              <a:rPr lang="en"/>
              <a:t>Create Measurement and View Test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Questions: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Design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Navigation and Flow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Feedback and Improvement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Software Packages and Integration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2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"/>
          <p:cNvSpPr/>
          <p:nvPr/>
        </p:nvSpPr>
        <p:spPr>
          <a:xfrm>
            <a:off x="-1147" y="2193708"/>
            <a:ext cx="9144000" cy="378042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22" name="Google Shape;522;p53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Research Questions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523" name="Google Shape;523;p53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524" name="Google Shape;524;p53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25" name="Google Shape;525;p53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26" name="Google Shape;526;p53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53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</p:txBody>
      </p:sp>
      <p:sp>
        <p:nvSpPr>
          <p:cNvPr id="154" name="Google Shape;154;p27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155" name="Google Shape;155;p27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156" name="Google Shape;156;p27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Modern Technology Company has a Web-based UI Application:</a:t>
            </a:r>
            <a:endParaRPr/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lots of Components, Options and Configurations</a:t>
            </a:r>
            <a:endParaRPr/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Accessible from Standard Web Browser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They want to Design and (Partially) Implement LLM Chatbot for their Web UI Application:</a:t>
            </a:r>
            <a:endParaRPr/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Make Web UI Setup Easier with Virtual Assistance</a:t>
            </a:r>
            <a:endParaRPr/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Guide User in the UI according to the User’s Prompt</a:t>
            </a:r>
            <a:endParaRPr/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Integration of LLM to the Product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7"/>
          <p:cNvSpPr txBox="1"/>
          <p:nvPr/>
        </p:nvSpPr>
        <p:spPr>
          <a:xfrm>
            <a:off x="8994921" y="4717141"/>
            <a:ext cx="149100" cy="1617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4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Measuring the Understandability of the Grammar</a:t>
            </a:r>
            <a:endParaRPr/>
          </a:p>
        </p:txBody>
      </p:sp>
      <p:sp>
        <p:nvSpPr>
          <p:cNvPr id="534" name="Google Shape;534;p54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35" name="Google Shape;535;p54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36" name="Google Shape;536;p54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54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54" title="gram-direct-q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00" y="729038"/>
            <a:ext cx="4321200" cy="2592716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9" name="Google Shape;539;p54" title="hal-exam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663" y="3663495"/>
            <a:ext cx="4438675" cy="92155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0" name="Google Shape;540;p54"/>
          <p:cNvSpPr txBox="1"/>
          <p:nvPr/>
        </p:nvSpPr>
        <p:spPr>
          <a:xfrm>
            <a:off x="2291700" y="332175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Direct Question Results</a:t>
            </a:r>
            <a:endParaRPr b="1" sz="800">
              <a:solidFill>
                <a:schemeClr val="dk1"/>
              </a:solidFill>
            </a:endParaRPr>
          </a:p>
        </p:txBody>
      </p:sp>
      <p:sp>
        <p:nvSpPr>
          <p:cNvPr id="541" name="Google Shape;541;p54"/>
          <p:cNvSpPr txBox="1"/>
          <p:nvPr/>
        </p:nvSpPr>
        <p:spPr>
          <a:xfrm>
            <a:off x="2291700" y="451315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Polysemy Confusion Example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5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Measuring the Understandability of the Grammar</a:t>
            </a:r>
            <a:endParaRPr/>
          </a:p>
        </p:txBody>
      </p:sp>
      <p:sp>
        <p:nvSpPr>
          <p:cNvPr id="548" name="Google Shape;548;p55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49" name="Google Shape;549;p55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50" name="Google Shape;550;p55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1" name="Google Shape;551;p55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55" title="gram-nav-q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725" y="887986"/>
            <a:ext cx="5612550" cy="3367526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3" name="Google Shape;553;p55"/>
          <p:cNvSpPr txBox="1"/>
          <p:nvPr/>
        </p:nvSpPr>
        <p:spPr>
          <a:xfrm>
            <a:off x="2291700" y="4255509"/>
            <a:ext cx="456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Navigational </a:t>
            </a:r>
            <a:r>
              <a:rPr b="1" lang="en" sz="800">
                <a:solidFill>
                  <a:schemeClr val="dk1"/>
                </a:solidFill>
              </a:rPr>
              <a:t>Question Results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6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  </a:t>
            </a:r>
            <a:r>
              <a:rPr lang="en"/>
              <a:t>Measuring the Generation of UI Instructions</a:t>
            </a:r>
            <a:endParaRPr/>
          </a:p>
        </p:txBody>
      </p:sp>
      <p:sp>
        <p:nvSpPr>
          <p:cNvPr id="560" name="Google Shape;560;p56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61" name="Google Shape;561;p56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62" name="Google Shape;562;p56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3" name="Google Shape;563;p56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Results: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Correct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Wrong:</a:t>
            </a:r>
            <a:endParaRPr b="1"/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AutoNum type="arabicPeriod"/>
            </a:pPr>
            <a:r>
              <a:rPr lang="en">
                <a:solidFill>
                  <a:srgbClr val="274E13"/>
                </a:solidFill>
              </a:rPr>
              <a:t>The List of Instructions Obtained is Correct but Not the Shortest from the Current Page</a:t>
            </a:r>
            <a:endParaRPr>
              <a:solidFill>
                <a:srgbClr val="274E13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AutoNum type="arabicPeriod"/>
            </a:pPr>
            <a:r>
              <a:rPr lang="en">
                <a:solidFill>
                  <a:srgbClr val="274E13"/>
                </a:solidFill>
              </a:rPr>
              <a:t>The Use Case is Achievable, but No Instruction is Obtained</a:t>
            </a:r>
            <a:endParaRPr>
              <a:solidFill>
                <a:srgbClr val="274E13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AutoNum type="arabicPeriod"/>
            </a:pPr>
            <a:r>
              <a:rPr lang="en">
                <a:solidFill>
                  <a:srgbClr val="274E13"/>
                </a:solidFill>
              </a:rPr>
              <a:t>The Use Case is Achievable, but Missing Steps in the Execution Path</a:t>
            </a:r>
            <a:endParaRPr>
              <a:solidFill>
                <a:srgbClr val="274E13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100"/>
              <a:buAutoNum type="arabicPeriod"/>
            </a:pPr>
            <a:r>
              <a:rPr lang="en">
                <a:solidFill>
                  <a:srgbClr val="980000"/>
                </a:solidFill>
              </a:rPr>
              <a:t>The Use Case is not Achievable, but a List of Instructions is Obtained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6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7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r>
              <a:rPr lang="en"/>
              <a:t> -  Measuring the Generation of UI Instructions</a:t>
            </a:r>
            <a:endParaRPr/>
          </a:p>
        </p:txBody>
      </p:sp>
      <p:sp>
        <p:nvSpPr>
          <p:cNvPr id="571" name="Google Shape;571;p57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72" name="Google Shape;572;p57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73" name="Google Shape;573;p57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57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57" title="instr-ge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801" y="773438"/>
            <a:ext cx="5994400" cy="359662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6" name="Google Shape;576;p57"/>
          <p:cNvSpPr txBox="1"/>
          <p:nvPr/>
        </p:nvSpPr>
        <p:spPr>
          <a:xfrm>
            <a:off x="2411400" y="43700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Generation of UI Instructions </a:t>
            </a:r>
            <a:r>
              <a:rPr b="1" lang="en" sz="800">
                <a:solidFill>
                  <a:schemeClr val="dk1"/>
                </a:solidFill>
              </a:rPr>
              <a:t>Results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8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r>
              <a:rPr lang="en"/>
              <a:t> -  Conducting Interviews about the Chatbot Application</a:t>
            </a:r>
            <a:endParaRPr/>
          </a:p>
        </p:txBody>
      </p:sp>
      <p:sp>
        <p:nvSpPr>
          <p:cNvPr id="583" name="Google Shape;583;p58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84" name="Google Shape;584;p58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85" name="Google Shape;585;p58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6" name="Google Shape;586;p58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Design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Helpful for user guidance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Not confusing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Step-by-step highlighting, textual instructions and error handling are well designed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Divide steps to substeps, display error behavior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Navigation and Flow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Helpful and Straightforward for Completing the Task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Clear, Easy to Understand, and Straightforward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Feedback and Improvement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More Interactive and Visually Engaging than Traditional Documentation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Onboarding the Use Cases for the Web Application and Troubleshooting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More Customization Options and a Quick-Search Function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Receiving all Instructions at the Beginning may be Optional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Textually Interacting with the Chatbot Application is much easier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Software Packages and Integration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Package Structure Fits the Main Application’s Structure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Design Principles and Patterns are Used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Application Logic and Design is Integrated to the Main Application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58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9"/>
          <p:cNvSpPr/>
          <p:nvPr/>
        </p:nvSpPr>
        <p:spPr>
          <a:xfrm>
            <a:off x="-1147" y="2679762"/>
            <a:ext cx="9144000" cy="378042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594" name="Google Shape;594;p59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Research Questions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Conclusion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9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596" name="Google Shape;596;p59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597" name="Google Shape;597;p59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598" name="Google Shape;598;p59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9" name="Google Shape;599;p59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0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606" name="Google Shape;606;p60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07" name="Google Shape;607;p60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08" name="Google Shape;608;p60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9" name="Google Shape;609;p60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Key Results</a:t>
            </a:r>
            <a:endParaRPr b="1"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An approach to </a:t>
            </a:r>
            <a:r>
              <a:rPr i="1" lang="en"/>
              <a:t>model the web UI components</a:t>
            </a:r>
            <a:r>
              <a:rPr lang="en"/>
              <a:t> is investigated by searching the related work and extending this work by proposing a grammar to define the components.</a:t>
            </a:r>
            <a:endParaRPr/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 </a:t>
            </a:r>
            <a:r>
              <a:rPr i="1" lang="en"/>
              <a:t>format to represent UI instructions</a:t>
            </a:r>
            <a:r>
              <a:rPr lang="en"/>
              <a:t> is designed, a </a:t>
            </a:r>
            <a:r>
              <a:rPr i="1" lang="en"/>
              <a:t>method to extract these instructions</a:t>
            </a:r>
            <a:r>
              <a:rPr lang="en"/>
              <a:t> from the textual output is implemented, and the proposed format is added to the prompt to explain the format specification to the LLM. Afterward, the </a:t>
            </a:r>
            <a:r>
              <a:rPr i="1" lang="en"/>
              <a:t>user guidance algorithm</a:t>
            </a:r>
            <a:r>
              <a:rPr lang="en"/>
              <a:t> is implemented so that the extracted U</a:t>
            </a:r>
            <a:r>
              <a:rPr lang="en"/>
              <a:t>I </a:t>
            </a:r>
            <a:r>
              <a:rPr lang="en"/>
              <a:t>instructions can be followed step-by-step by the developed chatbot application.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 chatbot application is developed considering the </a:t>
            </a:r>
            <a:r>
              <a:rPr i="1" lang="en"/>
              <a:t>software development principles</a:t>
            </a:r>
            <a:r>
              <a:rPr lang="en"/>
              <a:t> and the </a:t>
            </a:r>
            <a:r>
              <a:rPr i="1" lang="en"/>
              <a:t>user experience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Limitations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Token and Prompt Text Size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Applicability to the All Project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Infrastructure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Sample Size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60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1"/>
          <p:cNvSpPr txBox="1"/>
          <p:nvPr>
            <p:ph idx="1" type="body"/>
          </p:nvPr>
        </p:nvSpPr>
        <p:spPr>
          <a:xfrm>
            <a:off x="870322" y="2614648"/>
            <a:ext cx="1863966" cy="16462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Doruk Gercel</a:t>
            </a:r>
            <a:endParaRPr/>
          </a:p>
        </p:txBody>
      </p:sp>
      <p:sp>
        <p:nvSpPr>
          <p:cNvPr id="617" name="Google Shape;617;p61"/>
          <p:cNvSpPr txBox="1"/>
          <p:nvPr>
            <p:ph idx="2" type="body"/>
          </p:nvPr>
        </p:nvSpPr>
        <p:spPr>
          <a:xfrm>
            <a:off x="870326" y="2457751"/>
            <a:ext cx="1863511" cy="1372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BSc.</a:t>
            </a:r>
            <a:endParaRPr/>
          </a:p>
        </p:txBody>
      </p:sp>
      <p:sp>
        <p:nvSpPr>
          <p:cNvPr id="618" name="Google Shape;618;p61"/>
          <p:cNvSpPr txBox="1"/>
          <p:nvPr>
            <p:ph idx="3" type="body"/>
          </p:nvPr>
        </p:nvSpPr>
        <p:spPr>
          <a:xfrm>
            <a:off x="1385646" y="4211719"/>
            <a:ext cx="1299002" cy="100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17132</a:t>
            </a:r>
            <a:endParaRPr/>
          </a:p>
        </p:txBody>
      </p:sp>
      <p:sp>
        <p:nvSpPr>
          <p:cNvPr id="619" name="Google Shape;619;p61"/>
          <p:cNvSpPr txBox="1"/>
          <p:nvPr>
            <p:ph idx="4" type="body"/>
          </p:nvPr>
        </p:nvSpPr>
        <p:spPr>
          <a:xfrm>
            <a:off x="845586" y="4339489"/>
            <a:ext cx="1839062" cy="98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matthes@in.tum.de</a:t>
            </a:r>
            <a:endParaRPr/>
          </a:p>
        </p:txBody>
      </p:sp>
      <p:sp>
        <p:nvSpPr>
          <p:cNvPr id="620" name="Google Shape;620;p61"/>
          <p:cNvSpPr txBox="1"/>
          <p:nvPr>
            <p:ph idx="5" type="body"/>
          </p:nvPr>
        </p:nvSpPr>
        <p:spPr>
          <a:xfrm>
            <a:off x="870818" y="2778746"/>
            <a:ext cx="1876541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21" name="Google Shape;621;p61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2"/>
          <p:cNvSpPr/>
          <p:nvPr/>
        </p:nvSpPr>
        <p:spPr>
          <a:xfrm>
            <a:off x="-1147" y="698562"/>
            <a:ext cx="9144000" cy="378000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28" name="Google Shape;628;p62"/>
          <p:cNvSpPr txBox="1"/>
          <p:nvPr>
            <p:ph idx="1" type="body"/>
          </p:nvPr>
        </p:nvSpPr>
        <p:spPr>
          <a:xfrm>
            <a:off x="250826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Captures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 Diagram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Interview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2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r>
              <a:rPr lang="en"/>
              <a:t> Slides - Outline</a:t>
            </a:r>
            <a:endParaRPr/>
          </a:p>
        </p:txBody>
      </p:sp>
      <p:sp>
        <p:nvSpPr>
          <p:cNvPr id="630" name="Google Shape;630;p62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31" name="Google Shape;631;p62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32" name="Google Shape;632;p62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3" name="Google Shape;633;p62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3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640" name="Google Shape;640;p63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41" name="Google Shape;641;p63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42" name="Google Shape;642;p63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3" name="Google Shape;643;p63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63" title="chatbot-changebg-color-standard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88" y="753463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5" name="Google Shape;645;p63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Change Background Color - Standard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/>
          <p:nvPr/>
        </p:nvSpPr>
        <p:spPr>
          <a:xfrm>
            <a:off x="-1147" y="1167594"/>
            <a:ext cx="9144000" cy="378042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Research Questions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66" name="Google Shape;166;p28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67" name="Google Shape;167;p28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168" name="Google Shape;168;p28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169" name="Google Shape;169;p28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4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652" name="Google Shape;652;p64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53" name="Google Shape;653;p64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54" name="Google Shape;654;p64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5" name="Google Shape;655;p64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64" title="chatbot-changebg-color-standard2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53463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7" name="Google Shape;657;p64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Change Background Color - Current Page: Settings Page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5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664" name="Google Shape;664;p65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65" name="Google Shape;665;p65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66" name="Google Shape;666;p65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65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65" title="chatbot-changebg-color-standard3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26338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9" name="Google Shape;669;p65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Change Background Color - Long Prompt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6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676" name="Google Shape;676;p66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77" name="Google Shape;677;p66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78" name="Google Shape;678;p66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9" name="Google Shape;679;p66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66" title="chatbot-changebg-color-error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53463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1" name="Google Shape;681;p66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Unachievable Prompt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7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688" name="Google Shape;688;p67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689" name="Google Shape;689;p67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690" name="Google Shape;690;p67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1" name="Google Shape;691;p67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67" title="chatbot-power-dynamics-meas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26338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3" name="Google Shape;693;p67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View Power Dynamics Measurement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Chatbot Application Screen Capture</a:t>
            </a:r>
            <a:endParaRPr/>
          </a:p>
        </p:txBody>
      </p:sp>
      <p:sp>
        <p:nvSpPr>
          <p:cNvPr id="700" name="Google Shape;700;p68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01" name="Google Shape;701;p68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02" name="Google Shape;702;p68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3" name="Google Shape;703;p68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68" title="chatbot-ipv4method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88" y="726338"/>
            <a:ext cx="8342828" cy="383840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5" name="Google Shape;705;p68"/>
          <p:cNvSpPr txBox="1"/>
          <p:nvPr/>
        </p:nvSpPr>
        <p:spPr>
          <a:xfrm>
            <a:off x="2411400" y="45918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Change IPv4 Method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9"/>
          <p:cNvSpPr/>
          <p:nvPr/>
        </p:nvSpPr>
        <p:spPr>
          <a:xfrm>
            <a:off x="-1147" y="1155762"/>
            <a:ext cx="9144000" cy="378000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12" name="Google Shape;712;p69"/>
          <p:cNvSpPr txBox="1"/>
          <p:nvPr>
            <p:ph idx="1" type="body"/>
          </p:nvPr>
        </p:nvSpPr>
        <p:spPr>
          <a:xfrm>
            <a:off x="250826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Captures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 Diagram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Interview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69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- Outline</a:t>
            </a:r>
            <a:endParaRPr/>
          </a:p>
        </p:txBody>
      </p:sp>
      <p:sp>
        <p:nvSpPr>
          <p:cNvPr id="714" name="Google Shape;714;p69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15" name="Google Shape;715;p69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16" name="Google Shape;716;p69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7" name="Google Shape;717;p69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0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 Diagram</a:t>
            </a:r>
            <a:endParaRPr/>
          </a:p>
        </p:txBody>
      </p:sp>
      <p:sp>
        <p:nvSpPr>
          <p:cNvPr id="724" name="Google Shape;724;p70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25" name="Google Shape;725;p70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26" name="Google Shape;726;p70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7" name="Google Shape;727;p70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70" title="general-usage-sequence-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274" y="547150"/>
            <a:ext cx="5007450" cy="4049199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9" name="Google Shape;729;p70"/>
          <p:cNvSpPr txBox="1"/>
          <p:nvPr/>
        </p:nvSpPr>
        <p:spPr>
          <a:xfrm>
            <a:off x="2411400" y="45224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User Interaction Sequence Diagram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1"/>
          <p:cNvSpPr/>
          <p:nvPr/>
        </p:nvSpPr>
        <p:spPr>
          <a:xfrm>
            <a:off x="-1147" y="1536762"/>
            <a:ext cx="9144000" cy="378000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36" name="Google Shape;736;p71"/>
          <p:cNvSpPr txBox="1"/>
          <p:nvPr>
            <p:ph idx="1" type="body"/>
          </p:nvPr>
        </p:nvSpPr>
        <p:spPr>
          <a:xfrm>
            <a:off x="250826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Captures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 Diagram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Interview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71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- Outline</a:t>
            </a:r>
            <a:endParaRPr/>
          </a:p>
        </p:txBody>
      </p:sp>
      <p:sp>
        <p:nvSpPr>
          <p:cNvPr id="738" name="Google Shape;738;p71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39" name="Google Shape;739;p71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40" name="Google Shape;740;p71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1" name="Google Shape;741;p71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Prompt Agent Routine</a:t>
            </a:r>
            <a:endParaRPr/>
          </a:p>
        </p:txBody>
      </p:sp>
      <p:sp>
        <p:nvSpPr>
          <p:cNvPr id="748" name="Google Shape;748;p72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49" name="Google Shape;749;p72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50" name="Google Shape;750;p72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1" name="Google Shape;751;p72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72" title="Screenshot from 2025-03-15 01-05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438" y="1259651"/>
            <a:ext cx="3667125" cy="2624181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3" name="Google Shape;753;p72"/>
          <p:cNvSpPr txBox="1"/>
          <p:nvPr/>
        </p:nvSpPr>
        <p:spPr>
          <a:xfrm>
            <a:off x="2411413" y="388382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Prompt Agent Routine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 - Instruction Adapter Routine</a:t>
            </a:r>
            <a:r>
              <a:rPr lang="en"/>
              <a:t> </a:t>
            </a:r>
            <a:endParaRPr/>
          </a:p>
        </p:txBody>
      </p:sp>
      <p:sp>
        <p:nvSpPr>
          <p:cNvPr id="760" name="Google Shape;760;p73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61" name="Google Shape;761;p73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62" name="Google Shape;762;p73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3" name="Google Shape;763;p73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p73" title="Screenshot from 2025-03-15 01-05-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813" y="2070950"/>
            <a:ext cx="3568375" cy="14480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5" name="Google Shape;765;p73"/>
          <p:cNvSpPr txBox="1"/>
          <p:nvPr/>
        </p:nvSpPr>
        <p:spPr>
          <a:xfrm>
            <a:off x="2411400" y="3518950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Instruction Adapter</a:t>
            </a:r>
            <a:r>
              <a:rPr b="1" lang="en" sz="800">
                <a:solidFill>
                  <a:schemeClr val="dk1"/>
                </a:solidFill>
              </a:rPr>
              <a:t> Routine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Questions</a:t>
            </a:r>
            <a:endParaRPr/>
          </a:p>
        </p:txBody>
      </p:sp>
      <p:graphicFrame>
        <p:nvGraphicFramePr>
          <p:cNvPr id="177" name="Google Shape;177;p29"/>
          <p:cNvGraphicFramePr/>
          <p:nvPr/>
        </p:nvGraphicFramePr>
        <p:xfrm>
          <a:off x="249677" y="12756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{627D441B-4419-4D18-BD41-B022614458D6}</a:tableStyleId>
              </a:tblPr>
              <a:tblGrid>
                <a:gridCol w="5834475"/>
                <a:gridCol w="2809000"/>
              </a:tblGrid>
              <a:tr h="105680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none" cap="none" strike="noStrike">
                          <a:solidFill>
                            <a:schemeClr val="dk1"/>
                          </a:solidFill>
                        </a:rPr>
                        <a:t>RQ1)</a:t>
                      </a: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 How to model UI components to feed LLM to generate the required steps to perform UI actions?</a:t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Literature </a:t>
                      </a: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R</a:t>
                      </a: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eview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Identify </a:t>
                      </a: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A</a:t>
                      </a: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ttributes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Construct the </a:t>
                      </a:r>
                      <a:r>
                        <a:rPr b="0" lang="en" sz="900">
                          <a:solidFill>
                            <a:schemeClr val="dk1"/>
                          </a:solidFill>
                        </a:rPr>
                        <a:t>G</a:t>
                      </a:r>
                      <a:r>
                        <a:rPr b="0" lang="en" sz="900" u="none" cap="none" strike="noStrike">
                          <a:solidFill>
                            <a:schemeClr val="dk1"/>
                          </a:solidFill>
                        </a:rPr>
                        <a:t>rammar</a:t>
                      </a:r>
                      <a:endParaRPr sz="1100"/>
                    </a:p>
                    <a:p>
                      <a:pPr indent="-152400" lvl="0" marL="215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b="0"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180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none" cap="none" strike="noStrike"/>
                        <a:t>RQ2)</a:t>
                      </a:r>
                      <a:r>
                        <a:rPr lang="en" sz="900" u="none" cap="none" strike="noStrike"/>
                        <a:t> How to generate UI instructions from the textual output generated from the LLM?</a:t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Construct UI </a:t>
                      </a:r>
                      <a:r>
                        <a:rPr lang="en" sz="900"/>
                        <a:t>I</a:t>
                      </a:r>
                      <a:r>
                        <a:rPr lang="en" sz="900" u="none" cap="none" strike="noStrike"/>
                        <a:t>nstruction </a:t>
                      </a:r>
                      <a:r>
                        <a:rPr lang="en" sz="900"/>
                        <a:t>F</a:t>
                      </a:r>
                      <a:r>
                        <a:rPr lang="en" sz="900" u="none" cap="none" strike="noStrike"/>
                        <a:t>ormat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Prepare a </a:t>
                      </a:r>
                      <a:r>
                        <a:rPr lang="en" sz="900"/>
                        <a:t>P</a:t>
                      </a:r>
                      <a:r>
                        <a:rPr lang="en" sz="900" u="none" cap="none" strike="noStrike"/>
                        <a:t>rompt for the LLM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Generate </a:t>
                      </a:r>
                      <a:r>
                        <a:rPr lang="en" sz="900"/>
                        <a:t>M</a:t>
                      </a:r>
                      <a:r>
                        <a:rPr lang="en" sz="900" u="none" cap="none" strike="noStrike"/>
                        <a:t>ethod to </a:t>
                      </a:r>
                      <a:r>
                        <a:rPr lang="en" sz="900"/>
                        <a:t>E</a:t>
                      </a:r>
                      <a:r>
                        <a:rPr lang="en" sz="900" u="none" cap="none" strike="noStrike"/>
                        <a:t>xtract UI </a:t>
                      </a:r>
                      <a:r>
                        <a:rPr lang="en" sz="900"/>
                        <a:t>I</a:t>
                      </a:r>
                      <a:r>
                        <a:rPr lang="en" sz="900" u="none" cap="none" strike="noStrike"/>
                        <a:t>nstructions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Develop the ‘User Guidance Algorithm’</a:t>
                      </a:r>
                      <a:endParaRPr sz="1100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5750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 u="none" cap="none" strike="noStrike"/>
                        <a:t>RQ3)</a:t>
                      </a:r>
                      <a:r>
                        <a:rPr lang="en" sz="900" u="none" cap="none" strike="noStrike"/>
                        <a:t> How to integrate this chatbot into the product by following and considering software engineering principles?</a:t>
                      </a:r>
                      <a:endParaRPr sz="1100"/>
                    </a:p>
                  </a:txBody>
                  <a:tcPr marT="34300" marB="34300" marR="68600" marL="68600">
                    <a:lnR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Collect the </a:t>
                      </a:r>
                      <a:r>
                        <a:rPr lang="en" sz="900"/>
                        <a:t>C</a:t>
                      </a:r>
                      <a:r>
                        <a:rPr lang="en" sz="900" u="none" cap="none" strike="noStrike"/>
                        <a:t>hatbot </a:t>
                      </a:r>
                      <a:r>
                        <a:rPr lang="en" sz="900"/>
                        <a:t>A</a:t>
                      </a:r>
                      <a:r>
                        <a:rPr lang="en" sz="900" u="none" cap="none" strike="noStrike"/>
                        <a:t>pplication </a:t>
                      </a:r>
                      <a:r>
                        <a:rPr lang="en" sz="900"/>
                        <a:t>R</a:t>
                      </a:r>
                      <a:r>
                        <a:rPr lang="en" sz="900" u="none" cap="none" strike="noStrike"/>
                        <a:t>equirements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Design a </a:t>
                      </a:r>
                      <a:r>
                        <a:rPr lang="en" sz="900"/>
                        <a:t>M</a:t>
                      </a:r>
                      <a:r>
                        <a:rPr lang="en" sz="900" u="none" cap="none" strike="noStrike"/>
                        <a:t>ock </a:t>
                      </a:r>
                      <a:r>
                        <a:rPr lang="en" sz="900"/>
                        <a:t>P</a:t>
                      </a:r>
                      <a:r>
                        <a:rPr lang="en" sz="900" u="none" cap="none" strike="noStrike"/>
                        <a:t>rototype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Design and </a:t>
                      </a:r>
                      <a:r>
                        <a:rPr lang="en" sz="900"/>
                        <a:t>D</a:t>
                      </a:r>
                      <a:r>
                        <a:rPr lang="en" sz="900" u="none" cap="none" strike="noStrike"/>
                        <a:t>efine </a:t>
                      </a:r>
                      <a:r>
                        <a:rPr lang="en" sz="900"/>
                        <a:t>S</a:t>
                      </a:r>
                      <a:r>
                        <a:rPr lang="en" sz="900" u="none" cap="none" strike="noStrike"/>
                        <a:t>ubcomponents</a:t>
                      </a:r>
                      <a:endParaRPr sz="1100"/>
                    </a:p>
                    <a:p>
                      <a:pPr indent="-120650" lvl="0" marL="127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" sz="900" u="none" cap="none" strike="noStrike"/>
                        <a:t>Develop and</a:t>
                      </a:r>
                      <a:r>
                        <a:rPr lang="en" sz="900"/>
                        <a:t> I</a:t>
                      </a:r>
                      <a:r>
                        <a:rPr lang="en" sz="900" u="none" cap="none" strike="noStrike"/>
                        <a:t>mplement the </a:t>
                      </a:r>
                      <a:r>
                        <a:rPr lang="en" sz="900"/>
                        <a:t>S</a:t>
                      </a:r>
                      <a:r>
                        <a:rPr lang="en" sz="900" u="none" cap="none" strike="noStrike"/>
                        <a:t>ubcomponents</a:t>
                      </a:r>
                      <a:endParaRPr sz="1100"/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78" name="Google Shape;178;p29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179" name="Google Shape;179;p29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180" name="Google Shape;180;p29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29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4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Backup Slide - Instruction Agent Routine</a:t>
            </a:r>
            <a:endParaRPr/>
          </a:p>
        </p:txBody>
      </p:sp>
      <p:sp>
        <p:nvSpPr>
          <p:cNvPr id="772" name="Google Shape;772;p74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73" name="Google Shape;773;p74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74" name="Google Shape;774;p74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5" name="Google Shape;775;p74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74" title="Screenshot from 2025-03-15 01-05-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327" y="725764"/>
            <a:ext cx="3659349" cy="4049224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7" name="Google Shape;777;p74"/>
          <p:cNvSpPr txBox="1"/>
          <p:nvPr/>
        </p:nvSpPr>
        <p:spPr>
          <a:xfrm>
            <a:off x="2411400" y="4751075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Instruction Agent Routine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5"/>
          <p:cNvSpPr txBox="1"/>
          <p:nvPr>
            <p:ph type="title"/>
          </p:nvPr>
        </p:nvSpPr>
        <p:spPr>
          <a:xfrm>
            <a:off x="250825" y="33338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Backup Slide - Instruction Agent Routine</a:t>
            </a:r>
            <a:endParaRPr/>
          </a:p>
        </p:txBody>
      </p:sp>
      <p:sp>
        <p:nvSpPr>
          <p:cNvPr id="784" name="Google Shape;784;p75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85" name="Google Shape;785;p75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786" name="Google Shape;786;p75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7" name="Google Shape;787;p75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75" title="Screenshot from 2025-03-15 01-06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9912" y="1520575"/>
            <a:ext cx="3864174" cy="2295775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9" name="Google Shape;789;p75"/>
          <p:cNvSpPr txBox="1"/>
          <p:nvPr/>
        </p:nvSpPr>
        <p:spPr>
          <a:xfrm>
            <a:off x="2411400" y="3816350"/>
            <a:ext cx="432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Instruction Agent Routine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6"/>
          <p:cNvSpPr/>
          <p:nvPr/>
        </p:nvSpPr>
        <p:spPr>
          <a:xfrm>
            <a:off x="-1147" y="1993962"/>
            <a:ext cx="9144000" cy="378000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96" name="Google Shape;796;p76"/>
          <p:cNvSpPr txBox="1"/>
          <p:nvPr>
            <p:ph idx="1" type="body"/>
          </p:nvPr>
        </p:nvSpPr>
        <p:spPr>
          <a:xfrm>
            <a:off x="250826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Captures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Sequence Diagram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Interview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76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- Outline</a:t>
            </a:r>
            <a:endParaRPr/>
          </a:p>
        </p:txBody>
      </p:sp>
      <p:sp>
        <p:nvSpPr>
          <p:cNvPr id="798" name="Google Shape;798;p76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799" name="Google Shape;799;p76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800" name="Google Shape;800;p76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1" name="Google Shape;801;p76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7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 - </a:t>
            </a:r>
            <a:r>
              <a:rPr lang="en"/>
              <a:t>Conducting Interviews about the Chatbot Application</a:t>
            </a:r>
            <a:endParaRPr/>
          </a:p>
        </p:txBody>
      </p:sp>
      <p:sp>
        <p:nvSpPr>
          <p:cNvPr id="808" name="Google Shape;808;p77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809" name="Google Shape;809;p77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810" name="Google Shape;810;p77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1" name="Google Shape;811;p77"/>
          <p:cNvSpPr txBox="1"/>
          <p:nvPr>
            <p:ph idx="1" type="body"/>
          </p:nvPr>
        </p:nvSpPr>
        <p:spPr>
          <a:xfrm>
            <a:off x="250825" y="735807"/>
            <a:ext cx="8642400" cy="4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Are the design (color, highlights, etc.) elements helpful to complete the task?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Do you find any design element feel confusing?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What is good about the user guidance and design elements?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Would you have preferred it a different way, and if so, how?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Navigation and Flow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Is the user guidance helpful to complete the task?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Are the instructions clear and easy to understand/follow?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Feedback and Improvement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Would you prefer using the tool over traditional help/manual/documentation, etc.?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What kind of tasks/use cases would you use it for?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What could be improved? What features are missing?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If you could redesign one part of this user guidance, what would you change and why?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Would voice assistance (input/output) be helpful?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77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/>
          <p:nvPr/>
        </p:nvSpPr>
        <p:spPr>
          <a:xfrm>
            <a:off x="-1147" y="1653648"/>
            <a:ext cx="9144000" cy="378042"/>
          </a:xfrm>
          <a:prstGeom prst="rect">
            <a:avLst/>
          </a:prstGeom>
          <a:solidFill>
            <a:srgbClr val="C4DCF2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250826" y="735807"/>
            <a:ext cx="8642351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Motivation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Research Questions 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89" name="Google Shape;189;p30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90" name="Google Shape;190;p30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191" name="Google Shape;191;p30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192" name="Google Shape;192;p30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0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type="title"/>
          </p:nvPr>
        </p:nvSpPr>
        <p:spPr>
          <a:xfrm>
            <a:off x="250828" y="33339"/>
            <a:ext cx="7939574" cy="54054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of the Chatbot Application</a:t>
            </a:r>
            <a:endParaRPr/>
          </a:p>
        </p:txBody>
      </p:sp>
      <p:sp>
        <p:nvSpPr>
          <p:cNvPr id="200" name="Google Shape;200;p31"/>
          <p:cNvSpPr txBox="1"/>
          <p:nvPr>
            <p:ph idx="10" type="dt"/>
          </p:nvPr>
        </p:nvSpPr>
        <p:spPr>
          <a:xfrm>
            <a:off x="7037388" y="4927962"/>
            <a:ext cx="1606550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01" name="Google Shape;201;p31"/>
          <p:cNvSpPr txBox="1"/>
          <p:nvPr>
            <p:ph idx="11" type="ftr"/>
          </p:nvPr>
        </p:nvSpPr>
        <p:spPr>
          <a:xfrm>
            <a:off x="249677" y="4926807"/>
            <a:ext cx="4321175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8643938" y="4927962"/>
            <a:ext cx="249237" cy="21669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250825" y="735807"/>
            <a:ext cx="8642350" cy="40505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UI like a Messaging Application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Leverage the LLM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Guide the User until the Last Instruction or the User Turns-Off the Guidance Mode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Continue to Guide the User even if the User makes an Error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Design Elements shall be Compatible with the Other Design Elements of the Web Application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</a:t>
            </a:r>
            <a:r>
              <a:rPr i="1" lang="en"/>
              <a:t>OpenAI’s GPT-4o mini</a:t>
            </a:r>
            <a:r>
              <a:rPr lang="en"/>
              <a:t> shall be Used as the LLM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1"/>
          <p:cNvSpPr txBox="1"/>
          <p:nvPr/>
        </p:nvSpPr>
        <p:spPr>
          <a:xfrm>
            <a:off x="8994921" y="4717141"/>
            <a:ext cx="149079" cy="15965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Proposal</a:t>
            </a:r>
            <a:endParaRPr/>
          </a:p>
        </p:txBody>
      </p:sp>
      <p:sp>
        <p:nvSpPr>
          <p:cNvPr id="211" name="Google Shape;211;p32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12" name="Google Shape;212;p32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2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188" y="702425"/>
            <a:ext cx="6871624" cy="3738650"/>
          </a:xfrm>
          <a:prstGeom prst="rect">
            <a:avLst/>
          </a:prstGeom>
          <a:noFill/>
          <a:ln cap="flat" cmpd="sng" w="9525">
            <a:solidFill>
              <a:srgbClr val="0065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32"/>
          <p:cNvSpPr txBox="1"/>
          <p:nvPr/>
        </p:nvSpPr>
        <p:spPr>
          <a:xfrm>
            <a:off x="2174400" y="4462400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Chat Mode Send Prompt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/>
          <p:nvPr>
            <p:ph type="title"/>
          </p:nvPr>
        </p:nvSpPr>
        <p:spPr>
          <a:xfrm>
            <a:off x="250828" y="33339"/>
            <a:ext cx="7939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7500" spcFirstLastPara="1" rIns="675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Proposal</a:t>
            </a:r>
            <a:endParaRPr/>
          </a:p>
        </p:txBody>
      </p:sp>
      <p:sp>
        <p:nvSpPr>
          <p:cNvPr id="223" name="Google Shape;223;p33"/>
          <p:cNvSpPr txBox="1"/>
          <p:nvPr>
            <p:ph idx="10" type="dt"/>
          </p:nvPr>
        </p:nvSpPr>
        <p:spPr>
          <a:xfrm>
            <a:off x="7037388" y="4927962"/>
            <a:ext cx="1606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/>
              <a:t>© sebis</a:t>
            </a:r>
            <a:endParaRPr/>
          </a:p>
        </p:txBody>
      </p:sp>
      <p:sp>
        <p:nvSpPr>
          <p:cNvPr id="224" name="Google Shape;224;p33"/>
          <p:cNvSpPr txBox="1"/>
          <p:nvPr>
            <p:ph idx="11" type="ftr"/>
          </p:nvPr>
        </p:nvSpPr>
        <p:spPr>
          <a:xfrm>
            <a:off x="249677" y="4926807"/>
            <a:ext cx="43212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250324 | Doruk Gercel | MSc Thesis Final</a:t>
            </a:r>
            <a:endParaRPr/>
          </a:p>
        </p:txBody>
      </p:sp>
      <p:sp>
        <p:nvSpPr>
          <p:cNvPr id="225" name="Google Shape;225;p33"/>
          <p:cNvSpPr txBox="1"/>
          <p:nvPr>
            <p:ph idx="12" type="sldNum"/>
          </p:nvPr>
        </p:nvSpPr>
        <p:spPr>
          <a:xfrm>
            <a:off x="8643938" y="4927962"/>
            <a:ext cx="2493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8994921" y="4717141"/>
            <a:ext cx="149100" cy="163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anchorCtr="0" anchor="ctr" bIns="27625" lIns="57150" spcFirstLastPara="1" rIns="57150" wrap="square" tIns="276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3" title="2.png"/>
          <p:cNvPicPr preferRelativeResize="0"/>
          <p:nvPr/>
        </p:nvPicPr>
        <p:blipFill rotWithShape="1">
          <a:blip r:embed="rId3">
            <a:alphaModFix/>
          </a:blip>
          <a:srcRect b="119" l="0" r="0" t="109"/>
          <a:stretch/>
        </p:blipFill>
        <p:spPr>
          <a:xfrm>
            <a:off x="1136188" y="702425"/>
            <a:ext cx="6871625" cy="3738650"/>
          </a:xfrm>
          <a:prstGeom prst="rect">
            <a:avLst/>
          </a:prstGeom>
          <a:noFill/>
          <a:ln cap="flat" cmpd="sng" w="9525">
            <a:solidFill>
              <a:srgbClr val="0065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8" name="Google Shape;228;p33"/>
          <p:cNvSpPr txBox="1"/>
          <p:nvPr/>
        </p:nvSpPr>
        <p:spPr>
          <a:xfrm>
            <a:off x="2174400" y="4462400"/>
            <a:ext cx="479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</a:rPr>
              <a:t>Display List of Instructions</a:t>
            </a:r>
            <a:endParaRPr b="1"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 sebis 2013 2">
  <a:themeElements>
    <a:clrScheme name="Benutzerdefiniert 2">
      <a:dk1>
        <a:srgbClr val="000000"/>
      </a:dk1>
      <a:lt1>
        <a:srgbClr val="FFFFFF"/>
      </a:lt1>
      <a:dk2>
        <a:srgbClr val="002143"/>
      </a:dk2>
      <a:lt2>
        <a:srgbClr val="EEECE1"/>
      </a:lt2>
      <a:accent1>
        <a:srgbClr val="91A02F"/>
      </a:accent1>
      <a:accent2>
        <a:srgbClr val="E37C4D"/>
      </a:accent2>
      <a:accent3>
        <a:srgbClr val="DAD7CB"/>
      </a:accent3>
      <a:accent4>
        <a:srgbClr val="003359"/>
      </a:accent4>
      <a:accent5>
        <a:srgbClr val="0073CF"/>
      </a:accent5>
      <a:accent6>
        <a:srgbClr val="98C6EA"/>
      </a:accent6>
      <a:hlink>
        <a:srgbClr val="64A0C8"/>
      </a:hlink>
      <a:folHlink>
        <a:srgbClr val="64A0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