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83" r:id="rId5"/>
    <p:sldId id="284" r:id="rId6"/>
    <p:sldId id="285" r:id="rId7"/>
    <p:sldId id="286" r:id="rId8"/>
    <p:sldId id="261" r:id="rId9"/>
    <p:sldId id="289" r:id="rId10"/>
    <p:sldId id="263" r:id="rId11"/>
    <p:sldId id="269" r:id="rId12"/>
    <p:sldId id="290" r:id="rId13"/>
    <p:sldId id="293" r:id="rId14"/>
    <p:sldId id="268" r:id="rId15"/>
    <p:sldId id="298" r:id="rId16"/>
    <p:sldId id="300" r:id="rId17"/>
    <p:sldId id="296" r:id="rId18"/>
    <p:sldId id="297" r:id="rId19"/>
    <p:sldId id="258" r:id="rId20"/>
    <p:sldId id="277" r:id="rId21"/>
    <p:sldId id="301" r:id="rId22"/>
    <p:sldId id="278" r:id="rId23"/>
  </p:sldIdLst>
  <p:sldSz cx="12192000" cy="6858000"/>
  <p:notesSz cx="7099300" cy="10234613"/>
  <p:embeddedFontLst>
    <p:embeddedFont>
      <p:font typeface="Arimo" panose="020B060402020202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Helvetica Neue" panose="02000503000000020004" pitchFamily="2" charset="0"/>
      <p:regular r:id="rId30"/>
      <p:bold r:id="rId31"/>
      <p:italic r:id="rId32"/>
      <p:boldItalic r:id="rId33"/>
    </p:embeddedFont>
    <p:embeddedFont>
      <p:font typeface="Ubuntu" panose="020B0504030602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pos="7499">
          <p15:clr>
            <a:srgbClr val="A4A3A4"/>
          </p15:clr>
        </p15:guide>
        <p15:guide id="5" pos="21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P37YDihGx7yEpZJ1wbEr3v0mB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F9C543-0416-1946-957E-E5FF43B30E7C}" v="69" dt="2024-09-23T09:45:50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5"/>
    <p:restoredTop sz="97030"/>
  </p:normalViewPr>
  <p:slideViewPr>
    <p:cSldViewPr snapToGrid="0">
      <p:cViewPr varScale="1">
        <p:scale>
          <a:sx n="160" d="100"/>
          <a:sy n="160" d="100"/>
        </p:scale>
        <p:origin x="424" y="184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46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d AlKayyal" userId="b4f5de4f-87a6-4655-b40f-c48cb85af6d4" providerId="ADAL" clId="{C2F9C543-0416-1946-957E-E5FF43B30E7C}"/>
    <pc:docChg chg="undo custSel modSld">
      <pc:chgData name="Majd AlKayyal" userId="b4f5de4f-87a6-4655-b40f-c48cb85af6d4" providerId="ADAL" clId="{C2F9C543-0416-1946-957E-E5FF43B30E7C}" dt="2024-09-23T09:45:50.905" v="124" actId="404"/>
      <pc:docMkLst>
        <pc:docMk/>
      </pc:docMkLst>
      <pc:sldChg chg="modSp mod">
        <pc:chgData name="Majd AlKayyal" userId="b4f5de4f-87a6-4655-b40f-c48cb85af6d4" providerId="ADAL" clId="{C2F9C543-0416-1946-957E-E5FF43B30E7C}" dt="2024-09-23T08:28:54.316" v="59" actId="20577"/>
        <pc:sldMkLst>
          <pc:docMk/>
          <pc:sldMk cId="0" sldId="257"/>
        </pc:sldMkLst>
        <pc:spChg chg="mod">
          <ac:chgData name="Majd AlKayyal" userId="b4f5de4f-87a6-4655-b40f-c48cb85af6d4" providerId="ADAL" clId="{C2F9C543-0416-1946-957E-E5FF43B30E7C}" dt="2024-09-23T08:28:54.316" v="5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Majd AlKayyal" userId="b4f5de4f-87a6-4655-b40f-c48cb85af6d4" providerId="ADAL" clId="{C2F9C543-0416-1946-957E-E5FF43B30E7C}" dt="2024-09-23T09:03:49.466" v="110" actId="20577"/>
        <pc:sldMkLst>
          <pc:docMk/>
          <pc:sldMk cId="0" sldId="263"/>
        </pc:sldMkLst>
        <pc:graphicFrameChg chg="modGraphic">
          <ac:chgData name="Majd AlKayyal" userId="b4f5de4f-87a6-4655-b40f-c48cb85af6d4" providerId="ADAL" clId="{C2F9C543-0416-1946-957E-E5FF43B30E7C}" dt="2024-09-23T09:03:49.466" v="110" actId="20577"/>
          <ac:graphicFrameMkLst>
            <pc:docMk/>
            <pc:sldMk cId="0" sldId="263"/>
            <ac:graphicFrameMk id="7" creationId="{22CA4F57-C49E-6A83-FFDE-D14C38EDF291}"/>
          </ac:graphicFrameMkLst>
        </pc:graphicFrameChg>
      </pc:sldChg>
      <pc:sldChg chg="modSp mod">
        <pc:chgData name="Majd AlKayyal" userId="b4f5de4f-87a6-4655-b40f-c48cb85af6d4" providerId="ADAL" clId="{C2F9C543-0416-1946-957E-E5FF43B30E7C}" dt="2024-09-23T08:43:16.018" v="85" actId="122"/>
        <pc:sldMkLst>
          <pc:docMk/>
          <pc:sldMk cId="3419280255" sldId="269"/>
        </pc:sldMkLst>
        <pc:graphicFrameChg chg="modGraphic">
          <ac:chgData name="Majd AlKayyal" userId="b4f5de4f-87a6-4655-b40f-c48cb85af6d4" providerId="ADAL" clId="{C2F9C543-0416-1946-957E-E5FF43B30E7C}" dt="2024-09-23T08:43:16.018" v="85" actId="122"/>
          <ac:graphicFrameMkLst>
            <pc:docMk/>
            <pc:sldMk cId="3419280255" sldId="269"/>
            <ac:graphicFrameMk id="6" creationId="{A978FE6C-22DB-4C47-3D19-D82AC24AA42E}"/>
          </ac:graphicFrameMkLst>
        </pc:graphicFrameChg>
      </pc:sldChg>
      <pc:sldChg chg="modSp">
        <pc:chgData name="Majd AlKayyal" userId="b4f5de4f-87a6-4655-b40f-c48cb85af6d4" providerId="ADAL" clId="{C2F9C543-0416-1946-957E-E5FF43B30E7C}" dt="2024-09-23T09:45:50.905" v="124" actId="404"/>
        <pc:sldMkLst>
          <pc:docMk/>
          <pc:sldMk cId="3517549473" sldId="289"/>
        </pc:sldMkLst>
        <pc:spChg chg="mod">
          <ac:chgData name="Majd AlKayyal" userId="b4f5de4f-87a6-4655-b40f-c48cb85af6d4" providerId="ADAL" clId="{C2F9C543-0416-1946-957E-E5FF43B30E7C}" dt="2024-09-23T07:36:32.417" v="38" actId="20577"/>
          <ac:spMkLst>
            <pc:docMk/>
            <pc:sldMk cId="3517549473" sldId="289"/>
            <ac:spMk id="6" creationId="{FA03C3E2-087F-62B5-043E-034D174DF31C}"/>
          </ac:spMkLst>
        </pc:spChg>
        <pc:spChg chg="mod">
          <ac:chgData name="Majd AlKayyal" userId="b4f5de4f-87a6-4655-b40f-c48cb85af6d4" providerId="ADAL" clId="{C2F9C543-0416-1946-957E-E5FF43B30E7C}" dt="2024-09-23T08:30:51.939" v="79" actId="20577"/>
          <ac:spMkLst>
            <pc:docMk/>
            <pc:sldMk cId="3517549473" sldId="289"/>
            <ac:spMk id="36" creationId="{66ADB0A3-0CB5-7B4D-F12C-C8011420A527}"/>
          </ac:spMkLst>
        </pc:spChg>
        <pc:spChg chg="mod">
          <ac:chgData name="Majd AlKayyal" userId="b4f5de4f-87a6-4655-b40f-c48cb85af6d4" providerId="ADAL" clId="{C2F9C543-0416-1946-957E-E5FF43B30E7C}" dt="2024-09-22T14:53:57.643" v="8" actId="20577"/>
          <ac:spMkLst>
            <pc:docMk/>
            <pc:sldMk cId="3517549473" sldId="289"/>
            <ac:spMk id="162" creationId="{00000000-0000-0000-0000-000000000000}"/>
          </ac:spMkLst>
        </pc:spChg>
        <pc:graphicFrameChg chg="mod">
          <ac:chgData name="Majd AlKayyal" userId="b4f5de4f-87a6-4655-b40f-c48cb85af6d4" providerId="ADAL" clId="{C2F9C543-0416-1946-957E-E5FF43B30E7C}" dt="2024-09-23T09:45:50.905" v="124" actId="404"/>
          <ac:graphicFrameMkLst>
            <pc:docMk/>
            <pc:sldMk cId="3517549473" sldId="289"/>
            <ac:graphicFrameMk id="2" creationId="{6F0093E4-823F-187E-1BED-1633C0CF8B7F}"/>
          </ac:graphicFrameMkLst>
        </pc:graphicFrameChg>
      </pc:sldChg>
      <pc:sldChg chg="modSp mod">
        <pc:chgData name="Majd AlKayyal" userId="b4f5de4f-87a6-4655-b40f-c48cb85af6d4" providerId="ADAL" clId="{C2F9C543-0416-1946-957E-E5FF43B30E7C}" dt="2024-09-21T10:25:52.795" v="2" actId="20577"/>
        <pc:sldMkLst>
          <pc:docMk/>
          <pc:sldMk cId="3228036126" sldId="296"/>
        </pc:sldMkLst>
        <pc:spChg chg="mod">
          <ac:chgData name="Majd AlKayyal" userId="b4f5de4f-87a6-4655-b40f-c48cb85af6d4" providerId="ADAL" clId="{C2F9C543-0416-1946-957E-E5FF43B30E7C}" dt="2024-09-21T10:25:29.944" v="1" actId="20577"/>
          <ac:spMkLst>
            <pc:docMk/>
            <pc:sldMk cId="3228036126" sldId="296"/>
            <ac:spMk id="8" creationId="{79F1904E-0772-2C85-330A-665AB3F54894}"/>
          </ac:spMkLst>
        </pc:spChg>
        <pc:spChg chg="mod">
          <ac:chgData name="Majd AlKayyal" userId="b4f5de4f-87a6-4655-b40f-c48cb85af6d4" providerId="ADAL" clId="{C2F9C543-0416-1946-957E-E5FF43B30E7C}" dt="2024-09-21T10:25:52.795" v="2" actId="20577"/>
          <ac:spMkLst>
            <pc:docMk/>
            <pc:sldMk cId="3228036126" sldId="296"/>
            <ac:spMk id="161" creationId="{00000000-0000-0000-0000-000000000000}"/>
          </ac:spMkLst>
        </pc:spChg>
      </pc:sldChg>
      <pc:sldChg chg="modSp mod">
        <pc:chgData name="Majd AlKayyal" userId="b4f5de4f-87a6-4655-b40f-c48cb85af6d4" providerId="ADAL" clId="{C2F9C543-0416-1946-957E-E5FF43B30E7C}" dt="2024-09-22T12:33:08.810" v="5" actId="1076"/>
        <pc:sldMkLst>
          <pc:docMk/>
          <pc:sldMk cId="3836309793" sldId="298"/>
        </pc:sldMkLst>
        <pc:spChg chg="mod">
          <ac:chgData name="Majd AlKayyal" userId="b4f5de4f-87a6-4655-b40f-c48cb85af6d4" providerId="ADAL" clId="{C2F9C543-0416-1946-957E-E5FF43B30E7C}" dt="2024-09-22T12:32:55.361" v="4" actId="1076"/>
          <ac:spMkLst>
            <pc:docMk/>
            <pc:sldMk cId="3836309793" sldId="298"/>
            <ac:spMk id="2" creationId="{58B41A0F-6D0D-C849-3F4C-24A0C8846BB1}"/>
          </ac:spMkLst>
        </pc:spChg>
        <pc:spChg chg="mod">
          <ac:chgData name="Majd AlKayyal" userId="b4f5de4f-87a6-4655-b40f-c48cb85af6d4" providerId="ADAL" clId="{C2F9C543-0416-1946-957E-E5FF43B30E7C}" dt="2024-09-22T12:33:08.810" v="5" actId="1076"/>
          <ac:spMkLst>
            <pc:docMk/>
            <pc:sldMk cId="3836309793" sldId="298"/>
            <ac:spMk id="5" creationId="{7BAB5595-7E5D-5813-0534-38E62D8B751D}"/>
          </ac:spMkLst>
        </pc:spChg>
      </pc:sldChg>
      <pc:sldChg chg="modSp">
        <pc:chgData name="Majd AlKayyal" userId="b4f5de4f-87a6-4655-b40f-c48cb85af6d4" providerId="ADAL" clId="{C2F9C543-0416-1946-957E-E5FF43B30E7C}" dt="2024-09-21T10:24:59.086" v="0" actId="20577"/>
        <pc:sldMkLst>
          <pc:docMk/>
          <pc:sldMk cId="2362173891" sldId="301"/>
        </pc:sldMkLst>
        <pc:spChg chg="mod">
          <ac:chgData name="Majd AlKayyal" userId="b4f5de4f-87a6-4655-b40f-c48cb85af6d4" providerId="ADAL" clId="{C2F9C543-0416-1946-957E-E5FF43B30E7C}" dt="2024-09-21T10:24:59.086" v="0" actId="20577"/>
          <ac:spMkLst>
            <pc:docMk/>
            <pc:sldMk cId="2362173891" sldId="301"/>
            <ac:spMk id="12" creationId="{9CE5A399-C1CF-E5BB-A235-05DA1F3C00E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umde-my.sharepoint.com/personal/majd_alkayyal_tum_de/Documents/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umde-my.sharepoint.com/personal/majd_alkayyal_tum_de/Documents/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umde-my.sharepoint.com/personal/majd_alkayyal_tum_de/Documents/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70C0"/>
                </a:solidFill>
              </a:rPr>
              <a:t>Keyword Extraction Time (Baseline)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O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OM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Sheet1!$A$8:$B$8</c:f>
              <c:strCache>
                <c:ptCount val="2"/>
                <c:pt idx="0">
                  <c:v>CPU</c:v>
                </c:pt>
                <c:pt idx="1">
                  <c:v>GPU</c:v>
                </c:pt>
              </c:strCache>
            </c:strRef>
          </c:cat>
          <c:val>
            <c:numRef>
              <c:f>Sheet1!$A$9:$B$9</c:f>
              <c:numCache>
                <c:formatCode>General</c:formatCode>
                <c:ptCount val="2"/>
                <c:pt idx="0">
                  <c:v>16.600000000000001</c:v>
                </c:pt>
                <c:pt idx="1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B-AB4A-AD44-CDDF84AD65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6668992"/>
        <c:axId val="209183199"/>
      </c:barChart>
      <c:catAx>
        <c:axId val="196666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OM"/>
          </a:p>
        </c:txPr>
        <c:crossAx val="209183199"/>
        <c:crosses val="autoZero"/>
        <c:auto val="1"/>
        <c:lblAlgn val="ctr"/>
        <c:lblOffset val="100"/>
        <c:noMultiLvlLbl val="0"/>
      </c:catAx>
      <c:valAx>
        <c:axId val="2091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rPr>
                  <a:t>Time in </a:t>
                </a:r>
                <a:r>
                  <a:rPr lang="en-US" sz="1800" b="1" i="0" u="none" strike="noStrike" kern="1200" baseline="0">
                    <a:solidFill>
                      <a:srgbClr val="0070C0"/>
                    </a:solidFill>
                  </a:rPr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O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OM"/>
          </a:p>
        </c:txPr>
        <c:crossAx val="196666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softEdge rad="12700"/>
    </a:effectLst>
  </c:spPr>
  <c:txPr>
    <a:bodyPr/>
    <a:lstStyle/>
    <a:p>
      <a:pPr>
        <a:defRPr/>
      </a:pPr>
      <a:endParaRPr lang="en-OM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70C0"/>
                </a:solidFill>
              </a:rPr>
              <a:t>Keyword</a:t>
            </a:r>
            <a:r>
              <a:rPr lang="en-US" sz="2000" b="1" baseline="0" dirty="0">
                <a:solidFill>
                  <a:srgbClr val="0070C0"/>
                </a:solidFill>
              </a:rPr>
              <a:t> Extraction Time</a:t>
            </a:r>
          </a:p>
          <a:p>
            <a:pPr>
              <a:defRPr/>
            </a:pPr>
            <a:r>
              <a:rPr lang="en-US" sz="1400" b="1" baseline="0" dirty="0"/>
              <a:t>Old </a:t>
            </a:r>
            <a:r>
              <a:rPr lang="en-OM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Implementation</a:t>
            </a:r>
            <a:r>
              <a:rPr lang="en-US" sz="1400" b="1" baseline="0" dirty="0"/>
              <a:t> vs New </a:t>
            </a:r>
            <a:r>
              <a:rPr lang="en-OM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Implementation</a:t>
            </a:r>
            <a:endParaRPr 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O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OM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CPU (old)</c:v>
                </c:pt>
                <c:pt idx="1">
                  <c:v>CPU (new)</c:v>
                </c:pt>
                <c:pt idx="2">
                  <c:v>GPU (old)</c:v>
                </c:pt>
                <c:pt idx="3">
                  <c:v>GPU (new)</c:v>
                </c:pt>
              </c:strCache>
            </c:strRef>
          </c:cat>
          <c:val>
            <c:numRef>
              <c:f>Sheet1!$A$2:$D$2</c:f>
              <c:numCache>
                <c:formatCode>General</c:formatCode>
                <c:ptCount val="4"/>
                <c:pt idx="0">
                  <c:v>996</c:v>
                </c:pt>
                <c:pt idx="1">
                  <c:v>3.1</c:v>
                </c:pt>
                <c:pt idx="2">
                  <c:v>348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4-2646-9B0B-70F9470B3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154528"/>
        <c:axId val="1502595168"/>
      </c:barChart>
      <c:catAx>
        <c:axId val="53015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OM"/>
          </a:p>
        </c:txPr>
        <c:crossAx val="1502595168"/>
        <c:crosses val="autoZero"/>
        <c:auto val="1"/>
        <c:lblAlgn val="ctr"/>
        <c:lblOffset val="100"/>
        <c:noMultiLvlLbl val="0"/>
      </c:catAx>
      <c:valAx>
        <c:axId val="150259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Time in </a:t>
                </a:r>
                <a:r>
                  <a:rPr lang="en-US" sz="1800" b="1">
                    <a:solidFill>
                      <a:srgbClr val="0070C0"/>
                    </a:solidFill>
                  </a:rPr>
                  <a:t>mins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O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OM"/>
          </a:p>
        </c:txPr>
        <c:crossAx val="530154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OM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70C0"/>
                </a:solidFill>
              </a:rPr>
              <a:t>Context Window Extraction Time</a:t>
            </a:r>
          </a:p>
          <a:p>
            <a:pPr>
              <a:defRPr/>
            </a:pPr>
            <a:r>
              <a:rPr lang="en-US" b="1" dirty="0"/>
              <a:t>Old </a:t>
            </a:r>
            <a:r>
              <a:rPr lang="en-OM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Implementation</a:t>
            </a:r>
            <a:r>
              <a:rPr lang="en-US" b="1" dirty="0"/>
              <a:t> vs</a:t>
            </a:r>
            <a:r>
              <a:rPr lang="en-US" b="1" baseline="0" dirty="0"/>
              <a:t> New </a:t>
            </a:r>
            <a:r>
              <a:rPr lang="en-OM" sz="1400" b="1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Implementation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OM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6-2A48-9843-164FC005118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B6-2A48-9843-164FC0051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OM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Sheet1!$A$21:$B$21</c:f>
              <c:strCache>
                <c:ptCount val="2"/>
                <c:pt idx="0">
                  <c:v>Old</c:v>
                </c:pt>
                <c:pt idx="1">
                  <c:v>New</c:v>
                </c:pt>
              </c:strCache>
            </c:strRef>
          </c:cat>
          <c:val>
            <c:numRef>
              <c:f>Sheet1!$A$22:$B$22</c:f>
              <c:numCache>
                <c:formatCode>General</c:formatCode>
                <c:ptCount val="2"/>
                <c:pt idx="0">
                  <c:v>438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6-2A48-9843-164FC0051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7651343"/>
        <c:axId val="271749583"/>
      </c:barChart>
      <c:catAx>
        <c:axId val="26765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OM"/>
          </a:p>
        </c:txPr>
        <c:crossAx val="271749583"/>
        <c:crosses val="autoZero"/>
        <c:auto val="1"/>
        <c:lblAlgn val="ctr"/>
        <c:lblOffset val="100"/>
        <c:noMultiLvlLbl val="0"/>
      </c:catAx>
      <c:valAx>
        <c:axId val="271749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Time in </a:t>
                </a:r>
                <a:r>
                  <a:rPr lang="en-US" sz="1800" b="1">
                    <a:solidFill>
                      <a:srgbClr val="0070C0"/>
                    </a:solidFill>
                  </a:rPr>
                  <a:t>mins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OM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OM"/>
          </a:p>
        </c:txPr>
        <c:crossAx val="267651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OM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137" cy="51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2163" y="0"/>
            <a:ext cx="3077137" cy="51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4c1c45c2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2c4c1c45c28_0_6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4c1c45c28_0_6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4c1c45c2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2c4c1c45c28_0_6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4c1c45c28_0_6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329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4c1c45c2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2c4c1c45c28_0_6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4c1c45c28_0_6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185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4c1c45c2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2" name="Google Shape;182;g2c4c1c45c28_0_6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4c1c45c28_0_6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040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5550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005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660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32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772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32" cy="4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37" cy="51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4c1c45c2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g2c4c1c45c28_0_9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c4c1c45c28_0_9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860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4c1c45c2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8" name="Google Shape;218;g2c4c1c45c28_0_96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c4c1c45c28_0_96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592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4c1c45c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g2c4c1c45c28_0_1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c4c1c45c28_0_1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4c1c45c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g2c4c1c45c28_0_1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c4c1c45c28_0_1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4c1c45c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g2c4c1c45c28_0_1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c4c1c45c28_0_1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483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4c1c45c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g2c4c1c45c28_0_1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c4c1c45c28_0_1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232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4c1c45c2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9" name="Google Shape;129;g2c4c1c45c28_0_11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c4c1c45c28_0_11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452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4c1c45c2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9938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g2c4c1c45c28_0_40:notes"/>
          <p:cNvSpPr txBox="1">
            <a:spLocks noGrp="1"/>
          </p:cNvSpPr>
          <p:nvPr>
            <p:ph type="body" idx="1"/>
          </p:nvPr>
        </p:nvSpPr>
        <p:spPr>
          <a:xfrm>
            <a:off x="946685" y="4862015"/>
            <a:ext cx="5205900" cy="4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2c4c1c45c28_0_40:notes"/>
          <p:cNvSpPr txBox="1">
            <a:spLocks noGrp="1"/>
          </p:cNvSpPr>
          <p:nvPr>
            <p:ph type="sldNum" idx="12"/>
          </p:nvPr>
        </p:nvSpPr>
        <p:spPr>
          <a:xfrm>
            <a:off x="4022163" y="9722392"/>
            <a:ext cx="3077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14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6" y="2"/>
            <a:ext cx="12199616" cy="686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/>
          <p:nvPr/>
        </p:nvSpPr>
        <p:spPr>
          <a:xfrm>
            <a:off x="0" y="0"/>
            <a:ext cx="12192000" cy="4196080"/>
          </a:xfrm>
          <a:prstGeom prst="rect">
            <a:avLst/>
          </a:prstGeom>
          <a:gradFill>
            <a:gsLst>
              <a:gs pos="0">
                <a:srgbClr val="FFFFFF">
                  <a:alpha val="84705"/>
                </a:srgbClr>
              </a:gs>
              <a:gs pos="23000">
                <a:srgbClr val="FFFFFF">
                  <a:alpha val="84705"/>
                </a:srgbClr>
              </a:gs>
              <a:gs pos="9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144000" rIns="90000" bIns="72000" anchor="b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  <a:defRPr sz="1600" b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pic>
        <p:nvPicPr>
          <p:cNvPr id="21" name="Google Shape;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371" y="398895"/>
            <a:ext cx="997527" cy="31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5861" y="398924"/>
            <a:ext cx="606858" cy="31983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7"/>
          <p:cNvSpPr txBox="1"/>
          <p:nvPr/>
        </p:nvSpPr>
        <p:spPr>
          <a:xfrm>
            <a:off x="425454" y="4643381"/>
            <a:ext cx="11438759" cy="1440734"/>
          </a:xfrm>
          <a:prstGeom prst="rect">
            <a:avLst/>
          </a:prstGeom>
          <a:solidFill>
            <a:srgbClr val="EAF3FA"/>
          </a:solidFill>
          <a:ln>
            <a:noFill/>
          </a:ln>
        </p:spPr>
        <p:txBody>
          <a:bodyPr spcFirstLastPara="1" wrap="square" lIns="252000" tIns="180000" rIns="180000" bIns="1800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Chair of Software Engineering for Business Information Systems (sebis)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Department of Computer Science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School of Computation, Information and Technology (CIT) 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Technical University of Munich (TUM)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wwwmatthes.in.tum.de</a:t>
            </a:r>
            <a:endParaRPr sz="1400" b="0" i="0" u="sng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mittig">
  <p:cSld name="Titel mittig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34433" y="44451"/>
            <a:ext cx="11523133" cy="65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er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ederung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334435" y="981076"/>
            <a:ext cx="1152313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▪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e">
  <p:cSld name="En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9" descr="Gebaeude_Fahn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7384"/>
            <a:ext cx="12192000" cy="689369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9"/>
          <p:cNvSpPr/>
          <p:nvPr/>
        </p:nvSpPr>
        <p:spPr>
          <a:xfrm>
            <a:off x="767407" y="1743185"/>
            <a:ext cx="3240361" cy="456613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9370" y="2024110"/>
            <a:ext cx="682753" cy="35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 descr="sebis-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8009" y="2514436"/>
            <a:ext cx="720000" cy="23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/>
          <p:nvPr/>
        </p:nvSpPr>
        <p:spPr>
          <a:xfrm>
            <a:off x="1040407" y="4123820"/>
            <a:ext cx="2751118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University of Munich (TUM)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TUM School of CIT</a:t>
            </a:r>
            <a:b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Computer Science (CS)</a:t>
            </a:r>
            <a:b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Chair of Software Engineering for Business Information Systems (sebis)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Boltzmannstraße 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85748 Garching bei München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+49.89.289.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wwwmatthes.in.tum.de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3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4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5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SzPts val="1400"/>
              <a:buNone/>
              <a:defRPr sz="105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>
  <p:cSld name="Titel und Inhal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7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Untertitel und Inhalt">
  <p:cSld name="Titel, Untertitel und Inhal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34434" y="980728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334434" y="441426"/>
            <a:ext cx="10586102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F7F7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, Untertitel">
  <p:cSld name="Titel, Untertite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334437" y="81213"/>
            <a:ext cx="10586099" cy="360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34434" y="441426"/>
            <a:ext cx="10586102" cy="395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7F7F7F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65BD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34437" y="981076"/>
            <a:ext cx="5659967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6197602" y="981076"/>
            <a:ext cx="5659967" cy="54006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>
  <p:cSld name="Vergleich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34437" y="981074"/>
            <a:ext cx="5662084" cy="661976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334437" y="1643050"/>
            <a:ext cx="5662084" cy="4773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3"/>
          </p:nvPr>
        </p:nvSpPr>
        <p:spPr>
          <a:xfrm>
            <a:off x="6193367" y="981079"/>
            <a:ext cx="5664200" cy="661975"/>
          </a:xfrm>
          <a:prstGeom prst="rect">
            <a:avLst/>
          </a:prstGeom>
          <a:solidFill>
            <a:srgbClr val="4799D9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4"/>
          </p:nvPr>
        </p:nvSpPr>
        <p:spPr>
          <a:xfrm>
            <a:off x="6193367" y="1643050"/>
            <a:ext cx="5664200" cy="47736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65B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133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255861" y="398812"/>
            <a:ext cx="606858" cy="3200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body" idx="1"/>
          </p:nvPr>
        </p:nvSpPr>
        <p:spPr>
          <a:xfrm>
            <a:off x="431373" y="4211796"/>
            <a:ext cx="1143134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00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Majd Alkayyal - Application Project Final Presentation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922819" y="4210928"/>
            <a:ext cx="5941396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000" marR="0" lvl="0" indent="0" algn="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666666"/>
                </a:solidFill>
              </a:rPr>
              <a:t>23.09.2024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4BC41-09B9-A5FE-DB84-2AF88A67CDF0}"/>
              </a:ext>
            </a:extLst>
          </p:cNvPr>
          <p:cNvSpPr txBox="1"/>
          <p:nvPr/>
        </p:nvSpPr>
        <p:spPr>
          <a:xfrm>
            <a:off x="431373" y="3325917"/>
            <a:ext cx="114327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2000" b="1"/>
              <a:t>  Improving The Algorithmic Efficiency And Expert Collaboration </a:t>
            </a:r>
          </a:p>
          <a:p>
            <a:r>
              <a:rPr lang="en-US" sz="2000" b="1"/>
              <a:t>  Of A Data Annotation Web Application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8"/>
    </mc:Choice>
    <mc:Fallback xmlns="">
      <p:transition spd="slow" advTm="2353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4c1c45c28_0_6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Analysis of Keyword Extraction Issues</a:t>
            </a:r>
            <a:endParaRPr b="1" dirty="0"/>
          </a:p>
        </p:txBody>
      </p:sp>
      <p:sp>
        <p:nvSpPr>
          <p:cNvPr id="187" name="Google Shape;187;g2c4c1c45c28_0_62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89" name="Google Shape;189;g2c4c1c45c28_0_6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CA4F57-C49E-6A83-FFDE-D14C38EDF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508751"/>
              </p:ext>
            </p:extLst>
          </p:nvPr>
        </p:nvGraphicFramePr>
        <p:xfrm>
          <a:off x="1272210" y="1341000"/>
          <a:ext cx="9256448" cy="417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3186">
                  <a:extLst>
                    <a:ext uri="{9D8B030D-6E8A-4147-A177-3AD203B41FA5}">
                      <a16:colId xmlns:a16="http://schemas.microsoft.com/office/drawing/2014/main" val="942665900"/>
                    </a:ext>
                  </a:extLst>
                </a:gridCol>
                <a:gridCol w="3391534">
                  <a:extLst>
                    <a:ext uri="{9D8B030D-6E8A-4147-A177-3AD203B41FA5}">
                      <a16:colId xmlns:a16="http://schemas.microsoft.com/office/drawing/2014/main" val="2610885405"/>
                    </a:ext>
                  </a:extLst>
                </a:gridCol>
                <a:gridCol w="3381728">
                  <a:extLst>
                    <a:ext uri="{9D8B030D-6E8A-4147-A177-3AD203B41FA5}">
                      <a16:colId xmlns:a16="http://schemas.microsoft.com/office/drawing/2014/main" val="3282397509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/>
                      <a:r>
                        <a:rPr lang="en-OM" dirty="0"/>
                        <a:t>Same Algorithm, Different Implementation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OM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184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OM" b="1" dirty="0"/>
                        <a:t>Old Implementation (Sequential)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b="1" dirty="0"/>
                        <a:t>New Implementation (Parallel)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0063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🔄 </a:t>
                      </a:r>
                      <a:r>
                        <a:rPr lang="en-US" b="1" dirty="0"/>
                        <a:t>Data Passes 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Multiple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91204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📊 </a:t>
                      </a:r>
                      <a:r>
                        <a:rPr lang="en-US" b="1" dirty="0"/>
                        <a:t>Embedding Calculations</a:t>
                      </a:r>
                      <a:endParaRPr lang="en-OM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Repeated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4660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🔍 </a:t>
                      </a:r>
                      <a:r>
                        <a:rPr lang="en-US" b="1" dirty="0"/>
                        <a:t>Similarity Calculations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Repeated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Single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453265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⚙️ </a:t>
                      </a:r>
                      <a:r>
                        <a:rPr lang="en-US" b="1" dirty="0"/>
                        <a:t>Code Efficiency</a:t>
                      </a:r>
                      <a:endParaRPr lang="en-OM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Redundent Checks and manipulation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Unnecessary overhead removed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3677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🗂️ </a:t>
                      </a:r>
                      <a:r>
                        <a:rPr lang="en-US" b="1" dirty="0"/>
                        <a:t>Execution Scope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  <a:r>
                        <a:rPr lang="en-OM" dirty="0"/>
                        <a:t>ne class per run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Multiple classes per run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32472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💻 </a:t>
                      </a:r>
                      <a:r>
                        <a:rPr lang="en-US" b="1" dirty="0"/>
                        <a:t>Hardware Utilization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No parallel + No </a:t>
                      </a:r>
                      <a:r>
                        <a:rPr lang="en-OM"/>
                        <a:t>GPU support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OM" dirty="0"/>
                        <a:t>GPU (if aval) + parallel execution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97415"/>
                  </a:ext>
                </a:extLst>
              </a:tr>
            </a:tbl>
          </a:graphicData>
        </a:graphic>
      </p:graphicFrame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AEB31AAE-F523-060D-A787-75088F567F9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19"/>
    </mc:Choice>
    <mc:Fallback xmlns="">
      <p:transition spd="slow" advTm="1463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4c1c45c28_0_6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FFFF"/>
                </a:highlight>
              </a:rPr>
              <a:t>Execution Time Comparison</a:t>
            </a:r>
            <a:endParaRPr lang="en-US" dirty="0"/>
          </a:p>
        </p:txBody>
      </p:sp>
      <p:sp>
        <p:nvSpPr>
          <p:cNvPr id="187" name="Google Shape;187;g2c4c1c45c28_0_62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89" name="Google Shape;189;g2c4c1c45c28_0_6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78FE6C-22DB-4C47-3D19-D82AC24AA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90760"/>
              </p:ext>
            </p:extLst>
          </p:nvPr>
        </p:nvGraphicFramePr>
        <p:xfrm>
          <a:off x="7280494" y="3144453"/>
          <a:ext cx="4505568" cy="12598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95596">
                  <a:extLst>
                    <a:ext uri="{9D8B030D-6E8A-4147-A177-3AD203B41FA5}">
                      <a16:colId xmlns:a16="http://schemas.microsoft.com/office/drawing/2014/main" val="427833958"/>
                    </a:ext>
                  </a:extLst>
                </a:gridCol>
                <a:gridCol w="1755759">
                  <a:extLst>
                    <a:ext uri="{9D8B030D-6E8A-4147-A177-3AD203B41FA5}">
                      <a16:colId xmlns:a16="http://schemas.microsoft.com/office/drawing/2014/main" val="2250933023"/>
                    </a:ext>
                  </a:extLst>
                </a:gridCol>
                <a:gridCol w="1554213">
                  <a:extLst>
                    <a:ext uri="{9D8B030D-6E8A-4147-A177-3AD203B41FA5}">
                      <a16:colId xmlns:a16="http://schemas.microsoft.com/office/drawing/2014/main" val="1924248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20 Classes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Old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New Implementation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110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OM" dirty="0"/>
                        <a:t>T_CPU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OM" b="1" dirty="0"/>
                        <a:t>13.8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OM" b="1" dirty="0"/>
                        <a:t>13.4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OM" dirty="0"/>
                        <a:t>T_GPU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OM" b="1" dirty="0"/>
                        <a:t>4.8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OM" b="1" dirty="0"/>
                        <a:t>11.4 mins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102205"/>
                  </a:ext>
                </a:extLst>
              </a:tr>
            </a:tbl>
          </a:graphicData>
        </a:graphic>
      </p:graphicFrame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0057F9D5-CCE3-3350-A316-E56FEAFA1B6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58B7C7-AFDD-EFD5-6917-6DE831ED8061}"/>
              </a:ext>
            </a:extLst>
          </p:cNvPr>
          <p:cNvGrpSpPr/>
          <p:nvPr/>
        </p:nvGrpSpPr>
        <p:grpSpPr>
          <a:xfrm>
            <a:off x="405938" y="1486260"/>
            <a:ext cx="6509963" cy="3885480"/>
            <a:chOff x="405938" y="1486260"/>
            <a:chExt cx="6509963" cy="3885480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7EE48AAF-79D1-99CC-37F4-578E597B56A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7214448"/>
                </p:ext>
              </p:extLst>
            </p:nvPr>
          </p:nvGraphicFramePr>
          <p:xfrm>
            <a:off x="405938" y="1486260"/>
            <a:ext cx="6509963" cy="3885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80EA9A-4247-6DDA-0CC7-EDE2A19773BA}"/>
                </a:ext>
              </a:extLst>
            </p:cNvPr>
            <p:cNvSpPr txBox="1"/>
            <p:nvPr/>
          </p:nvSpPr>
          <p:spPr>
            <a:xfrm>
              <a:off x="1971922" y="2544417"/>
              <a:ext cx="6838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OM" sz="900" b="1" dirty="0"/>
                <a:t> = 16.6 hr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AF0371-EAA4-5931-0C2D-9F28CADD9693}"/>
                </a:ext>
              </a:extLst>
            </p:cNvPr>
            <p:cNvSpPr txBox="1"/>
            <p:nvPr/>
          </p:nvSpPr>
          <p:spPr>
            <a:xfrm>
              <a:off x="4772107" y="4006384"/>
              <a:ext cx="6838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OM" sz="900" b="1" dirty="0"/>
                <a:t> = 5.8 hr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1928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36"/>
    </mc:Choice>
    <mc:Fallback xmlns="">
      <p:transition spd="slow" advTm="113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4c1c45c28_0_6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FFFF"/>
                </a:highlight>
              </a:rPr>
              <a:t>Context Window Extraction Analysis</a:t>
            </a:r>
            <a:endParaRPr lang="en-US" dirty="0"/>
          </a:p>
        </p:txBody>
      </p:sp>
      <p:sp>
        <p:nvSpPr>
          <p:cNvPr id="187" name="Google Shape;187;g2c4c1c45c28_0_62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89" name="Google Shape;189;g2c4c1c45c28_0_6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1D9A95-F9C1-9461-A159-C2899C68C048}"/>
              </a:ext>
            </a:extLst>
          </p:cNvPr>
          <p:cNvGrpSpPr/>
          <p:nvPr/>
        </p:nvGrpSpPr>
        <p:grpSpPr>
          <a:xfrm>
            <a:off x="850070" y="1330085"/>
            <a:ext cx="9503705" cy="1920524"/>
            <a:chOff x="850070" y="1330085"/>
            <a:chExt cx="9503705" cy="192052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0E5F26A-E8A4-36C9-337B-128074676CC9}"/>
                </a:ext>
              </a:extLst>
            </p:cNvPr>
            <p:cNvGrpSpPr/>
            <p:nvPr/>
          </p:nvGrpSpPr>
          <p:grpSpPr>
            <a:xfrm>
              <a:off x="850070" y="1330085"/>
              <a:ext cx="3246432" cy="1920524"/>
              <a:chOff x="776928" y="1101612"/>
              <a:chExt cx="3246432" cy="192052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D7B8DBE-2AB3-742F-7103-C26F7BC91DA4}"/>
                  </a:ext>
                </a:extLst>
              </p:cNvPr>
              <p:cNvGrpSpPr/>
              <p:nvPr/>
            </p:nvGrpSpPr>
            <p:grpSpPr>
              <a:xfrm>
                <a:off x="776928" y="1101612"/>
                <a:ext cx="2235440" cy="616006"/>
                <a:chOff x="4615765" y="4468902"/>
                <a:chExt cx="2235440" cy="616006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D977C45A-528A-6E8F-D016-EB294E04FDB2}"/>
                    </a:ext>
                  </a:extLst>
                </p:cNvPr>
                <p:cNvGrpSpPr/>
                <p:nvPr/>
              </p:nvGrpSpPr>
              <p:grpSpPr>
                <a:xfrm>
                  <a:off x="4615765" y="4468902"/>
                  <a:ext cx="2235440" cy="313109"/>
                  <a:chOff x="4355270" y="4591142"/>
                  <a:chExt cx="2235440" cy="313109"/>
                </a:xfrm>
              </p:grpSpPr>
              <p:sp>
                <p:nvSpPr>
                  <p:cNvPr id="8" name="Rounded Rectangle 7">
                    <a:extLst>
                      <a:ext uri="{FF2B5EF4-FFF2-40B4-BE49-F238E27FC236}">
                        <a16:creationId xmlns:a16="http://schemas.microsoft.com/office/drawing/2014/main" id="{8458C75E-1D1B-9F4A-741B-D6E6833EEF2D}"/>
                      </a:ext>
                    </a:extLst>
                  </p:cNvPr>
                  <p:cNvSpPr/>
                  <p:nvPr/>
                </p:nvSpPr>
                <p:spPr>
                  <a:xfrm>
                    <a:off x="4355270" y="4591142"/>
                    <a:ext cx="1042587" cy="302897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OM" b="1" dirty="0">
                        <a:solidFill>
                          <a:schemeClr val="bg1"/>
                        </a:solidFill>
                      </a:rPr>
                      <a:t>software</a:t>
                    </a:r>
                  </a:p>
                </p:txBody>
              </p:sp>
              <p:sp>
                <p:nvSpPr>
                  <p:cNvPr id="9" name="Rounded Rectangle 8">
                    <a:extLst>
                      <a:ext uri="{FF2B5EF4-FFF2-40B4-BE49-F238E27FC236}">
                        <a16:creationId xmlns:a16="http://schemas.microsoft.com/office/drawing/2014/main" id="{95C763F3-16F2-4B40-8B40-0D3A5147C971}"/>
                      </a:ext>
                    </a:extLst>
                  </p:cNvPr>
                  <p:cNvSpPr/>
                  <p:nvPr/>
                </p:nvSpPr>
                <p:spPr>
                  <a:xfrm>
                    <a:off x="5548123" y="4601354"/>
                    <a:ext cx="1042587" cy="302897"/>
                  </a:xfrm>
                  <a:prstGeom prst="roundRect">
                    <a:avLst/>
                  </a:prstGeom>
                  <a:solidFill>
                    <a:srgbClr val="00B050"/>
                  </a:solidFill>
                  <a:ln>
                    <a:noFill/>
                  </a:ln>
                  <a:effectLst>
                    <a:softEdge rad="12700"/>
                  </a:effectLst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OM" b="1" dirty="0">
                        <a:solidFill>
                          <a:schemeClr val="bg1"/>
                        </a:solidFill>
                      </a:rPr>
                      <a:t>systems</a:t>
                    </a:r>
                  </a:p>
                </p:txBody>
              </p:sp>
            </p:grpSp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FB84FDC6-B271-8C79-3390-59F810FF69E0}"/>
                    </a:ext>
                  </a:extLst>
                </p:cNvPr>
                <p:cNvSpPr/>
                <p:nvPr/>
              </p:nvSpPr>
              <p:spPr>
                <a:xfrm>
                  <a:off x="5137058" y="4782011"/>
                  <a:ext cx="1174581" cy="302897"/>
                </a:xfrm>
                <a:prstGeom prst="roundRect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softEdge rad="12700"/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OM" b="1" dirty="0">
                      <a:solidFill>
                        <a:schemeClr val="bg1"/>
                      </a:solidFill>
                    </a:rPr>
                    <a:t>database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20D32B2-7E15-3F3B-A2EA-352998CCC6E5}"/>
                  </a:ext>
                </a:extLst>
              </p:cNvPr>
              <p:cNvGrpSpPr/>
              <p:nvPr/>
            </p:nvGrpSpPr>
            <p:grpSpPr>
              <a:xfrm>
                <a:off x="1164279" y="2131370"/>
                <a:ext cx="1268378" cy="890766"/>
                <a:chOff x="2114431" y="4331810"/>
                <a:chExt cx="1268378" cy="890766"/>
              </a:xfrm>
            </p:grpSpPr>
            <p:pic>
              <p:nvPicPr>
                <p:cNvPr id="10" name="Picture 9" descr="A blue and black file format&#10;&#10;Description automatically generated">
                  <a:extLst>
                    <a:ext uri="{FF2B5EF4-FFF2-40B4-BE49-F238E27FC236}">
                      <a16:creationId xmlns:a16="http://schemas.microsoft.com/office/drawing/2014/main" id="{EDE4E114-C764-399C-AE61-9FE88B929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45723" y="4331810"/>
                  <a:ext cx="605795" cy="605795"/>
                </a:xfrm>
                <a:prstGeom prst="rect">
                  <a:avLst/>
                </a:prstGeom>
              </p:spPr>
            </p:pic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88B7445-299F-91F2-8A90-A4813FE2084F}"/>
                    </a:ext>
                  </a:extLst>
                </p:cNvPr>
                <p:cNvSpPr txBox="1"/>
                <p:nvPr/>
              </p:nvSpPr>
              <p:spPr>
                <a:xfrm>
                  <a:off x="2114431" y="4960966"/>
                  <a:ext cx="1268378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OM" sz="1050" b="1" dirty="0"/>
                    <a:t>Dataset</a:t>
                  </a:r>
                </a:p>
              </p:txBody>
            </p:sp>
          </p:grpSp>
          <p:cxnSp>
            <p:nvCxnSpPr>
              <p:cNvPr id="13" name="Google Shape;145;g2c4c1c45c28_0_11">
                <a:extLst>
                  <a:ext uri="{FF2B5EF4-FFF2-40B4-BE49-F238E27FC236}">
                    <a16:creationId xmlns:a16="http://schemas.microsoft.com/office/drawing/2014/main" id="{45A9DC22-D69C-FEAD-8090-BCAF4A6C6C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32814" y="1414721"/>
                <a:ext cx="890546" cy="477689"/>
              </a:xfrm>
              <a:prstGeom prst="straightConnector1">
                <a:avLst/>
              </a:prstGeom>
              <a:noFill/>
              <a:ln w="17125" cap="flat" cmpd="sng">
                <a:solidFill>
                  <a:schemeClr val="dk1">
                    <a:alpha val="49800"/>
                  </a:schemeClr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cxnSp>
            <p:nvCxnSpPr>
              <p:cNvPr id="16" name="Google Shape;145;g2c4c1c45c28_0_11">
                <a:extLst>
                  <a:ext uri="{FF2B5EF4-FFF2-40B4-BE49-F238E27FC236}">
                    <a16:creationId xmlns:a16="http://schemas.microsoft.com/office/drawing/2014/main" id="{989E050E-76D6-C973-8CE6-1F3645358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32814" y="1892410"/>
                <a:ext cx="890546" cy="541857"/>
              </a:xfrm>
              <a:prstGeom prst="straightConnector1">
                <a:avLst/>
              </a:prstGeom>
              <a:noFill/>
              <a:ln w="17125" cap="flat" cmpd="sng">
                <a:solidFill>
                  <a:schemeClr val="dk1">
                    <a:alpha val="49800"/>
                  </a:schemeClr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89DED0-2518-5293-00CC-A9035CBB8917}"/>
                </a:ext>
              </a:extLst>
            </p:cNvPr>
            <p:cNvSpPr txBox="1"/>
            <p:nvPr/>
          </p:nvSpPr>
          <p:spPr>
            <a:xfrm>
              <a:off x="4216948" y="1751551"/>
              <a:ext cx="61368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… [ extensive experience in managing relational </a:t>
              </a:r>
              <a:r>
                <a:rPr lang="en-US" dirty="0">
                  <a:solidFill>
                    <a:schemeClr val="bg1"/>
                  </a:solidFill>
                  <a:highlight>
                    <a:srgbClr val="007DC2"/>
                  </a:highlight>
                </a:rPr>
                <a:t>databases</a:t>
              </a:r>
              <a:r>
                <a:rPr lang="en-US" dirty="0">
                  <a:solidFill>
                    <a:schemeClr val="bg1"/>
                  </a:solidFill>
                  <a:highlight>
                    <a:srgbClr val="FFFFFF"/>
                  </a:highlight>
                </a:rPr>
                <a:t> </a:t>
              </a:r>
              <a:r>
                <a:rPr lang="en-US" dirty="0">
                  <a:solidFill>
                    <a:schemeClr val="tx1"/>
                  </a:solidFill>
                  <a:highlight>
                    <a:srgbClr val="FFFFFF"/>
                  </a:highlight>
                </a:rPr>
                <a:t>]</a:t>
              </a:r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… [ As a </a:t>
              </a:r>
              <a:r>
                <a:rPr lang="en-US" dirty="0">
                  <a:solidFill>
                    <a:schemeClr val="bg1"/>
                  </a:solidFill>
                  <a:highlight>
                    <a:srgbClr val="007DC2"/>
                  </a:highlight>
                </a:rPr>
                <a:t>software</a:t>
              </a:r>
              <a:r>
                <a:rPr lang="en-US" dirty="0"/>
                <a:t> engineer you will be responsible…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… [ implementation of efficient </a:t>
              </a:r>
              <a:r>
                <a:rPr lang="en-US" dirty="0">
                  <a:solidFill>
                    <a:schemeClr val="bg1"/>
                  </a:solidFill>
                  <a:highlight>
                    <a:srgbClr val="007DC2"/>
                  </a:highlight>
                </a:rPr>
                <a:t>systems</a:t>
              </a:r>
              <a:r>
                <a:rPr lang="en-US" dirty="0"/>
                <a:t> in the assembly line ] …</a:t>
              </a:r>
              <a:endParaRPr lang="en-OM" dirty="0"/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FB94552-5B82-150D-C6E4-D33FA91F0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758"/>
              </p:ext>
            </p:extLst>
          </p:nvPr>
        </p:nvGraphicFramePr>
        <p:xfrm>
          <a:off x="1237421" y="3917245"/>
          <a:ext cx="9256448" cy="1296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3186">
                  <a:extLst>
                    <a:ext uri="{9D8B030D-6E8A-4147-A177-3AD203B41FA5}">
                      <a16:colId xmlns:a16="http://schemas.microsoft.com/office/drawing/2014/main" val="942665900"/>
                    </a:ext>
                  </a:extLst>
                </a:gridCol>
                <a:gridCol w="3391534">
                  <a:extLst>
                    <a:ext uri="{9D8B030D-6E8A-4147-A177-3AD203B41FA5}">
                      <a16:colId xmlns:a16="http://schemas.microsoft.com/office/drawing/2014/main" val="2610885405"/>
                    </a:ext>
                  </a:extLst>
                </a:gridCol>
                <a:gridCol w="3381728">
                  <a:extLst>
                    <a:ext uri="{9D8B030D-6E8A-4147-A177-3AD203B41FA5}">
                      <a16:colId xmlns:a16="http://schemas.microsoft.com/office/drawing/2014/main" val="3282397509"/>
                    </a:ext>
                  </a:extLst>
                </a:gridCol>
              </a:tblGrid>
              <a:tr h="360000">
                <a:tc gridSpan="3">
                  <a:txBody>
                    <a:bodyPr/>
                    <a:lstStyle/>
                    <a:p>
                      <a:pPr algn="ctr"/>
                      <a:r>
                        <a:rPr lang="en-OM" dirty="0"/>
                        <a:t>Same Algorithm, Different Implementation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OM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OM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01846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endParaRPr lang="en-OM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b="1" dirty="0"/>
                        <a:t>Old Implementation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b="1" dirty="0"/>
                        <a:t>New Implementation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50063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r>
                        <a:rPr lang="en-OM" dirty="0"/>
                        <a:t>💻 </a:t>
                      </a:r>
                      <a:r>
                        <a:rPr lang="en-US" b="1" dirty="0"/>
                        <a:t>Hardware Utilization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OM" dirty="0"/>
                        <a:t>Sequential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OM" b="0" dirty="0"/>
                        <a:t>Parallel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097415"/>
                  </a:ext>
                </a:extLst>
              </a:tr>
            </a:tbl>
          </a:graphicData>
        </a:graphic>
      </p:graphicFrame>
      <p:sp>
        <p:nvSpPr>
          <p:cNvPr id="4" name="Google Shape;135;g2c4c1c45c28_0_11">
            <a:extLst>
              <a:ext uri="{FF2B5EF4-FFF2-40B4-BE49-F238E27FC236}">
                <a16:creationId xmlns:a16="http://schemas.microsoft.com/office/drawing/2014/main" id="{85F5E7ED-B90F-0905-F761-1CD86EBB718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94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36"/>
    </mc:Choice>
    <mc:Fallback xmlns="">
      <p:transition spd="slow" advTm="113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c4c1c45c28_0_6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ighlight>
                  <a:srgbClr val="FFFFFF"/>
                </a:highlight>
              </a:rPr>
              <a:t>Execution Time Comparison</a:t>
            </a:r>
            <a:endParaRPr lang="en-US" dirty="0"/>
          </a:p>
        </p:txBody>
      </p:sp>
      <p:sp>
        <p:nvSpPr>
          <p:cNvPr id="187" name="Google Shape;187;g2c4c1c45c28_0_62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89" name="Google Shape;189;g2c4c1c45c28_0_6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D96C1EF-44D1-8223-B425-C1AB63936CC9}"/>
              </a:ext>
            </a:extLst>
          </p:cNvPr>
          <p:cNvGrpSpPr/>
          <p:nvPr/>
        </p:nvGrpSpPr>
        <p:grpSpPr>
          <a:xfrm>
            <a:off x="1864309" y="1181120"/>
            <a:ext cx="8460187" cy="4845618"/>
            <a:chOff x="1864309" y="1006191"/>
            <a:chExt cx="8460187" cy="4845618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B774B3A6-A2A8-D30B-7741-07F3D872CF8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12002236"/>
                </p:ext>
              </p:extLst>
            </p:nvPr>
          </p:nvGraphicFramePr>
          <p:xfrm>
            <a:off x="1864309" y="1006191"/>
            <a:ext cx="8460187" cy="48456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DE1A56-A9AD-94E3-AA21-5C18B387E2C5}"/>
                </a:ext>
              </a:extLst>
            </p:cNvPr>
            <p:cNvSpPr txBox="1"/>
            <p:nvPr/>
          </p:nvSpPr>
          <p:spPr>
            <a:xfrm>
              <a:off x="4556096" y="1916264"/>
              <a:ext cx="6838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OM" sz="900" b="1" dirty="0"/>
                <a:t> = 5.8 hr</a:t>
              </a:r>
            </a:p>
          </p:txBody>
        </p:sp>
      </p:grp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BF1A556D-13EA-2E12-5E20-A89E4B6FC82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12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36"/>
    </mc:Choice>
    <mc:Fallback xmlns="">
      <p:transition spd="slow" advTm="11393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4c1c45c28_0_4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Information Overload</a:t>
            </a:r>
            <a:endParaRPr b="1" dirty="0"/>
          </a:p>
        </p:txBody>
      </p:sp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B9671A-D741-732E-7BAC-2161A554CB59}"/>
              </a:ext>
            </a:extLst>
          </p:cNvPr>
          <p:cNvSpPr txBox="1"/>
          <p:nvPr/>
        </p:nvSpPr>
        <p:spPr>
          <a:xfrm>
            <a:off x="502023" y="4800930"/>
            <a:ext cx="11355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RQ2. </a:t>
            </a:r>
          </a:p>
          <a:p>
            <a:endParaRPr lang="en-US" sz="1600" dirty="0">
              <a:highlight>
                <a:schemeClr val="lt1"/>
              </a:highlight>
            </a:endParaRPr>
          </a:p>
          <a:p>
            <a:r>
              <a:rPr lang="en-US" sz="1600" dirty="0"/>
              <a:t>How can collaborative features and automation tools enhance the efficiency and speed of the data selection process for domain experts?</a:t>
            </a:r>
          </a:p>
          <a:p>
            <a:r>
              <a:rPr lang="en-US" sz="1600" dirty="0"/>
              <a:t> 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BB472090-7B3E-52D3-BAB2-576AF177D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60896"/>
              </p:ext>
            </p:extLst>
          </p:nvPr>
        </p:nvGraphicFramePr>
        <p:xfrm>
          <a:off x="2891430" y="2925384"/>
          <a:ext cx="5472113" cy="14833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151561">
                  <a:extLst>
                    <a:ext uri="{9D8B030D-6E8A-4147-A177-3AD203B41FA5}">
                      <a16:colId xmlns:a16="http://schemas.microsoft.com/office/drawing/2014/main" val="4060899322"/>
                    </a:ext>
                  </a:extLst>
                </a:gridCol>
                <a:gridCol w="2320552">
                  <a:extLst>
                    <a:ext uri="{9D8B030D-6E8A-4147-A177-3AD203B41FA5}">
                      <a16:colId xmlns:a16="http://schemas.microsoft.com/office/drawing/2014/main" val="1511772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OM" dirty="0"/>
                        <a:t>Dataset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b="1" dirty="0"/>
                        <a:t>1%</a:t>
                      </a:r>
                      <a:r>
                        <a:rPr lang="en-OM" dirty="0"/>
                        <a:t> of Original = 1k docs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891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OM" dirty="0"/>
                        <a:t>Class 1. </a:t>
                      </a:r>
                      <a:r>
                        <a:rPr lang="en-US" b="1" dirty="0"/>
                        <a:t>Technology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b="1" dirty="0"/>
                        <a:t>4079</a:t>
                      </a:r>
                      <a:r>
                        <a:rPr lang="en-OM" dirty="0"/>
                        <a:t> context windows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46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OM" dirty="0"/>
                        <a:t>Class 2. </a:t>
                      </a:r>
                      <a:r>
                        <a:rPr lang="en-OM" b="1" dirty="0"/>
                        <a:t>Healthcare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b="1" dirty="0"/>
                        <a:t>3408</a:t>
                      </a:r>
                      <a:r>
                        <a:rPr lang="en-OM" dirty="0"/>
                        <a:t> context windows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5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OM" dirty="0"/>
                        <a:t>Class 3. </a:t>
                      </a:r>
                      <a:r>
                        <a:rPr lang="en-OM" b="1" dirty="0"/>
                        <a:t>Retail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b="1" dirty="0"/>
                        <a:t>4869</a:t>
                      </a:r>
                      <a:r>
                        <a:rPr lang="en-OM" dirty="0"/>
                        <a:t> context windows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672435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0EC97CE-1933-ADDB-08D3-E191C77675D5}"/>
              </a:ext>
            </a:extLst>
          </p:cNvPr>
          <p:cNvGrpSpPr/>
          <p:nvPr/>
        </p:nvGrpSpPr>
        <p:grpSpPr>
          <a:xfrm>
            <a:off x="478762" y="899768"/>
            <a:ext cx="10680210" cy="1407841"/>
            <a:chOff x="478762" y="899768"/>
            <a:chExt cx="10680210" cy="140784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B4E1E38-9921-8802-E0DB-62FB2D76399A}"/>
                </a:ext>
              </a:extLst>
            </p:cNvPr>
            <p:cNvGrpSpPr/>
            <p:nvPr/>
          </p:nvGrpSpPr>
          <p:grpSpPr>
            <a:xfrm>
              <a:off x="1029833" y="1137749"/>
              <a:ext cx="10129139" cy="1169860"/>
              <a:chOff x="501797" y="1252255"/>
              <a:chExt cx="10129139" cy="116986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663D6-0B7C-84EA-27D1-694272088A49}"/>
                  </a:ext>
                </a:extLst>
              </p:cNvPr>
              <p:cNvSpPr txBox="1"/>
              <p:nvPr/>
            </p:nvSpPr>
            <p:spPr>
              <a:xfrm>
                <a:off x="501797" y="1344897"/>
                <a:ext cx="31399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Keyword Extraction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Context Window Extraction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280B03-9D58-C750-9D03-AD9B7F8A955B}"/>
                  </a:ext>
                </a:extLst>
              </p:cNvPr>
              <p:cNvSpPr txBox="1"/>
              <p:nvPr/>
            </p:nvSpPr>
            <p:spPr>
              <a:xfrm>
                <a:off x="4475311" y="1344896"/>
                <a:ext cx="23043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Keywords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Context Windows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147EEC-B792-00E2-B292-E7F114D6C221}"/>
                  </a:ext>
                </a:extLst>
              </p:cNvPr>
              <p:cNvSpPr txBox="1"/>
              <p:nvPr/>
            </p:nvSpPr>
            <p:spPr>
              <a:xfrm>
                <a:off x="7679795" y="1344896"/>
                <a:ext cx="295114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Relevant Keywords</a:t>
                </a:r>
              </a:p>
              <a:p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r>
                  <a:rPr lang="en-US" sz="1600" dirty="0"/>
                  <a:t>Context Windows Rules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779CBD1-787F-B9CD-EB06-7941F565BEA9}"/>
                  </a:ext>
                </a:extLst>
              </p:cNvPr>
              <p:cNvGrpSpPr/>
              <p:nvPr/>
            </p:nvGrpSpPr>
            <p:grpSpPr>
              <a:xfrm>
                <a:off x="2829183" y="1252255"/>
                <a:ext cx="1361155" cy="269101"/>
                <a:chOff x="2829183" y="1252255"/>
                <a:chExt cx="1361155" cy="269101"/>
              </a:xfrm>
            </p:grpSpPr>
            <p:cxnSp>
              <p:nvCxnSpPr>
                <p:cNvPr id="6" name="Google Shape;145;g2c4c1c45c28_0_11">
                  <a:extLst>
                    <a:ext uri="{FF2B5EF4-FFF2-40B4-BE49-F238E27FC236}">
                      <a16:creationId xmlns:a16="http://schemas.microsoft.com/office/drawing/2014/main" id="{3C91C343-5BE5-0EE5-DF2D-E851DAD274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29183" y="1521356"/>
                  <a:ext cx="1361155" cy="0"/>
                </a:xfrm>
                <a:prstGeom prst="straightConnector1">
                  <a:avLst/>
                </a:prstGeom>
                <a:noFill/>
                <a:ln w="17125" cap="flat" cmpd="sng">
                  <a:solidFill>
                    <a:schemeClr val="dk1">
                      <a:alpha val="49800"/>
                    </a:schemeClr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20B8A33-604D-F560-A37B-645B22822D59}"/>
                    </a:ext>
                  </a:extLst>
                </p:cNvPr>
                <p:cNvSpPr txBox="1"/>
                <p:nvPr/>
              </p:nvSpPr>
              <p:spPr>
                <a:xfrm>
                  <a:off x="3213653" y="1252255"/>
                  <a:ext cx="50618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cd4ai</a:t>
                  </a:r>
                  <a:endParaRPr lang="en-US" sz="1600" b="1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56DF71C-B1B4-2D41-F1BD-2DDFD8FEFC30}"/>
                  </a:ext>
                </a:extLst>
              </p:cNvPr>
              <p:cNvGrpSpPr/>
              <p:nvPr/>
            </p:nvGrpSpPr>
            <p:grpSpPr>
              <a:xfrm>
                <a:off x="5988861" y="1290671"/>
                <a:ext cx="1361155" cy="248878"/>
                <a:chOff x="5793545" y="1275135"/>
                <a:chExt cx="1361155" cy="248878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466FEC5-4B95-7184-AEF2-133D6E95C855}"/>
                    </a:ext>
                  </a:extLst>
                </p:cNvPr>
                <p:cNvSpPr txBox="1"/>
                <p:nvPr/>
              </p:nvSpPr>
              <p:spPr>
                <a:xfrm>
                  <a:off x="6197274" y="1275135"/>
                  <a:ext cx="506189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accent5"/>
                      </a:solidFill>
                    </a:rPr>
                    <a:t>user</a:t>
                  </a:r>
                  <a:endParaRPr lang="en-US" sz="1600" b="1" dirty="0">
                    <a:solidFill>
                      <a:schemeClr val="accent5"/>
                    </a:solidFill>
                  </a:endParaRPr>
                </a:p>
              </p:txBody>
            </p:sp>
            <p:cxnSp>
              <p:nvCxnSpPr>
                <p:cNvPr id="14" name="Google Shape;145;g2c4c1c45c28_0_11">
                  <a:extLst>
                    <a:ext uri="{FF2B5EF4-FFF2-40B4-BE49-F238E27FC236}">
                      <a16:creationId xmlns:a16="http://schemas.microsoft.com/office/drawing/2014/main" id="{2AFC5B83-B55F-DD8D-F545-235F5CB0BC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3545" y="1524013"/>
                  <a:ext cx="1361155" cy="0"/>
                </a:xfrm>
                <a:prstGeom prst="straightConnector1">
                  <a:avLst/>
                </a:prstGeom>
                <a:noFill/>
                <a:ln w="17125" cap="flat" cmpd="sng">
                  <a:solidFill>
                    <a:schemeClr val="accent5">
                      <a:alpha val="49800"/>
                    </a:schemeClr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0F76676-476E-F7B4-B191-C5CA8393CB74}"/>
                  </a:ext>
                </a:extLst>
              </p:cNvPr>
              <p:cNvGrpSpPr/>
              <p:nvPr/>
            </p:nvGrpSpPr>
            <p:grpSpPr>
              <a:xfrm>
                <a:off x="3122480" y="1977408"/>
                <a:ext cx="1361155" cy="269101"/>
                <a:chOff x="2829183" y="1252255"/>
                <a:chExt cx="1361155" cy="269101"/>
              </a:xfrm>
            </p:grpSpPr>
            <p:cxnSp>
              <p:nvCxnSpPr>
                <p:cNvPr id="32" name="Google Shape;145;g2c4c1c45c28_0_11">
                  <a:extLst>
                    <a:ext uri="{FF2B5EF4-FFF2-40B4-BE49-F238E27FC236}">
                      <a16:creationId xmlns:a16="http://schemas.microsoft.com/office/drawing/2014/main" id="{2170E39F-772F-02A2-B868-ECCF681C16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29183" y="1521356"/>
                  <a:ext cx="1361155" cy="0"/>
                </a:xfrm>
                <a:prstGeom prst="straightConnector1">
                  <a:avLst/>
                </a:prstGeom>
                <a:noFill/>
                <a:ln w="17125" cap="flat" cmpd="sng">
                  <a:solidFill>
                    <a:schemeClr val="dk1">
                      <a:alpha val="49800"/>
                    </a:schemeClr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7C63324-9C96-653B-27EF-B75CCCCECAF7}"/>
                    </a:ext>
                  </a:extLst>
                </p:cNvPr>
                <p:cNvSpPr txBox="1"/>
                <p:nvPr/>
              </p:nvSpPr>
              <p:spPr>
                <a:xfrm>
                  <a:off x="3213653" y="1252255"/>
                  <a:ext cx="50618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/>
                    <a:t>cd4ai</a:t>
                  </a:r>
                  <a:endParaRPr lang="en-US" sz="1600" b="1" dirty="0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3A0450E-F42D-043B-9A6D-6DC4A5330E9E}"/>
                  </a:ext>
                </a:extLst>
              </p:cNvPr>
              <p:cNvGrpSpPr/>
              <p:nvPr/>
            </p:nvGrpSpPr>
            <p:grpSpPr>
              <a:xfrm>
                <a:off x="6252122" y="1997631"/>
                <a:ext cx="1361155" cy="248878"/>
                <a:chOff x="5793545" y="1275135"/>
                <a:chExt cx="1361155" cy="248878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F4C3AFC-37FE-27A2-1C8E-78761B3B5E72}"/>
                    </a:ext>
                  </a:extLst>
                </p:cNvPr>
                <p:cNvSpPr txBox="1"/>
                <p:nvPr/>
              </p:nvSpPr>
              <p:spPr>
                <a:xfrm>
                  <a:off x="6197274" y="1275135"/>
                  <a:ext cx="506189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accent5"/>
                      </a:solidFill>
                    </a:rPr>
                    <a:t>user</a:t>
                  </a:r>
                  <a:endParaRPr lang="en-US" sz="1600" b="1" dirty="0">
                    <a:solidFill>
                      <a:schemeClr val="accent5"/>
                    </a:solidFill>
                  </a:endParaRPr>
                </a:p>
              </p:txBody>
            </p:sp>
            <p:cxnSp>
              <p:nvCxnSpPr>
                <p:cNvPr id="40" name="Google Shape;145;g2c4c1c45c28_0_11">
                  <a:extLst>
                    <a:ext uri="{FF2B5EF4-FFF2-40B4-BE49-F238E27FC236}">
                      <a16:creationId xmlns:a16="http://schemas.microsoft.com/office/drawing/2014/main" id="{A0B46612-FD21-9CB0-43FB-47077C46ED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3545" y="1524013"/>
                  <a:ext cx="1361155" cy="0"/>
                </a:xfrm>
                <a:prstGeom prst="straightConnector1">
                  <a:avLst/>
                </a:prstGeom>
                <a:noFill/>
                <a:ln w="17125" cap="flat" cmpd="sng">
                  <a:solidFill>
                    <a:schemeClr val="accent5">
                      <a:alpha val="49800"/>
                    </a:schemeClr>
                  </a:solidFill>
                  <a:prstDash val="solid"/>
                  <a:round/>
                  <a:headEnd type="none" w="sm" len="sm"/>
                  <a:tailEnd type="stealth" w="med" len="med"/>
                </a:ln>
              </p:spPr>
            </p:cxnSp>
          </p:grpSp>
        </p:grp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B28F87F8-749E-D4C5-F983-C37CFAC8FA72}"/>
                </a:ext>
              </a:extLst>
            </p:cNvPr>
            <p:cNvSpPr/>
            <p:nvPr/>
          </p:nvSpPr>
          <p:spPr>
            <a:xfrm>
              <a:off x="834887" y="1230390"/>
              <a:ext cx="194946" cy="1076645"/>
            </a:xfrm>
            <a:prstGeom prst="leftBrac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313ED9-1DB1-3987-C2C3-7D070C675D98}"/>
                </a:ext>
              </a:extLst>
            </p:cNvPr>
            <p:cNvSpPr txBox="1"/>
            <p:nvPr/>
          </p:nvSpPr>
          <p:spPr>
            <a:xfrm rot="16200000">
              <a:off x="-45924" y="1424454"/>
              <a:ext cx="13571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OM" dirty="0"/>
                <a:t>er </a:t>
              </a:r>
              <a:r>
                <a:rPr lang="en-OM" b="1" dirty="0"/>
                <a:t>class</a:t>
              </a:r>
            </a:p>
          </p:txBody>
        </p:sp>
      </p:grpSp>
      <p:sp>
        <p:nvSpPr>
          <p:cNvPr id="12" name="Google Shape;135;g2c4c1c45c28_0_11">
            <a:extLst>
              <a:ext uri="{FF2B5EF4-FFF2-40B4-BE49-F238E27FC236}">
                <a16:creationId xmlns:a16="http://schemas.microsoft.com/office/drawing/2014/main" id="{B2FC855B-AB4D-9696-0904-E703C0D37EA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7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878"/>
    </mc:Choice>
    <mc:Fallback xmlns="">
      <p:transition advTm="62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7BE1F43-1648-F7E3-9958-9844E879DD3E}"/>
              </a:ext>
            </a:extLst>
          </p:cNvPr>
          <p:cNvSpPr/>
          <p:nvPr/>
        </p:nvSpPr>
        <p:spPr>
          <a:xfrm>
            <a:off x="332903" y="1623027"/>
            <a:ext cx="3648032" cy="3195463"/>
          </a:xfrm>
          <a:prstGeom prst="roundRect">
            <a:avLst/>
          </a:prstGeom>
          <a:solidFill>
            <a:schemeClr val="accent4">
              <a:lumMod val="90000"/>
              <a:lumOff val="10000"/>
            </a:schemeClr>
          </a:solidFill>
          <a:ln w="38100" cap="rnd"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OM" dirty="0"/>
          </a:p>
        </p:txBody>
      </p:sp>
      <p:sp>
        <p:nvSpPr>
          <p:cNvPr id="161" name="Google Shape;161;g2c4c1c45c28_0_4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Solutions’ Overview</a:t>
            </a:r>
            <a:endParaRPr b="1" dirty="0"/>
          </a:p>
        </p:txBody>
      </p:sp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4" name="Google Shape;162;g2c4c1c45c28_0_40">
            <a:extLst>
              <a:ext uri="{FF2B5EF4-FFF2-40B4-BE49-F238E27FC236}">
                <a16:creationId xmlns:a16="http://schemas.microsoft.com/office/drawing/2014/main" id="{B14BEEC6-1748-966C-DF0D-A42BFEC40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7261" y="1841596"/>
            <a:ext cx="3392166" cy="244590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52000"/>
              </a:schemeClr>
            </a:glow>
            <a:outerShdw blurRad="50800" dist="50800" dir="5400000" sx="110898" sy="110898" algn="ctr" rotWithShape="0">
              <a:srgbClr val="000000">
                <a:alpha val="19000"/>
              </a:srgbClr>
            </a:outerShdw>
            <a:softEdge rad="0"/>
          </a:effectLst>
          <a:scene3d>
            <a:camera prst="orthographicFront"/>
            <a:lightRig rig="threePt" dir="t"/>
          </a:scene3d>
          <a:sp3d prstMaterial="flat"/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600" b="1" dirty="0">
                <a:solidFill>
                  <a:schemeClr val="bg1"/>
                </a:solidFill>
              </a:rPr>
              <a:t>      Collaboration Feature</a:t>
            </a:r>
          </a:p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600" b="1" dirty="0">
              <a:solidFill>
                <a:schemeClr val="bg1"/>
              </a:solidFill>
            </a:endParaRPr>
          </a:p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bg1"/>
                </a:solidFill>
              </a:rPr>
              <a:t>      Workspaces Management</a:t>
            </a:r>
          </a:p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bg1"/>
                </a:solidFill>
              </a:rPr>
              <a:t>      Invitees / Roles Management</a:t>
            </a:r>
          </a:p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600" dirty="0">
                <a:solidFill>
                  <a:schemeClr val="bg1"/>
                </a:solidFill>
              </a:rPr>
              <a:t>      Selection Tasks</a:t>
            </a:r>
          </a:p>
          <a:p>
            <a:pPr marL="844550" lvl="1" indent="-28575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sz="1600" dirty="0">
              <a:solidFill>
                <a:schemeClr val="bg1"/>
              </a:solidFill>
            </a:endParaRPr>
          </a:p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Graphic 12" descr="Back with solid fill">
            <a:extLst>
              <a:ext uri="{FF2B5EF4-FFF2-40B4-BE49-F238E27FC236}">
                <a16:creationId xmlns:a16="http://schemas.microsoft.com/office/drawing/2014/main" id="{807A5401-7BB8-1748-C6EA-F10CFAB2B7DD}"/>
              </a:ext>
            </a:extLst>
          </p:cNvPr>
          <p:cNvSpPr/>
          <p:nvPr/>
        </p:nvSpPr>
        <p:spPr>
          <a:xfrm rot="10800000">
            <a:off x="630956" y="3785080"/>
            <a:ext cx="283182" cy="213479"/>
          </a:xfrm>
          <a:custGeom>
            <a:avLst/>
            <a:gdLst>
              <a:gd name="connsiteX0" fmla="*/ 0 w 283182"/>
              <a:gd name="connsiteY0" fmla="*/ 86839 h 213479"/>
              <a:gd name="connsiteX1" fmla="*/ 101238 w 283182"/>
              <a:gd name="connsiteY1" fmla="*/ 0 h 213479"/>
              <a:gd name="connsiteX2" fmla="*/ 101238 w 283182"/>
              <a:gd name="connsiteY2" fmla="*/ 50656 h 213479"/>
              <a:gd name="connsiteX3" fmla="*/ 283183 w 283182"/>
              <a:gd name="connsiteY3" fmla="*/ 213479 h 213479"/>
              <a:gd name="connsiteX4" fmla="*/ 101238 w 283182"/>
              <a:gd name="connsiteY4" fmla="*/ 126640 h 213479"/>
              <a:gd name="connsiteX5" fmla="*/ 101238 w 283182"/>
              <a:gd name="connsiteY5" fmla="*/ 173678 h 213479"/>
              <a:gd name="connsiteX6" fmla="*/ 0 w 283182"/>
              <a:gd name="connsiteY6" fmla="*/ 86839 h 21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2" h="213479">
                <a:moveTo>
                  <a:pt x="0" y="86839"/>
                </a:moveTo>
                <a:lnTo>
                  <a:pt x="101238" y="0"/>
                </a:lnTo>
                <a:lnTo>
                  <a:pt x="101238" y="50656"/>
                </a:lnTo>
                <a:cubicBezTo>
                  <a:pt x="256634" y="52103"/>
                  <a:pt x="283183" y="213479"/>
                  <a:pt x="283183" y="213479"/>
                </a:cubicBezTo>
                <a:cubicBezTo>
                  <a:pt x="283183" y="213479"/>
                  <a:pt x="225484" y="127726"/>
                  <a:pt x="101238" y="126640"/>
                </a:cubicBezTo>
                <a:lnTo>
                  <a:pt x="101238" y="173678"/>
                </a:lnTo>
                <a:lnTo>
                  <a:pt x="0" y="86839"/>
                </a:lnTo>
                <a:close/>
              </a:path>
            </a:pathLst>
          </a:custGeom>
          <a:solidFill>
            <a:schemeClr val="bg1"/>
          </a:solidFill>
          <a:ln w="3473" cap="flat">
            <a:noFill/>
            <a:prstDash val="solid"/>
            <a:miter/>
          </a:ln>
        </p:spPr>
        <p:txBody>
          <a:bodyPr rtlCol="0" anchor="ctr"/>
          <a:lstStyle/>
          <a:p>
            <a:endParaRPr lang="en-OM"/>
          </a:p>
        </p:txBody>
      </p:sp>
      <p:sp>
        <p:nvSpPr>
          <p:cNvPr id="28" name="Graphic 13" descr="Back with solid fill">
            <a:extLst>
              <a:ext uri="{FF2B5EF4-FFF2-40B4-BE49-F238E27FC236}">
                <a16:creationId xmlns:a16="http://schemas.microsoft.com/office/drawing/2014/main" id="{CC38EC54-8406-9C6F-0A02-1FDA4A4FE9F5}"/>
              </a:ext>
            </a:extLst>
          </p:cNvPr>
          <p:cNvSpPr/>
          <p:nvPr/>
        </p:nvSpPr>
        <p:spPr>
          <a:xfrm rot="10800000">
            <a:off x="632460" y="2919680"/>
            <a:ext cx="283182" cy="213479"/>
          </a:xfrm>
          <a:custGeom>
            <a:avLst/>
            <a:gdLst>
              <a:gd name="connsiteX0" fmla="*/ 0 w 283182"/>
              <a:gd name="connsiteY0" fmla="*/ 86839 h 213479"/>
              <a:gd name="connsiteX1" fmla="*/ 101238 w 283182"/>
              <a:gd name="connsiteY1" fmla="*/ 0 h 213479"/>
              <a:gd name="connsiteX2" fmla="*/ 101238 w 283182"/>
              <a:gd name="connsiteY2" fmla="*/ 50656 h 213479"/>
              <a:gd name="connsiteX3" fmla="*/ 283183 w 283182"/>
              <a:gd name="connsiteY3" fmla="*/ 213479 h 213479"/>
              <a:gd name="connsiteX4" fmla="*/ 101238 w 283182"/>
              <a:gd name="connsiteY4" fmla="*/ 126640 h 213479"/>
              <a:gd name="connsiteX5" fmla="*/ 101238 w 283182"/>
              <a:gd name="connsiteY5" fmla="*/ 173678 h 213479"/>
              <a:gd name="connsiteX6" fmla="*/ 0 w 283182"/>
              <a:gd name="connsiteY6" fmla="*/ 86839 h 21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2" h="213479">
                <a:moveTo>
                  <a:pt x="0" y="86839"/>
                </a:moveTo>
                <a:lnTo>
                  <a:pt x="101238" y="0"/>
                </a:lnTo>
                <a:lnTo>
                  <a:pt x="101238" y="50656"/>
                </a:lnTo>
                <a:cubicBezTo>
                  <a:pt x="256634" y="52103"/>
                  <a:pt x="283183" y="213479"/>
                  <a:pt x="283183" y="213479"/>
                </a:cubicBezTo>
                <a:cubicBezTo>
                  <a:pt x="283183" y="213479"/>
                  <a:pt x="225484" y="127726"/>
                  <a:pt x="101238" y="126640"/>
                </a:cubicBezTo>
                <a:lnTo>
                  <a:pt x="101238" y="173678"/>
                </a:lnTo>
                <a:lnTo>
                  <a:pt x="0" y="86839"/>
                </a:lnTo>
                <a:close/>
              </a:path>
            </a:pathLst>
          </a:custGeom>
          <a:solidFill>
            <a:schemeClr val="bg1"/>
          </a:solidFill>
          <a:ln w="3473" cap="flat">
            <a:noFill/>
            <a:prstDash val="solid"/>
            <a:miter/>
          </a:ln>
        </p:spPr>
        <p:txBody>
          <a:bodyPr rtlCol="0" anchor="ctr"/>
          <a:lstStyle/>
          <a:p>
            <a:endParaRPr lang="en-OM"/>
          </a:p>
        </p:txBody>
      </p:sp>
      <p:sp>
        <p:nvSpPr>
          <p:cNvPr id="27" name="Graphic 14" descr="Back with solid fill">
            <a:extLst>
              <a:ext uri="{FF2B5EF4-FFF2-40B4-BE49-F238E27FC236}">
                <a16:creationId xmlns:a16="http://schemas.microsoft.com/office/drawing/2014/main" id="{2877D35A-4174-FE13-BE14-95DAE5062D34}"/>
              </a:ext>
            </a:extLst>
          </p:cNvPr>
          <p:cNvSpPr/>
          <p:nvPr/>
        </p:nvSpPr>
        <p:spPr>
          <a:xfrm rot="10800000">
            <a:off x="630956" y="3336913"/>
            <a:ext cx="283182" cy="213479"/>
          </a:xfrm>
          <a:custGeom>
            <a:avLst/>
            <a:gdLst>
              <a:gd name="connsiteX0" fmla="*/ 0 w 283182"/>
              <a:gd name="connsiteY0" fmla="*/ 86839 h 213479"/>
              <a:gd name="connsiteX1" fmla="*/ 101238 w 283182"/>
              <a:gd name="connsiteY1" fmla="*/ 0 h 213479"/>
              <a:gd name="connsiteX2" fmla="*/ 101238 w 283182"/>
              <a:gd name="connsiteY2" fmla="*/ 50656 h 213479"/>
              <a:gd name="connsiteX3" fmla="*/ 283183 w 283182"/>
              <a:gd name="connsiteY3" fmla="*/ 213479 h 213479"/>
              <a:gd name="connsiteX4" fmla="*/ 101238 w 283182"/>
              <a:gd name="connsiteY4" fmla="*/ 126640 h 213479"/>
              <a:gd name="connsiteX5" fmla="*/ 101238 w 283182"/>
              <a:gd name="connsiteY5" fmla="*/ 173678 h 213479"/>
              <a:gd name="connsiteX6" fmla="*/ 0 w 283182"/>
              <a:gd name="connsiteY6" fmla="*/ 86839 h 21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182" h="213479">
                <a:moveTo>
                  <a:pt x="0" y="86839"/>
                </a:moveTo>
                <a:lnTo>
                  <a:pt x="101238" y="0"/>
                </a:lnTo>
                <a:lnTo>
                  <a:pt x="101238" y="50656"/>
                </a:lnTo>
                <a:cubicBezTo>
                  <a:pt x="256634" y="52103"/>
                  <a:pt x="283183" y="213479"/>
                  <a:pt x="283183" y="213479"/>
                </a:cubicBezTo>
                <a:cubicBezTo>
                  <a:pt x="283183" y="213479"/>
                  <a:pt x="225484" y="127726"/>
                  <a:pt x="101238" y="126640"/>
                </a:cubicBezTo>
                <a:lnTo>
                  <a:pt x="101238" y="173678"/>
                </a:lnTo>
                <a:lnTo>
                  <a:pt x="0" y="86839"/>
                </a:lnTo>
                <a:close/>
              </a:path>
            </a:pathLst>
          </a:custGeom>
          <a:solidFill>
            <a:schemeClr val="bg1"/>
          </a:solidFill>
          <a:ln w="3473" cap="flat">
            <a:noFill/>
            <a:prstDash val="solid"/>
            <a:miter/>
          </a:ln>
        </p:spPr>
        <p:txBody>
          <a:bodyPr rtlCol="0" anchor="ctr"/>
          <a:lstStyle/>
          <a:p>
            <a:endParaRPr lang="en-OM"/>
          </a:p>
        </p:txBody>
      </p:sp>
      <p:pic>
        <p:nvPicPr>
          <p:cNvPr id="30" name="Picture 29" descr="A hands holding each other&#10;&#10;Description automatically generated">
            <a:extLst>
              <a:ext uri="{FF2B5EF4-FFF2-40B4-BE49-F238E27FC236}">
                <a16:creationId xmlns:a16="http://schemas.microsoft.com/office/drawing/2014/main" id="{A276CC53-65C3-513D-544B-5A34C9C9E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1" y="1956695"/>
            <a:ext cx="432000" cy="4320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B650454-A13E-BCAF-79E3-8053800F552F}"/>
              </a:ext>
            </a:extLst>
          </p:cNvPr>
          <p:cNvGrpSpPr/>
          <p:nvPr/>
        </p:nvGrpSpPr>
        <p:grpSpPr>
          <a:xfrm>
            <a:off x="8052538" y="1617568"/>
            <a:ext cx="3648032" cy="3200922"/>
            <a:chOff x="8052538" y="1617568"/>
            <a:chExt cx="3648032" cy="320092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9ECD6F8-BB11-2079-D011-6E58B40B6C12}"/>
                </a:ext>
              </a:extLst>
            </p:cNvPr>
            <p:cNvGrpSpPr/>
            <p:nvPr/>
          </p:nvGrpSpPr>
          <p:grpSpPr>
            <a:xfrm>
              <a:off x="8052538" y="1617568"/>
              <a:ext cx="3648032" cy="3200922"/>
              <a:chOff x="7918419" y="1013269"/>
              <a:chExt cx="3648032" cy="3200922"/>
            </a:xfrm>
          </p:grpSpPr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D790335-6FB4-8ECC-DDA5-4BED54B4AA2D}"/>
                  </a:ext>
                </a:extLst>
              </p:cNvPr>
              <p:cNvSpPr/>
              <p:nvPr/>
            </p:nvSpPr>
            <p:spPr>
              <a:xfrm>
                <a:off x="7918419" y="1013269"/>
                <a:ext cx="3648032" cy="3195463"/>
              </a:xfrm>
              <a:prstGeom prst="roundRect">
                <a:avLst/>
              </a:prstGeom>
              <a:solidFill>
                <a:schemeClr val="accent4">
                  <a:lumMod val="50000"/>
                  <a:lumOff val="50000"/>
                </a:schemeClr>
              </a:solidFill>
              <a:ln w="38100" cap="rnd">
                <a:noFill/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OM"/>
              </a:p>
            </p:txBody>
          </p:sp>
          <p:sp>
            <p:nvSpPr>
              <p:cNvPr id="22" name="Google Shape;162;g2c4c1c45c28_0_40">
                <a:extLst>
                  <a:ext uri="{FF2B5EF4-FFF2-40B4-BE49-F238E27FC236}">
                    <a16:creationId xmlns:a16="http://schemas.microsoft.com/office/drawing/2014/main" id="{2BFF3C40-DFAC-0656-8200-610F5909BD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41234" y="1237297"/>
                <a:ext cx="3343633" cy="2976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      Keywords Re-Ranking</a:t>
                </a: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r>
                  <a:rPr lang="en-US" sz="1600" dirty="0">
                    <a:solidFill>
                      <a:schemeClr val="bg1"/>
                    </a:solidFill>
                  </a:rPr>
                  <a:t>       Re-ranks based on the domain expert selections </a:t>
                </a: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3" name="Graphic 22" descr="Back with solid fill">
                <a:extLst>
                  <a:ext uri="{FF2B5EF4-FFF2-40B4-BE49-F238E27FC236}">
                    <a16:creationId xmlns:a16="http://schemas.microsoft.com/office/drawing/2014/main" id="{804D7923-79E3-81AE-FD5F-C350D5C2E3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317920" y="2246634"/>
                <a:ext cx="339819" cy="347356"/>
              </a:xfrm>
              <a:prstGeom prst="rect">
                <a:avLst/>
              </a:prstGeom>
              <a:effectLst>
                <a:glow>
                  <a:schemeClr val="accent1">
                    <a:alpha val="52000"/>
                  </a:schemeClr>
                </a:glow>
                <a:outerShdw blurRad="50800" dist="50800" dir="5400000" sx="110898" sy="110898" algn="ctr" rotWithShape="0">
                  <a:srgbClr val="000000">
                    <a:alpha val="19000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flat"/>
            </p:spPr>
          </p:pic>
        </p:grpSp>
        <p:pic>
          <p:nvPicPr>
            <p:cNvPr id="34" name="Picture 33" descr="A screenshot of a computer screen&#10;&#10;Description automatically generated">
              <a:extLst>
                <a:ext uri="{FF2B5EF4-FFF2-40B4-BE49-F238E27FC236}">
                  <a16:creationId xmlns:a16="http://schemas.microsoft.com/office/drawing/2014/main" id="{290ABA5E-8FFF-DF80-9DC8-DD5D137D8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8039" y="1920695"/>
              <a:ext cx="468000" cy="468000"/>
            </a:xfrm>
            <a:prstGeom prst="rect">
              <a:avLst/>
            </a:prstGeom>
          </p:spPr>
        </p:pic>
      </p:grpSp>
      <p:sp>
        <p:nvSpPr>
          <p:cNvPr id="40" name="Google Shape;135;g2c4c1c45c28_0_11">
            <a:extLst>
              <a:ext uri="{FF2B5EF4-FFF2-40B4-BE49-F238E27FC236}">
                <a16:creationId xmlns:a16="http://schemas.microsoft.com/office/drawing/2014/main" id="{CFD85240-782E-6E4C-B532-91671A4EF74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49BA50-2C1B-2141-DB61-DB4F56938AB2}"/>
              </a:ext>
            </a:extLst>
          </p:cNvPr>
          <p:cNvGrpSpPr/>
          <p:nvPr/>
        </p:nvGrpSpPr>
        <p:grpSpPr>
          <a:xfrm>
            <a:off x="4192720" y="1612109"/>
            <a:ext cx="3648032" cy="3195463"/>
            <a:chOff x="4192720" y="1612109"/>
            <a:chExt cx="3648032" cy="319546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66E0B84-AFA2-C63B-457C-F6E0AC069138}"/>
                </a:ext>
              </a:extLst>
            </p:cNvPr>
            <p:cNvGrpSpPr/>
            <p:nvPr/>
          </p:nvGrpSpPr>
          <p:grpSpPr>
            <a:xfrm>
              <a:off x="4192720" y="1612109"/>
              <a:ext cx="3648032" cy="3195463"/>
              <a:chOff x="3961174" y="1013269"/>
              <a:chExt cx="3648032" cy="3195463"/>
            </a:xfrm>
          </p:grpSpPr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FE729D15-37BE-852B-E5DF-F5638CE15B27}"/>
                  </a:ext>
                </a:extLst>
              </p:cNvPr>
              <p:cNvSpPr/>
              <p:nvPr/>
            </p:nvSpPr>
            <p:spPr>
              <a:xfrm>
                <a:off x="3961174" y="1013269"/>
                <a:ext cx="3648032" cy="3195463"/>
              </a:xfrm>
              <a:prstGeom prst="round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 w="38100" cap="rnd">
                <a:noFill/>
                <a:prstDash val="dash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OM"/>
              </a:p>
            </p:txBody>
          </p:sp>
          <p:sp>
            <p:nvSpPr>
              <p:cNvPr id="5" name="Google Shape;162;g2c4c1c45c28_0_40">
                <a:extLst>
                  <a:ext uri="{FF2B5EF4-FFF2-40B4-BE49-F238E27FC236}">
                    <a16:creationId xmlns:a16="http://schemas.microsoft.com/office/drawing/2014/main" id="{7BAB5595-7E5D-5813-0534-38E62D8B75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08638" y="1209084"/>
                <a:ext cx="3343633" cy="29768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2286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Noto Sans Symbols"/>
                  <a:buChar char="▪"/>
                  <a:defRPr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42900" algn="l" rtl="0">
                  <a:lnSpc>
                    <a:spcPct val="100000"/>
                  </a:lnSpc>
                  <a:spcBef>
                    <a:spcPts val="36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»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      Context Window Selection</a:t>
                </a: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r>
                  <a:rPr lang="en-US" sz="1600" dirty="0">
                    <a:solidFill>
                      <a:schemeClr val="bg1"/>
                    </a:solidFill>
                  </a:rPr>
                  <a:t>      New UI/UX</a:t>
                </a: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r>
                  <a:rPr lang="en-US" sz="1600" dirty="0">
                    <a:solidFill>
                      <a:schemeClr val="bg1"/>
                    </a:solidFill>
                  </a:rPr>
                  <a:t>      Auto Assigning </a:t>
                </a: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101600" indent="0">
                  <a:lnSpc>
                    <a:spcPct val="115000"/>
                  </a:lnSpc>
                  <a:spcBef>
                    <a:spcPts val="1200"/>
                  </a:spcBef>
                  <a:buClr>
                    <a:schemeClr val="dk1"/>
                  </a:buClr>
                  <a:buSzPts val="2000"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7" name="Graphic 16" descr="Back with solid fill">
                <a:extLst>
                  <a:ext uri="{FF2B5EF4-FFF2-40B4-BE49-F238E27FC236}">
                    <a16:creationId xmlns:a16="http://schemas.microsoft.com/office/drawing/2014/main" id="{F852C28D-29AF-42F3-15AB-741109D6CA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4309138" y="2246634"/>
                <a:ext cx="339819" cy="347356"/>
              </a:xfrm>
              <a:prstGeom prst="rect">
                <a:avLst/>
              </a:prstGeom>
              <a:effectLst>
                <a:glow>
                  <a:schemeClr val="accent1">
                    <a:alpha val="52000"/>
                  </a:schemeClr>
                </a:glow>
                <a:outerShdw blurRad="50800" dist="50800" dir="5400000" sx="110898" sy="110898" algn="ctr" rotWithShape="0">
                  <a:srgbClr val="000000">
                    <a:alpha val="19000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flat"/>
            </p:spPr>
          </p:pic>
          <p:pic>
            <p:nvPicPr>
              <p:cNvPr id="18" name="Graphic 17" descr="Back with solid fill">
                <a:extLst>
                  <a:ext uri="{FF2B5EF4-FFF2-40B4-BE49-F238E27FC236}">
                    <a16:creationId xmlns:a16="http://schemas.microsoft.com/office/drawing/2014/main" id="{021CB794-ECD1-7701-9BB2-C4085ACF2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4309137" y="2697531"/>
                <a:ext cx="339819" cy="347356"/>
              </a:xfrm>
              <a:prstGeom prst="rect">
                <a:avLst/>
              </a:prstGeom>
              <a:effectLst>
                <a:glow>
                  <a:schemeClr val="accent1">
                    <a:alpha val="52000"/>
                  </a:schemeClr>
                </a:glow>
                <a:outerShdw blurRad="50800" dist="50800" dir="5400000" sx="110898" sy="110898" algn="ctr" rotWithShape="0">
                  <a:srgbClr val="000000">
                    <a:alpha val="19000"/>
                  </a:srgb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 prstMaterial="flat"/>
            </p:spPr>
          </p:pic>
        </p:grpSp>
        <p:pic>
          <p:nvPicPr>
            <p:cNvPr id="32" name="Picture 31" descr="A set of different colored icons&#10;&#10;Description automatically generated with medium confidence">
              <a:extLst>
                <a:ext uri="{FF2B5EF4-FFF2-40B4-BE49-F238E27FC236}">
                  <a16:creationId xmlns:a16="http://schemas.microsoft.com/office/drawing/2014/main" id="{888B782B-E0DB-475C-EF60-03529976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33951" y="1920695"/>
              <a:ext cx="468000" cy="468000"/>
            </a:xfrm>
            <a:prstGeom prst="rect">
              <a:avLst/>
            </a:prstGeom>
          </p:spPr>
        </p:pic>
        <p:sp>
          <p:nvSpPr>
            <p:cNvPr id="2" name="Google Shape;162;g2c4c1c45c28_0_40">
              <a:extLst>
                <a:ext uri="{FF2B5EF4-FFF2-40B4-BE49-F238E27FC236}">
                  <a16:creationId xmlns:a16="http://schemas.microsoft.com/office/drawing/2014/main" id="{58B41A0F-6D0D-C849-3F4C-24A0C8846BB1}"/>
                </a:ext>
              </a:extLst>
            </p:cNvPr>
            <p:cNvSpPr txBox="1">
              <a:spLocks/>
            </p:cNvSpPr>
            <p:nvPr/>
          </p:nvSpPr>
          <p:spPr>
            <a:xfrm>
              <a:off x="4801951" y="2081783"/>
              <a:ext cx="1962280" cy="613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L="914400" marR="0" lvl="1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L="1371600" marR="0" lvl="2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▪"/>
                <a:def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L="1828800" marR="0" lvl="3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▪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L="2286000" marR="0" lvl="4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Noto Sans Symbols"/>
                <a:buChar char="▪"/>
                <a:defRPr sz="16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L="2743200" marR="0" lvl="5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»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»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»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10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Char char="»"/>
                <a:defRPr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01600" indent="0">
                <a:lnSpc>
                  <a:spcPct val="115000"/>
                </a:lnSpc>
                <a:spcBef>
                  <a:spcPts val="1200"/>
                </a:spcBef>
                <a:buClr>
                  <a:schemeClr val="dk1"/>
                </a:buClr>
                <a:buSzPts val="2000"/>
              </a:pPr>
              <a:r>
                <a:rPr lang="en-US" sz="1600" b="1" dirty="0">
                  <a:solidFill>
                    <a:schemeClr val="bg1"/>
                  </a:solidFill>
                </a:rPr>
                <a:t>Gamification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63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8"/>
    </mc:Choice>
    <mc:Fallback xmlns="">
      <p:transition spd="slow" advTm="62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C8404-B6BF-ECB6-AB65-B57AD3253920}"/>
              </a:ext>
            </a:extLst>
          </p:cNvPr>
          <p:cNvSpPr txBox="1"/>
          <p:nvPr/>
        </p:nvSpPr>
        <p:spPr>
          <a:xfrm>
            <a:off x="4751178" y="3013501"/>
            <a:ext cx="268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/>
                </a:solidFill>
              </a:rPr>
              <a:t>CD4AI Tour</a:t>
            </a:r>
          </a:p>
          <a:p>
            <a:pPr algn="ctr"/>
            <a:endParaRPr lang="en-US" sz="1600" b="1" dirty="0">
              <a:solidFill>
                <a:schemeClr val="accent5"/>
              </a:solidFill>
            </a:endParaRPr>
          </a:p>
          <a:p>
            <a:pPr algn="ctr"/>
            <a:r>
              <a:rPr lang="en-US" sz="1600" b="1" dirty="0">
                <a:solidFill>
                  <a:schemeClr val="accent5"/>
                </a:solidFill>
              </a:rPr>
              <a:t>(Demo)</a:t>
            </a:r>
            <a:endParaRPr lang="en-US" sz="1600" dirty="0">
              <a:solidFill>
                <a:schemeClr val="accent5"/>
              </a:solidFill>
            </a:endParaRPr>
          </a:p>
        </p:txBody>
      </p: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E78FA10D-277F-DB5D-06EB-EE390799054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9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8"/>
    </mc:Choice>
    <mc:Fallback xmlns="">
      <p:transition spd="slow" advTm="6287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4c1c45c28_0_4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r>
              <a:rPr lang="en-US" b="1" dirty="0"/>
              <a:t>System Usability Scale</a:t>
            </a:r>
            <a:endParaRPr b="1" dirty="0"/>
          </a:p>
        </p:txBody>
      </p:sp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E42C31C4-C990-0B83-FD14-9428FF382BC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E03C5FC-AA22-B789-B70E-2689BC1022AB}"/>
              </a:ext>
            </a:extLst>
          </p:cNvPr>
          <p:cNvGrpSpPr/>
          <p:nvPr/>
        </p:nvGrpSpPr>
        <p:grpSpPr>
          <a:xfrm>
            <a:off x="993476" y="1025504"/>
            <a:ext cx="3553521" cy="1063156"/>
            <a:chOff x="370474" y="978550"/>
            <a:chExt cx="3553521" cy="1063156"/>
          </a:xfrm>
        </p:grpSpPr>
        <p:pic>
          <p:nvPicPr>
            <p:cNvPr id="5" name="Picture 4" descr="A group of people in a pink shirt and white shirt&#10;&#10;Description automatically generated">
              <a:extLst>
                <a:ext uri="{FF2B5EF4-FFF2-40B4-BE49-F238E27FC236}">
                  <a16:creationId xmlns:a16="http://schemas.microsoft.com/office/drawing/2014/main" id="{A666D1C2-CE83-E9FD-0DBF-49A6B9836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863" y="978550"/>
              <a:ext cx="720600" cy="7206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BDE8C3-1E7C-3960-F039-050E516D5C41}"/>
                </a:ext>
              </a:extLst>
            </p:cNvPr>
            <p:cNvSpPr txBox="1"/>
            <p:nvPr/>
          </p:nvSpPr>
          <p:spPr>
            <a:xfrm>
              <a:off x="370474" y="1733929"/>
              <a:ext cx="10813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OM" b="1" dirty="0"/>
                <a:t>6</a:t>
              </a:r>
              <a:r>
                <a:rPr lang="en-OM" dirty="0"/>
                <a:t> people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BEA5EC-EDF5-D030-1D96-086B85E3BCE3}"/>
                </a:ext>
              </a:extLst>
            </p:cNvPr>
            <p:cNvSpPr txBox="1"/>
            <p:nvPr/>
          </p:nvSpPr>
          <p:spPr>
            <a:xfrm>
              <a:off x="1445075" y="1184961"/>
              <a:ext cx="2478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OM" b="1" dirty="0"/>
                <a:t>SEBIS &amp; Fusionbase</a:t>
              </a:r>
              <a:endParaRPr lang="en-OM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9F1904E-0772-2C85-330A-665AB3F54894}"/>
              </a:ext>
            </a:extLst>
          </p:cNvPr>
          <p:cNvSpPr txBox="1"/>
          <p:nvPr/>
        </p:nvSpPr>
        <p:spPr>
          <a:xfrm>
            <a:off x="460203" y="2426971"/>
            <a:ext cx="5331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OM" b="1" dirty="0"/>
              <a:t>Main Objective</a:t>
            </a:r>
          </a:p>
          <a:p>
            <a:endParaRPr lang="en-OM" b="1" dirty="0"/>
          </a:p>
          <a:p>
            <a:r>
              <a:rPr lang="en-US" dirty="0"/>
              <a:t>G</a:t>
            </a:r>
            <a:r>
              <a:rPr lang="en-OM" dirty="0"/>
              <a:t>athering opinions on the usability of the new UI/UX of context window selection process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F5662B-6420-92D4-CC04-8AF98945F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61131"/>
              </p:ext>
            </p:extLst>
          </p:nvPr>
        </p:nvGraphicFramePr>
        <p:xfrm>
          <a:off x="903619" y="4624329"/>
          <a:ext cx="4444390" cy="350748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76174">
                  <a:extLst>
                    <a:ext uri="{9D8B030D-6E8A-4147-A177-3AD203B41FA5}">
                      <a16:colId xmlns:a16="http://schemas.microsoft.com/office/drawing/2014/main" val="3936889862"/>
                    </a:ext>
                  </a:extLst>
                </a:gridCol>
                <a:gridCol w="3068216">
                  <a:extLst>
                    <a:ext uri="{9D8B030D-6E8A-4147-A177-3AD203B41FA5}">
                      <a16:colId xmlns:a16="http://schemas.microsoft.com/office/drawing/2014/main" val="1176051572"/>
                    </a:ext>
                  </a:extLst>
                </a:gridCol>
              </a:tblGrid>
              <a:tr h="350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/>
                        <a:t>CD4AI SUS</a:t>
                      </a:r>
                      <a:endParaRPr lang="en-OM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75.4 (B)</a:t>
                      </a:r>
                      <a:endParaRPr lang="en-OM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62920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CAB181E0-1A74-5B0B-949A-FCDABAFC6E37}"/>
              </a:ext>
            </a:extLst>
          </p:cNvPr>
          <p:cNvGrpSpPr/>
          <p:nvPr/>
        </p:nvGrpSpPr>
        <p:grpSpPr>
          <a:xfrm>
            <a:off x="6396139" y="760804"/>
            <a:ext cx="4524398" cy="5812521"/>
            <a:chOff x="6396139" y="760804"/>
            <a:chExt cx="4524398" cy="58125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5456FA-42FD-BD06-A911-71A110E45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6139" y="760804"/>
              <a:ext cx="4524398" cy="5812521"/>
            </a:xfrm>
            <a:prstGeom prst="rect">
              <a:avLst/>
            </a:prstGeom>
          </p:spPr>
        </p:pic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6C2A5F3-75CD-95CB-2B13-7F42B35E7DF8}"/>
                </a:ext>
              </a:extLst>
            </p:cNvPr>
            <p:cNvSpPr/>
            <p:nvPr/>
          </p:nvSpPr>
          <p:spPr>
            <a:xfrm>
              <a:off x="6456459" y="2934031"/>
              <a:ext cx="4309607" cy="450690"/>
            </a:xfrm>
            <a:prstGeom prst="roundRect">
              <a:avLst/>
            </a:prstGeom>
            <a:noFill/>
            <a:ln>
              <a:solidFill>
                <a:schemeClr val="accent4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OM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28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8"/>
    </mc:Choice>
    <mc:Fallback xmlns="">
      <p:transition spd="slow" advTm="62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052D5A9-62EA-449E-DCD7-42D861B7EA7C}"/>
              </a:ext>
            </a:extLst>
          </p:cNvPr>
          <p:cNvSpPr/>
          <p:nvPr/>
        </p:nvSpPr>
        <p:spPr>
          <a:xfrm>
            <a:off x="568932" y="1763895"/>
            <a:ext cx="5400000" cy="1080000"/>
          </a:xfrm>
          <a:prstGeom prst="roundRect">
            <a:avLst>
              <a:gd name="adj" fmla="val 23203"/>
            </a:avLst>
          </a:prstGeom>
          <a:solidFill>
            <a:schemeClr val="accent4">
              <a:lumMod val="90000"/>
              <a:lumOff val="10000"/>
            </a:schemeClr>
          </a:solidFill>
          <a:ln w="38100" cap="rnd"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OM" sz="1800" dirty="0"/>
              <a:t>       Multi-class context window extraction</a:t>
            </a:r>
          </a:p>
        </p:txBody>
      </p:sp>
      <p:sp>
        <p:nvSpPr>
          <p:cNvPr id="161" name="Google Shape;161;g2c4c1c45c28_0_4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r>
              <a:rPr lang="en-US" b="1" dirty="0"/>
              <a:t>Future Improvements</a:t>
            </a:r>
            <a:endParaRPr lang="en-US" dirty="0"/>
          </a:p>
        </p:txBody>
      </p:sp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3DB95F-DDAB-12AC-75BA-9401F44B92DC}"/>
              </a:ext>
            </a:extLst>
          </p:cNvPr>
          <p:cNvSpPr/>
          <p:nvPr/>
        </p:nvSpPr>
        <p:spPr>
          <a:xfrm>
            <a:off x="6265629" y="1763895"/>
            <a:ext cx="5400000" cy="1080000"/>
          </a:xfrm>
          <a:prstGeom prst="roundRect">
            <a:avLst>
              <a:gd name="adj" fmla="val 23203"/>
            </a:avLst>
          </a:prstGeom>
          <a:solidFill>
            <a:schemeClr val="accent4">
              <a:lumMod val="90000"/>
              <a:lumOff val="10000"/>
            </a:schemeClr>
          </a:solidFill>
          <a:ln w="38100" cap="rnd"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1600" algn="ctr">
              <a:lnSpc>
                <a:spcPct val="114999"/>
              </a:lnSpc>
              <a:spcBef>
                <a:spcPts val="1200"/>
              </a:spcBef>
              <a:buClr>
                <a:schemeClr val="dk1"/>
              </a:buClr>
              <a:buSzPts val="2000"/>
            </a:pPr>
            <a:r>
              <a:rPr lang="en-US" sz="1800" dirty="0"/>
              <a:t>GPU cluster support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20505A-0D93-40BC-673E-906F9DA92EDB}"/>
              </a:ext>
            </a:extLst>
          </p:cNvPr>
          <p:cNvSpPr/>
          <p:nvPr/>
        </p:nvSpPr>
        <p:spPr>
          <a:xfrm>
            <a:off x="6265629" y="3532004"/>
            <a:ext cx="5400000" cy="1080000"/>
          </a:xfrm>
          <a:prstGeom prst="roundRect">
            <a:avLst>
              <a:gd name="adj" fmla="val 23203"/>
            </a:avLst>
          </a:prstGeom>
          <a:solidFill>
            <a:schemeClr val="accent4">
              <a:lumMod val="90000"/>
              <a:lumOff val="10000"/>
            </a:schemeClr>
          </a:solidFill>
          <a:ln w="38100" cap="rnd"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OM" sz="1800" dirty="0"/>
              <a:t>Task notification</a:t>
            </a:r>
          </a:p>
        </p:txBody>
      </p:sp>
      <p:pic>
        <p:nvPicPr>
          <p:cNvPr id="10" name="Picture 9" descr="A yellow bell with a red circle&#10;&#10;Description automatically generated">
            <a:extLst>
              <a:ext uri="{FF2B5EF4-FFF2-40B4-BE49-F238E27FC236}">
                <a16:creationId xmlns:a16="http://schemas.microsoft.com/office/drawing/2014/main" id="{04C4A4FE-9AB9-CA04-E4A5-3D96F92E7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04" y="3838151"/>
            <a:ext cx="432000" cy="432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9FC032A-1575-7599-78C3-77A97AB5AD28}"/>
              </a:ext>
            </a:extLst>
          </p:cNvPr>
          <p:cNvGrpSpPr/>
          <p:nvPr/>
        </p:nvGrpSpPr>
        <p:grpSpPr>
          <a:xfrm>
            <a:off x="6660374" y="1954762"/>
            <a:ext cx="632748" cy="698265"/>
            <a:chOff x="6737543" y="2378969"/>
            <a:chExt cx="632748" cy="698265"/>
          </a:xfrm>
        </p:grpSpPr>
        <p:pic>
          <p:nvPicPr>
            <p:cNvPr id="12" name="Picture 11" descr="A green and yellow computer graphics card&#10;&#10;Description automatically generated">
              <a:extLst>
                <a:ext uri="{FF2B5EF4-FFF2-40B4-BE49-F238E27FC236}">
                  <a16:creationId xmlns:a16="http://schemas.microsoft.com/office/drawing/2014/main" id="{BC3DDD57-3371-84AC-61EC-B85792117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7543" y="2378969"/>
              <a:ext cx="468000" cy="468000"/>
            </a:xfrm>
            <a:prstGeom prst="rect">
              <a:avLst/>
            </a:prstGeom>
          </p:spPr>
        </p:pic>
        <p:pic>
          <p:nvPicPr>
            <p:cNvPr id="17" name="Picture 16" descr="A green and yellow computer graphics card&#10;&#10;Description automatically generated">
              <a:extLst>
                <a:ext uri="{FF2B5EF4-FFF2-40B4-BE49-F238E27FC236}">
                  <a16:creationId xmlns:a16="http://schemas.microsoft.com/office/drawing/2014/main" id="{CA20A4A9-355E-CDCD-437D-0BA19FCB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9917" y="2479201"/>
              <a:ext cx="468000" cy="468000"/>
            </a:xfrm>
            <a:prstGeom prst="rect">
              <a:avLst/>
            </a:prstGeom>
          </p:spPr>
        </p:pic>
        <p:pic>
          <p:nvPicPr>
            <p:cNvPr id="18" name="Picture 17" descr="A green and yellow computer graphics card&#10;&#10;Description automatically generated">
              <a:extLst>
                <a:ext uri="{FF2B5EF4-FFF2-40B4-BE49-F238E27FC236}">
                  <a16:creationId xmlns:a16="http://schemas.microsoft.com/office/drawing/2014/main" id="{C7A76C92-DD9D-BC09-E932-A263AA5C8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2291" y="2609234"/>
              <a:ext cx="468000" cy="468000"/>
            </a:xfrm>
            <a:prstGeom prst="rect">
              <a:avLst/>
            </a:prstGeom>
          </p:spPr>
        </p:pic>
      </p:grpSp>
      <p:pic>
        <p:nvPicPr>
          <p:cNvPr id="21" name="Picture 20" descr="A cartoon of a person with colorful balls&#10;&#10;Description automatically generated">
            <a:extLst>
              <a:ext uri="{FF2B5EF4-FFF2-40B4-BE49-F238E27FC236}">
                <a16:creationId xmlns:a16="http://schemas.microsoft.com/office/drawing/2014/main" id="{638BE043-7492-3FC9-7255-9E380F5FE7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926" y="2069895"/>
            <a:ext cx="468000" cy="468000"/>
          </a:xfrm>
          <a:prstGeom prst="rect">
            <a:avLst/>
          </a:prstGeom>
        </p:spPr>
      </p:pic>
      <p:sp>
        <p:nvSpPr>
          <p:cNvPr id="22" name="Google Shape;135;g2c4c1c45c28_0_11">
            <a:extLst>
              <a:ext uri="{FF2B5EF4-FFF2-40B4-BE49-F238E27FC236}">
                <a16:creationId xmlns:a16="http://schemas.microsoft.com/office/drawing/2014/main" id="{A580EDA0-859D-83EC-4638-6158F856FA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0F7675C-2014-4101-6486-FD32EB60FF35}"/>
              </a:ext>
            </a:extLst>
          </p:cNvPr>
          <p:cNvGrpSpPr/>
          <p:nvPr/>
        </p:nvGrpSpPr>
        <p:grpSpPr>
          <a:xfrm>
            <a:off x="568932" y="3512359"/>
            <a:ext cx="5400000" cy="1080000"/>
            <a:chOff x="592786" y="3929756"/>
            <a:chExt cx="5400000" cy="10800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2D34C512-B7BB-48F5-40AE-473E64E633D6}"/>
                </a:ext>
              </a:extLst>
            </p:cNvPr>
            <p:cNvSpPr/>
            <p:nvPr/>
          </p:nvSpPr>
          <p:spPr>
            <a:xfrm>
              <a:off x="592786" y="3929756"/>
              <a:ext cx="5400000" cy="1080000"/>
            </a:xfrm>
            <a:prstGeom prst="roundRect">
              <a:avLst>
                <a:gd name="adj" fmla="val 23203"/>
              </a:avLst>
            </a:prstGeom>
            <a:solidFill>
              <a:schemeClr val="accent4">
                <a:lumMod val="90000"/>
                <a:lumOff val="10000"/>
              </a:schemeClr>
            </a:solidFill>
            <a:ln w="38100" cap="rnd"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OM" sz="1800" dirty="0"/>
                <a:t>Context Window Expanding</a:t>
              </a:r>
            </a:p>
          </p:txBody>
        </p:sp>
        <p:pic>
          <p:nvPicPr>
            <p:cNvPr id="7" name="Picture 6" descr="A group of arrows pointing to different directions&#10;&#10;Description automatically generated">
              <a:extLst>
                <a:ext uri="{FF2B5EF4-FFF2-40B4-BE49-F238E27FC236}">
                  <a16:creationId xmlns:a16="http://schemas.microsoft.com/office/drawing/2014/main" id="{FE6C0C83-0FF7-E339-5DC7-A7E414B4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6780" y="4235756"/>
              <a:ext cx="468000" cy="468000"/>
            </a:xfrm>
            <a:prstGeom prst="rect">
              <a:avLst/>
            </a:prstGeom>
          </p:spPr>
        </p:pic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A873F8-3D6D-58FA-0547-7B1A3C50E474}"/>
              </a:ext>
            </a:extLst>
          </p:cNvPr>
          <p:cNvSpPr/>
          <p:nvPr/>
        </p:nvSpPr>
        <p:spPr>
          <a:xfrm>
            <a:off x="3394403" y="5228996"/>
            <a:ext cx="5400000" cy="1080000"/>
          </a:xfrm>
          <a:prstGeom prst="roundRect">
            <a:avLst>
              <a:gd name="adj" fmla="val 23203"/>
            </a:avLst>
          </a:prstGeom>
          <a:solidFill>
            <a:schemeClr val="accent4">
              <a:lumMod val="90000"/>
              <a:lumOff val="10000"/>
            </a:schemeClr>
          </a:solidFill>
          <a:ln w="38100" cap="rnd">
            <a:noFill/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OM" sz="1800" dirty="0"/>
              <a:t>      Explainations/Guided Navigation</a:t>
            </a:r>
          </a:p>
        </p:txBody>
      </p:sp>
      <p:pic>
        <p:nvPicPr>
          <p:cNvPr id="15" name="Picture 14" descr="A person pointing at a white board&#10;&#10;Description automatically generated">
            <a:extLst>
              <a:ext uri="{FF2B5EF4-FFF2-40B4-BE49-F238E27FC236}">
                <a16:creationId xmlns:a16="http://schemas.microsoft.com/office/drawing/2014/main" id="{94C18DD4-716C-E7E2-CE8B-0B71D266B9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088" y="5552996"/>
            <a:ext cx="432000" cy="43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67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78"/>
    </mc:Choice>
    <mc:Fallback xmlns="">
      <p:transition spd="slow" advTm="6287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Majd Alkayyal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2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 	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3"/>
          </p:nvPr>
        </p:nvSpPr>
        <p:spPr>
          <a:xfrm>
            <a:off x="1847528" y="5615625"/>
            <a:ext cx="1732003" cy="13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17132</a:t>
            </a:r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4"/>
          </p:nvPr>
        </p:nvSpPr>
        <p:spPr>
          <a:xfrm>
            <a:off x="1127448" y="5785985"/>
            <a:ext cx="2452083" cy="13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/>
              <a:t>matthes@in.tum.de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5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8" lvl="0" indent="-15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"/>
    </mc:Choice>
    <mc:Fallback xmlns="">
      <p:transition spd="slow" advTm="358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334435" y="981076"/>
            <a:ext cx="1152313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CreateData4AI Background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Dataset Summary</a:t>
            </a:r>
          </a:p>
          <a:p>
            <a:pPr marL="127000" lvl="0" indent="0" algn="l" rtl="0">
              <a:spcBef>
                <a:spcPts val="360"/>
              </a:spcBef>
              <a:spcAft>
                <a:spcPts val="0"/>
              </a:spcAft>
              <a:buSzPts val="1600"/>
            </a:pPr>
            <a:endParaRPr lang="en-US" sz="1600" dirty="0"/>
          </a:p>
          <a:p>
            <a:pPr indent="-330200">
              <a:buSzPts val="1600"/>
              <a:buFont typeface="Arial"/>
              <a:buChar char="●"/>
            </a:pPr>
            <a:r>
              <a:rPr lang="en-US" sz="1600" dirty="0"/>
              <a:t>Efficiency Problem</a:t>
            </a:r>
          </a:p>
          <a:p>
            <a:pPr indent="-330200">
              <a:buSzPts val="1600"/>
              <a:buFont typeface="Arial"/>
              <a:buChar char="●"/>
            </a:pPr>
            <a:endParaRPr lang="en-US" sz="1600" dirty="0"/>
          </a:p>
          <a:p>
            <a:pPr indent="-330200">
              <a:buSzPts val="1600"/>
              <a:buFont typeface="Arial"/>
              <a:buChar char="●"/>
            </a:pPr>
            <a:r>
              <a:rPr lang="en-US" sz="1600" dirty="0"/>
              <a:t>Information Overload Problem</a:t>
            </a:r>
          </a:p>
          <a:p>
            <a:pPr indent="-330200">
              <a:buSzPts val="1600"/>
              <a:buFont typeface="Arial"/>
              <a:buChar char="●"/>
            </a:pPr>
            <a:endParaRPr lang="en-US" sz="1600" dirty="0"/>
          </a:p>
          <a:p>
            <a:pPr indent="-330200">
              <a:buSzPts val="1600"/>
              <a:buFont typeface="Arial"/>
              <a:buChar char="●"/>
            </a:pPr>
            <a:r>
              <a:rPr lang="en-US" sz="1600" dirty="0"/>
              <a:t>Demo</a:t>
            </a:r>
          </a:p>
          <a:p>
            <a:pPr indent="-330200">
              <a:buSzPts val="1600"/>
              <a:buFont typeface="Arial"/>
              <a:buChar char="●"/>
            </a:pPr>
            <a:endParaRPr lang="en-US" sz="1600" dirty="0"/>
          </a:p>
          <a:p>
            <a:pPr indent="-330200">
              <a:buSzPts val="1600"/>
              <a:buFont typeface="Arial"/>
              <a:buChar char="●"/>
            </a:pPr>
            <a:r>
              <a:rPr lang="en-US" sz="1600" dirty="0"/>
              <a:t>System Usability Scale Results</a:t>
            </a:r>
          </a:p>
          <a:p>
            <a:pPr indent="-330200">
              <a:buSzPts val="1600"/>
              <a:buFont typeface="Arial"/>
              <a:buChar char="●"/>
            </a:pPr>
            <a:endParaRPr lang="en-US" sz="1600" dirty="0"/>
          </a:p>
          <a:p>
            <a:pPr indent="-330200">
              <a:buSzPts val="1600"/>
              <a:buFont typeface="Arial"/>
              <a:buChar char="●"/>
            </a:pPr>
            <a:r>
              <a:rPr lang="en-US" sz="1600" dirty="0"/>
              <a:t>Future Improvements</a:t>
            </a: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SzPts val="1600"/>
              <a:buChar char="●"/>
            </a:pPr>
            <a:endParaRPr lang="en-US" sz="1600" dirty="0"/>
          </a:p>
          <a:p>
            <a:pPr marL="558800" lvl="1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Outline</a:t>
            </a:r>
            <a:endParaRPr b="1"/>
          </a:p>
        </p:txBody>
      </p:sp>
      <p:sp>
        <p:nvSpPr>
          <p:cNvPr id="102" name="Google Shape;102;p2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6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316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44B3C460-90AD-8ACA-37FB-A32BE20A87C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91"/>
    </mc:Choice>
    <mc:Fallback xmlns="">
      <p:transition spd="slow" advTm="1209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c4c1c45c28_0_96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24" name="Google Shape;224;g2c4c1c45c28_0_9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97856030-5BF6-B9C5-CA6F-8D84F97742C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7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"/>
    </mc:Choice>
    <mc:Fallback xmlns="">
      <p:transition spd="slow" advTm="32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710F-8679-CA11-4536-4CAF3C65C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Time Complexities</a:t>
            </a:r>
            <a:endParaRPr lang="en-OM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7236-A42F-97A1-3FEB-463AD236A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4788E-4E1B-5D5D-A21C-5580B5D0CA3C}"/>
              </a:ext>
            </a:extLst>
          </p:cNvPr>
          <p:cNvGrpSpPr/>
          <p:nvPr/>
        </p:nvGrpSpPr>
        <p:grpSpPr>
          <a:xfrm>
            <a:off x="3018844" y="1176793"/>
            <a:ext cx="5919166" cy="1908313"/>
            <a:chOff x="3018844" y="1176793"/>
            <a:chExt cx="5919166" cy="190831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A78593D-D3CA-F197-2A93-4D7C2E41A448}"/>
                </a:ext>
              </a:extLst>
            </p:cNvPr>
            <p:cNvSpPr/>
            <p:nvPr/>
          </p:nvSpPr>
          <p:spPr>
            <a:xfrm>
              <a:off x="3472070" y="1176793"/>
              <a:ext cx="5247860" cy="1908313"/>
            </a:xfrm>
            <a:prstGeom prst="roundRect">
              <a:avLst/>
            </a:prstGeom>
            <a:solidFill>
              <a:schemeClr val="accent4">
                <a:lumMod val="90000"/>
                <a:lumOff val="10000"/>
              </a:schemeClr>
            </a:solidFill>
            <a:ln w="38100" cap="rnd"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OM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FC67A23-2EB0-4D46-D542-DCE5F2165E28}"/>
                    </a:ext>
                  </a:extLst>
                </p:cNvPr>
                <p:cNvSpPr txBox="1"/>
                <p:nvPr/>
              </p:nvSpPr>
              <p:spPr>
                <a:xfrm>
                  <a:off x="3018844" y="1438451"/>
                  <a:ext cx="5919166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𝐾𝑒𝑦𝑤𝑜𝑟𝑑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𝐸𝑥𝑡𝑟𝑎𝑐𝑡𝑖𝑜𝑛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𝑈𝑝𝑝𝑒𝑟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𝐵𝑜𝑢𝑛𝑑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OM" b="1" dirty="0">
                    <a:solidFill>
                      <a:schemeClr val="bg1"/>
                    </a:solidFill>
                  </a:endParaRPr>
                </a:p>
                <a:p>
                  <a:pPr/>
                  <a:br>
                    <a:rPr lang="en-US" b="0" dirty="0">
                      <a:solidFill>
                        <a:schemeClr val="bg1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𝑑𝑜𝑐𝑠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𝑣𝑜𝑐𝑎𝑏𝑢𝑙𝑎𝑟𝑦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𝑠𝑖𝑧𝑒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𝑠𝑒𝑒𝑑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𝑘𝑒𝑦𝑤𝑜𝑟𝑑𝑠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𝑒𝑚𝑏𝑒𝑑𝑑𝑖𝑛𝑔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𝑑𝑖𝑚𝑒𝑛𝑠𝑖𝑜𝑛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FC67A23-2EB0-4D46-D542-DCE5F2165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844" y="1438451"/>
                  <a:ext cx="5919166" cy="1384995"/>
                </a:xfrm>
                <a:prstGeom prst="rect">
                  <a:avLst/>
                </a:prstGeom>
                <a:blipFill>
                  <a:blip r:embed="rId2"/>
                  <a:stretch>
                    <a:fillRect b="-2727"/>
                  </a:stretch>
                </a:blipFill>
              </p:spPr>
              <p:txBody>
                <a:bodyPr/>
                <a:lstStyle/>
                <a:p>
                  <a:r>
                    <a:rPr lang="en-OM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862A20-5F45-8F46-1A51-1BDEF67CEBE8}"/>
              </a:ext>
            </a:extLst>
          </p:cNvPr>
          <p:cNvGrpSpPr/>
          <p:nvPr/>
        </p:nvGrpSpPr>
        <p:grpSpPr>
          <a:xfrm>
            <a:off x="3136417" y="3758380"/>
            <a:ext cx="5919166" cy="1908313"/>
            <a:chOff x="3018844" y="1176793"/>
            <a:chExt cx="5919166" cy="1908313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55DB4003-7A2F-AD92-851E-A413F0474976}"/>
                </a:ext>
              </a:extLst>
            </p:cNvPr>
            <p:cNvSpPr/>
            <p:nvPr/>
          </p:nvSpPr>
          <p:spPr>
            <a:xfrm>
              <a:off x="3472070" y="1176793"/>
              <a:ext cx="5247860" cy="1908313"/>
            </a:xfrm>
            <a:prstGeom prst="roundRect">
              <a:avLst/>
            </a:prstGeom>
            <a:solidFill>
              <a:schemeClr val="accent4">
                <a:lumMod val="90000"/>
                <a:lumOff val="10000"/>
              </a:schemeClr>
            </a:solidFill>
            <a:ln w="38100" cap="rnd">
              <a:noFill/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OM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E5A399-C1CF-E5BB-A235-05DA1F3C00EB}"/>
                    </a:ext>
                  </a:extLst>
                </p:cNvPr>
                <p:cNvSpPr txBox="1"/>
                <p:nvPr/>
              </p:nvSpPr>
              <p:spPr>
                <a:xfrm>
                  <a:off x="3018844" y="1546173"/>
                  <a:ext cx="5919166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𝐶𝑜𝑛𝑡𝑒𝑥𝑡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𝑊𝑖𝑛𝑑𝑜𝑤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𝐸𝑥𝑡𝑟𝑎𝑐𝑡𝑖𝑜𝑛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𝑈𝑝𝑝𝑒𝑟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𝐵𝑜𝑢𝑛𝑑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OM" b="1" dirty="0">
                    <a:solidFill>
                      <a:schemeClr val="bg1"/>
                    </a:solidFill>
                  </a:endParaRPr>
                </a:p>
                <a:p>
                  <a:pPr/>
                  <a:br>
                    <a:rPr lang="en-US" b="0" dirty="0">
                      <a:solidFill>
                        <a:schemeClr val="bg1"/>
                      </a:solidFill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𝑑𝑜𝑐𝑠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𝑎𝑣𝑔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𝑡𝑜𝑘𝑒𝑛𝑠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𝑑𝑜𝑐</m:t>
                        </m:r>
                      </m:oMath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𝑘𝑒𝑦𝑤𝑜𝑟𝑑𝑠</m:t>
                        </m:r>
                      </m:oMath>
                    </m:oMathPara>
                  </a14:m>
                  <a:endParaRPr lang="en-US" b="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CE5A399-C1CF-E5BB-A235-05DA1F3C0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8844" y="1546173"/>
                  <a:ext cx="5919166" cy="1169551"/>
                </a:xfrm>
                <a:prstGeom prst="rect">
                  <a:avLst/>
                </a:prstGeom>
                <a:blipFill>
                  <a:blip r:embed="rId3"/>
                  <a:stretch>
                    <a:fillRect b="-3191"/>
                  </a:stretch>
                </a:blipFill>
              </p:spPr>
              <p:txBody>
                <a:bodyPr/>
                <a:lstStyle/>
                <a:p>
                  <a:r>
                    <a:rPr lang="en-OM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62173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c4c1c45c28_0_96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DB Model</a:t>
            </a:r>
            <a:endParaRPr b="1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2" name="Google Shape;222;g2c4c1c45c28_0_96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224" name="Google Shape;224;g2c4c1c45c28_0_96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" name="Picture 2" descr="A diagram of a workflow&#10;&#10;Description automatically generated">
            <a:extLst>
              <a:ext uri="{FF2B5EF4-FFF2-40B4-BE49-F238E27FC236}">
                <a16:creationId xmlns:a16="http://schemas.microsoft.com/office/drawing/2014/main" id="{403DC4F2-E700-A1B0-E6A7-1B1AA5CC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973" y="216721"/>
            <a:ext cx="6530859" cy="6596827"/>
          </a:xfrm>
          <a:prstGeom prst="rect">
            <a:avLst/>
          </a:prstGeom>
        </p:spPr>
      </p:pic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AAE13E18-B201-ECA9-2509-35107EC38C2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545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81"/>
    </mc:Choice>
    <mc:Fallback xmlns="">
      <p:transition spd="slow" advTm="7048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c1c45c28_0_1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CD4AI Background</a:t>
            </a:r>
            <a:endParaRPr b="1" dirty="0"/>
          </a:p>
        </p:txBody>
      </p:sp>
      <p:sp>
        <p:nvSpPr>
          <p:cNvPr id="133" name="Google Shape;133;g2c4c1c45c28_0_11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000" cy="128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It bridges the gap between unstructured datasets and annotated datasets by allowing users to annotate their own textual data using user-defined classes.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1600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600" b="1" dirty="0"/>
              <a:t>How does it work?</a:t>
            </a:r>
            <a:endParaRPr sz="1600" b="1" dirty="0"/>
          </a:p>
        </p:txBody>
      </p:sp>
      <p:sp>
        <p:nvSpPr>
          <p:cNvPr id="134" name="Google Shape;134;g2c4c1c45c28_0_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36" name="Google Shape;136;g2c4c1c45c28_0_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39" name="Google Shape;139;g2c4c1c45c28_0_11"/>
          <p:cNvGrpSpPr/>
          <p:nvPr/>
        </p:nvGrpSpPr>
        <p:grpSpPr>
          <a:xfrm>
            <a:off x="839799" y="2946476"/>
            <a:ext cx="559904" cy="576047"/>
            <a:chOff x="572022" y="2923566"/>
            <a:chExt cx="659253" cy="707501"/>
          </a:xfrm>
          <a:solidFill>
            <a:srgbClr val="007DC2"/>
          </a:solidFill>
        </p:grpSpPr>
        <p:sp>
          <p:nvSpPr>
            <p:cNvPr id="140" name="Google Shape;140;g2c4c1c45c28_0_11"/>
            <p:cNvSpPr/>
            <p:nvPr/>
          </p:nvSpPr>
          <p:spPr>
            <a:xfrm>
              <a:off x="721628" y="2923566"/>
              <a:ext cx="360000" cy="360000"/>
            </a:xfrm>
            <a:prstGeom prst="ellipse">
              <a:avLst/>
            </a:pr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g2c4c1c45c28_0_11"/>
            <p:cNvSpPr/>
            <p:nvPr/>
          </p:nvSpPr>
          <p:spPr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 extrusionOk="0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5B9568-4957-C7D7-BAFC-313B0D4C09EA}"/>
              </a:ext>
            </a:extLst>
          </p:cNvPr>
          <p:cNvGrpSpPr/>
          <p:nvPr/>
        </p:nvGrpSpPr>
        <p:grpSpPr>
          <a:xfrm>
            <a:off x="2621810" y="2331514"/>
            <a:ext cx="746775" cy="811188"/>
            <a:chOff x="2583993" y="3142523"/>
            <a:chExt cx="746775" cy="811188"/>
          </a:xfrm>
        </p:grpSpPr>
        <p:sp>
          <p:nvSpPr>
            <p:cNvPr id="142" name="Google Shape;142;g2c4c1c45c28_0_11"/>
            <p:cNvSpPr/>
            <p:nvPr/>
          </p:nvSpPr>
          <p:spPr>
            <a:xfrm>
              <a:off x="2583993" y="3142523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3" name="Google Shape;143;g2c4c1c45c28_0_11"/>
            <p:cNvSpPr/>
            <p:nvPr/>
          </p:nvSpPr>
          <p:spPr>
            <a:xfrm>
              <a:off x="2667393" y="3271435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4" name="Google Shape;144;g2c4c1c45c28_0_11"/>
            <p:cNvSpPr/>
            <p:nvPr/>
          </p:nvSpPr>
          <p:spPr>
            <a:xfrm>
              <a:off x="2739468" y="3380411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 dirty="0"/>
            </a:p>
          </p:txBody>
        </p:sp>
      </p:grpSp>
      <p:cxnSp>
        <p:nvCxnSpPr>
          <p:cNvPr id="145" name="Google Shape;145;g2c4c1c45c28_0_11"/>
          <p:cNvCxnSpPr>
            <a:stCxn id="140" idx="6"/>
            <a:endCxn id="143" idx="1"/>
          </p:cNvCxnSpPr>
          <p:nvPr/>
        </p:nvCxnSpPr>
        <p:spPr>
          <a:xfrm flipV="1">
            <a:off x="1272607" y="2747076"/>
            <a:ext cx="1432603" cy="345956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6" name="Google Shape;146;g2c4c1c45c28_0_11"/>
          <p:cNvSpPr txBox="1"/>
          <p:nvPr/>
        </p:nvSpPr>
        <p:spPr>
          <a:xfrm rot="20563748">
            <a:off x="1451080" y="2658394"/>
            <a:ext cx="857889" cy="2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</a:t>
            </a:r>
            <a:endParaRPr dirty="0"/>
          </a:p>
        </p:txBody>
      </p:sp>
      <p:sp>
        <p:nvSpPr>
          <p:cNvPr id="147" name="Google Shape;147;g2c4c1c45c28_0_11"/>
          <p:cNvSpPr/>
          <p:nvPr/>
        </p:nvSpPr>
        <p:spPr>
          <a:xfrm>
            <a:off x="3729516" y="2898204"/>
            <a:ext cx="19407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Extraction</a:t>
            </a:r>
            <a:endParaRPr dirty="0"/>
          </a:p>
        </p:txBody>
      </p:sp>
      <p:sp>
        <p:nvSpPr>
          <p:cNvPr id="148" name="Google Shape;148;g2c4c1c45c28_0_11"/>
          <p:cNvSpPr/>
          <p:nvPr/>
        </p:nvSpPr>
        <p:spPr>
          <a:xfrm>
            <a:off x="2604523" y="3411440"/>
            <a:ext cx="765615" cy="357000"/>
          </a:xfrm>
          <a:prstGeom prst="foldedCorner">
            <a:avLst>
              <a:gd name="adj" fmla="val 26500"/>
            </a:avLst>
          </a:prstGeom>
          <a:solidFill>
            <a:schemeClr val="accent4">
              <a:lumMod val="25000"/>
              <a:lumOff val="75000"/>
            </a:schemeClr>
          </a:solidFill>
          <a:ln w="9525" cap="flat" cmpd="sng">
            <a:solidFill>
              <a:srgbClr val="007D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Classes</a:t>
            </a:r>
            <a:endParaRPr/>
          </a:p>
        </p:txBody>
      </p:sp>
      <p:cxnSp>
        <p:nvCxnSpPr>
          <p:cNvPr id="149" name="Google Shape;149;g2c4c1c45c28_0_11"/>
          <p:cNvCxnSpPr>
            <a:cxnSpLocks/>
            <a:stCxn id="140" idx="6"/>
            <a:endCxn id="148" idx="1"/>
          </p:cNvCxnSpPr>
          <p:nvPr/>
        </p:nvCxnSpPr>
        <p:spPr>
          <a:xfrm>
            <a:off x="1272607" y="3093032"/>
            <a:ext cx="1331916" cy="496908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0" name="Google Shape;150;g2c4c1c45c28_0_11"/>
          <p:cNvSpPr/>
          <p:nvPr/>
        </p:nvSpPr>
        <p:spPr>
          <a:xfrm>
            <a:off x="5670216" y="2898204"/>
            <a:ext cx="22749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Window Extraction</a:t>
            </a:r>
            <a:endParaRPr dirty="0"/>
          </a:p>
        </p:txBody>
      </p:sp>
      <p:sp>
        <p:nvSpPr>
          <p:cNvPr id="151" name="Google Shape;151;g2c4c1c45c28_0_11"/>
          <p:cNvSpPr/>
          <p:nvPr/>
        </p:nvSpPr>
        <p:spPr>
          <a:xfrm>
            <a:off x="7945116" y="2898204"/>
            <a:ext cx="20586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Extrapolation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3310E-2E9F-338F-DA7D-D5E42E022663}"/>
              </a:ext>
            </a:extLst>
          </p:cNvPr>
          <p:cNvGrpSpPr/>
          <p:nvPr/>
        </p:nvGrpSpPr>
        <p:grpSpPr>
          <a:xfrm>
            <a:off x="10444191" y="2874204"/>
            <a:ext cx="735950" cy="876925"/>
            <a:chOff x="10379825" y="3942425"/>
            <a:chExt cx="735950" cy="876925"/>
          </a:xfrm>
        </p:grpSpPr>
        <p:sp>
          <p:nvSpPr>
            <p:cNvPr id="152" name="Google Shape;152;g2c4c1c45c28_0_11"/>
            <p:cNvSpPr/>
            <p:nvPr/>
          </p:nvSpPr>
          <p:spPr>
            <a:xfrm>
              <a:off x="10379825" y="3942425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g2c4c1c45c28_0_11"/>
            <p:cNvSpPr/>
            <p:nvPr/>
          </p:nvSpPr>
          <p:spPr>
            <a:xfrm>
              <a:off x="10436550" y="401470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g2c4c1c45c28_0_11"/>
            <p:cNvSpPr/>
            <p:nvPr/>
          </p:nvSpPr>
          <p:spPr>
            <a:xfrm>
              <a:off x="10524475" y="409875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g2c4c1c45c28_0_11"/>
          <p:cNvSpPr txBox="1"/>
          <p:nvPr/>
        </p:nvSpPr>
        <p:spPr>
          <a:xfrm rot="1200173">
            <a:off x="1495250" y="3341493"/>
            <a:ext cx="857686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3EB6AF-6AFE-601F-4A5B-92FA2E52A324}"/>
              </a:ext>
            </a:extLst>
          </p:cNvPr>
          <p:cNvGrpSpPr/>
          <p:nvPr/>
        </p:nvGrpSpPr>
        <p:grpSpPr>
          <a:xfrm>
            <a:off x="839799" y="4331810"/>
            <a:ext cx="2583155" cy="1646326"/>
            <a:chOff x="828319" y="4322694"/>
            <a:chExt cx="2583155" cy="16463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B4BD4B-7B43-DE3B-1F5D-A2820F263AE7}"/>
                </a:ext>
              </a:extLst>
            </p:cNvPr>
            <p:cNvGrpSpPr/>
            <p:nvPr/>
          </p:nvGrpSpPr>
          <p:grpSpPr>
            <a:xfrm>
              <a:off x="2143096" y="4322694"/>
              <a:ext cx="1268378" cy="911982"/>
              <a:chOff x="2366671" y="4292428"/>
              <a:chExt cx="1268378" cy="911982"/>
            </a:xfrm>
          </p:grpSpPr>
          <p:pic>
            <p:nvPicPr>
              <p:cNvPr id="9" name="Picture 8" descr="A blue and black file format&#10;&#10;Description automatically generated">
                <a:extLst>
                  <a:ext uri="{FF2B5EF4-FFF2-40B4-BE49-F238E27FC236}">
                    <a16:creationId xmlns:a16="http://schemas.microsoft.com/office/drawing/2014/main" id="{494A3EC0-82FD-F477-D510-96A30C474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7818" y="4292428"/>
                <a:ext cx="605795" cy="60579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324A69-AE1E-4BF1-116A-AFD56059654E}"/>
                  </a:ext>
                </a:extLst>
              </p:cNvPr>
              <p:cNvSpPr txBox="1"/>
              <p:nvPr/>
            </p:nvSpPr>
            <p:spPr>
              <a:xfrm>
                <a:off x="2366671" y="4942800"/>
                <a:ext cx="1268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OM" sz="1050" b="1" dirty="0"/>
                  <a:t>Job Descriptions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D0F810-C5B8-3E02-E08B-7EDA52D08BD2}"/>
                </a:ext>
              </a:extLst>
            </p:cNvPr>
            <p:cNvSpPr txBox="1"/>
            <p:nvPr/>
          </p:nvSpPr>
          <p:spPr>
            <a:xfrm>
              <a:off x="2348360" y="5661243"/>
              <a:ext cx="777559" cy="307777"/>
            </a:xfrm>
            <a:prstGeom prst="rect">
              <a:avLst/>
            </a:prstGeom>
            <a:solidFill>
              <a:srgbClr val="007DC2"/>
            </a:solidFill>
            <a:ln>
              <a:solidFill>
                <a:srgbClr val="007DC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OM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IT</a:t>
              </a:r>
            </a:p>
          </p:txBody>
        </p:sp>
        <p:grpSp>
          <p:nvGrpSpPr>
            <p:cNvPr id="13" name="Google Shape;139;g2c4c1c45c28_0_11">
              <a:extLst>
                <a:ext uri="{FF2B5EF4-FFF2-40B4-BE49-F238E27FC236}">
                  <a16:creationId xmlns:a16="http://schemas.microsoft.com/office/drawing/2014/main" id="{4FF7C2F0-F597-56DD-AA4B-C6CF6BF33886}"/>
                </a:ext>
              </a:extLst>
            </p:cNvPr>
            <p:cNvGrpSpPr/>
            <p:nvPr/>
          </p:nvGrpSpPr>
          <p:grpSpPr>
            <a:xfrm>
              <a:off x="828319" y="4894519"/>
              <a:ext cx="559904" cy="576046"/>
              <a:chOff x="572022" y="2923567"/>
              <a:chExt cx="659253" cy="707500"/>
            </a:xfrm>
            <a:solidFill>
              <a:srgbClr val="007DC2"/>
            </a:solidFill>
          </p:grpSpPr>
          <p:sp>
            <p:nvSpPr>
              <p:cNvPr id="14" name="Google Shape;140;g2c4c1c45c28_0_11">
                <a:extLst>
                  <a:ext uri="{FF2B5EF4-FFF2-40B4-BE49-F238E27FC236}">
                    <a16:creationId xmlns:a16="http://schemas.microsoft.com/office/drawing/2014/main" id="{4D593B0F-52A1-05C3-E661-68728FBF75ED}"/>
                  </a:ext>
                </a:extLst>
              </p:cNvPr>
              <p:cNvSpPr/>
              <p:nvPr/>
            </p:nvSpPr>
            <p:spPr>
              <a:xfrm>
                <a:off x="721628" y="2923567"/>
                <a:ext cx="360000" cy="360000"/>
              </a:xfrm>
              <a:prstGeom prst="ellipse">
                <a:avLst/>
              </a:pr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" name="Google Shape;141;g2c4c1c45c28_0_11">
                <a:extLst>
                  <a:ext uri="{FF2B5EF4-FFF2-40B4-BE49-F238E27FC236}">
                    <a16:creationId xmlns:a16="http://schemas.microsoft.com/office/drawing/2014/main" id="{8D86EAAB-F78E-C2B5-70A0-7D807ECD2136}"/>
                  </a:ext>
                </a:extLst>
              </p:cNvPr>
              <p:cNvSpPr/>
              <p:nvPr/>
            </p:nvSpPr>
            <p:spPr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 extrusionOk="0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16" name="Google Shape;145;g2c4c1c45c28_0_11">
              <a:extLst>
                <a:ext uri="{FF2B5EF4-FFF2-40B4-BE49-F238E27FC236}">
                  <a16:creationId xmlns:a16="http://schemas.microsoft.com/office/drawing/2014/main" id="{50583EE7-8A3E-41AE-C6ED-2E0F0A69969B}"/>
                </a:ext>
              </a:extLst>
            </p:cNvPr>
            <p:cNvCxnSpPr>
              <a:cxnSpLocks/>
              <a:stCxn id="14" idx="6"/>
              <a:endCxn id="9" idx="1"/>
            </p:cNvCxnSpPr>
            <p:nvPr/>
          </p:nvCxnSpPr>
          <p:spPr>
            <a:xfrm flipV="1">
              <a:off x="1261127" y="4625592"/>
              <a:ext cx="1173116" cy="415483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" name="Google Shape;145;g2c4c1c45c28_0_11">
              <a:extLst>
                <a:ext uri="{FF2B5EF4-FFF2-40B4-BE49-F238E27FC236}">
                  <a16:creationId xmlns:a16="http://schemas.microsoft.com/office/drawing/2014/main" id="{AD9AB886-B177-B918-9A64-88A75D311710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1261127" y="5041075"/>
              <a:ext cx="1087233" cy="774057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D7CD5EBB-2F75-BBE0-4079-1EDF1605361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6"/>
    </mc:Choice>
    <mc:Fallback xmlns="">
      <p:transition spd="slow" advTm="35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c1c45c28_0_1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CD4AI Background</a:t>
            </a:r>
            <a:endParaRPr b="1" dirty="0"/>
          </a:p>
        </p:txBody>
      </p:sp>
      <p:sp>
        <p:nvSpPr>
          <p:cNvPr id="133" name="Google Shape;133;g2c4c1c45c28_0_11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000" cy="128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It bridges the gap between unstructured datasets and annotated datasets by allowing users to annotate their own textual data using user-defined classes.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1600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600" b="1" dirty="0"/>
              <a:t>How does it work?</a:t>
            </a:r>
            <a:endParaRPr sz="1600" b="1" dirty="0"/>
          </a:p>
        </p:txBody>
      </p:sp>
      <p:sp>
        <p:nvSpPr>
          <p:cNvPr id="134" name="Google Shape;134;g2c4c1c45c28_0_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36" name="Google Shape;136;g2c4c1c45c28_0_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39" name="Google Shape;139;g2c4c1c45c28_0_11"/>
          <p:cNvGrpSpPr/>
          <p:nvPr/>
        </p:nvGrpSpPr>
        <p:grpSpPr>
          <a:xfrm>
            <a:off x="839799" y="2946476"/>
            <a:ext cx="559904" cy="576047"/>
            <a:chOff x="572022" y="2923566"/>
            <a:chExt cx="659253" cy="707501"/>
          </a:xfrm>
          <a:solidFill>
            <a:srgbClr val="007DC2"/>
          </a:solidFill>
        </p:grpSpPr>
        <p:sp>
          <p:nvSpPr>
            <p:cNvPr id="140" name="Google Shape;140;g2c4c1c45c28_0_11"/>
            <p:cNvSpPr/>
            <p:nvPr/>
          </p:nvSpPr>
          <p:spPr>
            <a:xfrm>
              <a:off x="721628" y="2923566"/>
              <a:ext cx="360000" cy="360000"/>
            </a:xfrm>
            <a:prstGeom prst="ellipse">
              <a:avLst/>
            </a:pr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g2c4c1c45c28_0_11"/>
            <p:cNvSpPr/>
            <p:nvPr/>
          </p:nvSpPr>
          <p:spPr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 extrusionOk="0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5B9568-4957-C7D7-BAFC-313B0D4C09EA}"/>
              </a:ext>
            </a:extLst>
          </p:cNvPr>
          <p:cNvGrpSpPr/>
          <p:nvPr/>
        </p:nvGrpSpPr>
        <p:grpSpPr>
          <a:xfrm>
            <a:off x="2621810" y="2331514"/>
            <a:ext cx="746775" cy="811188"/>
            <a:chOff x="2583993" y="3142523"/>
            <a:chExt cx="746775" cy="811188"/>
          </a:xfrm>
        </p:grpSpPr>
        <p:sp>
          <p:nvSpPr>
            <p:cNvPr id="142" name="Google Shape;142;g2c4c1c45c28_0_11"/>
            <p:cNvSpPr/>
            <p:nvPr/>
          </p:nvSpPr>
          <p:spPr>
            <a:xfrm>
              <a:off x="2583993" y="3142523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3" name="Google Shape;143;g2c4c1c45c28_0_11"/>
            <p:cNvSpPr/>
            <p:nvPr/>
          </p:nvSpPr>
          <p:spPr>
            <a:xfrm>
              <a:off x="2667393" y="3271435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4" name="Google Shape;144;g2c4c1c45c28_0_11"/>
            <p:cNvSpPr/>
            <p:nvPr/>
          </p:nvSpPr>
          <p:spPr>
            <a:xfrm>
              <a:off x="2739468" y="3380411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 dirty="0"/>
            </a:p>
          </p:txBody>
        </p:sp>
      </p:grpSp>
      <p:cxnSp>
        <p:nvCxnSpPr>
          <p:cNvPr id="145" name="Google Shape;145;g2c4c1c45c28_0_11"/>
          <p:cNvCxnSpPr>
            <a:stCxn id="140" idx="6"/>
            <a:endCxn id="143" idx="1"/>
          </p:cNvCxnSpPr>
          <p:nvPr/>
        </p:nvCxnSpPr>
        <p:spPr>
          <a:xfrm flipV="1">
            <a:off x="1272607" y="2747076"/>
            <a:ext cx="1432603" cy="345956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6" name="Google Shape;146;g2c4c1c45c28_0_11"/>
          <p:cNvSpPr txBox="1"/>
          <p:nvPr/>
        </p:nvSpPr>
        <p:spPr>
          <a:xfrm rot="20563748">
            <a:off x="1451080" y="2658394"/>
            <a:ext cx="857889" cy="2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</a:t>
            </a:r>
            <a:endParaRPr dirty="0"/>
          </a:p>
        </p:txBody>
      </p:sp>
      <p:sp>
        <p:nvSpPr>
          <p:cNvPr id="147" name="Google Shape;147;g2c4c1c45c28_0_11"/>
          <p:cNvSpPr/>
          <p:nvPr/>
        </p:nvSpPr>
        <p:spPr>
          <a:xfrm>
            <a:off x="3729516" y="2898204"/>
            <a:ext cx="19407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Extraction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48" name="Google Shape;148;g2c4c1c45c28_0_11"/>
          <p:cNvSpPr/>
          <p:nvPr/>
        </p:nvSpPr>
        <p:spPr>
          <a:xfrm>
            <a:off x="2604523" y="3411440"/>
            <a:ext cx="765615" cy="357000"/>
          </a:xfrm>
          <a:prstGeom prst="foldedCorner">
            <a:avLst>
              <a:gd name="adj" fmla="val 26500"/>
            </a:avLst>
          </a:prstGeom>
          <a:solidFill>
            <a:schemeClr val="accent4">
              <a:lumMod val="25000"/>
              <a:lumOff val="75000"/>
            </a:schemeClr>
          </a:solidFill>
          <a:ln w="9525" cap="flat" cmpd="sng">
            <a:solidFill>
              <a:srgbClr val="007D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Classes</a:t>
            </a:r>
            <a:endParaRPr/>
          </a:p>
        </p:txBody>
      </p:sp>
      <p:cxnSp>
        <p:nvCxnSpPr>
          <p:cNvPr id="149" name="Google Shape;149;g2c4c1c45c28_0_11"/>
          <p:cNvCxnSpPr>
            <a:cxnSpLocks/>
            <a:stCxn id="140" idx="6"/>
            <a:endCxn id="148" idx="1"/>
          </p:cNvCxnSpPr>
          <p:nvPr/>
        </p:nvCxnSpPr>
        <p:spPr>
          <a:xfrm>
            <a:off x="1272607" y="3093032"/>
            <a:ext cx="1331916" cy="496908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0" name="Google Shape;150;g2c4c1c45c28_0_11"/>
          <p:cNvSpPr/>
          <p:nvPr/>
        </p:nvSpPr>
        <p:spPr>
          <a:xfrm>
            <a:off x="5670216" y="2898204"/>
            <a:ext cx="22749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Window Extraction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Google Shape;151;g2c4c1c45c28_0_11"/>
          <p:cNvSpPr/>
          <p:nvPr/>
        </p:nvSpPr>
        <p:spPr>
          <a:xfrm>
            <a:off x="7945116" y="2898204"/>
            <a:ext cx="20586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Extrapolation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3310E-2E9F-338F-DA7D-D5E42E022663}"/>
              </a:ext>
            </a:extLst>
          </p:cNvPr>
          <p:cNvGrpSpPr/>
          <p:nvPr/>
        </p:nvGrpSpPr>
        <p:grpSpPr>
          <a:xfrm>
            <a:off x="10444191" y="2874204"/>
            <a:ext cx="735950" cy="876925"/>
            <a:chOff x="10379825" y="3942425"/>
            <a:chExt cx="735950" cy="876925"/>
          </a:xfrm>
        </p:grpSpPr>
        <p:sp>
          <p:nvSpPr>
            <p:cNvPr id="152" name="Google Shape;152;g2c4c1c45c28_0_11"/>
            <p:cNvSpPr/>
            <p:nvPr/>
          </p:nvSpPr>
          <p:spPr>
            <a:xfrm>
              <a:off x="10379825" y="3942425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g2c4c1c45c28_0_11"/>
            <p:cNvSpPr/>
            <p:nvPr/>
          </p:nvSpPr>
          <p:spPr>
            <a:xfrm>
              <a:off x="10436550" y="401470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g2c4c1c45c28_0_11"/>
            <p:cNvSpPr/>
            <p:nvPr/>
          </p:nvSpPr>
          <p:spPr>
            <a:xfrm>
              <a:off x="10524475" y="409875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g2c4c1c45c28_0_11"/>
          <p:cNvSpPr txBox="1"/>
          <p:nvPr/>
        </p:nvSpPr>
        <p:spPr>
          <a:xfrm rot="1200173">
            <a:off x="1495250" y="3341493"/>
            <a:ext cx="857686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3EB6AF-6AFE-601F-4A5B-92FA2E52A324}"/>
              </a:ext>
            </a:extLst>
          </p:cNvPr>
          <p:cNvGrpSpPr/>
          <p:nvPr/>
        </p:nvGrpSpPr>
        <p:grpSpPr>
          <a:xfrm>
            <a:off x="839799" y="4331810"/>
            <a:ext cx="2583155" cy="1646326"/>
            <a:chOff x="828319" y="4322694"/>
            <a:chExt cx="2583155" cy="16463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B4BD4B-7B43-DE3B-1F5D-A2820F263AE7}"/>
                </a:ext>
              </a:extLst>
            </p:cNvPr>
            <p:cNvGrpSpPr/>
            <p:nvPr/>
          </p:nvGrpSpPr>
          <p:grpSpPr>
            <a:xfrm>
              <a:off x="2143096" y="4322694"/>
              <a:ext cx="1268378" cy="911982"/>
              <a:chOff x="2366671" y="4292428"/>
              <a:chExt cx="1268378" cy="911982"/>
            </a:xfrm>
          </p:grpSpPr>
          <p:pic>
            <p:nvPicPr>
              <p:cNvPr id="9" name="Picture 8" descr="A blue and black file format&#10;&#10;Description automatically generated">
                <a:extLst>
                  <a:ext uri="{FF2B5EF4-FFF2-40B4-BE49-F238E27FC236}">
                    <a16:creationId xmlns:a16="http://schemas.microsoft.com/office/drawing/2014/main" id="{494A3EC0-82FD-F477-D510-96A30C474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7818" y="4292428"/>
                <a:ext cx="605795" cy="60579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324A69-AE1E-4BF1-116A-AFD56059654E}"/>
                  </a:ext>
                </a:extLst>
              </p:cNvPr>
              <p:cNvSpPr txBox="1"/>
              <p:nvPr/>
            </p:nvSpPr>
            <p:spPr>
              <a:xfrm>
                <a:off x="2366671" y="4942800"/>
                <a:ext cx="1268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OM" sz="1050" b="1" dirty="0"/>
                  <a:t>Job Descriptions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D0F810-C5B8-3E02-E08B-7EDA52D08BD2}"/>
                </a:ext>
              </a:extLst>
            </p:cNvPr>
            <p:cNvSpPr txBox="1"/>
            <p:nvPr/>
          </p:nvSpPr>
          <p:spPr>
            <a:xfrm>
              <a:off x="2348360" y="5661243"/>
              <a:ext cx="777559" cy="307777"/>
            </a:xfrm>
            <a:prstGeom prst="rect">
              <a:avLst/>
            </a:prstGeom>
            <a:solidFill>
              <a:srgbClr val="007DC2"/>
            </a:solidFill>
            <a:ln>
              <a:solidFill>
                <a:srgbClr val="007DC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OM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IT</a:t>
              </a:r>
            </a:p>
          </p:txBody>
        </p:sp>
        <p:grpSp>
          <p:nvGrpSpPr>
            <p:cNvPr id="13" name="Google Shape;139;g2c4c1c45c28_0_11">
              <a:extLst>
                <a:ext uri="{FF2B5EF4-FFF2-40B4-BE49-F238E27FC236}">
                  <a16:creationId xmlns:a16="http://schemas.microsoft.com/office/drawing/2014/main" id="{4FF7C2F0-F597-56DD-AA4B-C6CF6BF33886}"/>
                </a:ext>
              </a:extLst>
            </p:cNvPr>
            <p:cNvGrpSpPr/>
            <p:nvPr/>
          </p:nvGrpSpPr>
          <p:grpSpPr>
            <a:xfrm>
              <a:off x="828319" y="4894519"/>
              <a:ext cx="559904" cy="576046"/>
              <a:chOff x="572022" y="2923567"/>
              <a:chExt cx="659253" cy="707500"/>
            </a:xfrm>
            <a:solidFill>
              <a:srgbClr val="007DC2"/>
            </a:solidFill>
          </p:grpSpPr>
          <p:sp>
            <p:nvSpPr>
              <p:cNvPr id="14" name="Google Shape;140;g2c4c1c45c28_0_11">
                <a:extLst>
                  <a:ext uri="{FF2B5EF4-FFF2-40B4-BE49-F238E27FC236}">
                    <a16:creationId xmlns:a16="http://schemas.microsoft.com/office/drawing/2014/main" id="{4D593B0F-52A1-05C3-E661-68728FBF75ED}"/>
                  </a:ext>
                </a:extLst>
              </p:cNvPr>
              <p:cNvSpPr/>
              <p:nvPr/>
            </p:nvSpPr>
            <p:spPr>
              <a:xfrm>
                <a:off x="721628" y="2923567"/>
                <a:ext cx="360000" cy="360000"/>
              </a:xfrm>
              <a:prstGeom prst="ellipse">
                <a:avLst/>
              </a:pr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" name="Google Shape;141;g2c4c1c45c28_0_11">
                <a:extLst>
                  <a:ext uri="{FF2B5EF4-FFF2-40B4-BE49-F238E27FC236}">
                    <a16:creationId xmlns:a16="http://schemas.microsoft.com/office/drawing/2014/main" id="{8D86EAAB-F78E-C2B5-70A0-7D807ECD2136}"/>
                  </a:ext>
                </a:extLst>
              </p:cNvPr>
              <p:cNvSpPr/>
              <p:nvPr/>
            </p:nvSpPr>
            <p:spPr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 extrusionOk="0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16" name="Google Shape;145;g2c4c1c45c28_0_11">
              <a:extLst>
                <a:ext uri="{FF2B5EF4-FFF2-40B4-BE49-F238E27FC236}">
                  <a16:creationId xmlns:a16="http://schemas.microsoft.com/office/drawing/2014/main" id="{50583EE7-8A3E-41AE-C6ED-2E0F0A69969B}"/>
                </a:ext>
              </a:extLst>
            </p:cNvPr>
            <p:cNvCxnSpPr>
              <a:cxnSpLocks/>
              <a:stCxn id="14" idx="6"/>
              <a:endCxn id="9" idx="1"/>
            </p:cNvCxnSpPr>
            <p:nvPr/>
          </p:nvCxnSpPr>
          <p:spPr>
            <a:xfrm flipV="1">
              <a:off x="1261127" y="4625592"/>
              <a:ext cx="1173116" cy="415483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" name="Google Shape;145;g2c4c1c45c28_0_11">
              <a:extLst>
                <a:ext uri="{FF2B5EF4-FFF2-40B4-BE49-F238E27FC236}">
                  <a16:creationId xmlns:a16="http://schemas.microsoft.com/office/drawing/2014/main" id="{AD9AB886-B177-B918-9A64-88A75D311710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1261127" y="5041075"/>
              <a:ext cx="1087233" cy="774057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B8AFA-1B52-3E29-E6AE-A2D16A4308EC}"/>
              </a:ext>
            </a:extLst>
          </p:cNvPr>
          <p:cNvGrpSpPr/>
          <p:nvPr/>
        </p:nvGrpSpPr>
        <p:grpSpPr>
          <a:xfrm>
            <a:off x="4421975" y="4468321"/>
            <a:ext cx="3347748" cy="314542"/>
            <a:chOff x="4161480" y="4590561"/>
            <a:chExt cx="3347748" cy="31454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0B9D43-C8E3-D4DB-19D3-5E53DC840E8F}"/>
                </a:ext>
              </a:extLst>
            </p:cNvPr>
            <p:cNvSpPr/>
            <p:nvPr/>
          </p:nvSpPr>
          <p:spPr>
            <a:xfrm>
              <a:off x="4161480" y="4590561"/>
              <a:ext cx="1042587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software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7C31048-3545-A5EB-B6C5-C82A82646394}"/>
                </a:ext>
              </a:extLst>
            </p:cNvPr>
            <p:cNvSpPr/>
            <p:nvPr/>
          </p:nvSpPr>
          <p:spPr>
            <a:xfrm>
              <a:off x="5314060" y="4600521"/>
              <a:ext cx="1042587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hardware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D48D5F1-B1CB-E47D-DFD5-C3AC2D500A31}"/>
                </a:ext>
              </a:extLst>
            </p:cNvPr>
            <p:cNvSpPr/>
            <p:nvPr/>
          </p:nvSpPr>
          <p:spPr>
            <a:xfrm>
              <a:off x="6466641" y="4602206"/>
              <a:ext cx="1042587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systems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6D3D5-4FA0-728E-AD2A-0513C3AB9D5D}"/>
              </a:ext>
            </a:extLst>
          </p:cNvPr>
          <p:cNvGrpSpPr/>
          <p:nvPr/>
        </p:nvGrpSpPr>
        <p:grpSpPr>
          <a:xfrm>
            <a:off x="4289981" y="5596028"/>
            <a:ext cx="3609843" cy="314071"/>
            <a:chOff x="4289981" y="5596028"/>
            <a:chExt cx="3609843" cy="31407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2BB6F17-639A-55AB-AEDD-7D45C7D4149B}"/>
                </a:ext>
              </a:extLst>
            </p:cNvPr>
            <p:cNvSpPr/>
            <p:nvPr/>
          </p:nvSpPr>
          <p:spPr>
            <a:xfrm>
              <a:off x="4289981" y="5607201"/>
              <a:ext cx="1174581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technology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B66F867-27F5-DDF3-BD49-E4CA25B1DB68}"/>
                </a:ext>
              </a:extLst>
            </p:cNvPr>
            <p:cNvSpPr/>
            <p:nvPr/>
          </p:nvSpPr>
          <p:spPr>
            <a:xfrm>
              <a:off x="5508557" y="5607202"/>
              <a:ext cx="1174581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database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05ED49F-1455-06FB-1DA8-862674A2C42F}"/>
                </a:ext>
              </a:extLst>
            </p:cNvPr>
            <p:cNvSpPr/>
            <p:nvPr/>
          </p:nvSpPr>
          <p:spPr>
            <a:xfrm>
              <a:off x="6725243" y="5596028"/>
              <a:ext cx="1174581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machinery</a:t>
              </a:r>
              <a:endParaRPr lang="en-OM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B17A41BA-A110-6162-8A61-06BCE7FB58B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7"/>
    </mc:Choice>
    <mc:Fallback xmlns="">
      <p:transition spd="slow" advTm="10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c1c45c28_0_1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CD4AI Background</a:t>
            </a:r>
            <a:endParaRPr b="1" dirty="0"/>
          </a:p>
        </p:txBody>
      </p:sp>
      <p:sp>
        <p:nvSpPr>
          <p:cNvPr id="133" name="Google Shape;133;g2c4c1c45c28_0_11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000" cy="128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It bridges the gap between unstructured datasets and annotated datasets by allowing users to annotate their own textual data using user-defined classes.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1600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600" b="1" dirty="0"/>
              <a:t>How does it work?</a:t>
            </a:r>
            <a:endParaRPr sz="1600" b="1" dirty="0"/>
          </a:p>
        </p:txBody>
      </p:sp>
      <p:sp>
        <p:nvSpPr>
          <p:cNvPr id="134" name="Google Shape;134;g2c4c1c45c28_0_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36" name="Google Shape;136;g2c4c1c45c28_0_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39" name="Google Shape;139;g2c4c1c45c28_0_11"/>
          <p:cNvGrpSpPr/>
          <p:nvPr/>
        </p:nvGrpSpPr>
        <p:grpSpPr>
          <a:xfrm>
            <a:off x="839799" y="2946476"/>
            <a:ext cx="559904" cy="576047"/>
            <a:chOff x="572022" y="2923566"/>
            <a:chExt cx="659253" cy="707501"/>
          </a:xfrm>
          <a:solidFill>
            <a:srgbClr val="007DC2"/>
          </a:solidFill>
        </p:grpSpPr>
        <p:sp>
          <p:nvSpPr>
            <p:cNvPr id="140" name="Google Shape;140;g2c4c1c45c28_0_11"/>
            <p:cNvSpPr/>
            <p:nvPr/>
          </p:nvSpPr>
          <p:spPr>
            <a:xfrm>
              <a:off x="721628" y="2923566"/>
              <a:ext cx="360000" cy="360000"/>
            </a:xfrm>
            <a:prstGeom prst="ellipse">
              <a:avLst/>
            </a:pr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g2c4c1c45c28_0_11"/>
            <p:cNvSpPr/>
            <p:nvPr/>
          </p:nvSpPr>
          <p:spPr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 extrusionOk="0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5B9568-4957-C7D7-BAFC-313B0D4C09EA}"/>
              </a:ext>
            </a:extLst>
          </p:cNvPr>
          <p:cNvGrpSpPr/>
          <p:nvPr/>
        </p:nvGrpSpPr>
        <p:grpSpPr>
          <a:xfrm>
            <a:off x="2621810" y="2331514"/>
            <a:ext cx="746775" cy="811188"/>
            <a:chOff x="2583993" y="3142523"/>
            <a:chExt cx="746775" cy="811188"/>
          </a:xfrm>
        </p:grpSpPr>
        <p:sp>
          <p:nvSpPr>
            <p:cNvPr id="142" name="Google Shape;142;g2c4c1c45c28_0_11"/>
            <p:cNvSpPr/>
            <p:nvPr/>
          </p:nvSpPr>
          <p:spPr>
            <a:xfrm>
              <a:off x="2583993" y="3142523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3" name="Google Shape;143;g2c4c1c45c28_0_11"/>
            <p:cNvSpPr/>
            <p:nvPr/>
          </p:nvSpPr>
          <p:spPr>
            <a:xfrm>
              <a:off x="2667393" y="3271435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4" name="Google Shape;144;g2c4c1c45c28_0_11"/>
            <p:cNvSpPr/>
            <p:nvPr/>
          </p:nvSpPr>
          <p:spPr>
            <a:xfrm>
              <a:off x="2739468" y="3380411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 dirty="0"/>
            </a:p>
          </p:txBody>
        </p:sp>
      </p:grpSp>
      <p:cxnSp>
        <p:nvCxnSpPr>
          <p:cNvPr id="145" name="Google Shape;145;g2c4c1c45c28_0_11"/>
          <p:cNvCxnSpPr>
            <a:stCxn id="140" idx="6"/>
            <a:endCxn id="143" idx="1"/>
          </p:cNvCxnSpPr>
          <p:nvPr/>
        </p:nvCxnSpPr>
        <p:spPr>
          <a:xfrm flipV="1">
            <a:off x="1272607" y="2747076"/>
            <a:ext cx="1432603" cy="345956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6" name="Google Shape;146;g2c4c1c45c28_0_11"/>
          <p:cNvSpPr txBox="1"/>
          <p:nvPr/>
        </p:nvSpPr>
        <p:spPr>
          <a:xfrm rot="20563748">
            <a:off x="1451080" y="2658394"/>
            <a:ext cx="857889" cy="2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</a:t>
            </a:r>
            <a:endParaRPr dirty="0"/>
          </a:p>
        </p:txBody>
      </p:sp>
      <p:sp>
        <p:nvSpPr>
          <p:cNvPr id="147" name="Google Shape;147;g2c4c1c45c28_0_11"/>
          <p:cNvSpPr/>
          <p:nvPr/>
        </p:nvSpPr>
        <p:spPr>
          <a:xfrm>
            <a:off x="3729516" y="2898204"/>
            <a:ext cx="19407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Extraction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48" name="Google Shape;148;g2c4c1c45c28_0_11"/>
          <p:cNvSpPr/>
          <p:nvPr/>
        </p:nvSpPr>
        <p:spPr>
          <a:xfrm>
            <a:off x="2604523" y="3411440"/>
            <a:ext cx="765615" cy="357000"/>
          </a:xfrm>
          <a:prstGeom prst="foldedCorner">
            <a:avLst>
              <a:gd name="adj" fmla="val 26500"/>
            </a:avLst>
          </a:prstGeom>
          <a:solidFill>
            <a:schemeClr val="accent4">
              <a:lumMod val="25000"/>
              <a:lumOff val="75000"/>
            </a:schemeClr>
          </a:solidFill>
          <a:ln w="9525" cap="flat" cmpd="sng">
            <a:solidFill>
              <a:srgbClr val="007D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Classes</a:t>
            </a:r>
            <a:endParaRPr/>
          </a:p>
        </p:txBody>
      </p:sp>
      <p:cxnSp>
        <p:nvCxnSpPr>
          <p:cNvPr id="149" name="Google Shape;149;g2c4c1c45c28_0_11"/>
          <p:cNvCxnSpPr>
            <a:cxnSpLocks/>
            <a:stCxn id="140" idx="6"/>
            <a:endCxn id="148" idx="1"/>
          </p:cNvCxnSpPr>
          <p:nvPr/>
        </p:nvCxnSpPr>
        <p:spPr>
          <a:xfrm>
            <a:off x="1272607" y="3093032"/>
            <a:ext cx="1331916" cy="496908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0" name="Google Shape;150;g2c4c1c45c28_0_11"/>
          <p:cNvSpPr/>
          <p:nvPr/>
        </p:nvSpPr>
        <p:spPr>
          <a:xfrm>
            <a:off x="5670216" y="2898204"/>
            <a:ext cx="22749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Window Extraction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Google Shape;151;g2c4c1c45c28_0_11"/>
          <p:cNvSpPr/>
          <p:nvPr/>
        </p:nvSpPr>
        <p:spPr>
          <a:xfrm>
            <a:off x="7945116" y="2898204"/>
            <a:ext cx="20586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Extrapolation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3310E-2E9F-338F-DA7D-D5E42E022663}"/>
              </a:ext>
            </a:extLst>
          </p:cNvPr>
          <p:cNvGrpSpPr/>
          <p:nvPr/>
        </p:nvGrpSpPr>
        <p:grpSpPr>
          <a:xfrm>
            <a:off x="10444191" y="2874204"/>
            <a:ext cx="735950" cy="876925"/>
            <a:chOff x="10379825" y="3942425"/>
            <a:chExt cx="735950" cy="876925"/>
          </a:xfrm>
        </p:grpSpPr>
        <p:sp>
          <p:nvSpPr>
            <p:cNvPr id="152" name="Google Shape;152;g2c4c1c45c28_0_11"/>
            <p:cNvSpPr/>
            <p:nvPr/>
          </p:nvSpPr>
          <p:spPr>
            <a:xfrm>
              <a:off x="10379825" y="3942425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g2c4c1c45c28_0_11"/>
            <p:cNvSpPr/>
            <p:nvPr/>
          </p:nvSpPr>
          <p:spPr>
            <a:xfrm>
              <a:off x="10436550" y="401470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g2c4c1c45c28_0_11"/>
            <p:cNvSpPr/>
            <p:nvPr/>
          </p:nvSpPr>
          <p:spPr>
            <a:xfrm>
              <a:off x="10524475" y="409875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g2c4c1c45c28_0_11"/>
          <p:cNvSpPr txBox="1"/>
          <p:nvPr/>
        </p:nvSpPr>
        <p:spPr>
          <a:xfrm rot="1200173">
            <a:off x="1495250" y="3341493"/>
            <a:ext cx="857686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3EB6AF-6AFE-601F-4A5B-92FA2E52A324}"/>
              </a:ext>
            </a:extLst>
          </p:cNvPr>
          <p:cNvGrpSpPr/>
          <p:nvPr/>
        </p:nvGrpSpPr>
        <p:grpSpPr>
          <a:xfrm>
            <a:off x="839799" y="4331810"/>
            <a:ext cx="2583155" cy="1646326"/>
            <a:chOff x="828319" y="4322694"/>
            <a:chExt cx="2583155" cy="16463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B4BD4B-7B43-DE3B-1F5D-A2820F263AE7}"/>
                </a:ext>
              </a:extLst>
            </p:cNvPr>
            <p:cNvGrpSpPr/>
            <p:nvPr/>
          </p:nvGrpSpPr>
          <p:grpSpPr>
            <a:xfrm>
              <a:off x="2143096" y="4322694"/>
              <a:ext cx="1268378" cy="911982"/>
              <a:chOff x="2366671" y="4292428"/>
              <a:chExt cx="1268378" cy="911982"/>
            </a:xfrm>
          </p:grpSpPr>
          <p:pic>
            <p:nvPicPr>
              <p:cNvPr id="9" name="Picture 8" descr="A blue and black file format&#10;&#10;Description automatically generated">
                <a:extLst>
                  <a:ext uri="{FF2B5EF4-FFF2-40B4-BE49-F238E27FC236}">
                    <a16:creationId xmlns:a16="http://schemas.microsoft.com/office/drawing/2014/main" id="{494A3EC0-82FD-F477-D510-96A30C474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7818" y="4292428"/>
                <a:ext cx="605795" cy="60579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324A69-AE1E-4BF1-116A-AFD56059654E}"/>
                  </a:ext>
                </a:extLst>
              </p:cNvPr>
              <p:cNvSpPr txBox="1"/>
              <p:nvPr/>
            </p:nvSpPr>
            <p:spPr>
              <a:xfrm>
                <a:off x="2366671" y="4942800"/>
                <a:ext cx="1268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OM" sz="1050" b="1" dirty="0"/>
                  <a:t>Job Descriptions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D0F810-C5B8-3E02-E08B-7EDA52D08BD2}"/>
                </a:ext>
              </a:extLst>
            </p:cNvPr>
            <p:cNvSpPr txBox="1"/>
            <p:nvPr/>
          </p:nvSpPr>
          <p:spPr>
            <a:xfrm>
              <a:off x="2348360" y="5661243"/>
              <a:ext cx="777559" cy="307777"/>
            </a:xfrm>
            <a:prstGeom prst="rect">
              <a:avLst/>
            </a:prstGeom>
            <a:solidFill>
              <a:srgbClr val="007DC2"/>
            </a:solidFill>
            <a:ln>
              <a:solidFill>
                <a:srgbClr val="007DC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OM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IT</a:t>
              </a:r>
            </a:p>
          </p:txBody>
        </p:sp>
        <p:grpSp>
          <p:nvGrpSpPr>
            <p:cNvPr id="13" name="Google Shape;139;g2c4c1c45c28_0_11">
              <a:extLst>
                <a:ext uri="{FF2B5EF4-FFF2-40B4-BE49-F238E27FC236}">
                  <a16:creationId xmlns:a16="http://schemas.microsoft.com/office/drawing/2014/main" id="{4FF7C2F0-F597-56DD-AA4B-C6CF6BF33886}"/>
                </a:ext>
              </a:extLst>
            </p:cNvPr>
            <p:cNvGrpSpPr/>
            <p:nvPr/>
          </p:nvGrpSpPr>
          <p:grpSpPr>
            <a:xfrm>
              <a:off x="828319" y="4894519"/>
              <a:ext cx="559904" cy="576046"/>
              <a:chOff x="572022" y="2923567"/>
              <a:chExt cx="659253" cy="707500"/>
            </a:xfrm>
            <a:solidFill>
              <a:srgbClr val="007DC2"/>
            </a:solidFill>
          </p:grpSpPr>
          <p:sp>
            <p:nvSpPr>
              <p:cNvPr id="14" name="Google Shape;140;g2c4c1c45c28_0_11">
                <a:extLst>
                  <a:ext uri="{FF2B5EF4-FFF2-40B4-BE49-F238E27FC236}">
                    <a16:creationId xmlns:a16="http://schemas.microsoft.com/office/drawing/2014/main" id="{4D593B0F-52A1-05C3-E661-68728FBF75ED}"/>
                  </a:ext>
                </a:extLst>
              </p:cNvPr>
              <p:cNvSpPr/>
              <p:nvPr/>
            </p:nvSpPr>
            <p:spPr>
              <a:xfrm>
                <a:off x="721628" y="2923567"/>
                <a:ext cx="360000" cy="360000"/>
              </a:xfrm>
              <a:prstGeom prst="ellipse">
                <a:avLst/>
              </a:pr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" name="Google Shape;141;g2c4c1c45c28_0_11">
                <a:extLst>
                  <a:ext uri="{FF2B5EF4-FFF2-40B4-BE49-F238E27FC236}">
                    <a16:creationId xmlns:a16="http://schemas.microsoft.com/office/drawing/2014/main" id="{8D86EAAB-F78E-C2B5-70A0-7D807ECD2136}"/>
                  </a:ext>
                </a:extLst>
              </p:cNvPr>
              <p:cNvSpPr/>
              <p:nvPr/>
            </p:nvSpPr>
            <p:spPr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 extrusionOk="0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16" name="Google Shape;145;g2c4c1c45c28_0_11">
              <a:extLst>
                <a:ext uri="{FF2B5EF4-FFF2-40B4-BE49-F238E27FC236}">
                  <a16:creationId xmlns:a16="http://schemas.microsoft.com/office/drawing/2014/main" id="{50583EE7-8A3E-41AE-C6ED-2E0F0A69969B}"/>
                </a:ext>
              </a:extLst>
            </p:cNvPr>
            <p:cNvCxnSpPr>
              <a:cxnSpLocks/>
              <a:stCxn id="14" idx="6"/>
              <a:endCxn id="9" idx="1"/>
            </p:cNvCxnSpPr>
            <p:nvPr/>
          </p:nvCxnSpPr>
          <p:spPr>
            <a:xfrm flipV="1">
              <a:off x="1261127" y="4625592"/>
              <a:ext cx="1173116" cy="415483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" name="Google Shape;145;g2c4c1c45c28_0_11">
              <a:extLst>
                <a:ext uri="{FF2B5EF4-FFF2-40B4-BE49-F238E27FC236}">
                  <a16:creationId xmlns:a16="http://schemas.microsoft.com/office/drawing/2014/main" id="{AD9AB886-B177-B918-9A64-88A75D311710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1261127" y="5041075"/>
              <a:ext cx="1087233" cy="774057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B8AFA-1B52-3E29-E6AE-A2D16A4308EC}"/>
              </a:ext>
            </a:extLst>
          </p:cNvPr>
          <p:cNvGrpSpPr/>
          <p:nvPr/>
        </p:nvGrpSpPr>
        <p:grpSpPr>
          <a:xfrm>
            <a:off x="4421975" y="4468321"/>
            <a:ext cx="3347748" cy="314542"/>
            <a:chOff x="4161480" y="4590561"/>
            <a:chExt cx="3347748" cy="314542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0B9D43-C8E3-D4DB-19D3-5E53DC840E8F}"/>
                </a:ext>
              </a:extLst>
            </p:cNvPr>
            <p:cNvSpPr/>
            <p:nvPr/>
          </p:nvSpPr>
          <p:spPr>
            <a:xfrm>
              <a:off x="4161480" y="4590561"/>
              <a:ext cx="1042587" cy="30289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software</a:t>
              </a: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7C31048-3545-A5EB-B6C5-C82A82646394}"/>
                </a:ext>
              </a:extLst>
            </p:cNvPr>
            <p:cNvSpPr/>
            <p:nvPr/>
          </p:nvSpPr>
          <p:spPr>
            <a:xfrm>
              <a:off x="5314060" y="4600521"/>
              <a:ext cx="1042587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hardware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D48D5F1-B1CB-E47D-DFD5-C3AC2D500A31}"/>
                </a:ext>
              </a:extLst>
            </p:cNvPr>
            <p:cNvSpPr/>
            <p:nvPr/>
          </p:nvSpPr>
          <p:spPr>
            <a:xfrm>
              <a:off x="6466641" y="4602206"/>
              <a:ext cx="1042587" cy="30289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systems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46D3D5-4FA0-728E-AD2A-0513C3AB9D5D}"/>
              </a:ext>
            </a:extLst>
          </p:cNvPr>
          <p:cNvGrpSpPr/>
          <p:nvPr/>
        </p:nvGrpSpPr>
        <p:grpSpPr>
          <a:xfrm>
            <a:off x="4289981" y="5596028"/>
            <a:ext cx="3609843" cy="314071"/>
            <a:chOff x="4289981" y="5596028"/>
            <a:chExt cx="3609843" cy="31407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2BB6F17-639A-55AB-AEDD-7D45C7D4149B}"/>
                </a:ext>
              </a:extLst>
            </p:cNvPr>
            <p:cNvSpPr/>
            <p:nvPr/>
          </p:nvSpPr>
          <p:spPr>
            <a:xfrm>
              <a:off x="4289981" y="5607201"/>
              <a:ext cx="1174581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technology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B66F867-27F5-DDF3-BD49-E4CA25B1DB68}"/>
                </a:ext>
              </a:extLst>
            </p:cNvPr>
            <p:cNvSpPr/>
            <p:nvPr/>
          </p:nvSpPr>
          <p:spPr>
            <a:xfrm>
              <a:off x="5508557" y="5607202"/>
              <a:ext cx="1174581" cy="30289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database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05ED49F-1455-06FB-1DA8-862674A2C42F}"/>
                </a:ext>
              </a:extLst>
            </p:cNvPr>
            <p:cNvSpPr/>
            <p:nvPr/>
          </p:nvSpPr>
          <p:spPr>
            <a:xfrm>
              <a:off x="6725243" y="5596028"/>
              <a:ext cx="1174581" cy="302897"/>
            </a:xfrm>
            <a:prstGeom prst="roundRect">
              <a:avLst/>
            </a:prstGeom>
            <a:solidFill>
              <a:srgbClr val="007DC2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machinery</a:t>
              </a:r>
              <a:endParaRPr lang="en-OM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B9CDC689-9934-64D0-AE56-8B6407C56C6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5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8"/>
    </mc:Choice>
    <mc:Fallback xmlns="">
      <p:transition spd="slow" advTm="95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c1c45c28_0_1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CD4AI Background</a:t>
            </a:r>
            <a:endParaRPr b="1" dirty="0"/>
          </a:p>
        </p:txBody>
      </p:sp>
      <p:sp>
        <p:nvSpPr>
          <p:cNvPr id="133" name="Google Shape;133;g2c4c1c45c28_0_11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000" cy="128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It bridges the gap between unstructured datasets and annotated datasets by allowing users to annotate their own textual data using user-defined classes.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1600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600" b="1" dirty="0"/>
              <a:t>How does it work?</a:t>
            </a:r>
            <a:endParaRPr sz="1600" b="1" dirty="0"/>
          </a:p>
        </p:txBody>
      </p:sp>
      <p:sp>
        <p:nvSpPr>
          <p:cNvPr id="134" name="Google Shape;134;g2c4c1c45c28_0_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36" name="Google Shape;136;g2c4c1c45c28_0_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139" name="Google Shape;139;g2c4c1c45c28_0_11"/>
          <p:cNvGrpSpPr/>
          <p:nvPr/>
        </p:nvGrpSpPr>
        <p:grpSpPr>
          <a:xfrm>
            <a:off x="839799" y="2946476"/>
            <a:ext cx="559904" cy="576047"/>
            <a:chOff x="572022" y="2923566"/>
            <a:chExt cx="659253" cy="707501"/>
          </a:xfrm>
          <a:solidFill>
            <a:srgbClr val="007DC2"/>
          </a:solidFill>
        </p:grpSpPr>
        <p:sp>
          <p:nvSpPr>
            <p:cNvPr id="140" name="Google Shape;140;g2c4c1c45c28_0_11"/>
            <p:cNvSpPr/>
            <p:nvPr/>
          </p:nvSpPr>
          <p:spPr>
            <a:xfrm>
              <a:off x="721628" y="2923566"/>
              <a:ext cx="360000" cy="360000"/>
            </a:xfrm>
            <a:prstGeom prst="ellipse">
              <a:avLst/>
            </a:pr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g2c4c1c45c28_0_11"/>
            <p:cNvSpPr/>
            <p:nvPr/>
          </p:nvSpPr>
          <p:spPr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 extrusionOk="0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5B9568-4957-C7D7-BAFC-313B0D4C09EA}"/>
              </a:ext>
            </a:extLst>
          </p:cNvPr>
          <p:cNvGrpSpPr/>
          <p:nvPr/>
        </p:nvGrpSpPr>
        <p:grpSpPr>
          <a:xfrm>
            <a:off x="2621810" y="2331514"/>
            <a:ext cx="746775" cy="811188"/>
            <a:chOff x="2583993" y="3142523"/>
            <a:chExt cx="746775" cy="811188"/>
          </a:xfrm>
        </p:grpSpPr>
        <p:sp>
          <p:nvSpPr>
            <p:cNvPr id="142" name="Google Shape;142;g2c4c1c45c28_0_11"/>
            <p:cNvSpPr/>
            <p:nvPr/>
          </p:nvSpPr>
          <p:spPr>
            <a:xfrm>
              <a:off x="2583993" y="3142523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3" name="Google Shape;143;g2c4c1c45c28_0_11"/>
            <p:cNvSpPr/>
            <p:nvPr/>
          </p:nvSpPr>
          <p:spPr>
            <a:xfrm>
              <a:off x="2667393" y="3271435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4" name="Google Shape;144;g2c4c1c45c28_0_11"/>
            <p:cNvSpPr/>
            <p:nvPr/>
          </p:nvSpPr>
          <p:spPr>
            <a:xfrm>
              <a:off x="2739468" y="3380411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 dirty="0"/>
            </a:p>
          </p:txBody>
        </p:sp>
      </p:grpSp>
      <p:cxnSp>
        <p:nvCxnSpPr>
          <p:cNvPr id="145" name="Google Shape;145;g2c4c1c45c28_0_11"/>
          <p:cNvCxnSpPr>
            <a:stCxn id="140" idx="6"/>
            <a:endCxn id="143" idx="1"/>
          </p:cNvCxnSpPr>
          <p:nvPr/>
        </p:nvCxnSpPr>
        <p:spPr>
          <a:xfrm flipV="1">
            <a:off x="1272607" y="2747076"/>
            <a:ext cx="1432603" cy="345956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6" name="Google Shape;146;g2c4c1c45c28_0_11"/>
          <p:cNvSpPr txBox="1"/>
          <p:nvPr/>
        </p:nvSpPr>
        <p:spPr>
          <a:xfrm rot="20563748">
            <a:off x="1451080" y="2658394"/>
            <a:ext cx="857889" cy="2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</a:t>
            </a:r>
            <a:endParaRPr dirty="0"/>
          </a:p>
        </p:txBody>
      </p:sp>
      <p:sp>
        <p:nvSpPr>
          <p:cNvPr id="147" name="Google Shape;147;g2c4c1c45c28_0_11"/>
          <p:cNvSpPr/>
          <p:nvPr/>
        </p:nvSpPr>
        <p:spPr>
          <a:xfrm>
            <a:off x="3729516" y="2898204"/>
            <a:ext cx="19407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Extraction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Google Shape;148;g2c4c1c45c28_0_11"/>
          <p:cNvSpPr/>
          <p:nvPr/>
        </p:nvSpPr>
        <p:spPr>
          <a:xfrm>
            <a:off x="2604523" y="3411440"/>
            <a:ext cx="765615" cy="357000"/>
          </a:xfrm>
          <a:prstGeom prst="foldedCorner">
            <a:avLst>
              <a:gd name="adj" fmla="val 26500"/>
            </a:avLst>
          </a:prstGeom>
          <a:solidFill>
            <a:schemeClr val="accent4">
              <a:lumMod val="25000"/>
              <a:lumOff val="75000"/>
            </a:schemeClr>
          </a:solidFill>
          <a:ln w="9525" cap="flat" cmpd="sng">
            <a:solidFill>
              <a:srgbClr val="007D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Classes</a:t>
            </a:r>
            <a:endParaRPr/>
          </a:p>
        </p:txBody>
      </p:sp>
      <p:cxnSp>
        <p:nvCxnSpPr>
          <p:cNvPr id="149" name="Google Shape;149;g2c4c1c45c28_0_11"/>
          <p:cNvCxnSpPr>
            <a:cxnSpLocks/>
            <a:stCxn id="140" idx="6"/>
            <a:endCxn id="148" idx="1"/>
          </p:cNvCxnSpPr>
          <p:nvPr/>
        </p:nvCxnSpPr>
        <p:spPr>
          <a:xfrm>
            <a:off x="1272607" y="3093032"/>
            <a:ext cx="1331916" cy="496908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0" name="Google Shape;150;g2c4c1c45c28_0_11"/>
          <p:cNvSpPr/>
          <p:nvPr/>
        </p:nvSpPr>
        <p:spPr>
          <a:xfrm>
            <a:off x="5670216" y="2898204"/>
            <a:ext cx="22749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Window Extraction</a:t>
            </a:r>
            <a:endParaRPr b="1" dirty="0">
              <a:solidFill>
                <a:schemeClr val="bg1"/>
              </a:solidFill>
            </a:endParaRPr>
          </a:p>
        </p:txBody>
      </p:sp>
      <p:sp>
        <p:nvSpPr>
          <p:cNvPr id="151" name="Google Shape;151;g2c4c1c45c28_0_11"/>
          <p:cNvSpPr/>
          <p:nvPr/>
        </p:nvSpPr>
        <p:spPr>
          <a:xfrm>
            <a:off x="7945116" y="2898204"/>
            <a:ext cx="20586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Extrapolation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3310E-2E9F-338F-DA7D-D5E42E022663}"/>
              </a:ext>
            </a:extLst>
          </p:cNvPr>
          <p:cNvGrpSpPr/>
          <p:nvPr/>
        </p:nvGrpSpPr>
        <p:grpSpPr>
          <a:xfrm>
            <a:off x="10444191" y="2874204"/>
            <a:ext cx="735950" cy="876925"/>
            <a:chOff x="10379825" y="3942425"/>
            <a:chExt cx="735950" cy="876925"/>
          </a:xfrm>
        </p:grpSpPr>
        <p:sp>
          <p:nvSpPr>
            <p:cNvPr id="152" name="Google Shape;152;g2c4c1c45c28_0_11"/>
            <p:cNvSpPr/>
            <p:nvPr/>
          </p:nvSpPr>
          <p:spPr>
            <a:xfrm>
              <a:off x="10379825" y="3942425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g2c4c1c45c28_0_11"/>
            <p:cNvSpPr/>
            <p:nvPr/>
          </p:nvSpPr>
          <p:spPr>
            <a:xfrm>
              <a:off x="10436550" y="401470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g2c4c1c45c28_0_11"/>
            <p:cNvSpPr/>
            <p:nvPr/>
          </p:nvSpPr>
          <p:spPr>
            <a:xfrm>
              <a:off x="10524475" y="409875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g2c4c1c45c28_0_11"/>
          <p:cNvSpPr txBox="1"/>
          <p:nvPr/>
        </p:nvSpPr>
        <p:spPr>
          <a:xfrm rot="1200173">
            <a:off x="1495250" y="3341493"/>
            <a:ext cx="857686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</a:t>
            </a: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3EB6AF-6AFE-601F-4A5B-92FA2E52A324}"/>
              </a:ext>
            </a:extLst>
          </p:cNvPr>
          <p:cNvGrpSpPr/>
          <p:nvPr/>
        </p:nvGrpSpPr>
        <p:grpSpPr>
          <a:xfrm>
            <a:off x="839799" y="4331810"/>
            <a:ext cx="2583155" cy="1646326"/>
            <a:chOff x="828319" y="4322694"/>
            <a:chExt cx="2583155" cy="164632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DB4BD4B-7B43-DE3B-1F5D-A2820F263AE7}"/>
                </a:ext>
              </a:extLst>
            </p:cNvPr>
            <p:cNvGrpSpPr/>
            <p:nvPr/>
          </p:nvGrpSpPr>
          <p:grpSpPr>
            <a:xfrm>
              <a:off x="2143096" y="4322694"/>
              <a:ext cx="1268378" cy="911982"/>
              <a:chOff x="2366671" y="4292428"/>
              <a:chExt cx="1268378" cy="911982"/>
            </a:xfrm>
          </p:grpSpPr>
          <p:pic>
            <p:nvPicPr>
              <p:cNvPr id="9" name="Picture 8" descr="A blue and black file format&#10;&#10;Description automatically generated">
                <a:extLst>
                  <a:ext uri="{FF2B5EF4-FFF2-40B4-BE49-F238E27FC236}">
                    <a16:creationId xmlns:a16="http://schemas.microsoft.com/office/drawing/2014/main" id="{494A3EC0-82FD-F477-D510-96A30C474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7818" y="4292428"/>
                <a:ext cx="605795" cy="605795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324A69-AE1E-4BF1-116A-AFD56059654E}"/>
                  </a:ext>
                </a:extLst>
              </p:cNvPr>
              <p:cNvSpPr txBox="1"/>
              <p:nvPr/>
            </p:nvSpPr>
            <p:spPr>
              <a:xfrm>
                <a:off x="2366671" y="4942800"/>
                <a:ext cx="12683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OM" sz="1050" b="1" dirty="0"/>
                  <a:t>Job Descriptions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D0F810-C5B8-3E02-E08B-7EDA52D08BD2}"/>
                </a:ext>
              </a:extLst>
            </p:cNvPr>
            <p:cNvSpPr txBox="1"/>
            <p:nvPr/>
          </p:nvSpPr>
          <p:spPr>
            <a:xfrm>
              <a:off x="2348360" y="5661243"/>
              <a:ext cx="777559" cy="307777"/>
            </a:xfrm>
            <a:prstGeom prst="rect">
              <a:avLst/>
            </a:prstGeom>
            <a:solidFill>
              <a:srgbClr val="007DC2"/>
            </a:solidFill>
            <a:ln>
              <a:solidFill>
                <a:srgbClr val="007DC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OM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IT</a:t>
              </a:r>
            </a:p>
          </p:txBody>
        </p:sp>
        <p:grpSp>
          <p:nvGrpSpPr>
            <p:cNvPr id="13" name="Google Shape;139;g2c4c1c45c28_0_11">
              <a:extLst>
                <a:ext uri="{FF2B5EF4-FFF2-40B4-BE49-F238E27FC236}">
                  <a16:creationId xmlns:a16="http://schemas.microsoft.com/office/drawing/2014/main" id="{4FF7C2F0-F597-56DD-AA4B-C6CF6BF33886}"/>
                </a:ext>
              </a:extLst>
            </p:cNvPr>
            <p:cNvGrpSpPr/>
            <p:nvPr/>
          </p:nvGrpSpPr>
          <p:grpSpPr>
            <a:xfrm>
              <a:off x="828319" y="4894519"/>
              <a:ext cx="559904" cy="576046"/>
              <a:chOff x="572022" y="2923567"/>
              <a:chExt cx="659253" cy="707500"/>
            </a:xfrm>
            <a:solidFill>
              <a:srgbClr val="007DC2"/>
            </a:solidFill>
          </p:grpSpPr>
          <p:sp>
            <p:nvSpPr>
              <p:cNvPr id="14" name="Google Shape;140;g2c4c1c45c28_0_11">
                <a:extLst>
                  <a:ext uri="{FF2B5EF4-FFF2-40B4-BE49-F238E27FC236}">
                    <a16:creationId xmlns:a16="http://schemas.microsoft.com/office/drawing/2014/main" id="{4D593B0F-52A1-05C3-E661-68728FBF75ED}"/>
                  </a:ext>
                </a:extLst>
              </p:cNvPr>
              <p:cNvSpPr/>
              <p:nvPr/>
            </p:nvSpPr>
            <p:spPr>
              <a:xfrm>
                <a:off x="721628" y="2923567"/>
                <a:ext cx="360000" cy="360000"/>
              </a:xfrm>
              <a:prstGeom prst="ellipse">
                <a:avLst/>
              </a:pr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5" name="Google Shape;141;g2c4c1c45c28_0_11">
                <a:extLst>
                  <a:ext uri="{FF2B5EF4-FFF2-40B4-BE49-F238E27FC236}">
                    <a16:creationId xmlns:a16="http://schemas.microsoft.com/office/drawing/2014/main" id="{8D86EAAB-F78E-C2B5-70A0-7D807ECD2136}"/>
                  </a:ext>
                </a:extLst>
              </p:cNvPr>
              <p:cNvSpPr/>
              <p:nvPr/>
            </p:nvSpPr>
            <p:spPr>
              <a:xfrm>
                <a:off x="572022" y="3283566"/>
                <a:ext cx="659253" cy="347501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 extrusionOk="0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rgbClr val="007DC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</p:grpSp>
        <p:cxnSp>
          <p:nvCxnSpPr>
            <p:cNvPr id="16" name="Google Shape;145;g2c4c1c45c28_0_11">
              <a:extLst>
                <a:ext uri="{FF2B5EF4-FFF2-40B4-BE49-F238E27FC236}">
                  <a16:creationId xmlns:a16="http://schemas.microsoft.com/office/drawing/2014/main" id="{50583EE7-8A3E-41AE-C6ED-2E0F0A69969B}"/>
                </a:ext>
              </a:extLst>
            </p:cNvPr>
            <p:cNvCxnSpPr>
              <a:cxnSpLocks/>
              <a:stCxn id="14" idx="6"/>
              <a:endCxn id="9" idx="1"/>
            </p:cNvCxnSpPr>
            <p:nvPr/>
          </p:nvCxnSpPr>
          <p:spPr>
            <a:xfrm flipV="1">
              <a:off x="1261127" y="4625592"/>
              <a:ext cx="1173116" cy="415483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9" name="Google Shape;145;g2c4c1c45c28_0_11">
              <a:extLst>
                <a:ext uri="{FF2B5EF4-FFF2-40B4-BE49-F238E27FC236}">
                  <a16:creationId xmlns:a16="http://schemas.microsoft.com/office/drawing/2014/main" id="{AD9AB886-B177-B918-9A64-88A75D311710}"/>
                </a:ext>
              </a:extLst>
            </p:cNvPr>
            <p:cNvCxnSpPr>
              <a:cxnSpLocks/>
              <a:stCxn id="14" idx="6"/>
              <a:endCxn id="12" idx="1"/>
            </p:cNvCxnSpPr>
            <p:nvPr/>
          </p:nvCxnSpPr>
          <p:spPr>
            <a:xfrm>
              <a:off x="1261127" y="5041075"/>
              <a:ext cx="1087233" cy="774057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CAE9E15-71E7-FFF1-4049-F6843B976595}"/>
              </a:ext>
            </a:extLst>
          </p:cNvPr>
          <p:cNvGrpSpPr/>
          <p:nvPr/>
        </p:nvGrpSpPr>
        <p:grpSpPr>
          <a:xfrm>
            <a:off x="5258504" y="4432627"/>
            <a:ext cx="3347748" cy="314542"/>
            <a:chOff x="4421975" y="4468321"/>
            <a:chExt cx="3347748" cy="3145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8B8AFA-1B52-3E29-E6AE-A2D16A4308EC}"/>
                </a:ext>
              </a:extLst>
            </p:cNvPr>
            <p:cNvGrpSpPr/>
            <p:nvPr/>
          </p:nvGrpSpPr>
          <p:grpSpPr>
            <a:xfrm>
              <a:off x="4421975" y="4468321"/>
              <a:ext cx="3347748" cy="314542"/>
              <a:chOff x="4161480" y="4590561"/>
              <a:chExt cx="3347748" cy="314542"/>
            </a:xfrm>
          </p:grpSpPr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E50B9D43-C8E3-D4DB-19D3-5E53DC840E8F}"/>
                  </a:ext>
                </a:extLst>
              </p:cNvPr>
              <p:cNvSpPr/>
              <p:nvPr/>
            </p:nvSpPr>
            <p:spPr>
              <a:xfrm>
                <a:off x="4161480" y="4590561"/>
                <a:ext cx="1042587" cy="30289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OM" b="1" dirty="0">
                    <a:solidFill>
                      <a:schemeClr val="bg1"/>
                    </a:solidFill>
                  </a:rPr>
                  <a:t>software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CD48D5F1-B1CB-E47D-DFD5-C3AC2D500A31}"/>
                  </a:ext>
                </a:extLst>
              </p:cNvPr>
              <p:cNvSpPr/>
              <p:nvPr/>
            </p:nvSpPr>
            <p:spPr>
              <a:xfrm>
                <a:off x="6466641" y="4602206"/>
                <a:ext cx="1042587" cy="302897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OM" b="1" dirty="0">
                    <a:solidFill>
                      <a:schemeClr val="bg1"/>
                    </a:solidFill>
                  </a:rPr>
                  <a:t>systems</a:t>
                </a:r>
              </a:p>
            </p:txBody>
          </p:sp>
        </p:grp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4B66F867-27F5-DDF3-BD49-E4CA25B1DB68}"/>
                </a:ext>
              </a:extLst>
            </p:cNvPr>
            <p:cNvSpPr/>
            <p:nvPr/>
          </p:nvSpPr>
          <p:spPr>
            <a:xfrm>
              <a:off x="5508558" y="4479965"/>
              <a:ext cx="1174581" cy="30289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OM" b="1" dirty="0">
                  <a:solidFill>
                    <a:schemeClr val="bg1"/>
                  </a:solidFill>
                </a:rPr>
                <a:t>database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AD3F247-1D23-3797-7ECF-A11B0BD07E2B}"/>
              </a:ext>
            </a:extLst>
          </p:cNvPr>
          <p:cNvSpPr txBox="1"/>
          <p:nvPr/>
        </p:nvSpPr>
        <p:spPr>
          <a:xfrm>
            <a:off x="4486116" y="5138260"/>
            <a:ext cx="5260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extensive experience in managing relational </a:t>
            </a:r>
            <a:r>
              <a:rPr lang="en-US" dirty="0">
                <a:solidFill>
                  <a:schemeClr val="bg1"/>
                </a:solidFill>
                <a:highlight>
                  <a:srgbClr val="007DC2"/>
                </a:highlight>
              </a:rPr>
              <a:t>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</a:t>
            </a:r>
            <a:r>
              <a:rPr lang="en-US" dirty="0">
                <a:solidFill>
                  <a:schemeClr val="bg1"/>
                </a:solidFill>
                <a:highlight>
                  <a:srgbClr val="007DC2"/>
                </a:highlight>
              </a:rPr>
              <a:t>software</a:t>
            </a:r>
            <a:r>
              <a:rPr lang="en-US" dirty="0"/>
              <a:t> engineer you will be responsible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 of efficient </a:t>
            </a:r>
            <a:r>
              <a:rPr lang="en-US" dirty="0">
                <a:solidFill>
                  <a:schemeClr val="bg1"/>
                </a:solidFill>
                <a:highlight>
                  <a:srgbClr val="007DC2"/>
                </a:highlight>
              </a:rPr>
              <a:t>systems</a:t>
            </a:r>
            <a:r>
              <a:rPr lang="en-US" dirty="0"/>
              <a:t> in the assembly line</a:t>
            </a:r>
            <a:endParaRPr lang="en-OM" dirty="0"/>
          </a:p>
        </p:txBody>
      </p:sp>
      <p:sp>
        <p:nvSpPr>
          <p:cNvPr id="4" name="Google Shape;135;g2c4c1c45c28_0_11">
            <a:extLst>
              <a:ext uri="{FF2B5EF4-FFF2-40B4-BE49-F238E27FC236}">
                <a16:creationId xmlns:a16="http://schemas.microsoft.com/office/drawing/2014/main" id="{2F68023E-E4C3-F55A-BF35-854E65037AF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9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6"/>
    </mc:Choice>
    <mc:Fallback xmlns="">
      <p:transition spd="slow" advTm="19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c1c45c28_0_11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CD4AI Background</a:t>
            </a:r>
            <a:endParaRPr b="1" dirty="0"/>
          </a:p>
        </p:txBody>
      </p:sp>
      <p:sp>
        <p:nvSpPr>
          <p:cNvPr id="133" name="Google Shape;133;g2c4c1c45c28_0_11"/>
          <p:cNvSpPr txBox="1">
            <a:spLocks noGrp="1"/>
          </p:cNvSpPr>
          <p:nvPr>
            <p:ph type="body" idx="1"/>
          </p:nvPr>
        </p:nvSpPr>
        <p:spPr>
          <a:xfrm>
            <a:off x="334434" y="981076"/>
            <a:ext cx="11523000" cy="1280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It bridges the gap between unstructured datasets and annotated datasets by allowing users to annotate their own textual data using user-defined classes.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1600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1600" b="1" dirty="0"/>
              <a:t>How does it work?</a:t>
            </a:r>
            <a:endParaRPr sz="1600" b="1" dirty="0"/>
          </a:p>
        </p:txBody>
      </p:sp>
      <p:sp>
        <p:nvSpPr>
          <p:cNvPr id="134" name="Google Shape;134;g2c4c1c45c28_0_11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36" name="Google Shape;136;g2c4c1c45c28_0_11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39" name="Google Shape;139;g2c4c1c45c28_0_11"/>
          <p:cNvGrpSpPr/>
          <p:nvPr/>
        </p:nvGrpSpPr>
        <p:grpSpPr>
          <a:xfrm>
            <a:off x="839799" y="2946476"/>
            <a:ext cx="559904" cy="576047"/>
            <a:chOff x="572022" y="2923566"/>
            <a:chExt cx="659253" cy="707501"/>
          </a:xfrm>
          <a:solidFill>
            <a:srgbClr val="007DC2"/>
          </a:solidFill>
        </p:grpSpPr>
        <p:sp>
          <p:nvSpPr>
            <p:cNvPr id="140" name="Google Shape;140;g2c4c1c45c28_0_11"/>
            <p:cNvSpPr/>
            <p:nvPr/>
          </p:nvSpPr>
          <p:spPr>
            <a:xfrm>
              <a:off x="721628" y="2923566"/>
              <a:ext cx="360000" cy="360000"/>
            </a:xfrm>
            <a:prstGeom prst="ellipse">
              <a:avLst/>
            </a:pr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g2c4c1c45c28_0_11"/>
            <p:cNvSpPr/>
            <p:nvPr/>
          </p:nvSpPr>
          <p:spPr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 extrusionOk="0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grpFill/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5B9568-4957-C7D7-BAFC-313B0D4C09EA}"/>
              </a:ext>
            </a:extLst>
          </p:cNvPr>
          <p:cNvGrpSpPr/>
          <p:nvPr/>
        </p:nvGrpSpPr>
        <p:grpSpPr>
          <a:xfrm>
            <a:off x="2621810" y="2331514"/>
            <a:ext cx="746775" cy="811188"/>
            <a:chOff x="2583993" y="3142523"/>
            <a:chExt cx="746775" cy="811188"/>
          </a:xfrm>
        </p:grpSpPr>
        <p:sp>
          <p:nvSpPr>
            <p:cNvPr id="142" name="Google Shape;142;g2c4c1c45c28_0_11"/>
            <p:cNvSpPr/>
            <p:nvPr/>
          </p:nvSpPr>
          <p:spPr>
            <a:xfrm>
              <a:off x="2583993" y="3142523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3" name="Google Shape;143;g2c4c1c45c28_0_11"/>
            <p:cNvSpPr/>
            <p:nvPr/>
          </p:nvSpPr>
          <p:spPr>
            <a:xfrm>
              <a:off x="2667393" y="3271435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/>
            </a:p>
          </p:txBody>
        </p:sp>
        <p:sp>
          <p:nvSpPr>
            <p:cNvPr id="144" name="Google Shape;144;g2c4c1c45c28_0_11"/>
            <p:cNvSpPr/>
            <p:nvPr/>
          </p:nvSpPr>
          <p:spPr>
            <a:xfrm>
              <a:off x="2739468" y="3380411"/>
              <a:ext cx="591300" cy="5733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</a:t>
              </a:r>
              <a:endParaRPr dirty="0"/>
            </a:p>
          </p:txBody>
        </p:sp>
      </p:grpSp>
      <p:cxnSp>
        <p:nvCxnSpPr>
          <p:cNvPr id="145" name="Google Shape;145;g2c4c1c45c28_0_11"/>
          <p:cNvCxnSpPr>
            <a:stCxn id="140" idx="6"/>
            <a:endCxn id="143" idx="1"/>
          </p:cNvCxnSpPr>
          <p:nvPr/>
        </p:nvCxnSpPr>
        <p:spPr>
          <a:xfrm flipV="1">
            <a:off x="1272607" y="2747076"/>
            <a:ext cx="1432603" cy="345956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46" name="Google Shape;146;g2c4c1c45c28_0_11"/>
          <p:cNvSpPr txBox="1"/>
          <p:nvPr/>
        </p:nvSpPr>
        <p:spPr>
          <a:xfrm rot="20563748">
            <a:off x="1451080" y="2658394"/>
            <a:ext cx="857889" cy="2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upload</a:t>
            </a:r>
            <a:endParaRPr dirty="0"/>
          </a:p>
        </p:txBody>
      </p:sp>
      <p:sp>
        <p:nvSpPr>
          <p:cNvPr id="147" name="Google Shape;147;g2c4c1c45c28_0_11"/>
          <p:cNvSpPr/>
          <p:nvPr/>
        </p:nvSpPr>
        <p:spPr>
          <a:xfrm>
            <a:off x="3729516" y="2898204"/>
            <a:ext cx="19407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Keyword Extraction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8" name="Google Shape;148;g2c4c1c45c28_0_11"/>
          <p:cNvSpPr/>
          <p:nvPr/>
        </p:nvSpPr>
        <p:spPr>
          <a:xfrm>
            <a:off x="2604523" y="3411440"/>
            <a:ext cx="765615" cy="357000"/>
          </a:xfrm>
          <a:prstGeom prst="foldedCorner">
            <a:avLst>
              <a:gd name="adj" fmla="val 26500"/>
            </a:avLst>
          </a:prstGeom>
          <a:solidFill>
            <a:schemeClr val="accent4">
              <a:lumMod val="25000"/>
              <a:lumOff val="75000"/>
            </a:schemeClr>
          </a:solidFill>
          <a:ln w="9525" cap="flat" cmpd="sng">
            <a:solidFill>
              <a:srgbClr val="007D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Classes</a:t>
            </a:r>
            <a:endParaRPr/>
          </a:p>
        </p:txBody>
      </p:sp>
      <p:cxnSp>
        <p:nvCxnSpPr>
          <p:cNvPr id="149" name="Google Shape;149;g2c4c1c45c28_0_11"/>
          <p:cNvCxnSpPr>
            <a:cxnSpLocks/>
            <a:stCxn id="140" idx="6"/>
            <a:endCxn id="148" idx="1"/>
          </p:cNvCxnSpPr>
          <p:nvPr/>
        </p:nvCxnSpPr>
        <p:spPr>
          <a:xfrm>
            <a:off x="1272607" y="3093032"/>
            <a:ext cx="1331916" cy="496908"/>
          </a:xfrm>
          <a:prstGeom prst="straightConnector1">
            <a:avLst/>
          </a:prstGeom>
          <a:noFill/>
          <a:ln w="17125" cap="flat" cmpd="sng">
            <a:solidFill>
              <a:schemeClr val="dk1">
                <a:alpha val="49800"/>
              </a:schemeClr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50" name="Google Shape;150;g2c4c1c45c28_0_11"/>
          <p:cNvSpPr/>
          <p:nvPr/>
        </p:nvSpPr>
        <p:spPr>
          <a:xfrm>
            <a:off x="5670216" y="2898204"/>
            <a:ext cx="22749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Window Extraction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Google Shape;151;g2c4c1c45c28_0_11"/>
          <p:cNvSpPr/>
          <p:nvPr/>
        </p:nvSpPr>
        <p:spPr>
          <a:xfrm>
            <a:off x="7945116" y="2898204"/>
            <a:ext cx="2058600" cy="672600"/>
          </a:xfrm>
          <a:prstGeom prst="chevron">
            <a:avLst>
              <a:gd name="adj" fmla="val 21128"/>
            </a:avLst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bg2">
                <a:lumMod val="90000"/>
                <a:lumOff val="1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Extrapolation</a:t>
            </a:r>
            <a:endParaRPr b="1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3310E-2E9F-338F-DA7D-D5E42E022663}"/>
              </a:ext>
            </a:extLst>
          </p:cNvPr>
          <p:cNvGrpSpPr/>
          <p:nvPr/>
        </p:nvGrpSpPr>
        <p:grpSpPr>
          <a:xfrm>
            <a:off x="10444191" y="2874204"/>
            <a:ext cx="735950" cy="876925"/>
            <a:chOff x="10379825" y="3942425"/>
            <a:chExt cx="735950" cy="876925"/>
          </a:xfrm>
        </p:grpSpPr>
        <p:sp>
          <p:nvSpPr>
            <p:cNvPr id="152" name="Google Shape;152;g2c4c1c45c28_0_11"/>
            <p:cNvSpPr/>
            <p:nvPr/>
          </p:nvSpPr>
          <p:spPr>
            <a:xfrm>
              <a:off x="10379825" y="3942425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g2c4c1c45c28_0_11"/>
            <p:cNvSpPr/>
            <p:nvPr/>
          </p:nvSpPr>
          <p:spPr>
            <a:xfrm>
              <a:off x="10436550" y="401470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g2c4c1c45c28_0_11"/>
            <p:cNvSpPr/>
            <p:nvPr/>
          </p:nvSpPr>
          <p:spPr>
            <a:xfrm>
              <a:off x="10524475" y="4098750"/>
              <a:ext cx="591300" cy="720600"/>
            </a:xfrm>
            <a:prstGeom prst="foldedCorner">
              <a:avLst>
                <a:gd name="adj" fmla="val 26500"/>
              </a:avLst>
            </a:prstGeom>
            <a:solidFill>
              <a:schemeClr val="accent4">
                <a:lumMod val="25000"/>
                <a:lumOff val="75000"/>
              </a:schemeClr>
            </a:solidFill>
            <a:ln w="9525" cap="flat" cmpd="sng">
              <a:solidFill>
                <a:srgbClr val="007D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0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Text 1</a:t>
              </a:r>
              <a:endParaRPr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55" name="Google Shape;155;g2c4c1c45c28_0_11"/>
          <p:cNvSpPr txBox="1"/>
          <p:nvPr/>
        </p:nvSpPr>
        <p:spPr>
          <a:xfrm rot="1200173">
            <a:off x="1495250" y="3341493"/>
            <a:ext cx="857686" cy="27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define</a:t>
            </a: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B4BD4B-7B43-DE3B-1F5D-A2820F263AE7}"/>
              </a:ext>
            </a:extLst>
          </p:cNvPr>
          <p:cNvGrpSpPr/>
          <p:nvPr/>
        </p:nvGrpSpPr>
        <p:grpSpPr>
          <a:xfrm>
            <a:off x="638418" y="4811325"/>
            <a:ext cx="1268378" cy="911982"/>
            <a:chOff x="2366671" y="4292428"/>
            <a:chExt cx="1268378" cy="911982"/>
          </a:xfrm>
        </p:grpSpPr>
        <p:pic>
          <p:nvPicPr>
            <p:cNvPr id="9" name="Picture 8" descr="A blue and black file format&#10;&#10;Description automatically generated">
              <a:extLst>
                <a:ext uri="{FF2B5EF4-FFF2-40B4-BE49-F238E27FC236}">
                  <a16:creationId xmlns:a16="http://schemas.microsoft.com/office/drawing/2014/main" id="{494A3EC0-82FD-F477-D510-96A30C47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7818" y="4292428"/>
              <a:ext cx="605795" cy="60579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324A69-AE1E-4BF1-116A-AFD56059654E}"/>
                </a:ext>
              </a:extLst>
            </p:cNvPr>
            <p:cNvSpPr txBox="1"/>
            <p:nvPr/>
          </p:nvSpPr>
          <p:spPr>
            <a:xfrm>
              <a:off x="2366671" y="4942800"/>
              <a:ext cx="1268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OM" sz="1050" b="1" dirty="0"/>
                <a:t>Job Descriptions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8A3C45-ABF7-CADF-7D76-4D2D40F5CAC6}"/>
              </a:ext>
            </a:extLst>
          </p:cNvPr>
          <p:cNvGrpSpPr/>
          <p:nvPr/>
        </p:nvGrpSpPr>
        <p:grpSpPr>
          <a:xfrm>
            <a:off x="2374427" y="4241807"/>
            <a:ext cx="7050280" cy="1744830"/>
            <a:chOff x="1615156" y="4136970"/>
            <a:chExt cx="7050280" cy="174483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F148A02-A0FD-F094-B252-502424EF0F36}"/>
                </a:ext>
              </a:extLst>
            </p:cNvPr>
            <p:cNvGrpSpPr/>
            <p:nvPr/>
          </p:nvGrpSpPr>
          <p:grpSpPr>
            <a:xfrm>
              <a:off x="1648292" y="4136970"/>
              <a:ext cx="6727260" cy="523220"/>
              <a:chOff x="1998669" y="4198756"/>
              <a:chExt cx="6727260" cy="5232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D0F810-C5B8-3E02-E08B-7EDA52D08BD2}"/>
                  </a:ext>
                </a:extLst>
              </p:cNvPr>
              <p:cNvSpPr txBox="1"/>
              <p:nvPr/>
            </p:nvSpPr>
            <p:spPr>
              <a:xfrm>
                <a:off x="1998669" y="4317812"/>
                <a:ext cx="1331915" cy="307777"/>
              </a:xfrm>
              <a:prstGeom prst="rect">
                <a:avLst/>
              </a:prstGeom>
              <a:solidFill>
                <a:srgbClr val="007DC2"/>
              </a:solidFill>
              <a:ln>
                <a:solidFill>
                  <a:srgbClr val="007DC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OM" b="1" dirty="0">
                    <a:ln w="0">
                      <a:noFill/>
                    </a:ln>
                    <a:solidFill>
                      <a:schemeClr val="bg1"/>
                    </a:solidFill>
                  </a:rPr>
                  <a:t>IT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D3F247-1D23-3797-7ECF-A11B0BD07E2B}"/>
                  </a:ext>
                </a:extLst>
              </p:cNvPr>
              <p:cNvSpPr txBox="1"/>
              <p:nvPr/>
            </p:nvSpPr>
            <p:spPr>
              <a:xfrm>
                <a:off x="3465768" y="4198756"/>
                <a:ext cx="5260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extensive experience in managing relational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007DC2"/>
                    </a:highlight>
                  </a:rPr>
                  <a:t>databases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 a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007DC2"/>
                    </a:highlight>
                  </a:rPr>
                  <a:t>software</a:t>
                </a:r>
                <a:r>
                  <a:rPr lang="en-US" dirty="0"/>
                  <a:t> engineer you will be responsible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E52716-BC85-D480-3EB3-6C70611C8CBA}"/>
                </a:ext>
              </a:extLst>
            </p:cNvPr>
            <p:cNvGrpSpPr/>
            <p:nvPr/>
          </p:nvGrpSpPr>
          <p:grpSpPr>
            <a:xfrm>
              <a:off x="1615156" y="4760362"/>
              <a:ext cx="6760396" cy="523220"/>
              <a:chOff x="1965533" y="4198756"/>
              <a:chExt cx="6760396" cy="52322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36669DF-D889-CE17-17AF-25C7EA167AA6}"/>
                  </a:ext>
                </a:extLst>
              </p:cNvPr>
              <p:cNvSpPr txBox="1"/>
              <p:nvPr/>
            </p:nvSpPr>
            <p:spPr>
              <a:xfrm>
                <a:off x="1965533" y="4317812"/>
                <a:ext cx="1365052" cy="307777"/>
              </a:xfrm>
              <a:prstGeom prst="rect">
                <a:avLst/>
              </a:prstGeom>
              <a:solidFill>
                <a:srgbClr val="007DC2"/>
              </a:solidFill>
              <a:ln>
                <a:solidFill>
                  <a:srgbClr val="007DC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OM" b="1" dirty="0">
                    <a:ln w="0">
                      <a:noFill/>
                    </a:ln>
                    <a:solidFill>
                      <a:schemeClr val="bg1"/>
                    </a:solidFill>
                  </a:rPr>
                  <a:t>Healthcare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CC8849E-C1E2-A2C4-238C-EECE6CDD014E}"/>
                  </a:ext>
                </a:extLst>
              </p:cNvPr>
              <p:cNvSpPr txBox="1"/>
              <p:nvPr/>
            </p:nvSpPr>
            <p:spPr>
              <a:xfrm>
                <a:off x="3465768" y="4198756"/>
                <a:ext cx="5260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administering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007DC2"/>
                    </a:highlight>
                  </a:rPr>
                  <a:t>medications</a:t>
                </a:r>
                <a:r>
                  <a:rPr lang="en-US" dirty="0"/>
                  <a:t>, monitoring vital signs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conducting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007DC2"/>
                    </a:highlight>
                  </a:rPr>
                  <a:t>clinical</a:t>
                </a:r>
                <a:r>
                  <a:rPr lang="en-US" dirty="0"/>
                  <a:t> trials, analyzing data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62E140E-2967-666C-A277-1C9B1ED75DEE}"/>
                </a:ext>
              </a:extLst>
            </p:cNvPr>
            <p:cNvGrpSpPr/>
            <p:nvPr/>
          </p:nvGrpSpPr>
          <p:grpSpPr>
            <a:xfrm>
              <a:off x="1615156" y="5358580"/>
              <a:ext cx="7050280" cy="523220"/>
              <a:chOff x="1965533" y="4198756"/>
              <a:chExt cx="7050280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2701B2-1ECF-4C15-C353-E442AACA35FE}"/>
                  </a:ext>
                </a:extLst>
              </p:cNvPr>
              <p:cNvSpPr txBox="1"/>
              <p:nvPr/>
            </p:nvSpPr>
            <p:spPr>
              <a:xfrm>
                <a:off x="1965533" y="4317812"/>
                <a:ext cx="1365052" cy="307777"/>
              </a:xfrm>
              <a:prstGeom prst="rect">
                <a:avLst/>
              </a:prstGeom>
              <a:solidFill>
                <a:srgbClr val="007DC2"/>
              </a:solidFill>
              <a:ln>
                <a:solidFill>
                  <a:srgbClr val="007DC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Construction</a:t>
                </a:r>
                <a:endParaRPr lang="en-OM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22BAD65-1D7A-DE70-5404-9C45689C9B82}"/>
                  </a:ext>
                </a:extLst>
              </p:cNvPr>
              <p:cNvSpPr txBox="1"/>
              <p:nvPr/>
            </p:nvSpPr>
            <p:spPr>
              <a:xfrm>
                <a:off x="3465768" y="4198756"/>
                <a:ext cx="55500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overseeing daily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007DC2"/>
                    </a:highlight>
                  </a:rPr>
                  <a:t>construction</a:t>
                </a:r>
                <a:r>
                  <a:rPr lang="en-US" dirty="0"/>
                  <a:t> activities, ensuring safety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designs and plans infrastructure </a:t>
                </a:r>
                <a:r>
                  <a:rPr lang="en-US" dirty="0">
                    <a:solidFill>
                      <a:schemeClr val="bg1"/>
                    </a:solidFill>
                    <a:highlight>
                      <a:srgbClr val="007DC2"/>
                    </a:highlight>
                  </a:rPr>
                  <a:t>projects</a:t>
                </a:r>
              </a:p>
            </p:txBody>
          </p:sp>
        </p:grpSp>
      </p:grpSp>
      <p:sp>
        <p:nvSpPr>
          <p:cNvPr id="31" name="Google Shape;154;g2c4c1c45c28_0_11">
            <a:extLst>
              <a:ext uri="{FF2B5EF4-FFF2-40B4-BE49-F238E27FC236}">
                <a16:creationId xmlns:a16="http://schemas.microsoft.com/office/drawing/2014/main" id="{026E5760-E550-91FB-BA0F-058869F2AA2E}"/>
              </a:ext>
            </a:extLst>
          </p:cNvPr>
          <p:cNvSpPr/>
          <p:nvPr/>
        </p:nvSpPr>
        <p:spPr>
          <a:xfrm>
            <a:off x="10105652" y="4273705"/>
            <a:ext cx="1268377" cy="1545734"/>
          </a:xfrm>
          <a:prstGeom prst="foldedCorner">
            <a:avLst>
              <a:gd name="adj" fmla="val 26500"/>
            </a:avLst>
          </a:prstGeom>
          <a:solidFill>
            <a:schemeClr val="accent4">
              <a:lumMod val="25000"/>
              <a:lumOff val="75000"/>
            </a:schemeClr>
          </a:solidFill>
          <a:ln w="9525" cap="flat" cmpd="sng">
            <a:solidFill>
              <a:srgbClr val="007DC2"/>
            </a:solidFill>
            <a:prstDash val="solid"/>
            <a:round/>
            <a:headEnd type="none" w="sm" len="sm"/>
            <a:tailEnd type="none" w="sm" len="sm"/>
          </a:ln>
          <a:effectLst>
            <a:softEdge rad="12700"/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Desc 1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Desc 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1" dirty="0">
              <a:solidFill>
                <a:schemeClr val="bg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Job Desc 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E0D60A8-1CD7-ED2E-4D3F-3211F0A62022}"/>
              </a:ext>
            </a:extLst>
          </p:cNvPr>
          <p:cNvGrpSpPr/>
          <p:nvPr/>
        </p:nvGrpSpPr>
        <p:grpSpPr>
          <a:xfrm>
            <a:off x="7414836" y="4368416"/>
            <a:ext cx="2865755" cy="1260386"/>
            <a:chOff x="7414836" y="4368416"/>
            <a:chExt cx="2865755" cy="1260386"/>
          </a:xfrm>
        </p:grpSpPr>
        <p:cxnSp>
          <p:nvCxnSpPr>
            <p:cNvPr id="35" name="Google Shape;145;g2c4c1c45c28_0_11">
              <a:extLst>
                <a:ext uri="{FF2B5EF4-FFF2-40B4-BE49-F238E27FC236}">
                  <a16:creationId xmlns:a16="http://schemas.microsoft.com/office/drawing/2014/main" id="{3EE962E0-5F1E-B37F-530A-BD622494D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97069" y="4368416"/>
              <a:ext cx="1683522" cy="286306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39" name="Google Shape;145;g2c4c1c45c28_0_11">
              <a:extLst>
                <a:ext uri="{FF2B5EF4-FFF2-40B4-BE49-F238E27FC236}">
                  <a16:creationId xmlns:a16="http://schemas.microsoft.com/office/drawing/2014/main" id="{751CD3D3-80AA-D056-9FB4-EEB5DDEE91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14836" y="4991492"/>
              <a:ext cx="2865755" cy="300540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3" name="Google Shape;145;g2c4c1c45c28_0_11">
              <a:extLst>
                <a:ext uri="{FF2B5EF4-FFF2-40B4-BE49-F238E27FC236}">
                  <a16:creationId xmlns:a16="http://schemas.microsoft.com/office/drawing/2014/main" id="{044946A6-A648-F92F-5DBE-E29CC0E642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3535" y="5286343"/>
              <a:ext cx="1647056" cy="342459"/>
            </a:xfrm>
            <a:prstGeom prst="straightConnector1">
              <a:avLst/>
            </a:prstGeom>
            <a:noFill/>
            <a:ln w="17125" cap="flat" cmpd="sng">
              <a:solidFill>
                <a:schemeClr val="dk1">
                  <a:alpha val="49800"/>
                </a:schemeClr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10962347-24F6-78D3-196C-C9A21EC0D2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9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6"/>
    </mc:Choice>
    <mc:Fallback xmlns="">
      <p:transition spd="slow" advTm="20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4c1c45c28_0_4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Dataset Summary</a:t>
            </a:r>
            <a:endParaRPr b="1" dirty="0"/>
          </a:p>
        </p:txBody>
      </p:sp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265A85-F13D-B44B-3ECD-483D72BB0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837172"/>
              </p:ext>
            </p:extLst>
          </p:nvPr>
        </p:nvGraphicFramePr>
        <p:xfrm>
          <a:off x="2026163" y="1599366"/>
          <a:ext cx="8136480" cy="413385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2452073">
                  <a:extLst>
                    <a:ext uri="{9D8B030D-6E8A-4147-A177-3AD203B41FA5}">
                      <a16:colId xmlns:a16="http://schemas.microsoft.com/office/drawing/2014/main" val="1044200830"/>
                    </a:ext>
                  </a:extLst>
                </a:gridCol>
                <a:gridCol w="5684407">
                  <a:extLst>
                    <a:ext uri="{9D8B030D-6E8A-4147-A177-3AD203B41FA5}">
                      <a16:colId xmlns:a16="http://schemas.microsoft.com/office/drawing/2014/main" val="2540544557"/>
                    </a:ext>
                  </a:extLst>
                </a:gridCol>
              </a:tblGrid>
              <a:tr h="430610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Content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Job Descriptions for multiple Industries</a:t>
                      </a:r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3674307669"/>
                  </a:ext>
                </a:extLst>
              </a:tr>
              <a:tr h="430610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Language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English</a:t>
                      </a:r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3603132010"/>
                  </a:ext>
                </a:extLst>
              </a:tr>
              <a:tr h="430610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File format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.csv</a:t>
                      </a:r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67739257"/>
                  </a:ext>
                </a:extLst>
              </a:tr>
              <a:tr h="430610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Number of docs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100k</a:t>
                      </a:r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4258635201"/>
                  </a:ext>
                </a:extLst>
              </a:tr>
              <a:tr h="430610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Size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453.1 MB</a:t>
                      </a:r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3465799454"/>
                  </a:ext>
                </a:extLst>
              </a:tr>
              <a:tr h="688976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Average number of words per doc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642.20 words</a:t>
                      </a:r>
                      <a:endParaRPr lang="en-OM" sz="1300" dirty="0"/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4083784980"/>
                  </a:ext>
                </a:extLst>
              </a:tr>
              <a:tr h="1291830">
                <a:tc>
                  <a:txBody>
                    <a:bodyPr/>
                    <a:lstStyle/>
                    <a:p>
                      <a:pPr algn="l"/>
                      <a:r>
                        <a:rPr lang="en-OM" sz="1300" dirty="0"/>
                        <a:t>Example</a:t>
                      </a:r>
                    </a:p>
                  </a:txBody>
                  <a:tcPr marL="87121" marR="87121" marT="43561" marB="435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“JOB REQUIREMENTS: Your journey to building a better world starts here! WHO WE ARE We help create products that build a better world across a variety of industries: Healthcare and Life Sciences Aerospace and Defense Industrial Some examples…”</a:t>
                      </a:r>
                      <a:endParaRPr lang="en-OM" sz="1300" dirty="0"/>
                    </a:p>
                  </a:txBody>
                  <a:tcPr marL="87121" marR="87121" marT="43561" marB="43561" anchor="ctr"/>
                </a:tc>
                <a:extLst>
                  <a:ext uri="{0D108BD9-81ED-4DB2-BD59-A6C34878D82A}">
                    <a16:rowId xmlns:a16="http://schemas.microsoft.com/office/drawing/2014/main" val="4142153737"/>
                  </a:ext>
                </a:extLst>
              </a:tr>
            </a:tbl>
          </a:graphicData>
        </a:graphic>
      </p:graphicFrame>
      <p:sp>
        <p:nvSpPr>
          <p:cNvPr id="2" name="Google Shape;135;g2c4c1c45c28_0_11">
            <a:extLst>
              <a:ext uri="{FF2B5EF4-FFF2-40B4-BE49-F238E27FC236}">
                <a16:creationId xmlns:a16="http://schemas.microsoft.com/office/drawing/2014/main" id="{0D398C92-3872-B2FF-4FC8-AA947998172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4"/>
    </mc:Choice>
    <mc:Fallback xmlns="">
      <p:transition spd="slow" advTm="7819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4c1c45c28_0_40"/>
          <p:cNvSpPr txBox="1">
            <a:spLocks noGrp="1"/>
          </p:cNvSpPr>
          <p:nvPr>
            <p:ph type="title"/>
          </p:nvPr>
        </p:nvSpPr>
        <p:spPr>
          <a:xfrm>
            <a:off x="334437" y="44452"/>
            <a:ext cx="105861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b" anchorCtr="0">
            <a:noAutofit/>
          </a:bodyPr>
          <a:lstStyle/>
          <a:p>
            <a:pPr lvl="0"/>
            <a:r>
              <a:rPr lang="en-US" b="1" dirty="0"/>
              <a:t>Efficiency Issues (Keyword / Context Window) Extraction</a:t>
            </a:r>
            <a:endParaRPr b="1" dirty="0"/>
          </a:p>
        </p:txBody>
      </p:sp>
      <p:sp>
        <p:nvSpPr>
          <p:cNvPr id="162" name="Google Shape;162;g2c4c1c45c28_0_40"/>
          <p:cNvSpPr txBox="1">
            <a:spLocks noGrp="1"/>
          </p:cNvSpPr>
          <p:nvPr>
            <p:ph type="body" idx="1"/>
          </p:nvPr>
        </p:nvSpPr>
        <p:spPr>
          <a:xfrm>
            <a:off x="334563" y="765052"/>
            <a:ext cx="11523000" cy="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1600" dirty="0"/>
              <a:t>Processing times are not optimal, significantly impacting productivity.</a:t>
            </a:r>
          </a:p>
          <a:p>
            <a:pPr marL="558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/>
          </a:p>
          <a:p>
            <a:pPr marL="5588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dirty="0">
              <a:solidFill>
                <a:srgbClr val="007DC2"/>
              </a:solidFill>
            </a:endParaRPr>
          </a:p>
        </p:txBody>
      </p:sp>
      <p:sp>
        <p:nvSpPr>
          <p:cNvPr id="163" name="Google Shape;163;g2c4c1c45c28_0_40"/>
          <p:cNvSpPr txBox="1">
            <a:spLocks noGrp="1"/>
          </p:cNvSpPr>
          <p:nvPr>
            <p:ph type="dt" idx="10"/>
          </p:nvPr>
        </p:nvSpPr>
        <p:spPr>
          <a:xfrm>
            <a:off x="9383184" y="6570616"/>
            <a:ext cx="21420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800"/>
              <a:buFont typeface="Arial"/>
              <a:buNone/>
            </a:pPr>
            <a:r>
              <a:rPr lang="en-US"/>
              <a:t>© sebis</a:t>
            </a:r>
            <a:endParaRPr/>
          </a:p>
        </p:txBody>
      </p:sp>
      <p:sp>
        <p:nvSpPr>
          <p:cNvPr id="165" name="Google Shape;165;g2c4c1c45c28_0_40"/>
          <p:cNvSpPr txBox="1">
            <a:spLocks noGrp="1"/>
          </p:cNvSpPr>
          <p:nvPr>
            <p:ph type="sldNum" idx="12"/>
          </p:nvPr>
        </p:nvSpPr>
        <p:spPr>
          <a:xfrm>
            <a:off x="11525251" y="6570616"/>
            <a:ext cx="3324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ADB0A3-0CB5-7B4D-F12C-C8011420A527}"/>
              </a:ext>
            </a:extLst>
          </p:cNvPr>
          <p:cNvSpPr txBox="1"/>
          <p:nvPr/>
        </p:nvSpPr>
        <p:spPr>
          <a:xfrm>
            <a:off x="501935" y="4953662"/>
            <a:ext cx="1135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RQ1. </a:t>
            </a:r>
          </a:p>
          <a:p>
            <a:endParaRPr lang="en-US" sz="1600" dirty="0">
              <a:highlight>
                <a:schemeClr val="lt1"/>
              </a:highlight>
            </a:endParaRPr>
          </a:p>
          <a:p>
            <a:r>
              <a:rPr lang="en-US" sz="1600" dirty="0">
                <a:highlight>
                  <a:schemeClr val="lt1"/>
                </a:highlight>
              </a:rPr>
              <a:t>How can tasks requiring high computational resources be optimized to enhance the scalability and efficiency of processing large datasets on a single machine?</a:t>
            </a:r>
            <a:endParaRPr lang="en-US" sz="16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0093E4-823F-187E-1BED-1633C0CF8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657576"/>
              </p:ext>
            </p:extLst>
          </p:nvPr>
        </p:nvGraphicFramePr>
        <p:xfrm>
          <a:off x="6666897" y="1617115"/>
          <a:ext cx="4778774" cy="333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FE17E1-D4DB-885B-0B41-9AC3BBCB8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53"/>
              </p:ext>
            </p:extLst>
          </p:nvPr>
        </p:nvGraphicFramePr>
        <p:xfrm>
          <a:off x="1557107" y="3143468"/>
          <a:ext cx="3313091" cy="95589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94043">
                  <a:extLst>
                    <a:ext uri="{9D8B030D-6E8A-4147-A177-3AD203B41FA5}">
                      <a16:colId xmlns:a16="http://schemas.microsoft.com/office/drawing/2014/main" val="427833958"/>
                    </a:ext>
                  </a:extLst>
                </a:gridCol>
                <a:gridCol w="2119048">
                  <a:extLst>
                    <a:ext uri="{9D8B030D-6E8A-4147-A177-3AD203B41FA5}">
                      <a16:colId xmlns:a16="http://schemas.microsoft.com/office/drawing/2014/main" val="2250933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OM" sz="1300" dirty="0"/>
                        <a:t>20 Classes</a:t>
                      </a:r>
                    </a:p>
                  </a:txBody>
                  <a:tcPr marL="83171" marR="83171" marT="41585" marB="41585"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T</a:t>
                      </a:r>
                      <a:r>
                        <a:rPr lang="en-OM" sz="1300" dirty="0"/>
                        <a:t>ime per class * 20</a:t>
                      </a:r>
                    </a:p>
                  </a:txBody>
                  <a:tcPr marL="83171" marR="83171" marT="41585" marB="41585"/>
                </a:tc>
                <a:extLst>
                  <a:ext uri="{0D108BD9-81ED-4DB2-BD59-A6C34878D82A}">
                    <a16:rowId xmlns:a16="http://schemas.microsoft.com/office/drawing/2014/main" val="1511102450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r>
                        <a:rPr lang="en-OM" sz="1300" dirty="0"/>
                        <a:t>T_CPU</a:t>
                      </a:r>
                    </a:p>
                  </a:txBody>
                  <a:tcPr marL="83171" marR="83171" marT="41585" marB="41585"/>
                </a:tc>
                <a:tc>
                  <a:txBody>
                    <a:bodyPr/>
                    <a:lstStyle/>
                    <a:p>
                      <a:r>
                        <a:rPr lang="en-OM" sz="1300" b="1" dirty="0"/>
                        <a:t>13.8 days</a:t>
                      </a:r>
                    </a:p>
                  </a:txBody>
                  <a:tcPr marL="83171" marR="83171" marT="41585" marB="41585"/>
                </a:tc>
                <a:extLst>
                  <a:ext uri="{0D108BD9-81ED-4DB2-BD59-A6C34878D82A}">
                    <a16:rowId xmlns:a16="http://schemas.microsoft.com/office/drawing/2014/main" val="231230091"/>
                  </a:ext>
                </a:extLst>
              </a:tr>
              <a:tr h="337304">
                <a:tc>
                  <a:txBody>
                    <a:bodyPr/>
                    <a:lstStyle/>
                    <a:p>
                      <a:r>
                        <a:rPr lang="en-OM" sz="1300" dirty="0"/>
                        <a:t>T_GPU</a:t>
                      </a:r>
                    </a:p>
                  </a:txBody>
                  <a:tcPr marL="83171" marR="83171" marT="41585" marB="41585"/>
                </a:tc>
                <a:tc>
                  <a:txBody>
                    <a:bodyPr/>
                    <a:lstStyle/>
                    <a:p>
                      <a:r>
                        <a:rPr lang="en-OM" sz="1300" b="1" dirty="0"/>
                        <a:t>4.8 days</a:t>
                      </a:r>
                    </a:p>
                  </a:txBody>
                  <a:tcPr marL="83171" marR="83171" marT="41585" marB="41585"/>
                </a:tc>
                <a:extLst>
                  <a:ext uri="{0D108BD9-81ED-4DB2-BD59-A6C34878D82A}">
                    <a16:rowId xmlns:a16="http://schemas.microsoft.com/office/drawing/2014/main" val="1786102205"/>
                  </a:ext>
                </a:extLst>
              </a:tr>
            </a:tbl>
          </a:graphicData>
        </a:graphic>
      </p:graphicFrame>
      <p:sp>
        <p:nvSpPr>
          <p:cNvPr id="5" name="Google Shape;135;g2c4c1c45c28_0_11">
            <a:extLst>
              <a:ext uri="{FF2B5EF4-FFF2-40B4-BE49-F238E27FC236}">
                <a16:creationId xmlns:a16="http://schemas.microsoft.com/office/drawing/2014/main" id="{ABCDCA21-31C6-B7EA-1D06-2933EEE4D6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2903" y="6569076"/>
            <a:ext cx="5761500" cy="2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240923 Majd Alkayyal</a:t>
            </a:r>
            <a:endParaRPr dirty="0"/>
          </a:p>
        </p:txBody>
      </p:sp>
      <p:sp>
        <p:nvSpPr>
          <p:cNvPr id="6" name="Google Shape;162;g2c4c1c45c28_0_40">
            <a:extLst>
              <a:ext uri="{FF2B5EF4-FFF2-40B4-BE49-F238E27FC236}">
                <a16:creationId xmlns:a16="http://schemas.microsoft.com/office/drawing/2014/main" id="{FA03C3E2-087F-62B5-043E-034D174DF31C}"/>
              </a:ext>
            </a:extLst>
          </p:cNvPr>
          <p:cNvSpPr txBox="1">
            <a:spLocks/>
          </p:cNvSpPr>
          <p:nvPr/>
        </p:nvSpPr>
        <p:spPr>
          <a:xfrm>
            <a:off x="332903" y="1229356"/>
            <a:ext cx="6098168" cy="135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000"/>
            </a:pPr>
            <a:r>
              <a:rPr lang="en-US" sz="1600" b="1" dirty="0">
                <a:solidFill>
                  <a:schemeClr val="accent5"/>
                </a:solidFill>
              </a:rPr>
              <a:t>Goal:</a:t>
            </a:r>
            <a:endParaRPr lang="en-US" b="1" dirty="0">
              <a:solidFill>
                <a:schemeClr val="accent5"/>
              </a:solidFill>
            </a:endParaRPr>
          </a:p>
          <a:p>
            <a:pPr marL="101600" indent="0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2000"/>
            </a:pPr>
            <a:r>
              <a:rPr lang="en-US" sz="1600" b="1" dirty="0">
                <a:solidFill>
                  <a:schemeClr val="tx1"/>
                </a:solidFill>
              </a:rPr>
              <a:t>Identifying and fixing implementation (code) </a:t>
            </a:r>
            <a:r>
              <a:rPr lang="en-US" sz="1600" b="1" dirty="0"/>
              <a:t>inefficiencies</a:t>
            </a:r>
            <a:r>
              <a:rPr lang="en-US" sz="1600" b="1" dirty="0">
                <a:solidFill>
                  <a:schemeClr val="tx1"/>
                </a:solidFill>
              </a:rPr>
              <a:t> to improve the processing time on a single machine.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94"/>
    </mc:Choice>
    <mc:Fallback xmlns="">
      <p:transition spd="slow" advTm="78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Graphic spid="2" grpId="0">
        <p:bldAsOne/>
      </p:bldGraphic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9.3|48.6|5.3|1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6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6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6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9.4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9.4|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9.3|48.6|5.3|1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9.3|48.6|5.3|12.8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1202</Words>
  <Application>Microsoft Macintosh PowerPoint</Application>
  <PresentationFormat>Widescreen</PresentationFormat>
  <Paragraphs>424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Arimo</vt:lpstr>
      <vt:lpstr>Arial</vt:lpstr>
      <vt:lpstr>Helvetica Neue</vt:lpstr>
      <vt:lpstr>Ubuntu</vt:lpstr>
      <vt:lpstr>Cambria Math</vt:lpstr>
      <vt:lpstr>Slides sebis 2013 2</vt:lpstr>
      <vt:lpstr>PowerPoint Presentation</vt:lpstr>
      <vt:lpstr>Outline</vt:lpstr>
      <vt:lpstr>CD4AI Background</vt:lpstr>
      <vt:lpstr>CD4AI Background</vt:lpstr>
      <vt:lpstr>CD4AI Background</vt:lpstr>
      <vt:lpstr>CD4AI Background</vt:lpstr>
      <vt:lpstr>CD4AI Background</vt:lpstr>
      <vt:lpstr>Dataset Summary</vt:lpstr>
      <vt:lpstr>Efficiency Issues (Keyword / Context Window) Extraction</vt:lpstr>
      <vt:lpstr>Analysis of Keyword Extraction Issues</vt:lpstr>
      <vt:lpstr>Execution Time Comparison</vt:lpstr>
      <vt:lpstr>Context Window Extraction Analysis</vt:lpstr>
      <vt:lpstr>Execution Time Comparison</vt:lpstr>
      <vt:lpstr>Information Overload</vt:lpstr>
      <vt:lpstr>Solutions’ Overview</vt:lpstr>
      <vt:lpstr>PowerPoint Presentation</vt:lpstr>
      <vt:lpstr>System Usability Scale</vt:lpstr>
      <vt:lpstr>Future Improvements</vt:lpstr>
      <vt:lpstr>PowerPoint Presentation</vt:lpstr>
      <vt:lpstr>PowerPoint Presentation</vt:lpstr>
      <vt:lpstr>Time Complexities</vt:lpstr>
      <vt:lpstr>DB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Annotation at Scale: Optimizing CD4AI Web Application for Enhanced Data Processing and Collaboration</dc:title>
  <dc:creator>Stephen Meisenbacher</dc:creator>
  <cp:lastModifiedBy>Majd AlKayyal</cp:lastModifiedBy>
  <cp:revision>26</cp:revision>
  <dcterms:created xsi:type="dcterms:W3CDTF">2024-02-01T14:35:12Z</dcterms:created>
  <dcterms:modified xsi:type="dcterms:W3CDTF">2024-09-23T09:45:52Z</dcterms:modified>
</cp:coreProperties>
</file>