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6"/>
  </p:notesMasterIdLst>
  <p:sldIdLst>
    <p:sldId id="695" r:id="rId3"/>
    <p:sldId id="816" r:id="rId4"/>
    <p:sldId id="845" r:id="rId5"/>
    <p:sldId id="846" r:id="rId6"/>
    <p:sldId id="819" r:id="rId7"/>
    <p:sldId id="847" r:id="rId8"/>
    <p:sldId id="849" r:id="rId9"/>
    <p:sldId id="848" r:id="rId10"/>
    <p:sldId id="851" r:id="rId11"/>
    <p:sldId id="861" r:id="rId12"/>
    <p:sldId id="865" r:id="rId13"/>
    <p:sldId id="864" r:id="rId14"/>
    <p:sldId id="863" r:id="rId15"/>
    <p:sldId id="862" r:id="rId16"/>
    <p:sldId id="874" r:id="rId17"/>
    <p:sldId id="875" r:id="rId18"/>
    <p:sldId id="873" r:id="rId19"/>
    <p:sldId id="872" r:id="rId20"/>
    <p:sldId id="871" r:id="rId21"/>
    <p:sldId id="855" r:id="rId22"/>
    <p:sldId id="857" r:id="rId23"/>
    <p:sldId id="870" r:id="rId24"/>
    <p:sldId id="868" r:id="rId25"/>
    <p:sldId id="867" r:id="rId26"/>
    <p:sldId id="881" r:id="rId27"/>
    <p:sldId id="878" r:id="rId28"/>
    <p:sldId id="856" r:id="rId29"/>
    <p:sldId id="673" r:id="rId30"/>
    <p:sldId id="879" r:id="rId31"/>
    <p:sldId id="880" r:id="rId32"/>
    <p:sldId id="825" r:id="rId33"/>
    <p:sldId id="852" r:id="rId34"/>
    <p:sldId id="876"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4FB"/>
    <a:srgbClr val="E9EBF5"/>
    <a:srgbClr val="E7E6E6"/>
    <a:srgbClr val="CFD5EA"/>
    <a:srgbClr val="5881CA"/>
    <a:srgbClr val="FADBC6"/>
    <a:srgbClr val="F9D1B5"/>
    <a:srgbClr val="F8CBAD"/>
    <a:srgbClr val="D3B96F"/>
    <a:srgbClr val="3D9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A580B-4C7E-46C6-8228-F31FD017530A}" v="1005" dt="2024-07-21T16:20:05.087"/>
  </p1510:revLst>
</p1510:revInfo>
</file>

<file path=ppt/tableStyles.xml><?xml version="1.0" encoding="utf-8"?>
<a:tblStyleLst xmlns:a="http://schemas.openxmlformats.org/drawingml/2006/main" def="{5C22544A-7EE6-4342-B048-85BDC9FD1C3A}">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FF5FB"/>
          </a:solidFill>
        </a:fill>
      </a:tcStyle>
    </a:wholeTbl>
    <a:band1H>
      <a:tcStyle>
        <a:tcBdr/>
        <a:fill>
          <a:solidFill>
            <a:srgbClr val="DDEAF7"/>
          </a:solidFill>
        </a:fill>
      </a:tcStyle>
    </a:band1H>
    <a:band2H>
      <a:tcStyle>
        <a:tcBdr/>
      </a:tcStyle>
    </a:band2H>
    <a:band1V>
      <a:tcStyle>
        <a:tcBdr/>
        <a:fill>
          <a:solidFill>
            <a:srgbClr val="DDEAF7"/>
          </a:solidFill>
        </a:fill>
      </a:tcStyle>
    </a:band1V>
    <a:band2V>
      <a:tcStyle>
        <a:tcBdr/>
      </a:tcStyle>
    </a:band2V>
    <a:lastCol>
      <a:tcTxStyle b="on">
        <a:font>
          <a:latin typeface="+mn-lt"/>
          <a:ea typeface="+mn-ea"/>
          <a:cs typeface="+mn-cs"/>
        </a:font>
        <a:srgbClr val="FFFFFF"/>
      </a:tcTxStyle>
      <a:tcStyle>
        <a:tcBdr/>
        <a:fill>
          <a:solidFill>
            <a:srgbClr val="98C6EA"/>
          </a:solidFill>
        </a:fill>
      </a:tcStyle>
    </a:lastCol>
    <a:firstCol>
      <a:tcTxStyle b="on">
        <a:font>
          <a:latin typeface="+mn-lt"/>
          <a:ea typeface="+mn-ea"/>
          <a:cs typeface="+mn-cs"/>
        </a:font>
        <a:srgbClr val="FFFFFF"/>
      </a:tcTxStyle>
      <a:tcStyle>
        <a:tcBdr/>
        <a:fill>
          <a:solidFill>
            <a:srgbClr val="98C6EA"/>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98C6EA"/>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98C6EA"/>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2300" autoAdjust="0"/>
  </p:normalViewPr>
  <p:slideViewPr>
    <p:cSldViewPr snapToGrid="0">
      <p:cViewPr>
        <p:scale>
          <a:sx n="80" d="100"/>
          <a:sy n="80" d="100"/>
        </p:scale>
        <p:origin x="790"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Provider</c:v>
                </c:pt>
                <c:pt idx="1">
                  <c:v>Applier</c:v>
                </c:pt>
              </c:strCache>
            </c:strRef>
          </c:cat>
          <c:val>
            <c:numRef>
              <c:f>Tabelle1!$B$2:$B$3</c:f>
              <c:numCache>
                <c:formatCode>General</c:formatCode>
                <c:ptCount val="2"/>
                <c:pt idx="0">
                  <c:v>15</c:v>
                </c:pt>
                <c:pt idx="1">
                  <c:v>9</c:v>
                </c:pt>
              </c:numCache>
            </c:numRef>
          </c:val>
          <c:extLst>
            <c:ext xmlns:c16="http://schemas.microsoft.com/office/drawing/2014/chart" uri="{C3380CC4-5D6E-409C-BE32-E72D297353CC}">
              <c16:uniqueId val="{00000000-FEE8-465D-AADC-814878189C5B}"/>
            </c:ext>
          </c:extLst>
        </c:ser>
        <c:dLbls>
          <c:dLblPos val="outEnd"/>
          <c:showLegendKey val="0"/>
          <c:showVal val="1"/>
          <c:showCatName val="0"/>
          <c:showSerName val="0"/>
          <c:showPercent val="0"/>
          <c:showBubbleSize val="0"/>
        </c:dLbls>
        <c:gapWidth val="182"/>
        <c:axId val="411636624"/>
        <c:axId val="411638064"/>
      </c:barChart>
      <c:catAx>
        <c:axId val="4116366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411638064"/>
        <c:crossesAt val="0"/>
        <c:auto val="1"/>
        <c:lblAlgn val="ctr"/>
        <c:lblOffset val="100"/>
        <c:tickLblSkip val="1"/>
        <c:noMultiLvlLbl val="0"/>
      </c:catAx>
      <c:valAx>
        <c:axId val="411638064"/>
        <c:scaling>
          <c:orientation val="minMax"/>
        </c:scaling>
        <c:delete val="1"/>
        <c:axPos val="b"/>
        <c:numFmt formatCode="General" sourceLinked="1"/>
        <c:majorTickMark val="none"/>
        <c:minorTickMark val="none"/>
        <c:tickLblPos val="none"/>
        <c:crossAx val="41163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5881CA"/>
      </a:solidFill>
    </a:ln>
    <a:effectLst>
      <a:outerShdw blurRad="50800" dist="38100" dir="2700000" algn="tl" rotWithShape="0">
        <a:prstClr val="black">
          <a:alpha val="40000"/>
        </a:prstClr>
      </a:outerShdw>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DDE-462C-BD0D-825EB8C13DA3}"/>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2DDE-462C-BD0D-825EB8C13DA3}"/>
              </c:ext>
            </c:extLst>
          </c:dPt>
          <c:dLbls>
            <c:dLbl>
              <c:idx val="0"/>
              <c:tx>
                <c:rich>
                  <a:bodyPr/>
                  <a:lstStyle/>
                  <a:p>
                    <a:fld id="{1FF123D9-4A02-4E1F-9B93-85743B11F5E6}" type="PERCENTAGE">
                      <a:rPr lang="en-US" smtClean="0"/>
                      <a:pPr/>
                      <a:t>[PERCENTAGE]</a:t>
                    </a:fld>
                    <a:endParaRPr lang="de-DE"/>
                  </a:p>
                </c:rich>
              </c:tx>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2DDE-462C-BD0D-825EB8C13DA3}"/>
                </c:ext>
              </c:extLst>
            </c:dLbl>
            <c:dLbl>
              <c:idx val="1"/>
              <c:tx>
                <c:rich>
                  <a:bodyPr/>
                  <a:lstStyle/>
                  <a:p>
                    <a:fld id="{710244D0-A885-41A0-BCB2-63258A4B571B}" type="PERCENTAGE">
                      <a:rPr lang="en-US" smtClean="0"/>
                      <a:pPr/>
                      <a:t>[PERCENTAGE]</a:t>
                    </a:fld>
                    <a:endParaRPr lang="de-DE"/>
                  </a:p>
                </c:rich>
              </c:tx>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DDE-462C-BD0D-825EB8C13DA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Tabelle1!$A$2:$A$3</c:f>
              <c:strCache>
                <c:ptCount val="2"/>
                <c:pt idx="0">
                  <c:v>female</c:v>
                </c:pt>
                <c:pt idx="1">
                  <c:v>male</c:v>
                </c:pt>
              </c:strCache>
            </c:strRef>
          </c:cat>
          <c:val>
            <c:numRef>
              <c:f>Tabelle1!$B$2:$B$3</c:f>
              <c:numCache>
                <c:formatCode>General</c:formatCode>
                <c:ptCount val="2"/>
                <c:pt idx="0">
                  <c:v>20.83</c:v>
                </c:pt>
                <c:pt idx="1">
                  <c:v>79.17</c:v>
                </c:pt>
              </c:numCache>
            </c:numRef>
          </c:val>
          <c:extLst>
            <c:ext xmlns:c16="http://schemas.microsoft.com/office/drawing/2014/chart" uri="{C3380CC4-5D6E-409C-BE32-E72D297353CC}">
              <c16:uniqueId val="{00000000-2DDE-462C-BD0D-825EB8C13DA3}"/>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5881CA"/>
      </a:solidFill>
    </a:ln>
    <a:effectLst>
      <a:outerShdw blurRad="50800" dist="38100" dir="2700000" algn="tl" rotWithShape="0">
        <a:prstClr val="black">
          <a:alpha val="40000"/>
        </a:prstClr>
      </a:outerShdw>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03A35D3-0F12-7A2B-FF9C-93D74931852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3" name="Datumsplatzhalter 2">
            <a:extLst>
              <a:ext uri="{FF2B5EF4-FFF2-40B4-BE49-F238E27FC236}">
                <a16:creationId xmlns:a16="http://schemas.microsoft.com/office/drawing/2014/main" id="{352E4EEA-9008-74F5-701D-6E0868B1CB7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1D463675-5600-4831-AA1E-041FF27AF308}" type="datetime1">
              <a:rPr lang="en-GB"/>
              <a:pPr lvl="0"/>
              <a:t>21/07/2024</a:t>
            </a:fld>
            <a:endParaRPr lang="en-GB"/>
          </a:p>
        </p:txBody>
      </p:sp>
      <p:sp>
        <p:nvSpPr>
          <p:cNvPr id="4" name="Folienbildplatzhalter 3">
            <a:extLst>
              <a:ext uri="{FF2B5EF4-FFF2-40B4-BE49-F238E27FC236}">
                <a16:creationId xmlns:a16="http://schemas.microsoft.com/office/drawing/2014/main" id="{D61FFF02-E1BF-7252-7301-9491832C11F4}"/>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izenplatzhalter 4">
            <a:extLst>
              <a:ext uri="{FF2B5EF4-FFF2-40B4-BE49-F238E27FC236}">
                <a16:creationId xmlns:a16="http://schemas.microsoft.com/office/drawing/2014/main" id="{61F8EB87-20A1-0FAB-874E-4624F3760C17}"/>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a:extLst>
              <a:ext uri="{FF2B5EF4-FFF2-40B4-BE49-F238E27FC236}">
                <a16:creationId xmlns:a16="http://schemas.microsoft.com/office/drawing/2014/main" id="{034D93A5-44C2-3BE4-4EF9-B8AE0861C28C}"/>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7" name="Foliennummernplatzhalter 6">
            <a:extLst>
              <a:ext uri="{FF2B5EF4-FFF2-40B4-BE49-F238E27FC236}">
                <a16:creationId xmlns:a16="http://schemas.microsoft.com/office/drawing/2014/main" id="{EBA54D7F-B044-1E25-C9B7-C2AAA46BF78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70DBE762-D783-4253-91B0-B72B907AFC34}" type="slidenum">
              <a:t>‹#›</a:t>
            </a:fld>
            <a:endParaRPr lang="en-GB"/>
          </a:p>
        </p:txBody>
      </p:sp>
      <p:sp>
        <p:nvSpPr>
          <p:cNvPr id="8" name="Kopfzeilenplatzhalter 1">
            <a:extLst>
              <a:ext uri="{FF2B5EF4-FFF2-40B4-BE49-F238E27FC236}">
                <a16:creationId xmlns:a16="http://schemas.microsoft.com/office/drawing/2014/main" id="{CBF0CFE5-1B93-BB73-2679-ACDA2AA1EE85}"/>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9" name="Datumsplatzhalter 2">
            <a:extLst>
              <a:ext uri="{FF2B5EF4-FFF2-40B4-BE49-F238E27FC236}">
                <a16:creationId xmlns:a16="http://schemas.microsoft.com/office/drawing/2014/main" id="{18F0E6E1-705B-459B-DC82-1E5D881F1838}"/>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9AC02D44-7B48-4F24-A85E-280B6D920474}" type="datetime1">
              <a:rPr lang="de-DE"/>
              <a:pPr lvl="0"/>
              <a:t>21.07.2024</a:t>
            </a:fld>
            <a:endParaRPr lang="de-DE"/>
          </a:p>
        </p:txBody>
      </p:sp>
      <p:sp>
        <p:nvSpPr>
          <p:cNvPr id="10" name="Folienbildplatzhalter 3">
            <a:extLst>
              <a:ext uri="{FF2B5EF4-FFF2-40B4-BE49-F238E27FC236}">
                <a16:creationId xmlns:a16="http://schemas.microsoft.com/office/drawing/2014/main" id="{26B11255-B768-6C71-CC26-3473E6A8BD02}"/>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Notizenplatzhalter 4">
            <a:extLst>
              <a:ext uri="{FF2B5EF4-FFF2-40B4-BE49-F238E27FC236}">
                <a16:creationId xmlns:a16="http://schemas.microsoft.com/office/drawing/2014/main" id="{E9BF274D-D598-6ECB-1720-33DB2C586328}"/>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5">
            <a:extLst>
              <a:ext uri="{FF2B5EF4-FFF2-40B4-BE49-F238E27FC236}">
                <a16:creationId xmlns:a16="http://schemas.microsoft.com/office/drawing/2014/main" id="{8919044D-3705-C2C4-1B27-B06419E70933}"/>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13" name="Foliennummernplatzhalter 6">
            <a:extLst>
              <a:ext uri="{FF2B5EF4-FFF2-40B4-BE49-F238E27FC236}">
                <a16:creationId xmlns:a16="http://schemas.microsoft.com/office/drawing/2014/main" id="{54BA5391-B651-2C16-98CA-6BD24F8ACFE8}"/>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082966BD-AAA2-4F77-9454-804B2971994B}" type="slidenum">
              <a:t>‹#›</a:t>
            </a:fld>
            <a:endParaRPr lang="de-DE"/>
          </a:p>
        </p:txBody>
      </p:sp>
      <p:sp>
        <p:nvSpPr>
          <p:cNvPr id="14" name="Kopfzeilenplatzhalter 1">
            <a:extLst>
              <a:ext uri="{FF2B5EF4-FFF2-40B4-BE49-F238E27FC236}">
                <a16:creationId xmlns:a16="http://schemas.microsoft.com/office/drawing/2014/main" id="{3BD0DF55-BB4D-ED03-8B5D-DF7BA645F943}"/>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15" name="Datumsplatzhalter 2">
            <a:extLst>
              <a:ext uri="{FF2B5EF4-FFF2-40B4-BE49-F238E27FC236}">
                <a16:creationId xmlns:a16="http://schemas.microsoft.com/office/drawing/2014/main" id="{77EA3D26-3389-376C-0FE6-A407C4C8D870}"/>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E65589EC-B97E-4C9D-AB5B-DE3ED25DF6B9}" type="datetime1">
              <a:rPr lang="de-DE"/>
              <a:pPr lvl="0"/>
              <a:t>21.07.2024</a:t>
            </a:fld>
            <a:endParaRPr lang="de-DE"/>
          </a:p>
        </p:txBody>
      </p:sp>
      <p:sp>
        <p:nvSpPr>
          <p:cNvPr id="16" name="Folienbildplatzhalter 3">
            <a:extLst>
              <a:ext uri="{FF2B5EF4-FFF2-40B4-BE49-F238E27FC236}">
                <a16:creationId xmlns:a16="http://schemas.microsoft.com/office/drawing/2014/main" id="{6F390831-89A1-015F-7E06-529F4847C52E}"/>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7" name="Notizenplatzhalter 4">
            <a:extLst>
              <a:ext uri="{FF2B5EF4-FFF2-40B4-BE49-F238E27FC236}">
                <a16:creationId xmlns:a16="http://schemas.microsoft.com/office/drawing/2014/main" id="{5860B58A-770D-79C1-E8BA-AE3B0DF441DF}"/>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Fußzeilenplatzhalter 5">
            <a:extLst>
              <a:ext uri="{FF2B5EF4-FFF2-40B4-BE49-F238E27FC236}">
                <a16:creationId xmlns:a16="http://schemas.microsoft.com/office/drawing/2014/main" id="{47C8B7D6-1619-D85C-7914-4201D519089B}"/>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19" name="Foliennummernplatzhalter 6">
            <a:extLst>
              <a:ext uri="{FF2B5EF4-FFF2-40B4-BE49-F238E27FC236}">
                <a16:creationId xmlns:a16="http://schemas.microsoft.com/office/drawing/2014/main" id="{A4CEA698-B9B4-1870-436F-6EC0DABB95FB}"/>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BBAFC6B4-44B0-432D-AFEF-FF7C404722D8}" type="slidenum">
              <a:t>‹#›</a:t>
            </a:fld>
            <a:endParaRPr lang="de-DE"/>
          </a:p>
        </p:txBody>
      </p:sp>
    </p:spTree>
    <p:extLst>
      <p:ext uri="{BB962C8B-B14F-4D97-AF65-F5344CB8AC3E}">
        <p14:creationId xmlns:p14="http://schemas.microsoft.com/office/powerpoint/2010/main" val="81790665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ECCFBA-8652-E80B-22A7-D2E365EBC928}"/>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0210BD67-C53C-E4E3-B364-AC18F2C52F10}"/>
              </a:ext>
            </a:extLst>
          </p:cNvPr>
          <p:cNvSpPr txBox="1">
            <a:spLocks noGrp="1"/>
          </p:cNvSpPr>
          <p:nvPr>
            <p:ph type="body" sz="quarter" idx="1"/>
          </p:nvPr>
        </p:nvSpPr>
        <p:spPr/>
        <p:txBody>
          <a:bodyPr/>
          <a:lstStyle/>
          <a:p>
            <a:r>
              <a:rPr lang="de-DE" dirty="0" err="1"/>
              <a:t>Introduce</a:t>
            </a:r>
            <a:r>
              <a:rPr lang="de-DE" dirty="0"/>
              <a:t> </a:t>
            </a:r>
            <a:r>
              <a:rPr lang="de-DE" dirty="0" err="1"/>
              <a:t>myself</a:t>
            </a:r>
            <a:endParaRPr lang="de-DE" dirty="0"/>
          </a:p>
          <a:p>
            <a:r>
              <a:rPr lang="de-DE" dirty="0" err="1"/>
              <a:t>Dissect</a:t>
            </a:r>
            <a:r>
              <a:rPr lang="de-DE" dirty="0"/>
              <a:t> title: </a:t>
            </a:r>
            <a:r>
              <a:rPr lang="de-DE" dirty="0" err="1"/>
              <a:t>We</a:t>
            </a:r>
            <a:r>
              <a:rPr lang="de-DE" dirty="0"/>
              <a:t> </a:t>
            </a:r>
            <a:r>
              <a:rPr lang="de-DE" dirty="0" err="1"/>
              <a:t>expanded</a:t>
            </a:r>
            <a:r>
              <a:rPr lang="de-DE" dirty="0"/>
              <a:t> and </a:t>
            </a:r>
            <a:r>
              <a:rPr lang="de-DE" dirty="0" err="1"/>
              <a:t>refined</a:t>
            </a:r>
            <a:r>
              <a:rPr lang="de-DE" dirty="0"/>
              <a:t> a </a:t>
            </a:r>
            <a:r>
              <a:rPr lang="de-DE" dirty="0" err="1"/>
              <a:t>pre-existing</a:t>
            </a:r>
            <a:r>
              <a:rPr lang="de-DE" dirty="0"/>
              <a:t> </a:t>
            </a:r>
            <a:r>
              <a:rPr lang="de-DE" dirty="0" err="1"/>
              <a:t>Knowledgebase</a:t>
            </a:r>
            <a:r>
              <a:rPr lang="de-DE" dirty="0"/>
              <a:t> </a:t>
            </a:r>
            <a:r>
              <a:rPr lang="de-DE" dirty="0" err="1"/>
              <a:t>that</a:t>
            </a:r>
            <a:r>
              <a:rPr lang="de-DE" dirty="0"/>
              <a:t> I will </a:t>
            </a:r>
            <a:r>
              <a:rPr lang="de-DE" dirty="0" err="1"/>
              <a:t>show</a:t>
            </a:r>
            <a:r>
              <a:rPr lang="de-DE" dirty="0"/>
              <a:t> </a:t>
            </a:r>
            <a:r>
              <a:rPr lang="de-DE" dirty="0" err="1"/>
              <a:t>you</a:t>
            </a:r>
            <a:r>
              <a:rPr lang="de-DE" dirty="0"/>
              <a:t> </a:t>
            </a:r>
            <a:r>
              <a:rPr lang="de-DE" dirty="0" err="1"/>
              <a:t>shortly</a:t>
            </a:r>
            <a:endParaRPr lang="de-DE" dirty="0"/>
          </a:p>
          <a:p>
            <a:r>
              <a:rPr lang="de-DE" dirty="0"/>
              <a:t>Legal AI </a:t>
            </a:r>
            <a:r>
              <a:rPr lang="de-DE" dirty="0" err="1"/>
              <a:t>is</a:t>
            </a:r>
            <a:r>
              <a:rPr lang="de-DE" dirty="0"/>
              <a:t> Legal Tech, so </a:t>
            </a:r>
            <a:r>
              <a:rPr lang="de-DE" dirty="0" err="1"/>
              <a:t>technology</a:t>
            </a:r>
            <a:r>
              <a:rPr lang="de-DE" dirty="0"/>
              <a:t> </a:t>
            </a:r>
            <a:r>
              <a:rPr lang="de-DE" dirty="0" err="1"/>
              <a:t>that</a:t>
            </a:r>
            <a:r>
              <a:rPr lang="de-DE" dirty="0"/>
              <a:t> </a:t>
            </a:r>
            <a:r>
              <a:rPr lang="de-DE" dirty="0" err="1"/>
              <a:t>changes</a:t>
            </a:r>
            <a:r>
              <a:rPr lang="de-DE" dirty="0"/>
              <a:t> </a:t>
            </a:r>
            <a:r>
              <a:rPr lang="de-DE" dirty="0" err="1"/>
              <a:t>the</a:t>
            </a:r>
            <a:r>
              <a:rPr lang="de-DE" dirty="0"/>
              <a:t> </a:t>
            </a:r>
            <a:r>
              <a:rPr lang="de-DE" dirty="0" err="1"/>
              <a:t>way</a:t>
            </a:r>
            <a:r>
              <a:rPr lang="de-DE" dirty="0"/>
              <a:t> legal </a:t>
            </a:r>
            <a:r>
              <a:rPr lang="de-DE" dirty="0" err="1"/>
              <a:t>professionals</a:t>
            </a:r>
            <a:r>
              <a:rPr lang="de-DE" dirty="0"/>
              <a:t> </a:t>
            </a:r>
            <a:r>
              <a:rPr lang="de-DE" dirty="0" err="1"/>
              <a:t>work</a:t>
            </a:r>
            <a:r>
              <a:rPr lang="de-DE" dirty="0"/>
              <a:t>, </a:t>
            </a:r>
            <a:r>
              <a:rPr lang="de-DE" dirty="0" err="1"/>
              <a:t>which</a:t>
            </a:r>
            <a:r>
              <a:rPr lang="de-DE" dirty="0"/>
              <a:t> </a:t>
            </a:r>
            <a:r>
              <a:rPr lang="de-DE" dirty="0" err="1"/>
              <a:t>leverages</a:t>
            </a:r>
            <a:r>
              <a:rPr lang="de-DE" dirty="0"/>
              <a:t> AI</a:t>
            </a:r>
          </a:p>
        </p:txBody>
      </p:sp>
      <p:sp>
        <p:nvSpPr>
          <p:cNvPr id="4" name="Foliennummernplatzhalter 3">
            <a:extLst>
              <a:ext uri="{FF2B5EF4-FFF2-40B4-BE49-F238E27FC236}">
                <a16:creationId xmlns:a16="http://schemas.microsoft.com/office/drawing/2014/main" id="{1C7D208A-1E3A-F7B9-B5AB-93CDDBFE610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7270E05-08BE-4C04-820E-9DDBBC9CE00B}" type="slidenum">
              <a:t>1</a:t>
            </a:fld>
            <a:endParaRPr lang="de-DE" sz="1300" b="0" i="0" u="none" strike="noStrike" kern="1200" cap="none" spc="0" baseline="0" dirty="0">
              <a:solidFill>
                <a:srgbClr val="000000"/>
              </a:solidFill>
              <a:uFillTx/>
              <a:latin typeface="Apto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dirty="0"/>
              <a:t>Here </a:t>
            </a:r>
            <a:r>
              <a:rPr lang="de-DE" sz="1200" dirty="0" err="1"/>
              <a:t>you</a:t>
            </a:r>
            <a:r>
              <a:rPr lang="de-DE" sz="1200" dirty="0"/>
              <a:t> </a:t>
            </a:r>
            <a:r>
              <a:rPr lang="de-DE" sz="1200" dirty="0" err="1"/>
              <a:t>can</a:t>
            </a:r>
            <a:r>
              <a:rPr lang="de-DE" sz="1200" dirty="0"/>
              <a:t> </a:t>
            </a:r>
            <a:r>
              <a:rPr lang="de-DE" sz="1200" dirty="0" err="1"/>
              <a:t>see</a:t>
            </a:r>
            <a:r>
              <a:rPr lang="de-DE" sz="1200" dirty="0"/>
              <a:t> </a:t>
            </a:r>
            <a:r>
              <a:rPr lang="de-DE" sz="1200" dirty="0" err="1"/>
              <a:t>the</a:t>
            </a:r>
            <a:r>
              <a:rPr lang="de-DE" sz="1200" dirty="0"/>
              <a:t> </a:t>
            </a:r>
            <a:r>
              <a:rPr lang="de-DE" sz="1200" dirty="0" err="1"/>
              <a:t>identified</a:t>
            </a:r>
            <a:r>
              <a:rPr lang="de-DE" sz="1200" dirty="0"/>
              <a:t> </a:t>
            </a:r>
            <a:r>
              <a:rPr lang="de-DE" sz="1200" dirty="0" err="1"/>
              <a:t>use</a:t>
            </a:r>
            <a:r>
              <a:rPr lang="de-DE" sz="1200" dirty="0"/>
              <a:t> </a:t>
            </a:r>
            <a:r>
              <a:rPr lang="de-DE" sz="1200" dirty="0" err="1"/>
              <a:t>cases</a:t>
            </a:r>
            <a:r>
              <a:rPr lang="de-DE" sz="1200" dirty="0"/>
              <a:t> </a:t>
            </a:r>
            <a:r>
              <a:rPr lang="de-DE" sz="1200" dirty="0" err="1"/>
              <a:t>that</a:t>
            </a:r>
            <a:r>
              <a:rPr lang="de-DE" sz="1200" dirty="0"/>
              <a:t> </a:t>
            </a:r>
            <a:r>
              <a:rPr lang="de-DE" sz="1200" dirty="0" err="1"/>
              <a:t>already</a:t>
            </a:r>
            <a:r>
              <a:rPr lang="de-DE" sz="1200" dirty="0"/>
              <a:t> </a:t>
            </a:r>
            <a:r>
              <a:rPr lang="de-DE" sz="1200" dirty="0" err="1"/>
              <a:t>existed</a:t>
            </a:r>
            <a:r>
              <a:rPr lang="de-DE" sz="1200" dirty="0"/>
              <a:t> in </a:t>
            </a:r>
            <a:r>
              <a:rPr lang="de-DE" sz="1200" dirty="0" err="1"/>
              <a:t>the</a:t>
            </a:r>
            <a:r>
              <a:rPr lang="de-DE" sz="1200" dirty="0"/>
              <a:t> </a:t>
            </a:r>
            <a:r>
              <a:rPr lang="de-DE" sz="1200" dirty="0" err="1"/>
              <a:t>knowledge</a:t>
            </a:r>
            <a:r>
              <a:rPr lang="de-DE" sz="1200" dirty="0"/>
              <a:t> </a:t>
            </a:r>
            <a:r>
              <a:rPr lang="de-DE" sz="1200" dirty="0" err="1"/>
              <a:t>base</a:t>
            </a:r>
            <a:r>
              <a:rPr lang="de-DE" sz="1200" dirty="0"/>
              <a:t>, </a:t>
            </a:r>
            <a:r>
              <a:rPr lang="de-DE" sz="1200" dirty="0" err="1"/>
              <a:t>grouped</a:t>
            </a:r>
            <a:r>
              <a:rPr lang="de-DE" sz="1200" dirty="0"/>
              <a:t> </a:t>
            </a:r>
            <a:r>
              <a:rPr lang="de-DE" sz="1200" dirty="0" err="1"/>
              <a:t>by</a:t>
            </a:r>
            <a:r>
              <a:rPr lang="de-DE" sz="1200" dirty="0"/>
              <a:t> </a:t>
            </a:r>
            <a:r>
              <a:rPr lang="de-DE" sz="1200" dirty="0" err="1"/>
              <a:t>category</a:t>
            </a:r>
            <a:r>
              <a:rPr lang="de-DE" sz="1200" dirty="0"/>
              <a:t> </a:t>
            </a:r>
            <a:r>
              <a:rPr lang="de-DE" sz="1200" dirty="0" err="1"/>
              <a:t>shown</a:t>
            </a:r>
            <a:r>
              <a:rPr lang="de-DE" sz="1200" dirty="0"/>
              <a:t> in orange on </a:t>
            </a:r>
            <a:r>
              <a:rPr lang="de-DE" sz="1200" dirty="0" err="1"/>
              <a:t>the</a:t>
            </a:r>
            <a:r>
              <a:rPr lang="de-DE" sz="1200" dirty="0"/>
              <a:t> </a:t>
            </a:r>
            <a:r>
              <a:rPr lang="de-DE" sz="1200" dirty="0" err="1"/>
              <a:t>previous</a:t>
            </a:r>
            <a:r>
              <a:rPr lang="de-DE" sz="1200" dirty="0"/>
              <a:t> </a:t>
            </a:r>
            <a:r>
              <a:rPr lang="de-DE" sz="1200" dirty="0" err="1"/>
              <a:t>slide</a:t>
            </a:r>
            <a:endParaRPr lang="de-DE" sz="1200" dirty="0"/>
          </a:p>
          <a:p>
            <a:r>
              <a:rPr lang="de-DE" sz="1200" dirty="0"/>
              <a:t>In </a:t>
            </a:r>
            <a:r>
              <a:rPr lang="de-DE" sz="1200" dirty="0" err="1"/>
              <a:t>the</a:t>
            </a:r>
            <a:r>
              <a:rPr lang="de-DE" sz="1200" dirty="0"/>
              <a:t> </a:t>
            </a:r>
            <a:r>
              <a:rPr lang="de-DE" sz="1200" dirty="0" err="1"/>
              <a:t>column</a:t>
            </a:r>
            <a:r>
              <a:rPr lang="de-DE" sz="1200" dirty="0"/>
              <a:t> P-ID …</a:t>
            </a:r>
          </a:p>
          <a:p>
            <a:r>
              <a:rPr lang="de-DE" sz="1200" dirty="0"/>
              <a:t>In </a:t>
            </a:r>
            <a:r>
              <a:rPr lang="de-DE" sz="1200" dirty="0" err="1"/>
              <a:t>the</a:t>
            </a:r>
            <a:r>
              <a:rPr lang="de-DE" sz="1200" dirty="0"/>
              <a:t> </a:t>
            </a:r>
            <a:r>
              <a:rPr lang="de-DE" sz="1200" dirty="0" err="1"/>
              <a:t>column</a:t>
            </a:r>
            <a:r>
              <a:rPr lang="de-DE" sz="1200" dirty="0"/>
              <a:t> A-ID …</a:t>
            </a:r>
          </a:p>
          <a:p>
            <a:r>
              <a:rPr lang="de-DE" sz="1200" dirty="0"/>
              <a:t>The last </a:t>
            </a:r>
            <a:r>
              <a:rPr lang="de-DE" sz="1200" dirty="0" err="1"/>
              <a:t>column</a:t>
            </a:r>
            <a:r>
              <a:rPr lang="de-DE" sz="1200" dirty="0"/>
              <a:t> </a:t>
            </a:r>
            <a:r>
              <a:rPr lang="de-DE" sz="1200" dirty="0" err="1"/>
              <a:t>is</a:t>
            </a:r>
            <a:r>
              <a:rPr lang="de-DE" sz="1200" dirty="0"/>
              <a:t> </a:t>
            </a:r>
            <a:r>
              <a:rPr lang="de-DE" sz="1200" dirty="0" err="1"/>
              <a:t>the</a:t>
            </a:r>
            <a:r>
              <a:rPr lang="de-DE" sz="1200" dirty="0"/>
              <a:t> </a:t>
            </a:r>
            <a:r>
              <a:rPr lang="de-DE" sz="1200" dirty="0" err="1"/>
              <a:t>sum</a:t>
            </a:r>
            <a:r>
              <a:rPr lang="de-DE" sz="1200" dirty="0"/>
              <a:t> </a:t>
            </a:r>
            <a:r>
              <a:rPr lang="de-DE" sz="1200" dirty="0" err="1"/>
              <a:t>of</a:t>
            </a:r>
            <a:r>
              <a:rPr lang="de-DE" sz="1200" dirty="0"/>
              <a:t> </a:t>
            </a:r>
            <a:r>
              <a:rPr lang="de-DE" sz="1200" dirty="0" err="1"/>
              <a:t>the</a:t>
            </a:r>
            <a:r>
              <a:rPr lang="de-DE" sz="1200" dirty="0"/>
              <a:t> total </a:t>
            </a:r>
            <a:r>
              <a:rPr lang="de-DE" sz="1200" dirty="0" err="1"/>
              <a:t>mentions</a:t>
            </a:r>
            <a:r>
              <a:rPr lang="de-DE" sz="1200" dirty="0"/>
              <a:t> </a:t>
            </a:r>
            <a:r>
              <a:rPr lang="de-DE" sz="1200" dirty="0" err="1"/>
              <a:t>of</a:t>
            </a:r>
            <a:r>
              <a:rPr lang="de-DE" sz="1200" dirty="0"/>
              <a:t> </a:t>
            </a:r>
            <a:r>
              <a:rPr lang="de-DE" sz="1200" dirty="0" err="1"/>
              <a:t>this</a:t>
            </a:r>
            <a:r>
              <a:rPr lang="de-DE" sz="1200" dirty="0"/>
              <a:t> </a:t>
            </a:r>
            <a:r>
              <a:rPr lang="de-DE" sz="1200" dirty="0" err="1"/>
              <a:t>use</a:t>
            </a:r>
            <a:r>
              <a:rPr lang="de-DE" sz="1200" dirty="0"/>
              <a:t> </a:t>
            </a:r>
            <a:r>
              <a:rPr lang="de-DE" sz="1200" dirty="0" err="1"/>
              <a:t>case</a:t>
            </a:r>
            <a:r>
              <a:rPr lang="de-DE" sz="1200" dirty="0"/>
              <a:t> </a:t>
            </a:r>
            <a:r>
              <a:rPr lang="de-DE" sz="1200" dirty="0" err="1"/>
              <a:t>by</a:t>
            </a:r>
            <a:r>
              <a:rPr lang="de-DE" sz="1200" dirty="0"/>
              <a:t> </a:t>
            </a:r>
            <a:r>
              <a:rPr lang="de-DE" sz="1200" dirty="0" err="1"/>
              <a:t>interviewees</a:t>
            </a:r>
            <a:r>
              <a:rPr lang="de-DE" sz="1200" dirty="0"/>
              <a:t>.</a:t>
            </a:r>
          </a:p>
          <a:p>
            <a:r>
              <a:rPr lang="de-DE" sz="1200" dirty="0" err="1"/>
              <a:t>Now</a:t>
            </a:r>
            <a:r>
              <a:rPr lang="de-DE" sz="1200" dirty="0"/>
              <a:t>, I will </a:t>
            </a:r>
            <a:r>
              <a:rPr lang="de-DE" sz="1200" dirty="0" err="1"/>
              <a:t>go</a:t>
            </a:r>
            <a:r>
              <a:rPr lang="de-DE" sz="1200" dirty="0"/>
              <a:t> </a:t>
            </a:r>
            <a:r>
              <a:rPr lang="de-DE" sz="1200" dirty="0" err="1"/>
              <a:t>into</a:t>
            </a:r>
            <a:r>
              <a:rPr lang="de-DE" sz="1200" dirty="0"/>
              <a:t> </a:t>
            </a:r>
            <a:r>
              <a:rPr lang="de-DE" sz="1200" dirty="0" err="1"/>
              <a:t>more</a:t>
            </a:r>
            <a:r>
              <a:rPr lang="de-DE" sz="1200" dirty="0"/>
              <a:t> </a:t>
            </a:r>
            <a:r>
              <a:rPr lang="de-DE" sz="1200" dirty="0" err="1"/>
              <a:t>detail</a:t>
            </a:r>
            <a:r>
              <a:rPr lang="de-DE" sz="1200" dirty="0"/>
              <a:t> </a:t>
            </a:r>
            <a:r>
              <a:rPr lang="de-DE" sz="1200" dirty="0" err="1"/>
              <a:t>about</a:t>
            </a:r>
            <a:r>
              <a:rPr lang="de-DE" sz="1200" dirty="0"/>
              <a:t> </a:t>
            </a:r>
            <a:r>
              <a:rPr lang="de-DE" sz="1200" dirty="0" err="1"/>
              <a:t>the</a:t>
            </a:r>
            <a:r>
              <a:rPr lang="de-DE" sz="1200" dirty="0"/>
              <a:t> </a:t>
            </a:r>
            <a:r>
              <a:rPr lang="de-DE" sz="1200" dirty="0" err="1"/>
              <a:t>use</a:t>
            </a:r>
            <a:r>
              <a:rPr lang="de-DE" sz="1200" dirty="0"/>
              <a:t> </a:t>
            </a:r>
            <a:r>
              <a:rPr lang="de-DE" sz="1200" dirty="0" err="1"/>
              <a:t>cases</a:t>
            </a:r>
            <a:r>
              <a:rPr lang="de-DE" sz="1200" dirty="0"/>
              <a:t>, </a:t>
            </a:r>
            <a:r>
              <a:rPr lang="de-DE" sz="1200" dirty="0" err="1"/>
              <a:t>split</a:t>
            </a:r>
            <a:r>
              <a:rPr lang="de-DE" sz="1200" dirty="0"/>
              <a:t> </a:t>
            </a:r>
            <a:r>
              <a:rPr lang="de-DE" sz="1200" dirty="0" err="1"/>
              <a:t>by</a:t>
            </a:r>
            <a:r>
              <a:rPr lang="de-DE" sz="1200" dirty="0"/>
              <a:t> </a:t>
            </a:r>
            <a:r>
              <a:rPr lang="de-DE" sz="1200" dirty="0" err="1"/>
              <a:t>category</a:t>
            </a:r>
            <a:r>
              <a:rPr lang="de-DE" sz="1200" dirty="0"/>
              <a:t>. </a:t>
            </a:r>
            <a:endParaRPr lang="en-US" sz="1200"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10</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10</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10</a:t>
            </a:fld>
            <a:endParaRPr lang="en-US"/>
          </a:p>
        </p:txBody>
      </p:sp>
    </p:spTree>
    <p:extLst>
      <p:ext uri="{BB962C8B-B14F-4D97-AF65-F5344CB8AC3E}">
        <p14:creationId xmlns:p14="http://schemas.microsoft.com/office/powerpoint/2010/main" val="77759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dirty="0"/>
              <a:t>File </a:t>
            </a:r>
            <a:r>
              <a:rPr lang="de-DE" sz="1200" dirty="0" err="1"/>
              <a:t>dif</a:t>
            </a:r>
            <a:r>
              <a:rPr lang="de-DE" sz="1200" dirty="0"/>
              <a:t>: This </a:t>
            </a:r>
            <a:r>
              <a:rPr lang="de-DE" sz="1200" dirty="0" err="1"/>
              <a:t>is</a:t>
            </a:r>
            <a:r>
              <a:rPr lang="de-DE" sz="1200" dirty="0"/>
              <a:t> </a:t>
            </a:r>
            <a:r>
              <a:rPr lang="de-DE" sz="1200" dirty="0" err="1"/>
              <a:t>interesting</a:t>
            </a:r>
            <a:r>
              <a:rPr lang="de-DE" sz="1200" dirty="0"/>
              <a:t> in </a:t>
            </a:r>
            <a:r>
              <a:rPr lang="de-DE" sz="1200" dirty="0" err="1"/>
              <a:t>mergers</a:t>
            </a:r>
            <a:r>
              <a:rPr lang="de-DE" sz="1200" dirty="0"/>
              <a:t> and </a:t>
            </a:r>
            <a:r>
              <a:rPr lang="de-DE" sz="1200" dirty="0" err="1"/>
              <a:t>acquisitions</a:t>
            </a:r>
            <a:r>
              <a:rPr lang="de-DE" sz="1200" dirty="0"/>
              <a:t>. </a:t>
            </a:r>
            <a:r>
              <a:rPr lang="de-DE" sz="1200" dirty="0" err="1"/>
              <a:t>There</a:t>
            </a:r>
            <a:r>
              <a:rPr lang="de-DE" sz="1200" dirty="0"/>
              <a:t> </a:t>
            </a:r>
            <a:r>
              <a:rPr lang="de-DE" sz="1200" dirty="0" err="1"/>
              <a:t>comparing</a:t>
            </a:r>
            <a:r>
              <a:rPr lang="de-DE" sz="1200" dirty="0"/>
              <a:t> </a:t>
            </a:r>
            <a:r>
              <a:rPr lang="de-DE" sz="1200" dirty="0" err="1"/>
              <a:t>documents</a:t>
            </a:r>
            <a:r>
              <a:rPr lang="de-DE" sz="1200" dirty="0"/>
              <a:t> </a:t>
            </a:r>
            <a:r>
              <a:rPr lang="de-DE" sz="1200" dirty="0" err="1"/>
              <a:t>is</a:t>
            </a:r>
            <a:r>
              <a:rPr lang="de-DE" sz="1200" dirty="0"/>
              <a:t> </a:t>
            </a:r>
            <a:r>
              <a:rPr lang="de-DE" sz="1200" dirty="0" err="1"/>
              <a:t>common</a:t>
            </a:r>
            <a:r>
              <a:rPr lang="de-DE" sz="1200" dirty="0"/>
              <a:t> </a:t>
            </a:r>
            <a:r>
              <a:rPr lang="de-DE" sz="1200" dirty="0" err="1"/>
              <a:t>during</a:t>
            </a:r>
            <a:r>
              <a:rPr lang="de-DE" sz="1200" dirty="0"/>
              <a:t> </a:t>
            </a:r>
            <a:r>
              <a:rPr lang="de-DE" sz="1200" dirty="0" err="1"/>
              <a:t>redline</a:t>
            </a:r>
            <a:r>
              <a:rPr lang="de-DE" sz="1200" dirty="0"/>
              <a:t> </a:t>
            </a:r>
            <a:r>
              <a:rPr lang="de-DE" sz="1200" dirty="0" err="1"/>
              <a:t>summaries</a:t>
            </a:r>
            <a:r>
              <a:rPr lang="de-DE" sz="1200" dirty="0"/>
              <a:t>. </a:t>
            </a:r>
          </a:p>
          <a:p>
            <a:r>
              <a:rPr lang="de-DE" sz="1200" dirty="0"/>
              <a:t>[</a:t>
            </a:r>
            <a:r>
              <a:rPr lang="de-DE" sz="1200" dirty="0" err="1"/>
              <a:t>now</a:t>
            </a:r>
            <a:r>
              <a:rPr lang="de-DE" sz="1200" dirty="0"/>
              <a:t> </a:t>
            </a:r>
            <a:r>
              <a:rPr lang="de-DE" sz="1200" dirty="0" err="1"/>
              <a:t>click</a:t>
            </a:r>
            <a:r>
              <a:rPr lang="de-DE" sz="1200" dirty="0"/>
              <a:t> </a:t>
            </a:r>
            <a:r>
              <a:rPr lang="de-DE" sz="1200" dirty="0" err="1"/>
              <a:t>quote</a:t>
            </a:r>
            <a:r>
              <a:rPr lang="de-DE" sz="1200" dirty="0"/>
              <a:t>]</a:t>
            </a:r>
          </a:p>
          <a:p>
            <a:r>
              <a:rPr lang="de-DE" sz="1200" dirty="0"/>
              <a:t>He </a:t>
            </a:r>
            <a:r>
              <a:rPr lang="de-DE" sz="1200" dirty="0" err="1"/>
              <a:t>explains</a:t>
            </a:r>
            <a:r>
              <a:rPr lang="de-DE" sz="1200" dirty="0"/>
              <a:t> </a:t>
            </a:r>
            <a:r>
              <a:rPr lang="de-DE" sz="1200" dirty="0" err="1"/>
              <a:t>that</a:t>
            </a:r>
            <a:r>
              <a:rPr lang="de-DE" sz="1200" dirty="0"/>
              <a:t> </a:t>
            </a:r>
            <a:r>
              <a:rPr lang="de-DE" sz="1200" dirty="0" err="1"/>
              <a:t>before</a:t>
            </a:r>
            <a:r>
              <a:rPr lang="de-DE" sz="1200" dirty="0"/>
              <a:t> </a:t>
            </a:r>
            <a:r>
              <a:rPr lang="de-DE" sz="1200" dirty="0" err="1"/>
              <a:t>you</a:t>
            </a:r>
            <a:r>
              <a:rPr lang="de-DE" sz="1200" dirty="0"/>
              <a:t> </a:t>
            </a:r>
            <a:r>
              <a:rPr lang="de-DE" sz="1200" dirty="0" err="1"/>
              <a:t>had</a:t>
            </a:r>
            <a:r>
              <a:rPr lang="de-DE" sz="1200" dirty="0"/>
              <a:t> </a:t>
            </a:r>
            <a:r>
              <a:rPr lang="de-DE" sz="1200" dirty="0" err="1"/>
              <a:t>to</a:t>
            </a:r>
            <a:r>
              <a:rPr lang="de-DE" sz="1200" dirty="0"/>
              <a:t> </a:t>
            </a:r>
            <a:r>
              <a:rPr lang="de-DE" sz="1200" dirty="0" err="1"/>
              <a:t>write</a:t>
            </a:r>
            <a:r>
              <a:rPr lang="de-DE" sz="1200" dirty="0"/>
              <a:t> </a:t>
            </a:r>
            <a:r>
              <a:rPr lang="de-DE" sz="1200" dirty="0" err="1"/>
              <a:t>changes</a:t>
            </a:r>
            <a:r>
              <a:rPr lang="de-DE" sz="1200" dirty="0"/>
              <a:t> </a:t>
            </a:r>
            <a:r>
              <a:rPr lang="de-DE" sz="1200" dirty="0" err="1"/>
              <a:t>manually</a:t>
            </a:r>
            <a:r>
              <a:rPr lang="de-DE" sz="1200" dirty="0"/>
              <a:t> </a:t>
            </a:r>
            <a:r>
              <a:rPr lang="de-DE" sz="1200" dirty="0" err="1"/>
              <a:t>into</a:t>
            </a:r>
            <a:r>
              <a:rPr lang="de-DE" sz="1200" dirty="0"/>
              <a:t> a </a:t>
            </a:r>
            <a:r>
              <a:rPr lang="de-DE" sz="1200" dirty="0" err="1"/>
              <a:t>spreadsheet</a:t>
            </a:r>
            <a:r>
              <a:rPr lang="de-DE" sz="1200" dirty="0"/>
              <a:t>. </a:t>
            </a:r>
            <a:r>
              <a:rPr lang="de-DE" sz="1200" dirty="0" err="1"/>
              <a:t>Now</a:t>
            </a:r>
            <a:r>
              <a:rPr lang="de-DE" sz="1200" dirty="0"/>
              <a:t>, </a:t>
            </a:r>
            <a:r>
              <a:rPr lang="de-DE" sz="1200" dirty="0" err="1"/>
              <a:t>the</a:t>
            </a:r>
            <a:r>
              <a:rPr lang="de-DE" sz="1200" dirty="0"/>
              <a:t> </a:t>
            </a:r>
            <a:r>
              <a:rPr lang="de-DE" sz="1200" dirty="0" err="1"/>
              <a:t>tool</a:t>
            </a:r>
            <a:r>
              <a:rPr lang="de-DE" sz="1200" dirty="0"/>
              <a:t> </a:t>
            </a:r>
            <a:r>
              <a:rPr lang="de-DE" sz="1200" dirty="0" err="1"/>
              <a:t>does</a:t>
            </a:r>
            <a:r>
              <a:rPr lang="de-DE" sz="1200" dirty="0"/>
              <a:t> </a:t>
            </a:r>
            <a:r>
              <a:rPr lang="de-DE" sz="1200" dirty="0" err="1"/>
              <a:t>that</a:t>
            </a:r>
            <a:r>
              <a:rPr lang="de-DE" sz="1200" dirty="0"/>
              <a:t> </a:t>
            </a:r>
            <a:r>
              <a:rPr lang="de-DE" sz="1200" dirty="0" err="1"/>
              <a:t>for</a:t>
            </a:r>
            <a:r>
              <a:rPr lang="de-DE" sz="1200" dirty="0"/>
              <a:t> </a:t>
            </a:r>
            <a:r>
              <a:rPr lang="de-DE" sz="1200" dirty="0" err="1"/>
              <a:t>him</a:t>
            </a:r>
            <a:r>
              <a:rPr lang="de-DE" sz="1200" dirty="0"/>
              <a:t>.</a:t>
            </a:r>
            <a:endParaRPr lang="en-US" sz="1200"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11</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11</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11</a:t>
            </a:fld>
            <a:endParaRPr lang="en-US"/>
          </a:p>
        </p:txBody>
      </p:sp>
    </p:spTree>
    <p:extLst>
      <p:ext uri="{BB962C8B-B14F-4D97-AF65-F5344CB8AC3E}">
        <p14:creationId xmlns:p14="http://schemas.microsoft.com/office/powerpoint/2010/main" val="128959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sz="1200" dirty="0"/>
              <a:t>-</a:t>
            </a:r>
          </a:p>
          <a:p>
            <a:r>
              <a:rPr lang="en-US" sz="1200" dirty="0"/>
              <a:t>Enrich. o. Doc.: example of P-6</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12</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12</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12</a:t>
            </a:fld>
            <a:endParaRPr lang="en-US"/>
          </a:p>
        </p:txBody>
      </p:sp>
    </p:spTree>
    <p:extLst>
      <p:ext uri="{BB962C8B-B14F-4D97-AF65-F5344CB8AC3E}">
        <p14:creationId xmlns:p14="http://schemas.microsoft.com/office/powerpoint/2010/main" val="84769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dirty="0" err="1"/>
              <a:t>Anonymization</a:t>
            </a:r>
            <a:r>
              <a:rPr lang="de-DE" sz="1200" dirty="0"/>
              <a:t>: all </a:t>
            </a:r>
            <a:r>
              <a:rPr lang="de-DE" sz="1200" dirty="0" err="1"/>
              <a:t>mentions</a:t>
            </a:r>
            <a:r>
              <a:rPr lang="de-DE" sz="1200" dirty="0"/>
              <a:t> </a:t>
            </a:r>
            <a:r>
              <a:rPr lang="de-DE" sz="1200" dirty="0" err="1"/>
              <a:t>used</a:t>
            </a:r>
            <a:r>
              <a:rPr lang="de-DE" sz="1200" dirty="0"/>
              <a:t> </a:t>
            </a:r>
            <a:r>
              <a:rPr lang="de-DE" sz="1200" dirty="0" err="1"/>
              <a:t>anonymization</a:t>
            </a:r>
            <a:r>
              <a:rPr lang="de-DE" sz="1200" dirty="0"/>
              <a:t> </a:t>
            </a:r>
            <a:r>
              <a:rPr lang="de-DE" sz="1200" dirty="0" err="1"/>
              <a:t>for</a:t>
            </a:r>
            <a:r>
              <a:rPr lang="de-DE" sz="1200" dirty="0"/>
              <a:t> </a:t>
            </a:r>
            <a:r>
              <a:rPr lang="de-DE" sz="1200" dirty="0" err="1"/>
              <a:t>this</a:t>
            </a:r>
            <a:r>
              <a:rPr lang="de-DE" sz="1200" dirty="0"/>
              <a:t> </a:t>
            </a:r>
            <a:r>
              <a:rPr lang="de-DE" sz="1200" dirty="0" err="1"/>
              <a:t>reason</a:t>
            </a:r>
            <a:endParaRPr lang="de-DE" sz="1200"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13</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13</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13</a:t>
            </a:fld>
            <a:endParaRPr lang="en-US"/>
          </a:p>
        </p:txBody>
      </p:sp>
    </p:spTree>
    <p:extLst>
      <p:ext uri="{BB962C8B-B14F-4D97-AF65-F5344CB8AC3E}">
        <p14:creationId xmlns:p14="http://schemas.microsoft.com/office/powerpoint/2010/main" val="275253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dirty="0"/>
              <a:t>-</a:t>
            </a:r>
          </a:p>
          <a:p>
            <a:r>
              <a:rPr lang="de-DE" sz="1200" dirty="0"/>
              <a:t>Question </a:t>
            </a:r>
            <a:r>
              <a:rPr lang="de-DE" sz="1200" dirty="0" err="1"/>
              <a:t>Answ</a:t>
            </a:r>
            <a:r>
              <a:rPr lang="de-DE" sz="1200" dirty="0"/>
              <a:t>.: P-4 </a:t>
            </a:r>
            <a:r>
              <a:rPr lang="de-DE" sz="1200" dirty="0" err="1"/>
              <a:t>called</a:t>
            </a:r>
            <a:r>
              <a:rPr lang="de-DE" sz="1200" dirty="0"/>
              <a:t> </a:t>
            </a:r>
            <a:r>
              <a:rPr lang="de-DE" sz="1200" dirty="0" err="1"/>
              <a:t>this</a:t>
            </a:r>
            <a:r>
              <a:rPr lang="de-DE" sz="1200" dirty="0"/>
              <a:t> e-</a:t>
            </a:r>
            <a:r>
              <a:rPr lang="de-DE" sz="1200" dirty="0" err="1"/>
              <a:t>Lawyer</a:t>
            </a:r>
            <a:r>
              <a:rPr lang="de-DE" sz="1200" dirty="0"/>
              <a:t> and </a:t>
            </a:r>
            <a:r>
              <a:rPr lang="de-DE" sz="1200" dirty="0" err="1"/>
              <a:t>gave</a:t>
            </a:r>
            <a:r>
              <a:rPr lang="de-DE" sz="1200" dirty="0"/>
              <a:t> </a:t>
            </a:r>
            <a:r>
              <a:rPr lang="de-DE" sz="1200" dirty="0" err="1"/>
              <a:t>the</a:t>
            </a:r>
            <a:r>
              <a:rPr lang="de-DE" sz="1200" dirty="0"/>
              <a:t> </a:t>
            </a:r>
            <a:r>
              <a:rPr lang="de-DE" sz="1200" dirty="0" err="1"/>
              <a:t>examples</a:t>
            </a:r>
            <a:r>
              <a:rPr lang="de-DE" sz="1200" dirty="0"/>
              <a:t> [</a:t>
            </a:r>
            <a:r>
              <a:rPr lang="de-DE" sz="1200" dirty="0" err="1"/>
              <a:t>quote</a:t>
            </a:r>
            <a:r>
              <a:rPr lang="de-DE" sz="1200" dirty="0"/>
              <a:t>]</a:t>
            </a:r>
            <a:endParaRPr lang="en-US" sz="1200"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14</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14</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14</a:t>
            </a:fld>
            <a:endParaRPr lang="en-US"/>
          </a:p>
        </p:txBody>
      </p:sp>
    </p:spTree>
    <p:extLst>
      <p:ext uri="{BB962C8B-B14F-4D97-AF65-F5344CB8AC3E}">
        <p14:creationId xmlns:p14="http://schemas.microsoft.com/office/powerpoint/2010/main" val="277598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err="1"/>
              <a:t>We</a:t>
            </a:r>
            <a:r>
              <a:rPr lang="de-DE" dirty="0"/>
              <a:t> </a:t>
            </a:r>
            <a:r>
              <a:rPr lang="de-DE" dirty="0" err="1"/>
              <a:t>identified</a:t>
            </a:r>
            <a:r>
              <a:rPr lang="de-DE" dirty="0"/>
              <a:t> </a:t>
            </a:r>
            <a:r>
              <a:rPr lang="de-DE" dirty="0" err="1"/>
              <a:t>new</a:t>
            </a:r>
            <a:r>
              <a:rPr lang="de-DE" dirty="0"/>
              <a:t> </a:t>
            </a:r>
            <a:r>
              <a:rPr lang="de-DE" dirty="0" err="1"/>
              <a:t>use</a:t>
            </a:r>
            <a:r>
              <a:rPr lang="de-DE" dirty="0"/>
              <a:t> </a:t>
            </a:r>
            <a:r>
              <a:rPr lang="de-DE" dirty="0" err="1"/>
              <a:t>cases</a:t>
            </a:r>
            <a:r>
              <a:rPr lang="de-DE" dirty="0"/>
              <a:t> </a:t>
            </a:r>
            <a:r>
              <a:rPr lang="de-DE" dirty="0" err="1"/>
              <a:t>that</a:t>
            </a:r>
            <a:r>
              <a:rPr lang="de-DE" dirty="0"/>
              <a:t> </a:t>
            </a:r>
            <a:r>
              <a:rPr lang="de-DE" dirty="0" err="1"/>
              <a:t>were</a:t>
            </a:r>
            <a:r>
              <a:rPr lang="de-DE" dirty="0"/>
              <a:t> </a:t>
            </a:r>
            <a:r>
              <a:rPr lang="de-DE" dirty="0" err="1"/>
              <a:t>shown</a:t>
            </a:r>
            <a:r>
              <a:rPr lang="de-DE" dirty="0"/>
              <a:t> in </a:t>
            </a:r>
            <a:r>
              <a:rPr lang="de-DE" dirty="0" err="1"/>
              <a:t>green</a:t>
            </a:r>
            <a:r>
              <a:rPr lang="de-DE" dirty="0"/>
              <a:t> in </a:t>
            </a:r>
            <a:r>
              <a:rPr lang="de-DE" dirty="0" err="1"/>
              <a:t>the</a:t>
            </a:r>
            <a:r>
              <a:rPr lang="de-DE" dirty="0"/>
              <a:t> </a:t>
            </a:r>
            <a:r>
              <a:rPr lang="de-DE" dirty="0" err="1"/>
              <a:t>overview</a:t>
            </a:r>
            <a:endParaRPr lang="de-DE" dirty="0"/>
          </a:p>
          <a:p>
            <a:r>
              <a:rPr lang="de-DE" dirty="0" err="1"/>
              <a:t>Although</a:t>
            </a:r>
            <a:r>
              <a:rPr lang="de-DE" dirty="0"/>
              <a:t> </a:t>
            </a:r>
            <a:r>
              <a:rPr lang="de-DE" dirty="0" err="1"/>
              <a:t>some</a:t>
            </a:r>
            <a:r>
              <a:rPr lang="de-DE" dirty="0"/>
              <a:t> </a:t>
            </a:r>
            <a:r>
              <a:rPr lang="de-DE" dirty="0" err="1"/>
              <a:t>of</a:t>
            </a:r>
            <a:r>
              <a:rPr lang="de-DE" dirty="0"/>
              <a:t> </a:t>
            </a:r>
            <a:r>
              <a:rPr lang="de-DE" dirty="0" err="1"/>
              <a:t>them</a:t>
            </a:r>
            <a:r>
              <a:rPr lang="de-DE" dirty="0"/>
              <a:t> </a:t>
            </a:r>
            <a:r>
              <a:rPr lang="de-DE" dirty="0" err="1"/>
              <a:t>could</a:t>
            </a:r>
            <a:r>
              <a:rPr lang="de-DE" dirty="0"/>
              <a:t> not </a:t>
            </a:r>
            <a:r>
              <a:rPr lang="de-DE" dirty="0" err="1"/>
              <a:t>be</a:t>
            </a:r>
            <a:r>
              <a:rPr lang="de-DE" dirty="0"/>
              <a:t> </a:t>
            </a:r>
            <a:r>
              <a:rPr lang="de-DE" dirty="0" err="1"/>
              <a:t>validated</a:t>
            </a:r>
            <a:r>
              <a:rPr lang="de-DE" dirty="0"/>
              <a:t> </a:t>
            </a:r>
            <a:r>
              <a:rPr lang="de-DE" dirty="0" err="1"/>
              <a:t>by</a:t>
            </a:r>
            <a:r>
              <a:rPr lang="de-DE" dirty="0"/>
              <a:t> </a:t>
            </a:r>
            <a:r>
              <a:rPr lang="de-DE" dirty="0" err="1"/>
              <a:t>appliers</a:t>
            </a:r>
            <a:r>
              <a:rPr lang="de-DE" dirty="0"/>
              <a:t> </a:t>
            </a:r>
            <a:r>
              <a:rPr lang="de-DE" dirty="0" err="1"/>
              <a:t>we</a:t>
            </a:r>
            <a:r>
              <a:rPr lang="de-DE" dirty="0"/>
              <a:t> do not </a:t>
            </a:r>
            <a:r>
              <a:rPr lang="de-DE" dirty="0" err="1"/>
              <a:t>question</a:t>
            </a:r>
            <a:r>
              <a:rPr lang="de-DE" dirty="0"/>
              <a:t> </a:t>
            </a:r>
            <a:r>
              <a:rPr lang="de-DE" dirty="0" err="1"/>
              <a:t>their</a:t>
            </a:r>
            <a:r>
              <a:rPr lang="de-DE" dirty="0"/>
              <a:t> </a:t>
            </a:r>
            <a:r>
              <a:rPr lang="de-DE" dirty="0" err="1"/>
              <a:t>practical</a:t>
            </a:r>
            <a:r>
              <a:rPr lang="de-DE" dirty="0"/>
              <a:t> </a:t>
            </a:r>
            <a:r>
              <a:rPr lang="de-DE" dirty="0" err="1"/>
              <a:t>applications</a:t>
            </a:r>
            <a:r>
              <a:rPr lang="de-DE" dirty="0"/>
              <a:t> </a:t>
            </a:r>
            <a:r>
              <a:rPr lang="de-DE" dirty="0" err="1"/>
              <a:t>as</a:t>
            </a:r>
            <a:r>
              <a:rPr lang="de-DE" dirty="0"/>
              <a:t> all </a:t>
            </a:r>
            <a:r>
              <a:rPr lang="de-DE" dirty="0" err="1"/>
              <a:t>provider</a:t>
            </a:r>
            <a:r>
              <a:rPr lang="de-DE" dirty="0"/>
              <a:t> </a:t>
            </a:r>
            <a:r>
              <a:rPr lang="de-DE" dirty="0" err="1"/>
              <a:t>had</a:t>
            </a:r>
            <a:r>
              <a:rPr lang="de-DE" dirty="0"/>
              <a:t> </a:t>
            </a:r>
            <a:r>
              <a:rPr lang="de-DE" dirty="0" err="1"/>
              <a:t>active</a:t>
            </a:r>
            <a:r>
              <a:rPr lang="de-DE" dirty="0"/>
              <a:t> </a:t>
            </a:r>
            <a:r>
              <a:rPr lang="de-DE" dirty="0" err="1"/>
              <a:t>clients</a:t>
            </a:r>
            <a:r>
              <a:rPr lang="de-DE" dirty="0"/>
              <a:t> and </a:t>
            </a:r>
            <a:r>
              <a:rPr lang="de-DE" dirty="0" err="1"/>
              <a:t>they</a:t>
            </a:r>
            <a:r>
              <a:rPr lang="de-DE" dirty="0"/>
              <a:t> </a:t>
            </a:r>
            <a:r>
              <a:rPr lang="de-DE" dirty="0" err="1"/>
              <a:t>collaborated</a:t>
            </a:r>
            <a:r>
              <a:rPr lang="de-DE" dirty="0"/>
              <a:t> </a:t>
            </a:r>
            <a:r>
              <a:rPr lang="de-DE" dirty="0" err="1"/>
              <a:t>closely</a:t>
            </a:r>
            <a:r>
              <a:rPr lang="de-DE" dirty="0"/>
              <a:t> </a:t>
            </a:r>
            <a:r>
              <a:rPr lang="de-DE" dirty="0" err="1"/>
              <a:t>with</a:t>
            </a:r>
            <a:r>
              <a:rPr lang="de-DE" dirty="0"/>
              <a:t> </a:t>
            </a:r>
            <a:r>
              <a:rPr lang="de-DE" dirty="0" err="1"/>
              <a:t>them</a:t>
            </a:r>
            <a:r>
              <a:rPr lang="de-DE" dirty="0"/>
              <a:t> </a:t>
            </a:r>
            <a:r>
              <a:rPr lang="de-DE" dirty="0" err="1"/>
              <a:t>when</a:t>
            </a:r>
            <a:r>
              <a:rPr lang="de-DE" dirty="0"/>
              <a:t> </a:t>
            </a:r>
            <a:r>
              <a:rPr lang="de-DE" dirty="0" err="1"/>
              <a:t>developing</a:t>
            </a:r>
            <a:r>
              <a:rPr lang="de-DE" dirty="0"/>
              <a:t> </a:t>
            </a:r>
            <a:r>
              <a:rPr lang="de-DE" dirty="0" err="1"/>
              <a:t>their</a:t>
            </a:r>
            <a:r>
              <a:rPr lang="de-DE" dirty="0"/>
              <a:t> </a:t>
            </a:r>
            <a:r>
              <a:rPr lang="de-DE" dirty="0" err="1"/>
              <a:t>solution</a:t>
            </a:r>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15</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15</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15</a:t>
            </a:fld>
            <a:endParaRPr lang="en-US" dirty="0"/>
          </a:p>
        </p:txBody>
      </p:sp>
    </p:spTree>
    <p:extLst>
      <p:ext uri="{BB962C8B-B14F-4D97-AF65-F5344CB8AC3E}">
        <p14:creationId xmlns:p14="http://schemas.microsoft.com/office/powerpoint/2010/main" val="325943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a:t>
            </a:r>
            <a:r>
              <a:rPr lang="de-DE" dirty="0" err="1"/>
              <a:t>text</a:t>
            </a:r>
            <a:r>
              <a:rPr lang="de-DE" dirty="0"/>
              <a:t>] </a:t>
            </a:r>
            <a:r>
              <a:rPr lang="de-DE" dirty="0" err="1"/>
              <a:t>it</a:t>
            </a:r>
            <a:r>
              <a:rPr lang="de-DE" dirty="0"/>
              <a:t> </a:t>
            </a:r>
            <a:r>
              <a:rPr lang="de-DE" dirty="0" err="1"/>
              <a:t>can</a:t>
            </a:r>
            <a:r>
              <a:rPr lang="de-DE" dirty="0"/>
              <a:t> [</a:t>
            </a:r>
            <a:r>
              <a:rPr lang="de-DE" dirty="0" err="1"/>
              <a:t>quote</a:t>
            </a:r>
            <a:r>
              <a:rPr lang="de-DE" dirty="0"/>
              <a:t>]</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16</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16</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16</a:t>
            </a:fld>
            <a:endParaRPr lang="en-US" dirty="0"/>
          </a:p>
        </p:txBody>
      </p:sp>
    </p:spTree>
    <p:extLst>
      <p:ext uri="{BB962C8B-B14F-4D97-AF65-F5344CB8AC3E}">
        <p14:creationId xmlns:p14="http://schemas.microsoft.com/office/powerpoint/2010/main" val="217091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We</a:t>
            </a:r>
            <a:r>
              <a:rPr lang="de-DE" dirty="0"/>
              <a:t> </a:t>
            </a:r>
            <a:r>
              <a:rPr lang="de-DE" dirty="0" err="1"/>
              <a:t>expanded</a:t>
            </a:r>
            <a:r>
              <a:rPr lang="de-DE" dirty="0"/>
              <a:t> </a:t>
            </a:r>
            <a:r>
              <a:rPr lang="de-DE" dirty="0" err="1"/>
              <a:t>the</a:t>
            </a:r>
            <a:r>
              <a:rPr lang="de-DE" dirty="0"/>
              <a:t> </a:t>
            </a:r>
            <a:r>
              <a:rPr lang="de-DE" dirty="0" err="1"/>
              <a:t>category</a:t>
            </a:r>
            <a:r>
              <a:rPr lang="de-DE" dirty="0"/>
              <a:t> </a:t>
            </a:r>
            <a:r>
              <a:rPr lang="de-DE" dirty="0" err="1"/>
              <a:t>Document</a:t>
            </a:r>
            <a:r>
              <a:rPr lang="de-DE" dirty="0"/>
              <a:t> Analysis </a:t>
            </a:r>
            <a:r>
              <a:rPr lang="de-DE" dirty="0" err="1"/>
              <a:t>by</a:t>
            </a:r>
            <a:r>
              <a:rPr lang="de-DE" dirty="0"/>
              <a:t> </a:t>
            </a:r>
            <a:r>
              <a:rPr lang="de-DE" dirty="0" err="1"/>
              <a:t>two</a:t>
            </a:r>
            <a:r>
              <a:rPr lang="de-DE" dirty="0"/>
              <a:t> </a:t>
            </a:r>
            <a:r>
              <a:rPr lang="de-DE" dirty="0" err="1"/>
              <a:t>new</a:t>
            </a:r>
            <a:r>
              <a:rPr lang="de-DE" dirty="0"/>
              <a:t> </a:t>
            </a:r>
            <a:r>
              <a:rPr lang="de-DE" dirty="0" err="1"/>
              <a:t>use</a:t>
            </a:r>
            <a:r>
              <a:rPr lang="de-DE" dirty="0"/>
              <a:t> </a:t>
            </a:r>
            <a:r>
              <a:rPr lang="de-DE" dirty="0" err="1"/>
              <a:t>cases</a:t>
            </a:r>
            <a:r>
              <a:rPr lang="de-DE" dirty="0"/>
              <a:t>.</a:t>
            </a:r>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17</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17</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17</a:t>
            </a:fld>
            <a:endParaRPr lang="en-US" dirty="0"/>
          </a:p>
        </p:txBody>
      </p:sp>
    </p:spTree>
    <p:extLst>
      <p:ext uri="{BB962C8B-B14F-4D97-AF65-F5344CB8AC3E}">
        <p14:creationId xmlns:p14="http://schemas.microsoft.com/office/powerpoint/2010/main" val="16701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As all </a:t>
            </a:r>
            <a:r>
              <a:rPr lang="de-DE" dirty="0" err="1"/>
              <a:t>of</a:t>
            </a:r>
            <a:r>
              <a:rPr lang="de-DE" dirty="0"/>
              <a:t> </a:t>
            </a:r>
            <a:r>
              <a:rPr lang="de-DE" dirty="0" err="1"/>
              <a:t>these</a:t>
            </a:r>
            <a:r>
              <a:rPr lang="de-DE" dirty="0"/>
              <a:t> </a:t>
            </a:r>
            <a:r>
              <a:rPr lang="de-DE" dirty="0" err="1"/>
              <a:t>use</a:t>
            </a:r>
            <a:r>
              <a:rPr lang="de-DE" dirty="0"/>
              <a:t> </a:t>
            </a:r>
            <a:r>
              <a:rPr lang="de-DE" dirty="0" err="1"/>
              <a:t>cases</a:t>
            </a:r>
            <a:r>
              <a:rPr lang="de-DE" dirty="0"/>
              <a:t> </a:t>
            </a:r>
            <a:r>
              <a:rPr lang="de-DE" dirty="0" err="1"/>
              <a:t>generate</a:t>
            </a:r>
            <a:r>
              <a:rPr lang="de-DE" dirty="0"/>
              <a:t> a legal </a:t>
            </a:r>
            <a:r>
              <a:rPr lang="de-DE" dirty="0" err="1"/>
              <a:t>document</a:t>
            </a:r>
            <a:r>
              <a:rPr lang="de-DE" dirty="0"/>
              <a:t> </a:t>
            </a:r>
            <a:r>
              <a:rPr lang="de-DE" dirty="0" err="1"/>
              <a:t>we</a:t>
            </a:r>
            <a:r>
              <a:rPr lang="de-DE" dirty="0"/>
              <a:t> </a:t>
            </a:r>
            <a:r>
              <a:rPr lang="de-DE" dirty="0" err="1"/>
              <a:t>consolidated</a:t>
            </a:r>
            <a:r>
              <a:rPr lang="de-DE" dirty="0"/>
              <a:t> </a:t>
            </a:r>
            <a:r>
              <a:rPr lang="de-DE" dirty="0" err="1"/>
              <a:t>them</a:t>
            </a:r>
            <a:r>
              <a:rPr lang="de-DE" dirty="0"/>
              <a:t> </a:t>
            </a:r>
            <a:r>
              <a:rPr lang="de-DE" dirty="0" err="1"/>
              <a:t>together</a:t>
            </a:r>
            <a:r>
              <a:rPr lang="de-DE" dirty="0"/>
              <a:t> </a:t>
            </a:r>
            <a:r>
              <a:rPr lang="de-DE" dirty="0" err="1"/>
              <a:t>with</a:t>
            </a:r>
            <a:r>
              <a:rPr lang="de-DE" dirty="0"/>
              <a:t> </a:t>
            </a:r>
            <a:r>
              <a:rPr lang="de-DE" dirty="0" err="1"/>
              <a:t>the</a:t>
            </a:r>
            <a:r>
              <a:rPr lang="de-DE" dirty="0"/>
              <a:t> </a:t>
            </a:r>
            <a:r>
              <a:rPr lang="de-DE" dirty="0" err="1"/>
              <a:t>pre-existing</a:t>
            </a:r>
            <a:r>
              <a:rPr lang="de-DE" dirty="0"/>
              <a:t> </a:t>
            </a:r>
            <a:r>
              <a:rPr lang="de-DE" dirty="0" err="1"/>
              <a:t>use</a:t>
            </a:r>
            <a:r>
              <a:rPr lang="de-DE" dirty="0"/>
              <a:t> </a:t>
            </a:r>
            <a:r>
              <a:rPr lang="de-DE" dirty="0" err="1"/>
              <a:t>case</a:t>
            </a:r>
            <a:r>
              <a:rPr lang="de-DE" dirty="0"/>
              <a:t> </a:t>
            </a:r>
            <a:r>
              <a:rPr lang="de-DE" dirty="0" err="1"/>
              <a:t>contract</a:t>
            </a:r>
            <a:r>
              <a:rPr lang="de-DE" dirty="0"/>
              <a:t> </a:t>
            </a:r>
            <a:r>
              <a:rPr lang="de-DE" dirty="0" err="1"/>
              <a:t>generation</a:t>
            </a:r>
            <a:r>
              <a:rPr lang="de-DE" dirty="0"/>
              <a:t> </a:t>
            </a:r>
            <a:r>
              <a:rPr lang="de-DE" dirty="0" err="1"/>
              <a:t>into</a:t>
            </a:r>
            <a:r>
              <a:rPr lang="de-DE" dirty="0"/>
              <a:t> a </a:t>
            </a:r>
            <a:r>
              <a:rPr lang="de-DE" dirty="0" err="1"/>
              <a:t>new</a:t>
            </a:r>
            <a:r>
              <a:rPr lang="de-DE" dirty="0"/>
              <a:t> </a:t>
            </a:r>
            <a:r>
              <a:rPr lang="de-DE" dirty="0" err="1"/>
              <a:t>use</a:t>
            </a:r>
            <a:r>
              <a:rPr lang="de-DE" dirty="0"/>
              <a:t> </a:t>
            </a:r>
            <a:r>
              <a:rPr lang="de-DE" dirty="0" err="1"/>
              <a:t>case</a:t>
            </a:r>
            <a:r>
              <a:rPr lang="de-DE" dirty="0"/>
              <a:t> </a:t>
            </a:r>
            <a:r>
              <a:rPr lang="de-DE" dirty="0" err="1"/>
              <a:t>called</a:t>
            </a:r>
            <a:r>
              <a:rPr lang="de-DE" dirty="0"/>
              <a:t> Legal </a:t>
            </a:r>
            <a:r>
              <a:rPr lang="de-DE" dirty="0" err="1"/>
              <a:t>Document</a:t>
            </a:r>
            <a:r>
              <a:rPr lang="de-DE" dirty="0"/>
              <a:t> Generation</a:t>
            </a:r>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18</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18</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18</a:t>
            </a:fld>
            <a:endParaRPr lang="en-US" dirty="0"/>
          </a:p>
        </p:txBody>
      </p:sp>
    </p:spTree>
    <p:extLst>
      <p:ext uri="{BB962C8B-B14F-4D97-AF65-F5344CB8AC3E}">
        <p14:creationId xmlns:p14="http://schemas.microsoft.com/office/powerpoint/2010/main" val="81889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err="1"/>
              <a:t>Appliers</a:t>
            </a:r>
            <a:r>
              <a:rPr lang="de-DE" dirty="0"/>
              <a:t> </a:t>
            </a:r>
            <a:r>
              <a:rPr lang="de-DE" dirty="0" err="1"/>
              <a:t>argue</a:t>
            </a:r>
            <a:r>
              <a:rPr lang="de-DE" dirty="0"/>
              <a:t> </a:t>
            </a:r>
            <a:r>
              <a:rPr lang="de-DE" dirty="0" err="1"/>
              <a:t>that</a:t>
            </a:r>
            <a:r>
              <a:rPr lang="de-DE" dirty="0"/>
              <a:t> </a:t>
            </a:r>
            <a:r>
              <a:rPr lang="de-DE" dirty="0" err="1"/>
              <a:t>they</a:t>
            </a:r>
            <a:r>
              <a:rPr lang="de-DE" dirty="0"/>
              <a:t> </a:t>
            </a:r>
            <a:r>
              <a:rPr lang="de-DE" dirty="0" err="1"/>
              <a:t>prefer</a:t>
            </a:r>
            <a:r>
              <a:rPr lang="de-DE" dirty="0"/>
              <a:t> </a:t>
            </a:r>
            <a:r>
              <a:rPr lang="de-DE" dirty="0" err="1"/>
              <a:t>ChatGPT</a:t>
            </a:r>
            <a:r>
              <a:rPr lang="de-DE" dirty="0"/>
              <a:t> </a:t>
            </a:r>
            <a:r>
              <a:rPr lang="de-DE" dirty="0" err="1"/>
              <a:t>over</a:t>
            </a:r>
            <a:r>
              <a:rPr lang="de-DE" dirty="0"/>
              <a:t> </a:t>
            </a:r>
            <a:r>
              <a:rPr lang="de-DE" dirty="0" err="1"/>
              <a:t>DeepL</a:t>
            </a:r>
            <a:r>
              <a:rPr lang="de-DE" dirty="0"/>
              <a:t>, </a:t>
            </a:r>
            <a:r>
              <a:rPr lang="de-DE" dirty="0" err="1"/>
              <a:t>translating</a:t>
            </a:r>
            <a:r>
              <a:rPr lang="de-DE" dirty="0"/>
              <a:t> legal </a:t>
            </a:r>
            <a:r>
              <a:rPr lang="de-DE" dirty="0" err="1"/>
              <a:t>documents</a:t>
            </a:r>
            <a:r>
              <a:rPr lang="de-DE" dirty="0"/>
              <a:t> </a:t>
            </a:r>
            <a:r>
              <a:rPr lang="de-DE" dirty="0" err="1"/>
              <a:t>because</a:t>
            </a:r>
            <a:r>
              <a:rPr lang="de-DE" dirty="0"/>
              <a:t> </a:t>
            </a:r>
            <a:r>
              <a:rPr lang="de-DE" dirty="0" err="1"/>
              <a:t>you</a:t>
            </a:r>
            <a:r>
              <a:rPr lang="de-DE" dirty="0"/>
              <a:t> </a:t>
            </a:r>
            <a:r>
              <a:rPr lang="de-DE" dirty="0" err="1"/>
              <a:t>can</a:t>
            </a:r>
            <a:r>
              <a:rPr lang="de-DE" dirty="0"/>
              <a:t> </a:t>
            </a:r>
            <a:r>
              <a:rPr lang="de-DE" dirty="0" err="1"/>
              <a:t>give</a:t>
            </a:r>
            <a:r>
              <a:rPr lang="de-DE" dirty="0"/>
              <a:t> </a:t>
            </a:r>
            <a:r>
              <a:rPr lang="de-DE" dirty="0" err="1"/>
              <a:t>it</a:t>
            </a:r>
            <a:r>
              <a:rPr lang="de-DE" dirty="0"/>
              <a:t> </a:t>
            </a:r>
            <a:r>
              <a:rPr lang="de-DE" dirty="0" err="1"/>
              <a:t>more</a:t>
            </a:r>
            <a:r>
              <a:rPr lang="de-DE" dirty="0"/>
              <a:t> </a:t>
            </a:r>
            <a:r>
              <a:rPr lang="de-DE" dirty="0" err="1"/>
              <a:t>context</a:t>
            </a:r>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19</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19</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19</a:t>
            </a:fld>
            <a:endParaRPr lang="en-US" dirty="0"/>
          </a:p>
        </p:txBody>
      </p:sp>
    </p:spTree>
    <p:extLst>
      <p:ext uri="{BB962C8B-B14F-4D97-AF65-F5344CB8AC3E}">
        <p14:creationId xmlns:p14="http://schemas.microsoft.com/office/powerpoint/2010/main" val="386002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742747A-33FA-6B2F-4753-BB8A0BA1F016}"/>
              </a:ext>
            </a:extLst>
          </p:cNvPr>
          <p:cNvSpPr>
            <a:spLocks noGrp="1" noRot="1" noChangeAspect="1"/>
          </p:cNvSpPr>
          <p:nvPr>
            <p:ph type="sldImg"/>
          </p:nvPr>
        </p:nvSpPr>
        <p:spPr>
          <a:xfrm>
            <a:off x="141288" y="769938"/>
            <a:ext cx="6816725" cy="3835400"/>
          </a:xfrm>
        </p:spPr>
      </p:sp>
      <p:sp>
        <p:nvSpPr>
          <p:cNvPr id="3" name="Notizenplatzhalter 2">
            <a:extLst>
              <a:ext uri="{FF2B5EF4-FFF2-40B4-BE49-F238E27FC236}">
                <a16:creationId xmlns:a16="http://schemas.microsoft.com/office/drawing/2014/main" id="{C94B33AD-FCD5-459C-1432-15E882BE958F}"/>
              </a:ext>
            </a:extLst>
          </p:cNvPr>
          <p:cNvSpPr txBox="1">
            <a:spLocks noGrp="1"/>
          </p:cNvSpPr>
          <p:nvPr>
            <p:ph type="body" sz="quarter" idx="1"/>
          </p:nvPr>
        </p:nvSpPr>
        <p:spPr/>
        <p:txBody>
          <a:bodyPr/>
          <a:lstStyle/>
          <a:p>
            <a:r>
              <a:rPr lang="de-DE" dirty="0"/>
              <a:t>I </a:t>
            </a:r>
            <a:r>
              <a:rPr lang="de-DE" dirty="0" err="1"/>
              <a:t>want</a:t>
            </a:r>
            <a:r>
              <a:rPr lang="de-DE" dirty="0"/>
              <a:t> </a:t>
            </a:r>
            <a:r>
              <a:rPr lang="de-DE" dirty="0" err="1"/>
              <a:t>to</a:t>
            </a:r>
            <a:r>
              <a:rPr lang="de-DE" dirty="0"/>
              <a:t> highlight an </a:t>
            </a:r>
            <a:r>
              <a:rPr lang="de-DE" dirty="0" err="1"/>
              <a:t>important</a:t>
            </a:r>
            <a:r>
              <a:rPr lang="de-DE" dirty="0"/>
              <a:t> </a:t>
            </a:r>
            <a:r>
              <a:rPr lang="de-DE" dirty="0" err="1"/>
              <a:t>related</a:t>
            </a:r>
            <a:r>
              <a:rPr lang="de-DE" dirty="0"/>
              <a:t> </a:t>
            </a:r>
            <a:r>
              <a:rPr lang="de-DE" dirty="0" err="1"/>
              <a:t>work</a:t>
            </a:r>
            <a:r>
              <a:rPr lang="de-DE" dirty="0"/>
              <a:t> </a:t>
            </a:r>
            <a:r>
              <a:rPr lang="de-DE" dirty="0" err="1"/>
              <a:t>that</a:t>
            </a:r>
            <a:r>
              <a:rPr lang="de-DE" dirty="0"/>
              <a:t> </a:t>
            </a:r>
            <a:r>
              <a:rPr lang="de-DE" dirty="0" err="1"/>
              <a:t>provided</a:t>
            </a:r>
            <a:r>
              <a:rPr lang="de-DE" dirty="0"/>
              <a:t> </a:t>
            </a:r>
            <a:r>
              <a:rPr lang="de-DE" dirty="0" err="1"/>
              <a:t>the</a:t>
            </a:r>
            <a:r>
              <a:rPr lang="de-DE" dirty="0"/>
              <a:t> </a:t>
            </a:r>
            <a:r>
              <a:rPr lang="de-DE" dirty="0" err="1"/>
              <a:t>knowledge</a:t>
            </a:r>
            <a:r>
              <a:rPr lang="de-DE" dirty="0"/>
              <a:t> </a:t>
            </a:r>
            <a:r>
              <a:rPr lang="de-DE" dirty="0" err="1"/>
              <a:t>base</a:t>
            </a:r>
            <a:r>
              <a:rPr lang="de-DE" dirty="0"/>
              <a:t> </a:t>
            </a:r>
            <a:r>
              <a:rPr lang="de-DE" dirty="0" err="1"/>
              <a:t>which</a:t>
            </a:r>
            <a:r>
              <a:rPr lang="de-DE" dirty="0"/>
              <a:t> </a:t>
            </a:r>
            <a:r>
              <a:rPr lang="de-DE" dirty="0" err="1"/>
              <a:t>the</a:t>
            </a:r>
            <a:r>
              <a:rPr lang="de-DE" dirty="0"/>
              <a:t> title </a:t>
            </a:r>
            <a:r>
              <a:rPr lang="de-DE" dirty="0" err="1"/>
              <a:t>referenced</a:t>
            </a:r>
            <a:endParaRPr lang="de-DE" dirty="0"/>
          </a:p>
        </p:txBody>
      </p:sp>
      <p:sp>
        <p:nvSpPr>
          <p:cNvPr id="4" name="Foliennummernplatzhalter 3">
            <a:extLst>
              <a:ext uri="{FF2B5EF4-FFF2-40B4-BE49-F238E27FC236}">
                <a16:creationId xmlns:a16="http://schemas.microsoft.com/office/drawing/2014/main" id="{E6137C69-66A3-ACF7-9BF7-B8CE5B4953A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99AAE84-1027-4C01-9168-01937A0F140A}" type="slidenum">
              <a:t>2</a:t>
            </a:fld>
            <a:endParaRPr lang="de-DE" sz="1300" b="0" i="0" u="none" strike="noStrike" kern="1200" cap="none" spc="0" baseline="0" dirty="0">
              <a:solidFill>
                <a:srgbClr val="000000"/>
              </a:solidFill>
              <a:uFillTx/>
              <a:latin typeface="Apto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a:t>UC … This demonstrates that lawyers value tools the most that automate routine tasks and provide easy access to relevant legal information and documents.</a:t>
            </a:r>
          </a:p>
          <a:p>
            <a:r>
              <a:rPr lang="en-US" dirty="0"/>
              <a:t>-</a:t>
            </a:r>
          </a:p>
          <a:p>
            <a:r>
              <a:rPr lang="en-US" sz="1200" kern="0" dirty="0">
                <a:solidFill>
                  <a:schemeClr val="tx1"/>
                </a:solidFill>
              </a:rPr>
              <a:t>We refuted the practical application of use cases that did not surface in neither our nor the previous interviews</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20</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20</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20</a:t>
            </a:fld>
            <a:endParaRPr lang="en-US"/>
          </a:p>
        </p:txBody>
      </p:sp>
    </p:spTree>
    <p:extLst>
      <p:ext uri="{BB962C8B-B14F-4D97-AF65-F5344CB8AC3E}">
        <p14:creationId xmlns:p14="http://schemas.microsoft.com/office/powerpoint/2010/main" val="306067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it comes to the licensing of AI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think that the Word add-in is an under-recognized choice and should be considered more often</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21</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21</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21</a:t>
            </a:fld>
            <a:endParaRPr lang="en-US" dirty="0"/>
          </a:p>
        </p:txBody>
      </p:sp>
    </p:spTree>
    <p:extLst>
      <p:ext uri="{BB962C8B-B14F-4D97-AF65-F5344CB8AC3E}">
        <p14:creationId xmlns:p14="http://schemas.microsoft.com/office/powerpoint/2010/main" val="315439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a:t>We identified the preference of appliers to have </a:t>
            </a:r>
          </a:p>
          <a:p>
            <a:r>
              <a:rPr lang="en-US" dirty="0"/>
              <a:t>The quotes below illustrate this dissonance with P-2 arguing for…</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22</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22</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22</a:t>
            </a:fld>
            <a:endParaRPr lang="en-US" dirty="0"/>
          </a:p>
        </p:txBody>
      </p:sp>
    </p:spTree>
    <p:extLst>
      <p:ext uri="{BB962C8B-B14F-4D97-AF65-F5344CB8AC3E}">
        <p14:creationId xmlns:p14="http://schemas.microsoft.com/office/powerpoint/2010/main" val="2635707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rPr>
              <a:t>The main benefits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1"/>
                </a:solidFill>
              </a:rPr>
              <a:t>Here interviewees </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23</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23</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23</a:t>
            </a:fld>
            <a:endParaRPr lang="en-US" dirty="0"/>
          </a:p>
        </p:txBody>
      </p:sp>
    </p:spTree>
    <p:extLst>
      <p:ext uri="{BB962C8B-B14F-4D97-AF65-F5344CB8AC3E}">
        <p14:creationId xmlns:p14="http://schemas.microsoft.com/office/powerpoint/2010/main" val="925426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0" dirty="0" err="1">
                <a:solidFill>
                  <a:schemeClr val="tx1"/>
                </a:solidFill>
              </a:rPr>
              <a:t>For</a:t>
            </a:r>
            <a:r>
              <a:rPr lang="de-DE" sz="1200" kern="0" dirty="0">
                <a:solidFill>
                  <a:schemeClr val="tx1"/>
                </a:solidFill>
              </a:rPr>
              <a:t> </a:t>
            </a:r>
            <a:r>
              <a:rPr lang="de-DE" sz="1200" kern="0" dirty="0" err="1">
                <a:solidFill>
                  <a:schemeClr val="tx1"/>
                </a:solidFill>
              </a:rPr>
              <a:t>appliers</a:t>
            </a:r>
            <a:r>
              <a:rPr lang="de-DE" sz="1200" kern="0" dirty="0">
                <a:solidFill>
                  <a:schemeClr val="tx1"/>
                </a:solidFill>
              </a:rPr>
              <a:t> </a:t>
            </a:r>
            <a:r>
              <a:rPr lang="de-DE" sz="1200" kern="0" dirty="0" err="1">
                <a:solidFill>
                  <a:schemeClr val="tx1"/>
                </a:solidFill>
              </a:rPr>
              <a:t>the</a:t>
            </a:r>
            <a:r>
              <a:rPr lang="de-DE" sz="1200" kern="0" dirty="0">
                <a:solidFill>
                  <a:schemeClr val="tx1"/>
                </a:solidFill>
              </a:rPr>
              <a:t> </a:t>
            </a:r>
            <a:r>
              <a:rPr lang="de-DE" sz="1200" kern="0" dirty="0" err="1">
                <a:solidFill>
                  <a:schemeClr val="tx1"/>
                </a:solidFill>
              </a:rPr>
              <a:t>main</a:t>
            </a:r>
            <a:r>
              <a:rPr lang="de-DE" sz="1200" kern="0" dirty="0">
                <a:solidFill>
                  <a:schemeClr val="tx1"/>
                </a:solidFill>
              </a:rPr>
              <a:t> </a:t>
            </a:r>
            <a:r>
              <a:rPr lang="de-DE" sz="1200" kern="0" dirty="0" err="1">
                <a:solidFill>
                  <a:schemeClr val="tx1"/>
                </a:solidFill>
              </a:rPr>
              <a:t>challenge</a:t>
            </a:r>
            <a:r>
              <a:rPr lang="de-DE" sz="1200" kern="0" dirty="0">
                <a:solidFill>
                  <a:schemeClr val="tx1"/>
                </a:solidFill>
              </a:rPr>
              <a:t> in </a:t>
            </a:r>
            <a:r>
              <a:rPr lang="de-DE" sz="1200" kern="0" dirty="0" err="1">
                <a:solidFill>
                  <a:schemeClr val="tx1"/>
                </a:solidFill>
              </a:rPr>
              <a:t>their</a:t>
            </a:r>
            <a:r>
              <a:rPr lang="de-DE" sz="1200" kern="0" dirty="0">
                <a:solidFill>
                  <a:schemeClr val="tx1"/>
                </a:solidFill>
              </a:rPr>
              <a:t> </a:t>
            </a:r>
            <a:r>
              <a:rPr lang="de-DE" sz="1200" kern="0" dirty="0" err="1">
                <a:solidFill>
                  <a:schemeClr val="tx1"/>
                </a:solidFill>
              </a:rPr>
              <a:t>day-to-day</a:t>
            </a:r>
            <a:r>
              <a:rPr lang="de-DE" sz="1200" kern="0" dirty="0">
                <a:solidFill>
                  <a:schemeClr val="tx1"/>
                </a:solidFill>
              </a:rPr>
              <a:t> </a:t>
            </a:r>
            <a:r>
              <a:rPr lang="de-DE" sz="1200" kern="0" dirty="0" err="1">
                <a:solidFill>
                  <a:schemeClr val="tx1"/>
                </a:solidFill>
              </a:rPr>
              <a:t>work</a:t>
            </a:r>
            <a:r>
              <a:rPr lang="de-DE" sz="1200" kern="0" dirty="0">
                <a:solidFill>
                  <a:schemeClr val="tx1"/>
                </a:solidFill>
              </a:rPr>
              <a:t> </a:t>
            </a:r>
            <a:r>
              <a:rPr lang="de-DE" sz="1200" kern="0" dirty="0" err="1">
                <a:solidFill>
                  <a:schemeClr val="tx1"/>
                </a:solidFill>
              </a:rPr>
              <a:t>is</a:t>
            </a:r>
            <a:r>
              <a:rPr lang="de-DE" sz="1200" kern="0" dirty="0">
                <a:solidFill>
                  <a:schemeClr val="tx1"/>
                </a:solidFill>
              </a:rPr>
              <a:t> </a:t>
            </a:r>
            <a:r>
              <a:rPr lang="de-DE" sz="1200" kern="0" dirty="0" err="1">
                <a:solidFill>
                  <a:schemeClr val="tx1"/>
                </a:solidFill>
              </a:rPr>
              <a:t>some</a:t>
            </a:r>
            <a:r>
              <a:rPr lang="de-DE" sz="1200" kern="0" dirty="0">
                <a:solidFill>
                  <a:schemeClr val="tx1"/>
                </a:solidFill>
              </a:rPr>
              <a:t> </a:t>
            </a:r>
            <a:r>
              <a:rPr lang="de-DE" sz="1200" kern="0" dirty="0" err="1">
                <a:solidFill>
                  <a:schemeClr val="tx1"/>
                </a:solidFill>
              </a:rPr>
              <a:t>kind</a:t>
            </a:r>
            <a:r>
              <a:rPr lang="de-DE" sz="1200" kern="0" dirty="0">
                <a:solidFill>
                  <a:schemeClr val="tx1"/>
                </a:solidFill>
              </a:rPr>
              <a:t> </a:t>
            </a:r>
            <a:r>
              <a:rPr lang="de-DE" sz="1200" kern="0" dirty="0" err="1">
                <a:solidFill>
                  <a:schemeClr val="tx1"/>
                </a:solidFill>
              </a:rPr>
              <a:t>of</a:t>
            </a:r>
            <a:r>
              <a:rPr lang="de-DE" sz="1200" kern="0" dirty="0">
                <a:solidFill>
                  <a:schemeClr val="tx1"/>
                </a:solidFill>
              </a:rPr>
              <a:t> </a:t>
            </a:r>
            <a:r>
              <a:rPr lang="de-DE" sz="1200" kern="0" dirty="0" err="1">
                <a:solidFill>
                  <a:schemeClr val="tx1"/>
                </a:solidFill>
              </a:rPr>
              <a:t>ressource</a:t>
            </a:r>
            <a:r>
              <a:rPr lang="de-DE" sz="1200" kern="0" dirty="0">
                <a:solidFill>
                  <a:schemeClr val="tx1"/>
                </a:solidFill>
              </a:rPr>
              <a:t> </a:t>
            </a:r>
            <a:r>
              <a:rPr lang="de-DE" sz="1200" kern="0" dirty="0" err="1">
                <a:solidFill>
                  <a:schemeClr val="tx1"/>
                </a:solidFill>
              </a:rPr>
              <a:t>strain</a:t>
            </a:r>
            <a:endParaRPr lang="de-DE" sz="1200" kern="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0" dirty="0" err="1">
                <a:solidFill>
                  <a:schemeClr val="tx1"/>
                </a:solidFill>
              </a:rPr>
              <a:t>For</a:t>
            </a:r>
            <a:r>
              <a:rPr lang="de-DE" sz="1200" kern="0" dirty="0">
                <a:solidFill>
                  <a:schemeClr val="tx1"/>
                </a:solidFill>
              </a:rPr>
              <a:t> </a:t>
            </a:r>
            <a:r>
              <a:rPr lang="de-DE" sz="1200" kern="0" dirty="0" err="1">
                <a:solidFill>
                  <a:schemeClr val="tx1"/>
                </a:solidFill>
              </a:rPr>
              <a:t>providers</a:t>
            </a:r>
            <a:r>
              <a:rPr lang="de-DE" sz="1200" kern="0" dirty="0">
                <a:solidFill>
                  <a:schemeClr val="tx1"/>
                </a:solidFill>
              </a:rPr>
              <a:t> </a:t>
            </a:r>
            <a:r>
              <a:rPr lang="de-DE" sz="1200" kern="0" dirty="0" err="1">
                <a:solidFill>
                  <a:schemeClr val="tx1"/>
                </a:solidFill>
              </a:rPr>
              <a:t>developing</a:t>
            </a:r>
            <a:r>
              <a:rPr lang="de-DE" sz="1200" kern="0" dirty="0">
                <a:solidFill>
                  <a:schemeClr val="tx1"/>
                </a:solidFill>
              </a:rPr>
              <a:t> </a:t>
            </a:r>
            <a:r>
              <a:rPr lang="de-DE" sz="1200" kern="0" dirty="0" err="1">
                <a:solidFill>
                  <a:schemeClr val="tx1"/>
                </a:solidFill>
              </a:rPr>
              <a:t>tools</a:t>
            </a:r>
            <a:r>
              <a:rPr lang="de-DE" sz="1200" kern="0" dirty="0">
                <a:solidFill>
                  <a:schemeClr val="tx1"/>
                </a:solidFill>
              </a:rPr>
              <a:t> </a:t>
            </a:r>
            <a:r>
              <a:rPr lang="de-DE" sz="1200" kern="0" dirty="0" err="1">
                <a:solidFill>
                  <a:schemeClr val="tx1"/>
                </a:solidFill>
              </a:rPr>
              <a:t>the</a:t>
            </a:r>
            <a:r>
              <a:rPr lang="de-DE" sz="1200" kern="0" dirty="0">
                <a:solidFill>
                  <a:schemeClr val="tx1"/>
                </a:solidFill>
              </a:rPr>
              <a:t> </a:t>
            </a:r>
            <a:r>
              <a:rPr lang="de-DE" sz="1200" kern="0" dirty="0" err="1">
                <a:solidFill>
                  <a:schemeClr val="tx1"/>
                </a:solidFill>
              </a:rPr>
              <a:t>main</a:t>
            </a:r>
            <a:r>
              <a:rPr lang="de-DE" sz="1200" kern="0" dirty="0">
                <a:solidFill>
                  <a:schemeClr val="tx1"/>
                </a:solidFill>
              </a:rPr>
              <a:t> </a:t>
            </a:r>
            <a:r>
              <a:rPr lang="de-DE" sz="1200" kern="0" dirty="0" err="1">
                <a:solidFill>
                  <a:schemeClr val="tx1"/>
                </a:solidFill>
              </a:rPr>
              <a:t>challenge</a:t>
            </a:r>
            <a:r>
              <a:rPr lang="de-DE" sz="1200" kern="0" dirty="0">
                <a:solidFill>
                  <a:schemeClr val="tx1"/>
                </a:solidFill>
              </a:rPr>
              <a:t> </a:t>
            </a:r>
            <a:r>
              <a:rPr lang="de-DE" sz="1200" kern="0" dirty="0" err="1">
                <a:solidFill>
                  <a:schemeClr val="tx1"/>
                </a:solidFill>
              </a:rPr>
              <a:t>is</a:t>
            </a:r>
            <a:r>
              <a:rPr lang="de-DE" sz="1200" kern="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0" dirty="0" err="1">
                <a:solidFill>
                  <a:schemeClr val="tx1"/>
                </a:solidFill>
              </a:rPr>
              <a:t>Synthetic</a:t>
            </a:r>
            <a:r>
              <a:rPr lang="de-DE" sz="1200" kern="0" dirty="0">
                <a:solidFill>
                  <a:schemeClr val="tx1"/>
                </a:solidFill>
              </a:rPr>
              <a:t> </a:t>
            </a:r>
            <a:r>
              <a:rPr lang="de-DE" sz="1200" kern="0" dirty="0" err="1">
                <a:solidFill>
                  <a:schemeClr val="tx1"/>
                </a:solidFill>
              </a:rPr>
              <a:t>data</a:t>
            </a:r>
            <a:r>
              <a:rPr lang="de-DE" sz="1200" kern="0" dirty="0">
                <a:solidFill>
                  <a:schemeClr val="tx1"/>
                </a:solidFill>
              </a:rPr>
              <a:t> </a:t>
            </a:r>
            <a:r>
              <a:rPr lang="de-DE" sz="1200" kern="0" dirty="0" err="1">
                <a:solidFill>
                  <a:schemeClr val="tx1"/>
                </a:solidFill>
              </a:rPr>
              <a:t>is</a:t>
            </a:r>
            <a:r>
              <a:rPr lang="de-DE" sz="1200" kern="0" dirty="0">
                <a:solidFill>
                  <a:schemeClr val="tx1"/>
                </a:solidFill>
              </a:rPr>
              <a:t> </a:t>
            </a:r>
            <a:r>
              <a:rPr lang="de-DE" sz="1200" kern="0" dirty="0" err="1">
                <a:solidFill>
                  <a:schemeClr val="tx1"/>
                </a:solidFill>
              </a:rPr>
              <a:t>currently</a:t>
            </a:r>
            <a:r>
              <a:rPr lang="de-DE" sz="1200" kern="0" dirty="0">
                <a:solidFill>
                  <a:schemeClr val="tx1"/>
                </a:solidFill>
              </a:rPr>
              <a:t> </a:t>
            </a:r>
            <a:r>
              <a:rPr lang="de-DE" sz="1200" kern="0" dirty="0" err="1">
                <a:solidFill>
                  <a:schemeClr val="tx1"/>
                </a:solidFill>
              </a:rPr>
              <a:t>being</a:t>
            </a:r>
            <a:r>
              <a:rPr lang="de-DE" sz="1200" kern="0" dirty="0">
                <a:solidFill>
                  <a:schemeClr val="tx1"/>
                </a:solidFill>
              </a:rPr>
              <a:t> </a:t>
            </a:r>
            <a:r>
              <a:rPr lang="de-DE" sz="1200" kern="0" dirty="0" err="1">
                <a:solidFill>
                  <a:schemeClr val="tx1"/>
                </a:solidFill>
              </a:rPr>
              <a:t>explored</a:t>
            </a:r>
            <a:r>
              <a:rPr lang="de-DE" sz="1200" kern="0" dirty="0">
                <a:solidFill>
                  <a:schemeClr val="tx1"/>
                </a:solidFill>
              </a:rPr>
              <a:t> </a:t>
            </a:r>
            <a:r>
              <a:rPr lang="de-DE" sz="1200" kern="0" dirty="0" err="1">
                <a:solidFill>
                  <a:schemeClr val="tx1"/>
                </a:solidFill>
              </a:rPr>
              <a:t>by</a:t>
            </a:r>
            <a:r>
              <a:rPr lang="de-DE" sz="1200" kern="0" dirty="0">
                <a:solidFill>
                  <a:schemeClr val="tx1"/>
                </a:solidFill>
              </a:rPr>
              <a:t> </a:t>
            </a:r>
            <a:r>
              <a:rPr lang="de-DE" sz="1200" kern="0" dirty="0" err="1">
                <a:solidFill>
                  <a:schemeClr val="tx1"/>
                </a:solidFill>
              </a:rPr>
              <a:t>two</a:t>
            </a:r>
            <a:r>
              <a:rPr lang="de-DE" sz="1200" kern="0" dirty="0">
                <a:solidFill>
                  <a:schemeClr val="tx1"/>
                </a:solidFill>
              </a:rPr>
              <a:t> </a:t>
            </a:r>
            <a:r>
              <a:rPr lang="de-DE" sz="1200" kern="0" dirty="0" err="1">
                <a:solidFill>
                  <a:schemeClr val="tx1"/>
                </a:solidFill>
              </a:rPr>
              <a:t>provider</a:t>
            </a:r>
            <a:r>
              <a:rPr lang="de-DE" sz="1200" kern="0" dirty="0">
                <a:solidFill>
                  <a:schemeClr val="tx1"/>
                </a:solidFill>
              </a:rPr>
              <a:t> but </a:t>
            </a:r>
            <a:r>
              <a:rPr lang="de-DE" sz="1200" kern="0" dirty="0" err="1">
                <a:solidFill>
                  <a:schemeClr val="tx1"/>
                </a:solidFill>
              </a:rPr>
              <a:t>none</a:t>
            </a:r>
            <a:r>
              <a:rPr lang="de-DE" sz="1200" kern="0" dirty="0">
                <a:solidFill>
                  <a:schemeClr val="tx1"/>
                </a:solidFill>
              </a:rPr>
              <a:t> </a:t>
            </a:r>
            <a:r>
              <a:rPr lang="de-DE" sz="1200" kern="0" dirty="0" err="1">
                <a:solidFill>
                  <a:schemeClr val="tx1"/>
                </a:solidFill>
              </a:rPr>
              <a:t>of</a:t>
            </a:r>
            <a:r>
              <a:rPr lang="de-DE" sz="1200" kern="0" dirty="0">
                <a:solidFill>
                  <a:schemeClr val="tx1"/>
                </a:solidFill>
              </a:rPr>
              <a:t> </a:t>
            </a:r>
            <a:r>
              <a:rPr lang="de-DE" sz="1200" kern="0" dirty="0" err="1">
                <a:solidFill>
                  <a:schemeClr val="tx1"/>
                </a:solidFill>
              </a:rPr>
              <a:t>them</a:t>
            </a:r>
            <a:r>
              <a:rPr lang="de-DE" sz="1200" kern="0" dirty="0">
                <a:solidFill>
                  <a:schemeClr val="tx1"/>
                </a:solidFill>
              </a:rPr>
              <a:t> </a:t>
            </a:r>
            <a:r>
              <a:rPr lang="de-DE" sz="1200" kern="0" dirty="0" err="1">
                <a:solidFill>
                  <a:schemeClr val="tx1"/>
                </a:solidFill>
              </a:rPr>
              <a:t>are</a:t>
            </a:r>
            <a:r>
              <a:rPr lang="de-DE" sz="1200" kern="0" dirty="0">
                <a:solidFill>
                  <a:schemeClr val="tx1"/>
                </a:solidFill>
              </a:rPr>
              <a:t> </a:t>
            </a:r>
            <a:r>
              <a:rPr lang="de-DE" sz="1200" kern="0" dirty="0" err="1">
                <a:solidFill>
                  <a:schemeClr val="tx1"/>
                </a:solidFill>
              </a:rPr>
              <a:t>using</a:t>
            </a:r>
            <a:r>
              <a:rPr lang="de-DE" sz="1200" kern="0" dirty="0">
                <a:solidFill>
                  <a:schemeClr val="tx1"/>
                </a:solidFill>
              </a:rPr>
              <a:t> </a:t>
            </a:r>
            <a:r>
              <a:rPr lang="de-DE" sz="1200" kern="0" dirty="0" err="1">
                <a:solidFill>
                  <a:schemeClr val="tx1"/>
                </a:solidFill>
              </a:rPr>
              <a:t>it</a:t>
            </a:r>
            <a:r>
              <a:rPr lang="de-DE" sz="1200" kern="0" dirty="0">
                <a:solidFill>
                  <a:schemeClr val="tx1"/>
                </a:solidFill>
              </a:rPr>
              <a:t> </a:t>
            </a:r>
            <a:r>
              <a:rPr lang="de-DE" sz="1200" kern="0" dirty="0" err="1">
                <a:solidFill>
                  <a:schemeClr val="tx1"/>
                </a:solidFill>
              </a:rPr>
              <a:t>yet</a:t>
            </a:r>
            <a:endParaRPr lang="en-US" sz="1200" kern="0" dirty="0">
              <a:solidFill>
                <a:schemeClr val="tx1"/>
              </a:solidFill>
            </a:endParaRPr>
          </a:p>
        </p:txBody>
      </p:sp>
      <p:sp>
        <p:nvSpPr>
          <p:cNvPr id="4" name="Foliennummernplatzhalter 3"/>
          <p:cNvSpPr>
            <a:spLocks noGrp="1"/>
          </p:cNvSpPr>
          <p:nvPr>
            <p:ph type="sldNum" sz="quarter" idx="5"/>
          </p:nvPr>
        </p:nvSpPr>
        <p:spPr/>
        <p:txBody>
          <a:bodyPr/>
          <a:lstStyle/>
          <a:p>
            <a:pPr lvl="0"/>
            <a:fld id="{70DBE762-D783-4253-91B0-B72B907AFC34}" type="slidenum">
              <a:rPr lang="en-US" smtClean="0"/>
              <a:t>24</a:t>
            </a:fld>
            <a:endParaRPr lang="en-US" dirty="0"/>
          </a:p>
        </p:txBody>
      </p:sp>
      <p:sp>
        <p:nvSpPr>
          <p:cNvPr id="5" name="Foliennummernplatzhalter 4"/>
          <p:cNvSpPr>
            <a:spLocks noGrp="1"/>
          </p:cNvSpPr>
          <p:nvPr>
            <p:ph type="sldNum" sz="quarter" idx="8"/>
          </p:nvPr>
        </p:nvSpPr>
        <p:spPr/>
        <p:txBody>
          <a:bodyPr/>
          <a:lstStyle/>
          <a:p>
            <a:pPr lvl="0"/>
            <a:fld id="{082966BD-AAA2-4F77-9454-804B2971994B}" type="slidenum">
              <a:rPr lang="en-US" smtClean="0"/>
              <a:t>24</a:t>
            </a:fld>
            <a:endParaRPr lang="en-US" dirty="0"/>
          </a:p>
        </p:txBody>
      </p:sp>
      <p:sp>
        <p:nvSpPr>
          <p:cNvPr id="6" name="Foliennummernplatzhalter 5"/>
          <p:cNvSpPr>
            <a:spLocks noGrp="1"/>
          </p:cNvSpPr>
          <p:nvPr>
            <p:ph type="sldNum" sz="quarter" idx="8"/>
          </p:nvPr>
        </p:nvSpPr>
        <p:spPr/>
        <p:txBody>
          <a:bodyPr/>
          <a:lstStyle/>
          <a:p>
            <a:pPr lvl="0"/>
            <a:fld id="{BBAFC6B4-44B0-432D-AFEF-FF7C404722D8}" type="slidenum">
              <a:rPr lang="en-US" smtClean="0"/>
              <a:t>24</a:t>
            </a:fld>
            <a:endParaRPr lang="en-US" dirty="0"/>
          </a:p>
        </p:txBody>
      </p:sp>
    </p:spTree>
    <p:extLst>
      <p:ext uri="{BB962C8B-B14F-4D97-AF65-F5344CB8AC3E}">
        <p14:creationId xmlns:p14="http://schemas.microsoft.com/office/powerpoint/2010/main" val="3790574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a:t>In summary</a:t>
            </a:r>
            <a:endParaRPr lang="de-DE"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25</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25</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25</a:t>
            </a:fld>
            <a:endParaRPr lang="en-US"/>
          </a:p>
        </p:txBody>
      </p:sp>
    </p:spTree>
    <p:extLst>
      <p:ext uri="{BB962C8B-B14F-4D97-AF65-F5344CB8AC3E}">
        <p14:creationId xmlns:p14="http://schemas.microsoft.com/office/powerpoint/2010/main" val="129524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 tangible result of my thesis can be found under the link on the bottom of this slide</a:t>
            </a:r>
          </a:p>
          <a:p>
            <a:pPr marL="0" indent="0">
              <a:buFont typeface="Arial" panose="020B0604020202020204" pitchFamily="34" charset="0"/>
              <a:buNone/>
            </a:pPr>
            <a:r>
              <a:rPr lang="en-US" dirty="0"/>
              <a:t>It take you to a website maintained by this chair which keeps track on the information we have about the legal ai use cases</a:t>
            </a:r>
          </a:p>
          <a:p>
            <a:pPr marL="0" indent="0">
              <a:buFont typeface="Arial" panose="020B0604020202020204" pitchFamily="34" charset="0"/>
              <a:buNone/>
            </a:pPr>
            <a:r>
              <a:rPr lang="en-US" dirty="0"/>
              <a:t>Here you can also find experience reports summarizing the interviews that were conducted by </a:t>
            </a:r>
            <a:r>
              <a:rPr lang="en-US" dirty="0" err="1"/>
              <a:t>sebis</a:t>
            </a:r>
            <a:r>
              <a:rPr lang="en-US" dirty="0"/>
              <a:t> researchers shown in this short video clip</a:t>
            </a:r>
          </a:p>
          <a:p>
            <a:pPr marL="0" indent="0">
              <a:buFont typeface="Arial" panose="020B0604020202020204" pitchFamily="34" charset="0"/>
              <a:buNone/>
            </a:pPr>
            <a:r>
              <a:rPr lang="en-US" dirty="0"/>
              <a:t>The majority of these reports are based on this thesis work</a:t>
            </a:r>
          </a:p>
        </p:txBody>
      </p:sp>
      <p:sp>
        <p:nvSpPr>
          <p:cNvPr id="4" name="Slide Number Placeholder 3"/>
          <p:cNvSpPr>
            <a:spLocks noGrp="1"/>
          </p:cNvSpPr>
          <p:nvPr>
            <p:ph type="sldNum" sz="quarter" idx="5"/>
          </p:nvPr>
        </p:nvSpPr>
        <p:spPr/>
        <p:txBody>
          <a:bodyPr/>
          <a:lstStyle/>
          <a:p>
            <a:pPr lvl="0"/>
            <a:fld id="{70DBE762-D783-4253-91B0-B72B907AFC34}" type="slidenum">
              <a:rPr lang="en-DE" smtClean="0"/>
              <a:t>26</a:t>
            </a:fld>
            <a:endParaRPr lang="en-DE"/>
          </a:p>
        </p:txBody>
      </p:sp>
      <p:sp>
        <p:nvSpPr>
          <p:cNvPr id="5" name="Slide Number Placeholder 4"/>
          <p:cNvSpPr>
            <a:spLocks noGrp="1"/>
          </p:cNvSpPr>
          <p:nvPr>
            <p:ph type="sldNum" sz="quarter" idx="8"/>
          </p:nvPr>
        </p:nvSpPr>
        <p:spPr/>
        <p:txBody>
          <a:bodyPr/>
          <a:lstStyle/>
          <a:p>
            <a:pPr lvl="0"/>
            <a:fld id="{082966BD-AAA2-4F77-9454-804B2971994B}" type="slidenum">
              <a:rPr lang="en-DE" smtClean="0"/>
              <a:t>26</a:t>
            </a:fld>
            <a:endParaRPr lang="en-DE"/>
          </a:p>
        </p:txBody>
      </p:sp>
      <p:sp>
        <p:nvSpPr>
          <p:cNvPr id="6" name="Slide Number Placeholder 5"/>
          <p:cNvSpPr>
            <a:spLocks noGrp="1"/>
          </p:cNvSpPr>
          <p:nvPr>
            <p:ph type="sldNum" sz="quarter" idx="8"/>
          </p:nvPr>
        </p:nvSpPr>
        <p:spPr/>
        <p:txBody>
          <a:bodyPr/>
          <a:lstStyle/>
          <a:p>
            <a:pPr lvl="0"/>
            <a:fld id="{BBAFC6B4-44B0-432D-AFEF-FF7C404722D8}" type="slidenum">
              <a:rPr lang="en-DE" smtClean="0"/>
              <a:t>26</a:t>
            </a:fld>
            <a:endParaRPr lang="en-DE"/>
          </a:p>
        </p:txBody>
      </p:sp>
    </p:spTree>
    <p:extLst>
      <p:ext uri="{BB962C8B-B14F-4D97-AF65-F5344CB8AC3E}">
        <p14:creationId xmlns:p14="http://schemas.microsoft.com/office/powerpoint/2010/main" val="2579602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a:t>-</a:t>
            </a:r>
          </a:p>
          <a:p>
            <a:r>
              <a:rPr lang="en-US" dirty="0"/>
              <a:t>This reliance on a digital tool favors companies with a strong online presence and overlooks those without one.</a:t>
            </a:r>
          </a:p>
          <a:p>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27</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27</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27</a:t>
            </a:fld>
            <a:endParaRPr lang="en-US"/>
          </a:p>
        </p:txBody>
      </p:sp>
    </p:spTree>
    <p:extLst>
      <p:ext uri="{BB962C8B-B14F-4D97-AF65-F5344CB8AC3E}">
        <p14:creationId xmlns:p14="http://schemas.microsoft.com/office/powerpoint/2010/main" val="1227509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E572B6-EAD0-271C-DB2B-3FE4ECE7BF7D}"/>
              </a:ext>
            </a:extLst>
          </p:cNvPr>
          <p:cNvSpPr>
            <a:spLocks noGrp="1" noRot="1" noChangeAspect="1"/>
          </p:cNvSpPr>
          <p:nvPr>
            <p:ph type="sldImg"/>
          </p:nvPr>
        </p:nvSpPr>
        <p:spPr>
          <a:xfrm>
            <a:off x="141288" y="769938"/>
            <a:ext cx="6816725" cy="3835400"/>
          </a:xfrm>
        </p:spPr>
      </p:sp>
      <p:sp>
        <p:nvSpPr>
          <p:cNvPr id="3" name="Notizenplatzhalter 2">
            <a:extLst>
              <a:ext uri="{FF2B5EF4-FFF2-40B4-BE49-F238E27FC236}">
                <a16:creationId xmlns:a16="http://schemas.microsoft.com/office/drawing/2014/main" id="{5919C722-896B-A514-8183-58D51CEC85FB}"/>
              </a:ext>
            </a:extLst>
          </p:cNvPr>
          <p:cNvSpPr txBox="1">
            <a:spLocks noGrp="1"/>
          </p:cNvSpPr>
          <p:nvPr>
            <p:ph type="body" sz="quarter" idx="1"/>
          </p:nvPr>
        </p:nvSpPr>
        <p:spPr/>
        <p:txBody>
          <a:bodyPr/>
          <a:lstStyle/>
          <a:p>
            <a:endParaRPr lang="de-DE" dirty="0"/>
          </a:p>
        </p:txBody>
      </p:sp>
      <p:sp>
        <p:nvSpPr>
          <p:cNvPr id="4" name="Foliennummernplatzhalter 3">
            <a:extLst>
              <a:ext uri="{FF2B5EF4-FFF2-40B4-BE49-F238E27FC236}">
                <a16:creationId xmlns:a16="http://schemas.microsoft.com/office/drawing/2014/main" id="{1127016E-7C46-6794-3E0C-C069AC9C4F1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7C1675-B089-4566-A653-34302DF777D9}" type="slidenum">
              <a:t>28</a:t>
            </a:fld>
            <a:endParaRPr lang="de-DE" sz="1300" b="0" i="0" u="none" strike="noStrike" kern="1200" cap="none" spc="0" baseline="0" dirty="0">
              <a:solidFill>
                <a:srgbClr val="000000"/>
              </a:solidFill>
              <a:uFillTx/>
              <a:latin typeface="Apto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lvl="0"/>
            <a:fld id="{70DBE762-D783-4253-91B0-B72B907AFC34}" type="slidenum">
              <a:rPr lang="de-DE" smtClean="0"/>
              <a:t>29</a:t>
            </a:fld>
            <a:endParaRPr lang="de-DE"/>
          </a:p>
        </p:txBody>
      </p:sp>
      <p:sp>
        <p:nvSpPr>
          <p:cNvPr id="5" name="Slide Number Placeholder 4"/>
          <p:cNvSpPr>
            <a:spLocks noGrp="1"/>
          </p:cNvSpPr>
          <p:nvPr>
            <p:ph type="sldNum" sz="quarter" idx="8"/>
          </p:nvPr>
        </p:nvSpPr>
        <p:spPr/>
        <p:txBody>
          <a:bodyPr/>
          <a:lstStyle/>
          <a:p>
            <a:pPr lvl="0"/>
            <a:fld id="{082966BD-AAA2-4F77-9454-804B2971994B}" type="slidenum">
              <a:rPr lang="de-DE" smtClean="0"/>
              <a:t>29</a:t>
            </a:fld>
            <a:endParaRPr lang="de-DE"/>
          </a:p>
        </p:txBody>
      </p:sp>
      <p:sp>
        <p:nvSpPr>
          <p:cNvPr id="6" name="Slide Number Placeholder 5"/>
          <p:cNvSpPr>
            <a:spLocks noGrp="1"/>
          </p:cNvSpPr>
          <p:nvPr>
            <p:ph type="sldNum" sz="quarter" idx="8"/>
          </p:nvPr>
        </p:nvSpPr>
        <p:spPr/>
        <p:txBody>
          <a:bodyPr/>
          <a:lstStyle/>
          <a:p>
            <a:pPr lvl="0"/>
            <a:fld id="{BBAFC6B4-44B0-432D-AFEF-FF7C404722D8}" type="slidenum">
              <a:rPr lang="de-DE" smtClean="0"/>
              <a:t>29</a:t>
            </a:fld>
            <a:endParaRPr lang="de-DE"/>
          </a:p>
        </p:txBody>
      </p:sp>
    </p:spTree>
    <p:extLst>
      <p:ext uri="{BB962C8B-B14F-4D97-AF65-F5344CB8AC3E}">
        <p14:creationId xmlns:p14="http://schemas.microsoft.com/office/powerpoint/2010/main" val="273098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A6171C3-8F63-99B3-9527-8F3E891141B4}"/>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63864D94-E561-E332-747E-385A0745F196}"/>
              </a:ext>
            </a:extLst>
          </p:cNvPr>
          <p:cNvSpPr txBox="1">
            <a:spLocks noGrp="1"/>
          </p:cNvSpPr>
          <p:nvPr>
            <p:ph type="body" sz="quarter" idx="1"/>
          </p:nvPr>
        </p:nvSpPr>
        <p:spPr/>
        <p:txBody>
          <a:bodyPr/>
          <a:lstStyle/>
          <a:p>
            <a:pPr lvl="0"/>
            <a:r>
              <a:rPr lang="en-GB" dirty="0"/>
              <a:t>A lot on a first glance…I know… but there is a lot going on in the </a:t>
            </a:r>
            <a:r>
              <a:rPr lang="en-GB" dirty="0" err="1"/>
              <a:t>LegalTech</a:t>
            </a:r>
            <a:r>
              <a:rPr lang="en-GB" dirty="0"/>
              <a:t> market.</a:t>
            </a:r>
          </a:p>
          <a:p>
            <a:pPr lvl="0"/>
            <a:r>
              <a:rPr lang="en-GB" dirty="0"/>
              <a:t>Startups appearing and vanishing every week. Legislation trying to stay up to date. And a lot of money involved.</a:t>
            </a:r>
          </a:p>
          <a:p>
            <a:pPr lvl="0"/>
            <a:r>
              <a:rPr lang="en-GB" dirty="0"/>
              <a:t>Take Harvey for example: a </a:t>
            </a:r>
            <a:r>
              <a:rPr lang="de-DE" dirty="0">
                <a:solidFill>
                  <a:srgbClr val="111111"/>
                </a:solidFill>
                <a:latin typeface="-apple-system"/>
              </a:rPr>
              <a:t>LLM </a:t>
            </a:r>
            <a:r>
              <a:rPr lang="de-DE" dirty="0" err="1">
                <a:solidFill>
                  <a:srgbClr val="111111"/>
                </a:solidFill>
                <a:latin typeface="-apple-system"/>
              </a:rPr>
              <a:t>built</a:t>
            </a:r>
            <a:r>
              <a:rPr lang="de-DE" dirty="0">
                <a:solidFill>
                  <a:srgbClr val="111111"/>
                </a:solidFill>
                <a:latin typeface="-apple-system"/>
              </a:rPr>
              <a:t> upon </a:t>
            </a:r>
            <a:r>
              <a:rPr lang="de-DE" dirty="0" err="1">
                <a:solidFill>
                  <a:srgbClr val="111111"/>
                </a:solidFill>
                <a:latin typeface="-apple-system"/>
              </a:rPr>
              <a:t>OpenAI‘s</a:t>
            </a:r>
            <a:r>
              <a:rPr lang="de-DE" dirty="0">
                <a:solidFill>
                  <a:srgbClr val="111111"/>
                </a:solidFill>
                <a:latin typeface="-apple-system"/>
              </a:rPr>
              <a:t> GPT AI but </a:t>
            </a:r>
            <a:r>
              <a:rPr lang="de-DE" dirty="0" err="1">
                <a:solidFill>
                  <a:srgbClr val="111111"/>
                </a:solidFill>
                <a:latin typeface="-apple-system"/>
              </a:rPr>
              <a:t>tailored</a:t>
            </a:r>
            <a:r>
              <a:rPr lang="de-DE" dirty="0">
                <a:solidFill>
                  <a:srgbClr val="111111"/>
                </a:solidFill>
                <a:latin typeface="-apple-system"/>
              </a:rPr>
              <a:t> </a:t>
            </a:r>
            <a:r>
              <a:rPr lang="de-DE" dirty="0" err="1">
                <a:solidFill>
                  <a:srgbClr val="111111"/>
                </a:solidFill>
                <a:latin typeface="-apple-system"/>
              </a:rPr>
              <a:t>to</a:t>
            </a:r>
            <a:r>
              <a:rPr lang="de-DE" dirty="0">
                <a:solidFill>
                  <a:srgbClr val="111111"/>
                </a:solidFill>
                <a:latin typeface="-apple-system"/>
              </a:rPr>
              <a:t> </a:t>
            </a:r>
            <a:r>
              <a:rPr lang="de-DE" dirty="0" err="1">
                <a:solidFill>
                  <a:srgbClr val="111111"/>
                </a:solidFill>
                <a:latin typeface="-apple-system"/>
              </a:rPr>
              <a:t>law</a:t>
            </a:r>
            <a:r>
              <a:rPr lang="de-DE" dirty="0">
                <a:solidFill>
                  <a:srgbClr val="111111"/>
                </a:solidFill>
                <a:latin typeface="-apple-system"/>
              </a:rPr>
              <a:t> </a:t>
            </a:r>
            <a:r>
              <a:rPr lang="de-DE" dirty="0" err="1">
                <a:solidFill>
                  <a:srgbClr val="111111"/>
                </a:solidFill>
                <a:latin typeface="-apple-system"/>
              </a:rPr>
              <a:t>firms</a:t>
            </a:r>
            <a:r>
              <a:rPr lang="de-DE" dirty="0">
                <a:solidFill>
                  <a:srgbClr val="111111"/>
                </a:solidFill>
                <a:latin typeface="-apple-system"/>
              </a:rPr>
              <a:t> </a:t>
            </a:r>
            <a:r>
              <a:rPr lang="de-DE" dirty="0" err="1">
                <a:solidFill>
                  <a:srgbClr val="111111"/>
                </a:solidFill>
                <a:latin typeface="-apple-system"/>
              </a:rPr>
              <a:t>with</a:t>
            </a:r>
            <a:r>
              <a:rPr lang="de-DE" dirty="0">
                <a:solidFill>
                  <a:srgbClr val="111111"/>
                </a:solidFill>
                <a:latin typeface="-apple-system"/>
              </a:rPr>
              <a:t> a total </a:t>
            </a:r>
            <a:r>
              <a:rPr lang="de-DE" dirty="0" err="1">
                <a:solidFill>
                  <a:srgbClr val="111111"/>
                </a:solidFill>
                <a:latin typeface="-apple-system"/>
              </a:rPr>
              <a:t>funding</a:t>
            </a:r>
            <a:r>
              <a:rPr lang="de-DE" dirty="0">
                <a:solidFill>
                  <a:srgbClr val="111111"/>
                </a:solidFill>
                <a:latin typeface="-apple-system"/>
              </a:rPr>
              <a:t> </a:t>
            </a:r>
            <a:r>
              <a:rPr lang="de-DE" dirty="0" err="1">
                <a:solidFill>
                  <a:srgbClr val="111111"/>
                </a:solidFill>
                <a:latin typeface="-apple-system"/>
              </a:rPr>
              <a:t>of</a:t>
            </a:r>
            <a:r>
              <a:rPr lang="de-DE" dirty="0">
                <a:solidFill>
                  <a:srgbClr val="111111"/>
                </a:solidFill>
                <a:latin typeface="-apple-system"/>
              </a:rPr>
              <a:t> </a:t>
            </a:r>
            <a:r>
              <a:rPr lang="de-DE" dirty="0" err="1">
                <a:solidFill>
                  <a:srgbClr val="111111"/>
                </a:solidFill>
                <a:latin typeface="-apple-system"/>
              </a:rPr>
              <a:t>over</a:t>
            </a:r>
            <a:r>
              <a:rPr lang="de-DE" dirty="0">
                <a:solidFill>
                  <a:srgbClr val="111111"/>
                </a:solidFill>
                <a:latin typeface="-apple-system"/>
              </a:rPr>
              <a:t> 100 mil. </a:t>
            </a:r>
            <a:r>
              <a:rPr lang="de-DE" dirty="0" err="1">
                <a:solidFill>
                  <a:srgbClr val="111111"/>
                </a:solidFill>
                <a:latin typeface="-apple-system"/>
              </a:rPr>
              <a:t>dollars</a:t>
            </a:r>
            <a:endParaRPr lang="de-DE" dirty="0">
              <a:solidFill>
                <a:srgbClr val="111111"/>
              </a:solidFill>
              <a:latin typeface="-apple-system"/>
            </a:endParaRPr>
          </a:p>
          <a:p>
            <a:pPr lvl="0"/>
            <a:r>
              <a:rPr lang="de-DE" dirty="0">
                <a:solidFill>
                  <a:srgbClr val="111111"/>
                </a:solidFill>
                <a:latin typeface="-apple-system"/>
              </a:rPr>
              <a:t>Big </a:t>
            </a:r>
            <a:r>
              <a:rPr lang="de-DE" dirty="0" err="1">
                <a:solidFill>
                  <a:srgbClr val="111111"/>
                </a:solidFill>
                <a:latin typeface="-apple-system"/>
              </a:rPr>
              <a:t>players</a:t>
            </a:r>
            <a:r>
              <a:rPr lang="de-DE" dirty="0">
                <a:solidFill>
                  <a:srgbClr val="111111"/>
                </a:solidFill>
                <a:latin typeface="-apple-system"/>
              </a:rPr>
              <a:t> in </a:t>
            </a:r>
            <a:r>
              <a:rPr lang="de-DE" dirty="0" err="1">
                <a:solidFill>
                  <a:srgbClr val="111111"/>
                </a:solidFill>
                <a:latin typeface="-apple-system"/>
              </a:rPr>
              <a:t>the</a:t>
            </a:r>
            <a:r>
              <a:rPr lang="de-DE" dirty="0">
                <a:solidFill>
                  <a:srgbClr val="111111"/>
                </a:solidFill>
                <a:latin typeface="-apple-system"/>
              </a:rPr>
              <a:t> </a:t>
            </a:r>
            <a:r>
              <a:rPr lang="de-DE" dirty="0" err="1">
                <a:solidFill>
                  <a:srgbClr val="111111"/>
                </a:solidFill>
                <a:latin typeface="-apple-system"/>
              </a:rPr>
              <a:t>market</a:t>
            </a:r>
            <a:r>
              <a:rPr lang="de-DE" dirty="0">
                <a:solidFill>
                  <a:srgbClr val="111111"/>
                </a:solidFill>
                <a:latin typeface="-apple-system"/>
              </a:rPr>
              <a:t> </a:t>
            </a:r>
            <a:r>
              <a:rPr lang="de-DE" dirty="0" err="1">
                <a:solidFill>
                  <a:srgbClr val="111111"/>
                </a:solidFill>
                <a:latin typeface="-apple-system"/>
              </a:rPr>
              <a:t>are</a:t>
            </a:r>
            <a:r>
              <a:rPr lang="de-DE" dirty="0">
                <a:solidFill>
                  <a:srgbClr val="111111"/>
                </a:solidFill>
                <a:latin typeface="-apple-system"/>
              </a:rPr>
              <a:t> </a:t>
            </a:r>
            <a:r>
              <a:rPr lang="de-DE" dirty="0" err="1">
                <a:solidFill>
                  <a:srgbClr val="111111"/>
                </a:solidFill>
                <a:latin typeface="-apple-system"/>
              </a:rPr>
              <a:t>increasingly</a:t>
            </a:r>
            <a:r>
              <a:rPr lang="de-DE" dirty="0">
                <a:solidFill>
                  <a:srgbClr val="111111"/>
                </a:solidFill>
                <a:latin typeface="-apple-system"/>
              </a:rPr>
              <a:t> </a:t>
            </a:r>
            <a:r>
              <a:rPr lang="de-DE" dirty="0" err="1">
                <a:solidFill>
                  <a:srgbClr val="111111"/>
                </a:solidFill>
                <a:latin typeface="-apple-system"/>
              </a:rPr>
              <a:t>interested</a:t>
            </a:r>
            <a:r>
              <a:rPr lang="de-DE" dirty="0">
                <a:solidFill>
                  <a:srgbClr val="111111"/>
                </a:solidFill>
                <a:latin typeface="-apple-system"/>
              </a:rPr>
              <a:t>; </a:t>
            </a:r>
            <a:r>
              <a:rPr lang="en-GB" dirty="0"/>
              <a:t>Harvey is already being used by </a:t>
            </a:r>
            <a:r>
              <a:rPr lang="en-GB" dirty="0" err="1"/>
              <a:t>Allen&amp;Overy</a:t>
            </a:r>
            <a:r>
              <a:rPr lang="en-GB" dirty="0"/>
              <a:t> and </a:t>
            </a:r>
            <a:r>
              <a:rPr lang="en-GB" dirty="0" err="1"/>
              <a:t>Pwc</a:t>
            </a:r>
            <a:r>
              <a:rPr lang="en-GB" dirty="0"/>
              <a:t>; EY is partnering with the e-Discovery platform Reveal</a:t>
            </a:r>
          </a:p>
          <a:p>
            <a:pPr lvl="0"/>
            <a:endParaRPr lang="en-GB" dirty="0"/>
          </a:p>
          <a:p>
            <a:pPr lvl="0"/>
            <a:r>
              <a:rPr lang="en-GB" dirty="0"/>
              <a:t>The problem at hand is that there is a lot of information about startups and their technologies but too little information and research about the practical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This </a:t>
            </a:r>
            <a:r>
              <a:rPr lang="de-DE" dirty="0" err="1"/>
              <a:t>has</a:t>
            </a:r>
            <a:r>
              <a:rPr lang="de-DE" dirty="0"/>
              <a:t> </a:t>
            </a:r>
            <a:r>
              <a:rPr lang="de-DE" dirty="0" err="1"/>
              <a:t>already</a:t>
            </a:r>
            <a:r>
              <a:rPr lang="de-DE" dirty="0"/>
              <a:t> </a:t>
            </a:r>
            <a:r>
              <a:rPr lang="de-DE" dirty="0" err="1"/>
              <a:t>motivated</a:t>
            </a:r>
            <a:r>
              <a:rPr lang="de-DE" dirty="0"/>
              <a:t> </a:t>
            </a:r>
            <a:r>
              <a:rPr lang="de-DE" dirty="0" err="1"/>
              <a:t>research</a:t>
            </a:r>
            <a:r>
              <a:rPr lang="de-DE" dirty="0"/>
              <a:t> at </a:t>
            </a:r>
            <a:r>
              <a:rPr lang="de-DE" dirty="0" err="1"/>
              <a:t>this</a:t>
            </a:r>
            <a:r>
              <a:rPr lang="de-DE" dirty="0"/>
              <a:t> </a:t>
            </a:r>
            <a:r>
              <a:rPr lang="de-DE" dirty="0" err="1"/>
              <a:t>chair</a:t>
            </a:r>
            <a:r>
              <a:rPr lang="de-DE" dirty="0"/>
              <a:t> </a:t>
            </a:r>
            <a:r>
              <a:rPr lang="de-DE" dirty="0" err="1"/>
              <a:t>prior</a:t>
            </a:r>
            <a:r>
              <a:rPr lang="de-DE" dirty="0"/>
              <a:t> </a:t>
            </a:r>
            <a:r>
              <a:rPr lang="de-DE" dirty="0" err="1"/>
              <a:t>to</a:t>
            </a:r>
            <a:r>
              <a:rPr lang="de-DE" dirty="0"/>
              <a:t> </a:t>
            </a:r>
            <a:r>
              <a:rPr lang="de-DE" dirty="0" err="1"/>
              <a:t>my</a:t>
            </a:r>
            <a:r>
              <a:rPr lang="de-DE" dirty="0"/>
              <a:t> </a:t>
            </a:r>
            <a:r>
              <a:rPr lang="de-DE" dirty="0" err="1"/>
              <a:t>thesis</a:t>
            </a:r>
            <a:endParaRPr lang="de-DE" dirty="0"/>
          </a:p>
        </p:txBody>
      </p:sp>
      <p:sp>
        <p:nvSpPr>
          <p:cNvPr id="4" name="Foliennummernplatzhalter 3">
            <a:extLst>
              <a:ext uri="{FF2B5EF4-FFF2-40B4-BE49-F238E27FC236}">
                <a16:creationId xmlns:a16="http://schemas.microsoft.com/office/drawing/2014/main" id="{767519B9-09A4-C050-4FA9-2910A096574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B33E72-BE4E-402A-844A-A74207ED305C}" type="slidenum">
              <a:t>3</a:t>
            </a:fld>
            <a:endParaRPr lang="de-DE" sz="1200" b="0" i="0" u="none" strike="noStrike" kern="1200" cap="none" spc="0" baseline="0">
              <a:solidFill>
                <a:srgbClr val="000000"/>
              </a:solidFill>
              <a:uFillTx/>
              <a:latin typeface="Apto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DC6891D-2D79-35F2-46BD-DE79FAF4D6C4}"/>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98D2C6EA-1DFD-1BA4-4CA7-33B812BF08B1}"/>
              </a:ext>
            </a:extLst>
          </p:cNvPr>
          <p:cNvSpPr txBox="1">
            <a:spLocks noGrp="1"/>
          </p:cNvSpPr>
          <p:nvPr>
            <p:ph type="body" sz="quarter" idx="1"/>
          </p:nvPr>
        </p:nvSpPr>
        <p:spPr/>
        <p:txBody>
          <a:bodyPr/>
          <a:lstStyle/>
          <a:p>
            <a:pPr marL="0" lvl="0" indent="0">
              <a:buSzPct val="100000"/>
              <a:buFont typeface="Arial" pitchFamily="34"/>
              <a:buNone/>
            </a:pPr>
            <a:r>
              <a:rPr lang="de-DE" dirty="0"/>
              <a:t>A </a:t>
            </a:r>
            <a:r>
              <a:rPr lang="de-DE" dirty="0" err="1"/>
              <a:t>more</a:t>
            </a:r>
            <a:r>
              <a:rPr lang="de-DE" dirty="0"/>
              <a:t> </a:t>
            </a:r>
            <a:r>
              <a:rPr lang="de-DE" dirty="0" err="1"/>
              <a:t>visually</a:t>
            </a:r>
            <a:r>
              <a:rPr lang="de-DE" dirty="0"/>
              <a:t> </a:t>
            </a:r>
            <a:r>
              <a:rPr lang="de-DE" dirty="0" err="1"/>
              <a:t>appealing</a:t>
            </a:r>
            <a:r>
              <a:rPr lang="de-DE" dirty="0"/>
              <a:t> form </a:t>
            </a:r>
            <a:r>
              <a:rPr lang="de-DE" dirty="0" err="1"/>
              <a:t>of</a:t>
            </a:r>
            <a:r>
              <a:rPr lang="de-DE" dirty="0"/>
              <a:t> </a:t>
            </a:r>
            <a:r>
              <a:rPr lang="de-DE" dirty="0" err="1"/>
              <a:t>displaying</a:t>
            </a:r>
            <a:r>
              <a:rPr lang="de-DE" dirty="0"/>
              <a:t> </a:t>
            </a:r>
            <a:r>
              <a:rPr lang="de-DE" dirty="0" err="1"/>
              <a:t>this</a:t>
            </a:r>
            <a:r>
              <a:rPr lang="de-DE" dirty="0"/>
              <a:t> </a:t>
            </a:r>
            <a:r>
              <a:rPr lang="de-DE" dirty="0" err="1"/>
              <a:t>information</a:t>
            </a:r>
            <a:r>
              <a:rPr lang="de-DE" dirty="0"/>
              <a:t> </a:t>
            </a:r>
            <a:r>
              <a:rPr lang="de-DE" dirty="0" err="1"/>
              <a:t>is</a:t>
            </a:r>
            <a:r>
              <a:rPr lang="de-DE" dirty="0"/>
              <a:t> </a:t>
            </a:r>
            <a:r>
              <a:rPr lang="de-DE" dirty="0" err="1"/>
              <a:t>the</a:t>
            </a:r>
            <a:r>
              <a:rPr lang="de-DE" dirty="0"/>
              <a:t> Use Case Radar </a:t>
            </a:r>
          </a:p>
          <a:p>
            <a:pPr marL="0" lvl="0" indent="0">
              <a:buSzPct val="100000"/>
              <a:buFont typeface="Arial" pitchFamily="34"/>
              <a:buNone/>
            </a:pPr>
            <a:r>
              <a:rPr lang="en-GB" dirty="0" err="1"/>
              <a:t>Ucs</a:t>
            </a:r>
            <a:r>
              <a:rPr lang="en-GB" dirty="0"/>
              <a:t> identified in interviews are depicted by the blips on the radar and were summarized in 8 different categories that you can see on the left </a:t>
            </a:r>
          </a:p>
          <a:p>
            <a:pPr marL="171450" marR="0" lvl="0" indent="-171450" algn="l" defTabSz="914400" rtl="0" eaLnBrk="1" fontAlgn="auto" latinLnBrk="0" hangingPunct="1">
              <a:lnSpc>
                <a:spcPct val="100000"/>
              </a:lnSpc>
              <a:spcBef>
                <a:spcPts val="0"/>
              </a:spcBef>
              <a:spcAft>
                <a:spcPts val="0"/>
              </a:spcAft>
              <a:buClrTx/>
              <a:buSzPct val="100000"/>
              <a:buFont typeface="Arial" pitchFamily="34"/>
              <a:buChar char="•"/>
              <a:tabLst/>
              <a:defRPr/>
            </a:pPr>
            <a:r>
              <a:rPr lang="en-GB" dirty="0"/>
              <a:t>They are visualized by the sectors of the radar</a:t>
            </a:r>
          </a:p>
          <a:p>
            <a:pPr marL="171450" marR="0" lvl="0" indent="-171450" algn="l" defTabSz="914400" rtl="0" eaLnBrk="1" fontAlgn="auto" latinLnBrk="0" hangingPunct="1">
              <a:lnSpc>
                <a:spcPct val="100000"/>
              </a:lnSpc>
              <a:spcBef>
                <a:spcPts val="0"/>
              </a:spcBef>
              <a:spcAft>
                <a:spcPts val="0"/>
              </a:spcAft>
              <a:buClrTx/>
              <a:buSzPct val="100000"/>
              <a:buFont typeface="Arial" pitchFamily="34"/>
              <a:buChar char="•"/>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GB" dirty="0"/>
              <a:t>More data… so we decided to interview more experts of that domain. Our approach differed from the related work, because we decided to first interview providers and then appliers of legal AI tools.</a:t>
            </a:r>
          </a:p>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GB" dirty="0"/>
              <a:t>We did this to include a broader range of perspectives but also because we thought it would facilitate the contact to appliers. However, this was more difficult than expected. </a:t>
            </a:r>
          </a:p>
        </p:txBody>
      </p:sp>
      <p:sp>
        <p:nvSpPr>
          <p:cNvPr id="4" name="Foliennummernplatzhalter 3">
            <a:extLst>
              <a:ext uri="{FF2B5EF4-FFF2-40B4-BE49-F238E27FC236}">
                <a16:creationId xmlns:a16="http://schemas.microsoft.com/office/drawing/2014/main" id="{B9E07C60-53C1-7863-CAC0-0836F5C13A6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B25D15-7CF8-4804-A520-E93E1661E1A5}" type="slidenum">
              <a:t>31</a:t>
            </a:fld>
            <a:endParaRPr lang="en-GB" sz="1200" b="0" i="0" u="none" strike="noStrike" kern="1200" cap="none" spc="0" baseline="0" dirty="0">
              <a:solidFill>
                <a:srgbClr val="000000"/>
              </a:solidFill>
              <a:uFillTx/>
              <a:latin typeface="Apto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I’ll briefly go through the general structure of the interview guides</a:t>
            </a:r>
          </a:p>
          <a:p>
            <a:r>
              <a:rPr lang="en-US" dirty="0"/>
              <a:t>-</a:t>
            </a:r>
          </a:p>
          <a:p>
            <a:r>
              <a:rPr lang="en-US" dirty="0"/>
              <a:t>-</a:t>
            </a:r>
          </a:p>
          <a:p>
            <a:r>
              <a:rPr lang="en-US" dirty="0"/>
              <a:t>Tech: Usage of AI for providers refers to the technical aspects, for appliers the question was how much human involvement is still necessary</a:t>
            </a:r>
          </a:p>
        </p:txBody>
      </p:sp>
      <p:sp>
        <p:nvSpPr>
          <p:cNvPr id="4" name="Slide Number Placeholder 3"/>
          <p:cNvSpPr>
            <a:spLocks noGrp="1"/>
          </p:cNvSpPr>
          <p:nvPr>
            <p:ph type="sldNum" sz="quarter" idx="5"/>
          </p:nvPr>
        </p:nvSpPr>
        <p:spPr/>
        <p:txBody>
          <a:bodyPr/>
          <a:lstStyle/>
          <a:p>
            <a:pPr lvl="0"/>
            <a:fld id="{70DBE762-D783-4253-91B0-B72B907AFC34}" type="slidenum">
              <a:rPr lang="de-DE" smtClean="0"/>
              <a:t>33</a:t>
            </a:fld>
            <a:endParaRPr lang="de-DE"/>
          </a:p>
        </p:txBody>
      </p:sp>
      <p:sp>
        <p:nvSpPr>
          <p:cNvPr id="5" name="Slide Number Placeholder 4"/>
          <p:cNvSpPr>
            <a:spLocks noGrp="1"/>
          </p:cNvSpPr>
          <p:nvPr>
            <p:ph type="sldNum" sz="quarter" idx="8"/>
          </p:nvPr>
        </p:nvSpPr>
        <p:spPr/>
        <p:txBody>
          <a:bodyPr/>
          <a:lstStyle/>
          <a:p>
            <a:pPr lvl="0"/>
            <a:fld id="{082966BD-AAA2-4F77-9454-804B2971994B}" type="slidenum">
              <a:rPr lang="de-DE" smtClean="0"/>
              <a:t>33</a:t>
            </a:fld>
            <a:endParaRPr lang="de-DE"/>
          </a:p>
        </p:txBody>
      </p:sp>
      <p:sp>
        <p:nvSpPr>
          <p:cNvPr id="6" name="Slide Number Placeholder 5"/>
          <p:cNvSpPr>
            <a:spLocks noGrp="1"/>
          </p:cNvSpPr>
          <p:nvPr>
            <p:ph type="sldNum" sz="quarter" idx="8"/>
          </p:nvPr>
        </p:nvSpPr>
        <p:spPr/>
        <p:txBody>
          <a:bodyPr/>
          <a:lstStyle/>
          <a:p>
            <a:pPr lvl="0"/>
            <a:fld id="{BBAFC6B4-44B0-432D-AFEF-FF7C404722D8}" type="slidenum">
              <a:rPr lang="de-DE" smtClean="0"/>
              <a:t>33</a:t>
            </a:fld>
            <a:endParaRPr lang="de-DE"/>
          </a:p>
        </p:txBody>
      </p:sp>
    </p:spTree>
    <p:extLst>
      <p:ext uri="{BB962C8B-B14F-4D97-AF65-F5344CB8AC3E}">
        <p14:creationId xmlns:p14="http://schemas.microsoft.com/office/powerpoint/2010/main" val="411102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a:t>
            </a:r>
            <a:r>
              <a:rPr lang="de-DE" dirty="0" err="1"/>
              <a:t>names</a:t>
            </a:r>
            <a:r>
              <a:rPr lang="de-DE" dirty="0"/>
              <a:t>] </a:t>
            </a:r>
            <a:r>
              <a:rPr lang="de-DE" dirty="0" err="1"/>
              <a:t>wrote</a:t>
            </a:r>
            <a:r>
              <a:rPr lang="de-DE" dirty="0"/>
              <a:t> a </a:t>
            </a:r>
            <a:r>
              <a:rPr lang="de-DE" dirty="0" err="1"/>
              <a:t>paper</a:t>
            </a:r>
            <a:r>
              <a:rPr lang="de-DE" dirty="0"/>
              <a:t> </a:t>
            </a:r>
            <a:r>
              <a:rPr lang="de-DE" dirty="0" err="1"/>
              <a:t>summarizing</a:t>
            </a:r>
            <a:r>
              <a:rPr lang="de-DE" dirty="0"/>
              <a:t> </a:t>
            </a:r>
            <a:r>
              <a:rPr lang="de-DE" dirty="0" err="1"/>
              <a:t>the</a:t>
            </a:r>
            <a:r>
              <a:rPr lang="de-DE" dirty="0"/>
              <a:t> </a:t>
            </a:r>
            <a:r>
              <a:rPr lang="de-DE" dirty="0" err="1"/>
              <a:t>findings</a:t>
            </a:r>
            <a:r>
              <a:rPr lang="de-DE" dirty="0"/>
              <a:t> </a:t>
            </a:r>
            <a:r>
              <a:rPr lang="de-DE" dirty="0" err="1"/>
              <a:t>of</a:t>
            </a:r>
            <a:r>
              <a:rPr lang="de-DE" dirty="0"/>
              <a:t> a </a:t>
            </a:r>
            <a:r>
              <a:rPr lang="de-DE" dirty="0" err="1"/>
              <a:t>Systematic</a:t>
            </a:r>
            <a:r>
              <a:rPr lang="de-DE" dirty="0"/>
              <a:t> </a:t>
            </a:r>
            <a:r>
              <a:rPr lang="de-DE" dirty="0" err="1"/>
              <a:t>Literature</a:t>
            </a:r>
            <a:r>
              <a:rPr lang="de-DE" dirty="0"/>
              <a:t> Review and Semi-</a:t>
            </a:r>
            <a:r>
              <a:rPr lang="de-DE" dirty="0" err="1"/>
              <a:t>structured</a:t>
            </a:r>
            <a:r>
              <a:rPr lang="de-DE" dirty="0"/>
              <a:t> </a:t>
            </a:r>
            <a:r>
              <a:rPr lang="de-DE" dirty="0" err="1"/>
              <a:t>interviews</a:t>
            </a:r>
            <a:r>
              <a:rPr lang="de-DE" dirty="0"/>
              <a:t> </a:t>
            </a:r>
            <a:r>
              <a:rPr lang="de-DE" dirty="0" err="1"/>
              <a:t>of</a:t>
            </a:r>
            <a:r>
              <a:rPr lang="de-DE" dirty="0"/>
              <a:t> Legal AI </a:t>
            </a:r>
            <a:r>
              <a:rPr lang="de-DE" dirty="0" err="1"/>
              <a:t>use</a:t>
            </a:r>
            <a:r>
              <a:rPr lang="de-DE" dirty="0"/>
              <a:t> </a:t>
            </a:r>
            <a:r>
              <a:rPr lang="de-DE" dirty="0" err="1"/>
              <a:t>cases</a:t>
            </a:r>
            <a:r>
              <a:rPr lang="de-DE" dirty="0"/>
              <a:t> </a:t>
            </a:r>
            <a:r>
              <a:rPr lang="de-DE" dirty="0" err="1"/>
              <a:t>shown</a:t>
            </a:r>
            <a:r>
              <a:rPr lang="de-DE" dirty="0"/>
              <a:t> in </a:t>
            </a:r>
            <a:r>
              <a:rPr lang="de-DE" dirty="0" err="1"/>
              <a:t>this</a:t>
            </a:r>
            <a:r>
              <a:rPr lang="de-DE" dirty="0"/>
              <a:t> </a:t>
            </a:r>
            <a:r>
              <a:rPr lang="de-DE" dirty="0" err="1"/>
              <a:t>table</a:t>
            </a:r>
            <a:endParaRPr lang="de-DE" dirty="0"/>
          </a:p>
          <a:p>
            <a:endParaRPr lang="de-DE" dirty="0"/>
          </a:p>
          <a:p>
            <a:r>
              <a:rPr lang="de-DE" dirty="0"/>
              <a:t>This </a:t>
            </a:r>
            <a:r>
              <a:rPr lang="de-DE" dirty="0" err="1"/>
              <a:t>is</a:t>
            </a:r>
            <a:r>
              <a:rPr lang="de-DE" dirty="0"/>
              <a:t> </a:t>
            </a:r>
            <a:r>
              <a:rPr lang="de-DE" dirty="0" err="1"/>
              <a:t>the</a:t>
            </a:r>
            <a:r>
              <a:rPr lang="de-DE" dirty="0"/>
              <a:t> </a:t>
            </a:r>
            <a:r>
              <a:rPr lang="de-DE" dirty="0" err="1"/>
              <a:t>basis</a:t>
            </a:r>
            <a:r>
              <a:rPr lang="de-DE" dirty="0"/>
              <a:t> </a:t>
            </a:r>
            <a:r>
              <a:rPr lang="de-DE" dirty="0" err="1"/>
              <a:t>of</a:t>
            </a:r>
            <a:r>
              <a:rPr lang="de-DE" dirty="0"/>
              <a:t> </a:t>
            </a:r>
            <a:r>
              <a:rPr lang="de-DE" dirty="0" err="1"/>
              <a:t>the</a:t>
            </a:r>
            <a:r>
              <a:rPr lang="de-DE" dirty="0"/>
              <a:t> </a:t>
            </a:r>
            <a:r>
              <a:rPr lang="de-DE" dirty="0" err="1"/>
              <a:t>knowledge</a:t>
            </a:r>
            <a:r>
              <a:rPr lang="de-DE" dirty="0"/>
              <a:t> </a:t>
            </a:r>
            <a:r>
              <a:rPr lang="de-DE" dirty="0" err="1"/>
              <a:t>base</a:t>
            </a:r>
            <a:r>
              <a:rPr lang="de-DE" dirty="0"/>
              <a:t> </a:t>
            </a:r>
            <a:r>
              <a:rPr lang="de-DE" dirty="0" err="1"/>
              <a:t>that</a:t>
            </a:r>
            <a:r>
              <a:rPr lang="de-DE" dirty="0"/>
              <a:t> </a:t>
            </a:r>
            <a:r>
              <a:rPr lang="de-DE" dirty="0" err="1"/>
              <a:t>my</a:t>
            </a:r>
            <a:r>
              <a:rPr lang="de-DE" dirty="0"/>
              <a:t> </a:t>
            </a:r>
            <a:r>
              <a:rPr lang="de-DE" dirty="0" err="1"/>
              <a:t>thesis</a:t>
            </a:r>
            <a:r>
              <a:rPr lang="de-DE" dirty="0"/>
              <a:t> </a:t>
            </a:r>
            <a:r>
              <a:rPr lang="de-DE" dirty="0" err="1"/>
              <a:t>expanded</a:t>
            </a:r>
            <a:r>
              <a:rPr lang="de-DE" dirty="0"/>
              <a:t> and </a:t>
            </a:r>
            <a:r>
              <a:rPr lang="de-DE" dirty="0" err="1"/>
              <a:t>refined</a:t>
            </a:r>
            <a:endParaRPr lang="de-DE" dirty="0"/>
          </a:p>
          <a:p>
            <a:r>
              <a:rPr lang="de-DE" dirty="0" err="1"/>
              <a:t>Later</a:t>
            </a:r>
            <a:r>
              <a:rPr lang="de-DE" dirty="0"/>
              <a:t> on </a:t>
            </a:r>
            <a:r>
              <a:rPr lang="de-DE" dirty="0" err="1"/>
              <a:t>when</a:t>
            </a:r>
            <a:r>
              <a:rPr lang="de-DE" dirty="0"/>
              <a:t> I </a:t>
            </a:r>
            <a:r>
              <a:rPr lang="de-DE" dirty="0" err="1"/>
              <a:t>present</a:t>
            </a:r>
            <a:r>
              <a:rPr lang="de-DE" dirty="0"/>
              <a:t> </a:t>
            </a:r>
            <a:r>
              <a:rPr lang="de-DE" dirty="0" err="1"/>
              <a:t>the</a:t>
            </a:r>
            <a:r>
              <a:rPr lang="de-DE" dirty="0"/>
              <a:t> </a:t>
            </a:r>
            <a:r>
              <a:rPr lang="de-DE" dirty="0" err="1"/>
              <a:t>use</a:t>
            </a:r>
            <a:r>
              <a:rPr lang="de-DE" dirty="0"/>
              <a:t> </a:t>
            </a:r>
            <a:r>
              <a:rPr lang="de-DE" dirty="0" err="1"/>
              <a:t>cases</a:t>
            </a:r>
            <a:r>
              <a:rPr lang="de-DE" dirty="0"/>
              <a:t> </a:t>
            </a:r>
            <a:r>
              <a:rPr lang="de-DE" dirty="0" err="1"/>
              <a:t>we</a:t>
            </a:r>
            <a:r>
              <a:rPr lang="de-DE" dirty="0"/>
              <a:t> </a:t>
            </a:r>
            <a:r>
              <a:rPr lang="de-DE" dirty="0" err="1"/>
              <a:t>identified</a:t>
            </a:r>
            <a:r>
              <a:rPr lang="de-DE" dirty="0"/>
              <a:t> in </a:t>
            </a:r>
            <a:r>
              <a:rPr lang="de-DE" dirty="0" err="1"/>
              <a:t>this</a:t>
            </a:r>
            <a:r>
              <a:rPr lang="de-DE" dirty="0"/>
              <a:t> </a:t>
            </a:r>
            <a:r>
              <a:rPr lang="de-DE" dirty="0" err="1"/>
              <a:t>thesis</a:t>
            </a:r>
            <a:r>
              <a:rPr lang="de-DE" dirty="0"/>
              <a:t> I will </a:t>
            </a:r>
            <a:r>
              <a:rPr lang="de-DE" dirty="0" err="1"/>
              <a:t>refer</a:t>
            </a:r>
            <a:r>
              <a:rPr lang="de-DE" dirty="0"/>
              <a:t> back </a:t>
            </a:r>
            <a:r>
              <a:rPr lang="de-DE" dirty="0" err="1"/>
              <a:t>to</a:t>
            </a:r>
            <a:r>
              <a:rPr lang="de-DE" dirty="0"/>
              <a:t> </a:t>
            </a:r>
            <a:r>
              <a:rPr lang="de-DE" dirty="0" err="1"/>
              <a:t>this</a:t>
            </a:r>
            <a:r>
              <a:rPr lang="de-DE" dirty="0"/>
              <a:t> </a:t>
            </a:r>
            <a:r>
              <a:rPr lang="de-DE" dirty="0" err="1"/>
              <a:t>table</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GB" dirty="0"/>
              <a:t>Our approach differed from the related work, because we decided to first interview providers and then appliers of legal AI tools.</a:t>
            </a:r>
          </a:p>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GB" dirty="0"/>
              <a:t>We did this to include a broader range of perspectives but also because we thought it would facilitate the contact to appliers. However, this was more difficult than expected because providers were reluctant to give out information about their clients</a:t>
            </a:r>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4</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4</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4</a:t>
            </a:fld>
            <a:endParaRPr lang="en-US"/>
          </a:p>
        </p:txBody>
      </p:sp>
    </p:spTree>
    <p:extLst>
      <p:ext uri="{BB962C8B-B14F-4D97-AF65-F5344CB8AC3E}">
        <p14:creationId xmlns:p14="http://schemas.microsoft.com/office/powerpoint/2010/main" val="253488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E46F31-07DF-769E-AC1F-2924A882C921}"/>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D07A537F-6B89-45CE-CDE2-9918FE83E6F8}"/>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designed the research questions corresponding to our new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Through RQ1 we want to get a set of use cases that companies say their tools provoke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RQ2 validate this set of use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did SSI, </a:t>
            </a:r>
            <a:r>
              <a:rPr lang="en-GB" noProof="0" dirty="0"/>
              <a:t>meaning some questions are predetermined, but the order and phrasing of them are not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noProof="0" dirty="0">
                <a:effectLst/>
                <a:latin typeface="-apple-system"/>
              </a:rPr>
              <a:t>This </a:t>
            </a:r>
            <a:r>
              <a:rPr lang="de-DE" b="0" i="0" noProof="0" dirty="0" err="1">
                <a:effectLst/>
                <a:latin typeface="-apple-system"/>
              </a:rPr>
              <a:t>leaves</a:t>
            </a:r>
            <a:r>
              <a:rPr lang="de-DE" b="0" i="0" noProof="0" dirty="0">
                <a:effectLst/>
                <a:latin typeface="-apple-system"/>
              </a:rPr>
              <a:t> </a:t>
            </a:r>
            <a:r>
              <a:rPr lang="de-DE" b="0" i="0" noProof="0" dirty="0" err="1">
                <a:effectLst/>
                <a:latin typeface="-apple-system"/>
              </a:rPr>
              <a:t>room</a:t>
            </a:r>
            <a:r>
              <a:rPr lang="de-DE" b="0" i="0" noProof="0" dirty="0">
                <a:effectLst/>
                <a:latin typeface="-apple-system"/>
              </a:rPr>
              <a:t> </a:t>
            </a:r>
            <a:r>
              <a:rPr lang="en-GB" b="0" i="0" noProof="0" dirty="0">
                <a:effectLst/>
                <a:latin typeface="-apple-system"/>
              </a:rPr>
              <a:t>for</a:t>
            </a:r>
            <a:r>
              <a:rPr lang="de-DE" b="0" i="0" dirty="0">
                <a:effectLst/>
                <a:latin typeface="-apple-system"/>
              </a:rPr>
              <a:t> </a:t>
            </a:r>
            <a:r>
              <a:rPr lang="de-DE" b="0" i="0" dirty="0" err="1">
                <a:effectLst/>
                <a:latin typeface="-apple-system"/>
              </a:rPr>
              <a:t>the</a:t>
            </a:r>
            <a:r>
              <a:rPr lang="de-DE" b="0" i="0" dirty="0">
                <a:effectLst/>
                <a:latin typeface="-apple-system"/>
              </a:rPr>
              <a:t> </a:t>
            </a:r>
            <a:r>
              <a:rPr lang="en-GB" b="0" i="0" noProof="0" dirty="0">
                <a:effectLst/>
                <a:latin typeface="-apple-system"/>
              </a:rPr>
              <a:t>exploration of the interviewee's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a:effectLst/>
                <a:latin typeface="-apple-system"/>
              </a:rPr>
              <a:t>In the following I will go more into detail about the methodology</a:t>
            </a:r>
            <a:endParaRPr lang="en-GB" noProof="0" dirty="0"/>
          </a:p>
        </p:txBody>
      </p:sp>
      <p:sp>
        <p:nvSpPr>
          <p:cNvPr id="4" name="Foliennummernplatzhalter 3">
            <a:extLst>
              <a:ext uri="{FF2B5EF4-FFF2-40B4-BE49-F238E27FC236}">
                <a16:creationId xmlns:a16="http://schemas.microsoft.com/office/drawing/2014/main" id="{0D519DDB-B0FC-6CB1-02BE-FD49BD6B020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A279EE-89CD-4089-9FA9-BAA582AFE4CA}" type="slidenum">
              <a:t>5</a:t>
            </a:fld>
            <a:endParaRPr lang="en-GB" sz="1200" b="0" i="0" u="none" strike="noStrike" kern="1200" cap="none" spc="0" baseline="0" dirty="0">
              <a:solidFill>
                <a:srgbClr val="000000"/>
              </a:solidFill>
              <a:uFillTx/>
              <a:latin typeface="Aptos"/>
            </a:endParaRPr>
          </a:p>
        </p:txBody>
      </p:sp>
      <p:sp>
        <p:nvSpPr>
          <p:cNvPr id="5" name="Foliennummernplatzhalter 4">
            <a:extLst>
              <a:ext uri="{FF2B5EF4-FFF2-40B4-BE49-F238E27FC236}">
                <a16:creationId xmlns:a16="http://schemas.microsoft.com/office/drawing/2014/main" id="{B217B9B9-CCED-080A-C5FE-5CE523D8FD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2F7633-E19E-4442-AE6A-C0A1031781B4}" type="slidenum">
              <a:t>5</a:t>
            </a:fld>
            <a:endParaRPr lang="de-DE" sz="1200" b="0" i="0" u="none" strike="noStrike" kern="1200" cap="none" spc="0" baseline="0" dirty="0">
              <a:solidFill>
                <a:srgbClr val="000000"/>
              </a:solidFill>
              <a:uFillTx/>
              <a:latin typeface="Aptos"/>
            </a:endParaRPr>
          </a:p>
        </p:txBody>
      </p:sp>
      <p:sp>
        <p:nvSpPr>
          <p:cNvPr id="6" name="Foliennummernplatzhalter 5">
            <a:extLst>
              <a:ext uri="{FF2B5EF4-FFF2-40B4-BE49-F238E27FC236}">
                <a16:creationId xmlns:a16="http://schemas.microsoft.com/office/drawing/2014/main" id="{460FA5C7-2F16-DCEE-3A4A-41CB08A942A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908C28-3A30-4978-8ABB-E88C71EE5148}" type="slidenum">
              <a:t>5</a:t>
            </a:fld>
            <a:endParaRPr lang="de-DE" sz="1200" b="0" i="0" u="none" strike="noStrike" kern="1200" cap="none" spc="0" baseline="0" dirty="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err="1"/>
              <a:t>Now</a:t>
            </a:r>
            <a:r>
              <a:rPr lang="de-DE" dirty="0"/>
              <a:t> </a:t>
            </a:r>
            <a:r>
              <a:rPr lang="de-DE" dirty="0" err="1"/>
              <a:t>coming</a:t>
            </a:r>
            <a:r>
              <a:rPr lang="de-DE" dirty="0"/>
              <a:t> </a:t>
            </a:r>
            <a:r>
              <a:rPr lang="de-DE" dirty="0" err="1"/>
              <a:t>to</a:t>
            </a:r>
            <a:r>
              <a:rPr lang="de-DE" dirty="0"/>
              <a:t> </a:t>
            </a:r>
            <a:r>
              <a:rPr lang="de-DE" dirty="0" err="1"/>
              <a:t>the</a:t>
            </a:r>
            <a:r>
              <a:rPr lang="de-DE" dirty="0"/>
              <a:t> </a:t>
            </a:r>
            <a:r>
              <a:rPr lang="de-DE" dirty="0" err="1"/>
              <a:t>process</a:t>
            </a:r>
            <a:r>
              <a:rPr lang="de-DE" dirty="0"/>
              <a:t> </a:t>
            </a:r>
            <a:r>
              <a:rPr lang="de-DE" dirty="0" err="1"/>
              <a:t>of</a:t>
            </a:r>
            <a:r>
              <a:rPr lang="de-DE" dirty="0"/>
              <a:t> [title]</a:t>
            </a:r>
          </a:p>
          <a:p>
            <a:r>
              <a:rPr lang="de-DE" dirty="0"/>
              <a:t>Filters:</a:t>
            </a:r>
          </a:p>
          <a:p>
            <a:pPr marL="228600" indent="-228600">
              <a:buAutoNum type="arabicPeriod"/>
            </a:pPr>
            <a:r>
              <a:rPr lang="de-DE" dirty="0"/>
              <a:t>Filter: </a:t>
            </a:r>
            <a:r>
              <a:rPr lang="de-DE" dirty="0" err="1"/>
              <a:t>with</a:t>
            </a:r>
            <a:r>
              <a:rPr lang="de-DE" dirty="0"/>
              <a:t> DACH </a:t>
            </a:r>
            <a:r>
              <a:rPr lang="de-DE" dirty="0" err="1"/>
              <a:t>standing</a:t>
            </a:r>
            <a:r>
              <a:rPr lang="de-DE" dirty="0"/>
              <a:t> </a:t>
            </a:r>
            <a:r>
              <a:rPr lang="de-DE" dirty="0" err="1"/>
              <a:t>for</a:t>
            </a:r>
            <a:r>
              <a:rPr lang="de-DE" dirty="0"/>
              <a:t> Germany, Austria and </a:t>
            </a:r>
            <a:r>
              <a:rPr lang="de-DE" dirty="0" err="1"/>
              <a:t>Switzerland</a:t>
            </a:r>
            <a:r>
              <a:rPr lang="de-DE" dirty="0"/>
              <a:t>. This </a:t>
            </a:r>
            <a:r>
              <a:rPr lang="de-DE" dirty="0" err="1"/>
              <a:t>filter</a:t>
            </a:r>
            <a:r>
              <a:rPr lang="de-DE" dirty="0"/>
              <a:t> </a:t>
            </a:r>
            <a:r>
              <a:rPr lang="de-DE" dirty="0" err="1"/>
              <a:t>refers</a:t>
            </a:r>
            <a:r>
              <a:rPr lang="de-DE" dirty="0"/>
              <a:t> more </a:t>
            </a:r>
            <a:r>
              <a:rPr lang="de-DE" dirty="0" err="1"/>
              <a:t>to</a:t>
            </a:r>
            <a:r>
              <a:rPr lang="de-DE" dirty="0"/>
              <a:t> </a:t>
            </a:r>
            <a:r>
              <a:rPr lang="de-DE" dirty="0" err="1"/>
              <a:t>providers</a:t>
            </a:r>
            <a:r>
              <a:rPr lang="de-DE" dirty="0"/>
              <a:t> </a:t>
            </a:r>
            <a:r>
              <a:rPr lang="de-DE" dirty="0" err="1"/>
              <a:t>than</a:t>
            </a:r>
            <a:r>
              <a:rPr lang="de-DE" dirty="0"/>
              <a:t> </a:t>
            </a:r>
            <a:r>
              <a:rPr lang="de-DE" dirty="0" err="1"/>
              <a:t>appliers</a:t>
            </a:r>
            <a:endParaRPr lang="de-DE" dirty="0"/>
          </a:p>
          <a:p>
            <a:pPr marL="228600" indent="-228600">
              <a:buAutoNum type="arabicPeriod"/>
            </a:pPr>
            <a:endParaRPr lang="de-DE" dirty="0"/>
          </a:p>
          <a:p>
            <a:pPr marL="0" indent="0">
              <a:buNone/>
            </a:pPr>
            <a:r>
              <a:rPr lang="en-US" dirty="0"/>
              <a:t>Channels:</a:t>
            </a:r>
          </a:p>
          <a:p>
            <a:pPr marL="0" indent="0">
              <a:buNone/>
            </a:pPr>
            <a:r>
              <a:rPr lang="en-US" dirty="0"/>
              <a:t>Individuals in Search Results were contacted through LinkedIn </a:t>
            </a:r>
            <a:r>
              <a:rPr lang="en-US" dirty="0" err="1"/>
              <a:t>InMails</a:t>
            </a:r>
            <a:endParaRPr lang="en-US" dirty="0"/>
          </a:p>
          <a:p>
            <a:pPr marL="0" indent="0">
              <a:buNone/>
            </a:pPr>
            <a:r>
              <a:rPr lang="en-US" dirty="0"/>
              <a:t>Total and acceptance</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Process: The Calendly Invite that I sent with every message was the first step of the Interview process</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6</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6</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6</a:t>
            </a:fld>
            <a:endParaRPr lang="en-US"/>
          </a:p>
        </p:txBody>
      </p:sp>
    </p:spTree>
    <p:extLst>
      <p:ext uri="{BB962C8B-B14F-4D97-AF65-F5344CB8AC3E}">
        <p14:creationId xmlns:p14="http://schemas.microsoft.com/office/powerpoint/2010/main" val="236070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Here </a:t>
            </a:r>
            <a:r>
              <a:rPr lang="de-DE" dirty="0" err="1"/>
              <a:t>you</a:t>
            </a:r>
            <a:r>
              <a:rPr lang="de-DE" dirty="0"/>
              <a:t> </a:t>
            </a:r>
            <a:r>
              <a:rPr lang="de-DE" dirty="0" err="1"/>
              <a:t>can</a:t>
            </a:r>
            <a:r>
              <a:rPr lang="de-DE" dirty="0"/>
              <a:t> </a:t>
            </a:r>
            <a:r>
              <a:rPr lang="de-DE" dirty="0" err="1"/>
              <a:t>see</a:t>
            </a:r>
            <a:r>
              <a:rPr lang="de-DE" dirty="0"/>
              <a:t> an </a:t>
            </a:r>
            <a:r>
              <a:rPr lang="de-DE" dirty="0" err="1"/>
              <a:t>overview</a:t>
            </a:r>
            <a:r>
              <a:rPr lang="de-DE" dirty="0"/>
              <a:t> </a:t>
            </a:r>
            <a:r>
              <a:rPr lang="de-DE" dirty="0" err="1"/>
              <a:t>of</a:t>
            </a:r>
            <a:r>
              <a:rPr lang="de-DE" dirty="0"/>
              <a:t> </a:t>
            </a:r>
            <a:r>
              <a:rPr lang="de-DE" dirty="0" err="1"/>
              <a:t>the</a:t>
            </a:r>
            <a:r>
              <a:rPr lang="de-DE" dirty="0"/>
              <a:t> 24 interview </a:t>
            </a:r>
            <a:r>
              <a:rPr lang="de-DE" dirty="0" err="1"/>
              <a:t>participants</a:t>
            </a:r>
            <a:endParaRPr lang="de-DE" dirty="0"/>
          </a:p>
          <a:p>
            <a:r>
              <a:rPr lang="de-DE" dirty="0"/>
              <a:t>ID </a:t>
            </a:r>
            <a:r>
              <a:rPr lang="de-DE" dirty="0" err="1"/>
              <a:t>column</a:t>
            </a:r>
            <a:r>
              <a:rPr lang="de-DE" dirty="0"/>
              <a:t> </a:t>
            </a:r>
            <a:r>
              <a:rPr lang="de-DE" dirty="0" err="1"/>
              <a:t>you</a:t>
            </a:r>
            <a:r>
              <a:rPr lang="de-DE" dirty="0"/>
              <a:t> </a:t>
            </a:r>
            <a:r>
              <a:rPr lang="de-DE" dirty="0" err="1"/>
              <a:t>can</a:t>
            </a:r>
            <a:r>
              <a:rPr lang="de-DE" dirty="0"/>
              <a:t> </a:t>
            </a:r>
            <a:r>
              <a:rPr lang="de-DE" dirty="0" err="1"/>
              <a:t>see</a:t>
            </a:r>
            <a:r>
              <a:rPr lang="de-DE" dirty="0"/>
              <a:t> </a:t>
            </a:r>
            <a:r>
              <a:rPr lang="de-DE" dirty="0" err="1"/>
              <a:t>Ids</a:t>
            </a:r>
            <a:r>
              <a:rPr lang="de-DE" dirty="0"/>
              <a:t> </a:t>
            </a:r>
            <a:r>
              <a:rPr lang="de-DE" dirty="0" err="1"/>
              <a:t>leading</a:t>
            </a:r>
            <a:r>
              <a:rPr lang="de-DE" dirty="0"/>
              <a:t> </a:t>
            </a:r>
            <a:r>
              <a:rPr lang="de-DE" dirty="0" err="1"/>
              <a:t>with</a:t>
            </a:r>
            <a:r>
              <a:rPr lang="de-DE" dirty="0"/>
              <a:t> a P </a:t>
            </a:r>
            <a:r>
              <a:rPr lang="de-DE" dirty="0" err="1"/>
              <a:t>for</a:t>
            </a:r>
            <a:r>
              <a:rPr lang="de-DE" dirty="0"/>
              <a:t> </a:t>
            </a:r>
            <a:r>
              <a:rPr lang="de-DE" dirty="0" err="1"/>
              <a:t>providers</a:t>
            </a:r>
            <a:r>
              <a:rPr lang="de-DE" dirty="0"/>
              <a:t> and an A </a:t>
            </a:r>
            <a:r>
              <a:rPr lang="de-DE" dirty="0" err="1"/>
              <a:t>for</a:t>
            </a:r>
            <a:r>
              <a:rPr lang="de-DE" dirty="0"/>
              <a:t> </a:t>
            </a:r>
            <a:r>
              <a:rPr lang="de-DE" dirty="0" err="1"/>
              <a:t>appliers</a:t>
            </a:r>
            <a:endParaRPr lang="de-DE" dirty="0"/>
          </a:p>
          <a:p>
            <a:r>
              <a:rPr lang="de-DE" dirty="0" err="1"/>
              <a:t>providers</a:t>
            </a:r>
            <a:r>
              <a:rPr lang="de-DE" dirty="0"/>
              <a:t> </a:t>
            </a:r>
            <a:r>
              <a:rPr lang="de-DE" dirty="0" err="1"/>
              <a:t>mostly</a:t>
            </a:r>
            <a:r>
              <a:rPr lang="de-DE" dirty="0"/>
              <a:t> </a:t>
            </a:r>
            <a:r>
              <a:rPr lang="de-DE" dirty="0" err="1"/>
              <a:t>worked</a:t>
            </a:r>
            <a:r>
              <a:rPr lang="de-DE" dirty="0"/>
              <a:t> in </a:t>
            </a:r>
            <a:r>
              <a:rPr lang="de-DE" dirty="0" err="1"/>
              <a:t>upper</a:t>
            </a:r>
            <a:r>
              <a:rPr lang="de-DE" dirty="0"/>
              <a:t> </a:t>
            </a:r>
            <a:r>
              <a:rPr lang="de-DE" dirty="0" err="1"/>
              <a:t>management</a:t>
            </a:r>
            <a:endParaRPr lang="de-DE" dirty="0"/>
          </a:p>
          <a:p>
            <a:r>
              <a:rPr lang="de-DE" dirty="0" err="1"/>
              <a:t>Appliers</a:t>
            </a:r>
            <a:r>
              <a:rPr lang="de-DE" dirty="0"/>
              <a:t> </a:t>
            </a:r>
            <a:r>
              <a:rPr lang="de-DE" dirty="0" err="1"/>
              <a:t>were</a:t>
            </a:r>
            <a:r>
              <a:rPr lang="de-DE" dirty="0"/>
              <a:t> </a:t>
            </a:r>
            <a:r>
              <a:rPr lang="de-DE" dirty="0" err="1"/>
              <a:t>mainly</a:t>
            </a:r>
            <a:r>
              <a:rPr lang="de-DE" dirty="0"/>
              <a:t> </a:t>
            </a:r>
            <a:r>
              <a:rPr lang="de-DE" dirty="0" err="1"/>
              <a:t>attorneys</a:t>
            </a:r>
            <a:r>
              <a:rPr lang="de-DE" dirty="0"/>
              <a:t> </a:t>
            </a:r>
            <a:r>
              <a:rPr lang="de-DE" dirty="0" err="1"/>
              <a:t>which</a:t>
            </a:r>
            <a:r>
              <a:rPr lang="de-DE" dirty="0"/>
              <a:t> </a:t>
            </a:r>
            <a:r>
              <a:rPr lang="de-DE" dirty="0" err="1"/>
              <a:t>sometimes</a:t>
            </a:r>
            <a:r>
              <a:rPr lang="de-DE" dirty="0"/>
              <a:t> </a:t>
            </a:r>
            <a:r>
              <a:rPr lang="de-DE" dirty="0" err="1"/>
              <a:t>had</a:t>
            </a:r>
            <a:r>
              <a:rPr lang="de-DE" dirty="0"/>
              <a:t> </a:t>
            </a:r>
            <a:r>
              <a:rPr lang="de-DE" dirty="0" err="1"/>
              <a:t>the</a:t>
            </a:r>
            <a:r>
              <a:rPr lang="de-DE" dirty="0"/>
              <a:t> </a:t>
            </a:r>
            <a:r>
              <a:rPr lang="de-DE" dirty="0" err="1"/>
              <a:t>additionaly</a:t>
            </a:r>
            <a:r>
              <a:rPr lang="de-DE" dirty="0"/>
              <a:t> </a:t>
            </a:r>
            <a:r>
              <a:rPr lang="de-DE" dirty="0" err="1"/>
              <a:t>role</a:t>
            </a:r>
            <a:r>
              <a:rPr lang="de-DE" dirty="0"/>
              <a:t> Head </a:t>
            </a:r>
            <a:r>
              <a:rPr lang="de-DE" dirty="0" err="1"/>
              <a:t>of</a:t>
            </a:r>
            <a:r>
              <a:rPr lang="de-DE" dirty="0"/>
              <a:t> Legal Tech</a:t>
            </a:r>
          </a:p>
          <a:p>
            <a:r>
              <a:rPr lang="de-DE" dirty="0"/>
              <a:t>Experience </a:t>
            </a:r>
            <a:r>
              <a:rPr lang="de-DE" dirty="0" err="1"/>
              <a:t>is</a:t>
            </a:r>
            <a:r>
              <a:rPr lang="de-DE" dirty="0"/>
              <a:t> </a:t>
            </a:r>
            <a:r>
              <a:rPr lang="de-DE" dirty="0" err="1"/>
              <a:t>given</a:t>
            </a:r>
            <a:r>
              <a:rPr lang="de-DE" dirty="0"/>
              <a:t> in </a:t>
            </a:r>
            <a:r>
              <a:rPr lang="de-DE" dirty="0" err="1"/>
              <a:t>ranges</a:t>
            </a:r>
            <a:r>
              <a:rPr lang="de-DE" dirty="0"/>
              <a:t> </a:t>
            </a:r>
            <a:r>
              <a:rPr lang="de-DE" dirty="0" err="1"/>
              <a:t>of</a:t>
            </a:r>
            <a:r>
              <a:rPr lang="de-DE" dirty="0"/>
              <a:t> 5 </a:t>
            </a:r>
            <a:r>
              <a:rPr lang="de-DE" dirty="0" err="1"/>
              <a:t>years</a:t>
            </a:r>
            <a:r>
              <a:rPr lang="de-DE" dirty="0"/>
              <a:t>, </a:t>
            </a:r>
            <a:r>
              <a:rPr lang="de-DE" dirty="0" err="1"/>
              <a:t>average</a:t>
            </a:r>
            <a:r>
              <a:rPr lang="de-DE" dirty="0"/>
              <a:t> </a:t>
            </a:r>
            <a:r>
              <a:rPr lang="de-DE" dirty="0" err="1"/>
              <a:t>is</a:t>
            </a:r>
            <a:r>
              <a:rPr lang="de-DE" dirty="0"/>
              <a:t> 9.88</a:t>
            </a:r>
          </a:p>
          <a:p>
            <a:r>
              <a:rPr lang="de-DE" dirty="0"/>
              <a:t>Duration </a:t>
            </a:r>
            <a:r>
              <a:rPr lang="de-DE" dirty="0" err="1"/>
              <a:t>of</a:t>
            </a:r>
            <a:r>
              <a:rPr lang="de-DE" dirty="0"/>
              <a:t> </a:t>
            </a:r>
            <a:r>
              <a:rPr lang="de-DE" dirty="0" err="1"/>
              <a:t>the</a:t>
            </a:r>
            <a:r>
              <a:rPr lang="de-DE" dirty="0"/>
              <a:t> </a:t>
            </a:r>
            <a:r>
              <a:rPr lang="de-DE" dirty="0" err="1"/>
              <a:t>interviews</a:t>
            </a:r>
            <a:r>
              <a:rPr lang="de-DE" dirty="0"/>
              <a:t> </a:t>
            </a:r>
            <a:r>
              <a:rPr lang="de-DE" dirty="0" err="1"/>
              <a:t>is</a:t>
            </a:r>
            <a:r>
              <a:rPr lang="de-DE" dirty="0"/>
              <a:t> </a:t>
            </a:r>
            <a:r>
              <a:rPr lang="de-DE" dirty="0" err="1"/>
              <a:t>given</a:t>
            </a:r>
            <a:r>
              <a:rPr lang="de-DE" dirty="0"/>
              <a:t> in min, </a:t>
            </a:r>
            <a:r>
              <a:rPr lang="de-DE" dirty="0" err="1"/>
              <a:t>average</a:t>
            </a:r>
            <a:r>
              <a:rPr lang="de-DE" dirty="0"/>
              <a:t> </a:t>
            </a:r>
            <a:r>
              <a:rPr lang="de-DE" dirty="0" err="1"/>
              <a:t>is</a:t>
            </a:r>
            <a:r>
              <a:rPr lang="de-DE" dirty="0"/>
              <a:t> 38.04</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7</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7</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7</a:t>
            </a:fld>
            <a:endParaRPr lang="en-US"/>
          </a:p>
        </p:txBody>
      </p:sp>
    </p:spTree>
    <p:extLst>
      <p:ext uri="{BB962C8B-B14F-4D97-AF65-F5344CB8AC3E}">
        <p14:creationId xmlns:p14="http://schemas.microsoft.com/office/powerpoint/2010/main" val="408527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Company Size was determined based on a EU recommendation which classifies enterprises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 enterprises (employ less than 10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enterprises (employ less than 50 people* </a:t>
            </a:r>
          </a:p>
          <a:p>
            <a:r>
              <a:rPr lang="en-US" dirty="0"/>
              <a:t>Medium-sized enterprises (employ less than 250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pPr lvl="0"/>
            <a:fld id="{70DBE762-D783-4253-91B0-B72B907AFC34}" type="slidenum">
              <a:rPr lang="en-US" smtClean="0"/>
              <a:t>8</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8</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8</a:t>
            </a:fld>
            <a:endParaRPr lang="en-US"/>
          </a:p>
        </p:txBody>
      </p:sp>
    </p:spTree>
    <p:extLst>
      <p:ext uri="{BB962C8B-B14F-4D97-AF65-F5344CB8AC3E}">
        <p14:creationId xmlns:p14="http://schemas.microsoft.com/office/powerpoint/2010/main" val="256196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In </a:t>
            </a:r>
            <a:r>
              <a:rPr lang="de-DE" dirty="0" err="1"/>
              <a:t>the</a:t>
            </a:r>
            <a:r>
              <a:rPr lang="de-DE" dirty="0"/>
              <a:t> </a:t>
            </a:r>
            <a:r>
              <a:rPr lang="de-DE" dirty="0" err="1"/>
              <a:t>table</a:t>
            </a:r>
            <a:r>
              <a:rPr lang="de-DE" dirty="0"/>
              <a:t> </a:t>
            </a:r>
            <a:r>
              <a:rPr lang="de-DE" dirty="0" err="1"/>
              <a:t>you</a:t>
            </a:r>
            <a:r>
              <a:rPr lang="de-DE" dirty="0"/>
              <a:t> </a:t>
            </a:r>
            <a:r>
              <a:rPr lang="de-DE" dirty="0" err="1"/>
              <a:t>can</a:t>
            </a:r>
            <a:r>
              <a:rPr lang="de-DE" dirty="0"/>
              <a:t> </a:t>
            </a:r>
            <a:r>
              <a:rPr lang="de-DE" dirty="0" err="1"/>
              <a:t>see</a:t>
            </a:r>
            <a:r>
              <a:rPr lang="de-DE" dirty="0"/>
              <a:t> </a:t>
            </a:r>
            <a:r>
              <a:rPr lang="de-DE" dirty="0" err="1"/>
              <a:t>the</a:t>
            </a:r>
            <a:r>
              <a:rPr lang="de-DE" dirty="0"/>
              <a:t> 17 </a:t>
            </a:r>
            <a:r>
              <a:rPr lang="de-DE" dirty="0" err="1"/>
              <a:t>use</a:t>
            </a:r>
            <a:r>
              <a:rPr lang="de-DE" dirty="0"/>
              <a:t> </a:t>
            </a:r>
            <a:r>
              <a:rPr lang="de-DE" dirty="0" err="1"/>
              <a:t>cases</a:t>
            </a:r>
            <a:r>
              <a:rPr lang="de-DE" dirty="0"/>
              <a:t> </a:t>
            </a:r>
            <a:r>
              <a:rPr lang="de-DE" dirty="0" err="1"/>
              <a:t>we</a:t>
            </a:r>
            <a:r>
              <a:rPr lang="de-DE" dirty="0"/>
              <a:t> </a:t>
            </a:r>
            <a:r>
              <a:rPr lang="de-DE" dirty="0" err="1"/>
              <a:t>identified</a:t>
            </a:r>
            <a:r>
              <a:rPr lang="de-DE" dirty="0"/>
              <a:t> </a:t>
            </a:r>
            <a:r>
              <a:rPr lang="de-DE" dirty="0" err="1"/>
              <a:t>with</a:t>
            </a:r>
            <a:r>
              <a:rPr lang="de-DE" dirty="0"/>
              <a:t> </a:t>
            </a:r>
            <a:r>
              <a:rPr lang="de-DE" dirty="0" err="1"/>
              <a:t>the</a:t>
            </a:r>
            <a:r>
              <a:rPr lang="de-DE" dirty="0"/>
              <a:t> </a:t>
            </a:r>
            <a:r>
              <a:rPr lang="de-DE" dirty="0" err="1"/>
              <a:t>amount</a:t>
            </a:r>
            <a:r>
              <a:rPr lang="de-DE" dirty="0"/>
              <a:t> </a:t>
            </a:r>
            <a:r>
              <a:rPr lang="de-DE" dirty="0" err="1"/>
              <a:t>of</a:t>
            </a:r>
            <a:r>
              <a:rPr lang="de-DE" dirty="0"/>
              <a:t> </a:t>
            </a:r>
            <a:r>
              <a:rPr lang="de-DE" dirty="0" err="1"/>
              <a:t>times</a:t>
            </a:r>
            <a:r>
              <a:rPr lang="de-DE" dirty="0"/>
              <a:t> </a:t>
            </a:r>
            <a:r>
              <a:rPr lang="de-DE" dirty="0" err="1"/>
              <a:t>they</a:t>
            </a:r>
            <a:r>
              <a:rPr lang="de-DE" dirty="0"/>
              <a:t> </a:t>
            </a:r>
            <a:r>
              <a:rPr lang="de-DE" dirty="0" err="1"/>
              <a:t>were</a:t>
            </a:r>
            <a:r>
              <a:rPr lang="de-DE" dirty="0"/>
              <a:t> </a:t>
            </a:r>
            <a:r>
              <a:rPr lang="de-DE" dirty="0" err="1"/>
              <a:t>mentioned</a:t>
            </a:r>
            <a:r>
              <a:rPr lang="de-DE" dirty="0"/>
              <a:t>, </a:t>
            </a:r>
            <a:r>
              <a:rPr lang="de-DE" dirty="0" err="1"/>
              <a:t>structured</a:t>
            </a:r>
            <a:r>
              <a:rPr lang="de-DE" dirty="0"/>
              <a:t> </a:t>
            </a:r>
            <a:r>
              <a:rPr lang="de-DE" dirty="0" err="1"/>
              <a:t>by</a:t>
            </a:r>
            <a:r>
              <a:rPr lang="de-DE" dirty="0"/>
              <a:t> </a:t>
            </a:r>
            <a:r>
              <a:rPr lang="de-DE" dirty="0" err="1"/>
              <a:t>the</a:t>
            </a:r>
            <a:r>
              <a:rPr lang="de-DE" dirty="0"/>
              <a:t> same </a:t>
            </a:r>
            <a:r>
              <a:rPr lang="de-DE" dirty="0" err="1"/>
              <a:t>categories</a:t>
            </a:r>
            <a:r>
              <a:rPr lang="de-DE" dirty="0"/>
              <a:t> </a:t>
            </a:r>
            <a:r>
              <a:rPr lang="de-DE" dirty="0" err="1"/>
              <a:t>as</a:t>
            </a:r>
            <a:r>
              <a:rPr lang="de-DE" dirty="0"/>
              <a:t> </a:t>
            </a:r>
            <a:r>
              <a:rPr lang="de-DE" dirty="0" err="1"/>
              <a:t>the</a:t>
            </a:r>
            <a:r>
              <a:rPr lang="de-DE" dirty="0"/>
              <a:t> </a:t>
            </a:r>
            <a:r>
              <a:rPr lang="de-DE" dirty="0" err="1"/>
              <a:t>pre-existing</a:t>
            </a:r>
            <a:r>
              <a:rPr lang="de-DE" dirty="0"/>
              <a:t> </a:t>
            </a:r>
            <a:r>
              <a:rPr lang="de-DE" dirty="0" err="1"/>
              <a:t>knowledge</a:t>
            </a:r>
            <a:r>
              <a:rPr lang="de-DE" dirty="0"/>
              <a:t> </a:t>
            </a:r>
            <a:r>
              <a:rPr lang="de-DE" dirty="0" err="1"/>
              <a:t>base</a:t>
            </a:r>
            <a:r>
              <a:rPr lang="de-DE" dirty="0"/>
              <a:t>. </a:t>
            </a:r>
            <a:r>
              <a:rPr lang="de-DE" dirty="0" err="1"/>
              <a:t>We</a:t>
            </a:r>
            <a:r>
              <a:rPr lang="de-DE" dirty="0"/>
              <a:t> also </a:t>
            </a:r>
            <a:r>
              <a:rPr lang="de-DE" dirty="0" err="1"/>
              <a:t>assigned</a:t>
            </a:r>
            <a:r>
              <a:rPr lang="de-DE" dirty="0"/>
              <a:t> an ID </a:t>
            </a:r>
            <a:r>
              <a:rPr lang="de-DE" dirty="0" err="1"/>
              <a:t>to</a:t>
            </a:r>
            <a:r>
              <a:rPr lang="de-DE" dirty="0"/>
              <a:t> </a:t>
            </a:r>
            <a:r>
              <a:rPr lang="de-DE" dirty="0" err="1"/>
              <a:t>each</a:t>
            </a:r>
            <a:r>
              <a:rPr lang="de-DE" dirty="0"/>
              <a:t> </a:t>
            </a:r>
            <a:r>
              <a:rPr lang="de-DE" dirty="0" err="1"/>
              <a:t>uc</a:t>
            </a:r>
            <a:r>
              <a:rPr lang="de-DE" dirty="0"/>
              <a:t> </a:t>
            </a:r>
            <a:r>
              <a:rPr lang="de-DE" dirty="0" err="1"/>
              <a:t>to</a:t>
            </a:r>
            <a:r>
              <a:rPr lang="de-DE" dirty="0"/>
              <a:t> </a:t>
            </a:r>
            <a:r>
              <a:rPr lang="de-DE" dirty="0" err="1"/>
              <a:t>uniquely</a:t>
            </a:r>
            <a:r>
              <a:rPr lang="de-DE" dirty="0"/>
              <a:t> </a:t>
            </a:r>
            <a:r>
              <a:rPr lang="de-DE" dirty="0" err="1"/>
              <a:t>identify</a:t>
            </a:r>
            <a:r>
              <a:rPr lang="de-DE" dirty="0"/>
              <a:t> it.</a:t>
            </a:r>
          </a:p>
          <a:p>
            <a:r>
              <a:rPr lang="de-DE" dirty="0"/>
              <a:t>Use Cases: </a:t>
            </a:r>
            <a:r>
              <a:rPr lang="de-DE" dirty="0" err="1"/>
              <a:t>We</a:t>
            </a:r>
            <a:r>
              <a:rPr lang="de-DE" dirty="0"/>
              <a:t> </a:t>
            </a:r>
            <a:r>
              <a:rPr lang="de-DE" dirty="0" err="1"/>
              <a:t>identified</a:t>
            </a:r>
            <a:r>
              <a:rPr lang="de-DE" dirty="0"/>
              <a:t> </a:t>
            </a:r>
            <a:r>
              <a:rPr lang="de-DE" dirty="0" err="1"/>
              <a:t>ten</a:t>
            </a:r>
            <a:r>
              <a:rPr lang="de-DE" dirty="0"/>
              <a:t> </a:t>
            </a:r>
            <a:r>
              <a:rPr lang="de-DE" dirty="0" err="1"/>
              <a:t>existing</a:t>
            </a:r>
            <a:r>
              <a:rPr lang="de-DE" dirty="0"/>
              <a:t> use cases and </a:t>
            </a:r>
            <a:r>
              <a:rPr lang="de-DE" dirty="0" err="1"/>
              <a:t>seven</a:t>
            </a:r>
            <a:r>
              <a:rPr lang="de-DE" dirty="0"/>
              <a:t> </a:t>
            </a:r>
            <a:r>
              <a:rPr lang="de-DE" dirty="0" err="1"/>
              <a:t>new</a:t>
            </a:r>
            <a:r>
              <a:rPr lang="de-DE" dirty="0"/>
              <a:t> </a:t>
            </a:r>
            <a:r>
              <a:rPr lang="de-DE" dirty="0" err="1"/>
              <a:t>uc</a:t>
            </a:r>
            <a:r>
              <a:rPr lang="de-DE" dirty="0"/>
              <a:t> </a:t>
            </a:r>
            <a:r>
              <a:rPr lang="de-DE" dirty="0" err="1"/>
              <a:t>that</a:t>
            </a:r>
            <a:r>
              <a:rPr lang="de-DE" dirty="0"/>
              <a:t> </a:t>
            </a:r>
            <a:r>
              <a:rPr lang="de-DE" dirty="0" err="1"/>
              <a:t>we</a:t>
            </a:r>
            <a:r>
              <a:rPr lang="de-DE" dirty="0"/>
              <a:t> will </a:t>
            </a:r>
            <a:r>
              <a:rPr lang="de-DE" dirty="0" err="1"/>
              <a:t>explore</a:t>
            </a:r>
            <a:r>
              <a:rPr lang="de-DE" dirty="0"/>
              <a:t> in </a:t>
            </a:r>
            <a:r>
              <a:rPr lang="de-DE" dirty="0" err="1"/>
              <a:t>more</a:t>
            </a:r>
            <a:r>
              <a:rPr lang="de-DE" dirty="0"/>
              <a:t> </a:t>
            </a:r>
            <a:r>
              <a:rPr lang="de-DE" dirty="0" err="1"/>
              <a:t>detail</a:t>
            </a:r>
            <a:r>
              <a:rPr lang="de-DE" dirty="0"/>
              <a:t> in </a:t>
            </a:r>
            <a:r>
              <a:rPr lang="de-DE" dirty="0" err="1"/>
              <a:t>the</a:t>
            </a:r>
            <a:r>
              <a:rPr lang="de-DE" dirty="0"/>
              <a:t> </a:t>
            </a:r>
            <a:r>
              <a:rPr lang="de-DE" dirty="0" err="1"/>
              <a:t>following</a:t>
            </a:r>
            <a:r>
              <a:rPr lang="de-DE" dirty="0"/>
              <a:t> </a:t>
            </a:r>
            <a:r>
              <a:rPr lang="de-DE" dirty="0" err="1"/>
              <a:t>slides</a:t>
            </a:r>
            <a:endParaRPr lang="de-DE" dirty="0"/>
          </a:p>
          <a:p>
            <a:r>
              <a:rPr lang="de-DE" dirty="0"/>
              <a:t>Additional </a:t>
            </a:r>
            <a:r>
              <a:rPr lang="de-DE" dirty="0" err="1"/>
              <a:t>findings</a:t>
            </a:r>
            <a:r>
              <a:rPr lang="de-DE" dirty="0"/>
              <a:t> </a:t>
            </a:r>
            <a:r>
              <a:rPr lang="de-DE" dirty="0" err="1"/>
              <a:t>include</a:t>
            </a:r>
            <a:r>
              <a:rPr lang="de-DE" dirty="0"/>
              <a:t>…</a:t>
            </a:r>
          </a:p>
        </p:txBody>
      </p:sp>
      <p:sp>
        <p:nvSpPr>
          <p:cNvPr id="4" name="Foliennummernplatzhalter 3"/>
          <p:cNvSpPr>
            <a:spLocks noGrp="1"/>
          </p:cNvSpPr>
          <p:nvPr>
            <p:ph type="sldNum" sz="quarter" idx="5"/>
          </p:nvPr>
        </p:nvSpPr>
        <p:spPr/>
        <p:txBody>
          <a:bodyPr/>
          <a:lstStyle/>
          <a:p>
            <a:pPr lvl="0"/>
            <a:fld id="{70DBE762-D783-4253-91B0-B72B907AFC34}" type="slidenum">
              <a:rPr lang="en-US" smtClean="0"/>
              <a:t>9</a:t>
            </a:fld>
            <a:endParaRPr lang="en-US"/>
          </a:p>
        </p:txBody>
      </p:sp>
      <p:sp>
        <p:nvSpPr>
          <p:cNvPr id="5" name="Foliennummernplatzhalter 4"/>
          <p:cNvSpPr>
            <a:spLocks noGrp="1"/>
          </p:cNvSpPr>
          <p:nvPr>
            <p:ph type="sldNum" sz="quarter" idx="8"/>
          </p:nvPr>
        </p:nvSpPr>
        <p:spPr/>
        <p:txBody>
          <a:bodyPr/>
          <a:lstStyle/>
          <a:p>
            <a:pPr lvl="0"/>
            <a:fld id="{082966BD-AAA2-4F77-9454-804B2971994B}" type="slidenum">
              <a:rPr lang="en-US" smtClean="0"/>
              <a:t>9</a:t>
            </a:fld>
            <a:endParaRPr lang="en-US"/>
          </a:p>
        </p:txBody>
      </p:sp>
      <p:sp>
        <p:nvSpPr>
          <p:cNvPr id="6" name="Foliennummernplatzhalter 5"/>
          <p:cNvSpPr>
            <a:spLocks noGrp="1"/>
          </p:cNvSpPr>
          <p:nvPr>
            <p:ph type="sldNum" sz="quarter" idx="8"/>
          </p:nvPr>
        </p:nvSpPr>
        <p:spPr/>
        <p:txBody>
          <a:bodyPr/>
          <a:lstStyle/>
          <a:p>
            <a:pPr lvl="0"/>
            <a:fld id="{BBAFC6B4-44B0-432D-AFEF-FF7C404722D8}" type="slidenum">
              <a:rPr lang="en-US" smtClean="0"/>
              <a:t>9</a:t>
            </a:fld>
            <a:endParaRPr lang="en-US"/>
          </a:p>
        </p:txBody>
      </p:sp>
    </p:spTree>
    <p:extLst>
      <p:ext uri="{BB962C8B-B14F-4D97-AF65-F5344CB8AC3E}">
        <p14:creationId xmlns:p14="http://schemas.microsoft.com/office/powerpoint/2010/main" val="3639242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2" name="Grafik 10">
            <a:extLst>
              <a:ext uri="{FF2B5EF4-FFF2-40B4-BE49-F238E27FC236}">
                <a16:creationId xmlns:a16="http://schemas.microsoft.com/office/drawing/2014/main" id="{D06A903E-0783-B4B2-196A-3DAA999D0252}"/>
              </a:ext>
            </a:extLst>
          </p:cNvPr>
          <p:cNvPicPr>
            <a:picLocks noChangeAspect="1"/>
          </p:cNvPicPr>
          <p:nvPr/>
        </p:nvPicPr>
        <p:blipFill>
          <a:blip r:embed="rId2"/>
          <a:srcRect/>
          <a:stretch>
            <a:fillRect/>
          </a:stretch>
        </p:blipFill>
        <p:spPr>
          <a:xfrm>
            <a:off x="-7616" y="0"/>
            <a:ext cx="12191996" cy="6858000"/>
          </a:xfrm>
          <a:prstGeom prst="rect">
            <a:avLst/>
          </a:prstGeom>
          <a:noFill/>
          <a:ln cap="flat">
            <a:noFill/>
          </a:ln>
        </p:spPr>
      </p:pic>
      <p:sp>
        <p:nvSpPr>
          <p:cNvPr id="3" name="Rechteck 9">
            <a:extLst>
              <a:ext uri="{FF2B5EF4-FFF2-40B4-BE49-F238E27FC236}">
                <a16:creationId xmlns:a16="http://schemas.microsoft.com/office/drawing/2014/main" id="{FA97642E-71F1-45B7-E779-3634B45C5B0E}"/>
              </a:ext>
            </a:extLst>
          </p:cNvPr>
          <p:cNvSpPr/>
          <p:nvPr/>
        </p:nvSpPr>
        <p:spPr>
          <a:xfrm>
            <a:off x="0" y="0"/>
            <a:ext cx="12191996" cy="4196081"/>
          </a:xfrm>
          <a:prstGeom prst="rect">
            <a:avLst/>
          </a:prstGeom>
          <a:gradFill>
            <a:gsLst>
              <a:gs pos="0">
                <a:srgbClr val="FFFFFF">
                  <a:alpha val="85000"/>
                </a:srgbClr>
              </a:gs>
              <a:gs pos="100000">
                <a:srgbClr val="FFFFFF">
                  <a:alpha val="0"/>
                </a:srgbClr>
              </a:gs>
            </a:gsLst>
            <a:lin ang="5400000"/>
          </a:gra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4" name="Titel 1">
            <a:extLst>
              <a:ext uri="{FF2B5EF4-FFF2-40B4-BE49-F238E27FC236}">
                <a16:creationId xmlns:a16="http://schemas.microsoft.com/office/drawing/2014/main" id="{A7E6C708-E2FD-D958-16F2-22FE01258345}"/>
              </a:ext>
            </a:extLst>
          </p:cNvPr>
          <p:cNvSpPr txBox="1">
            <a:spLocks noGrp="1"/>
          </p:cNvSpPr>
          <p:nvPr>
            <p:ph type="title"/>
          </p:nvPr>
        </p:nvSpPr>
        <p:spPr>
          <a:xfrm>
            <a:off x="431368" y="3538636"/>
            <a:ext cx="11432843" cy="679774"/>
          </a:xfrm>
          <a:solidFill>
            <a:srgbClr val="FFFFFF"/>
          </a:solidFill>
        </p:spPr>
        <p:txBody>
          <a:bodyPr tIns="143999" bIns="71999">
            <a:spAutoFit/>
          </a:bodyPr>
          <a:lstStyle>
            <a:lvl1pPr marL="179999">
              <a:defRPr sz="3000">
                <a:solidFill>
                  <a:srgbClr val="002143"/>
                </a:solidFill>
                <a:cs typeface="Arial"/>
              </a:defRPr>
            </a:lvl1pPr>
          </a:lstStyle>
          <a:p>
            <a:pPr lvl="0"/>
            <a:r>
              <a:rPr lang="de-DE"/>
              <a:t>Mastertitelformat bearbeiten</a:t>
            </a:r>
            <a:endParaRPr lang="en-US"/>
          </a:p>
        </p:txBody>
      </p:sp>
      <p:sp>
        <p:nvSpPr>
          <p:cNvPr id="5" name="Textplatzhalter 4">
            <a:extLst>
              <a:ext uri="{FF2B5EF4-FFF2-40B4-BE49-F238E27FC236}">
                <a16:creationId xmlns:a16="http://schemas.microsoft.com/office/drawing/2014/main" id="{133772ED-22B5-A4D8-1E65-946A29B3C519}"/>
              </a:ext>
            </a:extLst>
          </p:cNvPr>
          <p:cNvSpPr txBox="1">
            <a:spLocks noGrp="1"/>
          </p:cNvSpPr>
          <p:nvPr>
            <p:ph type="body" idx="4294967295"/>
          </p:nvPr>
        </p:nvSpPr>
        <p:spPr>
          <a:xfrm>
            <a:off x="431377" y="4211799"/>
            <a:ext cx="11431344" cy="338556"/>
          </a:xfrm>
          <a:solidFill>
            <a:srgbClr val="FFFFFF"/>
          </a:solidFill>
        </p:spPr>
        <p:txBody>
          <a:bodyPr>
            <a:spAutoFit/>
          </a:bodyPr>
          <a:lstStyle>
            <a:lvl1pPr marL="179999" indent="0">
              <a:spcBef>
                <a:spcPts val="400"/>
              </a:spcBef>
              <a:defRPr sz="1600">
                <a:solidFill>
                  <a:srgbClr val="666666"/>
                </a:solidFill>
              </a:defRPr>
            </a:lvl1pPr>
          </a:lstStyle>
          <a:p>
            <a:pPr lvl="0"/>
            <a:r>
              <a:rPr lang="de-DE"/>
              <a:t>Mastertextformat bearbeiten</a:t>
            </a:r>
          </a:p>
        </p:txBody>
      </p:sp>
      <p:pic>
        <p:nvPicPr>
          <p:cNvPr id="6" name="Grafik 8">
            <a:extLst>
              <a:ext uri="{FF2B5EF4-FFF2-40B4-BE49-F238E27FC236}">
                <a16:creationId xmlns:a16="http://schemas.microsoft.com/office/drawing/2014/main" id="{C0CCA28F-C6D6-0AB5-2984-0164DFD74672}"/>
              </a:ext>
            </a:extLst>
          </p:cNvPr>
          <p:cNvPicPr>
            <a:picLocks noChangeAspect="1"/>
          </p:cNvPicPr>
          <p:nvPr/>
        </p:nvPicPr>
        <p:blipFill>
          <a:blip r:embed="rId3"/>
          <a:stretch>
            <a:fillRect/>
          </a:stretch>
        </p:blipFill>
        <p:spPr>
          <a:xfrm>
            <a:off x="431368" y="398815"/>
            <a:ext cx="997528" cy="320040"/>
          </a:xfrm>
          <a:prstGeom prst="rect">
            <a:avLst/>
          </a:prstGeom>
          <a:noFill/>
          <a:ln cap="flat">
            <a:noFill/>
          </a:ln>
        </p:spPr>
      </p:pic>
      <p:pic>
        <p:nvPicPr>
          <p:cNvPr id="7" name="Grafik 11">
            <a:extLst>
              <a:ext uri="{FF2B5EF4-FFF2-40B4-BE49-F238E27FC236}">
                <a16:creationId xmlns:a16="http://schemas.microsoft.com/office/drawing/2014/main" id="{E97D3E94-1649-7D5F-0326-486EC6C6D93C}"/>
              </a:ext>
            </a:extLst>
          </p:cNvPr>
          <p:cNvPicPr>
            <a:picLocks noChangeAspect="1"/>
          </p:cNvPicPr>
          <p:nvPr/>
        </p:nvPicPr>
        <p:blipFill>
          <a:blip r:embed="rId4"/>
          <a:stretch>
            <a:fillRect/>
          </a:stretch>
        </p:blipFill>
        <p:spPr>
          <a:xfrm>
            <a:off x="11255861" y="398815"/>
            <a:ext cx="606859" cy="320058"/>
          </a:xfrm>
          <a:prstGeom prst="rect">
            <a:avLst/>
          </a:prstGeom>
          <a:noFill/>
          <a:ln cap="flat">
            <a:noFill/>
          </a:ln>
        </p:spPr>
      </p:pic>
      <p:sp>
        <p:nvSpPr>
          <p:cNvPr id="8" name="Textfeld 24">
            <a:extLst>
              <a:ext uri="{FF2B5EF4-FFF2-40B4-BE49-F238E27FC236}">
                <a16:creationId xmlns:a16="http://schemas.microsoft.com/office/drawing/2014/main" id="{C18A7074-3872-FC72-F55F-553315F36741}"/>
              </a:ext>
            </a:extLst>
          </p:cNvPr>
          <p:cNvSpPr txBox="1"/>
          <p:nvPr/>
        </p:nvSpPr>
        <p:spPr>
          <a:xfrm>
            <a:off x="425452" y="4643378"/>
            <a:ext cx="11438759" cy="1440737"/>
          </a:xfrm>
          <a:prstGeom prst="rect">
            <a:avLst/>
          </a:prstGeom>
          <a:solidFill>
            <a:srgbClr val="EAF4FB"/>
          </a:solidFill>
          <a:ln cap="flat">
            <a:noFill/>
          </a:ln>
        </p:spPr>
        <p:txBody>
          <a:bodyPr vert="horz" wrap="square" lIns="251999" tIns="179999" rIns="179999" bIns="179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595959"/>
                </a:solidFill>
                <a:uFillTx/>
                <a:latin typeface="Arial"/>
                <a:cs typeface="Arial"/>
              </a:rPr>
              <a:t>Chair of Software Engineering for Business Information Systems (sebis)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595959"/>
                </a:solidFill>
                <a:uFillTx/>
                <a:latin typeface="Arial"/>
                <a:cs typeface="Arial"/>
              </a:rPr>
              <a:t>Department of Computer Science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595959"/>
                </a:solidFill>
                <a:uFillTx/>
                <a:latin typeface="Arial"/>
                <a:cs typeface="Arial"/>
              </a:rPr>
              <a:t>School of Computation, Information and Technology (CIT)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7F7F7F"/>
                </a:solidFill>
                <a:uFillTx/>
                <a:latin typeface="Arial"/>
                <a:cs typeface="Arial"/>
              </a:rPr>
              <a:t>Technical University of Munich (TUM)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sng" strike="noStrike" kern="1200" cap="none" spc="0" baseline="0" dirty="0">
                <a:solidFill>
                  <a:srgbClr val="7F7F7F"/>
                </a:solidFill>
                <a:uFillTx/>
                <a:latin typeface="Arial"/>
                <a:cs typeface="Arial"/>
              </a:rPr>
              <a:t>wwwmatthes.in.tum.de</a:t>
            </a:r>
          </a:p>
        </p:txBody>
      </p:sp>
    </p:spTree>
    <p:extLst>
      <p:ext uri="{BB962C8B-B14F-4D97-AF65-F5344CB8AC3E}">
        <p14:creationId xmlns:p14="http://schemas.microsoft.com/office/powerpoint/2010/main" val="37902365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2" name="Grafik 10">
            <a:extLst>
              <a:ext uri="{FF2B5EF4-FFF2-40B4-BE49-F238E27FC236}">
                <a16:creationId xmlns:a16="http://schemas.microsoft.com/office/drawing/2014/main" id="{5EE480B0-5677-0685-EACD-1F2D3DE5E277}"/>
              </a:ext>
            </a:extLst>
          </p:cNvPr>
          <p:cNvPicPr>
            <a:picLocks noChangeAspect="1"/>
          </p:cNvPicPr>
          <p:nvPr/>
        </p:nvPicPr>
        <p:blipFill>
          <a:blip r:embed="rId2"/>
          <a:srcRect/>
          <a:stretch>
            <a:fillRect/>
          </a:stretch>
        </p:blipFill>
        <p:spPr>
          <a:xfrm>
            <a:off x="-7616" y="0"/>
            <a:ext cx="12191996" cy="6858000"/>
          </a:xfrm>
          <a:prstGeom prst="rect">
            <a:avLst/>
          </a:prstGeom>
          <a:noFill/>
          <a:ln cap="flat">
            <a:noFill/>
          </a:ln>
        </p:spPr>
      </p:pic>
      <p:sp>
        <p:nvSpPr>
          <p:cNvPr id="3" name="Rechteck 9">
            <a:extLst>
              <a:ext uri="{FF2B5EF4-FFF2-40B4-BE49-F238E27FC236}">
                <a16:creationId xmlns:a16="http://schemas.microsoft.com/office/drawing/2014/main" id="{E88AE7A3-5040-8447-086C-FD32D7C4ABCF}"/>
              </a:ext>
            </a:extLst>
          </p:cNvPr>
          <p:cNvSpPr/>
          <p:nvPr/>
        </p:nvSpPr>
        <p:spPr>
          <a:xfrm>
            <a:off x="0" y="0"/>
            <a:ext cx="12191996" cy="4196081"/>
          </a:xfrm>
          <a:prstGeom prst="rect">
            <a:avLst/>
          </a:prstGeom>
          <a:gradFill>
            <a:gsLst>
              <a:gs pos="0">
                <a:srgbClr val="FFFFFF">
                  <a:alpha val="85000"/>
                </a:srgbClr>
              </a:gs>
              <a:gs pos="100000">
                <a:srgbClr val="FFFFFF">
                  <a:alpha val="0"/>
                </a:srgbClr>
              </a:gs>
            </a:gsLst>
            <a:lin ang="5400000"/>
          </a:gra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4" name="Titel 1">
            <a:extLst>
              <a:ext uri="{FF2B5EF4-FFF2-40B4-BE49-F238E27FC236}">
                <a16:creationId xmlns:a16="http://schemas.microsoft.com/office/drawing/2014/main" id="{D87C52F2-FF1F-8B6F-E053-B21E19DAB86E}"/>
              </a:ext>
            </a:extLst>
          </p:cNvPr>
          <p:cNvSpPr txBox="1">
            <a:spLocks noGrp="1"/>
          </p:cNvSpPr>
          <p:nvPr>
            <p:ph type="title"/>
          </p:nvPr>
        </p:nvSpPr>
        <p:spPr>
          <a:xfrm>
            <a:off x="431368" y="3538636"/>
            <a:ext cx="11432843" cy="679774"/>
          </a:xfrm>
          <a:solidFill>
            <a:srgbClr val="FFFFFF"/>
          </a:solidFill>
        </p:spPr>
        <p:txBody>
          <a:bodyPr tIns="143999" bIns="71999">
            <a:spAutoFit/>
          </a:bodyPr>
          <a:lstStyle>
            <a:lvl1pPr marL="179999">
              <a:defRPr sz="3000">
                <a:solidFill>
                  <a:srgbClr val="002143"/>
                </a:solidFill>
                <a:cs typeface="Arial"/>
              </a:defRPr>
            </a:lvl1pPr>
          </a:lstStyle>
          <a:p>
            <a:pPr lvl="0"/>
            <a:r>
              <a:rPr lang="en-US"/>
              <a:t>&lt;Title&gt;</a:t>
            </a:r>
          </a:p>
        </p:txBody>
      </p:sp>
      <p:sp>
        <p:nvSpPr>
          <p:cNvPr id="5" name="Textplatzhalter 4">
            <a:extLst>
              <a:ext uri="{FF2B5EF4-FFF2-40B4-BE49-F238E27FC236}">
                <a16:creationId xmlns:a16="http://schemas.microsoft.com/office/drawing/2014/main" id="{0E395C57-BE01-1F58-595B-0E2878827446}"/>
              </a:ext>
            </a:extLst>
          </p:cNvPr>
          <p:cNvSpPr txBox="1">
            <a:spLocks noGrp="1"/>
          </p:cNvSpPr>
          <p:nvPr>
            <p:ph type="body" idx="4294967295"/>
          </p:nvPr>
        </p:nvSpPr>
        <p:spPr>
          <a:xfrm>
            <a:off x="431377" y="4211799"/>
            <a:ext cx="11431344" cy="338556"/>
          </a:xfrm>
          <a:solidFill>
            <a:srgbClr val="FFFFFF"/>
          </a:solidFill>
        </p:spPr>
        <p:txBody>
          <a:bodyPr>
            <a:spAutoFit/>
          </a:bodyPr>
          <a:lstStyle>
            <a:lvl1pPr marL="179999" indent="0">
              <a:spcBef>
                <a:spcPts val="400"/>
              </a:spcBef>
              <a:defRPr sz="1600">
                <a:solidFill>
                  <a:srgbClr val="666666"/>
                </a:solidFill>
              </a:defRPr>
            </a:lvl1pPr>
          </a:lstStyle>
          <a:p>
            <a:pPr lvl="0"/>
            <a:r>
              <a:rPr lang="en-US"/>
              <a:t>&lt;Presenter&gt; </a:t>
            </a:r>
          </a:p>
        </p:txBody>
      </p:sp>
      <p:pic>
        <p:nvPicPr>
          <p:cNvPr id="6" name="Grafik 8">
            <a:extLst>
              <a:ext uri="{FF2B5EF4-FFF2-40B4-BE49-F238E27FC236}">
                <a16:creationId xmlns:a16="http://schemas.microsoft.com/office/drawing/2014/main" id="{B18EAB5E-78D9-74A1-C1B9-DDC1D5F09B36}"/>
              </a:ext>
            </a:extLst>
          </p:cNvPr>
          <p:cNvPicPr>
            <a:picLocks noChangeAspect="1"/>
          </p:cNvPicPr>
          <p:nvPr/>
        </p:nvPicPr>
        <p:blipFill>
          <a:blip r:embed="rId3"/>
          <a:stretch>
            <a:fillRect/>
          </a:stretch>
        </p:blipFill>
        <p:spPr>
          <a:xfrm>
            <a:off x="431368" y="398815"/>
            <a:ext cx="997528" cy="320040"/>
          </a:xfrm>
          <a:prstGeom prst="rect">
            <a:avLst/>
          </a:prstGeom>
          <a:noFill/>
          <a:ln cap="flat">
            <a:noFill/>
          </a:ln>
        </p:spPr>
      </p:pic>
      <p:pic>
        <p:nvPicPr>
          <p:cNvPr id="7" name="Grafik 11">
            <a:extLst>
              <a:ext uri="{FF2B5EF4-FFF2-40B4-BE49-F238E27FC236}">
                <a16:creationId xmlns:a16="http://schemas.microsoft.com/office/drawing/2014/main" id="{2F284769-65F3-38F7-209B-447A2551867B}"/>
              </a:ext>
            </a:extLst>
          </p:cNvPr>
          <p:cNvPicPr>
            <a:picLocks noChangeAspect="1"/>
          </p:cNvPicPr>
          <p:nvPr/>
        </p:nvPicPr>
        <p:blipFill>
          <a:blip r:embed="rId4"/>
          <a:stretch>
            <a:fillRect/>
          </a:stretch>
        </p:blipFill>
        <p:spPr>
          <a:xfrm>
            <a:off x="11255861" y="398815"/>
            <a:ext cx="606859" cy="320058"/>
          </a:xfrm>
          <a:prstGeom prst="rect">
            <a:avLst/>
          </a:prstGeom>
          <a:noFill/>
          <a:ln cap="flat">
            <a:noFill/>
          </a:ln>
        </p:spPr>
      </p:pic>
      <p:sp>
        <p:nvSpPr>
          <p:cNvPr id="8" name="Textfeld 24">
            <a:extLst>
              <a:ext uri="{FF2B5EF4-FFF2-40B4-BE49-F238E27FC236}">
                <a16:creationId xmlns:a16="http://schemas.microsoft.com/office/drawing/2014/main" id="{C22A595D-CB61-E625-14D2-86EFF722F9CE}"/>
              </a:ext>
            </a:extLst>
          </p:cNvPr>
          <p:cNvSpPr txBox="1"/>
          <p:nvPr/>
        </p:nvSpPr>
        <p:spPr>
          <a:xfrm>
            <a:off x="425452" y="4643378"/>
            <a:ext cx="11438759" cy="1440737"/>
          </a:xfrm>
          <a:prstGeom prst="rect">
            <a:avLst/>
          </a:prstGeom>
          <a:solidFill>
            <a:srgbClr val="EAF4FB"/>
          </a:solidFill>
          <a:ln cap="flat">
            <a:noFill/>
          </a:ln>
        </p:spPr>
        <p:txBody>
          <a:bodyPr vert="horz" wrap="square" lIns="251999" tIns="179999" rIns="179999" bIns="179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595959"/>
                </a:solidFill>
                <a:uFillTx/>
                <a:latin typeface="Arial"/>
                <a:cs typeface="Arial"/>
              </a:rPr>
              <a:t>Chair of Software Engineering for Business Information Systems (sebis)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595959"/>
                </a:solidFill>
                <a:uFillTx/>
                <a:latin typeface="Arial"/>
                <a:cs typeface="Arial"/>
              </a:rPr>
              <a:t>Department of Computer Science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595959"/>
                </a:solidFill>
                <a:uFillTx/>
                <a:latin typeface="Arial"/>
                <a:cs typeface="Arial"/>
              </a:rPr>
              <a:t>School of Computation, Information and Technology (CIT)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7F7F7F"/>
                </a:solidFill>
                <a:uFillTx/>
                <a:latin typeface="Arial"/>
                <a:cs typeface="Arial"/>
              </a:rPr>
              <a:t>Technical University of Munich (TUM)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sng" strike="noStrike" kern="1200" cap="none" spc="0" baseline="0" dirty="0">
                <a:solidFill>
                  <a:srgbClr val="7F7F7F"/>
                </a:solidFill>
                <a:uFillTx/>
                <a:latin typeface="Arial"/>
                <a:cs typeface="Arial"/>
              </a:rPr>
              <a:t>wwwmatthes.in.tum.de</a:t>
            </a:r>
          </a:p>
        </p:txBody>
      </p:sp>
    </p:spTree>
    <p:extLst>
      <p:ext uri="{BB962C8B-B14F-4D97-AF65-F5344CB8AC3E}">
        <p14:creationId xmlns:p14="http://schemas.microsoft.com/office/powerpoint/2010/main" val="51774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D8750-98E6-8ACB-6AD8-19236CDF0922}"/>
              </a:ext>
            </a:extLst>
          </p:cNvPr>
          <p:cNvSpPr txBox="1">
            <a:spLocks noGrp="1"/>
          </p:cNvSpPr>
          <p:nvPr>
            <p:ph type="title"/>
          </p:nvPr>
        </p:nvSpPr>
        <p:spPr/>
        <p:txBody>
          <a:bodyPr/>
          <a:lstStyle>
            <a:lvl1pPr>
              <a:defRPr/>
            </a:lvl1pPr>
          </a:lstStyle>
          <a:p>
            <a:pPr lvl="0"/>
            <a:r>
              <a:rPr lang="en-US"/>
              <a:t>&lt;Title&gt;</a:t>
            </a:r>
            <a:endParaRPr lang="de-DE"/>
          </a:p>
        </p:txBody>
      </p:sp>
      <p:sp>
        <p:nvSpPr>
          <p:cNvPr id="3" name="Inhaltsplatzhalter 2">
            <a:extLst>
              <a:ext uri="{FF2B5EF4-FFF2-40B4-BE49-F238E27FC236}">
                <a16:creationId xmlns:a16="http://schemas.microsoft.com/office/drawing/2014/main" id="{358E2271-D5DF-E9A5-B19E-4B9698EA016E}"/>
              </a:ext>
            </a:extLst>
          </p:cNvPr>
          <p:cNvSpPr txBox="1">
            <a:spLocks noGrp="1"/>
          </p:cNvSpPr>
          <p:nvPr>
            <p:ph idx="1"/>
          </p:nvPr>
        </p:nvSpPr>
        <p:spPr/>
        <p:txBody>
          <a:bodyPr>
            <a:normAutofit/>
          </a:bodyPr>
          <a:lstStyle>
            <a:lvl1pPr>
              <a:defRPr/>
            </a:lvl1pPr>
            <a:lvl2pPr>
              <a:defRPr/>
            </a:lvl2pPr>
            <a:lvl3pPr>
              <a:defRPr/>
            </a:lvl3pPr>
            <a:lvl4pPr>
              <a:defRPr/>
            </a:lvl4pPr>
            <a:lvl5pPr>
              <a:defRPr/>
            </a:lvl5p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6F4767-CF62-7ED2-4FBD-9479CAFC1CD8}"/>
              </a:ext>
            </a:extLst>
          </p:cNvPr>
          <p:cNvSpPr txBox="1">
            <a:spLocks noGrp="1"/>
          </p:cNvSpPr>
          <p:nvPr>
            <p:ph type="dt" sz="half" idx="7"/>
          </p:nvPr>
        </p:nvSpPr>
        <p:spPr/>
        <p:txBody>
          <a:bodyPr/>
          <a:lstStyle>
            <a:lvl1pPr>
              <a:defRPr/>
            </a:lvl1pPr>
          </a:lstStyle>
          <a:p>
            <a:pPr lvl="0"/>
            <a:r>
              <a:rPr lang="de-DE" dirty="0"/>
              <a:t>© sebis</a:t>
            </a:r>
          </a:p>
        </p:txBody>
      </p:sp>
      <p:sp>
        <p:nvSpPr>
          <p:cNvPr id="5" name="Rectangle 5">
            <a:extLst>
              <a:ext uri="{FF2B5EF4-FFF2-40B4-BE49-F238E27FC236}">
                <a16:creationId xmlns:a16="http://schemas.microsoft.com/office/drawing/2014/main" id="{5A7483AD-BE3E-F2A3-55FF-E5EE4C4A66CE}"/>
              </a:ext>
            </a:extLst>
          </p:cNvPr>
          <p:cNvSpPr txBox="1">
            <a:spLocks noGrp="1"/>
          </p:cNvSpPr>
          <p:nvPr>
            <p:ph type="ftr" sz="quarter" idx="9"/>
          </p:nvPr>
        </p:nvSpPr>
        <p:spPr/>
        <p:txBody>
          <a:bodyPr/>
          <a:lstStyle>
            <a:lvl1pPr>
              <a:defRPr/>
            </a:lvl1pPr>
          </a:lstStyle>
          <a:p>
            <a:pPr lvl="0"/>
            <a:r>
              <a:rPr lang="en-US" dirty="0"/>
              <a:t>YYMMDD Author Title</a:t>
            </a:r>
            <a:endParaRPr lang="de-DE" dirty="0"/>
          </a:p>
        </p:txBody>
      </p:sp>
      <p:sp>
        <p:nvSpPr>
          <p:cNvPr id="6" name="Rectangle 6">
            <a:extLst>
              <a:ext uri="{FF2B5EF4-FFF2-40B4-BE49-F238E27FC236}">
                <a16:creationId xmlns:a16="http://schemas.microsoft.com/office/drawing/2014/main" id="{533598F8-7BDD-7A5F-1E75-818351D762F7}"/>
              </a:ext>
            </a:extLst>
          </p:cNvPr>
          <p:cNvSpPr txBox="1">
            <a:spLocks noGrp="1"/>
          </p:cNvSpPr>
          <p:nvPr>
            <p:ph type="sldNum" sz="quarter" idx="8"/>
          </p:nvPr>
        </p:nvSpPr>
        <p:spPr/>
        <p:txBody>
          <a:bodyPr/>
          <a:lstStyle>
            <a:lvl1pPr>
              <a:defRPr lang="de-DE"/>
            </a:lvl1pPr>
          </a:lstStyle>
          <a:p>
            <a:pPr lvl="0"/>
            <a:fld id="{4FD316EB-1459-453F-8243-7BD106C330E4}" type="slidenum">
              <a:t>‹#›</a:t>
            </a:fld>
            <a:endParaRPr lang="de-DE" dirty="0"/>
          </a:p>
        </p:txBody>
      </p:sp>
    </p:spTree>
    <p:extLst>
      <p:ext uri="{BB962C8B-B14F-4D97-AF65-F5344CB8AC3E}">
        <p14:creationId xmlns:p14="http://schemas.microsoft.com/office/powerpoint/2010/main" val="78345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Unter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3243D-C6BD-1565-2A3F-3DB99BEDC4E6}"/>
              </a:ext>
            </a:extLst>
          </p:cNvPr>
          <p:cNvSpPr txBox="1">
            <a:spLocks noGrp="1"/>
          </p:cNvSpPr>
          <p:nvPr>
            <p:ph type="title"/>
          </p:nvPr>
        </p:nvSpPr>
        <p:spPr>
          <a:xfrm>
            <a:off x="334432" y="81217"/>
            <a:ext cx="10586100" cy="360538"/>
          </a:xfrm>
        </p:spPr>
        <p:txBody>
          <a:bodyPr/>
          <a:lstStyle>
            <a:lvl1pPr>
              <a:defRPr/>
            </a:lvl1pPr>
          </a:lstStyle>
          <a:p>
            <a:pPr lvl="0"/>
            <a:r>
              <a:rPr lang="en-US"/>
              <a:t>&lt;Title&gt;</a:t>
            </a:r>
            <a:endParaRPr lang="de-DE"/>
          </a:p>
        </p:txBody>
      </p:sp>
      <p:sp>
        <p:nvSpPr>
          <p:cNvPr id="3" name="Inhaltsplatzhalter 2">
            <a:extLst>
              <a:ext uri="{FF2B5EF4-FFF2-40B4-BE49-F238E27FC236}">
                <a16:creationId xmlns:a16="http://schemas.microsoft.com/office/drawing/2014/main" id="{F2BC45A7-2602-3CE6-18DD-18B984B94CED}"/>
              </a:ext>
            </a:extLst>
          </p:cNvPr>
          <p:cNvSpPr txBox="1">
            <a:spLocks noGrp="1"/>
          </p:cNvSpPr>
          <p:nvPr>
            <p:ph idx="4294967295"/>
          </p:nvPr>
        </p:nvSpPr>
        <p:spPr>
          <a:xfrm>
            <a:off x="334432" y="980730"/>
            <a:ext cx="11523131" cy="5400675"/>
          </a:xfrm>
        </p:spPr>
        <p:txBody>
          <a:bodyPr>
            <a:normAutofit/>
          </a:bodyPr>
          <a:lstStyle>
            <a:lvl1pPr>
              <a:defRPr/>
            </a:lvl1pPr>
            <a:lvl2pPr>
              <a:defRPr/>
            </a:lvl2pPr>
            <a:lvl3pPr>
              <a:defRPr/>
            </a:lvl3pPr>
            <a:lvl4pPr>
              <a:defRPr/>
            </a:lvl4pPr>
            <a:lvl5pPr>
              <a:defRPr/>
            </a:lvl5p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524678-8734-08DF-3217-7BC798DC6CA0}"/>
              </a:ext>
            </a:extLst>
          </p:cNvPr>
          <p:cNvSpPr txBox="1">
            <a:spLocks noGrp="1"/>
          </p:cNvSpPr>
          <p:nvPr>
            <p:ph type="dt" sz="half" idx="7"/>
          </p:nvPr>
        </p:nvSpPr>
        <p:spPr/>
        <p:txBody>
          <a:bodyPr/>
          <a:lstStyle>
            <a:lvl1pPr>
              <a:defRPr/>
            </a:lvl1pPr>
          </a:lstStyle>
          <a:p>
            <a:pPr lvl="0"/>
            <a:r>
              <a:rPr lang="de-DE" dirty="0"/>
              <a:t>© sebis</a:t>
            </a:r>
          </a:p>
        </p:txBody>
      </p:sp>
      <p:sp>
        <p:nvSpPr>
          <p:cNvPr id="5" name="Rectangle 5">
            <a:extLst>
              <a:ext uri="{FF2B5EF4-FFF2-40B4-BE49-F238E27FC236}">
                <a16:creationId xmlns:a16="http://schemas.microsoft.com/office/drawing/2014/main" id="{33716A92-3C34-AEE0-6578-F6996D12C023}"/>
              </a:ext>
            </a:extLst>
          </p:cNvPr>
          <p:cNvSpPr txBox="1">
            <a:spLocks noGrp="1"/>
          </p:cNvSpPr>
          <p:nvPr>
            <p:ph type="ftr" sz="quarter" idx="9"/>
          </p:nvPr>
        </p:nvSpPr>
        <p:spPr/>
        <p:txBody>
          <a:bodyPr/>
          <a:lstStyle>
            <a:lvl1pPr>
              <a:defRPr/>
            </a:lvl1pPr>
          </a:lstStyle>
          <a:p>
            <a:pPr lvl="0"/>
            <a:r>
              <a:rPr lang="en-US" dirty="0"/>
              <a:t>YYMMDD Author Title</a:t>
            </a:r>
            <a:endParaRPr lang="de-DE" dirty="0"/>
          </a:p>
        </p:txBody>
      </p:sp>
      <p:sp>
        <p:nvSpPr>
          <p:cNvPr id="6" name="Rectangle 6">
            <a:extLst>
              <a:ext uri="{FF2B5EF4-FFF2-40B4-BE49-F238E27FC236}">
                <a16:creationId xmlns:a16="http://schemas.microsoft.com/office/drawing/2014/main" id="{607AA8E3-FD74-4422-585C-748425AB7DD9}"/>
              </a:ext>
            </a:extLst>
          </p:cNvPr>
          <p:cNvSpPr txBox="1">
            <a:spLocks noGrp="1"/>
          </p:cNvSpPr>
          <p:nvPr>
            <p:ph type="sldNum" sz="quarter" idx="8"/>
          </p:nvPr>
        </p:nvSpPr>
        <p:spPr/>
        <p:txBody>
          <a:bodyPr/>
          <a:lstStyle>
            <a:lvl1pPr>
              <a:defRPr lang="de-DE"/>
            </a:lvl1pPr>
          </a:lstStyle>
          <a:p>
            <a:pPr lvl="0"/>
            <a:fld id="{A82C4B6E-3690-4108-848B-01FB68D5F1CC}" type="slidenum">
              <a:t>‹#›</a:t>
            </a:fld>
            <a:endParaRPr lang="de-DE" dirty="0"/>
          </a:p>
        </p:txBody>
      </p:sp>
      <p:sp>
        <p:nvSpPr>
          <p:cNvPr id="7" name="Textplatzhalter 11">
            <a:extLst>
              <a:ext uri="{FF2B5EF4-FFF2-40B4-BE49-F238E27FC236}">
                <a16:creationId xmlns:a16="http://schemas.microsoft.com/office/drawing/2014/main" id="{1C7BD660-19DB-7EAC-B10C-2A00D97E7E3E}"/>
              </a:ext>
            </a:extLst>
          </p:cNvPr>
          <p:cNvSpPr txBox="1">
            <a:spLocks noGrp="1"/>
          </p:cNvSpPr>
          <p:nvPr>
            <p:ph type="body" idx="4294967295"/>
          </p:nvPr>
        </p:nvSpPr>
        <p:spPr>
          <a:xfrm>
            <a:off x="334432" y="441426"/>
            <a:ext cx="10586100" cy="395285"/>
          </a:xfrm>
        </p:spPr>
        <p:txBody>
          <a:bodyPr/>
          <a:lstStyle>
            <a:lvl1pPr>
              <a:spcBef>
                <a:spcPts val="500"/>
              </a:spcBef>
              <a:defRPr sz="2000">
                <a:solidFill>
                  <a:srgbClr val="7F7F7F"/>
                </a:solidFill>
              </a:defRPr>
            </a:lvl1pPr>
          </a:lstStyle>
          <a:p>
            <a:pPr lvl="0"/>
            <a:r>
              <a:rPr lang="en-US"/>
              <a:t>&lt;Subtitle&gt;</a:t>
            </a:r>
          </a:p>
        </p:txBody>
      </p:sp>
    </p:spTree>
    <p:extLst>
      <p:ext uri="{BB962C8B-B14F-4D97-AF65-F5344CB8AC3E}">
        <p14:creationId xmlns:p14="http://schemas.microsoft.com/office/powerpoint/2010/main" val="3576998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7F9ED-1069-F541-5876-DE25FF4E6410}"/>
              </a:ext>
            </a:extLst>
          </p:cNvPr>
          <p:cNvSpPr txBox="1">
            <a:spLocks noGrp="1"/>
          </p:cNvSpPr>
          <p:nvPr>
            <p:ph type="title"/>
          </p:nvPr>
        </p:nvSpPr>
        <p:spPr>
          <a:xfrm>
            <a:off x="334432" y="81217"/>
            <a:ext cx="10586100" cy="360538"/>
          </a:xfrm>
        </p:spPr>
        <p:txBody>
          <a:bodyPr/>
          <a:lstStyle>
            <a:lvl1pPr>
              <a:defRPr/>
            </a:lvl1pPr>
          </a:lstStyle>
          <a:p>
            <a:pPr lvl="0"/>
            <a:r>
              <a:rPr lang="en-US"/>
              <a:t>&lt;Title&gt;</a:t>
            </a:r>
            <a:endParaRPr lang="de-DE"/>
          </a:p>
        </p:txBody>
      </p:sp>
      <p:sp>
        <p:nvSpPr>
          <p:cNvPr id="3" name="Rectangle 4">
            <a:extLst>
              <a:ext uri="{FF2B5EF4-FFF2-40B4-BE49-F238E27FC236}">
                <a16:creationId xmlns:a16="http://schemas.microsoft.com/office/drawing/2014/main" id="{99220BF5-2FF5-CE5C-2A9A-D06957159961}"/>
              </a:ext>
            </a:extLst>
          </p:cNvPr>
          <p:cNvSpPr txBox="1">
            <a:spLocks noGrp="1"/>
          </p:cNvSpPr>
          <p:nvPr>
            <p:ph type="dt" sz="half" idx="7"/>
          </p:nvPr>
        </p:nvSpPr>
        <p:spPr/>
        <p:txBody>
          <a:bodyPr/>
          <a:lstStyle>
            <a:lvl1pPr>
              <a:defRPr/>
            </a:lvl1pPr>
          </a:lstStyle>
          <a:p>
            <a:pPr lvl="0"/>
            <a:r>
              <a:rPr lang="de-DE" dirty="0"/>
              <a:t>© sebis</a:t>
            </a:r>
          </a:p>
        </p:txBody>
      </p:sp>
      <p:sp>
        <p:nvSpPr>
          <p:cNvPr id="4" name="Rectangle 5">
            <a:extLst>
              <a:ext uri="{FF2B5EF4-FFF2-40B4-BE49-F238E27FC236}">
                <a16:creationId xmlns:a16="http://schemas.microsoft.com/office/drawing/2014/main" id="{D053B720-CF36-6DC2-ECF8-2F96357FF0AE}"/>
              </a:ext>
            </a:extLst>
          </p:cNvPr>
          <p:cNvSpPr txBox="1">
            <a:spLocks noGrp="1"/>
          </p:cNvSpPr>
          <p:nvPr>
            <p:ph type="ftr" sz="quarter" idx="9"/>
          </p:nvPr>
        </p:nvSpPr>
        <p:spPr/>
        <p:txBody>
          <a:bodyPr/>
          <a:lstStyle>
            <a:lvl1pPr>
              <a:defRPr/>
            </a:lvl1pPr>
          </a:lstStyle>
          <a:p>
            <a:pPr lvl="0"/>
            <a:r>
              <a:rPr lang="en-US" dirty="0"/>
              <a:t>YYMMDD Author Title</a:t>
            </a:r>
            <a:endParaRPr lang="de-DE" dirty="0"/>
          </a:p>
        </p:txBody>
      </p:sp>
      <p:sp>
        <p:nvSpPr>
          <p:cNvPr id="5" name="Rectangle 6">
            <a:extLst>
              <a:ext uri="{FF2B5EF4-FFF2-40B4-BE49-F238E27FC236}">
                <a16:creationId xmlns:a16="http://schemas.microsoft.com/office/drawing/2014/main" id="{06895A7C-C07E-8AFC-758F-84802F5A642D}"/>
              </a:ext>
            </a:extLst>
          </p:cNvPr>
          <p:cNvSpPr txBox="1">
            <a:spLocks noGrp="1"/>
          </p:cNvSpPr>
          <p:nvPr>
            <p:ph type="sldNum" sz="quarter" idx="8"/>
          </p:nvPr>
        </p:nvSpPr>
        <p:spPr/>
        <p:txBody>
          <a:bodyPr/>
          <a:lstStyle>
            <a:lvl1pPr>
              <a:defRPr lang="de-DE"/>
            </a:lvl1pPr>
          </a:lstStyle>
          <a:p>
            <a:pPr lvl="0"/>
            <a:fld id="{A45072D2-4654-48F2-ADE1-66AD894BBA65}" type="slidenum">
              <a:t>‹#›</a:t>
            </a:fld>
            <a:endParaRPr lang="de-DE" dirty="0"/>
          </a:p>
        </p:txBody>
      </p:sp>
      <p:sp>
        <p:nvSpPr>
          <p:cNvPr id="6" name="Textplatzhalter 11">
            <a:extLst>
              <a:ext uri="{FF2B5EF4-FFF2-40B4-BE49-F238E27FC236}">
                <a16:creationId xmlns:a16="http://schemas.microsoft.com/office/drawing/2014/main" id="{0E23C0D6-C40A-87A5-9BE7-69B2A291726A}"/>
              </a:ext>
            </a:extLst>
          </p:cNvPr>
          <p:cNvSpPr txBox="1">
            <a:spLocks noGrp="1"/>
          </p:cNvSpPr>
          <p:nvPr>
            <p:ph type="body" idx="4294967295"/>
          </p:nvPr>
        </p:nvSpPr>
        <p:spPr>
          <a:xfrm>
            <a:off x="334432" y="441426"/>
            <a:ext cx="10586100" cy="395285"/>
          </a:xfrm>
        </p:spPr>
        <p:txBody>
          <a:bodyPr/>
          <a:lstStyle>
            <a:lvl1pPr>
              <a:spcBef>
                <a:spcPts val="500"/>
              </a:spcBef>
              <a:defRPr sz="2000">
                <a:solidFill>
                  <a:srgbClr val="7F7F7F"/>
                </a:solidFill>
              </a:defRPr>
            </a:lvl1pPr>
          </a:lstStyle>
          <a:p>
            <a:pPr lvl="0"/>
            <a:r>
              <a:rPr lang="en-US"/>
              <a:t>&lt;Subtitle&gt;</a:t>
            </a:r>
          </a:p>
        </p:txBody>
      </p:sp>
    </p:spTree>
    <p:extLst>
      <p:ext uri="{BB962C8B-B14F-4D97-AF65-F5344CB8AC3E}">
        <p14:creationId xmlns:p14="http://schemas.microsoft.com/office/powerpoint/2010/main" val="160522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97FDB-15AC-AEF3-32B4-45A354D8B059}"/>
              </a:ext>
            </a:extLst>
          </p:cNvPr>
          <p:cNvSpPr txBox="1">
            <a:spLocks noGrp="1"/>
          </p:cNvSpPr>
          <p:nvPr>
            <p:ph type="title"/>
          </p:nvPr>
        </p:nvSpPr>
        <p:spPr/>
        <p:txBody>
          <a:bodyPr/>
          <a:lstStyle>
            <a:lvl1pPr>
              <a:defRPr/>
            </a:lvl1pPr>
          </a:lstStyle>
          <a:p>
            <a:pPr lvl="0"/>
            <a:r>
              <a:rPr lang="en-US"/>
              <a:t>&lt;Title&gt;</a:t>
            </a:r>
            <a:endParaRPr lang="de-DE"/>
          </a:p>
        </p:txBody>
      </p:sp>
      <p:sp>
        <p:nvSpPr>
          <p:cNvPr id="3" name="Inhaltsplatzhalter 2">
            <a:extLst>
              <a:ext uri="{FF2B5EF4-FFF2-40B4-BE49-F238E27FC236}">
                <a16:creationId xmlns:a16="http://schemas.microsoft.com/office/drawing/2014/main" id="{E9BF8364-2258-C192-81DB-3D1F936AF900}"/>
              </a:ext>
            </a:extLst>
          </p:cNvPr>
          <p:cNvSpPr txBox="1">
            <a:spLocks noGrp="1"/>
          </p:cNvSpPr>
          <p:nvPr>
            <p:ph idx="1"/>
          </p:nvPr>
        </p:nvSpPr>
        <p:spPr>
          <a:xfrm>
            <a:off x="334432" y="981078"/>
            <a:ext cx="5659971" cy="5400675"/>
          </a:xfrm>
          <a:solidFill>
            <a:srgbClr val="F2F2F2"/>
          </a:solidFill>
        </p:spPr>
        <p:txBody>
          <a:bodyPr>
            <a:normAutofit/>
          </a:bodyPr>
          <a:lstStyle>
            <a:lvl1pPr>
              <a:spcBef>
                <a:spcPts val="400"/>
              </a:spcBef>
              <a:defRPr/>
            </a:lvl1pPr>
            <a:lvl2pPr>
              <a:spcBef>
                <a:spcPts val="400"/>
              </a:spcBef>
              <a:defRPr/>
            </a:lvl2pPr>
            <a:lvl3pPr>
              <a:spcBef>
                <a:spcPts val="400"/>
              </a:spcBef>
              <a:defRPr/>
            </a:lvl3pPr>
            <a:lvl4pPr>
              <a:defRPr/>
            </a:lvl4pPr>
            <a:lvl5pPr>
              <a:defRPr/>
            </a:lvl5p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4" name="Inhaltsplatzhalter 3">
            <a:extLst>
              <a:ext uri="{FF2B5EF4-FFF2-40B4-BE49-F238E27FC236}">
                <a16:creationId xmlns:a16="http://schemas.microsoft.com/office/drawing/2014/main" id="{22AE4753-C191-8F26-98CF-06B51A7B8463}"/>
              </a:ext>
            </a:extLst>
          </p:cNvPr>
          <p:cNvSpPr txBox="1">
            <a:spLocks noGrp="1"/>
          </p:cNvSpPr>
          <p:nvPr>
            <p:ph idx="2"/>
          </p:nvPr>
        </p:nvSpPr>
        <p:spPr>
          <a:xfrm>
            <a:off x="6197602" y="981078"/>
            <a:ext cx="5659971" cy="5400675"/>
          </a:xfrm>
          <a:solidFill>
            <a:srgbClr val="F2F2F2"/>
          </a:solidFill>
        </p:spPr>
        <p:txBody>
          <a:bodyPr>
            <a:normAutofit/>
          </a:bodyPr>
          <a:lstStyle>
            <a:lvl1pPr>
              <a:spcBef>
                <a:spcPts val="400"/>
              </a:spcBef>
              <a:defRPr/>
            </a:lvl1pPr>
            <a:lvl2pPr>
              <a:spcBef>
                <a:spcPts val="400"/>
              </a:spcBef>
              <a:defRPr/>
            </a:lvl2pPr>
            <a:lvl3pPr>
              <a:spcBef>
                <a:spcPts val="400"/>
              </a:spcBef>
              <a:defRPr/>
            </a:lvl3pPr>
            <a:lvl4pPr>
              <a:defRPr/>
            </a:lvl4pPr>
            <a:lvl5pPr>
              <a:defRPr/>
            </a:lvl5p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23BF6B-E055-A907-717E-8001237A32B2}"/>
              </a:ext>
            </a:extLst>
          </p:cNvPr>
          <p:cNvSpPr txBox="1">
            <a:spLocks noGrp="1"/>
          </p:cNvSpPr>
          <p:nvPr>
            <p:ph type="dt" sz="half" idx="7"/>
          </p:nvPr>
        </p:nvSpPr>
        <p:spPr/>
        <p:txBody>
          <a:bodyPr/>
          <a:lstStyle>
            <a:lvl1pPr>
              <a:defRPr/>
            </a:lvl1pPr>
          </a:lstStyle>
          <a:p>
            <a:pPr lvl="0"/>
            <a:r>
              <a:rPr lang="de-DE" dirty="0"/>
              <a:t>© sebis</a:t>
            </a:r>
          </a:p>
        </p:txBody>
      </p:sp>
      <p:sp>
        <p:nvSpPr>
          <p:cNvPr id="6" name="Rectangle 5">
            <a:extLst>
              <a:ext uri="{FF2B5EF4-FFF2-40B4-BE49-F238E27FC236}">
                <a16:creationId xmlns:a16="http://schemas.microsoft.com/office/drawing/2014/main" id="{3E634836-B5BB-4638-C9EF-45A5C90CBD81}"/>
              </a:ext>
            </a:extLst>
          </p:cNvPr>
          <p:cNvSpPr txBox="1">
            <a:spLocks noGrp="1"/>
          </p:cNvSpPr>
          <p:nvPr>
            <p:ph type="ftr" sz="quarter" idx="9"/>
          </p:nvPr>
        </p:nvSpPr>
        <p:spPr/>
        <p:txBody>
          <a:bodyPr/>
          <a:lstStyle>
            <a:lvl1pPr>
              <a:defRPr/>
            </a:lvl1pPr>
          </a:lstStyle>
          <a:p>
            <a:pPr lvl="0"/>
            <a:r>
              <a:rPr lang="en-US" dirty="0"/>
              <a:t>YYMMDD Author Title</a:t>
            </a:r>
            <a:endParaRPr lang="de-DE" dirty="0"/>
          </a:p>
        </p:txBody>
      </p:sp>
      <p:sp>
        <p:nvSpPr>
          <p:cNvPr id="7" name="Rectangle 6">
            <a:extLst>
              <a:ext uri="{FF2B5EF4-FFF2-40B4-BE49-F238E27FC236}">
                <a16:creationId xmlns:a16="http://schemas.microsoft.com/office/drawing/2014/main" id="{35D73854-388E-702F-D616-B27E0A580C17}"/>
              </a:ext>
            </a:extLst>
          </p:cNvPr>
          <p:cNvSpPr txBox="1">
            <a:spLocks noGrp="1"/>
          </p:cNvSpPr>
          <p:nvPr>
            <p:ph type="sldNum" sz="quarter" idx="8"/>
          </p:nvPr>
        </p:nvSpPr>
        <p:spPr/>
        <p:txBody>
          <a:bodyPr/>
          <a:lstStyle>
            <a:lvl1pPr>
              <a:defRPr lang="de-DE"/>
            </a:lvl1pPr>
          </a:lstStyle>
          <a:p>
            <a:pPr lvl="0"/>
            <a:fld id="{9E4CE122-EA0B-4142-9F36-6D2A80A56DB6}" type="slidenum">
              <a:t>‹#›</a:t>
            </a:fld>
            <a:endParaRPr lang="de-DE" dirty="0"/>
          </a:p>
        </p:txBody>
      </p:sp>
    </p:spTree>
    <p:extLst>
      <p:ext uri="{BB962C8B-B14F-4D97-AF65-F5344CB8AC3E}">
        <p14:creationId xmlns:p14="http://schemas.microsoft.com/office/powerpoint/2010/main" val="140052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extplatzhalter 2">
            <a:extLst>
              <a:ext uri="{FF2B5EF4-FFF2-40B4-BE49-F238E27FC236}">
                <a16:creationId xmlns:a16="http://schemas.microsoft.com/office/drawing/2014/main" id="{8F9465F3-F8B7-B69C-1DDB-D946711CF0A4}"/>
              </a:ext>
            </a:extLst>
          </p:cNvPr>
          <p:cNvSpPr txBox="1">
            <a:spLocks noGrp="1"/>
          </p:cNvSpPr>
          <p:nvPr>
            <p:ph type="body" idx="4294967295"/>
          </p:nvPr>
        </p:nvSpPr>
        <p:spPr>
          <a:xfrm>
            <a:off x="334432" y="981078"/>
            <a:ext cx="5662083" cy="661979"/>
          </a:xfrm>
          <a:solidFill>
            <a:srgbClr val="489ADA"/>
          </a:solidFill>
        </p:spPr>
        <p:txBody>
          <a:bodyPr anchor="b"/>
          <a:lstStyle>
            <a:lvl1pPr marL="0" indent="0">
              <a:spcBef>
                <a:spcPts val="500"/>
              </a:spcBef>
              <a:defRPr sz="2000">
                <a:solidFill>
                  <a:srgbClr val="FFFFFF"/>
                </a:solidFill>
              </a:defRPr>
            </a:lvl1pPr>
          </a:lstStyle>
          <a:p>
            <a:pPr lvl="0"/>
            <a:r>
              <a:rPr lang="en-US"/>
              <a:t>&lt;Title&gt;</a:t>
            </a:r>
          </a:p>
        </p:txBody>
      </p:sp>
      <p:sp>
        <p:nvSpPr>
          <p:cNvPr id="3" name="Inhaltsplatzhalter 3">
            <a:extLst>
              <a:ext uri="{FF2B5EF4-FFF2-40B4-BE49-F238E27FC236}">
                <a16:creationId xmlns:a16="http://schemas.microsoft.com/office/drawing/2014/main" id="{83E22066-FED0-8056-A478-825F0171B571}"/>
              </a:ext>
            </a:extLst>
          </p:cNvPr>
          <p:cNvSpPr txBox="1">
            <a:spLocks noGrp="1"/>
          </p:cNvSpPr>
          <p:nvPr>
            <p:ph idx="4294967295"/>
          </p:nvPr>
        </p:nvSpPr>
        <p:spPr>
          <a:xfrm>
            <a:off x="334432" y="1643048"/>
            <a:ext cx="5662083" cy="4773625"/>
          </a:xfrm>
          <a:solidFill>
            <a:srgbClr val="F2F2F2"/>
          </a:solidFill>
        </p:spPr>
        <p:txBody>
          <a:bodyPr/>
          <a:lstStyle>
            <a:lvl1pPr>
              <a:spcBef>
                <a:spcPts val="400"/>
              </a:spcBef>
              <a:defRPr/>
            </a:lvl1pPr>
            <a:lvl2pPr>
              <a:spcBef>
                <a:spcPts val="400"/>
              </a:spcBef>
              <a:defRPr/>
            </a:lvl2pPr>
            <a:lvl3pPr>
              <a:spcBef>
                <a:spcPts val="400"/>
              </a:spcBef>
              <a:defRPr/>
            </a:lvl3pPr>
            <a:lvl4pPr>
              <a:defRPr/>
            </a:lvl4pPr>
            <a:lvl5pPr>
              <a:defRPr/>
            </a:lvl5pPr>
          </a:lstStyle>
          <a:p>
            <a:pPr lvl="0"/>
            <a:r>
              <a:rPr lang="en-US"/>
              <a:t>&lt;Format of Master Text&gt;</a:t>
            </a:r>
          </a:p>
          <a:p>
            <a:pPr lvl="1"/>
            <a:r>
              <a:rPr lang="en-US"/>
              <a:t>Second Level</a:t>
            </a:r>
          </a:p>
          <a:p>
            <a:pPr lvl="2"/>
            <a:r>
              <a:rPr lang="en-US"/>
              <a:t>Third Level</a:t>
            </a:r>
          </a:p>
          <a:p>
            <a:pPr lvl="3"/>
            <a:r>
              <a:rPr lang="en-US"/>
              <a:t>Fourth Level</a:t>
            </a:r>
          </a:p>
          <a:p>
            <a:pPr lvl="4"/>
            <a:r>
              <a:rPr lang="en-US"/>
              <a:t>Fifth Level</a:t>
            </a:r>
          </a:p>
        </p:txBody>
      </p:sp>
      <p:sp>
        <p:nvSpPr>
          <p:cNvPr id="4" name="Textplatzhalter 4">
            <a:extLst>
              <a:ext uri="{FF2B5EF4-FFF2-40B4-BE49-F238E27FC236}">
                <a16:creationId xmlns:a16="http://schemas.microsoft.com/office/drawing/2014/main" id="{F656E557-64DB-08F5-F300-306E1A590B31}"/>
              </a:ext>
            </a:extLst>
          </p:cNvPr>
          <p:cNvSpPr txBox="1">
            <a:spLocks noGrp="1"/>
          </p:cNvSpPr>
          <p:nvPr>
            <p:ph type="body" idx="4294967295"/>
          </p:nvPr>
        </p:nvSpPr>
        <p:spPr>
          <a:xfrm>
            <a:off x="6193368" y="981078"/>
            <a:ext cx="5664195" cy="661970"/>
          </a:xfrm>
          <a:solidFill>
            <a:srgbClr val="489ADA"/>
          </a:solidFill>
        </p:spPr>
        <p:txBody>
          <a:bodyPr anchor="b"/>
          <a:lstStyle>
            <a:lvl1pPr marL="0" indent="0">
              <a:spcBef>
                <a:spcPts val="500"/>
              </a:spcBef>
              <a:defRPr sz="2000">
                <a:solidFill>
                  <a:srgbClr val="FFFFFF"/>
                </a:solidFill>
              </a:defRPr>
            </a:lvl1pPr>
          </a:lstStyle>
          <a:p>
            <a:pPr lvl="0"/>
            <a:r>
              <a:rPr lang="en-US"/>
              <a:t>&lt;Title&gt;</a:t>
            </a:r>
          </a:p>
        </p:txBody>
      </p:sp>
      <p:sp>
        <p:nvSpPr>
          <p:cNvPr id="5" name="Inhaltsplatzhalter 5">
            <a:extLst>
              <a:ext uri="{FF2B5EF4-FFF2-40B4-BE49-F238E27FC236}">
                <a16:creationId xmlns:a16="http://schemas.microsoft.com/office/drawing/2014/main" id="{BF17AE7D-827D-5F29-0985-887987963FE9}"/>
              </a:ext>
            </a:extLst>
          </p:cNvPr>
          <p:cNvSpPr txBox="1">
            <a:spLocks noGrp="1"/>
          </p:cNvSpPr>
          <p:nvPr>
            <p:ph idx="4294967295"/>
          </p:nvPr>
        </p:nvSpPr>
        <p:spPr>
          <a:xfrm>
            <a:off x="6193368" y="1643048"/>
            <a:ext cx="5664195" cy="4773625"/>
          </a:xfrm>
          <a:solidFill>
            <a:srgbClr val="F2F2F2"/>
          </a:solidFill>
        </p:spPr>
        <p:txBody>
          <a:bodyPr/>
          <a:lstStyle>
            <a:lvl1pPr>
              <a:spcBef>
                <a:spcPts val="400"/>
              </a:spcBef>
              <a:defRPr/>
            </a:lvl1pPr>
            <a:lvl2pPr>
              <a:spcBef>
                <a:spcPts val="400"/>
              </a:spcBef>
              <a:defRPr/>
            </a:lvl2pPr>
            <a:lvl3pPr>
              <a:spcBef>
                <a:spcPts val="400"/>
              </a:spcBef>
              <a:defRPr/>
            </a:lvl3pPr>
            <a:lvl4pPr>
              <a:defRPr/>
            </a:lvl4pPr>
            <a:lvl5pPr>
              <a:defRPr/>
            </a:lvl5pPr>
          </a:lstStyle>
          <a:p>
            <a:pPr lvl="0"/>
            <a:r>
              <a:rPr lang="en-US"/>
              <a:t>&lt;Format of Master Text&gt;</a:t>
            </a:r>
          </a:p>
          <a:p>
            <a:pPr lvl="1"/>
            <a:r>
              <a:rPr lang="en-US"/>
              <a:t>Second Level</a:t>
            </a:r>
          </a:p>
          <a:p>
            <a:pPr lvl="2"/>
            <a:r>
              <a:rPr lang="en-US"/>
              <a:t>Third Level</a:t>
            </a:r>
          </a:p>
          <a:p>
            <a:pPr lvl="3"/>
            <a:r>
              <a:rPr lang="en-US"/>
              <a:t>Fourth Level</a:t>
            </a:r>
          </a:p>
          <a:p>
            <a:pPr lvl="4"/>
            <a:r>
              <a:rPr lang="en-US"/>
              <a:t>Fifth Level</a:t>
            </a:r>
          </a:p>
        </p:txBody>
      </p:sp>
      <p:sp>
        <p:nvSpPr>
          <p:cNvPr id="6" name="Titel 1">
            <a:extLst>
              <a:ext uri="{FF2B5EF4-FFF2-40B4-BE49-F238E27FC236}">
                <a16:creationId xmlns:a16="http://schemas.microsoft.com/office/drawing/2014/main" id="{5C2FEC88-6D57-F49D-40AA-BEA0D652A840}"/>
              </a:ext>
            </a:extLst>
          </p:cNvPr>
          <p:cNvSpPr txBox="1">
            <a:spLocks noGrp="1"/>
          </p:cNvSpPr>
          <p:nvPr>
            <p:ph type="title"/>
          </p:nvPr>
        </p:nvSpPr>
        <p:spPr/>
        <p:txBody>
          <a:bodyPr/>
          <a:lstStyle>
            <a:lvl1pPr>
              <a:defRPr/>
            </a:lvl1pPr>
          </a:lstStyle>
          <a:p>
            <a:pPr lvl="0"/>
            <a:r>
              <a:rPr lang="en-US"/>
              <a:t>&lt;Title&gt;</a:t>
            </a:r>
          </a:p>
        </p:txBody>
      </p:sp>
      <p:sp>
        <p:nvSpPr>
          <p:cNvPr id="7" name="Rectangle 4">
            <a:extLst>
              <a:ext uri="{FF2B5EF4-FFF2-40B4-BE49-F238E27FC236}">
                <a16:creationId xmlns:a16="http://schemas.microsoft.com/office/drawing/2014/main" id="{1A69B0A6-77DA-8097-D228-CC59F39E996D}"/>
              </a:ext>
            </a:extLst>
          </p:cNvPr>
          <p:cNvSpPr txBox="1">
            <a:spLocks noGrp="1"/>
          </p:cNvSpPr>
          <p:nvPr>
            <p:ph type="dt" sz="half" idx="7"/>
          </p:nvPr>
        </p:nvSpPr>
        <p:spPr/>
        <p:txBody>
          <a:bodyPr/>
          <a:lstStyle>
            <a:lvl1pPr>
              <a:defRPr/>
            </a:lvl1pPr>
          </a:lstStyle>
          <a:p>
            <a:pPr lvl="0"/>
            <a:r>
              <a:rPr lang="de-DE" dirty="0"/>
              <a:t>© sebis</a:t>
            </a:r>
            <a:endParaRPr lang="en-US" dirty="0"/>
          </a:p>
        </p:txBody>
      </p:sp>
      <p:sp>
        <p:nvSpPr>
          <p:cNvPr id="8" name="Rectangle 5">
            <a:extLst>
              <a:ext uri="{FF2B5EF4-FFF2-40B4-BE49-F238E27FC236}">
                <a16:creationId xmlns:a16="http://schemas.microsoft.com/office/drawing/2014/main" id="{D3CCE061-29CC-46EE-A5A2-DF741CFF2FBE}"/>
              </a:ext>
            </a:extLst>
          </p:cNvPr>
          <p:cNvSpPr txBox="1">
            <a:spLocks noGrp="1"/>
          </p:cNvSpPr>
          <p:nvPr>
            <p:ph type="ftr" sz="quarter" idx="9"/>
          </p:nvPr>
        </p:nvSpPr>
        <p:spPr/>
        <p:txBody>
          <a:bodyPr/>
          <a:lstStyle>
            <a:lvl1pPr>
              <a:defRPr/>
            </a:lvl1pPr>
          </a:lstStyle>
          <a:p>
            <a:pPr lvl="0"/>
            <a:r>
              <a:rPr lang="en-US" dirty="0"/>
              <a:t>YYMMDD Author Title</a:t>
            </a:r>
          </a:p>
        </p:txBody>
      </p:sp>
      <p:sp>
        <p:nvSpPr>
          <p:cNvPr id="9" name="Rectangle 6">
            <a:extLst>
              <a:ext uri="{FF2B5EF4-FFF2-40B4-BE49-F238E27FC236}">
                <a16:creationId xmlns:a16="http://schemas.microsoft.com/office/drawing/2014/main" id="{BC727F62-ACB9-33FD-B88B-9F0B6E6B3A53}"/>
              </a:ext>
            </a:extLst>
          </p:cNvPr>
          <p:cNvSpPr txBox="1">
            <a:spLocks noGrp="1"/>
          </p:cNvSpPr>
          <p:nvPr>
            <p:ph type="sldNum" sz="quarter" idx="8"/>
          </p:nvPr>
        </p:nvSpPr>
        <p:spPr/>
        <p:txBody>
          <a:bodyPr/>
          <a:lstStyle>
            <a:lvl1pPr>
              <a:defRPr/>
            </a:lvl1pPr>
          </a:lstStyle>
          <a:p>
            <a:pPr lvl="0"/>
            <a:fld id="{B72258F7-4607-41C4-82AC-94AAA0DB5461}" type="slidenum">
              <a:t>‹#›</a:t>
            </a:fld>
            <a:endParaRPr lang="en-US" dirty="0"/>
          </a:p>
        </p:txBody>
      </p:sp>
    </p:spTree>
    <p:extLst>
      <p:ext uri="{BB962C8B-B14F-4D97-AF65-F5344CB8AC3E}">
        <p14:creationId xmlns:p14="http://schemas.microsoft.com/office/powerpoint/2010/main" val="14701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40FC0-98F3-96A2-D428-E77BA5A31ED5}"/>
              </a:ext>
            </a:extLst>
          </p:cNvPr>
          <p:cNvSpPr txBox="1">
            <a:spLocks noGrp="1"/>
          </p:cNvSpPr>
          <p:nvPr>
            <p:ph type="title"/>
          </p:nvPr>
        </p:nvSpPr>
        <p:spPr/>
        <p:txBody>
          <a:bodyPr/>
          <a:lstStyle>
            <a:lvl1pPr>
              <a:defRPr/>
            </a:lvl1pPr>
          </a:lstStyle>
          <a:p>
            <a:pPr lvl="0"/>
            <a:r>
              <a:rPr lang="en-US"/>
              <a:t>&lt;Title&gt;</a:t>
            </a:r>
            <a:endParaRPr lang="de-DE"/>
          </a:p>
        </p:txBody>
      </p:sp>
      <p:sp>
        <p:nvSpPr>
          <p:cNvPr id="3" name="Rectangle 4">
            <a:extLst>
              <a:ext uri="{FF2B5EF4-FFF2-40B4-BE49-F238E27FC236}">
                <a16:creationId xmlns:a16="http://schemas.microsoft.com/office/drawing/2014/main" id="{69E0223B-24AC-535D-AA1B-8E43A0D20B80}"/>
              </a:ext>
            </a:extLst>
          </p:cNvPr>
          <p:cNvSpPr txBox="1">
            <a:spLocks noGrp="1"/>
          </p:cNvSpPr>
          <p:nvPr>
            <p:ph type="dt" sz="half" idx="7"/>
          </p:nvPr>
        </p:nvSpPr>
        <p:spPr/>
        <p:txBody>
          <a:bodyPr/>
          <a:lstStyle>
            <a:lvl1pPr>
              <a:defRPr/>
            </a:lvl1pPr>
          </a:lstStyle>
          <a:p>
            <a:pPr lvl="0"/>
            <a:r>
              <a:rPr lang="de-DE" dirty="0"/>
              <a:t>© sebis</a:t>
            </a:r>
          </a:p>
        </p:txBody>
      </p:sp>
      <p:sp>
        <p:nvSpPr>
          <p:cNvPr id="4" name="Rectangle 5">
            <a:extLst>
              <a:ext uri="{FF2B5EF4-FFF2-40B4-BE49-F238E27FC236}">
                <a16:creationId xmlns:a16="http://schemas.microsoft.com/office/drawing/2014/main" id="{9A2EB60C-A89A-4EF8-B407-646B02CE5AC0}"/>
              </a:ext>
            </a:extLst>
          </p:cNvPr>
          <p:cNvSpPr txBox="1">
            <a:spLocks noGrp="1"/>
          </p:cNvSpPr>
          <p:nvPr>
            <p:ph type="ftr" sz="quarter" idx="9"/>
          </p:nvPr>
        </p:nvSpPr>
        <p:spPr/>
        <p:txBody>
          <a:bodyPr/>
          <a:lstStyle>
            <a:lvl1pPr>
              <a:defRPr/>
            </a:lvl1pPr>
          </a:lstStyle>
          <a:p>
            <a:pPr lvl="0"/>
            <a:r>
              <a:rPr lang="en-US" dirty="0"/>
              <a:t>YYMMDD Author Title</a:t>
            </a:r>
            <a:endParaRPr lang="de-DE" dirty="0"/>
          </a:p>
        </p:txBody>
      </p:sp>
      <p:sp>
        <p:nvSpPr>
          <p:cNvPr id="5" name="Rectangle 6">
            <a:extLst>
              <a:ext uri="{FF2B5EF4-FFF2-40B4-BE49-F238E27FC236}">
                <a16:creationId xmlns:a16="http://schemas.microsoft.com/office/drawing/2014/main" id="{1F745302-28F0-7B77-A32F-8E2070F7F37C}"/>
              </a:ext>
            </a:extLst>
          </p:cNvPr>
          <p:cNvSpPr txBox="1">
            <a:spLocks noGrp="1"/>
          </p:cNvSpPr>
          <p:nvPr>
            <p:ph type="sldNum" sz="quarter" idx="8"/>
          </p:nvPr>
        </p:nvSpPr>
        <p:spPr/>
        <p:txBody>
          <a:bodyPr/>
          <a:lstStyle>
            <a:lvl1pPr>
              <a:defRPr lang="de-DE"/>
            </a:lvl1pPr>
          </a:lstStyle>
          <a:p>
            <a:pPr lvl="0"/>
            <a:fld id="{988743EF-2C26-4C7B-9329-865A762DCE0F}" type="slidenum">
              <a:t>‹#›</a:t>
            </a:fld>
            <a:endParaRPr lang="de-DE" dirty="0"/>
          </a:p>
        </p:txBody>
      </p:sp>
    </p:spTree>
    <p:extLst>
      <p:ext uri="{BB962C8B-B14F-4D97-AF65-F5344CB8AC3E}">
        <p14:creationId xmlns:p14="http://schemas.microsoft.com/office/powerpoint/2010/main" val="338342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mit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7D2B1-DDCF-4257-02A3-51554A510DAE}"/>
              </a:ext>
            </a:extLst>
          </p:cNvPr>
          <p:cNvSpPr txBox="1">
            <a:spLocks noGrp="1"/>
          </p:cNvSpPr>
          <p:nvPr>
            <p:ph type="title"/>
          </p:nvPr>
        </p:nvSpPr>
        <p:spPr>
          <a:xfrm>
            <a:off x="334432" y="44448"/>
            <a:ext cx="11523131" cy="6524628"/>
          </a:xfrm>
        </p:spPr>
        <p:txBody>
          <a:bodyPr anchor="ctr" anchorCtr="1"/>
          <a:lstStyle>
            <a:lvl1pPr algn="ctr">
              <a:defRPr sz="3200"/>
            </a:lvl1pPr>
          </a:lstStyle>
          <a:p>
            <a:pPr lvl="0"/>
            <a:r>
              <a:rPr lang="en-US"/>
              <a:t>&lt;Title&gt;</a:t>
            </a:r>
          </a:p>
        </p:txBody>
      </p:sp>
      <p:sp>
        <p:nvSpPr>
          <p:cNvPr id="3" name="Datumsplatzhalter 2">
            <a:extLst>
              <a:ext uri="{FF2B5EF4-FFF2-40B4-BE49-F238E27FC236}">
                <a16:creationId xmlns:a16="http://schemas.microsoft.com/office/drawing/2014/main" id="{2E8CD40B-D608-48D5-9993-0E8F9A372DB1}"/>
              </a:ext>
            </a:extLst>
          </p:cNvPr>
          <p:cNvSpPr txBox="1">
            <a:spLocks noGrp="1"/>
          </p:cNvSpPr>
          <p:nvPr>
            <p:ph type="dt" sz="half" idx="7"/>
          </p:nvPr>
        </p:nvSpPr>
        <p:spPr/>
        <p:txBody>
          <a:bodyPr/>
          <a:lstStyle>
            <a:lvl1pPr>
              <a:defRPr/>
            </a:lvl1pPr>
          </a:lstStyle>
          <a:p>
            <a:pPr lvl="0"/>
            <a:r>
              <a:rPr lang="de-DE" dirty="0"/>
              <a:t>© sebis</a:t>
            </a:r>
            <a:endParaRPr lang="en-US" dirty="0"/>
          </a:p>
        </p:txBody>
      </p:sp>
      <p:sp>
        <p:nvSpPr>
          <p:cNvPr id="4" name="Fußzeilenplatzhalter 3">
            <a:extLst>
              <a:ext uri="{FF2B5EF4-FFF2-40B4-BE49-F238E27FC236}">
                <a16:creationId xmlns:a16="http://schemas.microsoft.com/office/drawing/2014/main" id="{F8E26988-B09F-A0A8-7E90-9DDBB283A212}"/>
              </a:ext>
            </a:extLst>
          </p:cNvPr>
          <p:cNvSpPr txBox="1">
            <a:spLocks noGrp="1"/>
          </p:cNvSpPr>
          <p:nvPr>
            <p:ph type="ftr" sz="quarter" idx="9"/>
          </p:nvPr>
        </p:nvSpPr>
        <p:spPr/>
        <p:txBody>
          <a:bodyPr/>
          <a:lstStyle>
            <a:lvl1pPr>
              <a:defRPr/>
            </a:lvl1pPr>
          </a:lstStyle>
          <a:p>
            <a:pPr lvl="0"/>
            <a:r>
              <a:rPr lang="en-US" dirty="0"/>
              <a:t>YYMMDD Author Title</a:t>
            </a:r>
          </a:p>
        </p:txBody>
      </p:sp>
      <p:sp>
        <p:nvSpPr>
          <p:cNvPr id="5" name="Foliennummernplatzhalter 4">
            <a:extLst>
              <a:ext uri="{FF2B5EF4-FFF2-40B4-BE49-F238E27FC236}">
                <a16:creationId xmlns:a16="http://schemas.microsoft.com/office/drawing/2014/main" id="{99D3DDD3-0D94-E5F2-A873-A5D37B41D915}"/>
              </a:ext>
            </a:extLst>
          </p:cNvPr>
          <p:cNvSpPr txBox="1">
            <a:spLocks noGrp="1"/>
          </p:cNvSpPr>
          <p:nvPr>
            <p:ph type="sldNum" sz="quarter" idx="8"/>
          </p:nvPr>
        </p:nvSpPr>
        <p:spPr/>
        <p:txBody>
          <a:bodyPr/>
          <a:lstStyle>
            <a:lvl1pPr>
              <a:defRPr/>
            </a:lvl1pPr>
          </a:lstStyle>
          <a:p>
            <a:pPr lvl="0"/>
            <a:fld id="{47C55862-4CEF-4ADB-85DD-7F3D94A44033}" type="slidenum">
              <a:t>‹#›</a:t>
            </a:fld>
            <a:endParaRPr lang="en-US" dirty="0"/>
          </a:p>
        </p:txBody>
      </p:sp>
    </p:spTree>
    <p:extLst>
      <p:ext uri="{BB962C8B-B14F-4D97-AF65-F5344CB8AC3E}">
        <p14:creationId xmlns:p14="http://schemas.microsoft.com/office/powerpoint/2010/main" val="373232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1FA8806E-5476-F234-27EB-3FC846A1128F}"/>
              </a:ext>
            </a:extLst>
          </p:cNvPr>
          <p:cNvSpPr txBox="1">
            <a:spLocks noGrp="1"/>
          </p:cNvSpPr>
          <p:nvPr>
            <p:ph idx="1"/>
          </p:nvPr>
        </p:nvSpPr>
        <p:spPr/>
        <p:txBody>
          <a:bodyPr>
            <a:normAutofit/>
          </a:bodyPr>
          <a:lstStyle>
            <a:lvl1pPr>
              <a:defRPr/>
            </a:lvl1pPr>
            <a:lvl2pPr>
              <a:spcBef>
                <a:spcPts val="400"/>
              </a:spcBef>
              <a:defRPr/>
            </a:lvl2pPr>
            <a:lvl3pPr>
              <a:defRPr/>
            </a:lvl3pPr>
            <a:lvl4pPr>
              <a:defRPr/>
            </a:lvl4pPr>
            <a:lvl5pPr>
              <a:defRPr/>
            </a:lvl5p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3" name="Titel 1">
            <a:extLst>
              <a:ext uri="{FF2B5EF4-FFF2-40B4-BE49-F238E27FC236}">
                <a16:creationId xmlns:a16="http://schemas.microsoft.com/office/drawing/2014/main" id="{E7E0A012-C98E-F754-DC80-96FF2D91FB75}"/>
              </a:ext>
            </a:extLst>
          </p:cNvPr>
          <p:cNvSpPr txBox="1">
            <a:spLocks noGrp="1"/>
          </p:cNvSpPr>
          <p:nvPr>
            <p:ph type="title"/>
          </p:nvPr>
        </p:nvSpPr>
        <p:spPr/>
        <p:txBody>
          <a:bodyPr/>
          <a:lstStyle>
            <a:lvl1pPr>
              <a:defRPr/>
            </a:lvl1pPr>
          </a:lstStyle>
          <a:p>
            <a:pPr lvl="0"/>
            <a:r>
              <a:rPr lang="en-US"/>
              <a:t>&lt;Title&gt;</a:t>
            </a:r>
            <a:endParaRPr lang="de-DE"/>
          </a:p>
        </p:txBody>
      </p:sp>
      <p:sp>
        <p:nvSpPr>
          <p:cNvPr id="4" name="Rectangle 4">
            <a:extLst>
              <a:ext uri="{FF2B5EF4-FFF2-40B4-BE49-F238E27FC236}">
                <a16:creationId xmlns:a16="http://schemas.microsoft.com/office/drawing/2014/main" id="{349E08AF-0D00-7D64-84CF-FEE872B46086}"/>
              </a:ext>
            </a:extLst>
          </p:cNvPr>
          <p:cNvSpPr txBox="1">
            <a:spLocks noGrp="1"/>
          </p:cNvSpPr>
          <p:nvPr>
            <p:ph type="dt" sz="half" idx="7"/>
          </p:nvPr>
        </p:nvSpPr>
        <p:spPr/>
        <p:txBody>
          <a:bodyPr/>
          <a:lstStyle>
            <a:lvl1pPr>
              <a:defRPr/>
            </a:lvl1pPr>
          </a:lstStyle>
          <a:p>
            <a:pPr lvl="0"/>
            <a:r>
              <a:rPr lang="de-DE" dirty="0"/>
              <a:t>© sebis</a:t>
            </a:r>
          </a:p>
        </p:txBody>
      </p:sp>
      <p:sp>
        <p:nvSpPr>
          <p:cNvPr id="5" name="Rectangle 5">
            <a:extLst>
              <a:ext uri="{FF2B5EF4-FFF2-40B4-BE49-F238E27FC236}">
                <a16:creationId xmlns:a16="http://schemas.microsoft.com/office/drawing/2014/main" id="{17DC119F-84A7-97B0-0490-4AAADA663E2D}"/>
              </a:ext>
            </a:extLst>
          </p:cNvPr>
          <p:cNvSpPr txBox="1">
            <a:spLocks noGrp="1"/>
          </p:cNvSpPr>
          <p:nvPr>
            <p:ph type="ftr" sz="quarter" idx="9"/>
          </p:nvPr>
        </p:nvSpPr>
        <p:spPr/>
        <p:txBody>
          <a:bodyPr/>
          <a:lstStyle>
            <a:lvl1pPr>
              <a:defRPr/>
            </a:lvl1pPr>
          </a:lstStyle>
          <a:p>
            <a:pPr lvl="0"/>
            <a:r>
              <a:rPr lang="en-US" dirty="0"/>
              <a:t>YYMMDD Author Title</a:t>
            </a:r>
            <a:endParaRPr lang="de-DE" dirty="0"/>
          </a:p>
        </p:txBody>
      </p:sp>
      <p:sp>
        <p:nvSpPr>
          <p:cNvPr id="6" name="Rectangle 6">
            <a:extLst>
              <a:ext uri="{FF2B5EF4-FFF2-40B4-BE49-F238E27FC236}">
                <a16:creationId xmlns:a16="http://schemas.microsoft.com/office/drawing/2014/main" id="{249B28DD-49A8-B265-9EBC-93C357AE4DC1}"/>
              </a:ext>
            </a:extLst>
          </p:cNvPr>
          <p:cNvSpPr txBox="1">
            <a:spLocks noGrp="1"/>
          </p:cNvSpPr>
          <p:nvPr>
            <p:ph type="sldNum" sz="quarter" idx="8"/>
          </p:nvPr>
        </p:nvSpPr>
        <p:spPr/>
        <p:txBody>
          <a:bodyPr/>
          <a:lstStyle>
            <a:lvl1pPr>
              <a:defRPr lang="de-DE"/>
            </a:lvl1pPr>
          </a:lstStyle>
          <a:p>
            <a:pPr lvl="0"/>
            <a:fld id="{FAB0D0E8-BFBD-4F3E-9B74-C4E0CF75A675}" type="slidenum">
              <a:t>‹#›</a:t>
            </a:fld>
            <a:endParaRPr lang="de-DE" dirty="0"/>
          </a:p>
        </p:txBody>
      </p:sp>
    </p:spTree>
    <p:extLst>
      <p:ext uri="{BB962C8B-B14F-4D97-AF65-F5344CB8AC3E}">
        <p14:creationId xmlns:p14="http://schemas.microsoft.com/office/powerpoint/2010/main" val="2111200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e">
    <p:spTree>
      <p:nvGrpSpPr>
        <p:cNvPr id="1" name=""/>
        <p:cNvGrpSpPr/>
        <p:nvPr/>
      </p:nvGrpSpPr>
      <p:grpSpPr>
        <a:xfrm>
          <a:off x="0" y="0"/>
          <a:ext cx="0" cy="0"/>
          <a:chOff x="0" y="0"/>
          <a:chExt cx="0" cy="0"/>
        </a:xfrm>
      </p:grpSpPr>
      <p:pic>
        <p:nvPicPr>
          <p:cNvPr id="2" name="Picture 3" descr="Gebaeude_Fahne">
            <a:extLst>
              <a:ext uri="{FF2B5EF4-FFF2-40B4-BE49-F238E27FC236}">
                <a16:creationId xmlns:a16="http://schemas.microsoft.com/office/drawing/2014/main" id="{4BECD1E7-7E38-27DC-EE0B-A633C8ADE3DC}"/>
              </a:ext>
            </a:extLst>
          </p:cNvPr>
          <p:cNvPicPr>
            <a:picLocks noChangeAspect="1"/>
          </p:cNvPicPr>
          <p:nvPr/>
        </p:nvPicPr>
        <p:blipFill>
          <a:blip r:embed="rId2"/>
          <a:srcRect/>
          <a:stretch>
            <a:fillRect/>
          </a:stretch>
        </p:blipFill>
        <p:spPr>
          <a:xfrm>
            <a:off x="0" y="-27386"/>
            <a:ext cx="12191996" cy="6893698"/>
          </a:xfrm>
          <a:prstGeom prst="rect">
            <a:avLst/>
          </a:prstGeom>
          <a:noFill/>
          <a:ln cap="flat">
            <a:noFill/>
          </a:ln>
        </p:spPr>
      </p:pic>
      <p:sp>
        <p:nvSpPr>
          <p:cNvPr id="3" name="Rechteck 14">
            <a:extLst>
              <a:ext uri="{FF2B5EF4-FFF2-40B4-BE49-F238E27FC236}">
                <a16:creationId xmlns:a16="http://schemas.microsoft.com/office/drawing/2014/main" id="{8D540456-0E89-0B44-A09E-1C93B09B41C9}"/>
              </a:ext>
            </a:extLst>
          </p:cNvPr>
          <p:cNvSpPr/>
          <p:nvPr/>
        </p:nvSpPr>
        <p:spPr>
          <a:xfrm>
            <a:off x="767410" y="1743184"/>
            <a:ext cx="3240359" cy="4566138"/>
          </a:xfrm>
          <a:prstGeom prst="rect">
            <a:avLst/>
          </a:prstGeom>
          <a:solidFill>
            <a:srgbClr val="FFFFFF"/>
          </a:solidFill>
          <a:ln cap="flat">
            <a:noFill/>
            <a:prstDash val="solid"/>
          </a:ln>
          <a:effectLst>
            <a:outerShdw dist="12698"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pic>
        <p:nvPicPr>
          <p:cNvPr id="4" name="Grafik 17">
            <a:extLst>
              <a:ext uri="{FF2B5EF4-FFF2-40B4-BE49-F238E27FC236}">
                <a16:creationId xmlns:a16="http://schemas.microsoft.com/office/drawing/2014/main" id="{229FB365-CA39-4700-70C1-EA67CA6E1BC1}"/>
              </a:ext>
            </a:extLst>
          </p:cNvPr>
          <p:cNvPicPr>
            <a:picLocks noChangeAspect="1"/>
          </p:cNvPicPr>
          <p:nvPr/>
        </p:nvPicPr>
        <p:blipFill>
          <a:blip r:embed="rId3"/>
          <a:stretch>
            <a:fillRect/>
          </a:stretch>
        </p:blipFill>
        <p:spPr>
          <a:xfrm>
            <a:off x="3049368" y="2024106"/>
            <a:ext cx="682755" cy="359660"/>
          </a:xfrm>
          <a:prstGeom prst="rect">
            <a:avLst/>
          </a:prstGeom>
          <a:noFill/>
          <a:ln cap="flat">
            <a:noFill/>
          </a:ln>
        </p:spPr>
      </p:pic>
      <p:pic>
        <p:nvPicPr>
          <p:cNvPr id="5" name="Bild 10" descr="sebis-Logo.gif">
            <a:extLst>
              <a:ext uri="{FF2B5EF4-FFF2-40B4-BE49-F238E27FC236}">
                <a16:creationId xmlns:a16="http://schemas.microsoft.com/office/drawing/2014/main" id="{80F6755B-B504-AE03-A2CF-32B2AC5E15FB}"/>
              </a:ext>
            </a:extLst>
          </p:cNvPr>
          <p:cNvPicPr>
            <a:picLocks noChangeAspect="1"/>
          </p:cNvPicPr>
          <p:nvPr/>
        </p:nvPicPr>
        <p:blipFill>
          <a:blip r:embed="rId4"/>
          <a:stretch>
            <a:fillRect/>
          </a:stretch>
        </p:blipFill>
        <p:spPr>
          <a:xfrm>
            <a:off x="3098005" y="2514435"/>
            <a:ext cx="719998" cy="230876"/>
          </a:xfrm>
          <a:prstGeom prst="rect">
            <a:avLst/>
          </a:prstGeom>
          <a:noFill/>
          <a:ln cap="flat">
            <a:noFill/>
          </a:ln>
        </p:spPr>
      </p:pic>
      <p:sp>
        <p:nvSpPr>
          <p:cNvPr id="6" name="Textfeld 23">
            <a:extLst>
              <a:ext uri="{FF2B5EF4-FFF2-40B4-BE49-F238E27FC236}">
                <a16:creationId xmlns:a16="http://schemas.microsoft.com/office/drawing/2014/main" id="{D8B405B5-5679-E97C-D5B6-CB6972CE4FD9}"/>
              </a:ext>
            </a:extLst>
          </p:cNvPr>
          <p:cNvSpPr txBox="1"/>
          <p:nvPr/>
        </p:nvSpPr>
        <p:spPr>
          <a:xfrm>
            <a:off x="1040404" y="4123815"/>
            <a:ext cx="2751118"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050" b="0" i="0" u="none" strike="noStrike" kern="1200" cap="none" spc="0" baseline="0" dirty="0">
                <a:solidFill>
                  <a:srgbClr val="000000"/>
                </a:solidFill>
                <a:uFillTx/>
                <a:latin typeface="Arial"/>
                <a:cs typeface="Arial" pitchFamily="34"/>
              </a:rPr>
              <a:t>Technical University of Munich (TUM)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050" b="0" i="0" u="none" strike="noStrike" kern="1200" cap="none" spc="0" baseline="0" dirty="0">
                <a:solidFill>
                  <a:srgbClr val="000000"/>
                </a:solidFill>
                <a:uFillTx/>
                <a:latin typeface="Arial"/>
                <a:cs typeface="Arial" pitchFamily="34"/>
              </a:rPr>
              <a:t>TUM School of CIT</a:t>
            </a:r>
            <a:br>
              <a:rPr lang="en-AU" sz="1050" b="0" i="0" u="none" strike="noStrike" kern="1200" cap="none" spc="0" baseline="0" dirty="0">
                <a:solidFill>
                  <a:srgbClr val="000000"/>
                </a:solidFill>
                <a:uFillTx/>
                <a:latin typeface="Arial"/>
                <a:cs typeface="Arial" pitchFamily="34"/>
              </a:rPr>
            </a:br>
            <a:r>
              <a:rPr lang="en-AU" sz="1050" b="0" i="0" u="none" strike="noStrike" kern="1200" cap="none" spc="0" baseline="0" dirty="0">
                <a:solidFill>
                  <a:srgbClr val="000000"/>
                </a:solidFill>
                <a:uFillTx/>
                <a:latin typeface="Arial"/>
                <a:cs typeface="Arial" pitchFamily="34"/>
              </a:rPr>
              <a:t>Department of Computer Science (CS)</a:t>
            </a:r>
            <a:br>
              <a:rPr lang="en-AU" sz="1050" b="0" i="0" u="none" strike="noStrike" kern="1200" cap="none" spc="0" baseline="0" dirty="0">
                <a:solidFill>
                  <a:srgbClr val="000000"/>
                </a:solidFill>
                <a:uFillTx/>
                <a:latin typeface="Arial"/>
                <a:cs typeface="Arial" pitchFamily="34"/>
              </a:rPr>
            </a:br>
            <a:r>
              <a:rPr lang="en-AU" sz="1050" b="0" i="0" u="none" strike="noStrike" kern="1200" cap="none" spc="0" baseline="0" dirty="0">
                <a:solidFill>
                  <a:srgbClr val="000000"/>
                </a:solidFill>
                <a:uFillTx/>
                <a:latin typeface="Arial"/>
                <a:cs typeface="Arial" pitchFamily="34"/>
              </a:rPr>
              <a:t>Chair of Software Engineering for Business Information Systems (</a:t>
            </a:r>
            <a:r>
              <a:rPr lang="en-AU" sz="1050" b="0" i="0" u="none" strike="noStrike" kern="1200" cap="none" spc="0" baseline="0" dirty="0" err="1">
                <a:solidFill>
                  <a:srgbClr val="000000"/>
                </a:solidFill>
                <a:uFillTx/>
                <a:latin typeface="Arial"/>
                <a:cs typeface="Arial" pitchFamily="34"/>
              </a:rPr>
              <a:t>sebis</a:t>
            </a:r>
            <a:r>
              <a:rPr lang="en-AU" sz="1050" b="0" i="0" u="none" strike="noStrike" kern="1200" cap="none" spc="0" baseline="0" dirty="0">
                <a:solidFill>
                  <a:srgbClr val="000000"/>
                </a:solidFill>
                <a:uFillTx/>
                <a:latin typeface="Arial"/>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err="1">
                <a:solidFill>
                  <a:srgbClr val="000000"/>
                </a:solidFill>
                <a:uFillTx/>
                <a:latin typeface="Arial"/>
              </a:rPr>
              <a:t>Boltzmannstraße</a:t>
            </a:r>
            <a:r>
              <a:rPr lang="en-US" sz="1050" b="0" i="0" u="none" strike="noStrike" kern="1200" cap="none" spc="0" baseline="0" dirty="0">
                <a:solidFill>
                  <a:srgbClr val="000000"/>
                </a:solidFill>
                <a:uFillTx/>
                <a:latin typeface="Arial"/>
              </a:rPr>
              <a:t> 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85748 </a:t>
            </a:r>
            <a:r>
              <a:rPr lang="en-US" sz="1050" b="0" i="0" u="none" strike="noStrike" kern="1200" cap="none" spc="0" baseline="0" dirty="0" err="1">
                <a:solidFill>
                  <a:srgbClr val="000000"/>
                </a:solidFill>
                <a:uFillTx/>
                <a:latin typeface="Arial"/>
              </a:rPr>
              <a:t>Garching</a:t>
            </a:r>
            <a:r>
              <a:rPr lang="en-US" sz="1050" b="0" i="0" u="none" strike="noStrike" kern="1200" cap="none" spc="0" baseline="0" dirty="0">
                <a:solidFill>
                  <a:srgbClr val="000000"/>
                </a:solidFill>
                <a:uFillTx/>
                <a:latin typeface="Arial"/>
              </a:rPr>
              <a:t> </a:t>
            </a:r>
            <a:r>
              <a:rPr lang="en-US" sz="1050" b="0" i="0" u="none" strike="noStrike" kern="1200" cap="none" spc="0" baseline="0" dirty="0" err="1">
                <a:solidFill>
                  <a:srgbClr val="000000"/>
                </a:solidFill>
                <a:uFillTx/>
                <a:latin typeface="Arial"/>
              </a:rPr>
              <a:t>bei</a:t>
            </a:r>
            <a:r>
              <a:rPr lang="en-US" sz="1050" b="0" i="0" u="none" strike="noStrike" kern="1200" cap="none" spc="0" baseline="0" dirty="0">
                <a:solidFill>
                  <a:srgbClr val="000000"/>
                </a:solidFill>
                <a:uFillTx/>
                <a:latin typeface="Arial"/>
              </a:rPr>
              <a:t> München</a:t>
            </a:r>
          </a:p>
          <a:p>
            <a:pPr marL="0" marR="0" lvl="0" indent="0" algn="l" defTabSz="914400" rtl="0" fontAlgn="auto" hangingPunct="1">
              <a:lnSpc>
                <a:spcPct val="100000"/>
              </a:lnSpc>
              <a:spcBef>
                <a:spcPts val="0"/>
              </a:spcBef>
              <a:spcAft>
                <a:spcPts val="0"/>
              </a:spcAft>
              <a:buNone/>
              <a:tabLst>
                <a:tab pos="358773" algn="l"/>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tab pos="358773" algn="l"/>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+49.89.289.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hlinkClick r:id="rId5"/>
              </a:rPr>
              <a:t>wwwmatthes.in.tum.de</a:t>
            </a:r>
            <a:endParaRPr lang="en-US" sz="1050" b="0" i="0" u="none" strike="noStrike" kern="1200" cap="none" spc="0" baseline="0" dirty="0">
              <a:solidFill>
                <a:srgbClr val="000000"/>
              </a:solidFill>
              <a:uFillTx/>
              <a:latin typeface="Arial"/>
            </a:endParaRPr>
          </a:p>
        </p:txBody>
      </p:sp>
      <p:sp>
        <p:nvSpPr>
          <p:cNvPr id="7" name="Textplatzhalter 18">
            <a:extLst>
              <a:ext uri="{FF2B5EF4-FFF2-40B4-BE49-F238E27FC236}">
                <a16:creationId xmlns:a16="http://schemas.microsoft.com/office/drawing/2014/main" id="{44C84C74-9EED-DBD6-B3A1-F4EFB2B81829}"/>
              </a:ext>
            </a:extLst>
          </p:cNvPr>
          <p:cNvSpPr txBox="1">
            <a:spLocks noGrp="1"/>
          </p:cNvSpPr>
          <p:nvPr>
            <p:ph type="body" idx="4294967295"/>
          </p:nvPr>
        </p:nvSpPr>
        <p:spPr>
          <a:xfrm>
            <a:off x="1160428" y="3486195"/>
            <a:ext cx="2485284" cy="219492"/>
          </a:xfrm>
        </p:spPr>
        <p:txBody>
          <a:bodyPr lIns="0" tIns="0" rIns="0" bIns="0" anchor="b"/>
          <a:lstStyle>
            <a:lvl1pPr marL="0" indent="0">
              <a:spcBef>
                <a:spcPts val="300"/>
              </a:spcBef>
              <a:defRPr sz="1400" b="1"/>
            </a:lvl1pPr>
          </a:lstStyle>
          <a:p>
            <a:pPr lvl="0"/>
            <a:r>
              <a:rPr lang="en-US"/>
              <a:t>&lt;Name&gt;</a:t>
            </a:r>
          </a:p>
        </p:txBody>
      </p:sp>
      <p:sp>
        <p:nvSpPr>
          <p:cNvPr id="8" name="Textplatzhalter 20">
            <a:extLst>
              <a:ext uri="{FF2B5EF4-FFF2-40B4-BE49-F238E27FC236}">
                <a16:creationId xmlns:a16="http://schemas.microsoft.com/office/drawing/2014/main" id="{1F5BF2D0-746A-80D3-F528-A937CC81A901}"/>
              </a:ext>
            </a:extLst>
          </p:cNvPr>
          <p:cNvSpPr txBox="1">
            <a:spLocks noGrp="1"/>
          </p:cNvSpPr>
          <p:nvPr>
            <p:ph type="body" idx="4294967295"/>
          </p:nvPr>
        </p:nvSpPr>
        <p:spPr>
          <a:xfrm>
            <a:off x="1160437" y="3276999"/>
            <a:ext cx="2484680" cy="182971"/>
          </a:xfrm>
        </p:spPr>
        <p:txBody>
          <a:bodyPr lIns="0" tIns="0" rIns="0" bIns="0" anchor="b"/>
          <a:lstStyle>
            <a:lvl1pPr marL="0" indent="0">
              <a:spcBef>
                <a:spcPts val="300"/>
              </a:spcBef>
              <a:defRPr sz="1050"/>
            </a:lvl1pPr>
          </a:lstStyle>
          <a:p>
            <a:pPr lvl="0"/>
            <a:r>
              <a:rPr lang="en-US"/>
              <a:t>&lt;Academic degree&gt;</a:t>
            </a:r>
          </a:p>
        </p:txBody>
      </p:sp>
      <p:sp>
        <p:nvSpPr>
          <p:cNvPr id="9" name="Textplatzhalter 22">
            <a:extLst>
              <a:ext uri="{FF2B5EF4-FFF2-40B4-BE49-F238E27FC236}">
                <a16:creationId xmlns:a16="http://schemas.microsoft.com/office/drawing/2014/main" id="{C6BBF7E2-9D78-2BFE-505B-D5775511496E}"/>
              </a:ext>
            </a:extLst>
          </p:cNvPr>
          <p:cNvSpPr txBox="1">
            <a:spLocks noGrp="1"/>
          </p:cNvSpPr>
          <p:nvPr>
            <p:ph type="body" idx="4294967295"/>
          </p:nvPr>
        </p:nvSpPr>
        <p:spPr>
          <a:xfrm>
            <a:off x="1847526" y="5615623"/>
            <a:ext cx="1732001" cy="133346"/>
          </a:xfrm>
        </p:spPr>
        <p:txBody>
          <a:bodyPr lIns="0" tIns="0" rIns="0" bIns="0"/>
          <a:lstStyle>
            <a:lvl1pPr marL="0" indent="0">
              <a:spcBef>
                <a:spcPts val="300"/>
              </a:spcBef>
              <a:defRPr sz="1050"/>
            </a:lvl1pPr>
          </a:lstStyle>
          <a:p>
            <a:pPr lvl="0"/>
            <a:r>
              <a:rPr lang="en-US"/>
              <a:t>&lt;Phone&gt;</a:t>
            </a:r>
          </a:p>
        </p:txBody>
      </p:sp>
      <p:sp>
        <p:nvSpPr>
          <p:cNvPr id="10" name="Textplatzhalter 24">
            <a:extLst>
              <a:ext uri="{FF2B5EF4-FFF2-40B4-BE49-F238E27FC236}">
                <a16:creationId xmlns:a16="http://schemas.microsoft.com/office/drawing/2014/main" id="{6115C801-303F-165F-979B-0143F50C925B}"/>
              </a:ext>
            </a:extLst>
          </p:cNvPr>
          <p:cNvSpPr txBox="1">
            <a:spLocks noGrp="1"/>
          </p:cNvSpPr>
          <p:nvPr>
            <p:ph type="body" idx="4294967295"/>
          </p:nvPr>
        </p:nvSpPr>
        <p:spPr>
          <a:xfrm>
            <a:off x="1127446" y="5785984"/>
            <a:ext cx="2452082" cy="131765"/>
          </a:xfrm>
        </p:spPr>
        <p:txBody>
          <a:bodyPr lIns="0" tIns="0" rIns="0" bIns="0"/>
          <a:lstStyle>
            <a:lvl1pPr marL="0" indent="0">
              <a:spcBef>
                <a:spcPts val="300"/>
              </a:spcBef>
              <a:defRPr sz="1050"/>
            </a:lvl1pPr>
          </a:lstStyle>
          <a:p>
            <a:pPr lvl="0"/>
            <a:r>
              <a:rPr lang="en-US"/>
              <a:t>&lt;E-Mail&gt;</a:t>
            </a:r>
          </a:p>
        </p:txBody>
      </p:sp>
      <p:sp>
        <p:nvSpPr>
          <p:cNvPr id="11" name="Inhaltsplatzhalter 31">
            <a:extLst>
              <a:ext uri="{FF2B5EF4-FFF2-40B4-BE49-F238E27FC236}">
                <a16:creationId xmlns:a16="http://schemas.microsoft.com/office/drawing/2014/main" id="{C452E2E1-52E2-179D-2D21-C8B14BE13799}"/>
              </a:ext>
            </a:extLst>
          </p:cNvPr>
          <p:cNvSpPr txBox="1">
            <a:spLocks noGrp="1"/>
          </p:cNvSpPr>
          <p:nvPr>
            <p:ph idx="4294967295"/>
          </p:nvPr>
        </p:nvSpPr>
        <p:spPr>
          <a:xfrm>
            <a:off x="1161086" y="3704993"/>
            <a:ext cx="2502054" cy="211455"/>
          </a:xfrm>
        </p:spPr>
        <p:txBody>
          <a:bodyPr lIns="0" tIns="0" rIns="0" bIns="0"/>
          <a:lstStyle>
            <a:lvl1pPr>
              <a:spcBef>
                <a:spcPts val="300"/>
              </a:spcBef>
              <a:defRPr sz="1050"/>
            </a:lvl1pPr>
          </a:lstStyle>
          <a:p>
            <a:pPr lvl="0"/>
            <a:r>
              <a:rPr lang="en-US"/>
              <a:t>&lt;Position&gt;</a:t>
            </a:r>
          </a:p>
        </p:txBody>
      </p:sp>
    </p:spTree>
    <p:extLst>
      <p:ext uri="{BB962C8B-B14F-4D97-AF65-F5344CB8AC3E}">
        <p14:creationId xmlns:p14="http://schemas.microsoft.com/office/powerpoint/2010/main" val="42542355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0B79E-B146-4F7F-B5B3-DDDEC8CB53F9}"/>
              </a:ext>
            </a:extLst>
          </p:cNvPr>
          <p:cNvSpPr txBox="1">
            <a:spLocks noGrp="1"/>
          </p:cNvSpPr>
          <p:nvPr>
            <p:ph type="title"/>
          </p:nvPr>
        </p:nvSpPr>
        <p:spPr/>
        <p:txBody>
          <a:bodyPr/>
          <a:lstStyle>
            <a:lvl1pPr>
              <a:defRPr/>
            </a:lvl1pPr>
          </a:lstStyle>
          <a:p>
            <a:pPr lvl="0"/>
            <a:r>
              <a:rPr lang="en-US" noProof="0"/>
              <a:t>Mastertitelformat</a:t>
            </a:r>
            <a:r>
              <a:rPr lang="en-US" noProof="0" dirty="0"/>
              <a:t> </a:t>
            </a:r>
            <a:r>
              <a:rPr lang="en-US" noProof="0" dirty="0" err="1"/>
              <a:t>bearbeiten</a:t>
            </a:r>
            <a:endParaRPr lang="en-US" noProof="0" dirty="0"/>
          </a:p>
        </p:txBody>
      </p:sp>
      <p:sp>
        <p:nvSpPr>
          <p:cNvPr id="3" name="Inhaltsplatzhalter 2">
            <a:extLst>
              <a:ext uri="{FF2B5EF4-FFF2-40B4-BE49-F238E27FC236}">
                <a16:creationId xmlns:a16="http://schemas.microsoft.com/office/drawing/2014/main" id="{23528B5A-42EA-2F72-3AD8-1D3C221A7732}"/>
              </a:ext>
            </a:extLst>
          </p:cNvPr>
          <p:cNvSpPr txBox="1">
            <a:spLocks noGrp="1"/>
          </p:cNvSpPr>
          <p:nvPr>
            <p:ph idx="1"/>
          </p:nvPr>
        </p:nvSpPr>
        <p:spPr/>
        <p:txBody>
          <a:bodyPr>
            <a:normAutofit/>
          </a:bodyPr>
          <a:lstStyle>
            <a:lvl1pPr>
              <a:defRPr/>
            </a:lvl1pPr>
            <a:lvl2pPr>
              <a:defRPr/>
            </a:lvl2pPr>
            <a:lvl3pPr>
              <a:defRPr/>
            </a:lvl3pPr>
            <a:lvl4pPr>
              <a:defRPr/>
            </a:lvl4pPr>
            <a:lvl5pPr>
              <a:defRPr/>
            </a:lvl5pPr>
          </a:lstStyle>
          <a:p>
            <a:pPr lvl="0"/>
            <a:r>
              <a:rPr lang="en-US" noProof="0"/>
              <a:t>Mastertextformat</a:t>
            </a:r>
            <a:r>
              <a:rPr lang="en-US" noProof="0" dirty="0"/>
              <a:t> </a:t>
            </a:r>
            <a:r>
              <a:rPr lang="en-US" noProof="0" dirty="0" err="1"/>
              <a:t>bearbeiten</a:t>
            </a:r>
            <a:endParaRPr lang="en-US" noProof="0" dirty="0"/>
          </a:p>
          <a:p>
            <a:pPr lvl="1"/>
            <a:r>
              <a:rPr lang="en-US" noProof="0" dirty="0" err="1"/>
              <a:t>Zweite</a:t>
            </a:r>
            <a:r>
              <a:rPr lang="en-US" noProof="0" dirty="0"/>
              <a:t> Ebene</a:t>
            </a:r>
          </a:p>
          <a:p>
            <a:pPr lvl="2"/>
            <a:r>
              <a:rPr lang="en-US" noProof="0" dirty="0" err="1"/>
              <a:t>Dritte</a:t>
            </a:r>
            <a:r>
              <a:rPr lang="en-US" noProof="0" dirty="0"/>
              <a:t> Ebene</a:t>
            </a:r>
          </a:p>
          <a:p>
            <a:pPr lvl="3"/>
            <a:r>
              <a:rPr lang="en-US" noProof="0" dirty="0" err="1"/>
              <a:t>Vierte</a:t>
            </a:r>
            <a:r>
              <a:rPr lang="en-US" noProof="0" dirty="0"/>
              <a:t> Ebene</a:t>
            </a:r>
          </a:p>
          <a:p>
            <a:pPr lvl="4"/>
            <a:r>
              <a:rPr lang="en-US" noProof="0" dirty="0" err="1"/>
              <a:t>Fünfte</a:t>
            </a:r>
            <a:r>
              <a:rPr lang="en-US" noProof="0" dirty="0"/>
              <a:t> Ebene</a:t>
            </a:r>
          </a:p>
        </p:txBody>
      </p:sp>
      <p:sp>
        <p:nvSpPr>
          <p:cNvPr id="4" name="Rectangle 4">
            <a:extLst>
              <a:ext uri="{FF2B5EF4-FFF2-40B4-BE49-F238E27FC236}">
                <a16:creationId xmlns:a16="http://schemas.microsoft.com/office/drawing/2014/main" id="{C96F24CA-7631-DC8F-937D-C9193433C31D}"/>
              </a:ext>
            </a:extLst>
          </p:cNvPr>
          <p:cNvSpPr txBox="1">
            <a:spLocks noGrp="1"/>
          </p:cNvSpPr>
          <p:nvPr>
            <p:ph type="dt" sz="half" idx="7"/>
          </p:nvPr>
        </p:nvSpPr>
        <p:spPr/>
        <p:txBody>
          <a:bodyPr/>
          <a:lstStyle>
            <a:lvl1pPr>
              <a:defRPr/>
            </a:lvl1pPr>
          </a:lstStyle>
          <a:p>
            <a:pPr lvl="0"/>
            <a:r>
              <a:rPr lang="de-DE" dirty="0"/>
              <a:t>© sebis</a:t>
            </a:r>
          </a:p>
        </p:txBody>
      </p:sp>
      <p:sp>
        <p:nvSpPr>
          <p:cNvPr id="5" name="Rectangle 5">
            <a:extLst>
              <a:ext uri="{FF2B5EF4-FFF2-40B4-BE49-F238E27FC236}">
                <a16:creationId xmlns:a16="http://schemas.microsoft.com/office/drawing/2014/main" id="{3A24D8C6-0884-077E-F2D2-48B455F94000}"/>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endParaRPr lang="de-DE" dirty="0"/>
          </a:p>
        </p:txBody>
      </p:sp>
      <p:sp>
        <p:nvSpPr>
          <p:cNvPr id="6" name="Rectangle 6">
            <a:extLst>
              <a:ext uri="{FF2B5EF4-FFF2-40B4-BE49-F238E27FC236}">
                <a16:creationId xmlns:a16="http://schemas.microsoft.com/office/drawing/2014/main" id="{A1D005E8-564D-23F9-9D6A-60523E688C1C}"/>
              </a:ext>
            </a:extLst>
          </p:cNvPr>
          <p:cNvSpPr txBox="1">
            <a:spLocks noGrp="1"/>
          </p:cNvSpPr>
          <p:nvPr>
            <p:ph type="sldNum" sz="quarter" idx="8"/>
          </p:nvPr>
        </p:nvSpPr>
        <p:spPr/>
        <p:txBody>
          <a:bodyPr/>
          <a:lstStyle>
            <a:lvl1pPr>
              <a:defRPr lang="de-DE"/>
            </a:lvl1pPr>
          </a:lstStyle>
          <a:p>
            <a:pPr lvl="0"/>
            <a:fld id="{BCCEF3CB-E080-409C-9BB0-88369616028D}" type="slidenum">
              <a:t>‹#›</a:t>
            </a:fld>
            <a:endParaRPr lang="de-DE" dirty="0"/>
          </a:p>
        </p:txBody>
      </p:sp>
    </p:spTree>
    <p:extLst>
      <p:ext uri="{BB962C8B-B14F-4D97-AF65-F5344CB8AC3E}">
        <p14:creationId xmlns:p14="http://schemas.microsoft.com/office/powerpoint/2010/main" val="22338024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ter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3BDC9-C4CC-2B15-8CE7-20D291D805B1}"/>
              </a:ext>
            </a:extLst>
          </p:cNvPr>
          <p:cNvSpPr txBox="1">
            <a:spLocks noGrp="1"/>
          </p:cNvSpPr>
          <p:nvPr>
            <p:ph type="title"/>
          </p:nvPr>
        </p:nvSpPr>
        <p:spPr>
          <a:xfrm>
            <a:off x="334432" y="81217"/>
            <a:ext cx="10586100" cy="360538"/>
          </a:xfrm>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6EF5703A-A4D1-F87D-A93D-45B663F4BA50}"/>
              </a:ext>
            </a:extLst>
          </p:cNvPr>
          <p:cNvSpPr txBox="1">
            <a:spLocks noGrp="1"/>
          </p:cNvSpPr>
          <p:nvPr>
            <p:ph idx="4294967295"/>
          </p:nvPr>
        </p:nvSpPr>
        <p:spPr>
          <a:xfrm>
            <a:off x="334432" y="980730"/>
            <a:ext cx="11523131" cy="5400675"/>
          </a:xfr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a:extLst>
              <a:ext uri="{FF2B5EF4-FFF2-40B4-BE49-F238E27FC236}">
                <a16:creationId xmlns:a16="http://schemas.microsoft.com/office/drawing/2014/main" id="{5C086976-7CEE-6A90-7A1C-404D7BF04C11}"/>
              </a:ext>
            </a:extLst>
          </p:cNvPr>
          <p:cNvSpPr txBox="1">
            <a:spLocks noGrp="1"/>
          </p:cNvSpPr>
          <p:nvPr>
            <p:ph type="dt" sz="half" idx="7"/>
          </p:nvPr>
        </p:nvSpPr>
        <p:spPr/>
        <p:txBody>
          <a:bodyPr/>
          <a:lstStyle>
            <a:lvl1pPr>
              <a:defRPr/>
            </a:lvl1pPr>
          </a:lstStyle>
          <a:p>
            <a:pPr lvl="0"/>
            <a:r>
              <a:rPr lang="de-DE" dirty="0"/>
              <a:t>© sebis</a:t>
            </a:r>
          </a:p>
        </p:txBody>
      </p:sp>
      <p:sp>
        <p:nvSpPr>
          <p:cNvPr id="5" name="Rectangle 5">
            <a:extLst>
              <a:ext uri="{FF2B5EF4-FFF2-40B4-BE49-F238E27FC236}">
                <a16:creationId xmlns:a16="http://schemas.microsoft.com/office/drawing/2014/main" id="{8F623B35-54D8-A312-4D02-9A096E83CDD3}"/>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endParaRPr lang="de-DE" dirty="0"/>
          </a:p>
        </p:txBody>
      </p:sp>
      <p:sp>
        <p:nvSpPr>
          <p:cNvPr id="6" name="Rectangle 6">
            <a:extLst>
              <a:ext uri="{FF2B5EF4-FFF2-40B4-BE49-F238E27FC236}">
                <a16:creationId xmlns:a16="http://schemas.microsoft.com/office/drawing/2014/main" id="{2F1141ED-2107-8A81-FE01-B55AA0C0658A}"/>
              </a:ext>
            </a:extLst>
          </p:cNvPr>
          <p:cNvSpPr txBox="1">
            <a:spLocks noGrp="1"/>
          </p:cNvSpPr>
          <p:nvPr>
            <p:ph type="sldNum" sz="quarter" idx="8"/>
          </p:nvPr>
        </p:nvSpPr>
        <p:spPr/>
        <p:txBody>
          <a:bodyPr/>
          <a:lstStyle>
            <a:lvl1pPr>
              <a:defRPr lang="de-DE"/>
            </a:lvl1pPr>
          </a:lstStyle>
          <a:p>
            <a:pPr lvl="0"/>
            <a:fld id="{C4B9E998-374B-4FEE-BFF8-3934F0425186}" type="slidenum">
              <a:t>‹#›</a:t>
            </a:fld>
            <a:endParaRPr lang="de-DE" dirty="0"/>
          </a:p>
        </p:txBody>
      </p:sp>
      <p:sp>
        <p:nvSpPr>
          <p:cNvPr id="7" name="Textplatzhalter 11">
            <a:extLst>
              <a:ext uri="{FF2B5EF4-FFF2-40B4-BE49-F238E27FC236}">
                <a16:creationId xmlns:a16="http://schemas.microsoft.com/office/drawing/2014/main" id="{7C51D749-1EC6-A8E9-CA00-DD3C6A79DDA5}"/>
              </a:ext>
            </a:extLst>
          </p:cNvPr>
          <p:cNvSpPr txBox="1">
            <a:spLocks noGrp="1"/>
          </p:cNvSpPr>
          <p:nvPr>
            <p:ph type="body" idx="4294967295"/>
          </p:nvPr>
        </p:nvSpPr>
        <p:spPr>
          <a:xfrm>
            <a:off x="334432" y="441426"/>
            <a:ext cx="10586100" cy="395285"/>
          </a:xfrm>
        </p:spPr>
        <p:txBody>
          <a:bodyPr/>
          <a:lstStyle>
            <a:lvl1pPr>
              <a:spcBef>
                <a:spcPts val="500"/>
              </a:spcBef>
              <a:defRPr sz="2000">
                <a:solidFill>
                  <a:srgbClr val="7F7F7F"/>
                </a:solidFill>
              </a:defRPr>
            </a:lvl1pPr>
          </a:lstStyle>
          <a:p>
            <a:pPr lvl="0"/>
            <a:r>
              <a:rPr lang="de-DE"/>
              <a:t>Mastertextformat bearbeiten</a:t>
            </a:r>
          </a:p>
        </p:txBody>
      </p:sp>
    </p:spTree>
    <p:extLst>
      <p:ext uri="{BB962C8B-B14F-4D97-AF65-F5344CB8AC3E}">
        <p14:creationId xmlns:p14="http://schemas.microsoft.com/office/powerpoint/2010/main" val="138225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601B7-9334-A680-3491-2D099B5B54C0}"/>
              </a:ext>
            </a:extLst>
          </p:cNvPr>
          <p:cNvSpPr txBox="1">
            <a:spLocks noGrp="1"/>
          </p:cNvSpPr>
          <p:nvPr>
            <p:ph type="title"/>
          </p:nvPr>
        </p:nvSpPr>
        <p:spPr>
          <a:xfrm>
            <a:off x="334432" y="81217"/>
            <a:ext cx="10586100" cy="360538"/>
          </a:xfrm>
        </p:spPr>
        <p:txBody>
          <a:bodyPr/>
          <a:lstStyle>
            <a:lvl1pPr>
              <a:defRPr/>
            </a:lvl1pPr>
          </a:lstStyle>
          <a:p>
            <a:pPr lvl="0"/>
            <a:r>
              <a:rPr lang="de-DE"/>
              <a:t>Mastertitelformat bearbeiten</a:t>
            </a:r>
          </a:p>
        </p:txBody>
      </p:sp>
      <p:sp>
        <p:nvSpPr>
          <p:cNvPr id="3" name="Rectangle 4">
            <a:extLst>
              <a:ext uri="{FF2B5EF4-FFF2-40B4-BE49-F238E27FC236}">
                <a16:creationId xmlns:a16="http://schemas.microsoft.com/office/drawing/2014/main" id="{89806E62-CFB4-7D2A-CB9F-F0D2CA477468}"/>
              </a:ext>
            </a:extLst>
          </p:cNvPr>
          <p:cNvSpPr txBox="1">
            <a:spLocks noGrp="1"/>
          </p:cNvSpPr>
          <p:nvPr>
            <p:ph type="dt" sz="half" idx="7"/>
          </p:nvPr>
        </p:nvSpPr>
        <p:spPr/>
        <p:txBody>
          <a:bodyPr/>
          <a:lstStyle>
            <a:lvl1pPr>
              <a:defRPr/>
            </a:lvl1pPr>
          </a:lstStyle>
          <a:p>
            <a:pPr lvl="0"/>
            <a:r>
              <a:rPr lang="de-DE" dirty="0"/>
              <a:t>© sebis</a:t>
            </a:r>
          </a:p>
        </p:txBody>
      </p:sp>
      <p:sp>
        <p:nvSpPr>
          <p:cNvPr id="4" name="Rectangle 5">
            <a:extLst>
              <a:ext uri="{FF2B5EF4-FFF2-40B4-BE49-F238E27FC236}">
                <a16:creationId xmlns:a16="http://schemas.microsoft.com/office/drawing/2014/main" id="{FD7FFE85-72F7-FE96-7E2D-A5517972C6EE}"/>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endParaRPr lang="de-DE" dirty="0"/>
          </a:p>
        </p:txBody>
      </p:sp>
      <p:sp>
        <p:nvSpPr>
          <p:cNvPr id="5" name="Rectangle 6">
            <a:extLst>
              <a:ext uri="{FF2B5EF4-FFF2-40B4-BE49-F238E27FC236}">
                <a16:creationId xmlns:a16="http://schemas.microsoft.com/office/drawing/2014/main" id="{D88CD801-3B49-C422-AD27-C4C4288D69CA}"/>
              </a:ext>
            </a:extLst>
          </p:cNvPr>
          <p:cNvSpPr txBox="1">
            <a:spLocks noGrp="1"/>
          </p:cNvSpPr>
          <p:nvPr>
            <p:ph type="sldNum" sz="quarter" idx="8"/>
          </p:nvPr>
        </p:nvSpPr>
        <p:spPr/>
        <p:txBody>
          <a:bodyPr/>
          <a:lstStyle>
            <a:lvl1pPr>
              <a:defRPr lang="de-DE"/>
            </a:lvl1pPr>
          </a:lstStyle>
          <a:p>
            <a:pPr lvl="0"/>
            <a:fld id="{421C4B7C-5E9A-404F-B9AD-3C5A7E10AA30}" type="slidenum">
              <a:t>‹#›</a:t>
            </a:fld>
            <a:endParaRPr lang="de-DE" dirty="0"/>
          </a:p>
        </p:txBody>
      </p:sp>
      <p:sp>
        <p:nvSpPr>
          <p:cNvPr id="6" name="Textplatzhalter 11">
            <a:extLst>
              <a:ext uri="{FF2B5EF4-FFF2-40B4-BE49-F238E27FC236}">
                <a16:creationId xmlns:a16="http://schemas.microsoft.com/office/drawing/2014/main" id="{2BFBE95D-B0F6-4F3A-1E72-1CB7E0BE5E5B}"/>
              </a:ext>
            </a:extLst>
          </p:cNvPr>
          <p:cNvSpPr txBox="1">
            <a:spLocks noGrp="1"/>
          </p:cNvSpPr>
          <p:nvPr>
            <p:ph type="body" idx="4294967295"/>
          </p:nvPr>
        </p:nvSpPr>
        <p:spPr>
          <a:xfrm>
            <a:off x="334432" y="441426"/>
            <a:ext cx="10586100" cy="395285"/>
          </a:xfrm>
        </p:spPr>
        <p:txBody>
          <a:bodyPr/>
          <a:lstStyle>
            <a:lvl1pPr>
              <a:spcBef>
                <a:spcPts val="500"/>
              </a:spcBef>
              <a:defRPr sz="2000">
                <a:solidFill>
                  <a:srgbClr val="7F7F7F"/>
                </a:solidFill>
              </a:defRPr>
            </a:lvl1pPr>
          </a:lstStyle>
          <a:p>
            <a:pPr lvl="0"/>
            <a:r>
              <a:rPr lang="de-DE"/>
              <a:t>Mastertextformat bearbeiten</a:t>
            </a:r>
          </a:p>
        </p:txBody>
      </p:sp>
    </p:spTree>
    <p:extLst>
      <p:ext uri="{BB962C8B-B14F-4D97-AF65-F5344CB8AC3E}">
        <p14:creationId xmlns:p14="http://schemas.microsoft.com/office/powerpoint/2010/main" val="315544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9717F-3324-ABCB-2738-B491FA3B5F41}"/>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E07E1496-B79C-C04B-C2A0-FF8989CEF79F}"/>
              </a:ext>
            </a:extLst>
          </p:cNvPr>
          <p:cNvSpPr txBox="1">
            <a:spLocks noGrp="1"/>
          </p:cNvSpPr>
          <p:nvPr>
            <p:ph idx="1"/>
          </p:nvPr>
        </p:nvSpPr>
        <p:spPr>
          <a:xfrm>
            <a:off x="334432" y="981078"/>
            <a:ext cx="5659971" cy="5400675"/>
          </a:xfrm>
          <a:solidFill>
            <a:srgbClr val="F2F2F2"/>
          </a:solidFill>
        </p:spPr>
        <p:txBody>
          <a:bodyPr>
            <a:normAutofit/>
          </a:bodyPr>
          <a:lstStyle>
            <a:lvl1pPr>
              <a:spcBef>
                <a:spcPts val="400"/>
              </a:spcBef>
              <a:defRPr/>
            </a:lvl1pPr>
            <a:lvl2pPr>
              <a:spcBef>
                <a:spcPts val="400"/>
              </a:spcBef>
              <a:defRPr/>
            </a:lvl2pPr>
            <a:lvl3pPr>
              <a:spcBef>
                <a:spcPts val="400"/>
              </a:spcBef>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A05C705-1ECB-0162-32FA-C8E37D78DF65}"/>
              </a:ext>
            </a:extLst>
          </p:cNvPr>
          <p:cNvSpPr txBox="1">
            <a:spLocks noGrp="1"/>
          </p:cNvSpPr>
          <p:nvPr>
            <p:ph idx="2"/>
          </p:nvPr>
        </p:nvSpPr>
        <p:spPr>
          <a:xfrm>
            <a:off x="6197602" y="981078"/>
            <a:ext cx="5659971" cy="5400675"/>
          </a:xfrm>
          <a:solidFill>
            <a:srgbClr val="F2F2F2"/>
          </a:solidFill>
        </p:spPr>
        <p:txBody>
          <a:bodyPr>
            <a:normAutofit/>
          </a:bodyPr>
          <a:lstStyle>
            <a:lvl1pPr>
              <a:spcBef>
                <a:spcPts val="400"/>
              </a:spcBef>
              <a:defRPr/>
            </a:lvl1pPr>
            <a:lvl2pPr>
              <a:spcBef>
                <a:spcPts val="400"/>
              </a:spcBef>
              <a:defRPr/>
            </a:lvl2pPr>
            <a:lvl3pPr>
              <a:spcBef>
                <a:spcPts val="400"/>
              </a:spcBef>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a:extLst>
              <a:ext uri="{FF2B5EF4-FFF2-40B4-BE49-F238E27FC236}">
                <a16:creationId xmlns:a16="http://schemas.microsoft.com/office/drawing/2014/main" id="{BE5D89F9-3FC2-67E7-7156-7B3D69836223}"/>
              </a:ext>
            </a:extLst>
          </p:cNvPr>
          <p:cNvSpPr txBox="1">
            <a:spLocks noGrp="1"/>
          </p:cNvSpPr>
          <p:nvPr>
            <p:ph type="dt" sz="half" idx="7"/>
          </p:nvPr>
        </p:nvSpPr>
        <p:spPr/>
        <p:txBody>
          <a:bodyPr/>
          <a:lstStyle>
            <a:lvl1pPr>
              <a:defRPr/>
            </a:lvl1pPr>
          </a:lstStyle>
          <a:p>
            <a:pPr lvl="0"/>
            <a:r>
              <a:rPr lang="de-DE" dirty="0"/>
              <a:t>© sebis</a:t>
            </a:r>
          </a:p>
        </p:txBody>
      </p:sp>
      <p:sp>
        <p:nvSpPr>
          <p:cNvPr id="6" name="Rectangle 5">
            <a:extLst>
              <a:ext uri="{FF2B5EF4-FFF2-40B4-BE49-F238E27FC236}">
                <a16:creationId xmlns:a16="http://schemas.microsoft.com/office/drawing/2014/main" id="{323F2424-C495-37B8-AC24-7779A09BB541}"/>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endParaRPr lang="de-DE" dirty="0"/>
          </a:p>
        </p:txBody>
      </p:sp>
      <p:sp>
        <p:nvSpPr>
          <p:cNvPr id="7" name="Rectangle 6">
            <a:extLst>
              <a:ext uri="{FF2B5EF4-FFF2-40B4-BE49-F238E27FC236}">
                <a16:creationId xmlns:a16="http://schemas.microsoft.com/office/drawing/2014/main" id="{24215F77-276C-D602-19C2-A0E0AEC331FA}"/>
              </a:ext>
            </a:extLst>
          </p:cNvPr>
          <p:cNvSpPr txBox="1">
            <a:spLocks noGrp="1"/>
          </p:cNvSpPr>
          <p:nvPr>
            <p:ph type="sldNum" sz="quarter" idx="8"/>
          </p:nvPr>
        </p:nvSpPr>
        <p:spPr/>
        <p:txBody>
          <a:bodyPr/>
          <a:lstStyle>
            <a:lvl1pPr>
              <a:defRPr lang="de-DE"/>
            </a:lvl1pPr>
          </a:lstStyle>
          <a:p>
            <a:pPr lvl="0"/>
            <a:fld id="{B28CD2F9-8956-45D2-A4B4-D2B613F8C961}" type="slidenum">
              <a:t>‹#›</a:t>
            </a:fld>
            <a:endParaRPr lang="de-DE" dirty="0"/>
          </a:p>
        </p:txBody>
      </p:sp>
    </p:spTree>
    <p:extLst>
      <p:ext uri="{BB962C8B-B14F-4D97-AF65-F5344CB8AC3E}">
        <p14:creationId xmlns:p14="http://schemas.microsoft.com/office/powerpoint/2010/main" val="327591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extplatzhalter 2">
            <a:extLst>
              <a:ext uri="{FF2B5EF4-FFF2-40B4-BE49-F238E27FC236}">
                <a16:creationId xmlns:a16="http://schemas.microsoft.com/office/drawing/2014/main" id="{8B84D27F-F94E-05AA-111B-42BECC74F9A5}"/>
              </a:ext>
            </a:extLst>
          </p:cNvPr>
          <p:cNvSpPr txBox="1">
            <a:spLocks noGrp="1"/>
          </p:cNvSpPr>
          <p:nvPr>
            <p:ph type="body" idx="4294967295"/>
          </p:nvPr>
        </p:nvSpPr>
        <p:spPr>
          <a:xfrm>
            <a:off x="334432" y="981078"/>
            <a:ext cx="5662083" cy="661979"/>
          </a:xfrm>
          <a:solidFill>
            <a:srgbClr val="489ADA"/>
          </a:solidFill>
        </p:spPr>
        <p:txBody>
          <a:bodyPr anchor="b"/>
          <a:lstStyle>
            <a:lvl1pPr marL="0" indent="0">
              <a:spcBef>
                <a:spcPts val="500"/>
              </a:spcBef>
              <a:defRPr sz="2000">
                <a:solidFill>
                  <a:srgbClr val="FFFFFF"/>
                </a:solidFill>
              </a:defRPr>
            </a:lvl1pPr>
          </a:lstStyle>
          <a:p>
            <a:pPr lvl="0"/>
            <a:r>
              <a:rPr lang="de-DE"/>
              <a:t>Mastertextformat bearbeiten</a:t>
            </a:r>
          </a:p>
        </p:txBody>
      </p:sp>
      <p:sp>
        <p:nvSpPr>
          <p:cNvPr id="3" name="Inhaltsplatzhalter 3">
            <a:extLst>
              <a:ext uri="{FF2B5EF4-FFF2-40B4-BE49-F238E27FC236}">
                <a16:creationId xmlns:a16="http://schemas.microsoft.com/office/drawing/2014/main" id="{4C5DF7AB-6375-0E11-71AC-1679FC511822}"/>
              </a:ext>
            </a:extLst>
          </p:cNvPr>
          <p:cNvSpPr txBox="1">
            <a:spLocks noGrp="1"/>
          </p:cNvSpPr>
          <p:nvPr>
            <p:ph idx="4294967295"/>
          </p:nvPr>
        </p:nvSpPr>
        <p:spPr>
          <a:xfrm>
            <a:off x="334432" y="1643048"/>
            <a:ext cx="5662083" cy="4773625"/>
          </a:xfrm>
          <a:solidFill>
            <a:srgbClr val="F2F2F2"/>
          </a:solidFill>
        </p:spPr>
        <p:txBody>
          <a:bodyPr/>
          <a:lstStyle>
            <a:lvl1pPr>
              <a:spcBef>
                <a:spcPts val="400"/>
              </a:spcBef>
              <a:defRPr/>
            </a:lvl1pPr>
            <a:lvl2pPr>
              <a:spcBef>
                <a:spcPts val="400"/>
              </a:spcBef>
              <a:defRPr/>
            </a:lvl2pPr>
            <a:lvl3pPr>
              <a:spcBef>
                <a:spcPts val="400"/>
              </a:spcBef>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4">
            <a:extLst>
              <a:ext uri="{FF2B5EF4-FFF2-40B4-BE49-F238E27FC236}">
                <a16:creationId xmlns:a16="http://schemas.microsoft.com/office/drawing/2014/main" id="{52A4A465-F963-6B87-86D1-C9BAFB95211F}"/>
              </a:ext>
            </a:extLst>
          </p:cNvPr>
          <p:cNvSpPr txBox="1">
            <a:spLocks noGrp="1"/>
          </p:cNvSpPr>
          <p:nvPr>
            <p:ph type="body" idx="4294967295"/>
          </p:nvPr>
        </p:nvSpPr>
        <p:spPr>
          <a:xfrm>
            <a:off x="6193368" y="981078"/>
            <a:ext cx="5664195" cy="661970"/>
          </a:xfrm>
          <a:solidFill>
            <a:srgbClr val="489ADA"/>
          </a:solidFill>
        </p:spPr>
        <p:txBody>
          <a:bodyPr anchor="b"/>
          <a:lstStyle>
            <a:lvl1pPr marL="0" indent="0">
              <a:spcBef>
                <a:spcPts val="500"/>
              </a:spcBef>
              <a:defRPr sz="2000">
                <a:solidFill>
                  <a:srgbClr val="FFFFFF"/>
                </a:solidFill>
              </a:defRPr>
            </a:lvl1pPr>
          </a:lstStyle>
          <a:p>
            <a:pPr lvl="0"/>
            <a:r>
              <a:rPr lang="de-DE"/>
              <a:t>Mastertextformat bearbeiten</a:t>
            </a:r>
          </a:p>
        </p:txBody>
      </p:sp>
      <p:sp>
        <p:nvSpPr>
          <p:cNvPr id="5" name="Inhaltsplatzhalter 5">
            <a:extLst>
              <a:ext uri="{FF2B5EF4-FFF2-40B4-BE49-F238E27FC236}">
                <a16:creationId xmlns:a16="http://schemas.microsoft.com/office/drawing/2014/main" id="{EEE7B3EF-7581-F939-2441-945EBC5FDD33}"/>
              </a:ext>
            </a:extLst>
          </p:cNvPr>
          <p:cNvSpPr txBox="1">
            <a:spLocks noGrp="1"/>
          </p:cNvSpPr>
          <p:nvPr>
            <p:ph idx="4294967295"/>
          </p:nvPr>
        </p:nvSpPr>
        <p:spPr>
          <a:xfrm>
            <a:off x="6193368" y="1643048"/>
            <a:ext cx="5664195" cy="4773625"/>
          </a:xfrm>
          <a:solidFill>
            <a:srgbClr val="F2F2F2"/>
          </a:solidFill>
        </p:spPr>
        <p:txBody>
          <a:bodyPr/>
          <a:lstStyle>
            <a:lvl1pPr>
              <a:spcBef>
                <a:spcPts val="400"/>
              </a:spcBef>
              <a:defRPr/>
            </a:lvl1pPr>
            <a:lvl2pPr>
              <a:spcBef>
                <a:spcPts val="400"/>
              </a:spcBef>
              <a:defRPr/>
            </a:lvl2pPr>
            <a:lvl3pPr>
              <a:spcBef>
                <a:spcPts val="400"/>
              </a:spcBef>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itel 1">
            <a:extLst>
              <a:ext uri="{FF2B5EF4-FFF2-40B4-BE49-F238E27FC236}">
                <a16:creationId xmlns:a16="http://schemas.microsoft.com/office/drawing/2014/main" id="{092B0EFA-499F-CC92-F8E2-338E9358FD60}"/>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7" name="Rectangle 4">
            <a:extLst>
              <a:ext uri="{FF2B5EF4-FFF2-40B4-BE49-F238E27FC236}">
                <a16:creationId xmlns:a16="http://schemas.microsoft.com/office/drawing/2014/main" id="{82CFC0E0-ED4E-84C8-B651-C368D8F577DE}"/>
              </a:ext>
            </a:extLst>
          </p:cNvPr>
          <p:cNvSpPr txBox="1">
            <a:spLocks noGrp="1"/>
          </p:cNvSpPr>
          <p:nvPr>
            <p:ph type="dt" sz="half" idx="7"/>
          </p:nvPr>
        </p:nvSpPr>
        <p:spPr/>
        <p:txBody>
          <a:bodyPr/>
          <a:lstStyle>
            <a:lvl1pPr>
              <a:defRPr/>
            </a:lvl1pPr>
          </a:lstStyle>
          <a:p>
            <a:pPr lvl="0"/>
            <a:r>
              <a:rPr lang="de-DE" dirty="0"/>
              <a:t>© sebis</a:t>
            </a:r>
            <a:endParaRPr lang="en-US" dirty="0"/>
          </a:p>
        </p:txBody>
      </p:sp>
      <p:sp>
        <p:nvSpPr>
          <p:cNvPr id="8" name="Rectangle 5">
            <a:extLst>
              <a:ext uri="{FF2B5EF4-FFF2-40B4-BE49-F238E27FC236}">
                <a16:creationId xmlns:a16="http://schemas.microsoft.com/office/drawing/2014/main" id="{30725642-0225-7CF8-04E6-54528379368B}"/>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p>
        </p:txBody>
      </p:sp>
      <p:sp>
        <p:nvSpPr>
          <p:cNvPr id="9" name="Rectangle 6">
            <a:extLst>
              <a:ext uri="{FF2B5EF4-FFF2-40B4-BE49-F238E27FC236}">
                <a16:creationId xmlns:a16="http://schemas.microsoft.com/office/drawing/2014/main" id="{17EA1D8A-4B0F-1506-889D-A3C4D486DC4B}"/>
              </a:ext>
            </a:extLst>
          </p:cNvPr>
          <p:cNvSpPr txBox="1">
            <a:spLocks noGrp="1"/>
          </p:cNvSpPr>
          <p:nvPr>
            <p:ph type="sldNum" sz="quarter" idx="8"/>
          </p:nvPr>
        </p:nvSpPr>
        <p:spPr/>
        <p:txBody>
          <a:bodyPr/>
          <a:lstStyle>
            <a:lvl1pPr>
              <a:defRPr/>
            </a:lvl1pPr>
          </a:lstStyle>
          <a:p>
            <a:pPr lvl="0"/>
            <a:fld id="{548AA1AF-3D98-4909-BA08-6A79A7116EED}" type="slidenum">
              <a:t>‹#›</a:t>
            </a:fld>
            <a:endParaRPr lang="en-US" dirty="0"/>
          </a:p>
        </p:txBody>
      </p:sp>
    </p:spTree>
    <p:extLst>
      <p:ext uri="{BB962C8B-B14F-4D97-AF65-F5344CB8AC3E}">
        <p14:creationId xmlns:p14="http://schemas.microsoft.com/office/powerpoint/2010/main" val="7368539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8E0BF-6556-9E0F-5F2A-DA3A0ACAAA8C}"/>
              </a:ext>
            </a:extLst>
          </p:cNvPr>
          <p:cNvSpPr txBox="1">
            <a:spLocks noGrp="1"/>
          </p:cNvSpPr>
          <p:nvPr>
            <p:ph type="title"/>
          </p:nvPr>
        </p:nvSpPr>
        <p:spPr/>
        <p:txBody>
          <a:bodyPr/>
          <a:lstStyle>
            <a:lvl1pPr>
              <a:defRPr/>
            </a:lvl1pPr>
          </a:lstStyle>
          <a:p>
            <a:pPr lvl="0"/>
            <a:r>
              <a:rPr lang="en-US" noProof="0"/>
              <a:t>Mastertitelformat</a:t>
            </a:r>
            <a:r>
              <a:rPr lang="en-US" noProof="0" dirty="0"/>
              <a:t> </a:t>
            </a:r>
            <a:r>
              <a:rPr lang="en-US" noProof="0" dirty="0" err="1"/>
              <a:t>bearbeiten</a:t>
            </a:r>
            <a:endParaRPr lang="en-US" noProof="0" dirty="0"/>
          </a:p>
        </p:txBody>
      </p:sp>
      <p:sp>
        <p:nvSpPr>
          <p:cNvPr id="3" name="Rectangle 4">
            <a:extLst>
              <a:ext uri="{FF2B5EF4-FFF2-40B4-BE49-F238E27FC236}">
                <a16:creationId xmlns:a16="http://schemas.microsoft.com/office/drawing/2014/main" id="{74E3D227-2C19-35D5-E884-BE3212A306D2}"/>
              </a:ext>
            </a:extLst>
          </p:cNvPr>
          <p:cNvSpPr txBox="1">
            <a:spLocks noGrp="1"/>
          </p:cNvSpPr>
          <p:nvPr>
            <p:ph type="dt" sz="half" idx="7"/>
          </p:nvPr>
        </p:nvSpPr>
        <p:spPr/>
        <p:txBody>
          <a:bodyPr/>
          <a:lstStyle>
            <a:lvl1pPr>
              <a:defRPr/>
            </a:lvl1pPr>
          </a:lstStyle>
          <a:p>
            <a:pPr lvl="0"/>
            <a:r>
              <a:rPr lang="de-DE" dirty="0"/>
              <a:t>© sebis</a:t>
            </a:r>
          </a:p>
        </p:txBody>
      </p:sp>
      <p:sp>
        <p:nvSpPr>
          <p:cNvPr id="4" name="Rectangle 5">
            <a:extLst>
              <a:ext uri="{FF2B5EF4-FFF2-40B4-BE49-F238E27FC236}">
                <a16:creationId xmlns:a16="http://schemas.microsoft.com/office/drawing/2014/main" id="{B884561F-11D7-21C9-3F92-C39220E82F80}"/>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endParaRPr lang="de-DE" dirty="0"/>
          </a:p>
        </p:txBody>
      </p:sp>
      <p:sp>
        <p:nvSpPr>
          <p:cNvPr id="5" name="Rectangle 6">
            <a:extLst>
              <a:ext uri="{FF2B5EF4-FFF2-40B4-BE49-F238E27FC236}">
                <a16:creationId xmlns:a16="http://schemas.microsoft.com/office/drawing/2014/main" id="{B0D3CC70-7574-4FDC-C48B-C82EA366D027}"/>
              </a:ext>
            </a:extLst>
          </p:cNvPr>
          <p:cNvSpPr txBox="1">
            <a:spLocks noGrp="1"/>
          </p:cNvSpPr>
          <p:nvPr>
            <p:ph type="sldNum" sz="quarter" idx="8"/>
          </p:nvPr>
        </p:nvSpPr>
        <p:spPr/>
        <p:txBody>
          <a:bodyPr/>
          <a:lstStyle>
            <a:lvl1pPr>
              <a:defRPr lang="de-DE"/>
            </a:lvl1pPr>
          </a:lstStyle>
          <a:p>
            <a:pPr lvl="0"/>
            <a:fld id="{CDA400E3-5E8A-4EA1-A795-0252C9333D07}" type="slidenum">
              <a:t>‹#›</a:t>
            </a:fld>
            <a:endParaRPr lang="de-DE" dirty="0"/>
          </a:p>
        </p:txBody>
      </p:sp>
    </p:spTree>
    <p:extLst>
      <p:ext uri="{BB962C8B-B14F-4D97-AF65-F5344CB8AC3E}">
        <p14:creationId xmlns:p14="http://schemas.microsoft.com/office/powerpoint/2010/main" val="403310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mit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46892-EE43-CE4D-59CE-F6FB0A703883}"/>
              </a:ext>
            </a:extLst>
          </p:cNvPr>
          <p:cNvSpPr txBox="1">
            <a:spLocks noGrp="1"/>
          </p:cNvSpPr>
          <p:nvPr>
            <p:ph type="title"/>
          </p:nvPr>
        </p:nvSpPr>
        <p:spPr>
          <a:xfrm>
            <a:off x="334432" y="44448"/>
            <a:ext cx="11523131" cy="6524628"/>
          </a:xfrm>
        </p:spPr>
        <p:txBody>
          <a:bodyPr anchor="ctr" anchorCtr="1"/>
          <a:lstStyle>
            <a:lvl1pPr algn="ctr">
              <a:defRPr sz="3200"/>
            </a:lvl1pPr>
          </a:lstStyle>
          <a:p>
            <a:pPr lvl="0"/>
            <a:r>
              <a:rPr lang="de-DE" dirty="0"/>
              <a:t>Mastertitelformat bearbeiten</a:t>
            </a:r>
            <a:endParaRPr lang="en-US" dirty="0"/>
          </a:p>
        </p:txBody>
      </p:sp>
      <p:sp>
        <p:nvSpPr>
          <p:cNvPr id="3" name="Datumsplatzhalter 2">
            <a:extLst>
              <a:ext uri="{FF2B5EF4-FFF2-40B4-BE49-F238E27FC236}">
                <a16:creationId xmlns:a16="http://schemas.microsoft.com/office/drawing/2014/main" id="{3F8668D7-009E-69E0-192C-8CE7EAB15BD6}"/>
              </a:ext>
            </a:extLst>
          </p:cNvPr>
          <p:cNvSpPr txBox="1">
            <a:spLocks noGrp="1"/>
          </p:cNvSpPr>
          <p:nvPr>
            <p:ph type="dt" sz="half" idx="7"/>
          </p:nvPr>
        </p:nvSpPr>
        <p:spPr/>
        <p:txBody>
          <a:bodyPr/>
          <a:lstStyle>
            <a:lvl1pPr>
              <a:defRPr/>
            </a:lvl1pPr>
          </a:lstStyle>
          <a:p>
            <a:pPr lvl="0"/>
            <a:r>
              <a:rPr lang="de-DE" dirty="0"/>
              <a:t>© sebis</a:t>
            </a:r>
            <a:endParaRPr lang="en-US" dirty="0"/>
          </a:p>
        </p:txBody>
      </p:sp>
      <p:sp>
        <p:nvSpPr>
          <p:cNvPr id="4" name="Fußzeilenplatzhalter 3">
            <a:extLst>
              <a:ext uri="{FF2B5EF4-FFF2-40B4-BE49-F238E27FC236}">
                <a16:creationId xmlns:a16="http://schemas.microsoft.com/office/drawing/2014/main" id="{B19C2754-EDFF-B304-13B6-CB01BA6E61BB}"/>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p>
        </p:txBody>
      </p:sp>
      <p:sp>
        <p:nvSpPr>
          <p:cNvPr id="5" name="Foliennummernplatzhalter 4">
            <a:extLst>
              <a:ext uri="{FF2B5EF4-FFF2-40B4-BE49-F238E27FC236}">
                <a16:creationId xmlns:a16="http://schemas.microsoft.com/office/drawing/2014/main" id="{3E9283B7-6296-FB3B-9AFF-58257407F192}"/>
              </a:ext>
            </a:extLst>
          </p:cNvPr>
          <p:cNvSpPr txBox="1">
            <a:spLocks noGrp="1"/>
          </p:cNvSpPr>
          <p:nvPr>
            <p:ph type="sldNum" sz="quarter" idx="8"/>
          </p:nvPr>
        </p:nvSpPr>
        <p:spPr/>
        <p:txBody>
          <a:bodyPr/>
          <a:lstStyle>
            <a:lvl1pPr>
              <a:defRPr/>
            </a:lvl1pPr>
          </a:lstStyle>
          <a:p>
            <a:pPr lvl="0"/>
            <a:fld id="{B618A1F9-93D2-4095-ADFD-54CC1E2163DF}" type="slidenum">
              <a:t>‹#›</a:t>
            </a:fld>
            <a:endParaRPr lang="en-US" dirty="0"/>
          </a:p>
        </p:txBody>
      </p:sp>
    </p:spTree>
    <p:extLst>
      <p:ext uri="{BB962C8B-B14F-4D97-AF65-F5344CB8AC3E}">
        <p14:creationId xmlns:p14="http://schemas.microsoft.com/office/powerpoint/2010/main" val="336306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F987DD1B-FA48-7B0D-289C-F97BB7CF6119}"/>
              </a:ext>
            </a:extLst>
          </p:cNvPr>
          <p:cNvSpPr txBox="1">
            <a:spLocks noGrp="1"/>
          </p:cNvSpPr>
          <p:nvPr>
            <p:ph idx="1"/>
          </p:nvPr>
        </p:nvSpPr>
        <p:spPr/>
        <p:txBody>
          <a:bodyPr>
            <a:normAutofit/>
          </a:bodyPr>
          <a:lstStyle>
            <a:lvl1pPr>
              <a:defRPr/>
            </a:lvl1pPr>
            <a:lvl2pPr>
              <a:spcBef>
                <a:spcPts val="400"/>
              </a:spcBef>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Titel 1">
            <a:extLst>
              <a:ext uri="{FF2B5EF4-FFF2-40B4-BE49-F238E27FC236}">
                <a16:creationId xmlns:a16="http://schemas.microsoft.com/office/drawing/2014/main" id="{622F46EB-1B4D-656A-9D56-0AD6C7E38110}"/>
              </a:ext>
            </a:extLst>
          </p:cNvPr>
          <p:cNvSpPr txBox="1">
            <a:spLocks noGrp="1"/>
          </p:cNvSpPr>
          <p:nvPr>
            <p:ph type="title"/>
          </p:nvPr>
        </p:nvSpPr>
        <p:spPr/>
        <p:txBody>
          <a:bodyPr/>
          <a:lstStyle>
            <a:lvl1pPr>
              <a:defRPr/>
            </a:lvl1pPr>
          </a:lstStyle>
          <a:p>
            <a:pPr lvl="0"/>
            <a:r>
              <a:rPr lang="en-US" noProof="0" dirty="0" err="1"/>
              <a:t>Mastertitelformat</a:t>
            </a:r>
            <a:r>
              <a:rPr lang="en-US" noProof="0" dirty="0"/>
              <a:t> </a:t>
            </a:r>
            <a:r>
              <a:rPr lang="en-US" noProof="0" dirty="0" err="1"/>
              <a:t>bearbeiten</a:t>
            </a:r>
            <a:endParaRPr lang="en-US" noProof="0" dirty="0"/>
          </a:p>
        </p:txBody>
      </p:sp>
      <p:sp>
        <p:nvSpPr>
          <p:cNvPr id="4" name="Rectangle 4">
            <a:extLst>
              <a:ext uri="{FF2B5EF4-FFF2-40B4-BE49-F238E27FC236}">
                <a16:creationId xmlns:a16="http://schemas.microsoft.com/office/drawing/2014/main" id="{7972E98C-DB3B-4A57-D704-D5E993A8876D}"/>
              </a:ext>
            </a:extLst>
          </p:cNvPr>
          <p:cNvSpPr txBox="1">
            <a:spLocks noGrp="1"/>
          </p:cNvSpPr>
          <p:nvPr>
            <p:ph type="dt" sz="half" idx="7"/>
          </p:nvPr>
        </p:nvSpPr>
        <p:spPr/>
        <p:txBody>
          <a:bodyPr/>
          <a:lstStyle>
            <a:lvl1pPr>
              <a:defRPr/>
            </a:lvl1pPr>
          </a:lstStyle>
          <a:p>
            <a:pPr lvl="0"/>
            <a:r>
              <a:rPr lang="de-DE" dirty="0"/>
              <a:t>© sebis</a:t>
            </a:r>
          </a:p>
        </p:txBody>
      </p:sp>
      <p:sp>
        <p:nvSpPr>
          <p:cNvPr id="5" name="Rectangle 5">
            <a:extLst>
              <a:ext uri="{FF2B5EF4-FFF2-40B4-BE49-F238E27FC236}">
                <a16:creationId xmlns:a16="http://schemas.microsoft.com/office/drawing/2014/main" id="{60D181AD-1DA3-C548-8F39-5BF3BCFC6C53}"/>
              </a:ext>
            </a:extLst>
          </p:cNvPr>
          <p:cNvSpPr txBox="1">
            <a:spLocks noGrp="1"/>
          </p:cNvSpPr>
          <p:nvPr>
            <p:ph type="ftr" sz="quarter" idx="9"/>
          </p:nvPr>
        </p:nvSpPr>
        <p:spPr>
          <a:xfrm>
            <a:off x="332905" y="6569077"/>
            <a:ext cx="5761570" cy="288922"/>
          </a:xfrm>
          <a:prstGeom prst="rect">
            <a:avLst/>
          </a:prstGeom>
        </p:spPr>
        <p:txBody>
          <a:bodyPr/>
          <a:lstStyle>
            <a:lvl1pPr>
              <a:defRPr/>
            </a:lvl1pPr>
          </a:lstStyle>
          <a:p>
            <a:pPr lvl="0"/>
            <a:r>
              <a:rPr lang="en-US" dirty="0"/>
              <a:t>YYMMDD Author Title</a:t>
            </a:r>
            <a:endParaRPr lang="de-DE" dirty="0"/>
          </a:p>
        </p:txBody>
      </p:sp>
      <p:sp>
        <p:nvSpPr>
          <p:cNvPr id="6" name="Rectangle 6">
            <a:extLst>
              <a:ext uri="{FF2B5EF4-FFF2-40B4-BE49-F238E27FC236}">
                <a16:creationId xmlns:a16="http://schemas.microsoft.com/office/drawing/2014/main" id="{7116E198-7D09-7F41-0FAE-61591C544266}"/>
              </a:ext>
            </a:extLst>
          </p:cNvPr>
          <p:cNvSpPr txBox="1">
            <a:spLocks noGrp="1"/>
          </p:cNvSpPr>
          <p:nvPr>
            <p:ph type="sldNum" sz="quarter" idx="8"/>
          </p:nvPr>
        </p:nvSpPr>
        <p:spPr/>
        <p:txBody>
          <a:bodyPr/>
          <a:lstStyle>
            <a:lvl1pPr>
              <a:defRPr lang="de-DE"/>
            </a:lvl1pPr>
          </a:lstStyle>
          <a:p>
            <a:pPr lvl="0"/>
            <a:fld id="{CA674EDB-C059-4281-BCBF-2140F0F3A78D}" type="slidenum">
              <a:t>‹#›</a:t>
            </a:fld>
            <a:endParaRPr lang="de-DE" dirty="0"/>
          </a:p>
        </p:txBody>
      </p:sp>
    </p:spTree>
    <p:extLst>
      <p:ext uri="{BB962C8B-B14F-4D97-AF65-F5344CB8AC3E}">
        <p14:creationId xmlns:p14="http://schemas.microsoft.com/office/powerpoint/2010/main" val="17891750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46D4CD-35ED-1070-8C04-8505EE182E4D}"/>
              </a:ext>
            </a:extLst>
          </p:cNvPr>
          <p:cNvSpPr txBox="1">
            <a:spLocks noGrp="1"/>
          </p:cNvSpPr>
          <p:nvPr>
            <p:ph type="title"/>
          </p:nvPr>
        </p:nvSpPr>
        <p:spPr>
          <a:xfrm>
            <a:off x="334432" y="44448"/>
            <a:ext cx="10586100" cy="720720"/>
          </a:xfrm>
          <a:prstGeom prst="rect">
            <a:avLst/>
          </a:prstGeom>
          <a:noFill/>
          <a:ln>
            <a:noFill/>
          </a:ln>
        </p:spPr>
        <p:txBody>
          <a:bodyPr vert="horz" wrap="square" lIns="90004" tIns="0" rIns="90004" bIns="0" anchor="b" anchorCtr="0" compatLnSpc="1">
            <a:noAutofit/>
          </a:bodyPr>
          <a:lstStyle/>
          <a:p>
            <a:pPr lvl="0"/>
            <a:r>
              <a:rPr lang="en-US" dirty="0"/>
              <a:t>&lt;Title&gt;</a:t>
            </a:r>
          </a:p>
        </p:txBody>
      </p:sp>
      <p:sp>
        <p:nvSpPr>
          <p:cNvPr id="3" name="Rectangle 3">
            <a:extLst>
              <a:ext uri="{FF2B5EF4-FFF2-40B4-BE49-F238E27FC236}">
                <a16:creationId xmlns:a16="http://schemas.microsoft.com/office/drawing/2014/main" id="{6D8CA83A-66F4-46D7-000F-28D8502F4B6A}"/>
              </a:ext>
            </a:extLst>
          </p:cNvPr>
          <p:cNvSpPr txBox="1">
            <a:spLocks noGrp="1"/>
          </p:cNvSpPr>
          <p:nvPr>
            <p:ph type="body" idx="1"/>
          </p:nvPr>
        </p:nvSpPr>
        <p:spPr>
          <a:xfrm>
            <a:off x="334432" y="981078"/>
            <a:ext cx="11523131" cy="5400675"/>
          </a:xfrm>
          <a:prstGeom prst="rect">
            <a:avLst/>
          </a:prstGeom>
          <a:noFill/>
          <a:ln>
            <a:noFill/>
          </a:ln>
        </p:spPr>
        <p:txBody>
          <a:bodyPr vert="horz" wrap="square" lIns="91440" tIns="45720" rIns="91440" bIns="45720" anchor="t" anchorCtr="0" compatLnSpc="1">
            <a:noAutofit/>
          </a:body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6F7C6A-0F92-1407-EBB5-C0BC9A23C62C}"/>
              </a:ext>
            </a:extLst>
          </p:cNvPr>
          <p:cNvSpPr txBox="1">
            <a:spLocks noGrp="1"/>
          </p:cNvSpPr>
          <p:nvPr>
            <p:ph type="dt" sz="half" idx="2"/>
          </p:nvPr>
        </p:nvSpPr>
        <p:spPr>
          <a:xfrm>
            <a:off x="9383179" y="6570613"/>
            <a:ext cx="2142064" cy="288922"/>
          </a:xfrm>
          <a:prstGeom prst="rect">
            <a:avLst/>
          </a:prstGeom>
          <a:noFill/>
          <a:ln>
            <a:noFill/>
          </a:ln>
        </p:spPr>
        <p:txBody>
          <a:bodyPr vert="horz" wrap="none" lIns="91440" tIns="45720" rIns="9144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de-DE" sz="800" b="0" i="0" u="none" strike="noStrike" kern="1200" cap="none" spc="0" baseline="0">
                <a:solidFill>
                  <a:srgbClr val="7F7F7F"/>
                </a:solidFill>
                <a:uFillTx/>
                <a:latin typeface="Arial"/>
              </a:defRPr>
            </a:lvl1pPr>
          </a:lstStyle>
          <a:p>
            <a:pPr lvl="0"/>
            <a:r>
              <a:rPr lang="de-DE" dirty="0"/>
              <a:t>© </a:t>
            </a:r>
            <a:r>
              <a:rPr lang="en-GB" noProof="0" dirty="0"/>
              <a:t>sebis</a:t>
            </a:r>
          </a:p>
        </p:txBody>
      </p:sp>
      <p:sp>
        <p:nvSpPr>
          <p:cNvPr id="6" name="Rectangle 6">
            <a:extLst>
              <a:ext uri="{FF2B5EF4-FFF2-40B4-BE49-F238E27FC236}">
                <a16:creationId xmlns:a16="http://schemas.microsoft.com/office/drawing/2014/main" id="{54D1658F-4225-C57B-7AC6-410ED0E9827B}"/>
              </a:ext>
            </a:extLst>
          </p:cNvPr>
          <p:cNvSpPr txBox="1">
            <a:spLocks noGrp="1"/>
          </p:cNvSpPr>
          <p:nvPr>
            <p:ph type="sldNum" sz="quarter" idx="4"/>
          </p:nvPr>
        </p:nvSpPr>
        <p:spPr>
          <a:xfrm>
            <a:off x="11525253" y="6570613"/>
            <a:ext cx="332320" cy="288922"/>
          </a:xfrm>
          <a:prstGeom prst="rect">
            <a:avLst/>
          </a:prstGeom>
          <a:noFill/>
          <a:ln>
            <a:noFill/>
          </a:ln>
        </p:spPr>
        <p:txBody>
          <a:bodyPr vert="horz" wrap="none" lIns="91440" tIns="45720" rIns="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en-US" sz="800" b="0" i="0" u="none" strike="noStrike" kern="1200" cap="none" spc="0" baseline="0">
                <a:solidFill>
                  <a:srgbClr val="7F7F7F"/>
                </a:solidFill>
                <a:uFillTx/>
                <a:latin typeface="Arial"/>
              </a:defRPr>
            </a:lvl1pPr>
          </a:lstStyle>
          <a:p>
            <a:pPr lvl="0"/>
            <a:fld id="{529DA6F1-262B-4E8B-8D59-72358EF8276F}" type="slidenum">
              <a:t>‹#›</a:t>
            </a:fld>
            <a:endParaRPr lang="en-US" dirty="0"/>
          </a:p>
        </p:txBody>
      </p:sp>
      <p:pic>
        <p:nvPicPr>
          <p:cNvPr id="7" name="Grafik 7">
            <a:extLst>
              <a:ext uri="{FF2B5EF4-FFF2-40B4-BE49-F238E27FC236}">
                <a16:creationId xmlns:a16="http://schemas.microsoft.com/office/drawing/2014/main" id="{A61633D1-5321-040D-5323-6A7549E9A85F}"/>
              </a:ext>
            </a:extLst>
          </p:cNvPr>
          <p:cNvPicPr>
            <a:picLocks noChangeAspect="1"/>
          </p:cNvPicPr>
          <p:nvPr/>
        </p:nvPicPr>
        <p:blipFill>
          <a:blip r:embed="rId11"/>
          <a:stretch>
            <a:fillRect/>
          </a:stretch>
        </p:blipFill>
        <p:spPr>
          <a:xfrm>
            <a:off x="11255861" y="398815"/>
            <a:ext cx="606859" cy="320058"/>
          </a:xfrm>
          <a:prstGeom prst="rect">
            <a:avLst/>
          </a:prstGeom>
          <a:noFill/>
          <a:ln cap="flat">
            <a:noFill/>
          </a:ln>
        </p:spPr>
      </p:pic>
      <p:sp>
        <p:nvSpPr>
          <p:cNvPr id="8" name="Rectangle 5">
            <a:extLst>
              <a:ext uri="{FF2B5EF4-FFF2-40B4-BE49-F238E27FC236}">
                <a16:creationId xmlns:a16="http://schemas.microsoft.com/office/drawing/2014/main" id="{BE984887-0F89-8897-6DEC-9AE461593357}"/>
              </a:ext>
            </a:extLst>
          </p:cNvPr>
          <p:cNvSpPr txBox="1">
            <a:spLocks/>
          </p:cNvSpPr>
          <p:nvPr userDrawn="1"/>
        </p:nvSpPr>
        <p:spPr>
          <a:xfrm>
            <a:off x="334427" y="6575378"/>
            <a:ext cx="5761570" cy="288922"/>
          </a:xfrm>
          <a:prstGeom prst="rect">
            <a:avLst/>
          </a:prstGeom>
          <a:noFill/>
          <a:ln>
            <a:noFill/>
          </a:ln>
        </p:spPr>
        <p:txBody>
          <a:bodyPr vert="horz" wrap="square" lIns="91440" tIns="45720" rIns="91440" bIns="45720" anchor="ctr" anchorCtr="0" compatLnSpc="1">
            <a:noAutofit/>
          </a:bodyPr>
          <a:lstStyle>
            <a:defPPr>
              <a:defRPr lang="de-DE"/>
            </a:defPPr>
            <a:lvl1pPr marL="0" marR="0" lvl="0" indent="0" algn="l" defTabSz="914400" rtl="0" eaLnBrk="1" fontAlgn="auto" latinLnBrk="0" hangingPunct="0">
              <a:lnSpc>
                <a:spcPct val="100000"/>
              </a:lnSpc>
              <a:spcBef>
                <a:spcPts val="0"/>
              </a:spcBef>
              <a:spcAft>
                <a:spcPts val="0"/>
              </a:spcAft>
              <a:buNone/>
              <a:tabLst/>
              <a:defRPr lang="en-US" sz="800" b="0" i="0" u="none" strike="noStrike" kern="1200" cap="none" spc="0" baseline="0">
                <a:solidFill>
                  <a:srgbClr val="7F7F7F"/>
                </a:solidFill>
                <a:uFillTx/>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240722    Benedikt Thiess    Bachelor Thesis Final 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xStyles>
    <p:titleStyle>
      <a:lvl1pPr marL="0" marR="0" lvl="0" indent="0" algn="l" defTabSz="914400" rtl="0" eaLnBrk="1" fontAlgn="auto" hangingPunct="1">
        <a:lnSpc>
          <a:spcPct val="100000"/>
        </a:lnSpc>
        <a:spcBef>
          <a:spcPts val="0"/>
        </a:spcBef>
        <a:spcAft>
          <a:spcPts val="0"/>
        </a:spcAft>
        <a:buNone/>
        <a:tabLst/>
        <a:defRPr lang="en-US" sz="2400" b="0" i="0" u="none" strike="noStrike" kern="0" cap="none" spc="0" baseline="0">
          <a:solidFill>
            <a:srgbClr val="0065BD"/>
          </a:solidFill>
          <a:uFillTx/>
          <a:latin typeface="Arial"/>
          <a:cs typeface="Arial Unicode MS" pitchFamily="34"/>
        </a:defRPr>
      </a:lvl1pPr>
    </p:titleStyle>
    <p:bodyStyle>
      <a:lvl1pPr marL="1591" marR="0" lvl="0" indent="-1591" algn="l" defTabSz="914400" rtl="0" eaLnBrk="1" fontAlgn="auto" hangingPunct="1">
        <a:lnSpc>
          <a:spcPct val="100000"/>
        </a:lnSpc>
        <a:spcBef>
          <a:spcPts val="0"/>
        </a:spcBef>
        <a:spcAft>
          <a:spcPts val="0"/>
        </a:spcAft>
        <a:buNone/>
        <a:tabLst/>
        <a:defRPr lang="en-US" sz="1800" b="0" i="0" u="none" strike="noStrike" kern="0" cap="none" spc="0" baseline="0">
          <a:solidFill>
            <a:srgbClr val="000000"/>
          </a:solidFill>
          <a:uFillTx/>
          <a:latin typeface="Arial"/>
          <a:cs typeface="Arial Unicode MS" pitchFamily="34"/>
        </a:defRPr>
      </a:lvl1pPr>
      <a:lvl2pPr marL="358773" marR="0" lvl="1" indent="-260347" algn="l" defTabSz="914400" rtl="0" eaLnBrk="1" fontAlgn="auto" hangingPunct="1">
        <a:lnSpc>
          <a:spcPct val="100000"/>
        </a:lnSpc>
        <a:spcBef>
          <a:spcPts val="0"/>
        </a:spcBef>
        <a:spcAft>
          <a:spcPts val="0"/>
        </a:spcAft>
        <a:buClr>
          <a:srgbClr val="002143"/>
        </a:buClr>
        <a:buSzPct val="100000"/>
        <a:buFont typeface="Wingdings" pitchFamily="2"/>
        <a:buChar char="§"/>
        <a:tabLst/>
        <a:defRPr lang="en-US" sz="1800" b="0" i="0" u="none" strike="noStrike" kern="0" cap="none" spc="0" baseline="0">
          <a:solidFill>
            <a:srgbClr val="000000"/>
          </a:solidFill>
          <a:uFillTx/>
          <a:latin typeface="Arial"/>
          <a:cs typeface="Arial Unicode MS" pitchFamily="34"/>
        </a:defRPr>
      </a:lvl2pPr>
      <a:lvl3pPr marL="625477" marR="0" lvl="2" indent="-176214" algn="l" defTabSz="803272" rtl="0" eaLnBrk="1" fontAlgn="auto" hangingPunct="1">
        <a:lnSpc>
          <a:spcPct val="100000"/>
        </a:lnSpc>
        <a:spcBef>
          <a:spcPts val="0"/>
        </a:spcBef>
        <a:spcAft>
          <a:spcPts val="0"/>
        </a:spcAft>
        <a:buClr>
          <a:srgbClr val="002143"/>
        </a:buClr>
        <a:buSzPct val="100000"/>
        <a:buFont typeface="Wingdings" pitchFamily="2"/>
        <a:buChar char="§"/>
        <a:tabLst/>
        <a:defRPr lang="en-US" sz="1800" b="0" i="0" u="none" strike="noStrike" kern="0" cap="none" spc="0" baseline="0">
          <a:solidFill>
            <a:srgbClr val="000000"/>
          </a:solidFill>
          <a:uFillTx/>
          <a:latin typeface="Arial"/>
          <a:cs typeface="Arial Unicode MS" pitchFamily="34"/>
        </a:defRPr>
      </a:lvl3pPr>
      <a:lvl4pPr marL="982659" marR="0" lvl="3" indent="-174622" algn="l" defTabSz="914400" rtl="0" eaLnBrk="1" fontAlgn="auto" hangingPunct="1">
        <a:lnSpc>
          <a:spcPct val="100000"/>
        </a:lnSpc>
        <a:spcBef>
          <a:spcPts val="400"/>
        </a:spcBef>
        <a:spcAft>
          <a:spcPts val="0"/>
        </a:spcAft>
        <a:buClr>
          <a:srgbClr val="002143"/>
        </a:buClr>
        <a:buSzPct val="100000"/>
        <a:buFont typeface="Wingdings" pitchFamily="2"/>
        <a:buChar char="§"/>
        <a:tabLst/>
        <a:defRPr lang="en-US" sz="1600" b="0" i="0" u="none" strike="noStrike" kern="0" cap="none" spc="0" baseline="0">
          <a:solidFill>
            <a:srgbClr val="000000"/>
          </a:solidFill>
          <a:uFillTx/>
          <a:latin typeface="Arial"/>
          <a:cs typeface="Arial Unicode MS" pitchFamily="34"/>
        </a:defRPr>
      </a:lvl4pPr>
      <a:lvl5pPr marL="1257300" marR="0" lvl="4" indent="-182559" algn="l" defTabSz="914400" rtl="0" eaLnBrk="1" fontAlgn="auto" hangingPunct="1">
        <a:lnSpc>
          <a:spcPct val="100000"/>
        </a:lnSpc>
        <a:spcBef>
          <a:spcPts val="400"/>
        </a:spcBef>
        <a:spcAft>
          <a:spcPts val="0"/>
        </a:spcAft>
        <a:buClr>
          <a:srgbClr val="002143"/>
        </a:buClr>
        <a:buSzPct val="100000"/>
        <a:buFont typeface="Wingdings" pitchFamily="2"/>
        <a:buChar char="§"/>
        <a:tabLst/>
        <a:defRPr lang="en-US" sz="1600" b="0" i="0" u="none" strike="noStrike" kern="0" cap="none" spc="0" baseline="0">
          <a:solidFill>
            <a:srgbClr val="000000"/>
          </a:solidFill>
          <a:uFillTx/>
          <a:latin typeface="Arial"/>
          <a:cs typeface="Arial Unicode MS"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AD2AA6-D24E-2119-4DD8-50FBEDD0E2C6}"/>
              </a:ext>
            </a:extLst>
          </p:cNvPr>
          <p:cNvSpPr txBox="1">
            <a:spLocks noGrp="1"/>
          </p:cNvSpPr>
          <p:nvPr>
            <p:ph type="title"/>
          </p:nvPr>
        </p:nvSpPr>
        <p:spPr>
          <a:xfrm>
            <a:off x="334432" y="44448"/>
            <a:ext cx="10586100" cy="720720"/>
          </a:xfrm>
          <a:prstGeom prst="rect">
            <a:avLst/>
          </a:prstGeom>
          <a:noFill/>
          <a:ln>
            <a:noFill/>
          </a:ln>
        </p:spPr>
        <p:txBody>
          <a:bodyPr vert="horz" wrap="square" lIns="90004" tIns="0" rIns="90004" bIns="0" anchor="b" anchorCtr="0" compatLnSpc="1">
            <a:noAutofit/>
          </a:bodyPr>
          <a:lstStyle/>
          <a:p>
            <a:pPr lvl="0"/>
            <a:r>
              <a:rPr lang="en-US" dirty="0"/>
              <a:t>&lt;Title&gt;</a:t>
            </a:r>
          </a:p>
        </p:txBody>
      </p:sp>
      <p:sp>
        <p:nvSpPr>
          <p:cNvPr id="3" name="Rectangle 3">
            <a:extLst>
              <a:ext uri="{FF2B5EF4-FFF2-40B4-BE49-F238E27FC236}">
                <a16:creationId xmlns:a16="http://schemas.microsoft.com/office/drawing/2014/main" id="{A25D748E-FF5B-40C5-7BEA-4B3BFF96B70E}"/>
              </a:ext>
            </a:extLst>
          </p:cNvPr>
          <p:cNvSpPr txBox="1">
            <a:spLocks noGrp="1"/>
          </p:cNvSpPr>
          <p:nvPr>
            <p:ph type="body" idx="1"/>
          </p:nvPr>
        </p:nvSpPr>
        <p:spPr>
          <a:xfrm>
            <a:off x="334432" y="981078"/>
            <a:ext cx="11523131" cy="5400675"/>
          </a:xfrm>
          <a:prstGeom prst="rect">
            <a:avLst/>
          </a:prstGeom>
          <a:noFill/>
          <a:ln>
            <a:noFill/>
          </a:ln>
        </p:spPr>
        <p:txBody>
          <a:bodyPr vert="horz" wrap="square" lIns="91440" tIns="45720" rIns="91440" bIns="45720" anchor="t" anchorCtr="0" compatLnSpc="1">
            <a:noAutofit/>
          </a:bodyPr>
          <a:lstStyle/>
          <a:p>
            <a:pPr lvl="0"/>
            <a:r>
              <a:rPr lang="en-US"/>
              <a:t>&lt;Text&gt;</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07E8A9-4E9D-7994-C190-838A0D196CE7}"/>
              </a:ext>
            </a:extLst>
          </p:cNvPr>
          <p:cNvSpPr txBox="1">
            <a:spLocks noGrp="1"/>
          </p:cNvSpPr>
          <p:nvPr>
            <p:ph type="dt" sz="half" idx="2"/>
          </p:nvPr>
        </p:nvSpPr>
        <p:spPr>
          <a:xfrm>
            <a:off x="9383179" y="6570613"/>
            <a:ext cx="2142064" cy="288922"/>
          </a:xfrm>
          <a:prstGeom prst="rect">
            <a:avLst/>
          </a:prstGeom>
          <a:noFill/>
          <a:ln>
            <a:noFill/>
          </a:ln>
        </p:spPr>
        <p:txBody>
          <a:bodyPr vert="horz" wrap="none" lIns="91440" tIns="45720" rIns="9144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de-DE" sz="800" b="0" i="0" u="none" strike="noStrike" kern="1200" cap="none" spc="0" baseline="0">
                <a:solidFill>
                  <a:srgbClr val="7F7F7F"/>
                </a:solidFill>
                <a:uFillTx/>
                <a:latin typeface="Arial"/>
              </a:defRPr>
            </a:lvl1pPr>
          </a:lstStyle>
          <a:p>
            <a:pPr lvl="0"/>
            <a:r>
              <a:rPr lang="de-DE" dirty="0"/>
              <a:t>© sebis</a:t>
            </a:r>
            <a:endParaRPr lang="en-US" dirty="0"/>
          </a:p>
        </p:txBody>
      </p:sp>
      <p:sp>
        <p:nvSpPr>
          <p:cNvPr id="5" name="Rectangle 5">
            <a:extLst>
              <a:ext uri="{FF2B5EF4-FFF2-40B4-BE49-F238E27FC236}">
                <a16:creationId xmlns:a16="http://schemas.microsoft.com/office/drawing/2014/main" id="{12337F7A-717F-0D4D-CE52-D2AC09F115D0}"/>
              </a:ext>
            </a:extLst>
          </p:cNvPr>
          <p:cNvSpPr txBox="1">
            <a:spLocks noGrp="1"/>
          </p:cNvSpPr>
          <p:nvPr>
            <p:ph type="ftr" sz="quarter" idx="3"/>
          </p:nvPr>
        </p:nvSpPr>
        <p:spPr>
          <a:xfrm>
            <a:off x="332905" y="6569077"/>
            <a:ext cx="5761570" cy="288922"/>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0">
              <a:lnSpc>
                <a:spcPct val="100000"/>
              </a:lnSpc>
              <a:spcBef>
                <a:spcPts val="0"/>
              </a:spcBef>
              <a:spcAft>
                <a:spcPts val="0"/>
              </a:spcAft>
              <a:buNone/>
              <a:tabLst/>
              <a:defRPr lang="en-US" sz="800" b="0" i="0" u="none" strike="noStrike" kern="1200" cap="none" spc="0" baseline="0">
                <a:solidFill>
                  <a:srgbClr val="7F7F7F"/>
                </a:solidFill>
                <a:uFillTx/>
                <a:latin typeface="Arial"/>
              </a:defRPr>
            </a:lvl1pPr>
          </a:lstStyle>
          <a:p>
            <a:pPr lvl="0"/>
            <a:r>
              <a:rPr lang="en-US" dirty="0"/>
              <a:t>240722    Benedikt Thiess    Bachelor Thesis Final Presentation</a:t>
            </a:r>
          </a:p>
        </p:txBody>
      </p:sp>
      <p:sp>
        <p:nvSpPr>
          <p:cNvPr id="6" name="Rectangle 6">
            <a:extLst>
              <a:ext uri="{FF2B5EF4-FFF2-40B4-BE49-F238E27FC236}">
                <a16:creationId xmlns:a16="http://schemas.microsoft.com/office/drawing/2014/main" id="{E5AE2FC3-5609-170E-5E1D-0B0CF0FD43EE}"/>
              </a:ext>
            </a:extLst>
          </p:cNvPr>
          <p:cNvSpPr txBox="1">
            <a:spLocks noGrp="1"/>
          </p:cNvSpPr>
          <p:nvPr>
            <p:ph type="sldNum" sz="quarter" idx="4"/>
          </p:nvPr>
        </p:nvSpPr>
        <p:spPr>
          <a:xfrm>
            <a:off x="11525253" y="6570613"/>
            <a:ext cx="332320" cy="288922"/>
          </a:xfrm>
          <a:prstGeom prst="rect">
            <a:avLst/>
          </a:prstGeom>
          <a:noFill/>
          <a:ln>
            <a:noFill/>
          </a:ln>
        </p:spPr>
        <p:txBody>
          <a:bodyPr vert="horz" wrap="none" lIns="91440" tIns="45720" rIns="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en-US" sz="800" b="0" i="0" u="none" strike="noStrike" kern="1200" cap="none" spc="0" baseline="0">
                <a:solidFill>
                  <a:srgbClr val="7F7F7F"/>
                </a:solidFill>
                <a:uFillTx/>
                <a:latin typeface="Arial"/>
              </a:defRPr>
            </a:lvl1pPr>
          </a:lstStyle>
          <a:p>
            <a:pPr lvl="0"/>
            <a:fld id="{664E0FAB-0DDE-4418-B7A5-272924E48E77}" type="slidenum">
              <a:t>‹#›</a:t>
            </a:fld>
            <a:endParaRPr lang="en-US" dirty="0"/>
          </a:p>
        </p:txBody>
      </p:sp>
      <p:pic>
        <p:nvPicPr>
          <p:cNvPr id="7" name="Grafik 7">
            <a:extLst>
              <a:ext uri="{FF2B5EF4-FFF2-40B4-BE49-F238E27FC236}">
                <a16:creationId xmlns:a16="http://schemas.microsoft.com/office/drawing/2014/main" id="{330E9C51-DE4D-A7F8-1FEC-5908A77A76FF}"/>
              </a:ext>
            </a:extLst>
          </p:cNvPr>
          <p:cNvPicPr>
            <a:picLocks noChangeAspect="1"/>
          </p:cNvPicPr>
          <p:nvPr/>
        </p:nvPicPr>
        <p:blipFill>
          <a:blip r:embed="rId12"/>
          <a:stretch>
            <a:fillRect/>
          </a:stretch>
        </p:blipFill>
        <p:spPr>
          <a:xfrm>
            <a:off x="11255861" y="398815"/>
            <a:ext cx="606859" cy="320058"/>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9" r:id="rId9"/>
    <p:sldLayoutId id="2147483670" r:id="rId10"/>
  </p:sldLayoutIdLst>
  <p:txStyles>
    <p:titleStyle>
      <a:lvl1pPr marL="0" marR="0" lvl="0" indent="0" algn="l" defTabSz="914400" rtl="0" fontAlgn="auto" hangingPunct="1">
        <a:lnSpc>
          <a:spcPct val="100000"/>
        </a:lnSpc>
        <a:spcBef>
          <a:spcPts val="0"/>
        </a:spcBef>
        <a:spcAft>
          <a:spcPts val="0"/>
        </a:spcAft>
        <a:buNone/>
        <a:tabLst/>
        <a:defRPr lang="en-US" sz="2400" b="0" i="0" u="none" strike="noStrike" kern="0" cap="none" spc="0" baseline="0">
          <a:solidFill>
            <a:srgbClr val="0065BD"/>
          </a:solidFill>
          <a:uFillTx/>
          <a:latin typeface="Arial"/>
          <a:cs typeface="Arial Unicode MS" pitchFamily="34"/>
        </a:defRPr>
      </a:lvl1pPr>
    </p:titleStyle>
    <p:bodyStyle>
      <a:lvl1pPr marL="1591" marR="0" lvl="0" indent="-1591" algn="l" defTabSz="914400" rtl="0" fontAlgn="auto" hangingPunct="1">
        <a:lnSpc>
          <a:spcPct val="100000"/>
        </a:lnSpc>
        <a:spcBef>
          <a:spcPts val="0"/>
        </a:spcBef>
        <a:spcAft>
          <a:spcPts val="0"/>
        </a:spcAft>
        <a:buNone/>
        <a:tabLst/>
        <a:defRPr lang="en-US" sz="1800" b="0" i="0" u="none" strike="noStrike" kern="0" cap="none" spc="0" baseline="0">
          <a:solidFill>
            <a:srgbClr val="000000"/>
          </a:solidFill>
          <a:uFillTx/>
          <a:latin typeface="Arial"/>
          <a:cs typeface="Arial Unicode MS" pitchFamily="34"/>
        </a:defRPr>
      </a:lvl1pPr>
      <a:lvl2pPr marL="358773" marR="0" lvl="1" indent="-260347" algn="l" defTabSz="914400" rtl="0" fontAlgn="auto" hangingPunct="1">
        <a:lnSpc>
          <a:spcPct val="100000"/>
        </a:lnSpc>
        <a:spcBef>
          <a:spcPts val="0"/>
        </a:spcBef>
        <a:spcAft>
          <a:spcPts val="0"/>
        </a:spcAft>
        <a:buClr>
          <a:srgbClr val="002143"/>
        </a:buClr>
        <a:buSzPct val="100000"/>
        <a:buFont typeface="Wingdings" pitchFamily="2"/>
        <a:buChar char="§"/>
        <a:tabLst/>
        <a:defRPr lang="en-US" sz="1800" b="0" i="0" u="none" strike="noStrike" kern="0" cap="none" spc="0" baseline="0">
          <a:solidFill>
            <a:srgbClr val="000000"/>
          </a:solidFill>
          <a:uFillTx/>
          <a:latin typeface="Arial"/>
          <a:cs typeface="Arial Unicode MS" pitchFamily="34"/>
        </a:defRPr>
      </a:lvl2pPr>
      <a:lvl3pPr marL="625477" marR="0" lvl="2" indent="-176214" algn="l" defTabSz="803272" rtl="0" fontAlgn="auto" hangingPunct="1">
        <a:lnSpc>
          <a:spcPct val="100000"/>
        </a:lnSpc>
        <a:spcBef>
          <a:spcPts val="0"/>
        </a:spcBef>
        <a:spcAft>
          <a:spcPts val="0"/>
        </a:spcAft>
        <a:buClr>
          <a:srgbClr val="002143"/>
        </a:buClr>
        <a:buSzPct val="100000"/>
        <a:buFont typeface="Wingdings" pitchFamily="2"/>
        <a:buChar char="§"/>
        <a:tabLst/>
        <a:defRPr lang="en-US" sz="1800" b="0" i="0" u="none" strike="noStrike" kern="0" cap="none" spc="0" baseline="0">
          <a:solidFill>
            <a:srgbClr val="000000"/>
          </a:solidFill>
          <a:uFillTx/>
          <a:latin typeface="Arial"/>
          <a:cs typeface="Arial Unicode MS" pitchFamily="34"/>
        </a:defRPr>
      </a:lvl3pPr>
      <a:lvl4pPr marL="982659" marR="0" lvl="3" indent="-174622" algn="l" defTabSz="914400" rtl="0" fontAlgn="auto" hangingPunct="1">
        <a:lnSpc>
          <a:spcPct val="100000"/>
        </a:lnSpc>
        <a:spcBef>
          <a:spcPts val="400"/>
        </a:spcBef>
        <a:spcAft>
          <a:spcPts val="0"/>
        </a:spcAft>
        <a:buClr>
          <a:srgbClr val="002143"/>
        </a:buClr>
        <a:buSzPct val="100000"/>
        <a:buFont typeface="Wingdings" pitchFamily="2"/>
        <a:buChar char="§"/>
        <a:tabLst/>
        <a:defRPr lang="en-US" sz="1600" b="0" i="0" u="none" strike="noStrike" kern="0" cap="none" spc="0" baseline="0">
          <a:solidFill>
            <a:srgbClr val="000000"/>
          </a:solidFill>
          <a:uFillTx/>
          <a:latin typeface="Arial"/>
          <a:cs typeface="Arial Unicode MS" pitchFamily="34"/>
        </a:defRPr>
      </a:lvl4pPr>
      <a:lvl5pPr marL="1257300" marR="0" lvl="4" indent="-182559" algn="l" defTabSz="914400" rtl="0" fontAlgn="auto" hangingPunct="1">
        <a:lnSpc>
          <a:spcPct val="100000"/>
        </a:lnSpc>
        <a:spcBef>
          <a:spcPts val="400"/>
        </a:spcBef>
        <a:spcAft>
          <a:spcPts val="0"/>
        </a:spcAft>
        <a:buClr>
          <a:srgbClr val="002143"/>
        </a:buClr>
        <a:buSzPct val="100000"/>
        <a:buFont typeface="Wingdings" pitchFamily="2"/>
        <a:buChar char="§"/>
        <a:tabLst/>
        <a:defRPr lang="en-US" sz="1600" b="0" i="0" u="none" strike="noStrike" kern="0" cap="none" spc="0" baseline="0">
          <a:solidFill>
            <a:srgbClr val="000000"/>
          </a:solidFill>
          <a:uFillTx/>
          <a:latin typeface="Arial"/>
          <a:cs typeface="Arial Unicode MS"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5.png"/><Relationship Id="rId5" Type="http://schemas.openxmlformats.org/officeDocument/2006/relationships/hyperlink" Target="https://legal-ai-radar.de/findings"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440">
    <p:spTree>
      <p:nvGrpSpPr>
        <p:cNvPr id="1" name=""/>
        <p:cNvGrpSpPr/>
        <p:nvPr/>
      </p:nvGrpSpPr>
      <p:grpSpPr>
        <a:xfrm>
          <a:off x="0" y="0"/>
          <a:ext cx="0" cy="0"/>
          <a:chOff x="0" y="0"/>
          <a:chExt cx="0" cy="0"/>
        </a:xfrm>
      </p:grpSpPr>
      <p:sp>
        <p:nvSpPr>
          <p:cNvPr id="2" name="Titel 11">
            <a:extLst>
              <a:ext uri="{FF2B5EF4-FFF2-40B4-BE49-F238E27FC236}">
                <a16:creationId xmlns:a16="http://schemas.microsoft.com/office/drawing/2014/main" id="{F26BB102-1A36-3FEB-5960-A4F1CCB3E510}"/>
              </a:ext>
            </a:extLst>
          </p:cNvPr>
          <p:cNvSpPr txBox="1">
            <a:spLocks noGrp="1"/>
          </p:cNvSpPr>
          <p:nvPr>
            <p:ph type="title"/>
          </p:nvPr>
        </p:nvSpPr>
        <p:spPr>
          <a:xfrm>
            <a:off x="431368" y="3536679"/>
            <a:ext cx="11419237" cy="679774"/>
          </a:xfrm>
        </p:spPr>
        <p:txBody>
          <a:bodyPr/>
          <a:lstStyle/>
          <a:p>
            <a:pPr marL="0" lvl="0"/>
            <a:r>
              <a:rPr lang="en-US" noProof="0" dirty="0">
                <a:latin typeface="Segoe UI" pitchFamily="34"/>
              </a:rPr>
              <a:t>Expanding and Refining a Knowledge Base of Legal AI Use Cases</a:t>
            </a:r>
            <a:endParaRPr lang="en-US" noProof="0" dirty="0"/>
          </a:p>
        </p:txBody>
      </p:sp>
      <p:sp>
        <p:nvSpPr>
          <p:cNvPr id="3" name="Textplatzhalter 12">
            <a:extLst>
              <a:ext uri="{FF2B5EF4-FFF2-40B4-BE49-F238E27FC236}">
                <a16:creationId xmlns:a16="http://schemas.microsoft.com/office/drawing/2014/main" id="{2156C938-C791-88E9-4CC5-AFAD5B635CC8}"/>
              </a:ext>
            </a:extLst>
          </p:cNvPr>
          <p:cNvSpPr txBox="1">
            <a:spLocks noGrp="1"/>
          </p:cNvSpPr>
          <p:nvPr>
            <p:ph type="body" idx="4294967295"/>
          </p:nvPr>
        </p:nvSpPr>
        <p:spPr>
          <a:xfrm>
            <a:off x="431377" y="4211799"/>
            <a:ext cx="11431344" cy="338556"/>
          </a:xfrm>
          <a:solidFill>
            <a:srgbClr val="FFFFFF"/>
          </a:solidFill>
        </p:spPr>
        <p:txBody>
          <a:bodyPr>
            <a:spAutoFit/>
          </a:bodyPr>
          <a:lstStyle/>
          <a:p>
            <a:pPr marL="179999" lvl="0" indent="0">
              <a:spcBef>
                <a:spcPts val="400"/>
              </a:spcBef>
            </a:pPr>
            <a:r>
              <a:rPr lang="en-US" sz="1600" noProof="0" dirty="0">
                <a:solidFill>
                  <a:srgbClr val="666666"/>
                </a:solidFill>
              </a:rPr>
              <a:t>Benedikt Thiess</a:t>
            </a:r>
          </a:p>
        </p:txBody>
      </p:sp>
      <p:sp>
        <p:nvSpPr>
          <p:cNvPr id="4" name="Textplatzhalter 15">
            <a:extLst>
              <a:ext uri="{FF2B5EF4-FFF2-40B4-BE49-F238E27FC236}">
                <a16:creationId xmlns:a16="http://schemas.microsoft.com/office/drawing/2014/main" id="{F5AF05A8-1499-F003-77E0-A53558E688A4}"/>
              </a:ext>
            </a:extLst>
          </p:cNvPr>
          <p:cNvSpPr txBox="1"/>
          <p:nvPr/>
        </p:nvSpPr>
        <p:spPr>
          <a:xfrm>
            <a:off x="5907764" y="4211799"/>
            <a:ext cx="5941396" cy="338556"/>
          </a:xfrm>
          <a:prstGeom prst="rect">
            <a:avLst/>
          </a:prstGeom>
          <a:solidFill>
            <a:srgbClr val="FFFFFF"/>
          </a:solidFill>
          <a:ln cap="flat">
            <a:noFill/>
          </a:ln>
        </p:spPr>
        <p:txBody>
          <a:bodyPr vert="horz" wrap="square" lIns="91440" tIns="45720" rIns="91440" bIns="45720" anchor="t" anchorCtr="0" compatLnSpc="1">
            <a:spAutoFit/>
          </a:bodyPr>
          <a:lstStyle/>
          <a:p>
            <a:pPr marL="179707" marR="0" lvl="0" indent="0" algn="r"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AU" sz="1600" b="0" i="0" u="none" strike="noStrike" kern="0" cap="none" spc="0" baseline="0" dirty="0">
                <a:solidFill>
                  <a:srgbClr val="666666"/>
                </a:solidFill>
                <a:uFillTx/>
                <a:latin typeface="Arial"/>
                <a:cs typeface="Arial Unicode MS"/>
              </a:rPr>
              <a:t>22.07.2024, Bachelor Thesis Final </a:t>
            </a:r>
            <a:r>
              <a:rPr lang="en-US" sz="1600" b="0" i="0" u="none" strike="noStrike" kern="0" cap="none" spc="0" baseline="0" dirty="0">
                <a:solidFill>
                  <a:srgbClr val="666666"/>
                </a:solidFill>
                <a:uFillTx/>
                <a:latin typeface="Arial"/>
                <a:cs typeface="Arial Unicode MS"/>
              </a:rPr>
              <a:t>Presentation </a:t>
            </a:r>
            <a:endParaRPr lang="de-DE" sz="1800" b="0" i="0" u="none" strike="noStrike" kern="0" cap="none" spc="0" baseline="0" dirty="0">
              <a:solidFill>
                <a:srgbClr val="000000"/>
              </a:solidFill>
              <a:uFillTx/>
              <a:latin typeface="Calibri"/>
              <a:cs typeface="Arial Unicode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dirty="0"/>
              <a:t>Existing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10</a:t>
            </a:fld>
            <a:endParaRPr lang="de-DE" sz="800" b="0" i="0" u="none" strike="noStrike" kern="1200" cap="none" spc="0" baseline="0" dirty="0">
              <a:solidFill>
                <a:srgbClr val="7F7F7F"/>
              </a:solidFill>
              <a:uFillTx/>
              <a:latin typeface="Arial"/>
            </a:endParaRPr>
          </a:p>
        </p:txBody>
      </p:sp>
      <p:graphicFrame>
        <p:nvGraphicFramePr>
          <p:cNvPr id="6" name="Tabelle 5">
            <a:extLst>
              <a:ext uri="{FF2B5EF4-FFF2-40B4-BE49-F238E27FC236}">
                <a16:creationId xmlns:a16="http://schemas.microsoft.com/office/drawing/2014/main" id="{47C89A9D-0E0B-CA69-A310-63F5423B128F}"/>
              </a:ext>
            </a:extLst>
          </p:cNvPr>
          <p:cNvGraphicFramePr>
            <a:graphicFrameLocks noGrp="1"/>
          </p:cNvGraphicFramePr>
          <p:nvPr>
            <p:extLst>
              <p:ext uri="{D42A27DB-BD31-4B8C-83A1-F6EECF244321}">
                <p14:modId xmlns:p14="http://schemas.microsoft.com/office/powerpoint/2010/main" val="2819761395"/>
              </p:ext>
            </p:extLst>
          </p:nvPr>
        </p:nvGraphicFramePr>
        <p:xfrm>
          <a:off x="1008780" y="1176822"/>
          <a:ext cx="10174440" cy="49821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657">
                  <a:extLst>
                    <a:ext uri="{9D8B030D-6E8A-4147-A177-3AD203B41FA5}">
                      <a16:colId xmlns:a16="http://schemas.microsoft.com/office/drawing/2014/main" val="3057539249"/>
                    </a:ext>
                  </a:extLst>
                </a:gridCol>
                <a:gridCol w="2786861">
                  <a:extLst>
                    <a:ext uri="{9D8B030D-6E8A-4147-A177-3AD203B41FA5}">
                      <a16:colId xmlns:a16="http://schemas.microsoft.com/office/drawing/2014/main" val="2243700360"/>
                    </a:ext>
                  </a:extLst>
                </a:gridCol>
                <a:gridCol w="1106020">
                  <a:extLst>
                    <a:ext uri="{9D8B030D-6E8A-4147-A177-3AD203B41FA5}">
                      <a16:colId xmlns:a16="http://schemas.microsoft.com/office/drawing/2014/main" val="2618992800"/>
                    </a:ext>
                  </a:extLst>
                </a:gridCol>
                <a:gridCol w="1994170">
                  <a:extLst>
                    <a:ext uri="{9D8B030D-6E8A-4147-A177-3AD203B41FA5}">
                      <a16:colId xmlns:a16="http://schemas.microsoft.com/office/drawing/2014/main" val="4124518069"/>
                    </a:ext>
                  </a:extLst>
                </a:gridCol>
                <a:gridCol w="1887277">
                  <a:extLst>
                    <a:ext uri="{9D8B030D-6E8A-4147-A177-3AD203B41FA5}">
                      <a16:colId xmlns:a16="http://schemas.microsoft.com/office/drawing/2014/main" val="2032073527"/>
                    </a:ext>
                  </a:extLst>
                </a:gridCol>
                <a:gridCol w="515455">
                  <a:extLst>
                    <a:ext uri="{9D8B030D-6E8A-4147-A177-3AD203B41FA5}">
                      <a16:colId xmlns:a16="http://schemas.microsoft.com/office/drawing/2014/main" val="733418997"/>
                    </a:ext>
                  </a:extLst>
                </a:gridCol>
              </a:tblGrid>
              <a:tr h="457932">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1169897872"/>
                  </a:ext>
                </a:extLst>
              </a:tr>
              <a:tr h="543794">
                <a:tc rowSpan="2">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Document Analysis</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File Difference Tracking</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UC-02</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P-4, P-13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A-6</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752379378"/>
                  </a:ext>
                </a:extLst>
              </a:tr>
              <a:tr h="543794">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Document Classification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P-5, P-6, P-11</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A-3</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4</a:t>
                      </a:r>
                    </a:p>
                  </a:txBody>
                  <a:tcPr marL="7620" marR="7620" marT="7620" marB="0" anchor="ctr"/>
                </a:tc>
                <a:extLst>
                  <a:ext uri="{0D108BD9-81ED-4DB2-BD59-A6C34878D82A}">
                    <a16:rowId xmlns:a16="http://schemas.microsoft.com/office/drawing/2014/main" val="2796851987"/>
                  </a:ext>
                </a:extLst>
              </a:tr>
              <a:tr h="543794">
                <a:tc rowSpan="3">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Document Development</a:t>
                      </a:r>
                    </a:p>
                  </a:txBody>
                  <a:tcPr marL="7620" marR="7620" marT="7620" marB="0" anchor="ctr">
                    <a:solidFill>
                      <a:srgbClr val="CFD5EA"/>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Legal Document Generation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UC-06</a:t>
                      </a:r>
                    </a:p>
                  </a:txBody>
                  <a:tcPr marL="7620" marR="7620" marT="7620" marB="0" anchor="ctr"/>
                </a:tc>
                <a:tc>
                  <a:txBody>
                    <a:bodyPr/>
                    <a:lstStyle/>
                    <a:p>
                      <a:pPr marL="0" algn="ctr" defTabSz="914400" rtl="0" eaLnBrk="1" fontAlgn="b" latinLnBrk="0" hangingPunct="1"/>
                      <a:r>
                        <a:rPr lang="nn-NO" sz="1400" b="0" i="0" u="none" strike="noStrike" kern="1200" dirty="0">
                          <a:solidFill>
                            <a:srgbClr val="000000"/>
                          </a:solidFill>
                          <a:effectLst/>
                          <a:latin typeface="Calibri" panose="020F0502020204030204" pitchFamily="34" charset="0"/>
                          <a:ea typeface="+mn-ea"/>
                          <a:cs typeface="+mn-cs"/>
                        </a:rPr>
                        <a:t>P-2, P-4, P-5, P-13, P-15</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A-2, A-7</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7</a:t>
                      </a:r>
                    </a:p>
                  </a:txBody>
                  <a:tcPr marL="7620" marR="7620" marT="7620" marB="0" anchor="ctr"/>
                </a:tc>
                <a:extLst>
                  <a:ext uri="{0D108BD9-81ED-4DB2-BD59-A6C34878D82A}">
                    <a16:rowId xmlns:a16="http://schemas.microsoft.com/office/drawing/2014/main" val="2841022268"/>
                  </a:ext>
                </a:extLst>
              </a:tr>
              <a:tr h="543794">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Enrichment of Documents</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UC-07</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P-6, P-9</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923315353"/>
                  </a:ext>
                </a:extLst>
              </a:tr>
              <a:tr h="276667">
                <a:tc vMerge="1">
                  <a:txBody>
                    <a:bodyPr/>
                    <a:lstStyle/>
                    <a:p>
                      <a:endParaRPr dirty="0"/>
                    </a:p>
                  </a:txBody>
                  <a:tcPr marL="7620" marR="7620" marT="7620" marB="0" anchor="b"/>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Summarization</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UC-08</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P-3, P-9 </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A-6, A-7,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5</a:t>
                      </a:r>
                    </a:p>
                  </a:txBody>
                  <a:tcPr marL="7620" marR="7620" marT="7620" marB="0" anchor="ctr"/>
                </a:tc>
                <a:extLst>
                  <a:ext uri="{0D108BD9-81ED-4DB2-BD59-A6C34878D82A}">
                    <a16:rowId xmlns:a16="http://schemas.microsoft.com/office/drawing/2014/main" val="754891627"/>
                  </a:ext>
                </a:extLst>
              </a:tr>
              <a:tr h="276667">
                <a:tc rowSpan="3">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Information Processing</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Anonymization</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UC-12</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P-7, P-13</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A-8</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3397283386"/>
                  </a:ext>
                </a:extLst>
              </a:tr>
              <a:tr h="453785">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Information Extraction</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P-2 to P-4, P-6, P-8, P-10, P-11, P-13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A-1, A-3, A-5,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3020006913"/>
                  </a:ext>
                </a:extLst>
              </a:tr>
              <a:tr h="453785">
                <a:tc vMerge="1">
                  <a:txBody>
                    <a:bodyPr/>
                    <a:lstStyle/>
                    <a:p>
                      <a:endParaRPr dirty="0"/>
                    </a:p>
                  </a:txBody>
                  <a:tcPr marL="7620" marR="7620" marT="7620" marB="0" anchor="b"/>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Document Retrieval</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UC-14</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P-13, P-15</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A-9</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1473032528"/>
                  </a:ext>
                </a:extLst>
              </a:tr>
              <a:tr h="311139">
                <a:tc rowSpan="2">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Legal Assistance</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Digital Assistant</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UC-15</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P-2 to P-5, P-9, P-12, P-13, P-15</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A-4, A-6, A-7,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1882849157"/>
                  </a:ext>
                </a:extLst>
              </a:tr>
              <a:tr h="453785">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Question Answering</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UC-16</a:t>
                      </a:r>
                    </a:p>
                  </a:txBody>
                  <a:tcPr marL="7620" marR="7620" marT="7620" marB="0" anchor="ctr"/>
                </a:tc>
                <a:tc>
                  <a:txBody>
                    <a:bodyPr/>
                    <a:lstStyle/>
                    <a:p>
                      <a:pPr marL="0" algn="ctr" defTabSz="914400" rtl="0" eaLnBrk="1" fontAlgn="b" latinLnBrk="0" hangingPunct="1"/>
                      <a:r>
                        <a:rPr lang="nn-NO" sz="1400" b="0" i="0" u="none" strike="noStrike" kern="1200" dirty="0">
                          <a:solidFill>
                            <a:srgbClr val="000000"/>
                          </a:solidFill>
                          <a:effectLst/>
                          <a:latin typeface="Calibri" panose="020F0502020204030204" pitchFamily="34" charset="0"/>
                          <a:ea typeface="+mn-ea"/>
                          <a:cs typeface="+mn-cs"/>
                        </a:rPr>
                        <a:t>P-2, P-4, P-5, P-9, P-10, P-1</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A-6, A-7,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9</a:t>
                      </a:r>
                    </a:p>
                  </a:txBody>
                  <a:tcPr marL="7620" marR="7620" marT="7620" marB="0" anchor="ctr"/>
                </a:tc>
                <a:extLst>
                  <a:ext uri="{0D108BD9-81ED-4DB2-BD59-A6C34878D82A}">
                    <a16:rowId xmlns:a16="http://schemas.microsoft.com/office/drawing/2014/main" val="14172905"/>
                  </a:ext>
                </a:extLst>
              </a:tr>
            </a:tbl>
          </a:graphicData>
        </a:graphic>
      </p:graphicFrame>
    </p:spTree>
    <p:extLst>
      <p:ext uri="{BB962C8B-B14F-4D97-AF65-F5344CB8AC3E}">
        <p14:creationId xmlns:p14="http://schemas.microsoft.com/office/powerpoint/2010/main" val="347893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dirty="0"/>
              <a:t>Existing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11</a:t>
            </a:fld>
            <a:endParaRPr lang="de-DE" sz="800" b="0" i="0" u="none" strike="noStrike" kern="1200" cap="none" spc="0" baseline="0" dirty="0">
              <a:solidFill>
                <a:srgbClr val="7F7F7F"/>
              </a:solidFill>
              <a:uFillTx/>
              <a:latin typeface="Arial"/>
            </a:endParaRPr>
          </a:p>
        </p:txBody>
      </p:sp>
      <p:graphicFrame>
        <p:nvGraphicFramePr>
          <p:cNvPr id="6" name="Tabelle 5">
            <a:extLst>
              <a:ext uri="{FF2B5EF4-FFF2-40B4-BE49-F238E27FC236}">
                <a16:creationId xmlns:a16="http://schemas.microsoft.com/office/drawing/2014/main" id="{47C89A9D-0E0B-CA69-A310-63F5423B128F}"/>
              </a:ext>
            </a:extLst>
          </p:cNvPr>
          <p:cNvGraphicFramePr>
            <a:graphicFrameLocks noGrp="1"/>
          </p:cNvGraphicFramePr>
          <p:nvPr>
            <p:extLst>
              <p:ext uri="{D42A27DB-BD31-4B8C-83A1-F6EECF244321}">
                <p14:modId xmlns:p14="http://schemas.microsoft.com/office/powerpoint/2010/main" val="4191910144"/>
              </p:ext>
            </p:extLst>
          </p:nvPr>
        </p:nvGraphicFramePr>
        <p:xfrm>
          <a:off x="1008780" y="1176822"/>
          <a:ext cx="10174440" cy="1545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657">
                  <a:extLst>
                    <a:ext uri="{9D8B030D-6E8A-4147-A177-3AD203B41FA5}">
                      <a16:colId xmlns:a16="http://schemas.microsoft.com/office/drawing/2014/main" val="3057539249"/>
                    </a:ext>
                  </a:extLst>
                </a:gridCol>
                <a:gridCol w="2786861">
                  <a:extLst>
                    <a:ext uri="{9D8B030D-6E8A-4147-A177-3AD203B41FA5}">
                      <a16:colId xmlns:a16="http://schemas.microsoft.com/office/drawing/2014/main" val="2243700360"/>
                    </a:ext>
                  </a:extLst>
                </a:gridCol>
                <a:gridCol w="1106020">
                  <a:extLst>
                    <a:ext uri="{9D8B030D-6E8A-4147-A177-3AD203B41FA5}">
                      <a16:colId xmlns:a16="http://schemas.microsoft.com/office/drawing/2014/main" val="2618992800"/>
                    </a:ext>
                  </a:extLst>
                </a:gridCol>
                <a:gridCol w="1994170">
                  <a:extLst>
                    <a:ext uri="{9D8B030D-6E8A-4147-A177-3AD203B41FA5}">
                      <a16:colId xmlns:a16="http://schemas.microsoft.com/office/drawing/2014/main" val="4124518069"/>
                    </a:ext>
                  </a:extLst>
                </a:gridCol>
                <a:gridCol w="1887277">
                  <a:extLst>
                    <a:ext uri="{9D8B030D-6E8A-4147-A177-3AD203B41FA5}">
                      <a16:colId xmlns:a16="http://schemas.microsoft.com/office/drawing/2014/main" val="2032073527"/>
                    </a:ext>
                  </a:extLst>
                </a:gridCol>
                <a:gridCol w="515455">
                  <a:extLst>
                    <a:ext uri="{9D8B030D-6E8A-4147-A177-3AD203B41FA5}">
                      <a16:colId xmlns:a16="http://schemas.microsoft.com/office/drawing/2014/main" val="733418997"/>
                    </a:ext>
                  </a:extLst>
                </a:gridCol>
              </a:tblGrid>
              <a:tr h="457932">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1169897872"/>
                  </a:ext>
                </a:extLst>
              </a:tr>
              <a:tr h="543794">
                <a:tc rowSpan="2">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Document Analysis</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File Difference Tracking</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UC-02</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P-4, P-13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A-6</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752379378"/>
                  </a:ext>
                </a:extLst>
              </a:tr>
              <a:tr h="543794">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Document Classification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P-5, P-6, P-11</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A-3</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4</a:t>
                      </a:r>
                    </a:p>
                  </a:txBody>
                  <a:tcPr marL="7620" marR="7620" marT="7620" marB="0" anchor="ctr"/>
                </a:tc>
                <a:extLst>
                  <a:ext uri="{0D108BD9-81ED-4DB2-BD59-A6C34878D82A}">
                    <a16:rowId xmlns:a16="http://schemas.microsoft.com/office/drawing/2014/main" val="2796851987"/>
                  </a:ext>
                </a:extLst>
              </a:tr>
            </a:tbl>
          </a:graphicData>
        </a:graphic>
      </p:graphicFrame>
      <p:sp>
        <p:nvSpPr>
          <p:cNvPr id="2" name="Rechteck: abgerundete Ecken 1">
            <a:extLst>
              <a:ext uri="{FF2B5EF4-FFF2-40B4-BE49-F238E27FC236}">
                <a16:creationId xmlns:a16="http://schemas.microsoft.com/office/drawing/2014/main" id="{040A2C64-6B88-F643-CE1C-831D109A1B01}"/>
              </a:ext>
            </a:extLst>
          </p:cNvPr>
          <p:cNvSpPr/>
          <p:nvPr/>
        </p:nvSpPr>
        <p:spPr>
          <a:xfrm>
            <a:off x="2007858" y="3472430"/>
            <a:ext cx="245786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File Difference Tracking</a:t>
            </a:r>
            <a:endParaRPr lang="en-US" kern="0" dirty="0">
              <a:solidFill>
                <a:schemeClr val="tx1"/>
              </a:solidFill>
              <a:latin typeface="Arial"/>
            </a:endParaRPr>
          </a:p>
        </p:txBody>
      </p:sp>
      <p:sp>
        <p:nvSpPr>
          <p:cNvPr id="7" name="Rechteck: abgerundete Ecken 6">
            <a:extLst>
              <a:ext uri="{FF2B5EF4-FFF2-40B4-BE49-F238E27FC236}">
                <a16:creationId xmlns:a16="http://schemas.microsoft.com/office/drawing/2014/main" id="{10714B75-4A21-5FCE-D7D4-95C58CEE3233}"/>
              </a:ext>
            </a:extLst>
          </p:cNvPr>
          <p:cNvSpPr/>
          <p:nvPr/>
        </p:nvSpPr>
        <p:spPr>
          <a:xfrm>
            <a:off x="607495" y="3767287"/>
            <a:ext cx="5258589" cy="580031"/>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Comparing documents to see changes that have been made.</a:t>
            </a:r>
          </a:p>
        </p:txBody>
      </p:sp>
      <p:sp>
        <p:nvSpPr>
          <p:cNvPr id="8" name="Rechteck: abgerundete Ecken 7">
            <a:extLst>
              <a:ext uri="{FF2B5EF4-FFF2-40B4-BE49-F238E27FC236}">
                <a16:creationId xmlns:a16="http://schemas.microsoft.com/office/drawing/2014/main" id="{30DF5FC3-2518-C2D6-0CFB-88D9ECBEBEE2}"/>
              </a:ext>
            </a:extLst>
          </p:cNvPr>
          <p:cNvSpPr/>
          <p:nvPr/>
        </p:nvSpPr>
        <p:spPr>
          <a:xfrm>
            <a:off x="392118" y="5119899"/>
            <a:ext cx="11407763" cy="720720"/>
          </a:xfrm>
          <a:prstGeom prst="roundRect">
            <a:avLst>
              <a:gd name="adj" fmla="val 2951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tx1"/>
                </a:solidFill>
              </a:rPr>
              <a:t>“Normally, old school, you go through it and look at all the changes and write them in parallel in an excel spreadsheet [...]. In [the tool] you can simply upload both documents and then you will be given a nice table, showing you which topic has been changed.” (A-6)</a:t>
            </a:r>
            <a:endParaRPr lang="en-US" sz="1600" dirty="0"/>
          </a:p>
        </p:txBody>
      </p:sp>
      <p:sp>
        <p:nvSpPr>
          <p:cNvPr id="9" name="Rechteck: abgerundete Ecken 8">
            <a:extLst>
              <a:ext uri="{FF2B5EF4-FFF2-40B4-BE49-F238E27FC236}">
                <a16:creationId xmlns:a16="http://schemas.microsoft.com/office/drawing/2014/main" id="{5D67D842-BD45-E73D-AF6E-0C1FE2D03C5A}"/>
              </a:ext>
            </a:extLst>
          </p:cNvPr>
          <p:cNvSpPr/>
          <p:nvPr/>
        </p:nvSpPr>
        <p:spPr>
          <a:xfrm>
            <a:off x="7886660" y="3472430"/>
            <a:ext cx="245786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rPr>
              <a:t>Document Classification</a:t>
            </a:r>
          </a:p>
        </p:txBody>
      </p:sp>
      <p:sp>
        <p:nvSpPr>
          <p:cNvPr id="10" name="Rechteck: abgerundete Ecken 9">
            <a:extLst>
              <a:ext uri="{FF2B5EF4-FFF2-40B4-BE49-F238E27FC236}">
                <a16:creationId xmlns:a16="http://schemas.microsoft.com/office/drawing/2014/main" id="{3B85366B-70AB-4292-6CB4-AF91AFA54C9D}"/>
              </a:ext>
            </a:extLst>
          </p:cNvPr>
          <p:cNvSpPr/>
          <p:nvPr/>
        </p:nvSpPr>
        <p:spPr>
          <a:xfrm>
            <a:off x="6848641" y="3767287"/>
            <a:ext cx="4533901" cy="580032"/>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Categorizing documents based on their content and characteristics.</a:t>
            </a:r>
          </a:p>
        </p:txBody>
      </p:sp>
      <p:cxnSp>
        <p:nvCxnSpPr>
          <p:cNvPr id="12" name="Straight Arrow Connector 11">
            <a:extLst>
              <a:ext uri="{FF2B5EF4-FFF2-40B4-BE49-F238E27FC236}">
                <a16:creationId xmlns:a16="http://schemas.microsoft.com/office/drawing/2014/main" id="{9DC0D524-B4F1-F0B5-273A-D088EE37C352}"/>
              </a:ext>
            </a:extLst>
          </p:cNvPr>
          <p:cNvCxnSpPr>
            <a:cxnSpLocks/>
            <a:stCxn id="7" idx="2"/>
            <a:endCxn id="8" idx="0"/>
          </p:cNvCxnSpPr>
          <p:nvPr/>
        </p:nvCxnSpPr>
        <p:spPr>
          <a:xfrm>
            <a:off x="3236790" y="4347318"/>
            <a:ext cx="2859210" cy="7725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dirty="0"/>
              <a:t>Existing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12</a:t>
            </a:fld>
            <a:endParaRPr lang="de-DE" sz="800" b="0" i="0" u="none" strike="noStrike" kern="1200" cap="none" spc="0" baseline="0" dirty="0">
              <a:solidFill>
                <a:srgbClr val="7F7F7F"/>
              </a:solidFill>
              <a:uFillTx/>
              <a:latin typeface="Arial"/>
            </a:endParaRPr>
          </a:p>
        </p:txBody>
      </p:sp>
      <p:graphicFrame>
        <p:nvGraphicFramePr>
          <p:cNvPr id="6" name="Tabelle 5">
            <a:extLst>
              <a:ext uri="{FF2B5EF4-FFF2-40B4-BE49-F238E27FC236}">
                <a16:creationId xmlns:a16="http://schemas.microsoft.com/office/drawing/2014/main" id="{47C89A9D-0E0B-CA69-A310-63F5423B128F}"/>
              </a:ext>
            </a:extLst>
          </p:cNvPr>
          <p:cNvGraphicFramePr>
            <a:graphicFrameLocks noGrp="1"/>
          </p:cNvGraphicFramePr>
          <p:nvPr>
            <p:extLst>
              <p:ext uri="{D42A27DB-BD31-4B8C-83A1-F6EECF244321}">
                <p14:modId xmlns:p14="http://schemas.microsoft.com/office/powerpoint/2010/main" val="699663667"/>
              </p:ext>
            </p:extLst>
          </p:nvPr>
        </p:nvGraphicFramePr>
        <p:xfrm>
          <a:off x="1008780" y="1176822"/>
          <a:ext cx="10174440" cy="18221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657">
                  <a:extLst>
                    <a:ext uri="{9D8B030D-6E8A-4147-A177-3AD203B41FA5}">
                      <a16:colId xmlns:a16="http://schemas.microsoft.com/office/drawing/2014/main" val="3057539249"/>
                    </a:ext>
                  </a:extLst>
                </a:gridCol>
                <a:gridCol w="2786861">
                  <a:extLst>
                    <a:ext uri="{9D8B030D-6E8A-4147-A177-3AD203B41FA5}">
                      <a16:colId xmlns:a16="http://schemas.microsoft.com/office/drawing/2014/main" val="2243700360"/>
                    </a:ext>
                  </a:extLst>
                </a:gridCol>
                <a:gridCol w="1106020">
                  <a:extLst>
                    <a:ext uri="{9D8B030D-6E8A-4147-A177-3AD203B41FA5}">
                      <a16:colId xmlns:a16="http://schemas.microsoft.com/office/drawing/2014/main" val="2618992800"/>
                    </a:ext>
                  </a:extLst>
                </a:gridCol>
                <a:gridCol w="1994170">
                  <a:extLst>
                    <a:ext uri="{9D8B030D-6E8A-4147-A177-3AD203B41FA5}">
                      <a16:colId xmlns:a16="http://schemas.microsoft.com/office/drawing/2014/main" val="4124518069"/>
                    </a:ext>
                  </a:extLst>
                </a:gridCol>
                <a:gridCol w="1887277">
                  <a:extLst>
                    <a:ext uri="{9D8B030D-6E8A-4147-A177-3AD203B41FA5}">
                      <a16:colId xmlns:a16="http://schemas.microsoft.com/office/drawing/2014/main" val="2032073527"/>
                    </a:ext>
                  </a:extLst>
                </a:gridCol>
                <a:gridCol w="515455">
                  <a:extLst>
                    <a:ext uri="{9D8B030D-6E8A-4147-A177-3AD203B41FA5}">
                      <a16:colId xmlns:a16="http://schemas.microsoft.com/office/drawing/2014/main" val="733418997"/>
                    </a:ext>
                  </a:extLst>
                </a:gridCol>
              </a:tblGrid>
              <a:tr h="457932">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1169897872"/>
                  </a:ext>
                </a:extLst>
              </a:tr>
              <a:tr h="543794">
                <a:tc rowSpan="3">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Document Development</a:t>
                      </a:r>
                    </a:p>
                  </a:txBody>
                  <a:tcPr marL="7620" marR="7620" marT="7620" marB="0" anchor="ctr">
                    <a:solidFill>
                      <a:srgbClr val="CFD5EA"/>
                    </a:solidFill>
                  </a:tcP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Contract Generation</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UC-06</a:t>
                      </a:r>
                    </a:p>
                  </a:txBody>
                  <a:tcPr marL="7620" marR="7620" marT="7620" marB="0" anchor="ctr"/>
                </a:tc>
                <a:tc>
                  <a:txBody>
                    <a:bodyPr/>
                    <a:lstStyle/>
                    <a:p>
                      <a:pPr marL="0" algn="ctr" defTabSz="914400" rtl="0" eaLnBrk="1" fontAlgn="b" latinLnBrk="0" hangingPunct="1"/>
                      <a:r>
                        <a:rPr lang="nn-NO" sz="1400" b="0" i="0" u="none" strike="noStrike" kern="1200" dirty="0">
                          <a:solidFill>
                            <a:srgbClr val="000000"/>
                          </a:solidFill>
                          <a:effectLst/>
                          <a:latin typeface="Calibri" panose="020F0502020204030204" pitchFamily="34" charset="0"/>
                          <a:ea typeface="+mn-ea"/>
                          <a:cs typeface="+mn-cs"/>
                        </a:rPr>
                        <a:t>P-2, P-4, P-5, P-13, P-15</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A-2, A-7</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7</a:t>
                      </a:r>
                    </a:p>
                  </a:txBody>
                  <a:tcPr marL="7620" marR="7620" marT="7620" marB="0" anchor="ctr"/>
                </a:tc>
                <a:extLst>
                  <a:ext uri="{0D108BD9-81ED-4DB2-BD59-A6C34878D82A}">
                    <a16:rowId xmlns:a16="http://schemas.microsoft.com/office/drawing/2014/main" val="2841022268"/>
                  </a:ext>
                </a:extLst>
              </a:tr>
              <a:tr h="543794">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Enrichment of Documents</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UC-07</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P-6, P-9</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923315353"/>
                  </a:ext>
                </a:extLst>
              </a:tr>
              <a:tr h="276667">
                <a:tc vMerge="1">
                  <a:txBody>
                    <a:bodyPr/>
                    <a:lstStyle/>
                    <a:p>
                      <a:endParaRPr dirty="0"/>
                    </a:p>
                  </a:txBody>
                  <a:tcPr marL="7620" marR="7620" marT="7620" marB="0" anchor="b"/>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Summarization</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UC-08</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P-3, P-9 </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A-6, A-7,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5</a:t>
                      </a:r>
                    </a:p>
                  </a:txBody>
                  <a:tcPr marL="7620" marR="7620" marT="7620" marB="0" anchor="ctr"/>
                </a:tc>
                <a:extLst>
                  <a:ext uri="{0D108BD9-81ED-4DB2-BD59-A6C34878D82A}">
                    <a16:rowId xmlns:a16="http://schemas.microsoft.com/office/drawing/2014/main" val="754891627"/>
                  </a:ext>
                </a:extLst>
              </a:tr>
            </a:tbl>
          </a:graphicData>
        </a:graphic>
      </p:graphicFrame>
      <p:sp>
        <p:nvSpPr>
          <p:cNvPr id="8" name="Rechteck: abgerundete Ecken 7">
            <a:extLst>
              <a:ext uri="{FF2B5EF4-FFF2-40B4-BE49-F238E27FC236}">
                <a16:creationId xmlns:a16="http://schemas.microsoft.com/office/drawing/2014/main" id="{1BD2EE1B-C663-B925-BCA2-05D9F62C3016}"/>
              </a:ext>
            </a:extLst>
          </p:cNvPr>
          <p:cNvSpPr/>
          <p:nvPr/>
        </p:nvSpPr>
        <p:spPr>
          <a:xfrm>
            <a:off x="1048375" y="3621803"/>
            <a:ext cx="2142909"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Contract Generation</a:t>
            </a:r>
            <a:endParaRPr lang="en-US" kern="0" dirty="0">
              <a:solidFill>
                <a:schemeClr val="tx1"/>
              </a:solidFill>
              <a:latin typeface="Arial"/>
            </a:endParaRPr>
          </a:p>
        </p:txBody>
      </p:sp>
      <p:sp>
        <p:nvSpPr>
          <p:cNvPr id="9" name="Rechteck: abgerundete Ecken 8">
            <a:extLst>
              <a:ext uri="{FF2B5EF4-FFF2-40B4-BE49-F238E27FC236}">
                <a16:creationId xmlns:a16="http://schemas.microsoft.com/office/drawing/2014/main" id="{59D0797D-E382-D8B8-11DF-DA48EC93D847}"/>
              </a:ext>
            </a:extLst>
          </p:cNvPr>
          <p:cNvSpPr/>
          <p:nvPr/>
        </p:nvSpPr>
        <p:spPr>
          <a:xfrm>
            <a:off x="465328" y="3916660"/>
            <a:ext cx="3309004" cy="720720"/>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Creating legal contracts, often out of existing ones.</a:t>
            </a:r>
          </a:p>
        </p:txBody>
      </p:sp>
      <p:sp>
        <p:nvSpPr>
          <p:cNvPr id="11" name="Rechteck: abgerundete Ecken 10">
            <a:extLst>
              <a:ext uri="{FF2B5EF4-FFF2-40B4-BE49-F238E27FC236}">
                <a16:creationId xmlns:a16="http://schemas.microsoft.com/office/drawing/2014/main" id="{05669B51-7B6B-E123-A98A-8233A553A19C}"/>
              </a:ext>
            </a:extLst>
          </p:cNvPr>
          <p:cNvSpPr/>
          <p:nvPr/>
        </p:nvSpPr>
        <p:spPr>
          <a:xfrm>
            <a:off x="4656343" y="3621802"/>
            <a:ext cx="267788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Enrichment of Documents</a:t>
            </a:r>
            <a:endParaRPr lang="en-US" kern="0" dirty="0">
              <a:solidFill>
                <a:schemeClr val="tx1"/>
              </a:solidFill>
              <a:latin typeface="Arial"/>
            </a:endParaRPr>
          </a:p>
        </p:txBody>
      </p:sp>
      <p:sp>
        <p:nvSpPr>
          <p:cNvPr id="12" name="Rechteck: abgerundete Ecken 11">
            <a:extLst>
              <a:ext uri="{FF2B5EF4-FFF2-40B4-BE49-F238E27FC236}">
                <a16:creationId xmlns:a16="http://schemas.microsoft.com/office/drawing/2014/main" id="{5C22A276-16EF-B8D9-89E6-153628D78977}"/>
              </a:ext>
            </a:extLst>
          </p:cNvPr>
          <p:cNvSpPr/>
          <p:nvPr/>
        </p:nvSpPr>
        <p:spPr>
          <a:xfrm>
            <a:off x="4340783" y="3916661"/>
            <a:ext cx="3309004" cy="720719"/>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Adding additional information to legal documents.</a:t>
            </a:r>
          </a:p>
        </p:txBody>
      </p:sp>
      <p:sp>
        <p:nvSpPr>
          <p:cNvPr id="13" name="Rechteck: abgerundete Ecken 12">
            <a:extLst>
              <a:ext uri="{FF2B5EF4-FFF2-40B4-BE49-F238E27FC236}">
                <a16:creationId xmlns:a16="http://schemas.microsoft.com/office/drawing/2014/main" id="{021FC9C4-4ED8-FBB9-2119-9D0D8BD17216}"/>
              </a:ext>
            </a:extLst>
          </p:cNvPr>
          <p:cNvSpPr/>
          <p:nvPr/>
        </p:nvSpPr>
        <p:spPr>
          <a:xfrm>
            <a:off x="2487817" y="5278189"/>
            <a:ext cx="7014936" cy="921473"/>
          </a:xfrm>
          <a:prstGeom prst="roundRect">
            <a:avLst>
              <a:gd name="adj" fmla="val 2951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assign further labels or tags to the document. So, for example, there's a court hearing now, do you have to appear in person, or does it take place digitally?" (P-6)</a:t>
            </a:r>
          </a:p>
        </p:txBody>
      </p:sp>
      <p:sp>
        <p:nvSpPr>
          <p:cNvPr id="14" name="Rechteck: abgerundete Ecken 13">
            <a:extLst>
              <a:ext uri="{FF2B5EF4-FFF2-40B4-BE49-F238E27FC236}">
                <a16:creationId xmlns:a16="http://schemas.microsoft.com/office/drawing/2014/main" id="{DA659EDB-5797-267A-56B6-B17E84FA4650}"/>
              </a:ext>
            </a:extLst>
          </p:cNvPr>
          <p:cNvSpPr/>
          <p:nvPr/>
        </p:nvSpPr>
        <p:spPr>
          <a:xfrm>
            <a:off x="9051032" y="3621802"/>
            <a:ext cx="1639418"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Summarization</a:t>
            </a:r>
            <a:endParaRPr lang="en-US" kern="0" dirty="0">
              <a:solidFill>
                <a:schemeClr val="tx1"/>
              </a:solidFill>
              <a:latin typeface="Arial"/>
            </a:endParaRPr>
          </a:p>
        </p:txBody>
      </p:sp>
      <p:sp>
        <p:nvSpPr>
          <p:cNvPr id="15" name="Rechteck: abgerundete Ecken 14">
            <a:extLst>
              <a:ext uri="{FF2B5EF4-FFF2-40B4-BE49-F238E27FC236}">
                <a16:creationId xmlns:a16="http://schemas.microsoft.com/office/drawing/2014/main" id="{E1F111E5-105F-8829-B530-C159FF9910F6}"/>
              </a:ext>
            </a:extLst>
          </p:cNvPr>
          <p:cNvSpPr/>
          <p:nvPr/>
        </p:nvSpPr>
        <p:spPr>
          <a:xfrm>
            <a:off x="8216239" y="3906233"/>
            <a:ext cx="3309004" cy="73114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Summarizing legal documents to retrieve the key points.</a:t>
            </a:r>
          </a:p>
        </p:txBody>
      </p:sp>
      <p:cxnSp>
        <p:nvCxnSpPr>
          <p:cNvPr id="2" name="Straight Arrow Connector 1">
            <a:extLst>
              <a:ext uri="{FF2B5EF4-FFF2-40B4-BE49-F238E27FC236}">
                <a16:creationId xmlns:a16="http://schemas.microsoft.com/office/drawing/2014/main" id="{262EBE4D-34E6-AFC8-A7FF-6199837E2565}"/>
              </a:ext>
            </a:extLst>
          </p:cNvPr>
          <p:cNvCxnSpPr>
            <a:cxnSpLocks/>
            <a:stCxn id="12" idx="2"/>
            <a:endCxn id="13" idx="0"/>
          </p:cNvCxnSpPr>
          <p:nvPr/>
        </p:nvCxnSpPr>
        <p:spPr>
          <a:xfrm>
            <a:off x="5995285" y="4637380"/>
            <a:ext cx="0" cy="6408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2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dirty="0"/>
              <a:t>Existing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13</a:t>
            </a:fld>
            <a:endParaRPr lang="de-DE" sz="800" b="0" i="0" u="none" strike="noStrike" kern="1200" cap="none" spc="0" baseline="0" dirty="0">
              <a:solidFill>
                <a:srgbClr val="7F7F7F"/>
              </a:solidFill>
              <a:uFillTx/>
              <a:latin typeface="Arial"/>
            </a:endParaRPr>
          </a:p>
        </p:txBody>
      </p:sp>
      <p:graphicFrame>
        <p:nvGraphicFramePr>
          <p:cNvPr id="6" name="Tabelle 5">
            <a:extLst>
              <a:ext uri="{FF2B5EF4-FFF2-40B4-BE49-F238E27FC236}">
                <a16:creationId xmlns:a16="http://schemas.microsoft.com/office/drawing/2014/main" id="{47C89A9D-0E0B-CA69-A310-63F5423B128F}"/>
              </a:ext>
            </a:extLst>
          </p:cNvPr>
          <p:cNvGraphicFramePr>
            <a:graphicFrameLocks noGrp="1"/>
          </p:cNvGraphicFramePr>
          <p:nvPr>
            <p:extLst>
              <p:ext uri="{D42A27DB-BD31-4B8C-83A1-F6EECF244321}">
                <p14:modId xmlns:p14="http://schemas.microsoft.com/office/powerpoint/2010/main" val="1145119944"/>
              </p:ext>
            </p:extLst>
          </p:nvPr>
        </p:nvGraphicFramePr>
        <p:xfrm>
          <a:off x="1008780" y="1176822"/>
          <a:ext cx="10174440" cy="16421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657">
                  <a:extLst>
                    <a:ext uri="{9D8B030D-6E8A-4147-A177-3AD203B41FA5}">
                      <a16:colId xmlns:a16="http://schemas.microsoft.com/office/drawing/2014/main" val="3057539249"/>
                    </a:ext>
                  </a:extLst>
                </a:gridCol>
                <a:gridCol w="2786861">
                  <a:extLst>
                    <a:ext uri="{9D8B030D-6E8A-4147-A177-3AD203B41FA5}">
                      <a16:colId xmlns:a16="http://schemas.microsoft.com/office/drawing/2014/main" val="2243700360"/>
                    </a:ext>
                  </a:extLst>
                </a:gridCol>
                <a:gridCol w="1106020">
                  <a:extLst>
                    <a:ext uri="{9D8B030D-6E8A-4147-A177-3AD203B41FA5}">
                      <a16:colId xmlns:a16="http://schemas.microsoft.com/office/drawing/2014/main" val="2618992800"/>
                    </a:ext>
                  </a:extLst>
                </a:gridCol>
                <a:gridCol w="1994170">
                  <a:extLst>
                    <a:ext uri="{9D8B030D-6E8A-4147-A177-3AD203B41FA5}">
                      <a16:colId xmlns:a16="http://schemas.microsoft.com/office/drawing/2014/main" val="4124518069"/>
                    </a:ext>
                  </a:extLst>
                </a:gridCol>
                <a:gridCol w="1887277">
                  <a:extLst>
                    <a:ext uri="{9D8B030D-6E8A-4147-A177-3AD203B41FA5}">
                      <a16:colId xmlns:a16="http://schemas.microsoft.com/office/drawing/2014/main" val="2032073527"/>
                    </a:ext>
                  </a:extLst>
                </a:gridCol>
                <a:gridCol w="515455">
                  <a:extLst>
                    <a:ext uri="{9D8B030D-6E8A-4147-A177-3AD203B41FA5}">
                      <a16:colId xmlns:a16="http://schemas.microsoft.com/office/drawing/2014/main" val="733418997"/>
                    </a:ext>
                  </a:extLst>
                </a:gridCol>
              </a:tblGrid>
              <a:tr h="457932">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1169897872"/>
                  </a:ext>
                </a:extLst>
              </a:tr>
              <a:tr h="276667">
                <a:tc rowSpan="3">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Information Processing</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Anonymization</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UC-12</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P-7, P-13</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A-8</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3397283386"/>
                  </a:ext>
                </a:extLst>
              </a:tr>
              <a:tr h="453785">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Information Extraction</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P-2 to P-4, P-6, P-8, P-10, P-11, P-13</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A-1, A-3, A-5,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3020006913"/>
                  </a:ext>
                </a:extLst>
              </a:tr>
              <a:tr h="453785">
                <a:tc vMerge="1">
                  <a:txBody>
                    <a:bodyPr/>
                    <a:lstStyle/>
                    <a:p>
                      <a:endParaRPr dirty="0"/>
                    </a:p>
                  </a:txBody>
                  <a:tcPr marL="7620" marR="7620" marT="7620" marB="0" anchor="b"/>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Document Retrieval</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UC-14</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P-13, P-15</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A-9</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1473032528"/>
                  </a:ext>
                </a:extLst>
              </a:tr>
            </a:tbl>
          </a:graphicData>
        </a:graphic>
      </p:graphicFrame>
      <p:sp>
        <p:nvSpPr>
          <p:cNvPr id="2" name="Rechteck: abgerundete Ecken 1">
            <a:extLst>
              <a:ext uri="{FF2B5EF4-FFF2-40B4-BE49-F238E27FC236}">
                <a16:creationId xmlns:a16="http://schemas.microsoft.com/office/drawing/2014/main" id="{15A418C8-8994-4DC0-A51C-377E83932C1D}"/>
              </a:ext>
            </a:extLst>
          </p:cNvPr>
          <p:cNvSpPr/>
          <p:nvPr/>
        </p:nvSpPr>
        <p:spPr>
          <a:xfrm>
            <a:off x="1422809" y="3578368"/>
            <a:ext cx="165591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Anonymization</a:t>
            </a:r>
            <a:endParaRPr lang="en-US" kern="0" dirty="0">
              <a:solidFill>
                <a:schemeClr val="tx1"/>
              </a:solidFill>
              <a:latin typeface="Arial"/>
            </a:endParaRPr>
          </a:p>
        </p:txBody>
      </p:sp>
      <p:sp>
        <p:nvSpPr>
          <p:cNvPr id="7" name="Rechteck: abgerundete Ecken 6">
            <a:extLst>
              <a:ext uri="{FF2B5EF4-FFF2-40B4-BE49-F238E27FC236}">
                <a16:creationId xmlns:a16="http://schemas.microsoft.com/office/drawing/2014/main" id="{2393AEA3-C8BD-B1C8-FD95-4E16331DF5AE}"/>
              </a:ext>
            </a:extLst>
          </p:cNvPr>
          <p:cNvSpPr/>
          <p:nvPr/>
        </p:nvSpPr>
        <p:spPr>
          <a:xfrm>
            <a:off x="596264" y="3874903"/>
            <a:ext cx="3309004" cy="1134652"/>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Anonymizing sensitive data in legal documents. This is important, for example, when court verdicts need to be published.</a:t>
            </a:r>
          </a:p>
        </p:txBody>
      </p:sp>
      <p:sp>
        <p:nvSpPr>
          <p:cNvPr id="9" name="Rechteck: abgerundete Ecken 8">
            <a:extLst>
              <a:ext uri="{FF2B5EF4-FFF2-40B4-BE49-F238E27FC236}">
                <a16:creationId xmlns:a16="http://schemas.microsoft.com/office/drawing/2014/main" id="{D607979B-6956-F5E3-C74B-900486B5D85E}"/>
              </a:ext>
            </a:extLst>
          </p:cNvPr>
          <p:cNvSpPr/>
          <p:nvPr/>
        </p:nvSpPr>
        <p:spPr>
          <a:xfrm>
            <a:off x="4895835" y="3576689"/>
            <a:ext cx="2431682"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Information Extraction</a:t>
            </a:r>
            <a:endParaRPr lang="en-US" kern="0" dirty="0">
              <a:solidFill>
                <a:schemeClr val="tx1"/>
              </a:solidFill>
              <a:latin typeface="Arial"/>
            </a:endParaRPr>
          </a:p>
        </p:txBody>
      </p:sp>
      <p:sp>
        <p:nvSpPr>
          <p:cNvPr id="10" name="Rechteck: abgerundete Ecken 9">
            <a:extLst>
              <a:ext uri="{FF2B5EF4-FFF2-40B4-BE49-F238E27FC236}">
                <a16:creationId xmlns:a16="http://schemas.microsoft.com/office/drawing/2014/main" id="{8D4F396D-DA79-854B-6B8D-9F7FACDBFC63}"/>
              </a:ext>
            </a:extLst>
          </p:cNvPr>
          <p:cNvSpPr/>
          <p:nvPr/>
        </p:nvSpPr>
        <p:spPr>
          <a:xfrm>
            <a:off x="4457174" y="3873225"/>
            <a:ext cx="3309004" cy="86984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Extracting important information from legal documents like clauses or file numbers.</a:t>
            </a:r>
          </a:p>
        </p:txBody>
      </p:sp>
      <p:sp>
        <p:nvSpPr>
          <p:cNvPr id="12" name="Rechteck: abgerundete Ecken 11">
            <a:extLst>
              <a:ext uri="{FF2B5EF4-FFF2-40B4-BE49-F238E27FC236}">
                <a16:creationId xmlns:a16="http://schemas.microsoft.com/office/drawing/2014/main" id="{5DDE3636-92A0-ED33-9301-2F611715D5EC}"/>
              </a:ext>
            </a:extLst>
          </p:cNvPr>
          <p:cNvSpPr/>
          <p:nvPr/>
        </p:nvSpPr>
        <p:spPr>
          <a:xfrm>
            <a:off x="8929752" y="3581523"/>
            <a:ext cx="2085667"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Document Retrieval</a:t>
            </a:r>
            <a:endParaRPr lang="en-US" kern="0" dirty="0">
              <a:solidFill>
                <a:schemeClr val="tx1"/>
              </a:solidFill>
              <a:latin typeface="Arial"/>
            </a:endParaRPr>
          </a:p>
        </p:txBody>
      </p:sp>
      <p:sp>
        <p:nvSpPr>
          <p:cNvPr id="13" name="Rechteck: abgerundete Ecken 12">
            <a:extLst>
              <a:ext uri="{FF2B5EF4-FFF2-40B4-BE49-F238E27FC236}">
                <a16:creationId xmlns:a16="http://schemas.microsoft.com/office/drawing/2014/main" id="{6514545C-9A15-8E1C-D763-9DC72EA33ED3}"/>
              </a:ext>
            </a:extLst>
          </p:cNvPr>
          <p:cNvSpPr/>
          <p:nvPr/>
        </p:nvSpPr>
        <p:spPr>
          <a:xfrm>
            <a:off x="8318084" y="3878059"/>
            <a:ext cx="3309004" cy="117178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Speeding up the process of retrieving legal documents from knowledge bases. Enables to search through the entire company’s data.</a:t>
            </a:r>
          </a:p>
        </p:txBody>
      </p:sp>
    </p:spTree>
    <p:extLst>
      <p:ext uri="{BB962C8B-B14F-4D97-AF65-F5344CB8AC3E}">
        <p14:creationId xmlns:p14="http://schemas.microsoft.com/office/powerpoint/2010/main" val="25758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dirty="0"/>
              <a:t>Existing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14</a:t>
            </a:fld>
            <a:endParaRPr lang="de-DE" sz="800" b="0" i="0" u="none" strike="noStrike" kern="1200" cap="none" spc="0" baseline="0" dirty="0">
              <a:solidFill>
                <a:srgbClr val="7F7F7F"/>
              </a:solidFill>
              <a:uFillTx/>
              <a:latin typeface="Arial"/>
            </a:endParaRPr>
          </a:p>
        </p:txBody>
      </p:sp>
      <p:graphicFrame>
        <p:nvGraphicFramePr>
          <p:cNvPr id="6" name="Tabelle 5">
            <a:extLst>
              <a:ext uri="{FF2B5EF4-FFF2-40B4-BE49-F238E27FC236}">
                <a16:creationId xmlns:a16="http://schemas.microsoft.com/office/drawing/2014/main" id="{47C89A9D-0E0B-CA69-A310-63F5423B128F}"/>
              </a:ext>
            </a:extLst>
          </p:cNvPr>
          <p:cNvGraphicFramePr>
            <a:graphicFrameLocks noGrp="1"/>
          </p:cNvGraphicFramePr>
          <p:nvPr>
            <p:extLst>
              <p:ext uri="{D42A27DB-BD31-4B8C-83A1-F6EECF244321}">
                <p14:modId xmlns:p14="http://schemas.microsoft.com/office/powerpoint/2010/main" val="862134684"/>
              </p:ext>
            </p:extLst>
          </p:nvPr>
        </p:nvGraphicFramePr>
        <p:xfrm>
          <a:off x="1008780" y="1176822"/>
          <a:ext cx="10174440" cy="1346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657">
                  <a:extLst>
                    <a:ext uri="{9D8B030D-6E8A-4147-A177-3AD203B41FA5}">
                      <a16:colId xmlns:a16="http://schemas.microsoft.com/office/drawing/2014/main" val="3057539249"/>
                    </a:ext>
                  </a:extLst>
                </a:gridCol>
                <a:gridCol w="2786861">
                  <a:extLst>
                    <a:ext uri="{9D8B030D-6E8A-4147-A177-3AD203B41FA5}">
                      <a16:colId xmlns:a16="http://schemas.microsoft.com/office/drawing/2014/main" val="2243700360"/>
                    </a:ext>
                  </a:extLst>
                </a:gridCol>
                <a:gridCol w="1106020">
                  <a:extLst>
                    <a:ext uri="{9D8B030D-6E8A-4147-A177-3AD203B41FA5}">
                      <a16:colId xmlns:a16="http://schemas.microsoft.com/office/drawing/2014/main" val="2618992800"/>
                    </a:ext>
                  </a:extLst>
                </a:gridCol>
                <a:gridCol w="1994170">
                  <a:extLst>
                    <a:ext uri="{9D8B030D-6E8A-4147-A177-3AD203B41FA5}">
                      <a16:colId xmlns:a16="http://schemas.microsoft.com/office/drawing/2014/main" val="4124518069"/>
                    </a:ext>
                  </a:extLst>
                </a:gridCol>
                <a:gridCol w="1887277">
                  <a:extLst>
                    <a:ext uri="{9D8B030D-6E8A-4147-A177-3AD203B41FA5}">
                      <a16:colId xmlns:a16="http://schemas.microsoft.com/office/drawing/2014/main" val="2032073527"/>
                    </a:ext>
                  </a:extLst>
                </a:gridCol>
                <a:gridCol w="515455">
                  <a:extLst>
                    <a:ext uri="{9D8B030D-6E8A-4147-A177-3AD203B41FA5}">
                      <a16:colId xmlns:a16="http://schemas.microsoft.com/office/drawing/2014/main" val="733418997"/>
                    </a:ext>
                  </a:extLst>
                </a:gridCol>
              </a:tblGrid>
              <a:tr h="457932">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1169897872"/>
                  </a:ext>
                </a:extLst>
              </a:tr>
              <a:tr h="311139">
                <a:tc rowSpan="2">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Legal Assistance</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Digital Assistant</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UC-15</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P-2 to P-5, P-9, P-12, P-13, P-15</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A-4, A-6, A-7,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1882849157"/>
                  </a:ext>
                </a:extLst>
              </a:tr>
              <a:tr h="453785">
                <a:tc vMerge="1">
                  <a:txBody>
                    <a:bodyPr/>
                    <a:lstStyle/>
                    <a:p>
                      <a:endParaRPr/>
                    </a:p>
                  </a:txBody>
                  <a:tcPr marL="7620" marR="7620" marT="7620" marB="0" anchor="b"/>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Question Answering</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UC-16</a:t>
                      </a:r>
                    </a:p>
                  </a:txBody>
                  <a:tcPr marL="7620" marR="7620" marT="7620" marB="0" anchor="ctr"/>
                </a:tc>
                <a:tc>
                  <a:txBody>
                    <a:bodyPr/>
                    <a:lstStyle/>
                    <a:p>
                      <a:pPr marL="0" algn="ctr" defTabSz="914400" rtl="0" eaLnBrk="1" fontAlgn="b" latinLnBrk="0" hangingPunct="1"/>
                      <a:r>
                        <a:rPr lang="nn-NO" sz="1400" b="0" i="0" u="none" strike="noStrike" kern="1200" dirty="0">
                          <a:solidFill>
                            <a:srgbClr val="000000"/>
                          </a:solidFill>
                          <a:effectLst/>
                          <a:latin typeface="Calibri" panose="020F0502020204030204" pitchFamily="34" charset="0"/>
                          <a:ea typeface="+mn-ea"/>
                          <a:cs typeface="+mn-cs"/>
                        </a:rPr>
                        <a:t>P-2, P-4, P-5, P-9, P-10, P-1</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A-6, A-7, A-9</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9</a:t>
                      </a:r>
                    </a:p>
                  </a:txBody>
                  <a:tcPr marL="7620" marR="7620" marT="7620" marB="0" anchor="ctr"/>
                </a:tc>
                <a:extLst>
                  <a:ext uri="{0D108BD9-81ED-4DB2-BD59-A6C34878D82A}">
                    <a16:rowId xmlns:a16="http://schemas.microsoft.com/office/drawing/2014/main" val="14172905"/>
                  </a:ext>
                </a:extLst>
              </a:tr>
            </a:tbl>
          </a:graphicData>
        </a:graphic>
      </p:graphicFrame>
      <p:sp>
        <p:nvSpPr>
          <p:cNvPr id="2" name="Rechteck: abgerundete Ecken 1">
            <a:extLst>
              <a:ext uri="{FF2B5EF4-FFF2-40B4-BE49-F238E27FC236}">
                <a16:creationId xmlns:a16="http://schemas.microsoft.com/office/drawing/2014/main" id="{EC288B2F-1715-C0F4-D6EE-B9A90F36F552}"/>
              </a:ext>
            </a:extLst>
          </p:cNvPr>
          <p:cNvSpPr/>
          <p:nvPr/>
        </p:nvSpPr>
        <p:spPr>
          <a:xfrm>
            <a:off x="2377720" y="3264525"/>
            <a:ext cx="1732327"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Digital Assistant</a:t>
            </a:r>
            <a:endParaRPr lang="en-US" kern="0" dirty="0">
              <a:solidFill>
                <a:schemeClr val="tx1"/>
              </a:solidFill>
              <a:latin typeface="Arial"/>
            </a:endParaRPr>
          </a:p>
        </p:txBody>
      </p:sp>
      <p:sp>
        <p:nvSpPr>
          <p:cNvPr id="7" name="Rechteck: abgerundete Ecken 6">
            <a:extLst>
              <a:ext uri="{FF2B5EF4-FFF2-40B4-BE49-F238E27FC236}">
                <a16:creationId xmlns:a16="http://schemas.microsoft.com/office/drawing/2014/main" id="{A5F411B0-FA8C-5887-E6B9-A8F639229DDF}"/>
              </a:ext>
            </a:extLst>
          </p:cNvPr>
          <p:cNvSpPr/>
          <p:nvPr/>
        </p:nvSpPr>
        <p:spPr>
          <a:xfrm>
            <a:off x="501903" y="3559384"/>
            <a:ext cx="5483963" cy="125351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Conversational agents that assist lawyers in some task.</a:t>
            </a:r>
          </a:p>
          <a:p>
            <a:endParaRPr lang="en-US" sz="1600" kern="0" dirty="0">
              <a:solidFill>
                <a:schemeClr val="tx1"/>
              </a:solidFill>
            </a:endParaRPr>
          </a:p>
          <a:p>
            <a:r>
              <a:rPr lang="en-US" sz="1600" kern="0" dirty="0">
                <a:solidFill>
                  <a:schemeClr val="tx1"/>
                </a:solidFill>
              </a:rPr>
              <a:t>Functionality like ChatGPT, offering an interface where users can interact with the system. </a:t>
            </a:r>
          </a:p>
          <a:p>
            <a:endParaRPr lang="en-US" sz="1600" kern="0" dirty="0">
              <a:solidFill>
                <a:schemeClr val="tx1"/>
              </a:solidFill>
            </a:endParaRPr>
          </a:p>
        </p:txBody>
      </p:sp>
      <p:sp>
        <p:nvSpPr>
          <p:cNvPr id="9" name="Rechteck: abgerundete Ecken 8">
            <a:extLst>
              <a:ext uri="{FF2B5EF4-FFF2-40B4-BE49-F238E27FC236}">
                <a16:creationId xmlns:a16="http://schemas.microsoft.com/office/drawing/2014/main" id="{FCF9E5F3-D2EA-E8C5-FD56-8FF2090FC31D}"/>
              </a:ext>
            </a:extLst>
          </p:cNvPr>
          <p:cNvSpPr/>
          <p:nvPr/>
        </p:nvSpPr>
        <p:spPr>
          <a:xfrm>
            <a:off x="8102825" y="3264525"/>
            <a:ext cx="209868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rPr>
              <a:t>Question Answering</a:t>
            </a:r>
          </a:p>
        </p:txBody>
      </p:sp>
      <p:sp>
        <p:nvSpPr>
          <p:cNvPr id="10" name="Rechteck: abgerundete Ecken 9">
            <a:extLst>
              <a:ext uri="{FF2B5EF4-FFF2-40B4-BE49-F238E27FC236}">
                <a16:creationId xmlns:a16="http://schemas.microsoft.com/office/drawing/2014/main" id="{3CF74299-850B-3487-FD91-43E1AB63D9CF}"/>
              </a:ext>
            </a:extLst>
          </p:cNvPr>
          <p:cNvSpPr/>
          <p:nvPr/>
        </p:nvSpPr>
        <p:spPr>
          <a:xfrm>
            <a:off x="6410186" y="3559383"/>
            <a:ext cx="5483963" cy="621831"/>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Answering legal questions based on provided context or knowledge bases.</a:t>
            </a:r>
          </a:p>
          <a:p>
            <a:endParaRPr lang="en-US" sz="1600" kern="0" dirty="0">
              <a:solidFill>
                <a:schemeClr val="tx1"/>
              </a:solidFill>
            </a:endParaRPr>
          </a:p>
        </p:txBody>
      </p:sp>
      <p:sp>
        <p:nvSpPr>
          <p:cNvPr id="11" name="Rechteck: abgerundete Ecken 10">
            <a:extLst>
              <a:ext uri="{FF2B5EF4-FFF2-40B4-BE49-F238E27FC236}">
                <a16:creationId xmlns:a16="http://schemas.microsoft.com/office/drawing/2014/main" id="{DD143358-9924-CE0A-EFAF-BD9F6F26927E}"/>
              </a:ext>
            </a:extLst>
          </p:cNvPr>
          <p:cNvSpPr/>
          <p:nvPr/>
        </p:nvSpPr>
        <p:spPr>
          <a:xfrm>
            <a:off x="2022132" y="5659860"/>
            <a:ext cx="8861576" cy="526724"/>
          </a:xfrm>
          <a:prstGeom prst="roundRect">
            <a:avLst>
              <a:gd name="adj" fmla="val 2951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tx1"/>
                </a:solidFill>
              </a:rPr>
              <a:t>"[...] answering complex legal questions, compliance questions, [and] data protection questions.” (P-4)</a:t>
            </a:r>
            <a:endParaRPr lang="en-US" sz="1600" dirty="0"/>
          </a:p>
        </p:txBody>
      </p:sp>
      <p:cxnSp>
        <p:nvCxnSpPr>
          <p:cNvPr id="8" name="Straight Arrow Connector 7">
            <a:extLst>
              <a:ext uri="{FF2B5EF4-FFF2-40B4-BE49-F238E27FC236}">
                <a16:creationId xmlns:a16="http://schemas.microsoft.com/office/drawing/2014/main" id="{BB9F3CFD-8B8A-31A7-526D-A85D61C0CA33}"/>
              </a:ext>
            </a:extLst>
          </p:cNvPr>
          <p:cNvCxnSpPr>
            <a:cxnSpLocks/>
            <a:stCxn id="10" idx="2"/>
            <a:endCxn id="11" idx="0"/>
          </p:cNvCxnSpPr>
          <p:nvPr/>
        </p:nvCxnSpPr>
        <p:spPr>
          <a:xfrm flipH="1">
            <a:off x="6452920" y="4181214"/>
            <a:ext cx="2699248" cy="14786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4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a:t>Newly Identified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15</a:t>
            </a:fld>
            <a:endParaRPr lang="de-DE" sz="800" b="0" i="0" u="none" strike="noStrike" kern="1200" cap="none" spc="0" baseline="0" dirty="0">
              <a:solidFill>
                <a:srgbClr val="7F7F7F"/>
              </a:solidFill>
              <a:uFillTx/>
              <a:latin typeface="Arial"/>
            </a:endParaRPr>
          </a:p>
        </p:txBody>
      </p:sp>
      <p:graphicFrame>
        <p:nvGraphicFramePr>
          <p:cNvPr id="2" name="Tabelle 1">
            <a:extLst>
              <a:ext uri="{FF2B5EF4-FFF2-40B4-BE49-F238E27FC236}">
                <a16:creationId xmlns:a16="http://schemas.microsoft.com/office/drawing/2014/main" id="{5A60A862-44F3-5681-1BC7-B2A5EA3900CC}"/>
              </a:ext>
            </a:extLst>
          </p:cNvPr>
          <p:cNvGraphicFramePr>
            <a:graphicFrameLocks noGrp="1"/>
          </p:cNvGraphicFramePr>
          <p:nvPr>
            <p:extLst>
              <p:ext uri="{D42A27DB-BD31-4B8C-83A1-F6EECF244321}">
                <p14:modId xmlns:p14="http://schemas.microsoft.com/office/powerpoint/2010/main" val="119639978"/>
              </p:ext>
            </p:extLst>
          </p:nvPr>
        </p:nvGraphicFramePr>
        <p:xfrm>
          <a:off x="908771" y="1083715"/>
          <a:ext cx="9437421" cy="3815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21055">
                  <a:extLst>
                    <a:ext uri="{9D8B030D-6E8A-4147-A177-3AD203B41FA5}">
                      <a16:colId xmlns:a16="http://schemas.microsoft.com/office/drawing/2014/main" val="1726008450"/>
                    </a:ext>
                  </a:extLst>
                </a:gridCol>
                <a:gridCol w="3044757">
                  <a:extLst>
                    <a:ext uri="{9D8B030D-6E8A-4147-A177-3AD203B41FA5}">
                      <a16:colId xmlns:a16="http://schemas.microsoft.com/office/drawing/2014/main" val="2620212152"/>
                    </a:ext>
                  </a:extLst>
                </a:gridCol>
                <a:gridCol w="1197839">
                  <a:extLst>
                    <a:ext uri="{9D8B030D-6E8A-4147-A177-3AD203B41FA5}">
                      <a16:colId xmlns:a16="http://schemas.microsoft.com/office/drawing/2014/main" val="170781925"/>
                    </a:ext>
                  </a:extLst>
                </a:gridCol>
                <a:gridCol w="1185202">
                  <a:extLst>
                    <a:ext uri="{9D8B030D-6E8A-4147-A177-3AD203B41FA5}">
                      <a16:colId xmlns:a16="http://schemas.microsoft.com/office/drawing/2014/main" val="2095168961"/>
                    </a:ext>
                  </a:extLst>
                </a:gridCol>
                <a:gridCol w="933262">
                  <a:extLst>
                    <a:ext uri="{9D8B030D-6E8A-4147-A177-3AD203B41FA5}">
                      <a16:colId xmlns:a16="http://schemas.microsoft.com/office/drawing/2014/main" val="549617707"/>
                    </a:ext>
                  </a:extLst>
                </a:gridCol>
                <a:gridCol w="555306">
                  <a:extLst>
                    <a:ext uri="{9D8B030D-6E8A-4147-A177-3AD203B41FA5}">
                      <a16:colId xmlns:a16="http://schemas.microsoft.com/office/drawing/2014/main" val="4259524358"/>
                    </a:ext>
                  </a:extLst>
                </a:gridCol>
              </a:tblGrid>
              <a:tr h="672143">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2903620079"/>
                  </a:ext>
                </a:extLst>
              </a:tr>
              <a:tr h="604624">
                <a:tc>
                  <a:txBody>
                    <a:bodyPr/>
                    <a:lstStyle/>
                    <a:p>
                      <a:pPr algn="ctr" fontAlgn="b"/>
                      <a:r>
                        <a:rPr lang="en-US" sz="1400" b="0" i="0" u="none" strike="noStrike" noProof="0" dirty="0">
                          <a:solidFill>
                            <a:srgbClr val="000000"/>
                          </a:solidFill>
                          <a:effectLst/>
                          <a:latin typeface="Calibri" panose="020F0502020204030204" pitchFamily="34" charset="0"/>
                        </a:rPr>
                        <a:t>Trustworthiness</a:t>
                      </a: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 GDPR Compliance for Websites</a:t>
                      </a: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 UC-01</a:t>
                      </a:r>
                    </a:p>
                  </a:txBody>
                  <a:tcPr marL="7620" marR="7620" marT="7620" marB="0" anchor="ctr"/>
                </a:tc>
                <a:tc>
                  <a:txBody>
                    <a:bodyPr/>
                    <a:lstStyle/>
                    <a:p>
                      <a:pPr algn="ctr" fontAlgn="b"/>
                      <a:r>
                        <a:rPr lang="de-DE" sz="1400" b="0" i="0" u="none" strike="noStrike" dirty="0">
                          <a:solidFill>
                            <a:srgbClr val="000000"/>
                          </a:solidFill>
                          <a:effectLst/>
                          <a:latin typeface="Calibri" panose="020F0502020204030204" pitchFamily="34" charset="0"/>
                        </a:rPr>
                        <a:t>P-12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de-DE" sz="1400" b="0" i="0" u="none" strike="noStrike" dirty="0">
                          <a:solidFill>
                            <a:srgbClr val="000000"/>
                          </a:solidFill>
                          <a:effectLst/>
                          <a:latin typeface="Calibri" panose="020F0502020204030204" pitchFamily="34" charset="0"/>
                        </a:rPr>
                        <a:t>A-4</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 2</a:t>
                      </a:r>
                    </a:p>
                  </a:txBody>
                  <a:tcPr marL="7620" marR="7620" marT="7620" marB="0" anchor="ctr"/>
                </a:tc>
                <a:extLst>
                  <a:ext uri="{0D108BD9-81ED-4DB2-BD59-A6C34878D82A}">
                    <a16:rowId xmlns:a16="http://schemas.microsoft.com/office/drawing/2014/main" val="740960596"/>
                  </a:ext>
                </a:extLst>
              </a:tr>
              <a:tr h="457279">
                <a:tc rowSpan="2">
                  <a:txBody>
                    <a:bodyPr/>
                    <a:lstStyle/>
                    <a:p>
                      <a:pPr marL="0" algn="ctr" defTabSz="914400" rtl="0" eaLnBrk="1" fontAlgn="b" latinLnBrk="0" hangingPunct="1"/>
                      <a:r>
                        <a:rPr lang="en-US" sz="1400" b="0" i="0" u="none" strike="noStrike" kern="1200" noProof="0" dirty="0">
                          <a:solidFill>
                            <a:srgbClr val="000000"/>
                          </a:solidFill>
                          <a:effectLst/>
                          <a:latin typeface="Calibri" panose="020F0502020204030204" pitchFamily="34" charset="0"/>
                          <a:ea typeface="+mn-ea"/>
                          <a:cs typeface="+mn-cs"/>
                        </a:rPr>
                        <a:t>Document Analysis</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Legal Argument Extraction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UC-04</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P-10</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636265519"/>
                  </a:ext>
                </a:extLst>
              </a:tr>
              <a:tr h="456682">
                <a:tc vMerge="1">
                  <a:txBody>
                    <a:bodyPr/>
                    <a:lstStyle/>
                    <a:p>
                      <a:pPr marL="0" algn="ctr"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Contract Review</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UC-05</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A-3</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668327398"/>
                  </a:ext>
                </a:extLst>
              </a:tr>
              <a:tr h="406088">
                <a:tc rowSpan="3">
                  <a:txBody>
                    <a:bodyPr/>
                    <a:lstStyle/>
                    <a:p>
                      <a:pPr algn="ctr"/>
                      <a:r>
                        <a:rPr lang="en-US" sz="1400" noProof="0" dirty="0"/>
                        <a:t>Document Development</a:t>
                      </a:r>
                    </a:p>
                  </a:txBody>
                  <a:tcPr marL="7620" marR="7620" marT="7620" marB="0" anchor="ctr">
                    <a:solidFill>
                      <a:srgbClr val="CFD5EA"/>
                    </a:solidFill>
                  </a:tcPr>
                </a:tc>
                <a:tc>
                  <a:txBody>
                    <a:bodyPr/>
                    <a:lstStyle/>
                    <a:p>
                      <a:pPr algn="ctr"/>
                      <a:r>
                        <a:rPr lang="de-DE" sz="1400" dirty="0"/>
                        <a:t>Letter Generation</a:t>
                      </a:r>
                      <a:endParaRPr sz="1400" dirty="0"/>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UC-09</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P-10</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2475498145"/>
                  </a:ext>
                </a:extLst>
              </a:tr>
              <a:tr h="406088">
                <a:tc vMerge="1">
                  <a:txBody>
                    <a:bodyPr/>
                    <a:lstStyle/>
                    <a:p>
                      <a:endParaRPr/>
                    </a:p>
                  </a:txBody>
                  <a:tcPr marL="7620" marR="7620" marT="7620" marB="0" anchor="b"/>
                </a:tc>
                <a:tc>
                  <a:txBody>
                    <a:bodyPr/>
                    <a:lstStyle/>
                    <a:p>
                      <a:pPr algn="ctr"/>
                      <a:r>
                        <a:rPr lang="de-DE" sz="1400" dirty="0"/>
                        <a:t>Statement </a:t>
                      </a:r>
                      <a:r>
                        <a:rPr lang="en-US" sz="1400" noProof="0" dirty="0"/>
                        <a:t>of</a:t>
                      </a:r>
                      <a:r>
                        <a:rPr lang="de-DE" sz="1400" dirty="0"/>
                        <a:t> Defense Generation</a:t>
                      </a:r>
                      <a:endParaRPr sz="1400" dirty="0"/>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UC-10</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743120698"/>
                  </a:ext>
                </a:extLst>
              </a:tr>
              <a:tr h="406088">
                <a:tc vMerge="1">
                  <a:txBody>
                    <a:bodyPr/>
                    <a:lstStyle/>
                    <a:p>
                      <a:pPr algn="ctr"/>
                      <a:endParaRPr sz="1600" dirty="0"/>
                    </a:p>
                  </a:txBody>
                  <a:tcPr marL="7620" marR="7620" marT="7620" marB="0" anchor="b"/>
                </a:tc>
                <a:tc>
                  <a:txBody>
                    <a:bodyPr/>
                    <a:lstStyle/>
                    <a:p>
                      <a:pPr algn="ctr"/>
                      <a:r>
                        <a:rPr lang="de-DE" sz="1400" dirty="0"/>
                        <a:t>Lawsuit Generation</a:t>
                      </a:r>
                      <a:endParaRPr sz="1400" dirty="0"/>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UC-11</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469696296"/>
                  </a:ext>
                </a:extLst>
              </a:tr>
              <a:tr h="406088">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Legal Assistance</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rgbClr val="E9EBF5"/>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Translation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UC-17</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P-14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A-1, A-6</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2692725021"/>
                  </a:ext>
                </a:extLst>
              </a:tr>
            </a:tbl>
          </a:graphicData>
        </a:graphic>
      </p:graphicFrame>
    </p:spTree>
    <p:extLst>
      <p:ext uri="{BB962C8B-B14F-4D97-AF65-F5344CB8AC3E}">
        <p14:creationId xmlns:p14="http://schemas.microsoft.com/office/powerpoint/2010/main" val="28722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a:t>Newly Identified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16</a:t>
            </a:fld>
            <a:endParaRPr lang="de-DE" sz="800" b="0" i="0" u="none" strike="noStrike" kern="1200" cap="none" spc="0" baseline="0" dirty="0">
              <a:solidFill>
                <a:srgbClr val="7F7F7F"/>
              </a:solidFill>
              <a:uFillTx/>
              <a:latin typeface="Arial"/>
            </a:endParaRPr>
          </a:p>
        </p:txBody>
      </p:sp>
      <p:graphicFrame>
        <p:nvGraphicFramePr>
          <p:cNvPr id="2" name="Tabelle 1">
            <a:extLst>
              <a:ext uri="{FF2B5EF4-FFF2-40B4-BE49-F238E27FC236}">
                <a16:creationId xmlns:a16="http://schemas.microsoft.com/office/drawing/2014/main" id="{5A60A862-44F3-5681-1BC7-B2A5EA3900CC}"/>
              </a:ext>
            </a:extLst>
          </p:cNvPr>
          <p:cNvGraphicFramePr>
            <a:graphicFrameLocks noGrp="1"/>
          </p:cNvGraphicFramePr>
          <p:nvPr>
            <p:extLst>
              <p:ext uri="{D42A27DB-BD31-4B8C-83A1-F6EECF244321}">
                <p14:modId xmlns:p14="http://schemas.microsoft.com/office/powerpoint/2010/main" val="2302540001"/>
              </p:ext>
            </p:extLst>
          </p:nvPr>
        </p:nvGraphicFramePr>
        <p:xfrm>
          <a:off x="908771" y="1103170"/>
          <a:ext cx="9437421" cy="127676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21055">
                  <a:extLst>
                    <a:ext uri="{9D8B030D-6E8A-4147-A177-3AD203B41FA5}">
                      <a16:colId xmlns:a16="http://schemas.microsoft.com/office/drawing/2014/main" val="1726008450"/>
                    </a:ext>
                  </a:extLst>
                </a:gridCol>
                <a:gridCol w="3044757">
                  <a:extLst>
                    <a:ext uri="{9D8B030D-6E8A-4147-A177-3AD203B41FA5}">
                      <a16:colId xmlns:a16="http://schemas.microsoft.com/office/drawing/2014/main" val="2620212152"/>
                    </a:ext>
                  </a:extLst>
                </a:gridCol>
                <a:gridCol w="1197839">
                  <a:extLst>
                    <a:ext uri="{9D8B030D-6E8A-4147-A177-3AD203B41FA5}">
                      <a16:colId xmlns:a16="http://schemas.microsoft.com/office/drawing/2014/main" val="170781925"/>
                    </a:ext>
                  </a:extLst>
                </a:gridCol>
                <a:gridCol w="1185202">
                  <a:extLst>
                    <a:ext uri="{9D8B030D-6E8A-4147-A177-3AD203B41FA5}">
                      <a16:colId xmlns:a16="http://schemas.microsoft.com/office/drawing/2014/main" val="2095168961"/>
                    </a:ext>
                  </a:extLst>
                </a:gridCol>
                <a:gridCol w="933262">
                  <a:extLst>
                    <a:ext uri="{9D8B030D-6E8A-4147-A177-3AD203B41FA5}">
                      <a16:colId xmlns:a16="http://schemas.microsoft.com/office/drawing/2014/main" val="549617707"/>
                    </a:ext>
                  </a:extLst>
                </a:gridCol>
                <a:gridCol w="555306">
                  <a:extLst>
                    <a:ext uri="{9D8B030D-6E8A-4147-A177-3AD203B41FA5}">
                      <a16:colId xmlns:a16="http://schemas.microsoft.com/office/drawing/2014/main" val="4259524358"/>
                    </a:ext>
                  </a:extLst>
                </a:gridCol>
              </a:tblGrid>
              <a:tr h="672143">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2903620079"/>
                  </a:ext>
                </a:extLst>
              </a:tr>
              <a:tr h="604624">
                <a:tc>
                  <a:txBody>
                    <a:bodyPr/>
                    <a:lstStyle/>
                    <a:p>
                      <a:pPr algn="ctr" fontAlgn="b"/>
                      <a:r>
                        <a:rPr lang="en-US" sz="1400" b="0" i="0" u="none" strike="noStrike" noProof="0" dirty="0">
                          <a:solidFill>
                            <a:srgbClr val="000000"/>
                          </a:solidFill>
                          <a:effectLst/>
                          <a:latin typeface="Calibri" panose="020F0502020204030204" pitchFamily="34" charset="0"/>
                        </a:rPr>
                        <a:t>Trustworthiness</a:t>
                      </a: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 GDPR Compliance for Websites</a:t>
                      </a: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 UC-01</a:t>
                      </a:r>
                    </a:p>
                  </a:txBody>
                  <a:tcPr marL="7620" marR="7620" marT="7620" marB="0" anchor="ctr"/>
                </a:tc>
                <a:tc>
                  <a:txBody>
                    <a:bodyPr/>
                    <a:lstStyle/>
                    <a:p>
                      <a:pPr algn="ctr" fontAlgn="b"/>
                      <a:r>
                        <a:rPr lang="de-DE" sz="1400" b="0" i="0" u="none" strike="noStrike" dirty="0">
                          <a:solidFill>
                            <a:srgbClr val="000000"/>
                          </a:solidFill>
                          <a:effectLst/>
                          <a:latin typeface="Calibri" panose="020F0502020204030204" pitchFamily="34" charset="0"/>
                        </a:rPr>
                        <a:t>P-12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de-DE" sz="1400" b="0" i="0" u="none" strike="noStrike" dirty="0">
                          <a:solidFill>
                            <a:srgbClr val="000000"/>
                          </a:solidFill>
                          <a:effectLst/>
                          <a:latin typeface="Calibri" panose="020F0502020204030204" pitchFamily="34" charset="0"/>
                        </a:rPr>
                        <a:t>A-4</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a:solidFill>
                            <a:srgbClr val="000000"/>
                          </a:solidFill>
                          <a:effectLst/>
                          <a:latin typeface="Calibri" panose="020F0502020204030204" pitchFamily="34" charset="0"/>
                        </a:rPr>
                        <a:t> 2</a:t>
                      </a:r>
                    </a:p>
                  </a:txBody>
                  <a:tcPr marL="7620" marR="7620" marT="7620" marB="0" anchor="ctr"/>
                </a:tc>
                <a:extLst>
                  <a:ext uri="{0D108BD9-81ED-4DB2-BD59-A6C34878D82A}">
                    <a16:rowId xmlns:a16="http://schemas.microsoft.com/office/drawing/2014/main" val="740960596"/>
                  </a:ext>
                </a:extLst>
              </a:tr>
            </a:tbl>
          </a:graphicData>
        </a:graphic>
      </p:graphicFrame>
      <p:sp>
        <p:nvSpPr>
          <p:cNvPr id="7" name="Rechteck: abgerundete Ecken 6">
            <a:extLst>
              <a:ext uri="{FF2B5EF4-FFF2-40B4-BE49-F238E27FC236}">
                <a16:creationId xmlns:a16="http://schemas.microsoft.com/office/drawing/2014/main" id="{A862AAAC-9BB8-A395-533F-A3CCDD679A3A}"/>
              </a:ext>
            </a:extLst>
          </p:cNvPr>
          <p:cNvSpPr/>
          <p:nvPr/>
        </p:nvSpPr>
        <p:spPr>
          <a:xfrm>
            <a:off x="4141870" y="3134143"/>
            <a:ext cx="3105745"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rPr>
              <a:t>GDPR Compliance for Websites</a:t>
            </a:r>
            <a:endParaRPr lang="en-US" kern="0" dirty="0">
              <a:solidFill>
                <a:schemeClr val="tx1"/>
              </a:solidFill>
              <a:latin typeface="Arial"/>
            </a:endParaRPr>
          </a:p>
        </p:txBody>
      </p:sp>
      <p:sp>
        <p:nvSpPr>
          <p:cNvPr id="8" name="Rechteck: abgerundete Ecken 7">
            <a:extLst>
              <a:ext uri="{FF2B5EF4-FFF2-40B4-BE49-F238E27FC236}">
                <a16:creationId xmlns:a16="http://schemas.microsoft.com/office/drawing/2014/main" id="{43484591-E141-FD98-08FA-076070831FE1}"/>
              </a:ext>
            </a:extLst>
          </p:cNvPr>
          <p:cNvSpPr/>
          <p:nvPr/>
        </p:nvSpPr>
        <p:spPr>
          <a:xfrm>
            <a:off x="2712416" y="3429000"/>
            <a:ext cx="5964656" cy="69050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Ensuring GDPR compliance for websites by assisting users in creating data privacy policies.</a:t>
            </a:r>
          </a:p>
        </p:txBody>
      </p:sp>
    </p:spTree>
    <p:extLst>
      <p:ext uri="{BB962C8B-B14F-4D97-AF65-F5344CB8AC3E}">
        <p14:creationId xmlns:p14="http://schemas.microsoft.com/office/powerpoint/2010/main" val="161976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a:t>Newly Identified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17</a:t>
            </a:fld>
            <a:endParaRPr lang="de-DE" sz="800" b="0" i="0" u="none" strike="noStrike" kern="1200" cap="none" spc="0" baseline="0" dirty="0">
              <a:solidFill>
                <a:srgbClr val="7F7F7F"/>
              </a:solidFill>
              <a:uFillTx/>
              <a:latin typeface="Arial"/>
            </a:endParaRPr>
          </a:p>
        </p:txBody>
      </p:sp>
      <p:graphicFrame>
        <p:nvGraphicFramePr>
          <p:cNvPr id="2" name="Tabelle 1">
            <a:extLst>
              <a:ext uri="{FF2B5EF4-FFF2-40B4-BE49-F238E27FC236}">
                <a16:creationId xmlns:a16="http://schemas.microsoft.com/office/drawing/2014/main" id="{5A60A862-44F3-5681-1BC7-B2A5EA3900CC}"/>
              </a:ext>
            </a:extLst>
          </p:cNvPr>
          <p:cNvGraphicFramePr>
            <a:graphicFrameLocks noGrp="1"/>
          </p:cNvGraphicFramePr>
          <p:nvPr>
            <p:extLst>
              <p:ext uri="{D42A27DB-BD31-4B8C-83A1-F6EECF244321}">
                <p14:modId xmlns:p14="http://schemas.microsoft.com/office/powerpoint/2010/main" val="1681614957"/>
              </p:ext>
            </p:extLst>
          </p:nvPr>
        </p:nvGraphicFramePr>
        <p:xfrm>
          <a:off x="908771" y="1083715"/>
          <a:ext cx="9437421" cy="1586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21055">
                  <a:extLst>
                    <a:ext uri="{9D8B030D-6E8A-4147-A177-3AD203B41FA5}">
                      <a16:colId xmlns:a16="http://schemas.microsoft.com/office/drawing/2014/main" val="1726008450"/>
                    </a:ext>
                  </a:extLst>
                </a:gridCol>
                <a:gridCol w="3044757">
                  <a:extLst>
                    <a:ext uri="{9D8B030D-6E8A-4147-A177-3AD203B41FA5}">
                      <a16:colId xmlns:a16="http://schemas.microsoft.com/office/drawing/2014/main" val="2620212152"/>
                    </a:ext>
                  </a:extLst>
                </a:gridCol>
                <a:gridCol w="1197839">
                  <a:extLst>
                    <a:ext uri="{9D8B030D-6E8A-4147-A177-3AD203B41FA5}">
                      <a16:colId xmlns:a16="http://schemas.microsoft.com/office/drawing/2014/main" val="170781925"/>
                    </a:ext>
                  </a:extLst>
                </a:gridCol>
                <a:gridCol w="1185202">
                  <a:extLst>
                    <a:ext uri="{9D8B030D-6E8A-4147-A177-3AD203B41FA5}">
                      <a16:colId xmlns:a16="http://schemas.microsoft.com/office/drawing/2014/main" val="2095168961"/>
                    </a:ext>
                  </a:extLst>
                </a:gridCol>
                <a:gridCol w="933262">
                  <a:extLst>
                    <a:ext uri="{9D8B030D-6E8A-4147-A177-3AD203B41FA5}">
                      <a16:colId xmlns:a16="http://schemas.microsoft.com/office/drawing/2014/main" val="549617707"/>
                    </a:ext>
                  </a:extLst>
                </a:gridCol>
                <a:gridCol w="555306">
                  <a:extLst>
                    <a:ext uri="{9D8B030D-6E8A-4147-A177-3AD203B41FA5}">
                      <a16:colId xmlns:a16="http://schemas.microsoft.com/office/drawing/2014/main" val="4259524358"/>
                    </a:ext>
                  </a:extLst>
                </a:gridCol>
              </a:tblGrid>
              <a:tr h="672143">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2903620079"/>
                  </a:ext>
                </a:extLst>
              </a:tr>
              <a:tr h="457279">
                <a:tc rowSpan="2">
                  <a:txBody>
                    <a:bodyPr/>
                    <a:lstStyle/>
                    <a:p>
                      <a:pPr marL="0" algn="ctr" defTabSz="914400" rtl="0" eaLnBrk="1" fontAlgn="b" latinLnBrk="0" hangingPunct="1"/>
                      <a:r>
                        <a:rPr lang="en-US" sz="1400" b="0" i="0" u="none" strike="noStrike" kern="1200" noProof="0" dirty="0">
                          <a:solidFill>
                            <a:srgbClr val="000000"/>
                          </a:solidFill>
                          <a:effectLst/>
                          <a:latin typeface="Calibri" panose="020F0502020204030204" pitchFamily="34" charset="0"/>
                          <a:ea typeface="+mn-ea"/>
                          <a:cs typeface="+mn-cs"/>
                        </a:rPr>
                        <a:t>Document Analysis</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Legal Argument Extraction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UC-04</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P-10</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636265519"/>
                  </a:ext>
                </a:extLst>
              </a:tr>
              <a:tr h="456682">
                <a:tc vMerge="1">
                  <a:txBody>
                    <a:bodyPr/>
                    <a:lstStyle/>
                    <a:p>
                      <a:pPr marL="0" algn="ctr"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Contract Review</a:t>
                      </a:r>
                    </a:p>
                  </a:txBody>
                  <a:tcPr marL="7620" marR="7620" marT="7620" marB="0" anchor="ct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 UC-05</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A-3</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668327398"/>
                  </a:ext>
                </a:extLst>
              </a:tr>
            </a:tbl>
          </a:graphicData>
        </a:graphic>
      </p:graphicFrame>
      <p:sp>
        <p:nvSpPr>
          <p:cNvPr id="9" name="Rechteck: abgerundete Ecken 8">
            <a:extLst>
              <a:ext uri="{FF2B5EF4-FFF2-40B4-BE49-F238E27FC236}">
                <a16:creationId xmlns:a16="http://schemas.microsoft.com/office/drawing/2014/main" id="{33523FFB-C2F3-B7E8-5211-DB231135D2BA}"/>
              </a:ext>
            </a:extLst>
          </p:cNvPr>
          <p:cNvSpPr/>
          <p:nvPr/>
        </p:nvSpPr>
        <p:spPr>
          <a:xfrm>
            <a:off x="1843824" y="3434930"/>
            <a:ext cx="2726967"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Legal Argument Extraction</a:t>
            </a:r>
            <a:endParaRPr lang="en-US" kern="0" dirty="0">
              <a:solidFill>
                <a:schemeClr val="tx1"/>
              </a:solidFill>
              <a:latin typeface="Arial"/>
            </a:endParaRPr>
          </a:p>
        </p:txBody>
      </p:sp>
      <p:sp>
        <p:nvSpPr>
          <p:cNvPr id="10" name="Rechteck: abgerundete Ecken 9">
            <a:extLst>
              <a:ext uri="{FF2B5EF4-FFF2-40B4-BE49-F238E27FC236}">
                <a16:creationId xmlns:a16="http://schemas.microsoft.com/office/drawing/2014/main" id="{25D25A7F-C855-9542-2527-0753AD3E4D5F}"/>
              </a:ext>
            </a:extLst>
          </p:cNvPr>
          <p:cNvSpPr/>
          <p:nvPr/>
        </p:nvSpPr>
        <p:spPr>
          <a:xfrm>
            <a:off x="839882" y="3723856"/>
            <a:ext cx="4734850" cy="64971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Automatic identification and classification of legal arguments.</a:t>
            </a:r>
          </a:p>
          <a:p>
            <a:endParaRPr lang="en-US" sz="1600" kern="0" dirty="0">
              <a:solidFill>
                <a:schemeClr val="tx1"/>
              </a:solidFill>
            </a:endParaRPr>
          </a:p>
          <a:p>
            <a:endParaRPr lang="en-US" sz="1600" kern="0" dirty="0">
              <a:solidFill>
                <a:schemeClr val="tx1"/>
              </a:solidFill>
            </a:endParaRPr>
          </a:p>
        </p:txBody>
      </p:sp>
      <p:sp>
        <p:nvSpPr>
          <p:cNvPr id="11" name="Rechteck: abgerundete Ecken 10">
            <a:extLst>
              <a:ext uri="{FF2B5EF4-FFF2-40B4-BE49-F238E27FC236}">
                <a16:creationId xmlns:a16="http://schemas.microsoft.com/office/drawing/2014/main" id="{B8EE5910-AF0F-2B8F-BA56-76A56CE29B3D}"/>
              </a:ext>
            </a:extLst>
          </p:cNvPr>
          <p:cNvSpPr/>
          <p:nvPr/>
        </p:nvSpPr>
        <p:spPr>
          <a:xfrm>
            <a:off x="8036768" y="3429000"/>
            <a:ext cx="180762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rPr>
              <a:t>Contract Review</a:t>
            </a:r>
          </a:p>
        </p:txBody>
      </p:sp>
      <p:sp>
        <p:nvSpPr>
          <p:cNvPr id="12" name="Rechteck: abgerundete Ecken 11">
            <a:extLst>
              <a:ext uri="{FF2B5EF4-FFF2-40B4-BE49-F238E27FC236}">
                <a16:creationId xmlns:a16="http://schemas.microsoft.com/office/drawing/2014/main" id="{F4A6F624-E831-73FB-1B50-9B23DE5CE948}"/>
              </a:ext>
            </a:extLst>
          </p:cNvPr>
          <p:cNvSpPr/>
          <p:nvPr/>
        </p:nvSpPr>
        <p:spPr>
          <a:xfrm>
            <a:off x="6601924" y="3723857"/>
            <a:ext cx="4677309" cy="64971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Examining a contract's terms, conditions, clauses and overall structure.</a:t>
            </a:r>
          </a:p>
        </p:txBody>
      </p:sp>
    </p:spTree>
    <p:extLst>
      <p:ext uri="{BB962C8B-B14F-4D97-AF65-F5344CB8AC3E}">
        <p14:creationId xmlns:p14="http://schemas.microsoft.com/office/powerpoint/2010/main" val="36426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a:t>Newly Identified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18</a:t>
            </a:fld>
            <a:endParaRPr lang="de-DE" sz="800" b="0" i="0" u="none" strike="noStrike" kern="1200" cap="none" spc="0" baseline="0" dirty="0">
              <a:solidFill>
                <a:srgbClr val="7F7F7F"/>
              </a:solidFill>
              <a:uFillTx/>
              <a:latin typeface="Arial"/>
            </a:endParaRPr>
          </a:p>
        </p:txBody>
      </p:sp>
      <p:graphicFrame>
        <p:nvGraphicFramePr>
          <p:cNvPr id="2" name="Tabelle 1">
            <a:extLst>
              <a:ext uri="{FF2B5EF4-FFF2-40B4-BE49-F238E27FC236}">
                <a16:creationId xmlns:a16="http://schemas.microsoft.com/office/drawing/2014/main" id="{5A60A862-44F3-5681-1BC7-B2A5EA3900CC}"/>
              </a:ext>
            </a:extLst>
          </p:cNvPr>
          <p:cNvGraphicFramePr>
            <a:graphicFrameLocks noGrp="1"/>
          </p:cNvGraphicFramePr>
          <p:nvPr>
            <p:extLst>
              <p:ext uri="{D42A27DB-BD31-4B8C-83A1-F6EECF244321}">
                <p14:modId xmlns:p14="http://schemas.microsoft.com/office/powerpoint/2010/main" val="241890038"/>
              </p:ext>
            </p:extLst>
          </p:nvPr>
        </p:nvGraphicFramePr>
        <p:xfrm>
          <a:off x="908770" y="1083715"/>
          <a:ext cx="9437421" cy="189040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21055">
                  <a:extLst>
                    <a:ext uri="{9D8B030D-6E8A-4147-A177-3AD203B41FA5}">
                      <a16:colId xmlns:a16="http://schemas.microsoft.com/office/drawing/2014/main" val="1726008450"/>
                    </a:ext>
                  </a:extLst>
                </a:gridCol>
                <a:gridCol w="3044757">
                  <a:extLst>
                    <a:ext uri="{9D8B030D-6E8A-4147-A177-3AD203B41FA5}">
                      <a16:colId xmlns:a16="http://schemas.microsoft.com/office/drawing/2014/main" val="2620212152"/>
                    </a:ext>
                  </a:extLst>
                </a:gridCol>
                <a:gridCol w="1197839">
                  <a:extLst>
                    <a:ext uri="{9D8B030D-6E8A-4147-A177-3AD203B41FA5}">
                      <a16:colId xmlns:a16="http://schemas.microsoft.com/office/drawing/2014/main" val="170781925"/>
                    </a:ext>
                  </a:extLst>
                </a:gridCol>
                <a:gridCol w="1185202">
                  <a:extLst>
                    <a:ext uri="{9D8B030D-6E8A-4147-A177-3AD203B41FA5}">
                      <a16:colId xmlns:a16="http://schemas.microsoft.com/office/drawing/2014/main" val="2095168961"/>
                    </a:ext>
                  </a:extLst>
                </a:gridCol>
                <a:gridCol w="933262">
                  <a:extLst>
                    <a:ext uri="{9D8B030D-6E8A-4147-A177-3AD203B41FA5}">
                      <a16:colId xmlns:a16="http://schemas.microsoft.com/office/drawing/2014/main" val="549617707"/>
                    </a:ext>
                  </a:extLst>
                </a:gridCol>
                <a:gridCol w="555306">
                  <a:extLst>
                    <a:ext uri="{9D8B030D-6E8A-4147-A177-3AD203B41FA5}">
                      <a16:colId xmlns:a16="http://schemas.microsoft.com/office/drawing/2014/main" val="4259524358"/>
                    </a:ext>
                  </a:extLst>
                </a:gridCol>
              </a:tblGrid>
              <a:tr h="672143">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2903620079"/>
                  </a:ext>
                </a:extLst>
              </a:tr>
              <a:tr h="406088">
                <a:tc rowSpan="3">
                  <a:txBody>
                    <a:bodyPr/>
                    <a:lstStyle/>
                    <a:p>
                      <a:pPr algn="ctr"/>
                      <a:r>
                        <a:rPr lang="en-US" sz="1400" noProof="0" dirty="0"/>
                        <a:t>Document Development</a:t>
                      </a:r>
                    </a:p>
                  </a:txBody>
                  <a:tcPr marL="7620" marR="7620" marT="7620" marB="0" anchor="ctr">
                    <a:solidFill>
                      <a:srgbClr val="CFD5EA"/>
                    </a:solidFill>
                  </a:tcPr>
                </a:tc>
                <a:tc>
                  <a:txBody>
                    <a:bodyPr/>
                    <a:lstStyle/>
                    <a:p>
                      <a:pPr algn="ctr"/>
                      <a:r>
                        <a:rPr lang="de-DE" sz="1400" dirty="0"/>
                        <a:t>Letter Generation</a:t>
                      </a:r>
                      <a:endParaRPr sz="1400" dirty="0"/>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UC-09</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P-10</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2475498145"/>
                  </a:ext>
                </a:extLst>
              </a:tr>
              <a:tr h="406088">
                <a:tc vMerge="1">
                  <a:txBody>
                    <a:bodyPr/>
                    <a:lstStyle/>
                    <a:p>
                      <a:endParaRPr/>
                    </a:p>
                  </a:txBody>
                  <a:tcPr marL="7620" marR="7620" marT="7620" marB="0" anchor="b"/>
                </a:tc>
                <a:tc>
                  <a:txBody>
                    <a:bodyPr/>
                    <a:lstStyle/>
                    <a:p>
                      <a:pPr algn="ctr"/>
                      <a:r>
                        <a:rPr lang="de-DE" sz="1400" dirty="0"/>
                        <a:t>Statement </a:t>
                      </a:r>
                      <a:r>
                        <a:rPr lang="en-US" sz="1400" noProof="0" dirty="0"/>
                        <a:t>of</a:t>
                      </a:r>
                      <a:r>
                        <a:rPr lang="de-DE" sz="1400" dirty="0"/>
                        <a:t> Defense Generation</a:t>
                      </a:r>
                      <a:endParaRPr sz="1400" dirty="0"/>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UC-10</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743120698"/>
                  </a:ext>
                </a:extLst>
              </a:tr>
              <a:tr h="406088">
                <a:tc vMerge="1">
                  <a:txBody>
                    <a:bodyPr/>
                    <a:lstStyle/>
                    <a:p>
                      <a:pPr algn="ctr"/>
                      <a:endParaRPr sz="1600" dirty="0"/>
                    </a:p>
                  </a:txBody>
                  <a:tcPr marL="7620" marR="7620" marT="7620" marB="0" anchor="b"/>
                </a:tc>
                <a:tc>
                  <a:txBody>
                    <a:bodyPr/>
                    <a:lstStyle/>
                    <a:p>
                      <a:pPr algn="ctr"/>
                      <a:r>
                        <a:rPr lang="de-DE" sz="1400" dirty="0"/>
                        <a:t>Lawsuit Generation</a:t>
                      </a:r>
                      <a:endParaRPr sz="1400" dirty="0"/>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UC-11</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469696296"/>
                  </a:ext>
                </a:extLst>
              </a:tr>
            </a:tbl>
          </a:graphicData>
        </a:graphic>
      </p:graphicFrame>
      <p:sp>
        <p:nvSpPr>
          <p:cNvPr id="7" name="Rechteck: abgerundete Ecken 6">
            <a:extLst>
              <a:ext uri="{FF2B5EF4-FFF2-40B4-BE49-F238E27FC236}">
                <a16:creationId xmlns:a16="http://schemas.microsoft.com/office/drawing/2014/main" id="{B7E26C45-7BA9-F097-F389-AC4C425F41CF}"/>
              </a:ext>
            </a:extLst>
          </p:cNvPr>
          <p:cNvSpPr/>
          <p:nvPr/>
        </p:nvSpPr>
        <p:spPr>
          <a:xfrm>
            <a:off x="1407134" y="3584188"/>
            <a:ext cx="1958636"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Letter Generation</a:t>
            </a:r>
            <a:endParaRPr lang="en-US" kern="0" dirty="0">
              <a:solidFill>
                <a:schemeClr val="tx1"/>
              </a:solidFill>
              <a:latin typeface="Arial"/>
            </a:endParaRPr>
          </a:p>
        </p:txBody>
      </p:sp>
      <p:sp>
        <p:nvSpPr>
          <p:cNvPr id="8" name="Rechteck: abgerundete Ecken 7">
            <a:extLst>
              <a:ext uri="{FF2B5EF4-FFF2-40B4-BE49-F238E27FC236}">
                <a16:creationId xmlns:a16="http://schemas.microsoft.com/office/drawing/2014/main" id="{47093CB2-92A5-D8B2-B467-15C2CC6D8215}"/>
              </a:ext>
            </a:extLst>
          </p:cNvPr>
          <p:cNvSpPr/>
          <p:nvPr/>
        </p:nvSpPr>
        <p:spPr>
          <a:xfrm>
            <a:off x="580589" y="3880723"/>
            <a:ext cx="3309004" cy="101230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endParaRPr lang="en-US" sz="1600" kern="0" dirty="0">
              <a:solidFill>
                <a:schemeClr val="tx1"/>
              </a:solidFill>
            </a:endParaRPr>
          </a:p>
        </p:txBody>
      </p:sp>
      <p:sp>
        <p:nvSpPr>
          <p:cNvPr id="9" name="Rechteck: abgerundete Ecken 8">
            <a:extLst>
              <a:ext uri="{FF2B5EF4-FFF2-40B4-BE49-F238E27FC236}">
                <a16:creationId xmlns:a16="http://schemas.microsoft.com/office/drawing/2014/main" id="{B25528DB-D7FB-4939-EE53-F34086024E8E}"/>
              </a:ext>
            </a:extLst>
          </p:cNvPr>
          <p:cNvSpPr/>
          <p:nvPr/>
        </p:nvSpPr>
        <p:spPr>
          <a:xfrm>
            <a:off x="4384876" y="3584187"/>
            <a:ext cx="3422248"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Statement of Defense Generation</a:t>
            </a:r>
            <a:endParaRPr lang="en-US" kern="0" dirty="0">
              <a:solidFill>
                <a:schemeClr val="tx1"/>
              </a:solidFill>
              <a:latin typeface="Arial"/>
            </a:endParaRPr>
          </a:p>
        </p:txBody>
      </p:sp>
      <p:sp>
        <p:nvSpPr>
          <p:cNvPr id="10" name="Rechteck: abgerundete Ecken 9">
            <a:extLst>
              <a:ext uri="{FF2B5EF4-FFF2-40B4-BE49-F238E27FC236}">
                <a16:creationId xmlns:a16="http://schemas.microsoft.com/office/drawing/2014/main" id="{5B4B85A4-8CA8-B7DF-5278-7AA0DBAF1A80}"/>
              </a:ext>
            </a:extLst>
          </p:cNvPr>
          <p:cNvSpPr/>
          <p:nvPr/>
        </p:nvSpPr>
        <p:spPr>
          <a:xfrm>
            <a:off x="4441499" y="3889617"/>
            <a:ext cx="3309004" cy="949083"/>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Creating statement of defense if a lawsuit has been filed against the user.</a:t>
            </a:r>
          </a:p>
        </p:txBody>
      </p:sp>
      <p:sp>
        <p:nvSpPr>
          <p:cNvPr id="12" name="Rechteck: abgerundete Ecken 11">
            <a:extLst>
              <a:ext uri="{FF2B5EF4-FFF2-40B4-BE49-F238E27FC236}">
                <a16:creationId xmlns:a16="http://schemas.microsoft.com/office/drawing/2014/main" id="{0226E2EC-F9CE-3DA4-C5C6-B5E5DF6154B8}"/>
              </a:ext>
            </a:extLst>
          </p:cNvPr>
          <p:cNvSpPr/>
          <p:nvPr/>
        </p:nvSpPr>
        <p:spPr>
          <a:xfrm>
            <a:off x="8826230" y="3584187"/>
            <a:ext cx="2085667"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Lawsuit Generation</a:t>
            </a:r>
            <a:endParaRPr lang="en-US" kern="0" dirty="0">
              <a:solidFill>
                <a:schemeClr val="tx1"/>
              </a:solidFill>
              <a:latin typeface="Arial"/>
            </a:endParaRPr>
          </a:p>
        </p:txBody>
      </p:sp>
      <p:sp>
        <p:nvSpPr>
          <p:cNvPr id="13" name="Rechteck: abgerundete Ecken 12">
            <a:extLst>
              <a:ext uri="{FF2B5EF4-FFF2-40B4-BE49-F238E27FC236}">
                <a16:creationId xmlns:a16="http://schemas.microsoft.com/office/drawing/2014/main" id="{F57117F3-D978-5E73-D24E-ED1BA7AFE033}"/>
              </a:ext>
            </a:extLst>
          </p:cNvPr>
          <p:cNvSpPr/>
          <p:nvPr/>
        </p:nvSpPr>
        <p:spPr>
          <a:xfrm>
            <a:off x="8302409" y="3883879"/>
            <a:ext cx="3309004" cy="57873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kern="0" dirty="0">
                <a:solidFill>
                  <a:schemeClr val="tx1"/>
                </a:solidFill>
              </a:rPr>
              <a:t>Creating lawsuits if the user wants to sue somebody.</a:t>
            </a:r>
          </a:p>
        </p:txBody>
      </p:sp>
      <p:sp>
        <p:nvSpPr>
          <p:cNvPr id="14" name="Rechteck: abgerundete Ecken 13">
            <a:extLst>
              <a:ext uri="{FF2B5EF4-FFF2-40B4-BE49-F238E27FC236}">
                <a16:creationId xmlns:a16="http://schemas.microsoft.com/office/drawing/2014/main" id="{CC394517-90EC-9E63-9963-9F93E219EB1F}"/>
              </a:ext>
            </a:extLst>
          </p:cNvPr>
          <p:cNvSpPr/>
          <p:nvPr/>
        </p:nvSpPr>
        <p:spPr>
          <a:xfrm>
            <a:off x="642685" y="4026294"/>
            <a:ext cx="3052980" cy="651528"/>
          </a:xfrm>
          <a:prstGeom prst="roundRect">
            <a:avLst>
              <a:gd name="adj" fmla="val 2951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drafting of letters to counter parties.“ (P-10)</a:t>
            </a:r>
          </a:p>
        </p:txBody>
      </p:sp>
      <p:sp>
        <p:nvSpPr>
          <p:cNvPr id="15" name="Geschweifte Klammer rechts 14">
            <a:extLst>
              <a:ext uri="{FF2B5EF4-FFF2-40B4-BE49-F238E27FC236}">
                <a16:creationId xmlns:a16="http://schemas.microsoft.com/office/drawing/2014/main" id="{7CB781B3-CE6E-D906-35A5-1A62EDC49228}"/>
              </a:ext>
            </a:extLst>
          </p:cNvPr>
          <p:cNvSpPr/>
          <p:nvPr/>
        </p:nvSpPr>
        <p:spPr>
          <a:xfrm rot="5400000">
            <a:off x="5940146" y="-314534"/>
            <a:ext cx="348001" cy="110485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hteck: abgerundete Ecken 15">
            <a:extLst>
              <a:ext uri="{FF2B5EF4-FFF2-40B4-BE49-F238E27FC236}">
                <a16:creationId xmlns:a16="http://schemas.microsoft.com/office/drawing/2014/main" id="{07872924-E7BF-2566-3D69-5DC0A5360ECE}"/>
              </a:ext>
            </a:extLst>
          </p:cNvPr>
          <p:cNvSpPr/>
          <p:nvPr/>
        </p:nvSpPr>
        <p:spPr>
          <a:xfrm>
            <a:off x="4676545" y="5448715"/>
            <a:ext cx="2875201"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Legal Document Generation</a:t>
            </a:r>
            <a:endParaRPr lang="en-US" kern="0" dirty="0">
              <a:solidFill>
                <a:schemeClr val="tx1"/>
              </a:solidFill>
              <a:latin typeface="Arial"/>
            </a:endParaRPr>
          </a:p>
        </p:txBody>
      </p:sp>
    </p:spTree>
    <p:extLst>
      <p:ext uri="{BB962C8B-B14F-4D97-AF65-F5344CB8AC3E}">
        <p14:creationId xmlns:p14="http://schemas.microsoft.com/office/powerpoint/2010/main" val="30559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1BF8A4-2975-6267-55D5-A509DD733717}"/>
              </a:ext>
            </a:extLst>
          </p:cNvPr>
          <p:cNvSpPr>
            <a:spLocks noGrp="1"/>
          </p:cNvSpPr>
          <p:nvPr>
            <p:ph type="title"/>
          </p:nvPr>
        </p:nvSpPr>
        <p:spPr/>
        <p:txBody>
          <a:bodyPr/>
          <a:lstStyle/>
          <a:p>
            <a:r>
              <a:rPr lang="en-US"/>
              <a:t>Newly Identified Use Cases</a:t>
            </a:r>
          </a:p>
        </p:txBody>
      </p:sp>
      <p:sp>
        <p:nvSpPr>
          <p:cNvPr id="4" name="Datumsplatzhalter 3">
            <a:extLst>
              <a:ext uri="{FF2B5EF4-FFF2-40B4-BE49-F238E27FC236}">
                <a16:creationId xmlns:a16="http://schemas.microsoft.com/office/drawing/2014/main" id="{186868C0-50CA-24C8-E527-99AB88C4DD9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03A2B16A-F452-EAEF-A968-7438671DBEB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19</a:t>
            </a:fld>
            <a:endParaRPr lang="de-DE" sz="800" b="0" i="0" u="none" strike="noStrike" kern="1200" cap="none" spc="0" baseline="0" dirty="0">
              <a:solidFill>
                <a:srgbClr val="7F7F7F"/>
              </a:solidFill>
              <a:uFillTx/>
              <a:latin typeface="Arial"/>
            </a:endParaRPr>
          </a:p>
        </p:txBody>
      </p:sp>
      <p:graphicFrame>
        <p:nvGraphicFramePr>
          <p:cNvPr id="2" name="Tabelle 1">
            <a:extLst>
              <a:ext uri="{FF2B5EF4-FFF2-40B4-BE49-F238E27FC236}">
                <a16:creationId xmlns:a16="http://schemas.microsoft.com/office/drawing/2014/main" id="{5A60A862-44F3-5681-1BC7-B2A5EA3900CC}"/>
              </a:ext>
            </a:extLst>
          </p:cNvPr>
          <p:cNvGraphicFramePr>
            <a:graphicFrameLocks noGrp="1"/>
          </p:cNvGraphicFramePr>
          <p:nvPr>
            <p:extLst>
              <p:ext uri="{D42A27DB-BD31-4B8C-83A1-F6EECF244321}">
                <p14:modId xmlns:p14="http://schemas.microsoft.com/office/powerpoint/2010/main" val="77164002"/>
              </p:ext>
            </p:extLst>
          </p:nvPr>
        </p:nvGraphicFramePr>
        <p:xfrm>
          <a:off x="908770" y="1083715"/>
          <a:ext cx="9437421" cy="10782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21055">
                  <a:extLst>
                    <a:ext uri="{9D8B030D-6E8A-4147-A177-3AD203B41FA5}">
                      <a16:colId xmlns:a16="http://schemas.microsoft.com/office/drawing/2014/main" val="1726008450"/>
                    </a:ext>
                  </a:extLst>
                </a:gridCol>
                <a:gridCol w="3044757">
                  <a:extLst>
                    <a:ext uri="{9D8B030D-6E8A-4147-A177-3AD203B41FA5}">
                      <a16:colId xmlns:a16="http://schemas.microsoft.com/office/drawing/2014/main" val="2620212152"/>
                    </a:ext>
                  </a:extLst>
                </a:gridCol>
                <a:gridCol w="1197839">
                  <a:extLst>
                    <a:ext uri="{9D8B030D-6E8A-4147-A177-3AD203B41FA5}">
                      <a16:colId xmlns:a16="http://schemas.microsoft.com/office/drawing/2014/main" val="170781925"/>
                    </a:ext>
                  </a:extLst>
                </a:gridCol>
                <a:gridCol w="1185202">
                  <a:extLst>
                    <a:ext uri="{9D8B030D-6E8A-4147-A177-3AD203B41FA5}">
                      <a16:colId xmlns:a16="http://schemas.microsoft.com/office/drawing/2014/main" val="2095168961"/>
                    </a:ext>
                  </a:extLst>
                </a:gridCol>
                <a:gridCol w="933262">
                  <a:extLst>
                    <a:ext uri="{9D8B030D-6E8A-4147-A177-3AD203B41FA5}">
                      <a16:colId xmlns:a16="http://schemas.microsoft.com/office/drawing/2014/main" val="549617707"/>
                    </a:ext>
                  </a:extLst>
                </a:gridCol>
                <a:gridCol w="555306">
                  <a:extLst>
                    <a:ext uri="{9D8B030D-6E8A-4147-A177-3AD203B41FA5}">
                      <a16:colId xmlns:a16="http://schemas.microsoft.com/office/drawing/2014/main" val="4259524358"/>
                    </a:ext>
                  </a:extLst>
                </a:gridCol>
              </a:tblGrid>
              <a:tr h="672143">
                <a:tc>
                  <a:txBody>
                    <a:bodyPr/>
                    <a:lstStyle/>
                    <a:p>
                      <a:pPr algn="ctr"/>
                      <a:r>
                        <a:rPr lang="en-US" sz="1800" noProof="0" dirty="0"/>
                        <a:t>Category</a:t>
                      </a:r>
                    </a:p>
                  </a:txBody>
                  <a:tcPr anchor="ctr"/>
                </a:tc>
                <a:tc>
                  <a:txBody>
                    <a:bodyPr/>
                    <a:lstStyle/>
                    <a:p>
                      <a:pPr algn="ctr"/>
                      <a:r>
                        <a:rPr lang="de-DE" sz="1800" dirty="0"/>
                        <a:t>Use Case</a:t>
                      </a:r>
                      <a:endParaRPr lang="en-US" sz="1800" dirty="0"/>
                    </a:p>
                  </a:txBody>
                  <a:tcPr anchor="ctr"/>
                </a:tc>
                <a:tc>
                  <a:txBody>
                    <a:bodyPr/>
                    <a:lstStyle/>
                    <a:p>
                      <a:pPr algn="ctr"/>
                      <a:r>
                        <a:rPr lang="de-DE" sz="1800" dirty="0"/>
                        <a:t>UC-ID</a:t>
                      </a:r>
                      <a:endParaRPr lang="en-US" sz="1800" dirty="0"/>
                    </a:p>
                  </a:txBody>
                  <a:tcPr anchor="ctr"/>
                </a:tc>
                <a:tc>
                  <a:txBody>
                    <a:bodyPr/>
                    <a:lstStyle/>
                    <a:p>
                      <a:pPr algn="ctr"/>
                      <a:r>
                        <a:rPr lang="de-DE" sz="1800" dirty="0"/>
                        <a:t>P-ID</a:t>
                      </a:r>
                      <a:endParaRPr lang="en-US" sz="1800" dirty="0"/>
                    </a:p>
                  </a:txBody>
                  <a:tcPr anchor="ctr"/>
                </a:tc>
                <a:tc>
                  <a:txBody>
                    <a:bodyPr/>
                    <a:lstStyle/>
                    <a:p>
                      <a:pPr algn="ctr"/>
                      <a:r>
                        <a:rPr lang="de-DE" sz="1800" dirty="0"/>
                        <a:t>A-ID</a:t>
                      </a:r>
                      <a:endParaRPr lang="en-US" sz="1800" dirty="0"/>
                    </a:p>
                  </a:txBody>
                  <a:tcPr anchor="ctr"/>
                </a:tc>
                <a:tc>
                  <a:txBody>
                    <a:bodyPr/>
                    <a:lstStyle/>
                    <a:p>
                      <a:pPr algn="ctr"/>
                      <a:r>
                        <a:rPr lang="de-DE" sz="1800" dirty="0"/>
                        <a:t>#</a:t>
                      </a:r>
                      <a:endParaRPr lang="en-US" sz="1800" dirty="0"/>
                    </a:p>
                  </a:txBody>
                  <a:tcPr anchor="ctr"/>
                </a:tc>
                <a:extLst>
                  <a:ext uri="{0D108BD9-81ED-4DB2-BD59-A6C34878D82A}">
                    <a16:rowId xmlns:a16="http://schemas.microsoft.com/office/drawing/2014/main" val="2903620079"/>
                  </a:ext>
                </a:extLst>
              </a:tr>
              <a:tr h="406088">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Legal Assistance</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rgbClr val="E9EBF5"/>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Translation</a:t>
                      </a: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UC-17</a:t>
                      </a: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P-14</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de-DE" sz="1400" b="0" i="0" u="none" strike="noStrike" kern="1200" dirty="0">
                          <a:solidFill>
                            <a:srgbClr val="000000"/>
                          </a:solidFill>
                          <a:effectLst/>
                          <a:latin typeface="Calibri" panose="020F0502020204030204" pitchFamily="34" charset="0"/>
                          <a:ea typeface="+mn-ea"/>
                          <a:cs typeface="+mn-cs"/>
                        </a:rPr>
                        <a:t>A-1, A-6</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2692725021"/>
                  </a:ext>
                </a:extLst>
              </a:tr>
            </a:tbl>
          </a:graphicData>
        </a:graphic>
      </p:graphicFrame>
      <p:sp>
        <p:nvSpPr>
          <p:cNvPr id="11" name="Rechteck: abgerundete Ecken 10">
            <a:extLst>
              <a:ext uri="{FF2B5EF4-FFF2-40B4-BE49-F238E27FC236}">
                <a16:creationId xmlns:a16="http://schemas.microsoft.com/office/drawing/2014/main" id="{7A2580BE-5953-189C-8CDA-959B5FB89E80}"/>
              </a:ext>
            </a:extLst>
          </p:cNvPr>
          <p:cNvSpPr/>
          <p:nvPr/>
        </p:nvSpPr>
        <p:spPr>
          <a:xfrm>
            <a:off x="5158310" y="2929688"/>
            <a:ext cx="1267420"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Translation</a:t>
            </a:r>
            <a:endParaRPr lang="en-US" kern="0" dirty="0">
              <a:solidFill>
                <a:schemeClr val="tx1"/>
              </a:solidFill>
              <a:latin typeface="Arial"/>
            </a:endParaRPr>
          </a:p>
        </p:txBody>
      </p:sp>
      <p:sp>
        <p:nvSpPr>
          <p:cNvPr id="12" name="Rechteck: abgerundete Ecken 11">
            <a:extLst>
              <a:ext uri="{FF2B5EF4-FFF2-40B4-BE49-F238E27FC236}">
                <a16:creationId xmlns:a16="http://schemas.microsoft.com/office/drawing/2014/main" id="{8AF1097E-7861-8DDE-AD1C-E02BBD68D3E1}"/>
              </a:ext>
            </a:extLst>
          </p:cNvPr>
          <p:cNvSpPr/>
          <p:nvPr/>
        </p:nvSpPr>
        <p:spPr>
          <a:xfrm>
            <a:off x="2712415" y="3224545"/>
            <a:ext cx="6159211" cy="677191"/>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r>
              <a:rPr lang="en-US" sz="1600" kern="0" dirty="0">
                <a:solidFill>
                  <a:schemeClr val="tx1"/>
                </a:solidFill>
              </a:rPr>
              <a:t>Translating text from one language to another. Particularly interesting for legal professionals working in an international context.</a:t>
            </a:r>
          </a:p>
        </p:txBody>
      </p:sp>
      <p:sp>
        <p:nvSpPr>
          <p:cNvPr id="13" name="Rechteck: abgerundete Ecken 12">
            <a:extLst>
              <a:ext uri="{FF2B5EF4-FFF2-40B4-BE49-F238E27FC236}">
                <a16:creationId xmlns:a16="http://schemas.microsoft.com/office/drawing/2014/main" id="{21D32538-1BC2-4927-1F8D-ED69AE38E091}"/>
              </a:ext>
            </a:extLst>
          </p:cNvPr>
          <p:cNvSpPr/>
          <p:nvPr/>
        </p:nvSpPr>
        <p:spPr>
          <a:xfrm>
            <a:off x="1746258" y="4575981"/>
            <a:ext cx="8091524" cy="1011677"/>
          </a:xfrm>
          <a:prstGeom prst="roundRect">
            <a:avLst>
              <a:gd name="adj" fmla="val 2951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tx1"/>
                </a:solidFill>
              </a:rPr>
              <a:t>"We do have access to </a:t>
            </a:r>
            <a:r>
              <a:rPr lang="en-US" sz="1600" kern="0" dirty="0" err="1">
                <a:solidFill>
                  <a:schemeClr val="tx1"/>
                </a:solidFill>
              </a:rPr>
              <a:t>DeepL</a:t>
            </a:r>
            <a:r>
              <a:rPr lang="en-US" sz="1600" kern="0" dirty="0">
                <a:solidFill>
                  <a:schemeClr val="tx1"/>
                </a:solidFill>
              </a:rPr>
              <a:t>. However, if you create a nice prompt and you have more text, or you can give it a </a:t>
            </a:r>
            <a:r>
              <a:rPr lang="en-US" sz="1600" b="1" kern="0" dirty="0">
                <a:solidFill>
                  <a:schemeClr val="tx1"/>
                </a:solidFill>
              </a:rPr>
              <a:t>better context</a:t>
            </a:r>
            <a:r>
              <a:rPr lang="en-US" sz="1600" kern="0" dirty="0">
                <a:solidFill>
                  <a:schemeClr val="tx1"/>
                </a:solidFill>
              </a:rPr>
              <a:t>, I would argue that the GPT can translate it better.“ (A-1)</a:t>
            </a:r>
            <a:endParaRPr lang="en-US" sz="1600" dirty="0"/>
          </a:p>
        </p:txBody>
      </p:sp>
      <p:cxnSp>
        <p:nvCxnSpPr>
          <p:cNvPr id="6" name="Straight Arrow Connector 5">
            <a:extLst>
              <a:ext uri="{FF2B5EF4-FFF2-40B4-BE49-F238E27FC236}">
                <a16:creationId xmlns:a16="http://schemas.microsoft.com/office/drawing/2014/main" id="{DB7D5328-E5F0-454C-3CA5-BDC0465AAEE7}"/>
              </a:ext>
            </a:extLst>
          </p:cNvPr>
          <p:cNvCxnSpPr>
            <a:cxnSpLocks/>
            <a:stCxn id="12" idx="2"/>
            <a:endCxn id="13" idx="0"/>
          </p:cNvCxnSpPr>
          <p:nvPr/>
        </p:nvCxnSpPr>
        <p:spPr>
          <a:xfrm flipH="1">
            <a:off x="5792020" y="3901736"/>
            <a:ext cx="1" cy="674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56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B6982-457B-0B37-50F4-5031E3FC7CC2}"/>
              </a:ext>
            </a:extLst>
          </p:cNvPr>
          <p:cNvSpPr txBox="1">
            <a:spLocks noGrp="1"/>
          </p:cNvSpPr>
          <p:nvPr>
            <p:ph type="title"/>
          </p:nvPr>
        </p:nvSpPr>
        <p:spPr/>
        <p:txBody>
          <a:bodyPr/>
          <a:lstStyle/>
          <a:p>
            <a:pPr lvl="0"/>
            <a:r>
              <a:rPr lang="en-US" noProof="0" dirty="0"/>
              <a:t>Outline</a:t>
            </a:r>
          </a:p>
        </p:txBody>
      </p:sp>
      <p:sp>
        <p:nvSpPr>
          <p:cNvPr id="3" name="Datumsplatzhalter 3">
            <a:extLst>
              <a:ext uri="{FF2B5EF4-FFF2-40B4-BE49-F238E27FC236}">
                <a16:creationId xmlns:a16="http://schemas.microsoft.com/office/drawing/2014/main" id="{4469C1CE-9824-DBC9-F299-A53160BF2B29}"/>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sebis</a:t>
            </a:r>
          </a:p>
        </p:txBody>
      </p:sp>
      <p:sp>
        <p:nvSpPr>
          <p:cNvPr id="5" name="Foliennummernplatzhalter 5">
            <a:extLst>
              <a:ext uri="{FF2B5EF4-FFF2-40B4-BE49-F238E27FC236}">
                <a16:creationId xmlns:a16="http://schemas.microsoft.com/office/drawing/2014/main" id="{8EE36ED9-0BF9-62BF-6080-E1AAA8A19719}"/>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33C4A1A-F624-4FB0-AEAA-53E34DB218B1}" type="slidenum">
              <a:rPr lang="de-DE" sz="800" b="0" i="0" u="none" strike="noStrike" kern="1200" cap="none" spc="0" baseline="0">
                <a:solidFill>
                  <a:srgbClr val="7F7F7F"/>
                </a:solidFill>
                <a:uFillTx/>
                <a:latin typeface="Arial"/>
              </a:rPr>
              <a:t>2</a:t>
            </a:fld>
            <a:endParaRPr lang="de-DE" sz="800" b="0" i="0" u="none" strike="noStrike" kern="1200" cap="none" spc="0" baseline="0">
              <a:solidFill>
                <a:srgbClr val="7F7F7F"/>
              </a:solidFill>
              <a:uFillTx/>
              <a:latin typeface="Arial"/>
            </a:endParaRPr>
          </a:p>
        </p:txBody>
      </p:sp>
      <p:sp>
        <p:nvSpPr>
          <p:cNvPr id="6" name="Abgerundetes Rechteck 7">
            <a:extLst>
              <a:ext uri="{FF2B5EF4-FFF2-40B4-BE49-F238E27FC236}">
                <a16:creationId xmlns:a16="http://schemas.microsoft.com/office/drawing/2014/main" id="{5848A5AC-84C6-FAE7-AE93-7F2E8B177007}"/>
              </a:ext>
            </a:extLst>
          </p:cNvPr>
          <p:cNvSpPr/>
          <p:nvPr/>
        </p:nvSpPr>
        <p:spPr>
          <a:xfrm>
            <a:off x="334432" y="962474"/>
            <a:ext cx="4523318" cy="375716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AF4FB"/>
          </a:solidFill>
          <a:ln w="9528" cap="flat">
            <a:solidFill>
              <a:srgbClr val="EAF4F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Motivation</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Related Work</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Research Questions</a:t>
            </a:r>
            <a:endParaRPr lang="en-US"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Methodology </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US" dirty="0">
              <a:solidFill>
                <a:srgbClr val="000000"/>
              </a:solidFill>
              <a:latin typeface="Arial" panose="020B0604020202020204" pitchFamily="34" charset="0"/>
              <a:cs typeface="Arial" panose="020B0604020202020204" pitchFamily="34" charset="0"/>
            </a:endParaRP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Findings</a:t>
            </a:r>
            <a:endParaRPr lang="en-US" sz="1800" b="0" i="0" u="none" strike="noStrike" kern="120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Limitations and Future Work</a:t>
            </a:r>
            <a:endParaRPr lang="en-US" sz="1800" b="0"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4CFBAD5-1AB7-5AE6-B8D2-FCEA977A0434}"/>
              </a:ext>
            </a:extLst>
          </p:cNvPr>
          <p:cNvSpPr>
            <a:spLocks noGrp="1"/>
          </p:cNvSpPr>
          <p:nvPr>
            <p:ph type="title"/>
          </p:nvPr>
        </p:nvSpPr>
        <p:spPr/>
        <p:txBody>
          <a:bodyPr/>
          <a:lstStyle/>
          <a:p>
            <a:r>
              <a:rPr lang="en-US" dirty="0"/>
              <a:t>Use Cases – Inferences</a:t>
            </a:r>
          </a:p>
        </p:txBody>
      </p:sp>
      <p:sp>
        <p:nvSpPr>
          <p:cNvPr id="4" name="Rechteck: abgerundete Ecken 3">
            <a:extLst>
              <a:ext uri="{FF2B5EF4-FFF2-40B4-BE49-F238E27FC236}">
                <a16:creationId xmlns:a16="http://schemas.microsoft.com/office/drawing/2014/main" id="{10FF0D38-7BE8-2AD1-1592-1FFA03E97A8B}"/>
              </a:ext>
            </a:extLst>
          </p:cNvPr>
          <p:cNvSpPr/>
          <p:nvPr/>
        </p:nvSpPr>
        <p:spPr>
          <a:xfrm>
            <a:off x="1850244" y="1739860"/>
            <a:ext cx="1888817"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Main Use Cases</a:t>
            </a:r>
          </a:p>
        </p:txBody>
      </p:sp>
      <p:sp>
        <p:nvSpPr>
          <p:cNvPr id="5" name="Rechteck: abgerundete Ecken 4">
            <a:extLst>
              <a:ext uri="{FF2B5EF4-FFF2-40B4-BE49-F238E27FC236}">
                <a16:creationId xmlns:a16="http://schemas.microsoft.com/office/drawing/2014/main" id="{63BA9C1B-B2E3-19FC-604B-62DCEA73192A}"/>
              </a:ext>
            </a:extLst>
          </p:cNvPr>
          <p:cNvSpPr/>
          <p:nvPr/>
        </p:nvSpPr>
        <p:spPr>
          <a:xfrm>
            <a:off x="498100" y="2034718"/>
            <a:ext cx="4579312" cy="1303494"/>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Contract Generation, mentioned 7 times</a:t>
            </a:r>
          </a:p>
          <a:p>
            <a:pPr marL="285750" indent="-285750">
              <a:buFont typeface="Arial" panose="020B0604020202020204" pitchFamily="34" charset="0"/>
              <a:buChar char="•"/>
            </a:pPr>
            <a:r>
              <a:rPr lang="en-US" sz="1600" kern="0" dirty="0">
                <a:solidFill>
                  <a:schemeClr val="tx1"/>
                </a:solidFill>
              </a:rPr>
              <a:t>Question Answering, mentioned 9 times</a:t>
            </a:r>
          </a:p>
          <a:p>
            <a:pPr marL="285750" indent="-285750">
              <a:buFont typeface="Arial" panose="020B0604020202020204" pitchFamily="34" charset="0"/>
              <a:buChar char="•"/>
            </a:pPr>
            <a:r>
              <a:rPr lang="en-US" sz="1600" kern="0" dirty="0">
                <a:solidFill>
                  <a:schemeClr val="tx1"/>
                </a:solidFill>
              </a:rPr>
              <a:t>Information Extraction, mentioned 12 times</a:t>
            </a:r>
          </a:p>
          <a:p>
            <a:pPr marL="285750" indent="-285750">
              <a:buFont typeface="Arial" panose="020B0604020202020204" pitchFamily="34" charset="0"/>
              <a:buChar char="•"/>
            </a:pPr>
            <a:r>
              <a:rPr lang="en-US" sz="1600" kern="0" dirty="0">
                <a:solidFill>
                  <a:schemeClr val="tx1"/>
                </a:solidFill>
              </a:rPr>
              <a:t>Digital Assistant, mentioned 12 times</a:t>
            </a:r>
            <a:endParaRPr lang="en-US" sz="1600" dirty="0"/>
          </a:p>
        </p:txBody>
      </p:sp>
      <p:sp>
        <p:nvSpPr>
          <p:cNvPr id="11" name="Rechteck: abgerundete Ecken 10">
            <a:extLst>
              <a:ext uri="{FF2B5EF4-FFF2-40B4-BE49-F238E27FC236}">
                <a16:creationId xmlns:a16="http://schemas.microsoft.com/office/drawing/2014/main" id="{A37177B3-EC5E-4C2C-59D2-88C1845F3EB1}"/>
              </a:ext>
            </a:extLst>
          </p:cNvPr>
          <p:cNvSpPr/>
          <p:nvPr/>
        </p:nvSpPr>
        <p:spPr>
          <a:xfrm>
            <a:off x="9260341" y="1717834"/>
            <a:ext cx="2722153" cy="1381329"/>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Automation of Auditing </a:t>
            </a:r>
          </a:p>
          <a:p>
            <a:pPr marL="285750" indent="-285750">
              <a:buFont typeface="Arial" panose="020B0604020202020204" pitchFamily="34" charset="0"/>
              <a:buChar char="•"/>
            </a:pPr>
            <a:r>
              <a:rPr lang="en-US" sz="1600" kern="0" dirty="0">
                <a:solidFill>
                  <a:schemeClr val="tx1"/>
                </a:solidFill>
              </a:rPr>
              <a:t>GDPR Compliance Check</a:t>
            </a:r>
          </a:p>
          <a:p>
            <a:pPr marL="285750" indent="-285750">
              <a:buFont typeface="Arial" panose="020B0604020202020204" pitchFamily="34" charset="0"/>
              <a:buChar char="•"/>
            </a:pPr>
            <a:r>
              <a:rPr lang="en-US" sz="1600" kern="0" dirty="0">
                <a:solidFill>
                  <a:schemeClr val="tx1"/>
                </a:solidFill>
              </a:rPr>
              <a:t>Error Detection</a:t>
            </a:r>
          </a:p>
          <a:p>
            <a:pPr marL="285750" indent="-285750">
              <a:buFont typeface="Arial" panose="020B0604020202020204" pitchFamily="34" charset="0"/>
              <a:buChar char="•"/>
            </a:pPr>
            <a:r>
              <a:rPr lang="en-US" sz="1600" kern="0" dirty="0">
                <a:solidFill>
                  <a:schemeClr val="tx1"/>
                </a:solidFill>
              </a:rPr>
              <a:t>Ranking of Lawyers</a:t>
            </a:r>
          </a:p>
        </p:txBody>
      </p:sp>
      <p:cxnSp>
        <p:nvCxnSpPr>
          <p:cNvPr id="15" name="Gerader Verbinder 14">
            <a:extLst>
              <a:ext uri="{FF2B5EF4-FFF2-40B4-BE49-F238E27FC236}">
                <a16:creationId xmlns:a16="http://schemas.microsoft.com/office/drawing/2014/main" id="{CC41B0FD-F77A-172F-8B7D-49177F1775FC}"/>
              </a:ext>
            </a:extLst>
          </p:cNvPr>
          <p:cNvCxnSpPr>
            <a:cxnSpLocks/>
          </p:cNvCxnSpPr>
          <p:nvPr/>
        </p:nvCxnSpPr>
        <p:spPr>
          <a:xfrm>
            <a:off x="5481941" y="1353309"/>
            <a:ext cx="0" cy="436169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Gruppieren 19">
            <a:extLst>
              <a:ext uri="{FF2B5EF4-FFF2-40B4-BE49-F238E27FC236}">
                <a16:creationId xmlns:a16="http://schemas.microsoft.com/office/drawing/2014/main" id="{4A156C9D-4EA8-494D-A1EB-2BD7518CB4B8}"/>
              </a:ext>
            </a:extLst>
          </p:cNvPr>
          <p:cNvGrpSpPr/>
          <p:nvPr/>
        </p:nvGrpSpPr>
        <p:grpSpPr>
          <a:xfrm>
            <a:off x="5886471" y="1500737"/>
            <a:ext cx="3062343" cy="4657748"/>
            <a:chOff x="5884549" y="916071"/>
            <a:chExt cx="3062343" cy="4657748"/>
          </a:xfrm>
        </p:grpSpPr>
        <p:grpSp>
          <p:nvGrpSpPr>
            <p:cNvPr id="14" name="Gruppieren 13">
              <a:extLst>
                <a:ext uri="{FF2B5EF4-FFF2-40B4-BE49-F238E27FC236}">
                  <a16:creationId xmlns:a16="http://schemas.microsoft.com/office/drawing/2014/main" id="{B6E7818D-D4CB-BE50-DF0A-14794657DFA6}"/>
                </a:ext>
              </a:extLst>
            </p:cNvPr>
            <p:cNvGrpSpPr/>
            <p:nvPr/>
          </p:nvGrpSpPr>
          <p:grpSpPr>
            <a:xfrm>
              <a:off x="5884549" y="916071"/>
              <a:ext cx="3062343" cy="4657748"/>
              <a:chOff x="5273984" y="0"/>
              <a:chExt cx="3062343" cy="4657748"/>
            </a:xfrm>
          </p:grpSpPr>
          <p:pic>
            <p:nvPicPr>
              <p:cNvPr id="12" name="Grafik 11">
                <a:extLst>
                  <a:ext uri="{FF2B5EF4-FFF2-40B4-BE49-F238E27FC236}">
                    <a16:creationId xmlns:a16="http://schemas.microsoft.com/office/drawing/2014/main" id="{A3D9E6BA-FE5F-A6E2-18C1-63C530CC192E}"/>
                  </a:ext>
                </a:extLst>
              </p:cNvPr>
              <p:cNvPicPr>
                <a:picLocks noChangeAspect="1"/>
              </p:cNvPicPr>
              <p:nvPr/>
            </p:nvPicPr>
            <p:blipFill rotWithShape="1">
              <a:blip r:embed="rId3"/>
              <a:srcRect r="65680"/>
              <a:stretch/>
            </p:blipFill>
            <p:spPr>
              <a:xfrm>
                <a:off x="5273984" y="0"/>
                <a:ext cx="2462641" cy="4657748"/>
              </a:xfrm>
              <a:prstGeom prst="rect">
                <a:avLst/>
              </a:prstGeom>
            </p:spPr>
          </p:pic>
          <p:pic>
            <p:nvPicPr>
              <p:cNvPr id="13" name="Grafik 12">
                <a:extLst>
                  <a:ext uri="{FF2B5EF4-FFF2-40B4-BE49-F238E27FC236}">
                    <a16:creationId xmlns:a16="http://schemas.microsoft.com/office/drawing/2014/main" id="{9F3A4E25-EE4B-D92A-DABA-1E4C7C6223BA}"/>
                  </a:ext>
                </a:extLst>
              </p:cNvPr>
              <p:cNvPicPr>
                <a:picLocks noChangeAspect="1"/>
              </p:cNvPicPr>
              <p:nvPr/>
            </p:nvPicPr>
            <p:blipFill rotWithShape="1">
              <a:blip r:embed="rId4"/>
              <a:srcRect l="91326" t="982" r="256" b="492"/>
              <a:stretch/>
            </p:blipFill>
            <p:spPr>
              <a:xfrm>
                <a:off x="7736662" y="24992"/>
                <a:ext cx="599665" cy="4557233"/>
              </a:xfrm>
              <a:prstGeom prst="rect">
                <a:avLst/>
              </a:prstGeom>
              <a:effectLst>
                <a:outerShdw blurRad="50800" dist="38100" dir="2700000" algn="tl" rotWithShape="0">
                  <a:prstClr val="black">
                    <a:alpha val="40000"/>
                  </a:prstClr>
                </a:outerShdw>
              </a:effectLst>
            </p:spPr>
          </p:pic>
        </p:grpSp>
        <p:sp>
          <p:nvSpPr>
            <p:cNvPr id="16" name="Rechteck 15">
              <a:extLst>
                <a:ext uri="{FF2B5EF4-FFF2-40B4-BE49-F238E27FC236}">
                  <a16:creationId xmlns:a16="http://schemas.microsoft.com/office/drawing/2014/main" id="{C0E7D472-6287-0174-648C-1A66189049E0}"/>
                </a:ext>
              </a:extLst>
            </p:cNvPr>
            <p:cNvSpPr/>
            <p:nvPr/>
          </p:nvSpPr>
          <p:spPr>
            <a:xfrm>
              <a:off x="6935821" y="1309064"/>
              <a:ext cx="2011071" cy="2911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a:extLst>
                <a:ext uri="{FF2B5EF4-FFF2-40B4-BE49-F238E27FC236}">
                  <a16:creationId xmlns:a16="http://schemas.microsoft.com/office/drawing/2014/main" id="{09A13EE7-8C77-330A-749F-FB0696C053AA}"/>
                </a:ext>
              </a:extLst>
            </p:cNvPr>
            <p:cNvSpPr/>
            <p:nvPr/>
          </p:nvSpPr>
          <p:spPr>
            <a:xfrm>
              <a:off x="6935821" y="1133168"/>
              <a:ext cx="2011071" cy="17589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a:extLst>
                <a:ext uri="{FF2B5EF4-FFF2-40B4-BE49-F238E27FC236}">
                  <a16:creationId xmlns:a16="http://schemas.microsoft.com/office/drawing/2014/main" id="{F33348A6-FD4D-B314-E347-030092A3C595}"/>
                </a:ext>
              </a:extLst>
            </p:cNvPr>
            <p:cNvSpPr/>
            <p:nvPr/>
          </p:nvSpPr>
          <p:spPr>
            <a:xfrm>
              <a:off x="6935821" y="1923427"/>
              <a:ext cx="2011071" cy="1720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a:extLst>
                <a:ext uri="{FF2B5EF4-FFF2-40B4-BE49-F238E27FC236}">
                  <a16:creationId xmlns:a16="http://schemas.microsoft.com/office/drawing/2014/main" id="{9977745C-59D9-F40E-294C-C5EB8523C041}"/>
                </a:ext>
              </a:extLst>
            </p:cNvPr>
            <p:cNvSpPr/>
            <p:nvPr/>
          </p:nvSpPr>
          <p:spPr>
            <a:xfrm>
              <a:off x="6935821" y="4438027"/>
              <a:ext cx="2011071" cy="1720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hteck: abgerundete Ecken 9">
            <a:extLst>
              <a:ext uri="{FF2B5EF4-FFF2-40B4-BE49-F238E27FC236}">
                <a16:creationId xmlns:a16="http://schemas.microsoft.com/office/drawing/2014/main" id="{8D12AE65-65F8-40D4-E286-52ADCD7E8B39}"/>
              </a:ext>
            </a:extLst>
          </p:cNvPr>
          <p:cNvSpPr/>
          <p:nvPr/>
        </p:nvSpPr>
        <p:spPr>
          <a:xfrm>
            <a:off x="6353398" y="1187244"/>
            <a:ext cx="222362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Refuted Use Cases</a:t>
            </a:r>
          </a:p>
        </p:txBody>
      </p:sp>
      <p:sp>
        <p:nvSpPr>
          <p:cNvPr id="2" name="Datumsplatzhalter 3">
            <a:extLst>
              <a:ext uri="{FF2B5EF4-FFF2-40B4-BE49-F238E27FC236}">
                <a16:creationId xmlns:a16="http://schemas.microsoft.com/office/drawing/2014/main" id="{05900609-9695-F97F-06AC-7E8911E00124}"/>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8" name="Foliennummernplatzhalter 5">
            <a:extLst>
              <a:ext uri="{FF2B5EF4-FFF2-40B4-BE49-F238E27FC236}">
                <a16:creationId xmlns:a16="http://schemas.microsoft.com/office/drawing/2014/main" id="{90517B78-4C27-DD1A-D05D-77D2DFF7F95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20</a:t>
            </a:fld>
            <a:endParaRPr lang="de-DE" sz="800" b="0" i="0" u="none" strike="noStrike" kern="1200" cap="none" spc="0" baseline="0" dirty="0">
              <a:solidFill>
                <a:srgbClr val="7F7F7F"/>
              </a:solidFill>
              <a:uFillTx/>
              <a:latin typeface="Arial"/>
            </a:endParaRPr>
          </a:p>
        </p:txBody>
      </p:sp>
    </p:spTree>
    <p:extLst>
      <p:ext uri="{BB962C8B-B14F-4D97-AF65-F5344CB8AC3E}">
        <p14:creationId xmlns:p14="http://schemas.microsoft.com/office/powerpoint/2010/main" val="19987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18AFF02-DCDD-D2F2-D589-58A5DD86AD74}"/>
              </a:ext>
            </a:extLst>
          </p:cNvPr>
          <p:cNvSpPr>
            <a:spLocks noGrp="1"/>
          </p:cNvSpPr>
          <p:nvPr>
            <p:ph type="title"/>
          </p:nvPr>
        </p:nvSpPr>
        <p:spPr/>
        <p:txBody>
          <a:bodyPr/>
          <a:lstStyle/>
          <a:p>
            <a:r>
              <a:rPr lang="en-US" dirty="0"/>
              <a:t>Tool Specifications</a:t>
            </a:r>
          </a:p>
        </p:txBody>
      </p:sp>
      <p:graphicFrame>
        <p:nvGraphicFramePr>
          <p:cNvPr id="5" name="Tabelle 4">
            <a:extLst>
              <a:ext uri="{FF2B5EF4-FFF2-40B4-BE49-F238E27FC236}">
                <a16:creationId xmlns:a16="http://schemas.microsoft.com/office/drawing/2014/main" id="{6C19C760-21A5-618F-C96C-0F595CC133D7}"/>
              </a:ext>
            </a:extLst>
          </p:cNvPr>
          <p:cNvGraphicFramePr>
            <a:graphicFrameLocks noGrp="1"/>
          </p:cNvGraphicFramePr>
          <p:nvPr>
            <p:extLst>
              <p:ext uri="{D42A27DB-BD31-4B8C-83A1-F6EECF244321}">
                <p14:modId xmlns:p14="http://schemas.microsoft.com/office/powerpoint/2010/main" val="1570687044"/>
              </p:ext>
            </p:extLst>
          </p:nvPr>
        </p:nvGraphicFramePr>
        <p:xfrm>
          <a:off x="672406" y="1403099"/>
          <a:ext cx="4396904" cy="13748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77371">
                  <a:extLst>
                    <a:ext uri="{9D8B030D-6E8A-4147-A177-3AD203B41FA5}">
                      <a16:colId xmlns:a16="http://schemas.microsoft.com/office/drawing/2014/main" val="3008863374"/>
                    </a:ext>
                  </a:extLst>
                </a:gridCol>
                <a:gridCol w="1619533">
                  <a:extLst>
                    <a:ext uri="{9D8B030D-6E8A-4147-A177-3AD203B41FA5}">
                      <a16:colId xmlns:a16="http://schemas.microsoft.com/office/drawing/2014/main" val="2363595084"/>
                    </a:ext>
                  </a:extLst>
                </a:gridCol>
              </a:tblGrid>
              <a:tr h="369031">
                <a:tc>
                  <a:txBody>
                    <a:bodyPr/>
                    <a:lstStyle/>
                    <a:p>
                      <a:pPr algn="ctr"/>
                      <a:r>
                        <a:rPr lang="de-DE" sz="1800" dirty="0"/>
                        <a:t>Licensing</a:t>
                      </a:r>
                      <a:endParaRPr lang="en-US" sz="1800" dirty="0"/>
                    </a:p>
                  </a:txBody>
                  <a:tcPr/>
                </a:tc>
                <a:tc>
                  <a:txBody>
                    <a:bodyPr/>
                    <a:lstStyle/>
                    <a:p>
                      <a:pPr algn="ctr"/>
                      <a:r>
                        <a:rPr lang="de-DE" sz="1800" dirty="0"/>
                        <a:t>#</a:t>
                      </a:r>
                      <a:endParaRPr lang="en-US" sz="1800" dirty="0"/>
                    </a:p>
                  </a:txBody>
                  <a:tcPr/>
                </a:tc>
                <a:extLst>
                  <a:ext uri="{0D108BD9-81ED-4DB2-BD59-A6C34878D82A}">
                    <a16:rowId xmlns:a16="http://schemas.microsoft.com/office/drawing/2014/main" val="1205164959"/>
                  </a:ext>
                </a:extLst>
              </a:tr>
              <a:tr h="307526">
                <a:tc>
                  <a:txBody>
                    <a:bodyPr/>
                    <a:lstStyle/>
                    <a:p>
                      <a:pPr algn="ctr"/>
                      <a:r>
                        <a:rPr lang="de-DE" sz="1600" dirty="0"/>
                        <a:t>Commercial</a:t>
                      </a:r>
                      <a:endParaRPr lang="en-US" sz="1600" dirty="0"/>
                    </a:p>
                  </a:txBody>
                  <a:tcPr/>
                </a:tc>
                <a:tc>
                  <a:txBody>
                    <a:bodyPr/>
                    <a:lstStyle/>
                    <a:p>
                      <a:pPr algn="ctr"/>
                      <a:r>
                        <a:rPr lang="de-DE" sz="1600" dirty="0"/>
                        <a:t>9</a:t>
                      </a:r>
                    </a:p>
                  </a:txBody>
                  <a:tcPr/>
                </a:tc>
                <a:extLst>
                  <a:ext uri="{0D108BD9-81ED-4DB2-BD59-A6C34878D82A}">
                    <a16:rowId xmlns:a16="http://schemas.microsoft.com/office/drawing/2014/main" val="4217378120"/>
                  </a:ext>
                </a:extLst>
              </a:tr>
              <a:tr h="307526">
                <a:tc>
                  <a:txBody>
                    <a:bodyPr/>
                    <a:lstStyle/>
                    <a:p>
                      <a:pPr algn="ctr"/>
                      <a:r>
                        <a:rPr lang="de-DE" sz="1600" dirty="0"/>
                        <a:t>Open-source</a:t>
                      </a:r>
                      <a:endParaRPr lang="en-US" sz="1600" dirty="0"/>
                    </a:p>
                  </a:txBody>
                  <a:tcPr/>
                </a:tc>
                <a:tc>
                  <a:txBody>
                    <a:bodyPr/>
                    <a:lstStyle/>
                    <a:p>
                      <a:pPr algn="ctr"/>
                      <a:r>
                        <a:rPr lang="de-DE" sz="1600" dirty="0"/>
                        <a:t>4</a:t>
                      </a:r>
                      <a:endParaRPr lang="en-US" sz="1600" dirty="0"/>
                    </a:p>
                  </a:txBody>
                  <a:tcPr/>
                </a:tc>
                <a:extLst>
                  <a:ext uri="{0D108BD9-81ED-4DB2-BD59-A6C34878D82A}">
                    <a16:rowId xmlns:a16="http://schemas.microsoft.com/office/drawing/2014/main" val="1218091248"/>
                  </a:ext>
                </a:extLst>
              </a:tr>
              <a:tr h="0">
                <a:tc>
                  <a:txBody>
                    <a:bodyPr/>
                    <a:lstStyle/>
                    <a:p>
                      <a:pPr algn="ctr"/>
                      <a:r>
                        <a:rPr lang="en-US" sz="1600" noProof="0" dirty="0"/>
                        <a:t>Proprietary</a:t>
                      </a:r>
                    </a:p>
                  </a:txBody>
                  <a:tcPr/>
                </a:tc>
                <a:tc>
                  <a:txBody>
                    <a:bodyPr/>
                    <a:lstStyle/>
                    <a:p>
                      <a:pPr algn="ctr"/>
                      <a:r>
                        <a:rPr lang="de-DE" sz="1600" dirty="0"/>
                        <a:t>4</a:t>
                      </a:r>
                      <a:endParaRPr lang="en-US" sz="1600" dirty="0"/>
                    </a:p>
                  </a:txBody>
                  <a:tcPr/>
                </a:tc>
                <a:extLst>
                  <a:ext uri="{0D108BD9-81ED-4DB2-BD59-A6C34878D82A}">
                    <a16:rowId xmlns:a16="http://schemas.microsoft.com/office/drawing/2014/main" val="1674941271"/>
                  </a:ext>
                </a:extLst>
              </a:tr>
            </a:tbl>
          </a:graphicData>
        </a:graphic>
      </p:graphicFrame>
      <p:sp>
        <p:nvSpPr>
          <p:cNvPr id="10" name="Rechteck: abgerundete Ecken 9">
            <a:extLst>
              <a:ext uri="{FF2B5EF4-FFF2-40B4-BE49-F238E27FC236}">
                <a16:creationId xmlns:a16="http://schemas.microsoft.com/office/drawing/2014/main" id="{DF6D9DB1-4073-AB6C-0990-13482DCEAB76}"/>
              </a:ext>
            </a:extLst>
          </p:cNvPr>
          <p:cNvSpPr/>
          <p:nvPr/>
        </p:nvSpPr>
        <p:spPr>
          <a:xfrm>
            <a:off x="1605788" y="1108242"/>
            <a:ext cx="2530140"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Licensing of AI Models</a:t>
            </a:r>
          </a:p>
        </p:txBody>
      </p:sp>
      <p:graphicFrame>
        <p:nvGraphicFramePr>
          <p:cNvPr id="6" name="Tabelle 5">
            <a:extLst>
              <a:ext uri="{FF2B5EF4-FFF2-40B4-BE49-F238E27FC236}">
                <a16:creationId xmlns:a16="http://schemas.microsoft.com/office/drawing/2014/main" id="{E5E0BADE-1638-56F8-DA7A-6D7221E9ED2E}"/>
              </a:ext>
            </a:extLst>
          </p:cNvPr>
          <p:cNvGraphicFramePr>
            <a:graphicFrameLocks noGrp="1"/>
          </p:cNvGraphicFramePr>
          <p:nvPr>
            <p:extLst>
              <p:ext uri="{D42A27DB-BD31-4B8C-83A1-F6EECF244321}">
                <p14:modId xmlns:p14="http://schemas.microsoft.com/office/powerpoint/2010/main" val="3818274415"/>
              </p:ext>
            </p:extLst>
          </p:nvPr>
        </p:nvGraphicFramePr>
        <p:xfrm>
          <a:off x="672406" y="4517803"/>
          <a:ext cx="4396904" cy="1036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77372">
                  <a:extLst>
                    <a:ext uri="{9D8B030D-6E8A-4147-A177-3AD203B41FA5}">
                      <a16:colId xmlns:a16="http://schemas.microsoft.com/office/drawing/2014/main" val="3008863374"/>
                    </a:ext>
                  </a:extLst>
                </a:gridCol>
                <a:gridCol w="1619532">
                  <a:extLst>
                    <a:ext uri="{9D8B030D-6E8A-4147-A177-3AD203B41FA5}">
                      <a16:colId xmlns:a16="http://schemas.microsoft.com/office/drawing/2014/main" val="2363595084"/>
                    </a:ext>
                  </a:extLst>
                </a:gridCol>
              </a:tblGrid>
              <a:tr h="331207">
                <a:tc>
                  <a:txBody>
                    <a:bodyPr/>
                    <a:lstStyle/>
                    <a:p>
                      <a:pPr algn="ctr"/>
                      <a:r>
                        <a:rPr lang="de-DE" sz="1800" dirty="0"/>
                        <a:t>Interface</a:t>
                      </a:r>
                      <a:endParaRPr lang="en-US" sz="1800" dirty="0"/>
                    </a:p>
                  </a:txBody>
                  <a:tcPr/>
                </a:tc>
                <a:tc>
                  <a:txBody>
                    <a:bodyPr/>
                    <a:lstStyle/>
                    <a:p>
                      <a:pPr algn="ctr"/>
                      <a:r>
                        <a:rPr lang="de-DE" sz="1800" dirty="0"/>
                        <a:t>#</a:t>
                      </a:r>
                      <a:endParaRPr lang="en-US" sz="1800" dirty="0"/>
                    </a:p>
                  </a:txBody>
                  <a:tcPr/>
                </a:tc>
                <a:extLst>
                  <a:ext uri="{0D108BD9-81ED-4DB2-BD59-A6C34878D82A}">
                    <a16:rowId xmlns:a16="http://schemas.microsoft.com/office/drawing/2014/main" val="1205164959"/>
                  </a:ext>
                </a:extLst>
              </a:tr>
              <a:tr h="329423">
                <a:tc>
                  <a:txBody>
                    <a:bodyPr/>
                    <a:lstStyle/>
                    <a:p>
                      <a:pPr algn="ctr"/>
                      <a:r>
                        <a:rPr lang="de-DE" sz="1600" dirty="0"/>
                        <a:t>Web-app</a:t>
                      </a:r>
                      <a:endParaRPr lang="en-US" sz="1600" dirty="0"/>
                    </a:p>
                  </a:txBody>
                  <a:tcPr/>
                </a:tc>
                <a:tc>
                  <a:txBody>
                    <a:bodyPr/>
                    <a:lstStyle/>
                    <a:p>
                      <a:pPr algn="ctr"/>
                      <a:r>
                        <a:rPr lang="de-DE" sz="1600" dirty="0"/>
                        <a:t>12</a:t>
                      </a:r>
                    </a:p>
                  </a:txBody>
                  <a:tcPr/>
                </a:tc>
                <a:extLst>
                  <a:ext uri="{0D108BD9-81ED-4DB2-BD59-A6C34878D82A}">
                    <a16:rowId xmlns:a16="http://schemas.microsoft.com/office/drawing/2014/main" val="4217378120"/>
                  </a:ext>
                </a:extLst>
              </a:tr>
              <a:tr h="329423">
                <a:tc>
                  <a:txBody>
                    <a:bodyPr/>
                    <a:lstStyle/>
                    <a:p>
                      <a:pPr algn="ctr"/>
                      <a:r>
                        <a:rPr lang="de-DE" sz="1600" dirty="0"/>
                        <a:t>Word add-in</a:t>
                      </a:r>
                      <a:endParaRPr lang="en-US" sz="1600" dirty="0"/>
                    </a:p>
                  </a:txBody>
                  <a:tcPr/>
                </a:tc>
                <a:tc>
                  <a:txBody>
                    <a:bodyPr/>
                    <a:lstStyle/>
                    <a:p>
                      <a:pPr algn="ctr"/>
                      <a:r>
                        <a:rPr lang="de-DE" sz="1600" dirty="0"/>
                        <a:t>3</a:t>
                      </a:r>
                      <a:endParaRPr lang="en-US" sz="1600" dirty="0"/>
                    </a:p>
                  </a:txBody>
                  <a:tcPr/>
                </a:tc>
                <a:extLst>
                  <a:ext uri="{0D108BD9-81ED-4DB2-BD59-A6C34878D82A}">
                    <a16:rowId xmlns:a16="http://schemas.microsoft.com/office/drawing/2014/main" val="1674941271"/>
                  </a:ext>
                </a:extLst>
              </a:tr>
            </a:tbl>
          </a:graphicData>
        </a:graphic>
      </p:graphicFrame>
      <p:sp>
        <p:nvSpPr>
          <p:cNvPr id="11" name="Rechteck: abgerundete Ecken 10">
            <a:extLst>
              <a:ext uri="{FF2B5EF4-FFF2-40B4-BE49-F238E27FC236}">
                <a16:creationId xmlns:a16="http://schemas.microsoft.com/office/drawing/2014/main" id="{DA7F24B7-6E17-1B80-D4A7-EA933517D5DC}"/>
              </a:ext>
            </a:extLst>
          </p:cNvPr>
          <p:cNvSpPr/>
          <p:nvPr/>
        </p:nvSpPr>
        <p:spPr>
          <a:xfrm>
            <a:off x="1680015" y="4222946"/>
            <a:ext cx="2381686"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User-Tool Interaction</a:t>
            </a:r>
          </a:p>
        </p:txBody>
      </p:sp>
      <p:sp>
        <p:nvSpPr>
          <p:cNvPr id="7" name="Rechteck: abgerundete Ecken 6">
            <a:extLst>
              <a:ext uri="{FF2B5EF4-FFF2-40B4-BE49-F238E27FC236}">
                <a16:creationId xmlns:a16="http://schemas.microsoft.com/office/drawing/2014/main" id="{C037CECD-29F6-343A-2862-726045C7B313}"/>
              </a:ext>
            </a:extLst>
          </p:cNvPr>
          <p:cNvSpPr/>
          <p:nvPr/>
        </p:nvSpPr>
        <p:spPr>
          <a:xfrm>
            <a:off x="5950296" y="1147118"/>
            <a:ext cx="4901543" cy="2436534"/>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kern="0" dirty="0">
                <a:solidFill>
                  <a:schemeClr val="tx1"/>
                </a:solidFill>
              </a:rPr>
              <a:t>Trend goes towards third-party models, especially commercial ones. Azure Open AI‘s ChatGPT is the favorite. </a:t>
            </a:r>
          </a:p>
          <a:p>
            <a:pPr algn="ctr"/>
            <a:r>
              <a:rPr lang="en-US" sz="1600" kern="0" dirty="0">
                <a:solidFill>
                  <a:schemeClr val="tx1"/>
                </a:solidFill>
              </a:rPr>
              <a:t>Why?</a:t>
            </a:r>
          </a:p>
          <a:p>
            <a:pPr algn="ctr"/>
            <a:endParaRPr lang="de-DE" sz="1600" kern="0" dirty="0">
              <a:solidFill>
                <a:schemeClr val="tx1"/>
              </a:solidFill>
            </a:endParaRPr>
          </a:p>
        </p:txBody>
      </p:sp>
      <p:sp>
        <p:nvSpPr>
          <p:cNvPr id="8" name="Rechteck: abgerundete Ecken 7">
            <a:extLst>
              <a:ext uri="{FF2B5EF4-FFF2-40B4-BE49-F238E27FC236}">
                <a16:creationId xmlns:a16="http://schemas.microsoft.com/office/drawing/2014/main" id="{E1D67B9C-1D7B-D062-59F8-7A3EA872C6EE}"/>
              </a:ext>
            </a:extLst>
          </p:cNvPr>
          <p:cNvSpPr/>
          <p:nvPr/>
        </p:nvSpPr>
        <p:spPr>
          <a:xfrm>
            <a:off x="5950296" y="4517804"/>
            <a:ext cx="4901542" cy="1244821"/>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kern="0" dirty="0">
                <a:solidFill>
                  <a:schemeClr val="tx1"/>
                </a:solidFill>
              </a:rPr>
              <a:t>Web-applications are the clear winner in this race.</a:t>
            </a:r>
          </a:p>
          <a:p>
            <a:endParaRPr lang="en-US" sz="1600" kern="0" dirty="0">
              <a:solidFill>
                <a:schemeClr val="tx1"/>
              </a:solidFill>
            </a:endParaRPr>
          </a:p>
          <a:p>
            <a:r>
              <a:rPr lang="en-US" sz="1600" kern="0" dirty="0">
                <a:solidFill>
                  <a:schemeClr val="tx1"/>
                </a:solidFill>
              </a:rPr>
              <a:t>Identified preference of appliers to work in their trusted word-environment stands in contrast to that.</a:t>
            </a:r>
          </a:p>
        </p:txBody>
      </p:sp>
      <p:sp>
        <p:nvSpPr>
          <p:cNvPr id="2" name="Rechteck: abgerundete Ecken 1">
            <a:extLst>
              <a:ext uri="{FF2B5EF4-FFF2-40B4-BE49-F238E27FC236}">
                <a16:creationId xmlns:a16="http://schemas.microsoft.com/office/drawing/2014/main" id="{688B0F7C-C80C-AD67-692E-4A403603CFD2}"/>
              </a:ext>
            </a:extLst>
          </p:cNvPr>
          <p:cNvSpPr/>
          <p:nvPr/>
        </p:nvSpPr>
        <p:spPr>
          <a:xfrm>
            <a:off x="6096000" y="2365385"/>
            <a:ext cx="4555787" cy="1060315"/>
          </a:xfrm>
          <a:prstGeom prst="roundRect">
            <a:avLst>
              <a:gd name="adj" fmla="val 2951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tx1"/>
                </a:solidFill>
              </a:rPr>
              <a:t>"It was really very </a:t>
            </a:r>
            <a:r>
              <a:rPr lang="en-US" sz="1600" b="1" kern="0" dirty="0">
                <a:solidFill>
                  <a:schemeClr val="tx1"/>
                </a:solidFill>
              </a:rPr>
              <a:t>easy</a:t>
            </a:r>
            <a:r>
              <a:rPr lang="en-US" sz="1600" kern="0" dirty="0">
                <a:solidFill>
                  <a:schemeClr val="tx1"/>
                </a:solidFill>
              </a:rPr>
              <a:t> for us to connect [our system] to ChatGPT, so that the law firms [can work] in a </a:t>
            </a:r>
            <a:r>
              <a:rPr lang="en-US" sz="1600" b="1" kern="0" dirty="0">
                <a:solidFill>
                  <a:schemeClr val="tx1"/>
                </a:solidFill>
              </a:rPr>
              <a:t>data protection-compliant</a:t>
            </a:r>
            <a:r>
              <a:rPr lang="en-US" sz="1600" kern="0" dirty="0">
                <a:solidFill>
                  <a:schemeClr val="tx1"/>
                </a:solidFill>
              </a:rPr>
              <a:t>, and extremely simple way with AI.“ (P-3)</a:t>
            </a:r>
            <a:endParaRPr lang="en-US" sz="1600" dirty="0"/>
          </a:p>
        </p:txBody>
      </p:sp>
      <p:sp>
        <p:nvSpPr>
          <p:cNvPr id="4" name="Datumsplatzhalter 3">
            <a:extLst>
              <a:ext uri="{FF2B5EF4-FFF2-40B4-BE49-F238E27FC236}">
                <a16:creationId xmlns:a16="http://schemas.microsoft.com/office/drawing/2014/main" id="{79B9193E-982C-63B4-693D-CCD2BFA98DEA}"/>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9" name="Foliennummernplatzhalter 5">
            <a:extLst>
              <a:ext uri="{FF2B5EF4-FFF2-40B4-BE49-F238E27FC236}">
                <a16:creationId xmlns:a16="http://schemas.microsoft.com/office/drawing/2014/main" id="{EEA3D187-573D-24C2-A3CA-A56C0928FA33}"/>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21</a:t>
            </a:fld>
            <a:endParaRPr lang="de-DE" sz="800" b="0" i="0" u="none" strike="noStrike" kern="1200" cap="none" spc="0" baseline="0" dirty="0">
              <a:solidFill>
                <a:srgbClr val="7F7F7F"/>
              </a:solidFill>
              <a:uFillTx/>
              <a:latin typeface="Arial"/>
            </a:endParaRPr>
          </a:p>
        </p:txBody>
      </p:sp>
    </p:spTree>
    <p:extLst>
      <p:ext uri="{BB962C8B-B14F-4D97-AF65-F5344CB8AC3E}">
        <p14:creationId xmlns:p14="http://schemas.microsoft.com/office/powerpoint/2010/main" val="39804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18AFF02-DCDD-D2F2-D589-58A5DD86AD74}"/>
              </a:ext>
            </a:extLst>
          </p:cNvPr>
          <p:cNvSpPr>
            <a:spLocks noGrp="1"/>
          </p:cNvSpPr>
          <p:nvPr>
            <p:ph type="title"/>
          </p:nvPr>
        </p:nvSpPr>
        <p:spPr/>
        <p:txBody>
          <a:bodyPr/>
          <a:lstStyle/>
          <a:p>
            <a:r>
              <a:rPr lang="en-US" dirty="0"/>
              <a:t>Preferences</a:t>
            </a:r>
          </a:p>
        </p:txBody>
      </p:sp>
      <p:sp>
        <p:nvSpPr>
          <p:cNvPr id="2" name="Rechteck: abgerundete Ecken 1">
            <a:extLst>
              <a:ext uri="{FF2B5EF4-FFF2-40B4-BE49-F238E27FC236}">
                <a16:creationId xmlns:a16="http://schemas.microsoft.com/office/drawing/2014/main" id="{032AD6EB-C725-4750-7512-5382DBFE7AFF}"/>
              </a:ext>
            </a:extLst>
          </p:cNvPr>
          <p:cNvSpPr/>
          <p:nvPr/>
        </p:nvSpPr>
        <p:spPr>
          <a:xfrm>
            <a:off x="2041128" y="1631262"/>
            <a:ext cx="2104359"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Prepared Prompts</a:t>
            </a:r>
          </a:p>
        </p:txBody>
      </p:sp>
      <p:sp>
        <p:nvSpPr>
          <p:cNvPr id="4" name="Rechteck: abgerundete Ecken 3">
            <a:extLst>
              <a:ext uri="{FF2B5EF4-FFF2-40B4-BE49-F238E27FC236}">
                <a16:creationId xmlns:a16="http://schemas.microsoft.com/office/drawing/2014/main" id="{2AEAB0FB-4C3F-9494-074E-0B5C96A2C7A7}"/>
              </a:ext>
            </a:extLst>
          </p:cNvPr>
          <p:cNvSpPr/>
          <p:nvPr/>
        </p:nvSpPr>
        <p:spPr>
          <a:xfrm>
            <a:off x="6989980" y="1631261"/>
            <a:ext cx="3555767"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Specific vs. Comprehensive Tool</a:t>
            </a:r>
          </a:p>
        </p:txBody>
      </p:sp>
      <p:sp>
        <p:nvSpPr>
          <p:cNvPr id="9" name="Rechteck: abgerundete Ecken 8">
            <a:extLst>
              <a:ext uri="{FF2B5EF4-FFF2-40B4-BE49-F238E27FC236}">
                <a16:creationId xmlns:a16="http://schemas.microsoft.com/office/drawing/2014/main" id="{0A194AA6-E2FA-5747-2818-4FDABB72D9DC}"/>
              </a:ext>
            </a:extLst>
          </p:cNvPr>
          <p:cNvSpPr/>
          <p:nvPr/>
        </p:nvSpPr>
        <p:spPr>
          <a:xfrm>
            <a:off x="384574" y="1937517"/>
            <a:ext cx="5221144" cy="1543871"/>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kern="0" dirty="0">
                <a:solidFill>
                  <a:schemeClr val="tx1"/>
                </a:solidFill>
              </a:rPr>
              <a:t>Out-of-the-box use cases through prompts for less tech-savvy users who are unfamiliar with prompting</a:t>
            </a:r>
          </a:p>
          <a:p>
            <a:pPr marL="285750" indent="-285750">
              <a:buFont typeface="Arial" panose="020B0604020202020204" pitchFamily="34" charset="0"/>
              <a:buChar char="•"/>
            </a:pPr>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Identified as a preference by four appliers and four providers</a:t>
            </a:r>
          </a:p>
          <a:p>
            <a:pPr marL="285750" indent="-285750">
              <a:buFont typeface="Arial" panose="020B0604020202020204" pitchFamily="34" charset="0"/>
              <a:buChar char="•"/>
            </a:pPr>
            <a:endParaRPr lang="en-US" sz="1600" kern="0" dirty="0">
              <a:solidFill>
                <a:schemeClr val="tx1"/>
              </a:solidFill>
            </a:endParaRPr>
          </a:p>
        </p:txBody>
      </p:sp>
      <p:sp>
        <p:nvSpPr>
          <p:cNvPr id="12" name="Rechteck: abgerundete Ecken 11">
            <a:extLst>
              <a:ext uri="{FF2B5EF4-FFF2-40B4-BE49-F238E27FC236}">
                <a16:creationId xmlns:a16="http://schemas.microsoft.com/office/drawing/2014/main" id="{FEE4A24D-F53E-7DE5-02C6-372022BBA63D}"/>
              </a:ext>
            </a:extLst>
          </p:cNvPr>
          <p:cNvSpPr/>
          <p:nvPr/>
        </p:nvSpPr>
        <p:spPr>
          <a:xfrm>
            <a:off x="6095998" y="1937517"/>
            <a:ext cx="5567731" cy="3439346"/>
          </a:xfrm>
          <a:prstGeom prst="roundRect">
            <a:avLst>
              <a:gd name="adj" fmla="val 14332"/>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kern="0" dirty="0">
                <a:solidFill>
                  <a:schemeClr val="tx1"/>
                </a:solidFill>
              </a:rPr>
              <a:t>Dissonance among providers whether users prefer </a:t>
            </a:r>
          </a:p>
          <a:p>
            <a:pPr marL="285750" indent="-285750">
              <a:buFont typeface="Arial" panose="020B0604020202020204" pitchFamily="34" charset="0"/>
              <a:buChar char="•"/>
            </a:pPr>
            <a:r>
              <a:rPr lang="en-US" sz="1600" kern="0" dirty="0">
                <a:solidFill>
                  <a:schemeClr val="tx1"/>
                </a:solidFill>
              </a:rPr>
              <a:t>a specific tool that just focuses on one use case (four mentions),</a:t>
            </a:r>
          </a:p>
          <a:p>
            <a:r>
              <a:rPr lang="en-US" sz="1600" kern="0" dirty="0">
                <a:solidFill>
                  <a:schemeClr val="tx1"/>
                </a:solidFill>
              </a:rPr>
              <a:t>or </a:t>
            </a:r>
          </a:p>
          <a:p>
            <a:pPr marL="285750" indent="-285750">
              <a:buFont typeface="Arial" panose="020B0604020202020204" pitchFamily="34" charset="0"/>
              <a:buChar char="•"/>
            </a:pPr>
            <a:r>
              <a:rPr lang="en-US" sz="1600" kern="0" dirty="0">
                <a:solidFill>
                  <a:schemeClr val="tx1"/>
                </a:solidFill>
              </a:rPr>
              <a:t>a comprehensive tool that unites many use cases (three mentions)</a:t>
            </a:r>
          </a:p>
        </p:txBody>
      </p:sp>
      <p:sp>
        <p:nvSpPr>
          <p:cNvPr id="15" name="Rechteck: abgerundete Ecken 14">
            <a:extLst>
              <a:ext uri="{FF2B5EF4-FFF2-40B4-BE49-F238E27FC236}">
                <a16:creationId xmlns:a16="http://schemas.microsoft.com/office/drawing/2014/main" id="{D038888D-B778-1CD1-825D-EA2C6E3A76CD}"/>
              </a:ext>
            </a:extLst>
          </p:cNvPr>
          <p:cNvSpPr/>
          <p:nvPr/>
        </p:nvSpPr>
        <p:spPr>
          <a:xfrm>
            <a:off x="6243545" y="4523027"/>
            <a:ext cx="5272635" cy="601602"/>
          </a:xfrm>
          <a:prstGeom prst="roundRect">
            <a:avLst>
              <a:gd name="adj" fmla="val 2089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Courier New" panose="02070309020205020404" pitchFamily="49" charset="0"/>
              <a:buChar char="o"/>
            </a:pPr>
            <a:r>
              <a:rPr lang="en-US" sz="1600" kern="0" dirty="0">
                <a:solidFill>
                  <a:schemeClr val="tx1"/>
                </a:solidFill>
              </a:rPr>
              <a:t>“[The users] say, ’No, so either you can do </a:t>
            </a:r>
            <a:r>
              <a:rPr lang="en-US" sz="1600" b="1" kern="0" dirty="0">
                <a:solidFill>
                  <a:schemeClr val="tx1"/>
                </a:solidFill>
              </a:rPr>
              <a:t>everything</a:t>
            </a:r>
            <a:r>
              <a:rPr lang="en-US" sz="1600" kern="0" dirty="0">
                <a:solidFill>
                  <a:schemeClr val="tx1"/>
                </a:solidFill>
              </a:rPr>
              <a:t>, or I won’t use it’" (P-3).</a:t>
            </a:r>
          </a:p>
        </p:txBody>
      </p:sp>
      <p:sp>
        <p:nvSpPr>
          <p:cNvPr id="5" name="Datumsplatzhalter 3">
            <a:extLst>
              <a:ext uri="{FF2B5EF4-FFF2-40B4-BE49-F238E27FC236}">
                <a16:creationId xmlns:a16="http://schemas.microsoft.com/office/drawing/2014/main" id="{295DE85F-B830-DF84-0DE3-660A3CD276AF}"/>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6" name="Foliennummernplatzhalter 5">
            <a:extLst>
              <a:ext uri="{FF2B5EF4-FFF2-40B4-BE49-F238E27FC236}">
                <a16:creationId xmlns:a16="http://schemas.microsoft.com/office/drawing/2014/main" id="{6D1D9A4B-2584-86C8-14A3-FDDFF9061059}"/>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22</a:t>
            </a:fld>
            <a:endParaRPr lang="de-DE" sz="800" b="0" i="0" u="none" strike="noStrike" kern="1200" cap="none" spc="0" baseline="0" dirty="0">
              <a:solidFill>
                <a:srgbClr val="7F7F7F"/>
              </a:solidFill>
              <a:uFillTx/>
              <a:latin typeface="Arial"/>
            </a:endParaRPr>
          </a:p>
        </p:txBody>
      </p:sp>
      <p:sp>
        <p:nvSpPr>
          <p:cNvPr id="7" name="Rechteck: abgerundete Ecken 14">
            <a:extLst>
              <a:ext uri="{FF2B5EF4-FFF2-40B4-BE49-F238E27FC236}">
                <a16:creationId xmlns:a16="http://schemas.microsoft.com/office/drawing/2014/main" id="{FDAD65F8-E2F9-109A-A563-DF00C83BAC4E}"/>
              </a:ext>
            </a:extLst>
          </p:cNvPr>
          <p:cNvSpPr/>
          <p:nvPr/>
        </p:nvSpPr>
        <p:spPr>
          <a:xfrm>
            <a:off x="6243544" y="3784661"/>
            <a:ext cx="5272635" cy="601601"/>
          </a:xfrm>
          <a:prstGeom prst="roundRect">
            <a:avLst>
              <a:gd name="adj" fmla="val 20891"/>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Courier New" panose="02070309020205020404" pitchFamily="49" charset="0"/>
              <a:buChar char="o"/>
            </a:pPr>
            <a:r>
              <a:rPr lang="en-US" sz="1600" kern="0" dirty="0">
                <a:solidFill>
                  <a:schemeClr val="tx1"/>
                </a:solidFill>
              </a:rPr>
              <a:t>"[...] the solution has to </a:t>
            </a:r>
            <a:r>
              <a:rPr lang="en-US" sz="1600" b="1" kern="0" dirty="0">
                <a:solidFill>
                  <a:schemeClr val="tx1"/>
                </a:solidFill>
              </a:rPr>
              <a:t>specialize</a:t>
            </a:r>
            <a:r>
              <a:rPr lang="en-US" sz="1600" kern="0" dirty="0">
                <a:solidFill>
                  <a:schemeClr val="tx1"/>
                </a:solidFill>
              </a:rPr>
              <a:t> or focus specifically on the right use case." (P-2)</a:t>
            </a:r>
          </a:p>
        </p:txBody>
      </p:sp>
    </p:spTree>
    <p:extLst>
      <p:ext uri="{BB962C8B-B14F-4D97-AF65-F5344CB8AC3E}">
        <p14:creationId xmlns:p14="http://schemas.microsoft.com/office/powerpoint/2010/main" val="182964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18AFF02-DCDD-D2F2-D589-58A5DD86AD74}"/>
              </a:ext>
            </a:extLst>
          </p:cNvPr>
          <p:cNvSpPr>
            <a:spLocks noGrp="1"/>
          </p:cNvSpPr>
          <p:nvPr>
            <p:ph type="title"/>
          </p:nvPr>
        </p:nvSpPr>
        <p:spPr>
          <a:xfrm>
            <a:off x="334432" y="44448"/>
            <a:ext cx="2593594" cy="720720"/>
          </a:xfrm>
        </p:spPr>
        <p:txBody>
          <a:bodyPr/>
          <a:lstStyle/>
          <a:p>
            <a:r>
              <a:rPr lang="en-US" dirty="0"/>
              <a:t>Main Benefits</a:t>
            </a:r>
          </a:p>
        </p:txBody>
      </p:sp>
      <p:sp>
        <p:nvSpPr>
          <p:cNvPr id="10" name="Rechteck: abgerundete Ecken 9">
            <a:extLst>
              <a:ext uri="{FF2B5EF4-FFF2-40B4-BE49-F238E27FC236}">
                <a16:creationId xmlns:a16="http://schemas.microsoft.com/office/drawing/2014/main" id="{DF6D9DB1-4073-AB6C-0990-13482DCEAB76}"/>
              </a:ext>
            </a:extLst>
          </p:cNvPr>
          <p:cNvSpPr/>
          <p:nvPr/>
        </p:nvSpPr>
        <p:spPr>
          <a:xfrm>
            <a:off x="1574640" y="1496117"/>
            <a:ext cx="2961278"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Accessibility of Documents</a:t>
            </a:r>
          </a:p>
        </p:txBody>
      </p:sp>
      <p:sp>
        <p:nvSpPr>
          <p:cNvPr id="11" name="Rechteck: abgerundete Ecken 10">
            <a:extLst>
              <a:ext uri="{FF2B5EF4-FFF2-40B4-BE49-F238E27FC236}">
                <a16:creationId xmlns:a16="http://schemas.microsoft.com/office/drawing/2014/main" id="{DA7F24B7-6E17-1B80-D4A7-EA933517D5DC}"/>
              </a:ext>
            </a:extLst>
          </p:cNvPr>
          <p:cNvSpPr/>
          <p:nvPr/>
        </p:nvSpPr>
        <p:spPr>
          <a:xfrm>
            <a:off x="8249384" y="1510191"/>
            <a:ext cx="1225355"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Efficiency</a:t>
            </a:r>
          </a:p>
        </p:txBody>
      </p:sp>
      <p:sp>
        <p:nvSpPr>
          <p:cNvPr id="5" name="Rechteck: abgerundete Ecken 4">
            <a:extLst>
              <a:ext uri="{FF2B5EF4-FFF2-40B4-BE49-F238E27FC236}">
                <a16:creationId xmlns:a16="http://schemas.microsoft.com/office/drawing/2014/main" id="{800F5314-0C6F-203A-C4F0-65695D7E90A5}"/>
              </a:ext>
            </a:extLst>
          </p:cNvPr>
          <p:cNvSpPr/>
          <p:nvPr/>
        </p:nvSpPr>
        <p:spPr>
          <a:xfrm>
            <a:off x="419879" y="1790974"/>
            <a:ext cx="5270801" cy="177137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kern="0" dirty="0">
                <a:solidFill>
                  <a:schemeClr val="tx1"/>
                </a:solidFill>
              </a:rPr>
              <a:t>Mentioned by three providers and two appliers</a:t>
            </a:r>
          </a:p>
          <a:p>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Company’s entire knowledge base is made accessible</a:t>
            </a:r>
          </a:p>
          <a:p>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Users can quickly find their own but also colleagues’ documents</a:t>
            </a:r>
          </a:p>
        </p:txBody>
      </p:sp>
      <p:sp>
        <p:nvSpPr>
          <p:cNvPr id="6" name="Rechteck: abgerundete Ecken 5">
            <a:extLst>
              <a:ext uri="{FF2B5EF4-FFF2-40B4-BE49-F238E27FC236}">
                <a16:creationId xmlns:a16="http://schemas.microsoft.com/office/drawing/2014/main" id="{15A97EC0-2840-90E7-5CC3-1E9745B0E3B7}"/>
              </a:ext>
            </a:extLst>
          </p:cNvPr>
          <p:cNvSpPr/>
          <p:nvPr/>
        </p:nvSpPr>
        <p:spPr>
          <a:xfrm>
            <a:off x="6517066" y="1805048"/>
            <a:ext cx="4677415" cy="1514415"/>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Highlighted by five providers and eight appliers</a:t>
            </a:r>
          </a:p>
          <a:p>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Time savings and familiarizing oneself with documents faster were mentioned the most</a:t>
            </a:r>
          </a:p>
        </p:txBody>
      </p:sp>
      <p:sp>
        <p:nvSpPr>
          <p:cNvPr id="2" name="Datumsplatzhalter 3">
            <a:extLst>
              <a:ext uri="{FF2B5EF4-FFF2-40B4-BE49-F238E27FC236}">
                <a16:creationId xmlns:a16="http://schemas.microsoft.com/office/drawing/2014/main" id="{01855B2B-CF0A-4188-E749-7F21ECE87B23}"/>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4" name="Foliennummernplatzhalter 5">
            <a:extLst>
              <a:ext uri="{FF2B5EF4-FFF2-40B4-BE49-F238E27FC236}">
                <a16:creationId xmlns:a16="http://schemas.microsoft.com/office/drawing/2014/main" id="{39C864DD-02DB-728F-2205-DD5970DC7381}"/>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23</a:t>
            </a:fld>
            <a:endParaRPr lang="de-DE" sz="800" b="0" i="0" u="none" strike="noStrike" kern="1200" cap="none" spc="0" baseline="0" dirty="0">
              <a:solidFill>
                <a:srgbClr val="7F7F7F"/>
              </a:solidFill>
              <a:uFillTx/>
              <a:latin typeface="Arial"/>
            </a:endParaRPr>
          </a:p>
        </p:txBody>
      </p:sp>
    </p:spTree>
    <p:extLst>
      <p:ext uri="{BB962C8B-B14F-4D97-AF65-F5344CB8AC3E}">
        <p14:creationId xmlns:p14="http://schemas.microsoft.com/office/powerpoint/2010/main" val="240263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18AFF02-DCDD-D2F2-D589-58A5DD86AD74}"/>
              </a:ext>
            </a:extLst>
          </p:cNvPr>
          <p:cNvSpPr>
            <a:spLocks noGrp="1"/>
          </p:cNvSpPr>
          <p:nvPr>
            <p:ph type="title"/>
          </p:nvPr>
        </p:nvSpPr>
        <p:spPr>
          <a:xfrm>
            <a:off x="334432" y="44448"/>
            <a:ext cx="2593594" cy="720720"/>
          </a:xfrm>
        </p:spPr>
        <p:txBody>
          <a:bodyPr/>
          <a:lstStyle/>
          <a:p>
            <a:r>
              <a:rPr lang="en-US" dirty="0"/>
              <a:t>Main Challenges</a:t>
            </a:r>
          </a:p>
        </p:txBody>
      </p:sp>
      <p:sp>
        <p:nvSpPr>
          <p:cNvPr id="7" name="Rechteck: abgerundete Ecken 6">
            <a:extLst>
              <a:ext uri="{FF2B5EF4-FFF2-40B4-BE49-F238E27FC236}">
                <a16:creationId xmlns:a16="http://schemas.microsoft.com/office/drawing/2014/main" id="{FC6256BF-7B32-09D9-B3B3-AFCECC8D367A}"/>
              </a:ext>
            </a:extLst>
          </p:cNvPr>
          <p:cNvSpPr/>
          <p:nvPr/>
        </p:nvSpPr>
        <p:spPr>
          <a:xfrm>
            <a:off x="1964698" y="1665084"/>
            <a:ext cx="1871980"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Resource Strain</a:t>
            </a:r>
          </a:p>
        </p:txBody>
      </p:sp>
      <p:sp>
        <p:nvSpPr>
          <p:cNvPr id="8" name="Rechteck: abgerundete Ecken 7">
            <a:extLst>
              <a:ext uri="{FF2B5EF4-FFF2-40B4-BE49-F238E27FC236}">
                <a16:creationId xmlns:a16="http://schemas.microsoft.com/office/drawing/2014/main" id="{266A4E50-ED66-EB87-E86F-9037C6378CE6}"/>
              </a:ext>
            </a:extLst>
          </p:cNvPr>
          <p:cNvSpPr/>
          <p:nvPr/>
        </p:nvSpPr>
        <p:spPr>
          <a:xfrm>
            <a:off x="7500121" y="1671020"/>
            <a:ext cx="2474960"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Missing Training Data</a:t>
            </a:r>
          </a:p>
        </p:txBody>
      </p:sp>
      <p:sp>
        <p:nvSpPr>
          <p:cNvPr id="9" name="Rechteck: abgerundete Ecken 8">
            <a:extLst>
              <a:ext uri="{FF2B5EF4-FFF2-40B4-BE49-F238E27FC236}">
                <a16:creationId xmlns:a16="http://schemas.microsoft.com/office/drawing/2014/main" id="{8CB48AC9-A19A-8D08-14E8-922271E2712E}"/>
              </a:ext>
            </a:extLst>
          </p:cNvPr>
          <p:cNvSpPr/>
          <p:nvPr/>
        </p:nvSpPr>
        <p:spPr>
          <a:xfrm>
            <a:off x="334432" y="1960938"/>
            <a:ext cx="5132513" cy="1225175"/>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285750" indent="-285750">
              <a:buFont typeface="Arial" panose="020B0604020202020204" pitchFamily="34" charset="0"/>
              <a:buChar char="•"/>
            </a:pPr>
            <a:r>
              <a:rPr lang="en-US" sz="1600" kern="0" dirty="0">
                <a:solidFill>
                  <a:schemeClr val="tx1"/>
                </a:solidFill>
              </a:rPr>
              <a:t>Five providers mentioned appliers‘ resource strains</a:t>
            </a:r>
          </a:p>
          <a:p>
            <a:pPr marL="285750" indent="-285750">
              <a:buFont typeface="Arial" panose="020B0604020202020204" pitchFamily="34" charset="0"/>
              <a:buChar char="•"/>
            </a:pPr>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Five appliers support this, emphasizing their need to improve efficiency and handle large amounts of data</a:t>
            </a:r>
            <a:endParaRPr lang="en-US" sz="1400" kern="0" dirty="0">
              <a:solidFill>
                <a:schemeClr val="tx1"/>
              </a:solidFill>
            </a:endParaRPr>
          </a:p>
        </p:txBody>
      </p:sp>
      <p:sp>
        <p:nvSpPr>
          <p:cNvPr id="12" name="Rechteck: abgerundete Ecken 11">
            <a:extLst>
              <a:ext uri="{FF2B5EF4-FFF2-40B4-BE49-F238E27FC236}">
                <a16:creationId xmlns:a16="http://schemas.microsoft.com/office/drawing/2014/main" id="{B3B2E1C5-358D-F0C9-0B34-EDE573C269FC}"/>
              </a:ext>
            </a:extLst>
          </p:cNvPr>
          <p:cNvSpPr/>
          <p:nvPr/>
        </p:nvSpPr>
        <p:spPr>
          <a:xfrm>
            <a:off x="6255228" y="1960938"/>
            <a:ext cx="5132513" cy="2311025"/>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kern="0" dirty="0">
                <a:solidFill>
                  <a:schemeClr val="tx1"/>
                </a:solidFill>
              </a:rPr>
              <a:t>Mentioned by seven providers as a major challenge</a:t>
            </a:r>
          </a:p>
          <a:p>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Highly sensitive data </a:t>
            </a:r>
            <a:r>
              <a:rPr lang="en-US" sz="1600" kern="0" dirty="0">
                <a:solidFill>
                  <a:schemeClr val="tx1"/>
                </a:solidFill>
                <a:sym typeface="Wingdings" panose="05000000000000000000" pitchFamily="2" charset="2"/>
              </a:rPr>
              <a:t> not openly available non-anonymized</a:t>
            </a:r>
          </a:p>
          <a:p>
            <a:endParaRPr lang="en-US" sz="1600" kern="0" dirty="0">
              <a:solidFill>
                <a:schemeClr val="tx1"/>
              </a:solidFill>
              <a:sym typeface="Wingdings" panose="05000000000000000000" pitchFamily="2" charset="2"/>
            </a:endParaRPr>
          </a:p>
          <a:p>
            <a:r>
              <a:rPr lang="en-US" sz="1600" kern="0" dirty="0">
                <a:solidFill>
                  <a:schemeClr val="tx1"/>
                </a:solidFill>
                <a:sym typeface="Wingdings" panose="05000000000000000000" pitchFamily="2" charset="2"/>
              </a:rPr>
              <a:t>Solution: </a:t>
            </a:r>
          </a:p>
          <a:p>
            <a:pPr marL="285750" indent="-285750">
              <a:buFont typeface="Arial" panose="020B0604020202020204" pitchFamily="34" charset="0"/>
              <a:buChar char="•"/>
            </a:pPr>
            <a:r>
              <a:rPr lang="en-US" sz="1600" kern="0" dirty="0">
                <a:solidFill>
                  <a:schemeClr val="tx1"/>
                </a:solidFill>
                <a:sym typeface="Wingdings" panose="05000000000000000000" pitchFamily="2" charset="2"/>
              </a:rPr>
              <a:t>Collaborating with a law firm </a:t>
            </a:r>
          </a:p>
          <a:p>
            <a:pPr marL="285750" indent="-285750">
              <a:buFont typeface="Arial" panose="020B0604020202020204" pitchFamily="34" charset="0"/>
              <a:buChar char="•"/>
            </a:pPr>
            <a:r>
              <a:rPr lang="en-US" sz="1600" kern="0" dirty="0">
                <a:solidFill>
                  <a:schemeClr val="tx1"/>
                </a:solidFill>
                <a:sym typeface="Wingdings" panose="05000000000000000000" pitchFamily="2" charset="2"/>
              </a:rPr>
              <a:t>Using synthetic data</a:t>
            </a:r>
          </a:p>
        </p:txBody>
      </p:sp>
      <p:sp>
        <p:nvSpPr>
          <p:cNvPr id="2" name="Datumsplatzhalter 3">
            <a:extLst>
              <a:ext uri="{FF2B5EF4-FFF2-40B4-BE49-F238E27FC236}">
                <a16:creationId xmlns:a16="http://schemas.microsoft.com/office/drawing/2014/main" id="{08DBF032-A473-B760-9901-E0633A8550CC}"/>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4" name="Foliennummernplatzhalter 5">
            <a:extLst>
              <a:ext uri="{FF2B5EF4-FFF2-40B4-BE49-F238E27FC236}">
                <a16:creationId xmlns:a16="http://schemas.microsoft.com/office/drawing/2014/main" id="{B901076D-26C2-261A-ACB8-93B58CEBDB4E}"/>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24</a:t>
            </a:fld>
            <a:endParaRPr lang="de-DE" sz="800" b="0" i="0" u="none" strike="noStrike" kern="1200" cap="none" spc="0" baseline="0" dirty="0">
              <a:solidFill>
                <a:srgbClr val="7F7F7F"/>
              </a:solidFill>
              <a:uFillTx/>
              <a:latin typeface="Arial"/>
            </a:endParaRPr>
          </a:p>
        </p:txBody>
      </p:sp>
    </p:spTree>
    <p:extLst>
      <p:ext uri="{BB962C8B-B14F-4D97-AF65-F5344CB8AC3E}">
        <p14:creationId xmlns:p14="http://schemas.microsoft.com/office/powerpoint/2010/main" val="207267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A942C0-C370-9D54-7CA4-0595D8F1FB3B}"/>
              </a:ext>
            </a:extLst>
          </p:cNvPr>
          <p:cNvSpPr>
            <a:spLocks noGrp="1"/>
          </p:cNvSpPr>
          <p:nvPr>
            <p:ph type="title"/>
          </p:nvPr>
        </p:nvSpPr>
        <p:spPr>
          <a:xfrm>
            <a:off x="334433" y="44449"/>
            <a:ext cx="10586100" cy="720720"/>
          </a:xfrm>
        </p:spPr>
        <p:txBody>
          <a:bodyPr/>
          <a:lstStyle/>
          <a:p>
            <a:r>
              <a:rPr lang="en-US" dirty="0"/>
              <a:t>Findings – Summary</a:t>
            </a:r>
          </a:p>
        </p:txBody>
      </p:sp>
      <p:graphicFrame>
        <p:nvGraphicFramePr>
          <p:cNvPr id="4" name="Tabelle 3">
            <a:extLst>
              <a:ext uri="{FF2B5EF4-FFF2-40B4-BE49-F238E27FC236}">
                <a16:creationId xmlns:a16="http://schemas.microsoft.com/office/drawing/2014/main" id="{3F08E335-721A-D9DF-C1FB-BBAAACC1DC57}"/>
              </a:ext>
            </a:extLst>
          </p:cNvPr>
          <p:cNvGraphicFramePr>
            <a:graphicFrameLocks noGrp="1"/>
          </p:cNvGraphicFramePr>
          <p:nvPr>
            <p:extLst>
              <p:ext uri="{D42A27DB-BD31-4B8C-83A1-F6EECF244321}">
                <p14:modId xmlns:p14="http://schemas.microsoft.com/office/powerpoint/2010/main" val="70624466"/>
              </p:ext>
            </p:extLst>
          </p:nvPr>
        </p:nvGraphicFramePr>
        <p:xfrm>
          <a:off x="334053" y="1308129"/>
          <a:ext cx="4332136" cy="51926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54403">
                  <a:extLst>
                    <a:ext uri="{9D8B030D-6E8A-4147-A177-3AD203B41FA5}">
                      <a16:colId xmlns:a16="http://schemas.microsoft.com/office/drawing/2014/main" val="84096571"/>
                    </a:ext>
                  </a:extLst>
                </a:gridCol>
                <a:gridCol w="1583218">
                  <a:extLst>
                    <a:ext uri="{9D8B030D-6E8A-4147-A177-3AD203B41FA5}">
                      <a16:colId xmlns:a16="http://schemas.microsoft.com/office/drawing/2014/main" val="4194129319"/>
                    </a:ext>
                  </a:extLst>
                </a:gridCol>
                <a:gridCol w="538190">
                  <a:extLst>
                    <a:ext uri="{9D8B030D-6E8A-4147-A177-3AD203B41FA5}">
                      <a16:colId xmlns:a16="http://schemas.microsoft.com/office/drawing/2014/main" val="3614293013"/>
                    </a:ext>
                  </a:extLst>
                </a:gridCol>
                <a:gridCol w="1156325">
                  <a:extLst>
                    <a:ext uri="{9D8B030D-6E8A-4147-A177-3AD203B41FA5}">
                      <a16:colId xmlns:a16="http://schemas.microsoft.com/office/drawing/2014/main" val="1815609203"/>
                    </a:ext>
                  </a:extLst>
                </a:gridCol>
              </a:tblGrid>
              <a:tr h="322176">
                <a:tc>
                  <a:txBody>
                    <a:bodyPr/>
                    <a:lstStyle/>
                    <a:p>
                      <a:pPr algn="ctr"/>
                      <a:r>
                        <a:rPr lang="en-US" sz="1400" noProof="0" dirty="0"/>
                        <a:t>Category</a:t>
                      </a:r>
                    </a:p>
                  </a:txBody>
                  <a:tcPr anchor="ctr"/>
                </a:tc>
                <a:tc>
                  <a:txBody>
                    <a:bodyPr/>
                    <a:lstStyle/>
                    <a:p>
                      <a:pPr algn="ctr"/>
                      <a:r>
                        <a:rPr lang="de-DE" sz="1400" dirty="0"/>
                        <a:t>Use Case</a:t>
                      </a:r>
                      <a:endParaRPr lang="en-US" sz="1400" dirty="0"/>
                    </a:p>
                  </a:txBody>
                  <a:tcPr anchor="ctr"/>
                </a:tc>
                <a:tc>
                  <a:txBody>
                    <a:bodyPr/>
                    <a:lstStyle/>
                    <a:p>
                      <a:pPr algn="ctr"/>
                      <a:r>
                        <a:rPr lang="de-DE" sz="1400" dirty="0"/>
                        <a:t>ID</a:t>
                      </a:r>
                      <a:endParaRPr lang="en-US" sz="1400" dirty="0"/>
                    </a:p>
                  </a:txBody>
                  <a:tcPr anchor="ctr"/>
                </a:tc>
                <a:tc>
                  <a:txBody>
                    <a:bodyPr/>
                    <a:lstStyle/>
                    <a:p>
                      <a:pPr algn="ctr"/>
                      <a:r>
                        <a:rPr lang="de-DE" sz="1400" dirty="0" err="1"/>
                        <a:t>Mentions</a:t>
                      </a:r>
                      <a:r>
                        <a:rPr lang="de-DE" sz="1400" dirty="0"/>
                        <a:t> (#)</a:t>
                      </a:r>
                      <a:endParaRPr lang="en-US" sz="1400" dirty="0"/>
                    </a:p>
                  </a:txBody>
                  <a:tcPr anchor="ctr"/>
                </a:tc>
                <a:extLst>
                  <a:ext uri="{0D108BD9-81ED-4DB2-BD59-A6C34878D82A}">
                    <a16:rowId xmlns:a16="http://schemas.microsoft.com/office/drawing/2014/main" val="2856887823"/>
                  </a:ext>
                </a:extLst>
              </a:tr>
              <a:tr h="531944">
                <a:tc>
                  <a:txBody>
                    <a:bodyPr/>
                    <a:lstStyle/>
                    <a:p>
                      <a:pPr algn="ctr" fontAlgn="b"/>
                      <a:r>
                        <a:rPr lang="en-US" sz="1100" b="0" i="0" u="none" strike="noStrike" dirty="0">
                          <a:solidFill>
                            <a:srgbClr val="000000"/>
                          </a:solidFill>
                          <a:effectLst/>
                          <a:latin typeface="Calibri" panose="020F0502020204030204" pitchFamily="34" charset="0"/>
                        </a:rPr>
                        <a:t>Trustworthiness</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 GDPR Compliance for Websites</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 UC-01</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 2</a:t>
                      </a:r>
                    </a:p>
                  </a:txBody>
                  <a:tcPr marL="7620" marR="7620" marT="7620" marB="0" anchor="ctr"/>
                </a:tc>
                <a:extLst>
                  <a:ext uri="{0D108BD9-81ED-4DB2-BD59-A6C34878D82A}">
                    <a16:rowId xmlns:a16="http://schemas.microsoft.com/office/drawing/2014/main" val="4233188805"/>
                  </a:ext>
                </a:extLst>
              </a:tr>
              <a:tr h="362448">
                <a:tc rowSpan="4">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Document Analysis</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File Difference Tracking</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UC-02</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3918695027"/>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Document Classification</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UC-03</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4</a:t>
                      </a:r>
                    </a:p>
                  </a:txBody>
                  <a:tcPr marL="7620" marR="7620" marT="7620" marB="0" anchor="ctr"/>
                </a:tc>
                <a:extLst>
                  <a:ext uri="{0D108BD9-81ED-4DB2-BD59-A6C34878D82A}">
                    <a16:rowId xmlns:a16="http://schemas.microsoft.com/office/drawing/2014/main" val="2659850162"/>
                  </a:ext>
                </a:extLst>
              </a:tr>
              <a:tr h="370006">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Legal Argument Extraction</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UC-04</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747847529"/>
                  </a:ext>
                </a:extLst>
              </a:tr>
              <a:tr h="248513">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Contract Review</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UC-05</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2292921206"/>
                  </a:ext>
                </a:extLst>
              </a:tr>
              <a:tr h="185252">
                <a:tc rowSpan="6">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Document Development</a:t>
                      </a:r>
                    </a:p>
                  </a:txBody>
                  <a:tcPr marL="7620" marR="7620" marT="7620" marB="0" anchor="ctr">
                    <a:solidFill>
                      <a:srgbClr val="CFD5EA"/>
                    </a:solidFill>
                  </a:tcPr>
                </a:tc>
                <a:tc rowSpan="4">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Legal Document Generation</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UC-06</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7</a:t>
                      </a:r>
                    </a:p>
                  </a:txBody>
                  <a:tcPr marL="7620" marR="7620" marT="7620" marB="0" anchor="ctr"/>
                </a:tc>
                <a:extLst>
                  <a:ext uri="{0D108BD9-81ED-4DB2-BD59-A6C34878D82A}">
                    <a16:rowId xmlns:a16="http://schemas.microsoft.com/office/drawing/2014/main" val="2800479130"/>
                  </a:ext>
                </a:extLst>
              </a:tr>
              <a:tr h="185252">
                <a:tc vMerge="1">
                  <a:txBody>
                    <a:bodyPr/>
                    <a:lstStyle/>
                    <a:p>
                      <a:endParaRPr/>
                    </a:p>
                  </a:txBody>
                  <a:tcPr marL="7620" marR="7620" marT="7620" marB="0" anchor="b"/>
                </a:tc>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UC-09</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2785790776"/>
                  </a:ext>
                </a:extLst>
              </a:tr>
              <a:tr h="185252">
                <a:tc vMerge="1">
                  <a:txBody>
                    <a:bodyPr/>
                    <a:lstStyle/>
                    <a:p>
                      <a:endParaRPr/>
                    </a:p>
                  </a:txBody>
                  <a:tcPr marL="7620" marR="7620" marT="7620" marB="0" anchor="b"/>
                </a:tc>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UC-10</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232908510"/>
                  </a:ext>
                </a:extLst>
              </a:tr>
              <a:tr h="185252">
                <a:tc vMerge="1">
                  <a:txBody>
                    <a:bodyPr/>
                    <a:lstStyle/>
                    <a:p>
                      <a:endParaRPr/>
                    </a:p>
                  </a:txBody>
                  <a:tcPr marL="7620" marR="7620" marT="7620" marB="0" anchor="b"/>
                </a:tc>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UC-11</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688976846"/>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Enrichment of Documents</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UC-07</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118350378"/>
                  </a:ext>
                </a:extLst>
              </a:tr>
              <a:tr h="185252">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Summarization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UC-08</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5</a:t>
                      </a:r>
                    </a:p>
                  </a:txBody>
                  <a:tcPr marL="7620" marR="7620" marT="7620" marB="0" anchor="ctr"/>
                </a:tc>
                <a:extLst>
                  <a:ext uri="{0D108BD9-81ED-4DB2-BD59-A6C34878D82A}">
                    <a16:rowId xmlns:a16="http://schemas.microsoft.com/office/drawing/2014/main" val="4073308610"/>
                  </a:ext>
                </a:extLst>
              </a:tr>
              <a:tr h="185252">
                <a:tc rowSpan="3">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Information Processing</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Anonymization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UC-12</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4180844529"/>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Information Extraction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UC-13</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408978433"/>
                  </a:ext>
                </a:extLst>
              </a:tr>
              <a:tr h="362448">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Document Retrieval</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UC-14</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1346465653"/>
                  </a:ext>
                </a:extLst>
              </a:tr>
              <a:tr h="248513">
                <a:tc rowSpan="3">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Legal Assistance</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Digital Assistant</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UC-15</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105484581"/>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Question Answering</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UC-16</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9</a:t>
                      </a:r>
                    </a:p>
                  </a:txBody>
                  <a:tcPr marL="7620" marR="7620" marT="7620" marB="0" anchor="ctr"/>
                </a:tc>
                <a:extLst>
                  <a:ext uri="{0D108BD9-81ED-4DB2-BD59-A6C34878D82A}">
                    <a16:rowId xmlns:a16="http://schemas.microsoft.com/office/drawing/2014/main" val="350647629"/>
                  </a:ext>
                </a:extLst>
              </a:tr>
              <a:tr h="185252">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Translation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UC-17</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3726444727"/>
                  </a:ext>
                </a:extLst>
              </a:tr>
            </a:tbl>
          </a:graphicData>
        </a:graphic>
      </p:graphicFrame>
      <p:sp>
        <p:nvSpPr>
          <p:cNvPr id="7" name="Rechteck: abgerundete Ecken 6">
            <a:extLst>
              <a:ext uri="{FF2B5EF4-FFF2-40B4-BE49-F238E27FC236}">
                <a16:creationId xmlns:a16="http://schemas.microsoft.com/office/drawing/2014/main" id="{992A5322-4AC9-5C38-CCAE-4092D4871140}"/>
              </a:ext>
            </a:extLst>
          </p:cNvPr>
          <p:cNvSpPr/>
          <p:nvPr/>
        </p:nvSpPr>
        <p:spPr>
          <a:xfrm>
            <a:off x="1039311" y="1013272"/>
            <a:ext cx="2361516"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Identified Use Cases</a:t>
            </a:r>
          </a:p>
        </p:txBody>
      </p:sp>
      <p:cxnSp>
        <p:nvCxnSpPr>
          <p:cNvPr id="12" name="Gerader Verbinder 11">
            <a:extLst>
              <a:ext uri="{FF2B5EF4-FFF2-40B4-BE49-F238E27FC236}">
                <a16:creationId xmlns:a16="http://schemas.microsoft.com/office/drawing/2014/main" id="{14A663BA-B2ED-56E9-2D83-2965D07F3DC0}"/>
              </a:ext>
            </a:extLst>
          </p:cNvPr>
          <p:cNvCxnSpPr>
            <a:cxnSpLocks/>
          </p:cNvCxnSpPr>
          <p:nvPr/>
        </p:nvCxnSpPr>
        <p:spPr>
          <a:xfrm>
            <a:off x="7553326" y="1258472"/>
            <a:ext cx="0" cy="49708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3F68619-517D-24E9-9CC4-C4BCC22FA92E}"/>
              </a:ext>
            </a:extLst>
          </p:cNvPr>
          <p:cNvCxnSpPr>
            <a:cxnSpLocks/>
          </p:cNvCxnSpPr>
          <p:nvPr/>
        </p:nvCxnSpPr>
        <p:spPr>
          <a:xfrm>
            <a:off x="7786688" y="2312463"/>
            <a:ext cx="411455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95CB64E-C1F3-5395-D460-D53F10B2F819}"/>
              </a:ext>
            </a:extLst>
          </p:cNvPr>
          <p:cNvCxnSpPr>
            <a:cxnSpLocks/>
          </p:cNvCxnSpPr>
          <p:nvPr/>
        </p:nvCxnSpPr>
        <p:spPr>
          <a:xfrm>
            <a:off x="7786688" y="3621438"/>
            <a:ext cx="41456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hteck: abgerundete Ecken 16">
            <a:extLst>
              <a:ext uri="{FF2B5EF4-FFF2-40B4-BE49-F238E27FC236}">
                <a16:creationId xmlns:a16="http://schemas.microsoft.com/office/drawing/2014/main" id="{A01EA371-BD9D-F84D-DD68-D84779BC83EA}"/>
              </a:ext>
            </a:extLst>
          </p:cNvPr>
          <p:cNvSpPr/>
          <p:nvPr/>
        </p:nvSpPr>
        <p:spPr>
          <a:xfrm>
            <a:off x="8827505" y="5100371"/>
            <a:ext cx="195698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kern="0" dirty="0">
                <a:solidFill>
                  <a:schemeClr val="tx1"/>
                </a:solidFill>
                <a:latin typeface="Arial"/>
              </a:rPr>
              <a:t>Main Challenges</a:t>
            </a:r>
            <a:endParaRPr lang="en-US" kern="0" dirty="0">
              <a:solidFill>
                <a:schemeClr val="tx1"/>
              </a:solidFill>
              <a:latin typeface="Arial"/>
            </a:endParaRPr>
          </a:p>
        </p:txBody>
      </p:sp>
      <p:sp>
        <p:nvSpPr>
          <p:cNvPr id="18" name="Rechteck: abgerundete Ecken 17">
            <a:extLst>
              <a:ext uri="{FF2B5EF4-FFF2-40B4-BE49-F238E27FC236}">
                <a16:creationId xmlns:a16="http://schemas.microsoft.com/office/drawing/2014/main" id="{6195771A-F3D1-E676-00A7-249D8020EA2A}"/>
              </a:ext>
            </a:extLst>
          </p:cNvPr>
          <p:cNvSpPr/>
          <p:nvPr/>
        </p:nvSpPr>
        <p:spPr>
          <a:xfrm>
            <a:off x="8968623" y="3865051"/>
            <a:ext cx="1674750" cy="294855"/>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Main Benefits</a:t>
            </a:r>
          </a:p>
        </p:txBody>
      </p:sp>
      <p:sp>
        <p:nvSpPr>
          <p:cNvPr id="21" name="Rechteck: abgerundete Ecken 20">
            <a:extLst>
              <a:ext uri="{FF2B5EF4-FFF2-40B4-BE49-F238E27FC236}">
                <a16:creationId xmlns:a16="http://schemas.microsoft.com/office/drawing/2014/main" id="{1D93D2BF-B532-A053-41FF-CC1F0AFADCAD}"/>
              </a:ext>
            </a:extLst>
          </p:cNvPr>
          <p:cNvSpPr/>
          <p:nvPr/>
        </p:nvSpPr>
        <p:spPr>
          <a:xfrm>
            <a:off x="8381131" y="4148167"/>
            <a:ext cx="2853501" cy="566133"/>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Accessibility of Documents</a:t>
            </a:r>
          </a:p>
          <a:p>
            <a:pPr marL="285750" indent="-285750">
              <a:buFont typeface="Arial" panose="020B0604020202020204" pitchFamily="34" charset="0"/>
              <a:buChar char="•"/>
            </a:pPr>
            <a:r>
              <a:rPr lang="en-US" sz="1600" kern="0" dirty="0">
                <a:solidFill>
                  <a:schemeClr val="tx1"/>
                </a:solidFill>
              </a:rPr>
              <a:t>Efficiency</a:t>
            </a:r>
            <a:endParaRPr lang="en-US" sz="1600" dirty="0"/>
          </a:p>
        </p:txBody>
      </p:sp>
      <p:sp>
        <p:nvSpPr>
          <p:cNvPr id="23" name="Rechteck: abgerundete Ecken 22">
            <a:extLst>
              <a:ext uri="{FF2B5EF4-FFF2-40B4-BE49-F238E27FC236}">
                <a16:creationId xmlns:a16="http://schemas.microsoft.com/office/drawing/2014/main" id="{791A8351-CDF4-C708-ED63-552B245A0535}"/>
              </a:ext>
            </a:extLst>
          </p:cNvPr>
          <p:cNvSpPr/>
          <p:nvPr/>
        </p:nvSpPr>
        <p:spPr>
          <a:xfrm>
            <a:off x="8619744" y="5390106"/>
            <a:ext cx="2372507" cy="637920"/>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Resource Strain</a:t>
            </a:r>
          </a:p>
          <a:p>
            <a:pPr marL="285750" indent="-285750">
              <a:buFont typeface="Arial" panose="020B0604020202020204" pitchFamily="34" charset="0"/>
              <a:buChar char="•"/>
            </a:pPr>
            <a:r>
              <a:rPr lang="en-US" sz="1600" kern="0" dirty="0">
                <a:solidFill>
                  <a:schemeClr val="tx1"/>
                </a:solidFill>
              </a:rPr>
              <a:t>Missing Training Data</a:t>
            </a:r>
            <a:endParaRPr lang="en-US" sz="1600" dirty="0"/>
          </a:p>
        </p:txBody>
      </p:sp>
      <p:sp>
        <p:nvSpPr>
          <p:cNvPr id="26" name="Datumsplatzhalter 3">
            <a:extLst>
              <a:ext uri="{FF2B5EF4-FFF2-40B4-BE49-F238E27FC236}">
                <a16:creationId xmlns:a16="http://schemas.microsoft.com/office/drawing/2014/main" id="{156D05A2-B963-BBC8-A99E-9FE5E9409ED3}"/>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a:solidFill>
                <a:srgbClr val="7F7F7F"/>
              </a:solidFill>
              <a:uFillTx/>
              <a:latin typeface="Arial"/>
            </a:endParaRPr>
          </a:p>
        </p:txBody>
      </p:sp>
      <p:sp>
        <p:nvSpPr>
          <p:cNvPr id="27" name="Foliennummernplatzhalter 5">
            <a:extLst>
              <a:ext uri="{FF2B5EF4-FFF2-40B4-BE49-F238E27FC236}">
                <a16:creationId xmlns:a16="http://schemas.microsoft.com/office/drawing/2014/main" id="{F70B5DD3-1A14-53AC-5B6A-7964B664DB67}"/>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25</a:t>
            </a:fld>
            <a:endParaRPr lang="de-DE" sz="800" b="0" i="0" u="none" strike="noStrike" kern="1200" cap="none" spc="0" baseline="0" dirty="0">
              <a:solidFill>
                <a:srgbClr val="7F7F7F"/>
              </a:solidFill>
              <a:uFillTx/>
              <a:latin typeface="Arial"/>
            </a:endParaRPr>
          </a:p>
        </p:txBody>
      </p:sp>
      <p:sp>
        <p:nvSpPr>
          <p:cNvPr id="29" name="Rechteck: abgerundete Ecken 28">
            <a:extLst>
              <a:ext uri="{FF2B5EF4-FFF2-40B4-BE49-F238E27FC236}">
                <a16:creationId xmlns:a16="http://schemas.microsoft.com/office/drawing/2014/main" id="{95BD9BAD-2FE2-2CA1-6024-F67EE5F7837E}"/>
              </a:ext>
            </a:extLst>
          </p:cNvPr>
          <p:cNvSpPr/>
          <p:nvPr/>
        </p:nvSpPr>
        <p:spPr>
          <a:xfrm>
            <a:off x="8531123" y="1318714"/>
            <a:ext cx="2170915"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Tool Specifications</a:t>
            </a:r>
          </a:p>
        </p:txBody>
      </p:sp>
      <p:sp>
        <p:nvSpPr>
          <p:cNvPr id="30" name="Rechteck: abgerundete Ecken 29">
            <a:extLst>
              <a:ext uri="{FF2B5EF4-FFF2-40B4-BE49-F238E27FC236}">
                <a16:creationId xmlns:a16="http://schemas.microsoft.com/office/drawing/2014/main" id="{42B26293-3FCB-D8B6-696D-B976644F8014}"/>
              </a:ext>
            </a:extLst>
          </p:cNvPr>
          <p:cNvSpPr/>
          <p:nvPr/>
        </p:nvSpPr>
        <p:spPr>
          <a:xfrm>
            <a:off x="8359806" y="1618327"/>
            <a:ext cx="2542163" cy="53574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Third-party models</a:t>
            </a:r>
          </a:p>
          <a:p>
            <a:pPr marL="285750" indent="-285750">
              <a:buFont typeface="Arial" panose="020B0604020202020204" pitchFamily="34" charset="0"/>
              <a:buChar char="•"/>
            </a:pPr>
            <a:r>
              <a:rPr lang="en-US" sz="1600" kern="0" dirty="0">
                <a:solidFill>
                  <a:schemeClr val="tx1"/>
                </a:solidFill>
              </a:rPr>
              <a:t>Web-application</a:t>
            </a:r>
            <a:endParaRPr lang="en-US" sz="1600" dirty="0"/>
          </a:p>
        </p:txBody>
      </p:sp>
      <p:sp>
        <p:nvSpPr>
          <p:cNvPr id="31" name="Rechteck: abgerundete Ecken 30">
            <a:extLst>
              <a:ext uri="{FF2B5EF4-FFF2-40B4-BE49-F238E27FC236}">
                <a16:creationId xmlns:a16="http://schemas.microsoft.com/office/drawing/2014/main" id="{9D502388-1326-8C7F-8B19-DC23E8D0E612}"/>
              </a:ext>
            </a:extLst>
          </p:cNvPr>
          <p:cNvSpPr/>
          <p:nvPr/>
        </p:nvSpPr>
        <p:spPr>
          <a:xfrm>
            <a:off x="8976625" y="2507864"/>
            <a:ext cx="1596528" cy="32085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Preferences</a:t>
            </a:r>
          </a:p>
        </p:txBody>
      </p:sp>
      <p:sp>
        <p:nvSpPr>
          <p:cNvPr id="32" name="Rechteck: abgerundete Ecken 31">
            <a:extLst>
              <a:ext uri="{FF2B5EF4-FFF2-40B4-BE49-F238E27FC236}">
                <a16:creationId xmlns:a16="http://schemas.microsoft.com/office/drawing/2014/main" id="{515E3B49-A6FE-0161-3E31-5C1352756400}"/>
              </a:ext>
            </a:extLst>
          </p:cNvPr>
          <p:cNvSpPr/>
          <p:nvPr/>
        </p:nvSpPr>
        <p:spPr>
          <a:xfrm>
            <a:off x="8131302" y="2828720"/>
            <a:ext cx="3287178" cy="58121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Prepared Prompts</a:t>
            </a:r>
          </a:p>
          <a:p>
            <a:pPr marL="285750" indent="-285750">
              <a:buFont typeface="Arial" panose="020B0604020202020204" pitchFamily="34" charset="0"/>
              <a:buChar char="•"/>
            </a:pPr>
            <a:r>
              <a:rPr lang="en-US" sz="1600" kern="0" dirty="0">
                <a:solidFill>
                  <a:schemeClr val="tx1"/>
                </a:solidFill>
              </a:rPr>
              <a:t>Specific vs. Comprehensive Tool</a:t>
            </a:r>
            <a:endParaRPr lang="en-US" sz="1600" dirty="0"/>
          </a:p>
        </p:txBody>
      </p:sp>
      <p:cxnSp>
        <p:nvCxnSpPr>
          <p:cNvPr id="33" name="Gerader Verbinder 32">
            <a:extLst>
              <a:ext uri="{FF2B5EF4-FFF2-40B4-BE49-F238E27FC236}">
                <a16:creationId xmlns:a16="http://schemas.microsoft.com/office/drawing/2014/main" id="{745EE204-A279-EFDB-1137-5A7CF810DA01}"/>
              </a:ext>
            </a:extLst>
          </p:cNvPr>
          <p:cNvCxnSpPr>
            <a:cxnSpLocks/>
          </p:cNvCxnSpPr>
          <p:nvPr/>
        </p:nvCxnSpPr>
        <p:spPr>
          <a:xfrm>
            <a:off x="7786688" y="4907335"/>
            <a:ext cx="41456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hteck 15">
            <a:extLst>
              <a:ext uri="{FF2B5EF4-FFF2-40B4-BE49-F238E27FC236}">
                <a16:creationId xmlns:a16="http://schemas.microsoft.com/office/drawing/2014/main" id="{26107A94-9F64-4376-9C59-0B8A107A1F49}"/>
              </a:ext>
            </a:extLst>
          </p:cNvPr>
          <p:cNvSpPr/>
          <p:nvPr/>
        </p:nvSpPr>
        <p:spPr>
          <a:xfrm>
            <a:off x="1389756" y="2164558"/>
            <a:ext cx="3276432" cy="718842"/>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15">
            <a:extLst>
              <a:ext uri="{FF2B5EF4-FFF2-40B4-BE49-F238E27FC236}">
                <a16:creationId xmlns:a16="http://schemas.microsoft.com/office/drawing/2014/main" id="{9C7ED9DD-8B6D-400B-14D5-68C29CD65EE4}"/>
              </a:ext>
            </a:extLst>
          </p:cNvPr>
          <p:cNvSpPr/>
          <p:nvPr/>
        </p:nvSpPr>
        <p:spPr>
          <a:xfrm>
            <a:off x="1389756" y="4265133"/>
            <a:ext cx="3276432" cy="2022012"/>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15">
            <a:extLst>
              <a:ext uri="{FF2B5EF4-FFF2-40B4-BE49-F238E27FC236}">
                <a16:creationId xmlns:a16="http://schemas.microsoft.com/office/drawing/2014/main" id="{76C5944E-D778-FAF0-A560-D5623106CDDA}"/>
              </a:ext>
            </a:extLst>
          </p:cNvPr>
          <p:cNvSpPr/>
          <p:nvPr/>
        </p:nvSpPr>
        <p:spPr>
          <a:xfrm>
            <a:off x="2972326" y="3525974"/>
            <a:ext cx="1693861" cy="170370"/>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15">
            <a:extLst>
              <a:ext uri="{FF2B5EF4-FFF2-40B4-BE49-F238E27FC236}">
                <a16:creationId xmlns:a16="http://schemas.microsoft.com/office/drawing/2014/main" id="{B7641411-69D6-A715-AD73-69ABC4C2223A}"/>
              </a:ext>
            </a:extLst>
          </p:cNvPr>
          <p:cNvSpPr/>
          <p:nvPr/>
        </p:nvSpPr>
        <p:spPr>
          <a:xfrm>
            <a:off x="2972326" y="3716661"/>
            <a:ext cx="1693861" cy="522228"/>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15">
            <a:extLst>
              <a:ext uri="{FF2B5EF4-FFF2-40B4-BE49-F238E27FC236}">
                <a16:creationId xmlns:a16="http://schemas.microsoft.com/office/drawing/2014/main" id="{84309BE7-2D18-5CE5-8FF7-0E76BC24AB01}"/>
              </a:ext>
            </a:extLst>
          </p:cNvPr>
          <p:cNvSpPr/>
          <p:nvPr/>
        </p:nvSpPr>
        <p:spPr>
          <a:xfrm>
            <a:off x="1388972" y="2903716"/>
            <a:ext cx="3276432" cy="601942"/>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5">
            <a:extLst>
              <a:ext uri="{FF2B5EF4-FFF2-40B4-BE49-F238E27FC236}">
                <a16:creationId xmlns:a16="http://schemas.microsoft.com/office/drawing/2014/main" id="{EF698881-FFE6-D5A8-772C-69E90C6DE863}"/>
              </a:ext>
            </a:extLst>
          </p:cNvPr>
          <p:cNvSpPr/>
          <p:nvPr/>
        </p:nvSpPr>
        <p:spPr>
          <a:xfrm>
            <a:off x="1388972" y="6313389"/>
            <a:ext cx="3276432" cy="187344"/>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5">
            <a:extLst>
              <a:ext uri="{FF2B5EF4-FFF2-40B4-BE49-F238E27FC236}">
                <a16:creationId xmlns:a16="http://schemas.microsoft.com/office/drawing/2014/main" id="{17B25575-95D0-9527-948B-1F6F996A6EAB}"/>
              </a:ext>
            </a:extLst>
          </p:cNvPr>
          <p:cNvSpPr/>
          <p:nvPr/>
        </p:nvSpPr>
        <p:spPr>
          <a:xfrm>
            <a:off x="1388972" y="1657295"/>
            <a:ext cx="3276432" cy="486946"/>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abgerundete Ecken 10">
            <a:extLst>
              <a:ext uri="{FF2B5EF4-FFF2-40B4-BE49-F238E27FC236}">
                <a16:creationId xmlns:a16="http://schemas.microsoft.com/office/drawing/2014/main" id="{D6772D8B-FE08-FB40-5D57-4C3B1D45E2D6}"/>
              </a:ext>
            </a:extLst>
          </p:cNvPr>
          <p:cNvSpPr/>
          <p:nvPr/>
        </p:nvSpPr>
        <p:spPr>
          <a:xfrm>
            <a:off x="5266264" y="1318714"/>
            <a:ext cx="1839430" cy="310443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Automation of Auditing</a:t>
            </a:r>
          </a:p>
          <a:p>
            <a:r>
              <a:rPr lang="en-US" sz="1600" kern="0" dirty="0">
                <a:solidFill>
                  <a:schemeClr val="tx1"/>
                </a:solidFill>
              </a:rPr>
              <a:t> </a:t>
            </a:r>
          </a:p>
          <a:p>
            <a:pPr marL="285750" indent="-285750">
              <a:buFont typeface="Arial" panose="020B0604020202020204" pitchFamily="34" charset="0"/>
              <a:buChar char="•"/>
            </a:pPr>
            <a:r>
              <a:rPr lang="en-US" sz="1600" kern="0" dirty="0">
                <a:solidFill>
                  <a:schemeClr val="tx1"/>
                </a:solidFill>
              </a:rPr>
              <a:t>GDPR Compliance Check</a:t>
            </a:r>
          </a:p>
          <a:p>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Error Detection</a:t>
            </a:r>
          </a:p>
          <a:p>
            <a:endParaRPr lang="en-US" sz="1600" kern="0" dirty="0">
              <a:solidFill>
                <a:schemeClr val="tx1"/>
              </a:solidFill>
            </a:endParaRPr>
          </a:p>
          <a:p>
            <a:pPr marL="285750" indent="-285750">
              <a:buFont typeface="Arial" panose="020B0604020202020204" pitchFamily="34" charset="0"/>
              <a:buChar char="•"/>
            </a:pPr>
            <a:r>
              <a:rPr lang="en-US" sz="1600" kern="0" dirty="0">
                <a:solidFill>
                  <a:schemeClr val="tx1"/>
                </a:solidFill>
              </a:rPr>
              <a:t>Ranking of Lawyers</a:t>
            </a:r>
          </a:p>
        </p:txBody>
      </p:sp>
      <p:sp>
        <p:nvSpPr>
          <p:cNvPr id="36" name="Rechteck: abgerundete Ecken 9">
            <a:extLst>
              <a:ext uri="{FF2B5EF4-FFF2-40B4-BE49-F238E27FC236}">
                <a16:creationId xmlns:a16="http://schemas.microsoft.com/office/drawing/2014/main" id="{0C7910F6-04CA-405D-79F0-F541ABA43DC4}"/>
              </a:ext>
            </a:extLst>
          </p:cNvPr>
          <p:cNvSpPr/>
          <p:nvPr/>
        </p:nvSpPr>
        <p:spPr>
          <a:xfrm>
            <a:off x="5068921" y="1023856"/>
            <a:ext cx="222362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Refuted Use Cases</a:t>
            </a:r>
          </a:p>
        </p:txBody>
      </p:sp>
      <p:sp>
        <p:nvSpPr>
          <p:cNvPr id="16" name="Rectangle 15">
            <a:extLst>
              <a:ext uri="{FF2B5EF4-FFF2-40B4-BE49-F238E27FC236}">
                <a16:creationId xmlns:a16="http://schemas.microsoft.com/office/drawing/2014/main" id="{583F7981-AAB9-EB05-8F27-DFC7F9DB0769}"/>
              </a:ext>
            </a:extLst>
          </p:cNvPr>
          <p:cNvSpPr/>
          <p:nvPr/>
        </p:nvSpPr>
        <p:spPr>
          <a:xfrm>
            <a:off x="190532" y="875301"/>
            <a:ext cx="7155029" cy="5737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16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3" grpId="0" animBg="1"/>
      <p:bldP spid="29" grpId="0" animBg="1"/>
      <p:bldP spid="30" grpId="0" animBg="1"/>
      <p:bldP spid="31" grpId="0" animBg="1"/>
      <p:bldP spid="32"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37F6E-F655-BFC7-175B-2CEDE81A73C6}"/>
              </a:ext>
            </a:extLst>
          </p:cNvPr>
          <p:cNvSpPr>
            <a:spLocks noGrp="1"/>
          </p:cNvSpPr>
          <p:nvPr>
            <p:ph type="title"/>
          </p:nvPr>
        </p:nvSpPr>
        <p:spPr/>
        <p:txBody>
          <a:bodyPr/>
          <a:lstStyle/>
          <a:p>
            <a:r>
              <a:rPr lang="de-DE" dirty="0"/>
              <a:t>Experience Reports</a:t>
            </a:r>
          </a:p>
        </p:txBody>
      </p:sp>
      <p:sp>
        <p:nvSpPr>
          <p:cNvPr id="5" name="TextBox 4">
            <a:extLst>
              <a:ext uri="{FF2B5EF4-FFF2-40B4-BE49-F238E27FC236}">
                <a16:creationId xmlns:a16="http://schemas.microsoft.com/office/drawing/2014/main" id="{B13A4248-B725-21D1-8089-B80872C34353}"/>
              </a:ext>
            </a:extLst>
          </p:cNvPr>
          <p:cNvSpPr txBox="1"/>
          <p:nvPr/>
        </p:nvSpPr>
        <p:spPr>
          <a:xfrm>
            <a:off x="8889422" y="6009823"/>
            <a:ext cx="2553896" cy="307777"/>
          </a:xfrm>
          <a:prstGeom prst="rect">
            <a:avLst/>
          </a:prstGeom>
          <a:noFill/>
        </p:spPr>
        <p:txBody>
          <a:bodyPr wrap="square">
            <a:spAutoFit/>
          </a:bodyPr>
          <a:lstStyle/>
          <a:p>
            <a:r>
              <a:rPr lang="de-DE" sz="1400" dirty="0">
                <a:hlinkClick r:id="rId5"/>
              </a:rPr>
              <a:t>https://legal-ai-radar.de/findings</a:t>
            </a:r>
            <a:endParaRPr lang="de-DE" sz="1400" dirty="0"/>
          </a:p>
        </p:txBody>
      </p:sp>
      <p:sp>
        <p:nvSpPr>
          <p:cNvPr id="8" name="Datumsplatzhalter 3">
            <a:extLst>
              <a:ext uri="{FF2B5EF4-FFF2-40B4-BE49-F238E27FC236}">
                <a16:creationId xmlns:a16="http://schemas.microsoft.com/office/drawing/2014/main" id="{360E5F6B-0D41-F0E2-8AE0-157261B61ED5}"/>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9" name="Foliennummernplatzhalter 5">
            <a:extLst>
              <a:ext uri="{FF2B5EF4-FFF2-40B4-BE49-F238E27FC236}">
                <a16:creationId xmlns:a16="http://schemas.microsoft.com/office/drawing/2014/main" id="{3759FE85-B3B3-55FF-9B7E-B03275F709D7}"/>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26</a:t>
            </a:fld>
            <a:endParaRPr lang="de-DE" sz="800" b="0" i="0" u="none" strike="noStrike" kern="1200" cap="none" spc="0" baseline="0" dirty="0">
              <a:solidFill>
                <a:srgbClr val="7F7F7F"/>
              </a:solidFill>
              <a:uFillTx/>
              <a:latin typeface="Arial"/>
            </a:endParaRPr>
          </a:p>
        </p:txBody>
      </p:sp>
      <p:pic>
        <p:nvPicPr>
          <p:cNvPr id="4" name="Screen Recording 3">
            <a:hlinkClick r:id="" action="ppaction://media"/>
            <a:extLst>
              <a:ext uri="{FF2B5EF4-FFF2-40B4-BE49-F238E27FC236}">
                <a16:creationId xmlns:a16="http://schemas.microsoft.com/office/drawing/2014/main" id="{FE5E7176-1F32-377D-5144-FC5EE2B81288}"/>
              </a:ext>
            </a:extLst>
          </p:cNvPr>
          <p:cNvPicPr>
            <a:picLocks noChangeAspect="1"/>
          </p:cNvPicPr>
          <p:nvPr>
            <a:videoFile r:link="rId1"/>
            <p:extLst>
              <p:ext uri="{DAA4B4D4-6D71-4841-9C94-3DE7FCFB9230}">
                <p14:media xmlns:p14="http://schemas.microsoft.com/office/powerpoint/2010/main" r:embed="rId2">
                  <p14:trim st="2283"/>
                </p14:media>
              </p:ext>
            </p:extLst>
          </p:nvPr>
        </p:nvPicPr>
        <p:blipFill>
          <a:blip r:embed="rId6"/>
          <a:stretch>
            <a:fillRect/>
          </a:stretch>
        </p:blipFill>
        <p:spPr>
          <a:xfrm>
            <a:off x="1513368" y="1174897"/>
            <a:ext cx="8601740" cy="4300870"/>
          </a:xfrm>
          <a:prstGeom prst="rect">
            <a:avLst/>
          </a:prstGeom>
        </p:spPr>
      </p:pic>
    </p:spTree>
    <p:extLst>
      <p:ext uri="{BB962C8B-B14F-4D97-AF65-F5344CB8AC3E}">
        <p14:creationId xmlns:p14="http://schemas.microsoft.com/office/powerpoint/2010/main" val="3964222808"/>
      </p:ext>
    </p:extLst>
  </p:cSld>
  <p:clrMapOvr>
    <a:masterClrMapping/>
  </p:clrMapOvr>
  <mc:AlternateContent xmlns:mc="http://schemas.openxmlformats.org/markup-compatibility/2006" xmlns:p14="http://schemas.microsoft.com/office/powerpoint/2010/main">
    <mc:Choice Requires="p14">
      <p:transition spd="slow" p14:dur="2000" advTm="30617"/>
    </mc:Choice>
    <mc:Fallback xmlns="">
      <p:transition spd="slow" advTm="30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308537F-C20B-7A01-E2D6-5A15ADAED28B}"/>
              </a:ext>
            </a:extLst>
          </p:cNvPr>
          <p:cNvSpPr>
            <a:spLocks noGrp="1"/>
          </p:cNvSpPr>
          <p:nvPr>
            <p:ph type="title"/>
          </p:nvPr>
        </p:nvSpPr>
        <p:spPr/>
        <p:txBody>
          <a:bodyPr/>
          <a:lstStyle/>
          <a:p>
            <a:r>
              <a:rPr lang="en-US" dirty="0"/>
              <a:t>Limitations and Future Work</a:t>
            </a:r>
          </a:p>
        </p:txBody>
      </p:sp>
      <p:sp>
        <p:nvSpPr>
          <p:cNvPr id="4" name="Rechteck: abgerundete Ecken 3">
            <a:extLst>
              <a:ext uri="{FF2B5EF4-FFF2-40B4-BE49-F238E27FC236}">
                <a16:creationId xmlns:a16="http://schemas.microsoft.com/office/drawing/2014/main" id="{16523CE8-615E-842E-2F17-7DCC3E7ED3F9}"/>
              </a:ext>
            </a:extLst>
          </p:cNvPr>
          <p:cNvSpPr/>
          <p:nvPr/>
        </p:nvSpPr>
        <p:spPr>
          <a:xfrm>
            <a:off x="2382503" y="1139713"/>
            <a:ext cx="1334286" cy="294855"/>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Limitations</a:t>
            </a:r>
          </a:p>
        </p:txBody>
      </p:sp>
      <p:sp>
        <p:nvSpPr>
          <p:cNvPr id="5" name="Rechteck: abgerundete Ecken 4">
            <a:extLst>
              <a:ext uri="{FF2B5EF4-FFF2-40B4-BE49-F238E27FC236}">
                <a16:creationId xmlns:a16="http://schemas.microsoft.com/office/drawing/2014/main" id="{C6CEBE84-5903-EFAF-DCC9-0563D92DD0B5}"/>
              </a:ext>
            </a:extLst>
          </p:cNvPr>
          <p:cNvSpPr/>
          <p:nvPr/>
        </p:nvSpPr>
        <p:spPr>
          <a:xfrm>
            <a:off x="611243" y="1537296"/>
            <a:ext cx="4876801" cy="98761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b="1" kern="0">
                <a:solidFill>
                  <a:schemeClr val="tx1"/>
                </a:solidFill>
              </a:rPr>
              <a:t>Generalizability</a:t>
            </a:r>
          </a:p>
          <a:p>
            <a:pPr marL="285750" indent="-285750">
              <a:buFont typeface="Arial" panose="020B0604020202020204" pitchFamily="34" charset="0"/>
              <a:buChar char="•"/>
            </a:pPr>
            <a:r>
              <a:rPr lang="en-US" sz="1600" kern="0" dirty="0">
                <a:solidFill>
                  <a:schemeClr val="tx1"/>
                </a:solidFill>
              </a:rPr>
              <a:t>24 interviews with 15 providers and 9 appliers</a:t>
            </a:r>
          </a:p>
          <a:p>
            <a:pPr marL="285750" indent="-285750">
              <a:buFont typeface="Arial" panose="020B0604020202020204" pitchFamily="34" charset="0"/>
              <a:buChar char="•"/>
            </a:pPr>
            <a:r>
              <a:rPr lang="en-US" sz="1600" kern="0" dirty="0">
                <a:solidFill>
                  <a:schemeClr val="tx1"/>
                </a:solidFill>
              </a:rPr>
              <a:t>5 out of 24 participants identify as female</a:t>
            </a:r>
          </a:p>
        </p:txBody>
      </p:sp>
      <p:sp>
        <p:nvSpPr>
          <p:cNvPr id="6" name="Rechteck: abgerundete Ecken 5">
            <a:extLst>
              <a:ext uri="{FF2B5EF4-FFF2-40B4-BE49-F238E27FC236}">
                <a16:creationId xmlns:a16="http://schemas.microsoft.com/office/drawing/2014/main" id="{A11DCA91-38F3-B958-52D7-D36D4BDF6652}"/>
              </a:ext>
            </a:extLst>
          </p:cNvPr>
          <p:cNvSpPr/>
          <p:nvPr/>
        </p:nvSpPr>
        <p:spPr>
          <a:xfrm>
            <a:off x="8405495" y="1148569"/>
            <a:ext cx="1473716" cy="294855"/>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Future Work</a:t>
            </a:r>
          </a:p>
        </p:txBody>
      </p:sp>
      <p:cxnSp>
        <p:nvCxnSpPr>
          <p:cNvPr id="8" name="Gerader Verbinder 7">
            <a:extLst>
              <a:ext uri="{FF2B5EF4-FFF2-40B4-BE49-F238E27FC236}">
                <a16:creationId xmlns:a16="http://schemas.microsoft.com/office/drawing/2014/main" id="{28734C81-4F92-C66C-FF91-A29EF780A315}"/>
              </a:ext>
            </a:extLst>
          </p:cNvPr>
          <p:cNvCxnSpPr/>
          <p:nvPr/>
        </p:nvCxnSpPr>
        <p:spPr>
          <a:xfrm>
            <a:off x="6113293" y="765168"/>
            <a:ext cx="0" cy="55269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hteck: abgerundete Ecken 1">
            <a:extLst>
              <a:ext uri="{FF2B5EF4-FFF2-40B4-BE49-F238E27FC236}">
                <a16:creationId xmlns:a16="http://schemas.microsoft.com/office/drawing/2014/main" id="{5C12D5B2-8843-3A8F-88EB-4678531C4DA7}"/>
              </a:ext>
            </a:extLst>
          </p:cNvPr>
          <p:cNvSpPr/>
          <p:nvPr/>
        </p:nvSpPr>
        <p:spPr>
          <a:xfrm>
            <a:off x="611243" y="2711018"/>
            <a:ext cx="4876801" cy="129281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b="1" kern="0" dirty="0">
                <a:solidFill>
                  <a:schemeClr val="tx1"/>
                </a:solidFill>
              </a:rPr>
              <a:t>Participant Recruitment</a:t>
            </a:r>
          </a:p>
          <a:p>
            <a:pPr marL="285750" indent="-285750">
              <a:buFont typeface="Arial" panose="020B0604020202020204" pitchFamily="34" charset="0"/>
              <a:buChar char="•"/>
            </a:pPr>
            <a:r>
              <a:rPr lang="en-US" sz="1600" kern="0" dirty="0">
                <a:solidFill>
                  <a:schemeClr val="tx1"/>
                </a:solidFill>
              </a:rPr>
              <a:t>Focusing heavily on LinkedIn</a:t>
            </a:r>
          </a:p>
          <a:p>
            <a:pPr marL="285750" indent="-285750">
              <a:buFont typeface="Arial" panose="020B0604020202020204" pitchFamily="34" charset="0"/>
              <a:buChar char="•"/>
            </a:pPr>
            <a:r>
              <a:rPr lang="en-US" sz="1600" kern="0" dirty="0">
                <a:solidFill>
                  <a:schemeClr val="tx1"/>
                </a:solidFill>
              </a:rPr>
              <a:t>Contacted 167 out of 189 individuals (92.78%)</a:t>
            </a:r>
          </a:p>
          <a:p>
            <a:pPr marL="285750" indent="-285750">
              <a:buFont typeface="Arial" panose="020B0604020202020204" pitchFamily="34" charset="0"/>
              <a:buChar char="•"/>
            </a:pPr>
            <a:r>
              <a:rPr lang="en-US" sz="1600" kern="0" dirty="0">
                <a:solidFill>
                  <a:schemeClr val="tx1"/>
                </a:solidFill>
              </a:rPr>
              <a:t>17 accepted interviews out of 24 (70.83%)</a:t>
            </a:r>
          </a:p>
        </p:txBody>
      </p:sp>
      <p:sp>
        <p:nvSpPr>
          <p:cNvPr id="9" name="Rechteck: abgerundete Ecken 8">
            <a:extLst>
              <a:ext uri="{FF2B5EF4-FFF2-40B4-BE49-F238E27FC236}">
                <a16:creationId xmlns:a16="http://schemas.microsoft.com/office/drawing/2014/main" id="{0FC7A2C7-D1F3-F8A5-3449-98413B855AFB}"/>
              </a:ext>
            </a:extLst>
          </p:cNvPr>
          <p:cNvSpPr/>
          <p:nvPr/>
        </p:nvSpPr>
        <p:spPr>
          <a:xfrm>
            <a:off x="611244" y="4189941"/>
            <a:ext cx="4876801" cy="98761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b="1" kern="0" dirty="0">
                <a:solidFill>
                  <a:schemeClr val="tx1"/>
                </a:solidFill>
              </a:rPr>
              <a:t>Biases</a:t>
            </a:r>
          </a:p>
          <a:p>
            <a:pPr marL="285750" indent="-285750">
              <a:buFont typeface="Arial" panose="020B0604020202020204" pitchFamily="34" charset="0"/>
              <a:buChar char="•"/>
            </a:pPr>
            <a:r>
              <a:rPr lang="en-US" sz="1600" kern="0" dirty="0">
                <a:solidFill>
                  <a:schemeClr val="tx1"/>
                </a:solidFill>
              </a:rPr>
              <a:t>Researcher Bias</a:t>
            </a:r>
          </a:p>
          <a:p>
            <a:pPr marL="285750" indent="-285750">
              <a:buFont typeface="Arial" panose="020B0604020202020204" pitchFamily="34" charset="0"/>
              <a:buChar char="•"/>
            </a:pPr>
            <a:r>
              <a:rPr lang="en-US" sz="1600" kern="0" dirty="0">
                <a:solidFill>
                  <a:schemeClr val="tx1"/>
                </a:solidFill>
              </a:rPr>
              <a:t>Desirability Bias</a:t>
            </a:r>
          </a:p>
          <a:p>
            <a:endParaRPr lang="en-US" sz="1600" kern="0" dirty="0">
              <a:solidFill>
                <a:schemeClr val="tx1"/>
              </a:solidFill>
            </a:endParaRPr>
          </a:p>
        </p:txBody>
      </p:sp>
      <p:sp>
        <p:nvSpPr>
          <p:cNvPr id="11" name="Rechteck: abgerundete Ecken 10">
            <a:extLst>
              <a:ext uri="{FF2B5EF4-FFF2-40B4-BE49-F238E27FC236}">
                <a16:creationId xmlns:a16="http://schemas.microsoft.com/office/drawing/2014/main" id="{3A45AC94-182E-570C-3D3F-2CC61BBF88F8}"/>
              </a:ext>
            </a:extLst>
          </p:cNvPr>
          <p:cNvSpPr/>
          <p:nvPr/>
        </p:nvSpPr>
        <p:spPr>
          <a:xfrm>
            <a:off x="6703940" y="1741575"/>
            <a:ext cx="4876798" cy="57905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b="1" kern="0" dirty="0">
                <a:solidFill>
                  <a:schemeClr val="tx1"/>
                </a:solidFill>
              </a:rPr>
              <a:t>Tracking</a:t>
            </a:r>
            <a:r>
              <a:rPr lang="en-US" sz="1600" kern="0" dirty="0">
                <a:solidFill>
                  <a:schemeClr val="tx1"/>
                </a:solidFill>
              </a:rPr>
              <a:t> development of the tools and their use cases </a:t>
            </a:r>
            <a:r>
              <a:rPr lang="en-US" sz="1600" b="1" kern="0" dirty="0">
                <a:solidFill>
                  <a:schemeClr val="tx1"/>
                </a:solidFill>
              </a:rPr>
              <a:t>over time</a:t>
            </a:r>
            <a:r>
              <a:rPr lang="en-US" sz="1600" kern="0" dirty="0">
                <a:solidFill>
                  <a:schemeClr val="tx1"/>
                </a:solidFill>
              </a:rPr>
              <a:t>.</a:t>
            </a:r>
          </a:p>
        </p:txBody>
      </p:sp>
      <p:sp>
        <p:nvSpPr>
          <p:cNvPr id="13" name="Rechteck: abgerundete Ecken 12">
            <a:extLst>
              <a:ext uri="{FF2B5EF4-FFF2-40B4-BE49-F238E27FC236}">
                <a16:creationId xmlns:a16="http://schemas.microsoft.com/office/drawing/2014/main" id="{1F637A2F-8ADC-1EB0-8458-781276724F03}"/>
              </a:ext>
            </a:extLst>
          </p:cNvPr>
          <p:cNvSpPr/>
          <p:nvPr/>
        </p:nvSpPr>
        <p:spPr>
          <a:xfrm>
            <a:off x="6697676" y="2719499"/>
            <a:ext cx="4876785" cy="341317"/>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r>
              <a:rPr lang="en-US" sz="1600" b="1" kern="0" dirty="0">
                <a:solidFill>
                  <a:schemeClr val="tx1"/>
                </a:solidFill>
              </a:rPr>
              <a:t>Synthetic legal data </a:t>
            </a:r>
            <a:r>
              <a:rPr lang="en-US" sz="1600" kern="0" dirty="0">
                <a:solidFill>
                  <a:schemeClr val="tx1"/>
                </a:solidFill>
              </a:rPr>
              <a:t>for AI model training and testing.</a:t>
            </a:r>
          </a:p>
        </p:txBody>
      </p:sp>
      <p:sp>
        <p:nvSpPr>
          <p:cNvPr id="14" name="Datumsplatzhalter 3">
            <a:extLst>
              <a:ext uri="{FF2B5EF4-FFF2-40B4-BE49-F238E27FC236}">
                <a16:creationId xmlns:a16="http://schemas.microsoft.com/office/drawing/2014/main" id="{EF83E61D-7094-E381-B67A-3ABD5E0BAD75}"/>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15" name="Foliennummernplatzhalter 5">
            <a:extLst>
              <a:ext uri="{FF2B5EF4-FFF2-40B4-BE49-F238E27FC236}">
                <a16:creationId xmlns:a16="http://schemas.microsoft.com/office/drawing/2014/main" id="{BE0BA6A2-2783-00FD-B170-B3D840A3C8E7}"/>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27</a:t>
            </a:fld>
            <a:endParaRPr lang="de-DE" sz="800" b="0" i="0" u="none" strike="noStrike" kern="1200" cap="none" spc="0" baseline="0" dirty="0">
              <a:solidFill>
                <a:srgbClr val="7F7F7F"/>
              </a:solidFill>
              <a:uFillTx/>
              <a:latin typeface="Arial"/>
            </a:endParaRPr>
          </a:p>
        </p:txBody>
      </p:sp>
      <p:sp>
        <p:nvSpPr>
          <p:cNvPr id="10" name="Rectangle 9">
            <a:extLst>
              <a:ext uri="{FF2B5EF4-FFF2-40B4-BE49-F238E27FC236}">
                <a16:creationId xmlns:a16="http://schemas.microsoft.com/office/drawing/2014/main" id="{B236CB9E-849D-9209-5ED2-0092B9B6F4D0}"/>
              </a:ext>
            </a:extLst>
          </p:cNvPr>
          <p:cNvSpPr/>
          <p:nvPr/>
        </p:nvSpPr>
        <p:spPr>
          <a:xfrm>
            <a:off x="6290434" y="1537296"/>
            <a:ext cx="5400979" cy="5033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027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418">
    <p:spTree>
      <p:nvGrpSpPr>
        <p:cNvPr id="1" name=""/>
        <p:cNvGrpSpPr/>
        <p:nvPr/>
      </p:nvGrpSpPr>
      <p:grpSpPr>
        <a:xfrm>
          <a:off x="0" y="0"/>
          <a:ext cx="0" cy="0"/>
          <a:chOff x="0" y="0"/>
          <a:chExt cx="0" cy="0"/>
        </a:xfrm>
      </p:grpSpPr>
      <p:sp>
        <p:nvSpPr>
          <p:cNvPr id="2" name="Textplatzhalter 16">
            <a:extLst>
              <a:ext uri="{FF2B5EF4-FFF2-40B4-BE49-F238E27FC236}">
                <a16:creationId xmlns:a16="http://schemas.microsoft.com/office/drawing/2014/main" id="{56D91281-5695-2094-8D61-5DFE5DE0CC7C}"/>
              </a:ext>
            </a:extLst>
          </p:cNvPr>
          <p:cNvSpPr txBox="1">
            <a:spLocks noGrp="1"/>
          </p:cNvSpPr>
          <p:nvPr>
            <p:ph type="body" idx="4294967295"/>
          </p:nvPr>
        </p:nvSpPr>
        <p:spPr>
          <a:xfrm>
            <a:off x="1160428" y="3486195"/>
            <a:ext cx="2485284" cy="219492"/>
          </a:xfrm>
        </p:spPr>
        <p:txBody>
          <a:bodyPr lIns="0" tIns="0" rIns="0" bIns="0" anchor="b"/>
          <a:lstStyle/>
          <a:p>
            <a:pPr marL="0" lvl="0" indent="0">
              <a:spcBef>
                <a:spcPts val="300"/>
              </a:spcBef>
            </a:pPr>
            <a:r>
              <a:rPr lang="en-US" sz="1400" b="1" noProof="0" dirty="0"/>
              <a:t>Benedikt Thiess</a:t>
            </a:r>
          </a:p>
        </p:txBody>
      </p:sp>
      <p:sp>
        <p:nvSpPr>
          <p:cNvPr id="3" name="Textplatzhalter 17">
            <a:extLst>
              <a:ext uri="{FF2B5EF4-FFF2-40B4-BE49-F238E27FC236}">
                <a16:creationId xmlns:a16="http://schemas.microsoft.com/office/drawing/2014/main" id="{A7B03696-CBF3-5C35-5F74-1FB5B260FA16}"/>
              </a:ext>
            </a:extLst>
          </p:cNvPr>
          <p:cNvSpPr txBox="1">
            <a:spLocks noGrp="1"/>
          </p:cNvSpPr>
          <p:nvPr>
            <p:ph type="body" idx="4294967295"/>
          </p:nvPr>
        </p:nvSpPr>
        <p:spPr>
          <a:xfrm>
            <a:off x="1160437" y="3276999"/>
            <a:ext cx="2484680" cy="182971"/>
          </a:xfrm>
        </p:spPr>
        <p:txBody>
          <a:bodyPr lIns="0" tIns="0" rIns="0" bIns="0" anchor="b"/>
          <a:lstStyle/>
          <a:p>
            <a:pPr marL="0" lvl="0" indent="0">
              <a:spcBef>
                <a:spcPts val="300"/>
              </a:spcBef>
            </a:pPr>
            <a:r>
              <a:rPr lang="en-US" sz="1050" noProof="0" dirty="0"/>
              <a:t>	</a:t>
            </a:r>
          </a:p>
        </p:txBody>
      </p:sp>
      <p:sp>
        <p:nvSpPr>
          <p:cNvPr id="4" name="Textplatzhalter 18">
            <a:extLst>
              <a:ext uri="{FF2B5EF4-FFF2-40B4-BE49-F238E27FC236}">
                <a16:creationId xmlns:a16="http://schemas.microsoft.com/office/drawing/2014/main" id="{A7A07DE7-A101-A331-AFBC-67229F932182}"/>
              </a:ext>
            </a:extLst>
          </p:cNvPr>
          <p:cNvSpPr txBox="1">
            <a:spLocks noGrp="1"/>
          </p:cNvSpPr>
          <p:nvPr>
            <p:ph type="body" idx="4294967295"/>
          </p:nvPr>
        </p:nvSpPr>
        <p:spPr>
          <a:xfrm>
            <a:off x="1847526" y="5615623"/>
            <a:ext cx="1732001" cy="133346"/>
          </a:xfrm>
        </p:spPr>
        <p:txBody>
          <a:bodyPr lIns="0" tIns="0" rIns="0" bIns="0"/>
          <a:lstStyle/>
          <a:p>
            <a:pPr marL="0" lvl="0" indent="0">
              <a:spcBef>
                <a:spcPts val="300"/>
              </a:spcBef>
            </a:pPr>
            <a:r>
              <a:rPr lang="en-US" sz="1050" noProof="0" dirty="0"/>
              <a:t>17132</a:t>
            </a:r>
          </a:p>
        </p:txBody>
      </p:sp>
      <p:sp>
        <p:nvSpPr>
          <p:cNvPr id="5" name="Textplatzhalter 19">
            <a:extLst>
              <a:ext uri="{FF2B5EF4-FFF2-40B4-BE49-F238E27FC236}">
                <a16:creationId xmlns:a16="http://schemas.microsoft.com/office/drawing/2014/main" id="{A47D920C-2E4E-038E-8490-3F77446470FD}"/>
              </a:ext>
            </a:extLst>
          </p:cNvPr>
          <p:cNvSpPr txBox="1">
            <a:spLocks noGrp="1"/>
          </p:cNvSpPr>
          <p:nvPr>
            <p:ph type="body" idx="4294967295"/>
          </p:nvPr>
        </p:nvSpPr>
        <p:spPr>
          <a:xfrm>
            <a:off x="1127446" y="5785984"/>
            <a:ext cx="2452082" cy="131765"/>
          </a:xfrm>
        </p:spPr>
        <p:txBody>
          <a:bodyPr lIns="0" tIns="0" rIns="0" bIns="0"/>
          <a:lstStyle/>
          <a:p>
            <a:pPr marL="0" lvl="0" indent="0">
              <a:spcBef>
                <a:spcPts val="300"/>
              </a:spcBef>
            </a:pPr>
            <a:r>
              <a:rPr lang="en-US" sz="1050" noProof="0" dirty="0"/>
              <a:t>matthes@in.tum.de</a:t>
            </a:r>
          </a:p>
        </p:txBody>
      </p:sp>
      <p:sp>
        <p:nvSpPr>
          <p:cNvPr id="6" name="Inhaltsplatzhalter 20">
            <a:extLst>
              <a:ext uri="{FF2B5EF4-FFF2-40B4-BE49-F238E27FC236}">
                <a16:creationId xmlns:a16="http://schemas.microsoft.com/office/drawing/2014/main" id="{480C352C-5848-77CE-C206-CE7E2FFE22A8}"/>
              </a:ext>
            </a:extLst>
          </p:cNvPr>
          <p:cNvSpPr txBox="1">
            <a:spLocks noGrp="1"/>
          </p:cNvSpPr>
          <p:nvPr>
            <p:ph type="body" idx="4294967295"/>
          </p:nvPr>
        </p:nvSpPr>
        <p:spPr>
          <a:xfrm>
            <a:off x="1161086" y="3704993"/>
            <a:ext cx="2502054" cy="211455"/>
          </a:xfrm>
        </p:spPr>
        <p:txBody>
          <a:bodyPr lIns="0" tIns="0" rIns="0" bIns="0"/>
          <a:lstStyle/>
          <a:p>
            <a:pPr lvl="0">
              <a:spcBef>
                <a:spcPts val="300"/>
              </a:spcBef>
            </a:pPr>
            <a:r>
              <a:rPr lang="en-US" sz="1050" noProof="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0731-6C7F-895F-3304-7548F6DF94A8}"/>
              </a:ext>
            </a:extLst>
          </p:cNvPr>
          <p:cNvSpPr>
            <a:spLocks noGrp="1"/>
          </p:cNvSpPr>
          <p:nvPr>
            <p:ph type="title"/>
          </p:nvPr>
        </p:nvSpPr>
        <p:spPr/>
        <p:txBody>
          <a:bodyPr/>
          <a:lstStyle/>
          <a:p>
            <a:r>
              <a:rPr lang="en-US" dirty="0"/>
              <a:t>Appendix – Interview Guide Provider</a:t>
            </a:r>
            <a:endParaRPr lang="de-DE" dirty="0"/>
          </a:p>
        </p:txBody>
      </p:sp>
      <p:pic>
        <p:nvPicPr>
          <p:cNvPr id="4" name="Picture 3">
            <a:extLst>
              <a:ext uri="{FF2B5EF4-FFF2-40B4-BE49-F238E27FC236}">
                <a16:creationId xmlns:a16="http://schemas.microsoft.com/office/drawing/2014/main" id="{A1CF8742-58E3-D74E-D58A-0B43B05009ED}"/>
              </a:ext>
            </a:extLst>
          </p:cNvPr>
          <p:cNvPicPr>
            <a:picLocks noChangeAspect="1"/>
          </p:cNvPicPr>
          <p:nvPr/>
        </p:nvPicPr>
        <p:blipFill>
          <a:blip r:embed="rId3"/>
          <a:stretch>
            <a:fillRect/>
          </a:stretch>
        </p:blipFill>
        <p:spPr>
          <a:xfrm>
            <a:off x="573503" y="914400"/>
            <a:ext cx="4395747" cy="5465135"/>
          </a:xfrm>
          <a:prstGeom prst="rect">
            <a:avLst/>
          </a:prstGeom>
        </p:spPr>
      </p:pic>
      <p:pic>
        <p:nvPicPr>
          <p:cNvPr id="6" name="Picture 5">
            <a:extLst>
              <a:ext uri="{FF2B5EF4-FFF2-40B4-BE49-F238E27FC236}">
                <a16:creationId xmlns:a16="http://schemas.microsoft.com/office/drawing/2014/main" id="{C3334FA6-B6AB-C81C-82A3-69D87DA1F0D9}"/>
              </a:ext>
            </a:extLst>
          </p:cNvPr>
          <p:cNvPicPr>
            <a:picLocks noChangeAspect="1"/>
          </p:cNvPicPr>
          <p:nvPr/>
        </p:nvPicPr>
        <p:blipFill>
          <a:blip r:embed="rId4"/>
          <a:stretch>
            <a:fillRect/>
          </a:stretch>
        </p:blipFill>
        <p:spPr>
          <a:xfrm>
            <a:off x="4969250" y="914400"/>
            <a:ext cx="4395025" cy="2721935"/>
          </a:xfrm>
          <a:prstGeom prst="rect">
            <a:avLst/>
          </a:prstGeom>
        </p:spPr>
      </p:pic>
    </p:spTree>
    <p:extLst>
      <p:ext uri="{BB962C8B-B14F-4D97-AF65-F5344CB8AC3E}">
        <p14:creationId xmlns:p14="http://schemas.microsoft.com/office/powerpoint/2010/main" val="50212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D6121506-3770-3362-4150-BF3FDB57A02B}"/>
              </a:ext>
            </a:extLst>
          </p:cNvPr>
          <p:cNvSpPr txBox="1">
            <a:spLocks noGrp="1"/>
          </p:cNvSpPr>
          <p:nvPr>
            <p:ph type="title"/>
          </p:nvPr>
        </p:nvSpPr>
        <p:spPr/>
        <p:txBody>
          <a:bodyPr/>
          <a:lstStyle/>
          <a:p>
            <a:pPr lvl="0"/>
            <a:r>
              <a:rPr lang="en-US" noProof="0" dirty="0"/>
              <a:t>Motivation</a:t>
            </a:r>
          </a:p>
        </p:txBody>
      </p:sp>
      <p:sp>
        <p:nvSpPr>
          <p:cNvPr id="3" name="Datumsplatzhalter 3">
            <a:extLst>
              <a:ext uri="{FF2B5EF4-FFF2-40B4-BE49-F238E27FC236}">
                <a16:creationId xmlns:a16="http://schemas.microsoft.com/office/drawing/2014/main" id="{7BA1C401-AD5A-7888-4385-3E7C5E45A189}"/>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5" name="Foliennummernplatzhalter 5">
            <a:extLst>
              <a:ext uri="{FF2B5EF4-FFF2-40B4-BE49-F238E27FC236}">
                <a16:creationId xmlns:a16="http://schemas.microsoft.com/office/drawing/2014/main" id="{65AED624-D4CC-D17E-6F9F-F7D0CFF1469B}"/>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3</a:t>
            </a:fld>
            <a:endParaRPr lang="de-DE" sz="800" b="0" i="0" u="none" strike="noStrike" kern="1200" cap="none" spc="0" baseline="0">
              <a:solidFill>
                <a:srgbClr val="7F7F7F"/>
              </a:solidFill>
              <a:uFillTx/>
              <a:latin typeface="Arial"/>
            </a:endParaRPr>
          </a:p>
        </p:txBody>
      </p:sp>
      <p:pic>
        <p:nvPicPr>
          <p:cNvPr id="6" name="Grafik 6">
            <a:extLst>
              <a:ext uri="{FF2B5EF4-FFF2-40B4-BE49-F238E27FC236}">
                <a16:creationId xmlns:a16="http://schemas.microsoft.com/office/drawing/2014/main" id="{4CE087F5-72AE-E23F-0198-7838DF158202}"/>
              </a:ext>
            </a:extLst>
          </p:cNvPr>
          <p:cNvPicPr>
            <a:picLocks noChangeAspect="1"/>
          </p:cNvPicPr>
          <p:nvPr/>
        </p:nvPicPr>
        <p:blipFill>
          <a:blip r:embed="rId3"/>
          <a:stretch>
            <a:fillRect/>
          </a:stretch>
        </p:blipFill>
        <p:spPr>
          <a:xfrm>
            <a:off x="259389" y="4458331"/>
            <a:ext cx="1005126" cy="1384995"/>
          </a:xfrm>
          <a:prstGeom prst="rect">
            <a:avLst/>
          </a:prstGeom>
          <a:noFill/>
          <a:ln cap="flat">
            <a:noFill/>
          </a:ln>
        </p:spPr>
      </p:pic>
      <p:sp>
        <p:nvSpPr>
          <p:cNvPr id="9" name="Textfeld 10">
            <a:extLst>
              <a:ext uri="{FF2B5EF4-FFF2-40B4-BE49-F238E27FC236}">
                <a16:creationId xmlns:a16="http://schemas.microsoft.com/office/drawing/2014/main" id="{87FAC9B1-DB35-EF7E-0655-BEEBD81D782A}"/>
              </a:ext>
            </a:extLst>
          </p:cNvPr>
          <p:cNvSpPr txBox="1"/>
          <p:nvPr/>
        </p:nvSpPr>
        <p:spPr>
          <a:xfrm>
            <a:off x="1264516" y="4458331"/>
            <a:ext cx="293940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cs typeface="Arial" pitchFamily="34"/>
              </a:rPr>
              <a:t>Series B […] participation from OpenAI Startup Fund and Sequoia. The $80 million investment brings Harvey’s total funding to over $100 million and values Harvey at $715 million.</a:t>
            </a:r>
          </a:p>
        </p:txBody>
      </p:sp>
      <p:sp>
        <p:nvSpPr>
          <p:cNvPr id="10" name="Textfeld 13">
            <a:extLst>
              <a:ext uri="{FF2B5EF4-FFF2-40B4-BE49-F238E27FC236}">
                <a16:creationId xmlns:a16="http://schemas.microsoft.com/office/drawing/2014/main" id="{6CB7284B-AE3C-9FF5-6B7D-8A6D47DD86C6}"/>
              </a:ext>
            </a:extLst>
          </p:cNvPr>
          <p:cNvSpPr txBox="1"/>
          <p:nvPr/>
        </p:nvSpPr>
        <p:spPr>
          <a:xfrm>
            <a:off x="761952" y="5843327"/>
            <a:ext cx="2428536"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cs typeface="Arial" pitchFamily="34"/>
              </a:rPr>
              <a:t>https://www.harvey.ai/blog</a:t>
            </a:r>
          </a:p>
        </p:txBody>
      </p:sp>
      <p:pic>
        <p:nvPicPr>
          <p:cNvPr id="11" name="Grafik 15">
            <a:extLst>
              <a:ext uri="{FF2B5EF4-FFF2-40B4-BE49-F238E27FC236}">
                <a16:creationId xmlns:a16="http://schemas.microsoft.com/office/drawing/2014/main" id="{3E23ABB5-2328-514F-D4D3-3E75166C10F0}"/>
              </a:ext>
            </a:extLst>
          </p:cNvPr>
          <p:cNvPicPr>
            <a:picLocks noChangeAspect="1"/>
          </p:cNvPicPr>
          <p:nvPr/>
        </p:nvPicPr>
        <p:blipFill>
          <a:blip r:embed="rId4"/>
          <a:stretch>
            <a:fillRect/>
          </a:stretch>
        </p:blipFill>
        <p:spPr>
          <a:xfrm>
            <a:off x="4203918" y="5315391"/>
            <a:ext cx="3968680" cy="251979"/>
          </a:xfrm>
          <a:prstGeom prst="rect">
            <a:avLst/>
          </a:prstGeom>
          <a:noFill/>
          <a:ln cap="flat">
            <a:noFill/>
          </a:ln>
        </p:spPr>
      </p:pic>
      <p:pic>
        <p:nvPicPr>
          <p:cNvPr id="12" name="Grafik 17">
            <a:extLst>
              <a:ext uri="{FF2B5EF4-FFF2-40B4-BE49-F238E27FC236}">
                <a16:creationId xmlns:a16="http://schemas.microsoft.com/office/drawing/2014/main" id="{C156D199-502B-6839-4100-518E3B774420}"/>
              </a:ext>
            </a:extLst>
          </p:cNvPr>
          <p:cNvPicPr>
            <a:picLocks noChangeAspect="1"/>
          </p:cNvPicPr>
          <p:nvPr/>
        </p:nvPicPr>
        <p:blipFill>
          <a:blip r:embed="rId5"/>
          <a:stretch>
            <a:fillRect/>
          </a:stretch>
        </p:blipFill>
        <p:spPr>
          <a:xfrm>
            <a:off x="4203918" y="4416651"/>
            <a:ext cx="3352897" cy="576327"/>
          </a:xfrm>
          <a:prstGeom prst="rect">
            <a:avLst/>
          </a:prstGeom>
          <a:noFill/>
          <a:ln cap="flat">
            <a:noFill/>
          </a:ln>
        </p:spPr>
      </p:pic>
      <p:sp>
        <p:nvSpPr>
          <p:cNvPr id="13" name="Textfeld 21">
            <a:extLst>
              <a:ext uri="{FF2B5EF4-FFF2-40B4-BE49-F238E27FC236}">
                <a16:creationId xmlns:a16="http://schemas.microsoft.com/office/drawing/2014/main" id="{0AFCB2A2-28BF-33FF-C7DD-B9957253B2C6}"/>
              </a:ext>
            </a:extLst>
          </p:cNvPr>
          <p:cNvSpPr txBox="1"/>
          <p:nvPr/>
        </p:nvSpPr>
        <p:spPr>
          <a:xfrm>
            <a:off x="8806778" y="4827663"/>
            <a:ext cx="2873524" cy="1015663"/>
          </a:xfrm>
          <a:prstGeom prst="rect">
            <a:avLst/>
          </a:prstGeom>
          <a:noFill/>
          <a:ln w="19046" cap="flat">
            <a:solidFill>
              <a:srgbClr val="4472C4"/>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CDB609"/>
                </a:solidFill>
                <a:uFillTx/>
              </a:rPr>
              <a:t>EY</a:t>
            </a:r>
            <a:r>
              <a:rPr lang="en-US" sz="1800" b="0" i="0" u="none" strike="noStrike" kern="1200" cap="none" spc="0" baseline="0" dirty="0">
                <a:solidFill>
                  <a:srgbClr val="2E2E38"/>
                </a:solidFill>
                <a:uFillTx/>
              </a:rPr>
              <a:t> </a:t>
            </a:r>
            <a:r>
              <a:rPr lang="en-US" sz="1400" dirty="0">
                <a:solidFill>
                  <a:srgbClr val="000000"/>
                </a:solidFill>
                <a:cs typeface="Arial" pitchFamily="34"/>
              </a:rPr>
              <a:t>announces alliance with </a:t>
            </a:r>
            <a:r>
              <a:rPr lang="en-US" dirty="0">
                <a:solidFill>
                  <a:srgbClr val="650A33"/>
                </a:solidFill>
                <a:cs typeface="Arial" pitchFamily="34"/>
              </a:rPr>
              <a:t>r</a:t>
            </a:r>
            <a:r>
              <a:rPr lang="en-US" sz="1800" b="0" i="0" u="none" strike="noStrike" kern="1200" cap="none" spc="0" baseline="0" dirty="0">
                <a:solidFill>
                  <a:srgbClr val="650A33"/>
                </a:solidFill>
                <a:uFillTx/>
              </a:rPr>
              <a:t>eveal</a:t>
            </a:r>
            <a:r>
              <a:rPr lang="en-US" sz="1800" b="0" i="0" u="none" strike="noStrike" kern="1200" cap="none" spc="0" baseline="0" dirty="0">
                <a:solidFill>
                  <a:srgbClr val="2E2E38"/>
                </a:solidFill>
                <a:uFillTx/>
              </a:rPr>
              <a:t> </a:t>
            </a:r>
            <a:r>
              <a:rPr lang="en-US" sz="1400" kern="0" dirty="0">
                <a:solidFill>
                  <a:srgbClr val="000000"/>
                </a:solidFill>
                <a:cs typeface="Arial" pitchFamily="34"/>
              </a:rPr>
              <a:t>to offer clients AI-powered solutions to advance data discovery and compliance needs</a:t>
            </a:r>
          </a:p>
        </p:txBody>
      </p:sp>
      <p:sp>
        <p:nvSpPr>
          <p:cNvPr id="14" name="Textfeld 29">
            <a:extLst>
              <a:ext uri="{FF2B5EF4-FFF2-40B4-BE49-F238E27FC236}">
                <a16:creationId xmlns:a16="http://schemas.microsoft.com/office/drawing/2014/main" id="{D2A5C208-E4A0-6325-7EBF-9288A2DD51CA}"/>
              </a:ext>
            </a:extLst>
          </p:cNvPr>
          <p:cNvSpPr txBox="1"/>
          <p:nvPr/>
        </p:nvSpPr>
        <p:spPr>
          <a:xfrm>
            <a:off x="8806778" y="5843326"/>
            <a:ext cx="2965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cs typeface="Arial" pitchFamily="34"/>
              </a:rPr>
              <a:t>https://www.ey.com/en_gl/news</a:t>
            </a:r>
          </a:p>
        </p:txBody>
      </p:sp>
      <p:sp>
        <p:nvSpPr>
          <p:cNvPr id="18" name="Rechteck 33">
            <a:extLst>
              <a:ext uri="{FF2B5EF4-FFF2-40B4-BE49-F238E27FC236}">
                <a16:creationId xmlns:a16="http://schemas.microsoft.com/office/drawing/2014/main" id="{2BC25071-C829-97F4-BAE6-76EA80E8FD32}"/>
              </a:ext>
            </a:extLst>
          </p:cNvPr>
          <p:cNvSpPr/>
          <p:nvPr/>
        </p:nvSpPr>
        <p:spPr>
          <a:xfrm>
            <a:off x="206445" y="4407674"/>
            <a:ext cx="3921043" cy="1477332"/>
          </a:xfrm>
          <a:prstGeom prst="rect">
            <a:avLst/>
          </a:prstGeom>
          <a:noFill/>
          <a:ln w="19046"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9" name="Grafik 35">
            <a:extLst>
              <a:ext uri="{FF2B5EF4-FFF2-40B4-BE49-F238E27FC236}">
                <a16:creationId xmlns:a16="http://schemas.microsoft.com/office/drawing/2014/main" id="{CF4F5C27-8363-2225-E1FB-7D1C8C299E4A}"/>
              </a:ext>
            </a:extLst>
          </p:cNvPr>
          <p:cNvPicPr>
            <a:picLocks noChangeAspect="1"/>
          </p:cNvPicPr>
          <p:nvPr/>
        </p:nvPicPr>
        <p:blipFill>
          <a:blip r:embed="rId6"/>
          <a:stretch>
            <a:fillRect/>
          </a:stretch>
        </p:blipFill>
        <p:spPr>
          <a:xfrm>
            <a:off x="10102825" y="4275238"/>
            <a:ext cx="1577477" cy="464862"/>
          </a:xfrm>
          <a:prstGeom prst="rect">
            <a:avLst/>
          </a:prstGeom>
          <a:noFill/>
          <a:ln cap="flat">
            <a:noFill/>
          </a:ln>
        </p:spPr>
      </p:pic>
      <p:pic>
        <p:nvPicPr>
          <p:cNvPr id="20" name="Grafik 37">
            <a:extLst>
              <a:ext uri="{FF2B5EF4-FFF2-40B4-BE49-F238E27FC236}">
                <a16:creationId xmlns:a16="http://schemas.microsoft.com/office/drawing/2014/main" id="{1006622B-9496-3CF3-A5FD-4EDF48A83282}"/>
              </a:ext>
            </a:extLst>
          </p:cNvPr>
          <p:cNvPicPr>
            <a:picLocks noChangeAspect="1"/>
          </p:cNvPicPr>
          <p:nvPr/>
        </p:nvPicPr>
        <p:blipFill>
          <a:blip r:embed="rId7"/>
          <a:stretch>
            <a:fillRect/>
          </a:stretch>
        </p:blipFill>
        <p:spPr>
          <a:xfrm>
            <a:off x="8867053" y="3721349"/>
            <a:ext cx="981023" cy="1018751"/>
          </a:xfrm>
          <a:prstGeom prst="rect">
            <a:avLst/>
          </a:prstGeom>
          <a:noFill/>
          <a:ln cap="flat">
            <a:noFill/>
          </a:ln>
        </p:spPr>
      </p:pic>
      <p:pic>
        <p:nvPicPr>
          <p:cNvPr id="7" name="Grafik 6">
            <a:extLst>
              <a:ext uri="{FF2B5EF4-FFF2-40B4-BE49-F238E27FC236}">
                <a16:creationId xmlns:a16="http://schemas.microsoft.com/office/drawing/2014/main" id="{01F8E62D-C6F6-4F15-9E34-32C3F9599DF7}"/>
              </a:ext>
            </a:extLst>
          </p:cNvPr>
          <p:cNvPicPr>
            <a:picLocks noChangeAspect="1"/>
          </p:cNvPicPr>
          <p:nvPr/>
        </p:nvPicPr>
        <p:blipFill>
          <a:blip r:embed="rId8"/>
          <a:stretch>
            <a:fillRect/>
          </a:stretch>
        </p:blipFill>
        <p:spPr>
          <a:xfrm>
            <a:off x="1252865" y="1250580"/>
            <a:ext cx="8849960" cy="1829055"/>
          </a:xfrm>
          <a:prstGeom prst="rect">
            <a:avLst/>
          </a:prstGeom>
        </p:spPr>
      </p:pic>
      <p:sp>
        <p:nvSpPr>
          <p:cNvPr id="8" name="Textfeld 13">
            <a:extLst>
              <a:ext uri="{FF2B5EF4-FFF2-40B4-BE49-F238E27FC236}">
                <a16:creationId xmlns:a16="http://schemas.microsoft.com/office/drawing/2014/main" id="{5BDE7839-E5EF-7188-BA30-7267A5EE5307}"/>
              </a:ext>
            </a:extLst>
          </p:cNvPr>
          <p:cNvSpPr txBox="1"/>
          <p:nvPr/>
        </p:nvSpPr>
        <p:spPr>
          <a:xfrm>
            <a:off x="1316049" y="2958822"/>
            <a:ext cx="8849961"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cs typeface="Arial" pitchFamily="34"/>
              </a:rPr>
              <a:t>https://www.gartner.com/en/newsroom/press-releases/2024-04-25-gartner-predicts-global-legal-technology-market-will-reach-50-billion-by-2027-as-a-result-of-genai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0731-6C7F-895F-3304-7548F6DF94A8}"/>
              </a:ext>
            </a:extLst>
          </p:cNvPr>
          <p:cNvSpPr>
            <a:spLocks noGrp="1"/>
          </p:cNvSpPr>
          <p:nvPr>
            <p:ph type="title"/>
          </p:nvPr>
        </p:nvSpPr>
        <p:spPr/>
        <p:txBody>
          <a:bodyPr/>
          <a:lstStyle/>
          <a:p>
            <a:r>
              <a:rPr lang="en-US" dirty="0"/>
              <a:t>Appendix – Interview Guide Applier</a:t>
            </a:r>
            <a:endParaRPr lang="de-DE" dirty="0"/>
          </a:p>
        </p:txBody>
      </p:sp>
      <p:pic>
        <p:nvPicPr>
          <p:cNvPr id="5" name="Picture 4">
            <a:extLst>
              <a:ext uri="{FF2B5EF4-FFF2-40B4-BE49-F238E27FC236}">
                <a16:creationId xmlns:a16="http://schemas.microsoft.com/office/drawing/2014/main" id="{14F844A0-D7DE-8CCF-1454-B3DE2BBF7A55}"/>
              </a:ext>
            </a:extLst>
          </p:cNvPr>
          <p:cNvPicPr>
            <a:picLocks noChangeAspect="1"/>
          </p:cNvPicPr>
          <p:nvPr/>
        </p:nvPicPr>
        <p:blipFill rotWithShape="1">
          <a:blip r:embed="rId2"/>
          <a:srcRect t="1590"/>
          <a:stretch/>
        </p:blipFill>
        <p:spPr>
          <a:xfrm>
            <a:off x="1061401" y="1031358"/>
            <a:ext cx="3935902" cy="5046920"/>
          </a:xfrm>
          <a:prstGeom prst="rect">
            <a:avLst/>
          </a:prstGeom>
        </p:spPr>
      </p:pic>
      <p:pic>
        <p:nvPicPr>
          <p:cNvPr id="7" name="Picture 6">
            <a:extLst>
              <a:ext uri="{FF2B5EF4-FFF2-40B4-BE49-F238E27FC236}">
                <a16:creationId xmlns:a16="http://schemas.microsoft.com/office/drawing/2014/main" id="{DED0427E-15BC-585E-5081-E84D3AB5CC99}"/>
              </a:ext>
            </a:extLst>
          </p:cNvPr>
          <p:cNvPicPr>
            <a:picLocks noChangeAspect="1"/>
          </p:cNvPicPr>
          <p:nvPr/>
        </p:nvPicPr>
        <p:blipFill>
          <a:blip r:embed="rId3"/>
          <a:stretch>
            <a:fillRect/>
          </a:stretch>
        </p:blipFill>
        <p:spPr>
          <a:xfrm>
            <a:off x="4997303" y="949841"/>
            <a:ext cx="3935902" cy="1850621"/>
          </a:xfrm>
          <a:prstGeom prst="rect">
            <a:avLst/>
          </a:prstGeom>
        </p:spPr>
      </p:pic>
    </p:spTree>
    <p:extLst>
      <p:ext uri="{BB962C8B-B14F-4D97-AF65-F5344CB8AC3E}">
        <p14:creationId xmlns:p14="http://schemas.microsoft.com/office/powerpoint/2010/main" val="45798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570">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109B1146-B832-5891-243B-A2DFCE69CB79}"/>
              </a:ext>
            </a:extLst>
          </p:cNvPr>
          <p:cNvSpPr txBox="1">
            <a:spLocks noGrp="1"/>
          </p:cNvSpPr>
          <p:nvPr>
            <p:ph type="title"/>
          </p:nvPr>
        </p:nvSpPr>
        <p:spPr/>
        <p:txBody>
          <a:bodyPr/>
          <a:lstStyle/>
          <a:p>
            <a:pPr lvl="0"/>
            <a:r>
              <a:rPr lang="en-US" dirty="0"/>
              <a:t>Appendix </a:t>
            </a:r>
            <a:r>
              <a:rPr lang="en-US" noProof="0" dirty="0"/>
              <a:t>– Legal AI Use Case Radar</a:t>
            </a:r>
          </a:p>
        </p:txBody>
      </p:sp>
      <p:sp>
        <p:nvSpPr>
          <p:cNvPr id="3" name="Datumsplatzhalter 3">
            <a:extLst>
              <a:ext uri="{FF2B5EF4-FFF2-40B4-BE49-F238E27FC236}">
                <a16:creationId xmlns:a16="http://schemas.microsoft.com/office/drawing/2014/main" id="{F3C623B8-3E65-7C7D-AF55-29A9C34E6635}"/>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sebis</a:t>
            </a:r>
          </a:p>
        </p:txBody>
      </p:sp>
      <p:sp>
        <p:nvSpPr>
          <p:cNvPr id="13" name="Rechteck: abgerundete Ecken 12">
            <a:extLst>
              <a:ext uri="{FF2B5EF4-FFF2-40B4-BE49-F238E27FC236}">
                <a16:creationId xmlns:a16="http://schemas.microsoft.com/office/drawing/2014/main" id="{A85C83B1-DEA1-95A4-FC96-AFF92CE75E89}"/>
              </a:ext>
            </a:extLst>
          </p:cNvPr>
          <p:cNvSpPr/>
          <p:nvPr/>
        </p:nvSpPr>
        <p:spPr>
          <a:xfrm>
            <a:off x="695879" y="5187298"/>
            <a:ext cx="7231880" cy="564883"/>
          </a:xfrm>
          <a:prstGeom prst="roundRect">
            <a:avLst/>
          </a:prstGeom>
          <a:solidFill>
            <a:srgbClr val="E9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600" dirty="0">
                <a:solidFill>
                  <a:schemeClr val="tx1">
                    <a:lumMod val="85000"/>
                    <a:lumOff val="15000"/>
                  </a:schemeClr>
                </a:solidFill>
                <a:ea typeface="Calibri"/>
                <a:cs typeface="Calibri"/>
              </a:rPr>
              <a:t>E</a:t>
            </a:r>
            <a:r>
              <a:rPr lang="en-US" sz="1600" b="0" i="0" u="none" strike="noStrike" kern="1200" cap="none" spc="0" baseline="0" dirty="0">
                <a:solidFill>
                  <a:schemeClr val="tx1">
                    <a:lumMod val="85000"/>
                    <a:lumOff val="15000"/>
                  </a:schemeClr>
                </a:solidFill>
                <a:uFillTx/>
                <a:ea typeface="Calibri"/>
                <a:cs typeface="Calibri"/>
              </a:rPr>
              <a:t>xisting set of use cases for Legal AI tools and their visualization</a:t>
            </a:r>
          </a:p>
        </p:txBody>
      </p:sp>
      <p:sp>
        <p:nvSpPr>
          <p:cNvPr id="5" name="Foliennummernplatzhalter 5">
            <a:extLst>
              <a:ext uri="{FF2B5EF4-FFF2-40B4-BE49-F238E27FC236}">
                <a16:creationId xmlns:a16="http://schemas.microsoft.com/office/drawing/2014/main" id="{9EC9E1B1-8FBA-48BC-7CE6-5FAF2E8C1C31}"/>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F2D3BFA-CCE3-49BC-93A4-0CA1DFADCF15}" type="slidenum">
              <a:rPr lang="de-DE" sz="800" b="0" i="0" u="none" strike="noStrike" kern="1200" cap="none" spc="0" baseline="0">
                <a:solidFill>
                  <a:srgbClr val="7F7F7F"/>
                </a:solidFill>
                <a:uFillTx/>
                <a:latin typeface="Arial"/>
              </a:rPr>
              <a:t>31</a:t>
            </a:fld>
            <a:endParaRPr lang="de-DE" sz="800" b="0" i="0" u="none" strike="noStrike" kern="1200" cap="none" spc="0" baseline="0" dirty="0">
              <a:solidFill>
                <a:srgbClr val="7F7F7F"/>
              </a:solidFill>
              <a:uFillTx/>
              <a:latin typeface="Arial"/>
            </a:endParaRPr>
          </a:p>
        </p:txBody>
      </p:sp>
      <p:pic>
        <p:nvPicPr>
          <p:cNvPr id="10" name="Grafik 9">
            <a:extLst>
              <a:ext uri="{FF2B5EF4-FFF2-40B4-BE49-F238E27FC236}">
                <a16:creationId xmlns:a16="http://schemas.microsoft.com/office/drawing/2014/main" id="{06B9C351-FC54-AAC1-B77E-916CCC5E0702}"/>
              </a:ext>
            </a:extLst>
          </p:cNvPr>
          <p:cNvPicPr>
            <a:picLocks noChangeAspect="1"/>
          </p:cNvPicPr>
          <p:nvPr/>
        </p:nvPicPr>
        <p:blipFill>
          <a:blip r:embed="rId3"/>
          <a:stretch>
            <a:fillRect/>
          </a:stretch>
        </p:blipFill>
        <p:spPr>
          <a:xfrm>
            <a:off x="695879" y="1105819"/>
            <a:ext cx="9123903" cy="3709884"/>
          </a:xfrm>
          <a:prstGeom prst="rect">
            <a:avLst/>
          </a:prstGeom>
          <a:ln w="19050">
            <a:solidFill>
              <a:srgbClr val="5881CA"/>
            </a:solidFill>
          </a:ln>
          <a:effectLst>
            <a:outerShdw blurRad="50800" dist="38100" dir="2700000" algn="tl" rotWithShape="0">
              <a:prstClr val="black">
                <a:alpha val="40000"/>
              </a:prstClr>
            </a:outerShdw>
          </a:effectLst>
        </p:spPr>
      </p:pic>
      <p:sp>
        <p:nvSpPr>
          <p:cNvPr id="12" name="Textfeld 11">
            <a:extLst>
              <a:ext uri="{FF2B5EF4-FFF2-40B4-BE49-F238E27FC236}">
                <a16:creationId xmlns:a16="http://schemas.microsoft.com/office/drawing/2014/main" id="{DCB00530-8776-96DB-587E-479F7734E429}"/>
              </a:ext>
            </a:extLst>
          </p:cNvPr>
          <p:cNvSpPr txBox="1"/>
          <p:nvPr/>
        </p:nvSpPr>
        <p:spPr>
          <a:xfrm>
            <a:off x="7783479" y="4815703"/>
            <a:ext cx="2177980" cy="276999"/>
          </a:xfrm>
          <a:prstGeom prst="rect">
            <a:avLst/>
          </a:prstGeom>
          <a:noFill/>
        </p:spPr>
        <p:txBody>
          <a:bodyPr wrap="square">
            <a:spAutoFit/>
          </a:bodyPr>
          <a:lstStyle/>
          <a:p>
            <a:r>
              <a:rPr lang="en-US" sz="1200" dirty="0">
                <a:cs typeface="Arial" panose="020B0604020202020204" pitchFamily="34" charset="0"/>
              </a:rPr>
              <a:t>https://legal-ai-radar.de/radar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B422F-1EAA-96F6-2BBF-5278886C9F39}"/>
              </a:ext>
            </a:extLst>
          </p:cNvPr>
          <p:cNvSpPr>
            <a:spLocks noGrp="1"/>
          </p:cNvSpPr>
          <p:nvPr>
            <p:ph type="title"/>
          </p:nvPr>
        </p:nvSpPr>
        <p:spPr/>
        <p:txBody>
          <a:bodyPr/>
          <a:lstStyle/>
          <a:p>
            <a:r>
              <a:rPr lang="de-DE" dirty="0"/>
              <a:t>Appendix – Code Book</a:t>
            </a:r>
            <a:endParaRPr lang="en-US" dirty="0"/>
          </a:p>
        </p:txBody>
      </p:sp>
      <p:pic>
        <p:nvPicPr>
          <p:cNvPr id="4" name="Grafik 3">
            <a:extLst>
              <a:ext uri="{FF2B5EF4-FFF2-40B4-BE49-F238E27FC236}">
                <a16:creationId xmlns:a16="http://schemas.microsoft.com/office/drawing/2014/main" id="{8CAC2834-2ADB-D399-091C-ED35B4BAD1C5}"/>
              </a:ext>
            </a:extLst>
          </p:cNvPr>
          <p:cNvPicPr>
            <a:picLocks noChangeAspect="1"/>
          </p:cNvPicPr>
          <p:nvPr/>
        </p:nvPicPr>
        <p:blipFill rotWithShape="1">
          <a:blip r:embed="rId2"/>
          <a:srcRect b="26036"/>
          <a:stretch/>
        </p:blipFill>
        <p:spPr>
          <a:xfrm>
            <a:off x="732407" y="963038"/>
            <a:ext cx="3796890" cy="3647873"/>
          </a:xfrm>
          <a:prstGeom prst="rect">
            <a:avLst/>
          </a:prstGeom>
        </p:spPr>
      </p:pic>
      <p:pic>
        <p:nvPicPr>
          <p:cNvPr id="8" name="Grafik 7">
            <a:extLst>
              <a:ext uri="{FF2B5EF4-FFF2-40B4-BE49-F238E27FC236}">
                <a16:creationId xmlns:a16="http://schemas.microsoft.com/office/drawing/2014/main" id="{7DF5D0CC-E9FD-14CC-5102-A746E32BE222}"/>
              </a:ext>
            </a:extLst>
          </p:cNvPr>
          <p:cNvPicPr>
            <a:picLocks noChangeAspect="1"/>
          </p:cNvPicPr>
          <p:nvPr/>
        </p:nvPicPr>
        <p:blipFill>
          <a:blip r:embed="rId3"/>
          <a:stretch>
            <a:fillRect/>
          </a:stretch>
        </p:blipFill>
        <p:spPr>
          <a:xfrm>
            <a:off x="4876389" y="963038"/>
            <a:ext cx="3796889" cy="2889566"/>
          </a:xfrm>
          <a:prstGeom prst="rect">
            <a:avLst/>
          </a:prstGeom>
        </p:spPr>
      </p:pic>
    </p:spTree>
    <p:extLst>
      <p:ext uri="{BB962C8B-B14F-4D97-AF65-F5344CB8AC3E}">
        <p14:creationId xmlns:p14="http://schemas.microsoft.com/office/powerpoint/2010/main" val="2334718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D0847-CC3C-9797-B979-D035AC7ECFAB}"/>
              </a:ext>
            </a:extLst>
          </p:cNvPr>
          <p:cNvSpPr>
            <a:spLocks noGrp="1"/>
          </p:cNvSpPr>
          <p:nvPr>
            <p:ph type="title"/>
          </p:nvPr>
        </p:nvSpPr>
        <p:spPr/>
        <p:txBody>
          <a:bodyPr/>
          <a:lstStyle/>
          <a:p>
            <a:r>
              <a:rPr lang="en-US" dirty="0"/>
              <a:t>SSIs – Structure of the Interview Guides</a:t>
            </a:r>
            <a:endParaRPr lang="de-DE" dirty="0"/>
          </a:p>
        </p:txBody>
      </p:sp>
      <p:sp>
        <p:nvSpPr>
          <p:cNvPr id="6" name="Rechteck: abgerundete Ecken 1">
            <a:extLst>
              <a:ext uri="{FF2B5EF4-FFF2-40B4-BE49-F238E27FC236}">
                <a16:creationId xmlns:a16="http://schemas.microsoft.com/office/drawing/2014/main" id="{6F4C627C-CA5C-BF88-72F2-AA75027A149A}"/>
              </a:ext>
            </a:extLst>
          </p:cNvPr>
          <p:cNvSpPr/>
          <p:nvPr/>
        </p:nvSpPr>
        <p:spPr>
          <a:xfrm>
            <a:off x="1541872" y="1306656"/>
            <a:ext cx="165591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Background</a:t>
            </a:r>
            <a:endParaRPr lang="en-US" kern="0" dirty="0">
              <a:solidFill>
                <a:schemeClr val="tx1"/>
              </a:solidFill>
              <a:latin typeface="Arial"/>
            </a:endParaRPr>
          </a:p>
        </p:txBody>
      </p:sp>
      <p:sp>
        <p:nvSpPr>
          <p:cNvPr id="7" name="Rechteck: abgerundete Ecken 6">
            <a:extLst>
              <a:ext uri="{FF2B5EF4-FFF2-40B4-BE49-F238E27FC236}">
                <a16:creationId xmlns:a16="http://schemas.microsoft.com/office/drawing/2014/main" id="{D3576D2C-B5E9-00B5-17F6-EA5D0A0B04A3}"/>
              </a:ext>
            </a:extLst>
          </p:cNvPr>
          <p:cNvSpPr/>
          <p:nvPr/>
        </p:nvSpPr>
        <p:spPr>
          <a:xfrm>
            <a:off x="715327" y="1603191"/>
            <a:ext cx="3408998" cy="1134652"/>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Getting familiar with the interviewee:</a:t>
            </a:r>
          </a:p>
          <a:p>
            <a:pPr marL="285750" indent="-285750">
              <a:buFont typeface="Arial" panose="020B0604020202020204" pitchFamily="34" charset="0"/>
              <a:buChar char="•"/>
            </a:pPr>
            <a:r>
              <a:rPr lang="en-US" sz="1600" kern="0" dirty="0">
                <a:solidFill>
                  <a:schemeClr val="tx1"/>
                </a:solidFill>
              </a:rPr>
              <a:t>Experience</a:t>
            </a:r>
          </a:p>
          <a:p>
            <a:pPr marL="285750" indent="-285750">
              <a:buFont typeface="Arial" panose="020B0604020202020204" pitchFamily="34" charset="0"/>
              <a:buChar char="•"/>
            </a:pPr>
            <a:r>
              <a:rPr lang="en-US" sz="1600" kern="0" dirty="0">
                <a:solidFill>
                  <a:schemeClr val="tx1"/>
                </a:solidFill>
              </a:rPr>
              <a:t>Company</a:t>
            </a:r>
          </a:p>
        </p:txBody>
      </p:sp>
      <p:sp>
        <p:nvSpPr>
          <p:cNvPr id="8" name="Rechteck: abgerundete Ecken 8">
            <a:extLst>
              <a:ext uri="{FF2B5EF4-FFF2-40B4-BE49-F238E27FC236}">
                <a16:creationId xmlns:a16="http://schemas.microsoft.com/office/drawing/2014/main" id="{D20C596C-37BC-7B47-B281-D5B5E19D0CA0}"/>
              </a:ext>
            </a:extLst>
          </p:cNvPr>
          <p:cNvSpPr/>
          <p:nvPr/>
        </p:nvSpPr>
        <p:spPr>
          <a:xfrm>
            <a:off x="4925806" y="1304977"/>
            <a:ext cx="2609865"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Development / Adoption</a:t>
            </a:r>
            <a:endParaRPr lang="en-US" kern="0" dirty="0">
              <a:solidFill>
                <a:schemeClr val="tx1"/>
              </a:solidFill>
              <a:latin typeface="Arial"/>
            </a:endParaRPr>
          </a:p>
        </p:txBody>
      </p:sp>
      <p:sp>
        <p:nvSpPr>
          <p:cNvPr id="9" name="Rechteck: abgerundete Ecken 9">
            <a:extLst>
              <a:ext uri="{FF2B5EF4-FFF2-40B4-BE49-F238E27FC236}">
                <a16:creationId xmlns:a16="http://schemas.microsoft.com/office/drawing/2014/main" id="{B48B207F-9E2D-5CF1-4914-5BEA8CAF560B}"/>
              </a:ext>
            </a:extLst>
          </p:cNvPr>
          <p:cNvSpPr/>
          <p:nvPr/>
        </p:nvSpPr>
        <p:spPr>
          <a:xfrm>
            <a:off x="4576237" y="1601513"/>
            <a:ext cx="3309004" cy="135366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Information about the development / adoption process:</a:t>
            </a:r>
          </a:p>
          <a:p>
            <a:pPr marL="285750" indent="-285750">
              <a:buFont typeface="Arial" panose="020B0604020202020204" pitchFamily="34" charset="0"/>
              <a:buChar char="•"/>
            </a:pPr>
            <a:r>
              <a:rPr lang="en-US" sz="1600" kern="0" dirty="0">
                <a:solidFill>
                  <a:schemeClr val="tx1"/>
                </a:solidFill>
              </a:rPr>
              <a:t>Motivation</a:t>
            </a:r>
          </a:p>
          <a:p>
            <a:pPr marL="285750" indent="-285750">
              <a:buFont typeface="Arial" panose="020B0604020202020204" pitchFamily="34" charset="0"/>
              <a:buChar char="•"/>
            </a:pPr>
            <a:r>
              <a:rPr lang="en-US" sz="1600" kern="0" dirty="0">
                <a:solidFill>
                  <a:schemeClr val="tx1"/>
                </a:solidFill>
              </a:rPr>
              <a:t>Challenges</a:t>
            </a:r>
          </a:p>
        </p:txBody>
      </p:sp>
      <p:sp>
        <p:nvSpPr>
          <p:cNvPr id="10" name="Rechteck: abgerundete Ecken 11">
            <a:extLst>
              <a:ext uri="{FF2B5EF4-FFF2-40B4-BE49-F238E27FC236}">
                <a16:creationId xmlns:a16="http://schemas.microsoft.com/office/drawing/2014/main" id="{5BAD909C-393D-3601-B70E-ECC5BE36627E}"/>
              </a:ext>
            </a:extLst>
          </p:cNvPr>
          <p:cNvSpPr/>
          <p:nvPr/>
        </p:nvSpPr>
        <p:spPr>
          <a:xfrm>
            <a:off x="9439215" y="1304977"/>
            <a:ext cx="1304861"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Technology</a:t>
            </a:r>
            <a:endParaRPr lang="en-US" kern="0" dirty="0">
              <a:solidFill>
                <a:schemeClr val="tx1"/>
              </a:solidFill>
              <a:latin typeface="Arial"/>
            </a:endParaRPr>
          </a:p>
        </p:txBody>
      </p:sp>
      <p:sp>
        <p:nvSpPr>
          <p:cNvPr id="11" name="Rechteck: abgerundete Ecken 12">
            <a:extLst>
              <a:ext uri="{FF2B5EF4-FFF2-40B4-BE49-F238E27FC236}">
                <a16:creationId xmlns:a16="http://schemas.microsoft.com/office/drawing/2014/main" id="{366DAF19-0C34-5096-4E63-C524B71C78C5}"/>
              </a:ext>
            </a:extLst>
          </p:cNvPr>
          <p:cNvSpPr/>
          <p:nvPr/>
        </p:nvSpPr>
        <p:spPr>
          <a:xfrm>
            <a:off x="8387148" y="1600584"/>
            <a:ext cx="3408997" cy="1595054"/>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Focusing on the technology provided / applied:</a:t>
            </a:r>
          </a:p>
          <a:p>
            <a:pPr marL="285750" indent="-285750">
              <a:buFont typeface="Arial" panose="020B0604020202020204" pitchFamily="34" charset="0"/>
              <a:buChar char="•"/>
            </a:pPr>
            <a:r>
              <a:rPr lang="en-US" sz="1600" kern="0" dirty="0">
                <a:solidFill>
                  <a:schemeClr val="tx1"/>
                </a:solidFill>
              </a:rPr>
              <a:t>Usage of AI</a:t>
            </a:r>
          </a:p>
          <a:p>
            <a:pPr marL="285750" indent="-285750">
              <a:buFont typeface="Arial" panose="020B0604020202020204" pitchFamily="34" charset="0"/>
              <a:buChar char="•"/>
            </a:pPr>
            <a:r>
              <a:rPr lang="en-US" sz="1600" kern="0" dirty="0">
                <a:solidFill>
                  <a:schemeClr val="tx1"/>
                </a:solidFill>
              </a:rPr>
              <a:t>USP</a:t>
            </a:r>
          </a:p>
          <a:p>
            <a:pPr marL="285750" indent="-285750">
              <a:buFont typeface="Arial" panose="020B0604020202020204" pitchFamily="34" charset="0"/>
              <a:buChar char="•"/>
            </a:pPr>
            <a:r>
              <a:rPr lang="en-US" sz="1600" kern="0" dirty="0">
                <a:solidFill>
                  <a:schemeClr val="tx1"/>
                </a:solidFill>
              </a:rPr>
              <a:t>Accuracy &amp; Reliability</a:t>
            </a:r>
          </a:p>
        </p:txBody>
      </p:sp>
      <p:sp>
        <p:nvSpPr>
          <p:cNvPr id="12" name="Rechteck: abgerundete Ecken 1">
            <a:extLst>
              <a:ext uri="{FF2B5EF4-FFF2-40B4-BE49-F238E27FC236}">
                <a16:creationId xmlns:a16="http://schemas.microsoft.com/office/drawing/2014/main" id="{5034A670-75D3-4BFA-508D-AF083FF9DCCA}"/>
              </a:ext>
            </a:extLst>
          </p:cNvPr>
          <p:cNvSpPr/>
          <p:nvPr/>
        </p:nvSpPr>
        <p:spPr>
          <a:xfrm>
            <a:off x="1541871" y="3785011"/>
            <a:ext cx="201095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Current Use Cases</a:t>
            </a:r>
            <a:endParaRPr lang="en-US" kern="0" dirty="0">
              <a:solidFill>
                <a:schemeClr val="tx1"/>
              </a:solidFill>
              <a:latin typeface="Arial"/>
            </a:endParaRPr>
          </a:p>
        </p:txBody>
      </p:sp>
      <p:sp>
        <p:nvSpPr>
          <p:cNvPr id="13" name="Rechteck: abgerundete Ecken 6">
            <a:extLst>
              <a:ext uri="{FF2B5EF4-FFF2-40B4-BE49-F238E27FC236}">
                <a16:creationId xmlns:a16="http://schemas.microsoft.com/office/drawing/2014/main" id="{28489AC6-024E-55E6-9D5D-DB110987F99F}"/>
              </a:ext>
            </a:extLst>
          </p:cNvPr>
          <p:cNvSpPr/>
          <p:nvPr/>
        </p:nvSpPr>
        <p:spPr>
          <a:xfrm>
            <a:off x="892845" y="4078188"/>
            <a:ext cx="3309004" cy="1565375"/>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Discovering use cases and current usage of the tool:</a:t>
            </a:r>
          </a:p>
          <a:p>
            <a:pPr marL="285750" indent="-285750">
              <a:buFont typeface="Arial" panose="020B0604020202020204" pitchFamily="34" charset="0"/>
              <a:buChar char="•"/>
            </a:pPr>
            <a:r>
              <a:rPr lang="en-US" sz="1600" kern="0" dirty="0">
                <a:solidFill>
                  <a:schemeClr val="tx1"/>
                </a:solidFill>
              </a:rPr>
              <a:t>Primary use cases</a:t>
            </a:r>
          </a:p>
          <a:p>
            <a:pPr marL="285750" indent="-285750">
              <a:buFont typeface="Arial" panose="020B0604020202020204" pitchFamily="34" charset="0"/>
              <a:buChar char="•"/>
            </a:pPr>
            <a:r>
              <a:rPr lang="en-US" sz="1600" kern="0" dirty="0">
                <a:solidFill>
                  <a:schemeClr val="tx1"/>
                </a:solidFill>
              </a:rPr>
              <a:t>Expectations vs. reality</a:t>
            </a:r>
          </a:p>
          <a:p>
            <a:pPr marL="285750" indent="-285750">
              <a:buFont typeface="Arial" panose="020B0604020202020204" pitchFamily="34" charset="0"/>
              <a:buChar char="•"/>
            </a:pPr>
            <a:r>
              <a:rPr lang="en-US" sz="1600" kern="0" dirty="0">
                <a:solidFill>
                  <a:schemeClr val="tx1"/>
                </a:solidFill>
              </a:rPr>
              <a:t>Frequency</a:t>
            </a:r>
          </a:p>
        </p:txBody>
      </p:sp>
      <p:sp>
        <p:nvSpPr>
          <p:cNvPr id="14" name="Rechteck: abgerundete Ecken 8">
            <a:extLst>
              <a:ext uri="{FF2B5EF4-FFF2-40B4-BE49-F238E27FC236}">
                <a16:creationId xmlns:a16="http://schemas.microsoft.com/office/drawing/2014/main" id="{14D6348E-FCCD-5962-B435-01DD7CF53FFF}"/>
              </a:ext>
            </a:extLst>
          </p:cNvPr>
          <p:cNvSpPr/>
          <p:nvPr/>
        </p:nvSpPr>
        <p:spPr>
          <a:xfrm>
            <a:off x="5390150" y="3789845"/>
            <a:ext cx="178595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Looking Forward</a:t>
            </a:r>
            <a:endParaRPr lang="en-US" kern="0" dirty="0">
              <a:solidFill>
                <a:schemeClr val="tx1"/>
              </a:solidFill>
              <a:latin typeface="Arial"/>
            </a:endParaRPr>
          </a:p>
        </p:txBody>
      </p:sp>
      <p:sp>
        <p:nvSpPr>
          <p:cNvPr id="15" name="Rechteck: abgerundete Ecken 9">
            <a:extLst>
              <a:ext uri="{FF2B5EF4-FFF2-40B4-BE49-F238E27FC236}">
                <a16:creationId xmlns:a16="http://schemas.microsoft.com/office/drawing/2014/main" id="{3D8C37D6-AB0C-2EA1-085B-68B66CE20AB7}"/>
              </a:ext>
            </a:extLst>
          </p:cNvPr>
          <p:cNvSpPr/>
          <p:nvPr/>
        </p:nvSpPr>
        <p:spPr>
          <a:xfrm>
            <a:off x="4628625" y="4084702"/>
            <a:ext cx="3309004" cy="834666"/>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Discussing the future development / usage of the tool.</a:t>
            </a:r>
          </a:p>
        </p:txBody>
      </p:sp>
      <p:sp>
        <p:nvSpPr>
          <p:cNvPr id="16" name="Rechteck: abgerundete Ecken 11">
            <a:extLst>
              <a:ext uri="{FF2B5EF4-FFF2-40B4-BE49-F238E27FC236}">
                <a16:creationId xmlns:a16="http://schemas.microsoft.com/office/drawing/2014/main" id="{33B013FC-FBE9-D3C8-D180-53929FD96309}"/>
              </a:ext>
            </a:extLst>
          </p:cNvPr>
          <p:cNvSpPr/>
          <p:nvPr/>
        </p:nvSpPr>
        <p:spPr>
          <a:xfrm>
            <a:off x="9455883" y="3788597"/>
            <a:ext cx="1271523"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tx1"/>
                </a:solidFill>
              </a:rPr>
              <a:t>Conclusion</a:t>
            </a:r>
            <a:endParaRPr lang="en-US" kern="0" dirty="0">
              <a:solidFill>
                <a:schemeClr val="tx1"/>
              </a:solidFill>
              <a:latin typeface="Arial"/>
            </a:endParaRPr>
          </a:p>
        </p:txBody>
      </p:sp>
      <p:sp>
        <p:nvSpPr>
          <p:cNvPr id="17" name="Rechteck: abgerundete Ecken 12">
            <a:extLst>
              <a:ext uri="{FF2B5EF4-FFF2-40B4-BE49-F238E27FC236}">
                <a16:creationId xmlns:a16="http://schemas.microsoft.com/office/drawing/2014/main" id="{E99D35D4-B736-9F59-F6CD-B37BC7CCF263}"/>
              </a:ext>
            </a:extLst>
          </p:cNvPr>
          <p:cNvSpPr/>
          <p:nvPr/>
        </p:nvSpPr>
        <p:spPr>
          <a:xfrm>
            <a:off x="8437147" y="4084701"/>
            <a:ext cx="3309004" cy="796861"/>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r>
              <a:rPr lang="en-US" sz="1600" kern="0" dirty="0">
                <a:solidFill>
                  <a:schemeClr val="tx1"/>
                </a:solidFill>
              </a:rPr>
              <a:t>Concluding the interview and asking for referrals.</a:t>
            </a:r>
          </a:p>
        </p:txBody>
      </p:sp>
      <p:sp>
        <p:nvSpPr>
          <p:cNvPr id="24" name="Datumsplatzhalter 3">
            <a:extLst>
              <a:ext uri="{FF2B5EF4-FFF2-40B4-BE49-F238E27FC236}">
                <a16:creationId xmlns:a16="http://schemas.microsoft.com/office/drawing/2014/main" id="{7CB712C5-76B2-4738-570D-9DE337C4CEE9}"/>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25" name="Foliennummernplatzhalter 5">
            <a:extLst>
              <a:ext uri="{FF2B5EF4-FFF2-40B4-BE49-F238E27FC236}">
                <a16:creationId xmlns:a16="http://schemas.microsoft.com/office/drawing/2014/main" id="{6CC4F182-71CC-24C0-BBCE-F4357BE39A9E}"/>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33</a:t>
            </a:fld>
            <a:endParaRPr lang="de-DE" sz="800" b="0" i="0" u="none" strike="noStrike" kern="1200" cap="none" spc="0" baseline="0">
              <a:solidFill>
                <a:srgbClr val="7F7F7F"/>
              </a:solidFill>
              <a:uFillTx/>
              <a:latin typeface="Arial"/>
            </a:endParaRPr>
          </a:p>
        </p:txBody>
      </p:sp>
    </p:spTree>
    <p:extLst>
      <p:ext uri="{BB962C8B-B14F-4D97-AF65-F5344CB8AC3E}">
        <p14:creationId xmlns:p14="http://schemas.microsoft.com/office/powerpoint/2010/main" val="27350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6795D86-E33A-0A6B-6BB6-E1BA0283A536}"/>
              </a:ext>
            </a:extLst>
          </p:cNvPr>
          <p:cNvSpPr>
            <a:spLocks noGrp="1"/>
          </p:cNvSpPr>
          <p:nvPr>
            <p:ph type="title"/>
          </p:nvPr>
        </p:nvSpPr>
        <p:spPr/>
        <p:txBody>
          <a:bodyPr/>
          <a:lstStyle/>
          <a:p>
            <a:r>
              <a:rPr lang="en-US" noProof="0" dirty="0"/>
              <a:t>Related Work</a:t>
            </a:r>
          </a:p>
        </p:txBody>
      </p:sp>
      <p:pic>
        <p:nvPicPr>
          <p:cNvPr id="5" name="Grafik 4">
            <a:extLst>
              <a:ext uri="{FF2B5EF4-FFF2-40B4-BE49-F238E27FC236}">
                <a16:creationId xmlns:a16="http://schemas.microsoft.com/office/drawing/2014/main" id="{FF5C866A-30D8-3DB6-915B-FC52BFA21CA7}"/>
              </a:ext>
            </a:extLst>
          </p:cNvPr>
          <p:cNvPicPr>
            <a:picLocks noChangeAspect="1"/>
          </p:cNvPicPr>
          <p:nvPr/>
        </p:nvPicPr>
        <p:blipFill rotWithShape="1">
          <a:blip r:embed="rId3"/>
          <a:srcRect l="454" t="982" r="256" b="492"/>
          <a:stretch/>
        </p:blipFill>
        <p:spPr>
          <a:xfrm>
            <a:off x="1223757" y="1150383"/>
            <a:ext cx="7072518" cy="4557233"/>
          </a:xfrm>
          <a:prstGeom prst="rect">
            <a:avLst/>
          </a:prstGeom>
          <a:effectLst>
            <a:outerShdw blurRad="50800" dist="38100" dir="2700000" algn="tl" rotWithShape="0">
              <a:prstClr val="black">
                <a:alpha val="40000"/>
              </a:prstClr>
            </a:outerShdw>
          </a:effectLst>
        </p:spPr>
      </p:pic>
      <p:sp>
        <p:nvSpPr>
          <p:cNvPr id="6" name="Datumsplatzhalter 3">
            <a:extLst>
              <a:ext uri="{FF2B5EF4-FFF2-40B4-BE49-F238E27FC236}">
                <a16:creationId xmlns:a16="http://schemas.microsoft.com/office/drawing/2014/main" id="{1E48A2CD-332F-6FA6-FBA8-5964A43B9FBB}"/>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dirty="0">
              <a:solidFill>
                <a:srgbClr val="7F7F7F"/>
              </a:solidFill>
              <a:uFillTx/>
              <a:latin typeface="Arial"/>
            </a:endParaRPr>
          </a:p>
        </p:txBody>
      </p:sp>
      <p:sp>
        <p:nvSpPr>
          <p:cNvPr id="7" name="Foliennummernplatzhalter 5">
            <a:extLst>
              <a:ext uri="{FF2B5EF4-FFF2-40B4-BE49-F238E27FC236}">
                <a16:creationId xmlns:a16="http://schemas.microsoft.com/office/drawing/2014/main" id="{50E22793-8870-753E-9A81-9CA86062C227}"/>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4</a:t>
            </a:fld>
            <a:endParaRPr lang="de-DE" sz="800" b="0" i="0" u="none" strike="noStrike" kern="1200" cap="none" spc="0" baseline="0">
              <a:solidFill>
                <a:srgbClr val="7F7F7F"/>
              </a:solidFill>
              <a:uFillTx/>
              <a:latin typeface="Arial"/>
            </a:endParaRPr>
          </a:p>
        </p:txBody>
      </p:sp>
      <p:sp>
        <p:nvSpPr>
          <p:cNvPr id="2" name="Rechteck: abgerundete Ecken 1">
            <a:extLst>
              <a:ext uri="{FF2B5EF4-FFF2-40B4-BE49-F238E27FC236}">
                <a16:creationId xmlns:a16="http://schemas.microsoft.com/office/drawing/2014/main" id="{CCDEB7FA-F6BA-6735-C710-F18B0266688C}"/>
              </a:ext>
            </a:extLst>
          </p:cNvPr>
          <p:cNvSpPr/>
          <p:nvPr/>
        </p:nvSpPr>
        <p:spPr>
          <a:xfrm>
            <a:off x="8873995" y="1517670"/>
            <a:ext cx="2689348" cy="3822657"/>
          </a:xfrm>
          <a:prstGeom prst="roundRect">
            <a:avLst/>
          </a:prstGeom>
          <a:solidFill>
            <a:srgbClr val="E9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dirty="0">
                <a:solidFill>
                  <a:schemeClr val="tx1">
                    <a:lumMod val="85000"/>
                    <a:lumOff val="15000"/>
                  </a:schemeClr>
                </a:solidFill>
                <a:ea typeface="Calibri"/>
                <a:cs typeface="Calibri"/>
              </a:rPr>
              <a:t>Table from a paper by </a:t>
            </a:r>
            <a:r>
              <a:rPr lang="en-US" sz="1600" dirty="0" err="1">
                <a:solidFill>
                  <a:schemeClr val="tx1">
                    <a:lumMod val="85000"/>
                    <a:lumOff val="15000"/>
                  </a:schemeClr>
                </a:solidFill>
                <a:ea typeface="Calibri"/>
                <a:cs typeface="Calibri"/>
              </a:rPr>
              <a:t>Juraj</a:t>
            </a:r>
            <a:r>
              <a:rPr lang="en-US" sz="1600" dirty="0">
                <a:solidFill>
                  <a:schemeClr val="tx1">
                    <a:lumMod val="85000"/>
                    <a:lumOff val="15000"/>
                  </a:schemeClr>
                </a:solidFill>
                <a:ea typeface="Calibri"/>
                <a:cs typeface="Calibri"/>
              </a:rPr>
              <a:t>, Stephen, Alexandra, Prof. Matthes, and master student Martina </a:t>
            </a:r>
            <a:r>
              <a:rPr lang="en-US" sz="1600" dirty="0" err="1">
                <a:solidFill>
                  <a:schemeClr val="tx1">
                    <a:lumMod val="85000"/>
                    <a:lumOff val="15000"/>
                  </a:schemeClr>
                </a:solidFill>
                <a:ea typeface="Calibri"/>
                <a:cs typeface="Calibri"/>
              </a:rPr>
              <a:t>Preis</a:t>
            </a:r>
            <a:endParaRPr lang="en-US" sz="1600" dirty="0">
              <a:solidFill>
                <a:schemeClr val="tx1">
                  <a:lumMod val="85000"/>
                  <a:lumOff val="15000"/>
                </a:schemeClr>
              </a:solidFill>
              <a:ea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endParaRPr lang="en-US" sz="1600" b="0" i="0" u="none" strike="noStrike" kern="1200" cap="none" spc="0" baseline="0" dirty="0">
              <a:solidFill>
                <a:schemeClr val="tx1">
                  <a:lumMod val="85000"/>
                  <a:lumOff val="15000"/>
                </a:schemeClr>
              </a:solidFill>
              <a:uFillTx/>
              <a:ea typeface="Calibri"/>
              <a:cs typeface="Calibri"/>
            </a:endParaRPr>
          </a:p>
          <a:p>
            <a:pPr marL="285750" marR="0" lvl="0" indent="-2857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dirty="0">
                <a:solidFill>
                  <a:schemeClr val="tx1">
                    <a:lumMod val="85000"/>
                    <a:lumOff val="15000"/>
                  </a:schemeClr>
                </a:solidFill>
                <a:ea typeface="Calibri"/>
                <a:cs typeface="Calibri"/>
              </a:rPr>
              <a:t>Basis of the knowledge base</a:t>
            </a:r>
          </a:p>
          <a:p>
            <a:pPr marL="285750" marR="0" lvl="0" indent="-2857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endParaRPr lang="en-US" sz="1600" b="0" i="0" u="none" strike="noStrike" kern="1200" cap="none" spc="0" baseline="0" dirty="0">
              <a:solidFill>
                <a:schemeClr val="tx1">
                  <a:lumMod val="85000"/>
                  <a:lumOff val="15000"/>
                </a:schemeClr>
              </a:solidFill>
              <a:uFillTx/>
              <a:ea typeface="Calibri"/>
              <a:cs typeface="Calibri"/>
            </a:endParaRPr>
          </a:p>
          <a:p>
            <a:pPr marL="285750" indent="-285750">
              <a:buSzPct val="100000"/>
              <a:buFont typeface="Arial" panose="020B0604020202020204" pitchFamily="34" charset="0"/>
              <a:buChar char="•"/>
              <a:defRPr sz="1800" b="0" i="0" u="none" strike="noStrike" kern="0" cap="none" spc="0" baseline="0">
                <a:solidFill>
                  <a:srgbClr val="000000"/>
                </a:solidFill>
                <a:uFillTx/>
              </a:defRPr>
            </a:pPr>
            <a:r>
              <a:rPr lang="en-US" sz="1600" b="0" i="0" u="none" strike="noStrike" kern="1200" cap="none" spc="0" baseline="0" dirty="0">
                <a:solidFill>
                  <a:schemeClr val="tx1">
                    <a:lumMod val="85000"/>
                    <a:lumOff val="15000"/>
                  </a:schemeClr>
                </a:solidFill>
                <a:uFillTx/>
                <a:ea typeface="Calibri"/>
                <a:cs typeface="Calibri"/>
              </a:rPr>
              <a:t>We wanted to validate the use cases with more insights from legal practitioners</a:t>
            </a:r>
          </a:p>
        </p:txBody>
      </p:sp>
    </p:spTree>
    <p:extLst>
      <p:ext uri="{BB962C8B-B14F-4D97-AF65-F5344CB8AC3E}">
        <p14:creationId xmlns:p14="http://schemas.microsoft.com/office/powerpoint/2010/main" val="335802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64">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B9744A9-F64E-0B46-D771-64ACF591643C}"/>
              </a:ext>
            </a:extLst>
          </p:cNvPr>
          <p:cNvSpPr txBox="1">
            <a:spLocks noGrp="1"/>
          </p:cNvSpPr>
          <p:nvPr>
            <p:ph type="title"/>
          </p:nvPr>
        </p:nvSpPr>
        <p:spPr/>
        <p:txBody>
          <a:bodyPr/>
          <a:lstStyle/>
          <a:p>
            <a:pPr lvl="0"/>
            <a:r>
              <a:rPr lang="en-US" noProof="0" dirty="0"/>
              <a:t>Research Questions</a:t>
            </a:r>
          </a:p>
        </p:txBody>
      </p:sp>
      <p:sp>
        <p:nvSpPr>
          <p:cNvPr id="3" name="Datumsplatzhalter 3">
            <a:extLst>
              <a:ext uri="{FF2B5EF4-FFF2-40B4-BE49-F238E27FC236}">
                <a16:creationId xmlns:a16="http://schemas.microsoft.com/office/drawing/2014/main" id="{716A7D90-6173-D3A0-D7FF-11E6FB741EDC}"/>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7F7F7F"/>
                </a:solidFill>
                <a:uFillTx/>
                <a:latin typeface="Arial"/>
              </a:rPr>
              <a:t>© sebis</a:t>
            </a:r>
          </a:p>
        </p:txBody>
      </p:sp>
      <p:sp>
        <p:nvSpPr>
          <p:cNvPr id="5" name="Foliennummernplatzhalter 5">
            <a:extLst>
              <a:ext uri="{FF2B5EF4-FFF2-40B4-BE49-F238E27FC236}">
                <a16:creationId xmlns:a16="http://schemas.microsoft.com/office/drawing/2014/main" id="{3DFAE772-F500-17BA-A7C4-D6D9CBC0E551}"/>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2B1C0A8-0B71-4E1C-BD2C-45C9921A72D9}" type="slidenum">
              <a:rPr lang="de-DE" sz="800" b="0" i="0" u="none" strike="noStrike" kern="1200" cap="none" spc="0" baseline="0">
                <a:solidFill>
                  <a:srgbClr val="7F7F7F"/>
                </a:solidFill>
                <a:uFillTx/>
                <a:latin typeface="Arial"/>
              </a:rPr>
              <a:t>5</a:t>
            </a:fld>
            <a:endParaRPr lang="de-DE" sz="800" b="0" i="0" u="none" strike="noStrike" kern="1200" cap="none" spc="0" baseline="0" dirty="0">
              <a:solidFill>
                <a:srgbClr val="7F7F7F"/>
              </a:solidFill>
              <a:uFillTx/>
              <a:latin typeface="Arial"/>
            </a:endParaRPr>
          </a:p>
        </p:txBody>
      </p:sp>
      <p:sp>
        <p:nvSpPr>
          <p:cNvPr id="9" name="Pfeil: nach rechts 9">
            <a:extLst>
              <a:ext uri="{FF2B5EF4-FFF2-40B4-BE49-F238E27FC236}">
                <a16:creationId xmlns:a16="http://schemas.microsoft.com/office/drawing/2014/main" id="{EF34350C-43C0-997E-1D1A-DEA983A16BF2}"/>
              </a:ext>
            </a:extLst>
          </p:cNvPr>
          <p:cNvSpPr/>
          <p:nvPr/>
        </p:nvSpPr>
        <p:spPr>
          <a:xfrm>
            <a:off x="6576109" y="3210733"/>
            <a:ext cx="1074442" cy="436534"/>
          </a:xfrm>
          <a:custGeom>
            <a:avLst>
              <a:gd name="f0" fmla="val 1628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8CBAD"/>
          </a:solidFill>
          <a:ln w="9528" cap="flat">
            <a:solidFill>
              <a:srgbClr val="DAD7CB"/>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cs typeface="Arial" pitchFamily="34"/>
            </a:endParaRPr>
          </a:p>
        </p:txBody>
      </p:sp>
      <p:sp>
        <p:nvSpPr>
          <p:cNvPr id="12" name="Rechteck: abgerundete Ecken 10">
            <a:extLst>
              <a:ext uri="{FF2B5EF4-FFF2-40B4-BE49-F238E27FC236}">
                <a16:creationId xmlns:a16="http://schemas.microsoft.com/office/drawing/2014/main" id="{51B22732-F903-F319-CF43-932FB4A04FFC}"/>
              </a:ext>
            </a:extLst>
          </p:cNvPr>
          <p:cNvSpPr/>
          <p:nvPr/>
        </p:nvSpPr>
        <p:spPr>
          <a:xfrm>
            <a:off x="8287853" y="2997622"/>
            <a:ext cx="3308107" cy="80827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1DDF2"/>
          </a:solidFill>
          <a:ln w="9528" cap="flat">
            <a:solidFill>
              <a:srgbClr val="DAD7CB"/>
            </a:solidFill>
            <a:prstDash val="solid"/>
            <a:miter/>
          </a:ln>
          <a:effectLst>
            <a:outerShdw blurRad="50800" dist="38100" dir="2700000" algn="tl" rotWithShape="0">
              <a:prstClr val="black">
                <a:alpha val="40000"/>
              </a:prstClr>
            </a:outerShdw>
          </a:effectLst>
        </p:spPr>
        <p:txBody>
          <a:bodyPr vert="horz" wrap="square" lIns="91440" tIns="45720" rIns="91440" bIns="45720" anchor="ctr" anchorCtr="0"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600" b="1" i="0" strike="noStrike" kern="1200" cap="none" spc="0" baseline="0" dirty="0">
                <a:solidFill>
                  <a:srgbClr val="000000"/>
                </a:solidFill>
                <a:uFillTx/>
                <a:cs typeface="Arial" pitchFamily="34"/>
              </a:rPr>
              <a:t>Semi-Structured Interviews (SSIs)</a:t>
            </a:r>
          </a:p>
        </p:txBody>
      </p:sp>
      <p:sp>
        <p:nvSpPr>
          <p:cNvPr id="10" name="Rechteck: abgerundete Ecken 9">
            <a:extLst>
              <a:ext uri="{FF2B5EF4-FFF2-40B4-BE49-F238E27FC236}">
                <a16:creationId xmlns:a16="http://schemas.microsoft.com/office/drawing/2014/main" id="{71C632D0-D6E7-9D89-444D-4C728611DA38}"/>
              </a:ext>
            </a:extLst>
          </p:cNvPr>
          <p:cNvSpPr/>
          <p:nvPr/>
        </p:nvSpPr>
        <p:spPr>
          <a:xfrm>
            <a:off x="8761112" y="1925804"/>
            <a:ext cx="2361587"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u="none" strike="noStrike" kern="1200" cap="none" spc="0" baseline="0" dirty="0">
                <a:solidFill>
                  <a:srgbClr val="000000"/>
                </a:solidFill>
                <a:uFillTx/>
                <a:latin typeface="Arial" panose="020B0604020202020204" pitchFamily="34" charset="0"/>
                <a:cs typeface="Arial" panose="020B0604020202020204" pitchFamily="34" charset="0"/>
              </a:rPr>
              <a:t>Methodology</a:t>
            </a:r>
          </a:p>
        </p:txBody>
      </p:sp>
      <p:sp>
        <p:nvSpPr>
          <p:cNvPr id="11" name="Rechteck: abgerundete Ecken 10">
            <a:extLst>
              <a:ext uri="{FF2B5EF4-FFF2-40B4-BE49-F238E27FC236}">
                <a16:creationId xmlns:a16="http://schemas.microsoft.com/office/drawing/2014/main" id="{E92D194F-86BA-6F80-58C6-FF3DC1D24CFD}"/>
              </a:ext>
            </a:extLst>
          </p:cNvPr>
          <p:cNvSpPr/>
          <p:nvPr/>
        </p:nvSpPr>
        <p:spPr>
          <a:xfrm>
            <a:off x="657225" y="2087658"/>
            <a:ext cx="5281582" cy="1096362"/>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u="none" strike="noStrike" kern="1200" cap="none" spc="0" baseline="0" dirty="0">
                <a:solidFill>
                  <a:schemeClr val="tx1">
                    <a:lumMod val="85000"/>
                    <a:lumOff val="15000"/>
                  </a:schemeClr>
                </a:solidFill>
                <a:uFillTx/>
                <a:cs typeface="Arial" pitchFamily="34"/>
              </a:rPr>
              <a:t>What do startups reveal about the use cases they are developing NLP tools for?</a:t>
            </a:r>
          </a:p>
        </p:txBody>
      </p:sp>
      <p:sp>
        <p:nvSpPr>
          <p:cNvPr id="13" name="Ellipse 12">
            <a:extLst>
              <a:ext uri="{FF2B5EF4-FFF2-40B4-BE49-F238E27FC236}">
                <a16:creationId xmlns:a16="http://schemas.microsoft.com/office/drawing/2014/main" id="{9C55EA98-5D88-552E-AF1B-DDD5D6EAA4CB}"/>
              </a:ext>
            </a:extLst>
          </p:cNvPr>
          <p:cNvSpPr/>
          <p:nvPr/>
        </p:nvSpPr>
        <p:spPr>
          <a:xfrm>
            <a:off x="369225" y="1794892"/>
            <a:ext cx="576000" cy="57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de-DE" sz="1400" dirty="0">
                <a:solidFill>
                  <a:srgbClr val="FFFFFF"/>
                </a:solidFill>
                <a:latin typeface="Arial" pitchFamily="34"/>
                <a:cs typeface="Arial" pitchFamily="34"/>
              </a:rPr>
              <a:t>RQ1</a:t>
            </a:r>
            <a:endParaRPr lang="en-US" sz="1400" dirty="0">
              <a:solidFill>
                <a:srgbClr val="FFFFFF"/>
              </a:solidFill>
              <a:latin typeface="Arial" pitchFamily="34"/>
              <a:cs typeface="Arial" pitchFamily="34"/>
            </a:endParaRPr>
          </a:p>
        </p:txBody>
      </p:sp>
      <p:sp>
        <p:nvSpPr>
          <p:cNvPr id="14" name="Rechteck: abgerundete Ecken 13">
            <a:extLst>
              <a:ext uri="{FF2B5EF4-FFF2-40B4-BE49-F238E27FC236}">
                <a16:creationId xmlns:a16="http://schemas.microsoft.com/office/drawing/2014/main" id="{453087A5-5462-0B38-E4A2-80521707786C}"/>
              </a:ext>
            </a:extLst>
          </p:cNvPr>
          <p:cNvSpPr/>
          <p:nvPr/>
        </p:nvSpPr>
        <p:spPr>
          <a:xfrm>
            <a:off x="657225" y="3764786"/>
            <a:ext cx="5281582" cy="1096362"/>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cs typeface="Arial" pitchFamily="34"/>
              </a:rPr>
              <a:t>How does that compare to the use cases of their clients and practitioners in the legal field?</a:t>
            </a:r>
          </a:p>
        </p:txBody>
      </p:sp>
      <p:sp>
        <p:nvSpPr>
          <p:cNvPr id="15" name="Ellipse 14">
            <a:extLst>
              <a:ext uri="{FF2B5EF4-FFF2-40B4-BE49-F238E27FC236}">
                <a16:creationId xmlns:a16="http://schemas.microsoft.com/office/drawing/2014/main" id="{7A3D1AE0-5686-513C-2CFD-0B7B817FE486}"/>
              </a:ext>
            </a:extLst>
          </p:cNvPr>
          <p:cNvSpPr/>
          <p:nvPr/>
        </p:nvSpPr>
        <p:spPr>
          <a:xfrm>
            <a:off x="334432" y="3476786"/>
            <a:ext cx="576000" cy="57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de-DE" sz="1400" dirty="0">
                <a:solidFill>
                  <a:srgbClr val="FFFFFF"/>
                </a:solidFill>
                <a:latin typeface="Arial" pitchFamily="34"/>
                <a:cs typeface="Arial" pitchFamily="34"/>
              </a:rPr>
              <a:t>RQ2</a:t>
            </a:r>
            <a:endParaRPr lang="en-US" sz="1400" dirty="0">
              <a:solidFill>
                <a:srgbClr val="FFFFFF"/>
              </a:solidFill>
              <a:latin typeface="Arial" pitchFamily="34"/>
              <a:cs typeface="Arial"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abgerundete Ecken 11">
            <a:extLst>
              <a:ext uri="{FF2B5EF4-FFF2-40B4-BE49-F238E27FC236}">
                <a16:creationId xmlns:a16="http://schemas.microsoft.com/office/drawing/2014/main" id="{B412FABC-FBC3-D8F6-B2BC-D920118B6260}"/>
              </a:ext>
            </a:extLst>
          </p:cNvPr>
          <p:cNvSpPr/>
          <p:nvPr/>
        </p:nvSpPr>
        <p:spPr>
          <a:xfrm>
            <a:off x="829732" y="1650279"/>
            <a:ext cx="6645976" cy="1334518"/>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42900" indent="-342900">
              <a:lnSpc>
                <a:spcPct val="150000"/>
              </a:lnSpc>
              <a:buFont typeface="+mj-lt"/>
              <a:buAutoNum type="arabicPeriod"/>
            </a:pPr>
            <a:r>
              <a:rPr lang="en-US" sz="1600" dirty="0">
                <a:solidFill>
                  <a:schemeClr val="tx1"/>
                </a:solidFill>
              </a:rPr>
              <a:t>Located or has clients in DACH countries</a:t>
            </a:r>
          </a:p>
          <a:p>
            <a:pPr marL="342900" indent="-342900">
              <a:lnSpc>
                <a:spcPct val="150000"/>
              </a:lnSpc>
              <a:buFont typeface="+mj-lt"/>
              <a:buAutoNum type="arabicPeriod"/>
            </a:pPr>
            <a:r>
              <a:rPr lang="en-US" sz="1600" dirty="0">
                <a:solidFill>
                  <a:schemeClr val="tx1"/>
                </a:solidFill>
              </a:rPr>
              <a:t>Provided / applied solution leverages AI</a:t>
            </a:r>
          </a:p>
          <a:p>
            <a:pPr marL="342900" indent="-342900">
              <a:lnSpc>
                <a:spcPct val="150000"/>
              </a:lnSpc>
              <a:buFont typeface="+mj-lt"/>
              <a:buAutoNum type="arabicPeriod"/>
            </a:pPr>
            <a:r>
              <a:rPr lang="en-US" sz="1600" dirty="0">
                <a:solidFill>
                  <a:schemeClr val="tx1"/>
                </a:solidFill>
              </a:rPr>
              <a:t>Provided / applied solution affects work processes of legal professionals </a:t>
            </a:r>
          </a:p>
        </p:txBody>
      </p:sp>
      <p:sp>
        <p:nvSpPr>
          <p:cNvPr id="3" name="Titel 2">
            <a:extLst>
              <a:ext uri="{FF2B5EF4-FFF2-40B4-BE49-F238E27FC236}">
                <a16:creationId xmlns:a16="http://schemas.microsoft.com/office/drawing/2014/main" id="{F09143D1-DAC3-930A-85DF-003317C971EF}"/>
              </a:ext>
            </a:extLst>
          </p:cNvPr>
          <p:cNvSpPr>
            <a:spLocks noGrp="1"/>
          </p:cNvSpPr>
          <p:nvPr>
            <p:ph type="title"/>
          </p:nvPr>
        </p:nvSpPr>
        <p:spPr/>
        <p:txBody>
          <a:bodyPr/>
          <a:lstStyle/>
          <a:p>
            <a:r>
              <a:rPr lang="en-US" noProof="0" dirty="0"/>
              <a:t>SSIs – Identifying Interview Participants</a:t>
            </a:r>
          </a:p>
        </p:txBody>
      </p:sp>
      <p:sp>
        <p:nvSpPr>
          <p:cNvPr id="4" name="Datumsplatzhalter 3">
            <a:extLst>
              <a:ext uri="{FF2B5EF4-FFF2-40B4-BE49-F238E27FC236}">
                <a16:creationId xmlns:a16="http://schemas.microsoft.com/office/drawing/2014/main" id="{0E4B6F14-0D82-F5BE-28C8-11237B6F0D2F}"/>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5F600EDC-EE28-06BA-8743-1215758326EF}"/>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6</a:t>
            </a:fld>
            <a:endParaRPr lang="de-DE" sz="800" b="0" i="0" u="none" strike="noStrike" kern="1200" cap="none" spc="0" baseline="0">
              <a:solidFill>
                <a:srgbClr val="7F7F7F"/>
              </a:solidFill>
              <a:uFillTx/>
              <a:latin typeface="Arial"/>
            </a:endParaRPr>
          </a:p>
        </p:txBody>
      </p:sp>
      <p:graphicFrame>
        <p:nvGraphicFramePr>
          <p:cNvPr id="7" name="Tabelle 6">
            <a:extLst>
              <a:ext uri="{FF2B5EF4-FFF2-40B4-BE49-F238E27FC236}">
                <a16:creationId xmlns:a16="http://schemas.microsoft.com/office/drawing/2014/main" id="{C9CC0F2A-825A-E24F-6C3F-A567CDB7917D}"/>
              </a:ext>
            </a:extLst>
          </p:cNvPr>
          <p:cNvGraphicFramePr>
            <a:graphicFrameLocks noGrp="1"/>
          </p:cNvGraphicFramePr>
          <p:nvPr>
            <p:extLst>
              <p:ext uri="{D42A27DB-BD31-4B8C-83A1-F6EECF244321}">
                <p14:modId xmlns:p14="http://schemas.microsoft.com/office/powerpoint/2010/main" val="3088781316"/>
              </p:ext>
            </p:extLst>
          </p:nvPr>
        </p:nvGraphicFramePr>
        <p:xfrm>
          <a:off x="1178334" y="3873203"/>
          <a:ext cx="5875809" cy="1888570"/>
        </p:xfrm>
        <a:graphic>
          <a:graphicData uri="http://schemas.openxmlformats.org/drawingml/2006/table">
            <a:tbl>
              <a:tblPr firstRow="1" lastRow="1" bandRow="1">
                <a:effectLst>
                  <a:outerShdw blurRad="50800" dist="38100" dir="2700000" algn="tl" rotWithShape="0">
                    <a:prstClr val="black">
                      <a:alpha val="40000"/>
                    </a:prstClr>
                  </a:outerShdw>
                </a:effectLst>
                <a:tableStyleId>{5C22544A-7EE6-4342-B048-85BDC9FD1C3A}</a:tableStyleId>
              </a:tblPr>
              <a:tblGrid>
                <a:gridCol w="2200895">
                  <a:extLst>
                    <a:ext uri="{9D8B030D-6E8A-4147-A177-3AD203B41FA5}">
                      <a16:colId xmlns:a16="http://schemas.microsoft.com/office/drawing/2014/main" val="675176253"/>
                    </a:ext>
                  </a:extLst>
                </a:gridCol>
                <a:gridCol w="1092067">
                  <a:extLst>
                    <a:ext uri="{9D8B030D-6E8A-4147-A177-3AD203B41FA5}">
                      <a16:colId xmlns:a16="http://schemas.microsoft.com/office/drawing/2014/main" val="230306598"/>
                    </a:ext>
                  </a:extLst>
                </a:gridCol>
                <a:gridCol w="993682">
                  <a:extLst>
                    <a:ext uri="{9D8B030D-6E8A-4147-A177-3AD203B41FA5}">
                      <a16:colId xmlns:a16="http://schemas.microsoft.com/office/drawing/2014/main" val="1798145189"/>
                    </a:ext>
                  </a:extLst>
                </a:gridCol>
                <a:gridCol w="1589165">
                  <a:extLst>
                    <a:ext uri="{9D8B030D-6E8A-4147-A177-3AD203B41FA5}">
                      <a16:colId xmlns:a16="http://schemas.microsoft.com/office/drawing/2014/main" val="1945945347"/>
                    </a:ext>
                  </a:extLst>
                </a:gridCol>
              </a:tblGrid>
              <a:tr h="377714">
                <a:tc>
                  <a:txBody>
                    <a:bodyPr/>
                    <a:lstStyle/>
                    <a:p>
                      <a:pPr algn="ctr"/>
                      <a:r>
                        <a:rPr lang="en-US" sz="1600" noProof="0" dirty="0"/>
                        <a:t>Channel</a:t>
                      </a:r>
                    </a:p>
                  </a:txBody>
                  <a:tcPr>
                    <a:solidFill>
                      <a:schemeClr val="accent1">
                        <a:lumMod val="50000"/>
                      </a:schemeClr>
                    </a:solidFill>
                  </a:tcPr>
                </a:tc>
                <a:tc>
                  <a:txBody>
                    <a:bodyPr/>
                    <a:lstStyle/>
                    <a:p>
                      <a:pPr algn="ctr"/>
                      <a:r>
                        <a:rPr lang="en-US" sz="1600" noProof="0" dirty="0"/>
                        <a:t>Contacted</a:t>
                      </a:r>
                    </a:p>
                  </a:txBody>
                  <a:tcPr>
                    <a:solidFill>
                      <a:schemeClr val="accent1">
                        <a:lumMod val="50000"/>
                      </a:schemeClr>
                    </a:solidFill>
                  </a:tcPr>
                </a:tc>
                <a:tc>
                  <a:txBody>
                    <a:bodyPr/>
                    <a:lstStyle/>
                    <a:p>
                      <a:pPr algn="ctr"/>
                      <a:r>
                        <a:rPr lang="en-US" sz="1600" noProof="0" dirty="0"/>
                        <a:t>Accepted</a:t>
                      </a:r>
                    </a:p>
                  </a:txBody>
                  <a:tcPr>
                    <a:solidFill>
                      <a:schemeClr val="accent1">
                        <a:lumMod val="50000"/>
                      </a:schemeClr>
                    </a:solidFill>
                  </a:tcPr>
                </a:tc>
                <a:tc>
                  <a:txBody>
                    <a:bodyPr/>
                    <a:lstStyle/>
                    <a:p>
                      <a:pPr algn="ctr"/>
                      <a:r>
                        <a:rPr lang="en-US" sz="1600" noProof="0" dirty="0"/>
                        <a:t>Acceptance Rate</a:t>
                      </a:r>
                    </a:p>
                  </a:txBody>
                  <a:tcPr>
                    <a:solidFill>
                      <a:schemeClr val="accent1">
                        <a:lumMod val="50000"/>
                      </a:schemeClr>
                    </a:solidFill>
                  </a:tcPr>
                </a:tc>
                <a:extLst>
                  <a:ext uri="{0D108BD9-81ED-4DB2-BD59-A6C34878D82A}">
                    <a16:rowId xmlns:a16="http://schemas.microsoft.com/office/drawing/2014/main" val="2519557880"/>
                  </a:ext>
                </a:extLst>
              </a:tr>
              <a:tr h="377714">
                <a:tc>
                  <a:txBody>
                    <a:bodyPr/>
                    <a:lstStyle/>
                    <a:p>
                      <a:pPr algn="ctr"/>
                      <a:r>
                        <a:rPr lang="en-US" sz="1600" noProof="0" dirty="0"/>
                        <a:t>Personal Introduction</a:t>
                      </a:r>
                    </a:p>
                  </a:txBody>
                  <a:tcPr/>
                </a:tc>
                <a:tc>
                  <a:txBody>
                    <a:bodyPr/>
                    <a:lstStyle/>
                    <a:p>
                      <a:pPr algn="ctr"/>
                      <a:r>
                        <a:rPr lang="en-US" sz="1600" noProof="0" dirty="0"/>
                        <a:t>2</a:t>
                      </a:r>
                    </a:p>
                  </a:txBody>
                  <a:tcPr/>
                </a:tc>
                <a:tc>
                  <a:txBody>
                    <a:bodyPr/>
                    <a:lstStyle/>
                    <a:p>
                      <a:pPr algn="ctr"/>
                      <a:r>
                        <a:rPr lang="en-US" sz="1600" noProof="0" dirty="0"/>
                        <a:t>2</a:t>
                      </a:r>
                    </a:p>
                  </a:txBody>
                  <a:tcPr/>
                </a:tc>
                <a:tc>
                  <a:txBody>
                    <a:bodyPr/>
                    <a:lstStyle/>
                    <a:p>
                      <a:pPr algn="ctr"/>
                      <a:r>
                        <a:rPr lang="en-US" sz="1600" noProof="0" dirty="0"/>
                        <a:t>100%</a:t>
                      </a:r>
                    </a:p>
                  </a:txBody>
                  <a:tcPr/>
                </a:tc>
                <a:extLst>
                  <a:ext uri="{0D108BD9-81ED-4DB2-BD59-A6C34878D82A}">
                    <a16:rowId xmlns:a16="http://schemas.microsoft.com/office/drawing/2014/main" val="889177079"/>
                  </a:ext>
                </a:extLst>
              </a:tr>
              <a:tr h="377714">
                <a:tc>
                  <a:txBody>
                    <a:bodyPr/>
                    <a:lstStyle/>
                    <a:p>
                      <a:pPr algn="ctr"/>
                      <a:r>
                        <a:rPr lang="en-US" sz="1600" noProof="0" dirty="0"/>
                        <a:t>Referrals</a:t>
                      </a:r>
                    </a:p>
                  </a:txBody>
                  <a:tcPr/>
                </a:tc>
                <a:tc>
                  <a:txBody>
                    <a:bodyPr/>
                    <a:lstStyle/>
                    <a:p>
                      <a:pPr algn="ctr"/>
                      <a:r>
                        <a:rPr lang="en-US" sz="1600" noProof="0" dirty="0"/>
                        <a:t>11</a:t>
                      </a:r>
                    </a:p>
                  </a:txBody>
                  <a:tcPr/>
                </a:tc>
                <a:tc>
                  <a:txBody>
                    <a:bodyPr/>
                    <a:lstStyle/>
                    <a:p>
                      <a:pPr algn="ctr"/>
                      <a:r>
                        <a:rPr lang="en-US" sz="1600" noProof="0" dirty="0"/>
                        <a:t>5</a:t>
                      </a:r>
                    </a:p>
                  </a:txBody>
                  <a:tcPr/>
                </a:tc>
                <a:tc>
                  <a:txBody>
                    <a:bodyPr/>
                    <a:lstStyle/>
                    <a:p>
                      <a:pPr algn="ctr"/>
                      <a:r>
                        <a:rPr lang="en-US" sz="1600" noProof="0" dirty="0"/>
                        <a:t>45.45%</a:t>
                      </a:r>
                    </a:p>
                  </a:txBody>
                  <a:tcPr/>
                </a:tc>
                <a:extLst>
                  <a:ext uri="{0D108BD9-81ED-4DB2-BD59-A6C34878D82A}">
                    <a16:rowId xmlns:a16="http://schemas.microsoft.com/office/drawing/2014/main" val="3312397330"/>
                  </a:ext>
                </a:extLst>
              </a:tr>
              <a:tr h="377714">
                <a:tc>
                  <a:txBody>
                    <a:bodyPr/>
                    <a:lstStyle/>
                    <a:p>
                      <a:pPr algn="ctr"/>
                      <a:r>
                        <a:rPr lang="en-US" sz="1600" noProof="0" dirty="0"/>
                        <a:t>Search Results</a:t>
                      </a:r>
                    </a:p>
                  </a:txBody>
                  <a:tcPr/>
                </a:tc>
                <a:tc>
                  <a:txBody>
                    <a:bodyPr/>
                    <a:lstStyle/>
                    <a:p>
                      <a:pPr algn="ctr"/>
                      <a:r>
                        <a:rPr lang="en-US" sz="1600" noProof="0" dirty="0"/>
                        <a:t>167</a:t>
                      </a:r>
                    </a:p>
                  </a:txBody>
                  <a:tcPr/>
                </a:tc>
                <a:tc>
                  <a:txBody>
                    <a:bodyPr/>
                    <a:lstStyle/>
                    <a:p>
                      <a:pPr algn="ctr"/>
                      <a:r>
                        <a:rPr lang="en-US" sz="1600" noProof="0" dirty="0"/>
                        <a:t>17</a:t>
                      </a:r>
                    </a:p>
                  </a:txBody>
                  <a:tcPr/>
                </a:tc>
                <a:tc>
                  <a:txBody>
                    <a:bodyPr/>
                    <a:lstStyle/>
                    <a:p>
                      <a:pPr algn="ctr"/>
                      <a:r>
                        <a:rPr lang="en-US" sz="1600" noProof="0" dirty="0"/>
                        <a:t>10.18%</a:t>
                      </a:r>
                    </a:p>
                  </a:txBody>
                  <a:tcPr/>
                </a:tc>
                <a:extLst>
                  <a:ext uri="{0D108BD9-81ED-4DB2-BD59-A6C34878D82A}">
                    <a16:rowId xmlns:a16="http://schemas.microsoft.com/office/drawing/2014/main" val="1357072271"/>
                  </a:ext>
                </a:extLst>
              </a:tr>
              <a:tr h="377714">
                <a:tc>
                  <a:txBody>
                    <a:bodyPr/>
                    <a:lstStyle/>
                    <a:p>
                      <a:pPr algn="ctr"/>
                      <a:r>
                        <a:rPr lang="en-US" sz="1600" noProof="0" dirty="0"/>
                        <a:t>Total</a:t>
                      </a:r>
                    </a:p>
                  </a:txBody>
                  <a:tcPr/>
                </a:tc>
                <a:tc>
                  <a:txBody>
                    <a:bodyPr/>
                    <a:lstStyle/>
                    <a:p>
                      <a:pPr algn="ctr"/>
                      <a:r>
                        <a:rPr lang="en-US" sz="1600" noProof="0" dirty="0"/>
                        <a:t>180</a:t>
                      </a:r>
                    </a:p>
                  </a:txBody>
                  <a:tcPr/>
                </a:tc>
                <a:tc>
                  <a:txBody>
                    <a:bodyPr/>
                    <a:lstStyle/>
                    <a:p>
                      <a:pPr algn="ctr"/>
                      <a:r>
                        <a:rPr lang="en-US" sz="1600" noProof="0" dirty="0"/>
                        <a:t>24</a:t>
                      </a:r>
                    </a:p>
                  </a:txBody>
                  <a:tcPr/>
                </a:tc>
                <a:tc>
                  <a:txBody>
                    <a:bodyPr/>
                    <a:lstStyle/>
                    <a:p>
                      <a:pPr algn="ctr"/>
                      <a:r>
                        <a:rPr lang="en-US" sz="1600" noProof="0" dirty="0"/>
                        <a:t>13.33%</a:t>
                      </a:r>
                    </a:p>
                  </a:txBody>
                  <a:tcPr/>
                </a:tc>
                <a:extLst>
                  <a:ext uri="{0D108BD9-81ED-4DB2-BD59-A6C34878D82A}">
                    <a16:rowId xmlns:a16="http://schemas.microsoft.com/office/drawing/2014/main" val="4120001650"/>
                  </a:ext>
                </a:extLst>
              </a:tr>
            </a:tbl>
          </a:graphicData>
        </a:graphic>
      </p:graphicFrame>
      <p:sp>
        <p:nvSpPr>
          <p:cNvPr id="10" name="Rechteck: abgerundete Ecken 9">
            <a:extLst>
              <a:ext uri="{FF2B5EF4-FFF2-40B4-BE49-F238E27FC236}">
                <a16:creationId xmlns:a16="http://schemas.microsoft.com/office/drawing/2014/main" id="{6D47C428-A4F6-2C1D-6FA6-991CA2ED9806}"/>
              </a:ext>
            </a:extLst>
          </p:cNvPr>
          <p:cNvSpPr/>
          <p:nvPr/>
        </p:nvSpPr>
        <p:spPr>
          <a:xfrm>
            <a:off x="2202243" y="3475637"/>
            <a:ext cx="3827993"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Channels for Reaching Participants</a:t>
            </a:r>
          </a:p>
        </p:txBody>
      </p:sp>
      <p:sp>
        <p:nvSpPr>
          <p:cNvPr id="11" name="Rechteck: abgerundete Ecken 10">
            <a:extLst>
              <a:ext uri="{FF2B5EF4-FFF2-40B4-BE49-F238E27FC236}">
                <a16:creationId xmlns:a16="http://schemas.microsoft.com/office/drawing/2014/main" id="{12707E29-3463-DB43-8E54-4B0B168EE78C}"/>
              </a:ext>
            </a:extLst>
          </p:cNvPr>
          <p:cNvSpPr/>
          <p:nvPr/>
        </p:nvSpPr>
        <p:spPr>
          <a:xfrm>
            <a:off x="2368931" y="1250499"/>
            <a:ext cx="3494618"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Filters for Selecting Participants</a:t>
            </a:r>
          </a:p>
        </p:txBody>
      </p:sp>
      <p:sp>
        <p:nvSpPr>
          <p:cNvPr id="2" name="Rechteck: abgerundete Ecken 1">
            <a:extLst>
              <a:ext uri="{FF2B5EF4-FFF2-40B4-BE49-F238E27FC236}">
                <a16:creationId xmlns:a16="http://schemas.microsoft.com/office/drawing/2014/main" id="{C4220B56-87EF-DC5D-8C6D-3D867AD729A1}"/>
              </a:ext>
            </a:extLst>
          </p:cNvPr>
          <p:cNvSpPr/>
          <p:nvPr/>
        </p:nvSpPr>
        <p:spPr>
          <a:xfrm>
            <a:off x="9214788" y="1327711"/>
            <a:ext cx="1410510" cy="716276"/>
          </a:xfrm>
          <a:prstGeom prst="round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Calendly Invite</a:t>
            </a:r>
          </a:p>
        </p:txBody>
      </p:sp>
      <p:sp>
        <p:nvSpPr>
          <p:cNvPr id="6" name="Rechteck: abgerundete Ecken 5">
            <a:extLst>
              <a:ext uri="{FF2B5EF4-FFF2-40B4-BE49-F238E27FC236}">
                <a16:creationId xmlns:a16="http://schemas.microsoft.com/office/drawing/2014/main" id="{F18103BB-2E10-184F-A845-870BFE6923C9}"/>
              </a:ext>
            </a:extLst>
          </p:cNvPr>
          <p:cNvSpPr/>
          <p:nvPr/>
        </p:nvSpPr>
        <p:spPr>
          <a:xfrm>
            <a:off x="9214787" y="2382587"/>
            <a:ext cx="1410511" cy="720720"/>
          </a:xfrm>
          <a:prstGeom prst="round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Zoom call</a:t>
            </a:r>
          </a:p>
        </p:txBody>
      </p:sp>
      <p:sp>
        <p:nvSpPr>
          <p:cNvPr id="8" name="Rechteck: abgerundete Ecken 7">
            <a:extLst>
              <a:ext uri="{FF2B5EF4-FFF2-40B4-BE49-F238E27FC236}">
                <a16:creationId xmlns:a16="http://schemas.microsoft.com/office/drawing/2014/main" id="{972B8DDC-65CE-E044-5F47-9A534DBE517D}"/>
              </a:ext>
            </a:extLst>
          </p:cNvPr>
          <p:cNvSpPr/>
          <p:nvPr/>
        </p:nvSpPr>
        <p:spPr>
          <a:xfrm>
            <a:off x="9214787" y="3437127"/>
            <a:ext cx="1410511" cy="720720"/>
          </a:xfrm>
          <a:prstGeom prst="round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Whisper Transcription</a:t>
            </a:r>
          </a:p>
        </p:txBody>
      </p:sp>
      <p:sp>
        <p:nvSpPr>
          <p:cNvPr id="9" name="Rechteck: abgerundete Ecken 8">
            <a:extLst>
              <a:ext uri="{FF2B5EF4-FFF2-40B4-BE49-F238E27FC236}">
                <a16:creationId xmlns:a16="http://schemas.microsoft.com/office/drawing/2014/main" id="{259E8163-4243-0640-BB8D-491B34DD626D}"/>
              </a:ext>
            </a:extLst>
          </p:cNvPr>
          <p:cNvSpPr/>
          <p:nvPr/>
        </p:nvSpPr>
        <p:spPr>
          <a:xfrm>
            <a:off x="9214787" y="4491667"/>
            <a:ext cx="1410511" cy="720720"/>
          </a:xfrm>
          <a:prstGeom prst="round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Manual Verification</a:t>
            </a:r>
          </a:p>
        </p:txBody>
      </p:sp>
      <p:sp>
        <p:nvSpPr>
          <p:cNvPr id="14" name="Rechteck: abgerundete Ecken 13">
            <a:extLst>
              <a:ext uri="{FF2B5EF4-FFF2-40B4-BE49-F238E27FC236}">
                <a16:creationId xmlns:a16="http://schemas.microsoft.com/office/drawing/2014/main" id="{4754A010-1A95-DEE3-EB34-CC87C9EA0933}"/>
              </a:ext>
            </a:extLst>
          </p:cNvPr>
          <p:cNvSpPr/>
          <p:nvPr/>
        </p:nvSpPr>
        <p:spPr>
          <a:xfrm>
            <a:off x="9214788" y="5546207"/>
            <a:ext cx="1410511" cy="766071"/>
          </a:xfrm>
          <a:prstGeom prst="round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MAXQDA24 Coding</a:t>
            </a:r>
          </a:p>
        </p:txBody>
      </p:sp>
      <p:cxnSp>
        <p:nvCxnSpPr>
          <p:cNvPr id="16" name="Gerade Verbindung mit Pfeil 15">
            <a:extLst>
              <a:ext uri="{FF2B5EF4-FFF2-40B4-BE49-F238E27FC236}">
                <a16:creationId xmlns:a16="http://schemas.microsoft.com/office/drawing/2014/main" id="{F7BD82DF-951E-226A-1E91-61EC6D5883D6}"/>
              </a:ext>
            </a:extLst>
          </p:cNvPr>
          <p:cNvCxnSpPr>
            <a:stCxn id="2" idx="2"/>
            <a:endCxn id="6" idx="0"/>
          </p:cNvCxnSpPr>
          <p:nvPr/>
        </p:nvCxnSpPr>
        <p:spPr>
          <a:xfrm>
            <a:off x="9920043" y="2043987"/>
            <a:ext cx="0" cy="338600"/>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AB68514-F38D-1402-62A6-A4F048E68128}"/>
              </a:ext>
            </a:extLst>
          </p:cNvPr>
          <p:cNvCxnSpPr>
            <a:stCxn id="6" idx="2"/>
            <a:endCxn id="8" idx="0"/>
          </p:cNvCxnSpPr>
          <p:nvPr/>
        </p:nvCxnSpPr>
        <p:spPr>
          <a:xfrm>
            <a:off x="9920043" y="3103307"/>
            <a:ext cx="0" cy="333820"/>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C4C84B18-E52B-412F-0365-7C99F23AA49B}"/>
              </a:ext>
            </a:extLst>
          </p:cNvPr>
          <p:cNvCxnSpPr>
            <a:stCxn id="8" idx="2"/>
            <a:endCxn id="9" idx="0"/>
          </p:cNvCxnSpPr>
          <p:nvPr/>
        </p:nvCxnSpPr>
        <p:spPr>
          <a:xfrm>
            <a:off x="9920043" y="4157847"/>
            <a:ext cx="0" cy="333820"/>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AF5D52C4-F2E5-106D-B48F-2C2276252070}"/>
              </a:ext>
            </a:extLst>
          </p:cNvPr>
          <p:cNvCxnSpPr>
            <a:stCxn id="9" idx="2"/>
            <a:endCxn id="14" idx="0"/>
          </p:cNvCxnSpPr>
          <p:nvPr/>
        </p:nvCxnSpPr>
        <p:spPr>
          <a:xfrm>
            <a:off x="9920043" y="5212387"/>
            <a:ext cx="1" cy="333820"/>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hteck: abgerundete Ecken 24">
            <a:extLst>
              <a:ext uri="{FF2B5EF4-FFF2-40B4-BE49-F238E27FC236}">
                <a16:creationId xmlns:a16="http://schemas.microsoft.com/office/drawing/2014/main" id="{E195C21C-9E81-6384-9F9E-3E3141319D5A}"/>
              </a:ext>
            </a:extLst>
          </p:cNvPr>
          <p:cNvSpPr/>
          <p:nvPr/>
        </p:nvSpPr>
        <p:spPr>
          <a:xfrm>
            <a:off x="8874543" y="852933"/>
            <a:ext cx="2090998"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Interview Process</a:t>
            </a:r>
          </a:p>
        </p:txBody>
      </p:sp>
      <p:cxnSp>
        <p:nvCxnSpPr>
          <p:cNvPr id="27" name="Gerader Verbinder 26">
            <a:extLst>
              <a:ext uri="{FF2B5EF4-FFF2-40B4-BE49-F238E27FC236}">
                <a16:creationId xmlns:a16="http://schemas.microsoft.com/office/drawing/2014/main" id="{675410A7-6A3A-14A5-3E8D-35740C0C0D20}"/>
              </a:ext>
            </a:extLst>
          </p:cNvPr>
          <p:cNvCxnSpPr/>
          <p:nvPr/>
        </p:nvCxnSpPr>
        <p:spPr>
          <a:xfrm>
            <a:off x="8180961" y="961563"/>
            <a:ext cx="0" cy="552699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2" grpId="0" animBg="1"/>
      <p:bldP spid="6" grpId="0" animBg="1"/>
      <p:bldP spid="8" grpId="0" animBg="1"/>
      <p:bldP spid="9" grpId="0" animBg="1"/>
      <p:bldP spid="1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1EF5761-C97E-BD5A-279E-82AE8776E368}"/>
              </a:ext>
            </a:extLst>
          </p:cNvPr>
          <p:cNvSpPr>
            <a:spLocks noGrp="1"/>
          </p:cNvSpPr>
          <p:nvPr>
            <p:ph type="title"/>
          </p:nvPr>
        </p:nvSpPr>
        <p:spPr/>
        <p:txBody>
          <a:bodyPr/>
          <a:lstStyle/>
          <a:p>
            <a:r>
              <a:rPr lang="en-US"/>
              <a:t>SSIs – Overview of Participants</a:t>
            </a:r>
          </a:p>
        </p:txBody>
      </p:sp>
      <p:graphicFrame>
        <p:nvGraphicFramePr>
          <p:cNvPr id="4" name="Tabelle 3">
            <a:extLst>
              <a:ext uri="{FF2B5EF4-FFF2-40B4-BE49-F238E27FC236}">
                <a16:creationId xmlns:a16="http://schemas.microsoft.com/office/drawing/2014/main" id="{5E341C7F-3D15-1753-CE7A-A2675BF94E66}"/>
              </a:ext>
            </a:extLst>
          </p:cNvPr>
          <p:cNvGraphicFramePr>
            <a:graphicFrameLocks noGrp="1"/>
          </p:cNvGraphicFramePr>
          <p:nvPr>
            <p:extLst>
              <p:ext uri="{D42A27DB-BD31-4B8C-83A1-F6EECF244321}">
                <p14:modId xmlns:p14="http://schemas.microsoft.com/office/powerpoint/2010/main" val="138416739"/>
              </p:ext>
            </p:extLst>
          </p:nvPr>
        </p:nvGraphicFramePr>
        <p:xfrm>
          <a:off x="2073268" y="983982"/>
          <a:ext cx="6796604" cy="5367816"/>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1687581">
                  <a:extLst>
                    <a:ext uri="{9D8B030D-6E8A-4147-A177-3AD203B41FA5}">
                      <a16:colId xmlns:a16="http://schemas.microsoft.com/office/drawing/2014/main" val="2841091254"/>
                    </a:ext>
                  </a:extLst>
                </a:gridCol>
                <a:gridCol w="1976488">
                  <a:extLst>
                    <a:ext uri="{9D8B030D-6E8A-4147-A177-3AD203B41FA5}">
                      <a16:colId xmlns:a16="http://schemas.microsoft.com/office/drawing/2014/main" val="3641022591"/>
                    </a:ext>
                  </a:extLst>
                </a:gridCol>
                <a:gridCol w="1844535">
                  <a:extLst>
                    <a:ext uri="{9D8B030D-6E8A-4147-A177-3AD203B41FA5}">
                      <a16:colId xmlns:a16="http://schemas.microsoft.com/office/drawing/2014/main" val="2957584212"/>
                    </a:ext>
                  </a:extLst>
                </a:gridCol>
                <a:gridCol w="1288000">
                  <a:extLst>
                    <a:ext uri="{9D8B030D-6E8A-4147-A177-3AD203B41FA5}">
                      <a16:colId xmlns:a16="http://schemas.microsoft.com/office/drawing/2014/main" val="923599270"/>
                    </a:ext>
                  </a:extLst>
                </a:gridCol>
              </a:tblGrid>
              <a:tr h="230663">
                <a:tc>
                  <a:txBody>
                    <a:bodyPr/>
                    <a:lstStyle/>
                    <a:p>
                      <a:pPr marL="0" algn="ctr" defTabSz="914400" rtl="0" eaLnBrk="1" fontAlgn="t" latinLnBrk="0" hangingPunct="1"/>
                      <a:r>
                        <a:rPr lang="en-US" sz="1600" b="1" kern="1200" dirty="0">
                          <a:solidFill>
                            <a:schemeClr val="lt1"/>
                          </a:solidFill>
                        </a:rPr>
                        <a:t>ID</a:t>
                      </a:r>
                      <a:endParaRPr lang="en-US" sz="1600" b="1" kern="1200" dirty="0">
                        <a:solidFill>
                          <a:schemeClr val="lt1"/>
                        </a:solidFill>
                        <a:latin typeface="+mn-lt"/>
                        <a:ea typeface="+mn-ea"/>
                        <a:cs typeface="+mn-cs"/>
                      </a:endParaRPr>
                    </a:p>
                  </a:txBody>
                  <a:tcPr marL="7620" marR="7620" marT="7620" marB="0">
                    <a:solidFill>
                      <a:schemeClr val="accent1">
                        <a:lumMod val="75000"/>
                      </a:schemeClr>
                    </a:solidFill>
                  </a:tcPr>
                </a:tc>
                <a:tc>
                  <a:txBody>
                    <a:bodyPr/>
                    <a:lstStyle/>
                    <a:p>
                      <a:pPr marL="0" algn="ctr" defTabSz="914400" rtl="0" eaLnBrk="1" fontAlgn="t" latinLnBrk="0" hangingPunct="1"/>
                      <a:r>
                        <a:rPr lang="en-US" sz="1600" b="1" kern="1200" dirty="0">
                          <a:solidFill>
                            <a:schemeClr val="lt1"/>
                          </a:solidFill>
                        </a:rPr>
                        <a:t>Position</a:t>
                      </a:r>
                      <a:endParaRPr lang="en-US" sz="1600" b="1" kern="1200" dirty="0">
                        <a:solidFill>
                          <a:schemeClr val="lt1"/>
                        </a:solidFill>
                        <a:latin typeface="+mn-lt"/>
                        <a:ea typeface="+mn-ea"/>
                        <a:cs typeface="+mn-cs"/>
                      </a:endParaRPr>
                    </a:p>
                  </a:txBody>
                  <a:tcPr marL="7620" marR="7620" marT="7620" marB="0">
                    <a:solidFill>
                      <a:schemeClr val="accent1">
                        <a:lumMod val="75000"/>
                      </a:schemeClr>
                    </a:solidFill>
                  </a:tcPr>
                </a:tc>
                <a:tc>
                  <a:txBody>
                    <a:bodyPr/>
                    <a:lstStyle/>
                    <a:p>
                      <a:pPr marL="0" algn="ctr" defTabSz="914400" rtl="0" eaLnBrk="1" fontAlgn="t" latinLnBrk="0" hangingPunct="1"/>
                      <a:r>
                        <a:rPr lang="en-US" sz="1600" b="1" kern="1200" dirty="0">
                          <a:solidFill>
                            <a:schemeClr val="lt1"/>
                          </a:solidFill>
                        </a:rPr>
                        <a:t>Experience (years)</a:t>
                      </a:r>
                      <a:endParaRPr lang="en-US" sz="1600" b="1" kern="1200" dirty="0">
                        <a:solidFill>
                          <a:schemeClr val="lt1"/>
                        </a:solidFill>
                        <a:latin typeface="+mn-lt"/>
                        <a:ea typeface="+mn-ea"/>
                        <a:cs typeface="+mn-cs"/>
                      </a:endParaRPr>
                    </a:p>
                  </a:txBody>
                  <a:tcPr marL="7620" marR="7620" marT="7620" marB="0">
                    <a:solidFill>
                      <a:schemeClr val="accent1">
                        <a:lumMod val="75000"/>
                      </a:schemeClr>
                    </a:solidFill>
                  </a:tcPr>
                </a:tc>
                <a:tc>
                  <a:txBody>
                    <a:bodyPr/>
                    <a:lstStyle/>
                    <a:p>
                      <a:pPr marL="0" algn="ctr" defTabSz="914400" rtl="0" eaLnBrk="1" fontAlgn="t" latinLnBrk="0" hangingPunct="1"/>
                      <a:r>
                        <a:rPr lang="en-US" sz="1600" b="1" kern="1200" dirty="0">
                          <a:solidFill>
                            <a:schemeClr val="lt1"/>
                          </a:solidFill>
                        </a:rPr>
                        <a:t>Duration (min)</a:t>
                      </a:r>
                      <a:endParaRPr lang="en-US" sz="1600" b="1" kern="1200" dirty="0">
                        <a:solidFill>
                          <a:schemeClr val="lt1"/>
                        </a:solidFill>
                        <a:latin typeface="+mn-lt"/>
                        <a:ea typeface="+mn-ea"/>
                        <a:cs typeface="+mn-cs"/>
                      </a:endParaRPr>
                    </a:p>
                  </a:txBody>
                  <a:tcPr marL="7620" marR="7620" marT="7620" marB="0">
                    <a:solidFill>
                      <a:schemeClr val="accent1">
                        <a:lumMod val="75000"/>
                      </a:schemeClr>
                    </a:solidFill>
                  </a:tcPr>
                </a:tc>
                <a:extLst>
                  <a:ext uri="{0D108BD9-81ED-4DB2-BD59-A6C34878D82A}">
                    <a16:rowId xmlns:a16="http://schemas.microsoft.com/office/drawing/2014/main" val="3869947366"/>
                  </a:ext>
                </a:extLst>
              </a:tr>
              <a:tr h="202704">
                <a:tc>
                  <a:txBody>
                    <a:bodyPr/>
                    <a:lstStyle/>
                    <a:p>
                      <a:pPr marL="0" algn="ctr" defTabSz="914400" rtl="0" eaLnBrk="1" fontAlgn="b" latinLnBrk="0" hangingPunct="1"/>
                      <a:r>
                        <a:rPr lang="en-US" sz="1200" kern="1200" dirty="0">
                          <a:solidFill>
                            <a:schemeClr val="dk1"/>
                          </a:solidFill>
                        </a:rPr>
                        <a:t>P-1</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CEO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10-15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60</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35095095"/>
                  </a:ext>
                </a:extLst>
              </a:tr>
              <a:tr h="202704">
                <a:tc>
                  <a:txBody>
                    <a:bodyPr/>
                    <a:lstStyle/>
                    <a:p>
                      <a:pPr marL="0" algn="ctr" defTabSz="914400" rtl="0" eaLnBrk="1" fontAlgn="b" latinLnBrk="0" hangingPunct="1"/>
                      <a:r>
                        <a:rPr lang="en-US" sz="1200" kern="1200" dirty="0">
                          <a:solidFill>
                            <a:schemeClr val="dk1"/>
                          </a:solidFill>
                        </a:rPr>
                        <a:t>P-2</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CTO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5-10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58</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755059354"/>
                  </a:ext>
                </a:extLst>
              </a:tr>
              <a:tr h="202704">
                <a:tc>
                  <a:txBody>
                    <a:bodyPr/>
                    <a:lstStyle/>
                    <a:p>
                      <a:pPr marL="0" algn="ctr" defTabSz="914400" rtl="0" eaLnBrk="1" fontAlgn="b" latinLnBrk="0" hangingPunct="1"/>
                      <a:r>
                        <a:rPr lang="en-US" sz="1200" kern="1200" dirty="0">
                          <a:solidFill>
                            <a:schemeClr val="dk1"/>
                          </a:solidFill>
                        </a:rPr>
                        <a:t>P-3</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CEO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10-15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50</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2529567807"/>
                  </a:ext>
                </a:extLst>
              </a:tr>
              <a:tr h="202704">
                <a:tc>
                  <a:txBody>
                    <a:bodyPr/>
                    <a:lstStyle/>
                    <a:p>
                      <a:pPr marL="0" algn="ctr" defTabSz="914400" rtl="0" eaLnBrk="1" fontAlgn="b" latinLnBrk="0" hangingPunct="1"/>
                      <a:r>
                        <a:rPr lang="en-US" sz="1200" kern="1200" dirty="0">
                          <a:solidFill>
                            <a:schemeClr val="dk1"/>
                          </a:solidFill>
                        </a:rPr>
                        <a:t>P-4</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CEO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20-25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39</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1183525820"/>
                  </a:ext>
                </a:extLst>
              </a:tr>
              <a:tr h="202704">
                <a:tc>
                  <a:txBody>
                    <a:bodyPr/>
                    <a:lstStyle/>
                    <a:p>
                      <a:pPr marL="0" algn="ctr" defTabSz="914400" rtl="0" eaLnBrk="1" fontAlgn="b" latinLnBrk="0" hangingPunct="1"/>
                      <a:r>
                        <a:rPr lang="en-US" sz="1200" kern="1200" dirty="0">
                          <a:solidFill>
                            <a:schemeClr val="dk1"/>
                          </a:solidFill>
                        </a:rPr>
                        <a:t>P-5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CPO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5-10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42</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1165372464"/>
                  </a:ext>
                </a:extLst>
              </a:tr>
              <a:tr h="202704">
                <a:tc>
                  <a:txBody>
                    <a:bodyPr/>
                    <a:lstStyle/>
                    <a:p>
                      <a:pPr marL="0" algn="ctr" defTabSz="914400" rtl="0" eaLnBrk="1" fontAlgn="b" latinLnBrk="0" hangingPunct="1"/>
                      <a:r>
                        <a:rPr lang="en-US" sz="1200" kern="1200">
                          <a:solidFill>
                            <a:schemeClr val="dk1"/>
                          </a:solidFill>
                        </a:rPr>
                        <a:t>P-6</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CTO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0-5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29</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42558624"/>
                  </a:ext>
                </a:extLst>
              </a:tr>
              <a:tr h="202704">
                <a:tc>
                  <a:txBody>
                    <a:bodyPr/>
                    <a:lstStyle/>
                    <a:p>
                      <a:pPr marL="0" algn="ctr" defTabSz="914400" rtl="0" eaLnBrk="1" fontAlgn="b" latinLnBrk="0" hangingPunct="1"/>
                      <a:r>
                        <a:rPr lang="en-US" sz="1200" kern="1200">
                          <a:solidFill>
                            <a:schemeClr val="dk1"/>
                          </a:solidFill>
                        </a:rPr>
                        <a:t>P-7</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CTO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5-10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37</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1537120083"/>
                  </a:ext>
                </a:extLst>
              </a:tr>
              <a:tr h="202704">
                <a:tc>
                  <a:txBody>
                    <a:bodyPr/>
                    <a:lstStyle/>
                    <a:p>
                      <a:pPr marL="0" algn="ctr" defTabSz="914400" rtl="0" eaLnBrk="1" fontAlgn="b" latinLnBrk="0" hangingPunct="1"/>
                      <a:r>
                        <a:rPr lang="en-US" sz="1200" kern="1200">
                          <a:solidFill>
                            <a:schemeClr val="dk1"/>
                          </a:solidFill>
                        </a:rPr>
                        <a:t>P-8</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Head of Legal Engineering</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0-5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49</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823526439"/>
                  </a:ext>
                </a:extLst>
              </a:tr>
              <a:tr h="202704">
                <a:tc>
                  <a:txBody>
                    <a:bodyPr/>
                    <a:lstStyle/>
                    <a:p>
                      <a:pPr marL="0" algn="ctr" defTabSz="914400" rtl="0" eaLnBrk="1" fontAlgn="b" latinLnBrk="0" hangingPunct="1"/>
                      <a:r>
                        <a:rPr lang="en-US" sz="1200" kern="1200">
                          <a:solidFill>
                            <a:schemeClr val="dk1"/>
                          </a:solidFill>
                        </a:rPr>
                        <a:t>P-9</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CTO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25-30</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45</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598975436"/>
                  </a:ext>
                </a:extLst>
              </a:tr>
              <a:tr h="202704">
                <a:tc>
                  <a:txBody>
                    <a:bodyPr/>
                    <a:lstStyle/>
                    <a:p>
                      <a:pPr marL="0" algn="ctr" defTabSz="914400" rtl="0" eaLnBrk="1" fontAlgn="b" latinLnBrk="0" hangingPunct="1"/>
                      <a:r>
                        <a:rPr lang="en-US" sz="1200" kern="1200">
                          <a:solidFill>
                            <a:schemeClr val="dk1"/>
                          </a:solidFill>
                        </a:rPr>
                        <a:t>P-10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CTO</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5-10</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29</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1004570"/>
                  </a:ext>
                </a:extLst>
              </a:tr>
              <a:tr h="202704">
                <a:tc>
                  <a:txBody>
                    <a:bodyPr/>
                    <a:lstStyle/>
                    <a:p>
                      <a:pPr marL="0" algn="ctr" defTabSz="914400" rtl="0" eaLnBrk="1" fontAlgn="b" latinLnBrk="0" hangingPunct="1"/>
                      <a:r>
                        <a:rPr lang="en-US" sz="1200" kern="1200">
                          <a:solidFill>
                            <a:schemeClr val="dk1"/>
                          </a:solidFill>
                        </a:rPr>
                        <a:t>P-11</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CEO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10-15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35</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2246984249"/>
                  </a:ext>
                </a:extLst>
              </a:tr>
              <a:tr h="202704">
                <a:tc>
                  <a:txBody>
                    <a:bodyPr/>
                    <a:lstStyle/>
                    <a:p>
                      <a:pPr marL="0" algn="ctr" defTabSz="914400" rtl="0" eaLnBrk="1" fontAlgn="b" latinLnBrk="0" hangingPunct="1"/>
                      <a:r>
                        <a:rPr lang="en-US" sz="1200" kern="1200">
                          <a:solidFill>
                            <a:schemeClr val="dk1"/>
                          </a:solidFill>
                        </a:rPr>
                        <a:t>P-12</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CTO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15-20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30</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1277791494"/>
                  </a:ext>
                </a:extLst>
              </a:tr>
              <a:tr h="202704">
                <a:tc>
                  <a:txBody>
                    <a:bodyPr/>
                    <a:lstStyle/>
                    <a:p>
                      <a:pPr marL="0" algn="ctr" defTabSz="914400" rtl="0" eaLnBrk="1" fontAlgn="b" latinLnBrk="0" hangingPunct="1"/>
                      <a:r>
                        <a:rPr lang="en-US" sz="1200" kern="1200">
                          <a:solidFill>
                            <a:schemeClr val="dk1"/>
                          </a:solidFill>
                        </a:rPr>
                        <a:t>P-13</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Account Executive</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5-10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40</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2353697710"/>
                  </a:ext>
                </a:extLst>
              </a:tr>
              <a:tr h="202704">
                <a:tc>
                  <a:txBody>
                    <a:bodyPr/>
                    <a:lstStyle/>
                    <a:p>
                      <a:pPr marL="0" algn="ctr" defTabSz="914400" rtl="0" eaLnBrk="1" fontAlgn="b" latinLnBrk="0" hangingPunct="1"/>
                      <a:r>
                        <a:rPr lang="en-US" sz="1200" kern="1200">
                          <a:solidFill>
                            <a:schemeClr val="dk1"/>
                          </a:solidFill>
                        </a:rPr>
                        <a:t>P-14</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COO</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5-10</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32</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664020518"/>
                  </a:ext>
                </a:extLst>
              </a:tr>
              <a:tr h="202704">
                <a:tc>
                  <a:txBody>
                    <a:bodyPr/>
                    <a:lstStyle/>
                    <a:p>
                      <a:pPr marL="0" algn="ctr" defTabSz="914400" rtl="0" eaLnBrk="1" fontAlgn="b" latinLnBrk="0" hangingPunct="1"/>
                      <a:r>
                        <a:rPr lang="en-US" sz="1200" kern="1200">
                          <a:solidFill>
                            <a:schemeClr val="dk1"/>
                          </a:solidFill>
                        </a:rPr>
                        <a:t>P-15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CEO</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10-15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29</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635343842"/>
                  </a:ext>
                </a:extLst>
              </a:tr>
              <a:tr h="202704">
                <a:tc>
                  <a:txBody>
                    <a:bodyPr/>
                    <a:lstStyle/>
                    <a:p>
                      <a:pPr marL="0" algn="ctr" defTabSz="914400" rtl="0" eaLnBrk="1" fontAlgn="b" latinLnBrk="0" hangingPunct="1"/>
                      <a:r>
                        <a:rPr lang="en-US" sz="1200" kern="1200">
                          <a:solidFill>
                            <a:schemeClr val="dk1"/>
                          </a:solidFill>
                        </a:rPr>
                        <a:t>A-1</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Attorney</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15-20</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47</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560020430"/>
                  </a:ext>
                </a:extLst>
              </a:tr>
              <a:tr h="202704">
                <a:tc>
                  <a:txBody>
                    <a:bodyPr/>
                    <a:lstStyle/>
                    <a:p>
                      <a:pPr marL="0" algn="ctr" defTabSz="914400" rtl="0" eaLnBrk="1" fontAlgn="b" latinLnBrk="0" hangingPunct="1"/>
                      <a:r>
                        <a:rPr lang="en-US" sz="1200" kern="1200">
                          <a:solidFill>
                            <a:schemeClr val="dk1"/>
                          </a:solidFill>
                        </a:rPr>
                        <a:t>A-2</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Attorney</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5-10</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17</a:t>
                      </a:r>
                      <a:endParaRPr lang="en-US" sz="1200" kern="120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1124417764"/>
                  </a:ext>
                </a:extLst>
              </a:tr>
              <a:tr h="202704">
                <a:tc>
                  <a:txBody>
                    <a:bodyPr/>
                    <a:lstStyle/>
                    <a:p>
                      <a:pPr marL="0" algn="ctr" defTabSz="914400" rtl="0" eaLnBrk="1" fontAlgn="b" latinLnBrk="0" hangingPunct="1"/>
                      <a:r>
                        <a:rPr lang="en-US" sz="1200" kern="1200">
                          <a:solidFill>
                            <a:schemeClr val="dk1"/>
                          </a:solidFill>
                        </a:rPr>
                        <a:t>A-3</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Head of Legal Tech</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5-10</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43</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3376920733"/>
                  </a:ext>
                </a:extLst>
              </a:tr>
              <a:tr h="202704">
                <a:tc>
                  <a:txBody>
                    <a:bodyPr/>
                    <a:lstStyle/>
                    <a:p>
                      <a:pPr marL="0" algn="ctr" defTabSz="914400" rtl="0" eaLnBrk="1" fontAlgn="b" latinLnBrk="0" hangingPunct="1"/>
                      <a:r>
                        <a:rPr lang="en-US" sz="1200" kern="1200">
                          <a:solidFill>
                            <a:schemeClr val="dk1"/>
                          </a:solidFill>
                        </a:rPr>
                        <a:t>A-4</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Administrator</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0-5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29</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2849539985"/>
                  </a:ext>
                </a:extLst>
              </a:tr>
              <a:tr h="202704">
                <a:tc>
                  <a:txBody>
                    <a:bodyPr/>
                    <a:lstStyle/>
                    <a:p>
                      <a:pPr marL="0" algn="ctr" defTabSz="914400" rtl="0" eaLnBrk="1" fontAlgn="b" latinLnBrk="0" hangingPunct="1"/>
                      <a:r>
                        <a:rPr lang="en-US" sz="1200" kern="1200">
                          <a:solidFill>
                            <a:schemeClr val="dk1"/>
                          </a:solidFill>
                        </a:rPr>
                        <a:t>A-5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Head of Legal Tech</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0-5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35</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726836462"/>
                  </a:ext>
                </a:extLst>
              </a:tr>
              <a:tr h="202704">
                <a:tc>
                  <a:txBody>
                    <a:bodyPr/>
                    <a:lstStyle/>
                    <a:p>
                      <a:pPr marL="0" algn="ctr" defTabSz="914400" rtl="0" eaLnBrk="1" fontAlgn="b" latinLnBrk="0" hangingPunct="1"/>
                      <a:r>
                        <a:rPr lang="en-US" sz="1200" kern="1200">
                          <a:solidFill>
                            <a:schemeClr val="dk1"/>
                          </a:solidFill>
                        </a:rPr>
                        <a:t>A-6</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Attorney</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0-5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43</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2116986748"/>
                  </a:ext>
                </a:extLst>
              </a:tr>
              <a:tr h="202704">
                <a:tc>
                  <a:txBody>
                    <a:bodyPr/>
                    <a:lstStyle/>
                    <a:p>
                      <a:pPr marL="0" algn="ctr" defTabSz="914400" rtl="0" eaLnBrk="1" fontAlgn="b" latinLnBrk="0" hangingPunct="1"/>
                      <a:r>
                        <a:rPr lang="en-US" sz="1200" kern="1200">
                          <a:solidFill>
                            <a:schemeClr val="dk1"/>
                          </a:solidFill>
                        </a:rPr>
                        <a:t>A-7</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Head of Legal Tech</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0-5</a:t>
                      </a:r>
                      <a:endParaRPr lang="en-US" sz="1200" kern="1200" dirty="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27</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1484902372"/>
                  </a:ext>
                </a:extLst>
              </a:tr>
              <a:tr h="202704">
                <a:tc>
                  <a:txBody>
                    <a:bodyPr/>
                    <a:lstStyle/>
                    <a:p>
                      <a:pPr marL="0" algn="ctr" defTabSz="914400" rtl="0" eaLnBrk="1" fontAlgn="b" latinLnBrk="0" hangingPunct="1"/>
                      <a:r>
                        <a:rPr lang="en-US" sz="1200" kern="1200">
                          <a:solidFill>
                            <a:schemeClr val="dk1"/>
                          </a:solidFill>
                        </a:rPr>
                        <a:t>A-8</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Test Manager</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0-5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30</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448755628"/>
                  </a:ext>
                </a:extLst>
              </a:tr>
              <a:tr h="202704">
                <a:tc>
                  <a:txBody>
                    <a:bodyPr/>
                    <a:lstStyle/>
                    <a:p>
                      <a:pPr marL="0" algn="ctr" defTabSz="914400" rtl="0" eaLnBrk="1" fontAlgn="b" latinLnBrk="0" hangingPunct="1"/>
                      <a:r>
                        <a:rPr lang="en-US" sz="1200" kern="1200">
                          <a:solidFill>
                            <a:schemeClr val="dk1"/>
                          </a:solidFill>
                        </a:rPr>
                        <a:t>A-9</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Attorney</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a:solidFill>
                            <a:schemeClr val="dk1"/>
                          </a:solidFill>
                        </a:rPr>
                        <a:t>10-15</a:t>
                      </a:r>
                      <a:endParaRPr lang="en-US" sz="1200" kern="1200">
                        <a:solidFill>
                          <a:schemeClr val="dk1"/>
                        </a:solidFill>
                        <a:latin typeface="+mn-lt"/>
                        <a:ea typeface="+mn-ea"/>
                        <a:cs typeface="+mn-cs"/>
                      </a:endParaRPr>
                    </a:p>
                  </a:txBody>
                  <a:tcPr marL="7620" marR="7620" marT="7620" marB="0" anchor="b"/>
                </a:tc>
                <a:tc>
                  <a:txBody>
                    <a:bodyPr/>
                    <a:lstStyle/>
                    <a:p>
                      <a:pPr marL="0" algn="ctr" defTabSz="914400" rtl="0" eaLnBrk="1" fontAlgn="b" latinLnBrk="0" hangingPunct="1"/>
                      <a:r>
                        <a:rPr lang="en-US" sz="1200" kern="1200" dirty="0">
                          <a:solidFill>
                            <a:schemeClr val="dk1"/>
                          </a:solidFill>
                        </a:rPr>
                        <a:t>28</a:t>
                      </a:r>
                      <a:endParaRPr lang="en-US" sz="1200" kern="1200" dirty="0">
                        <a:solidFill>
                          <a:schemeClr val="dk1"/>
                        </a:solidFill>
                        <a:latin typeface="+mn-lt"/>
                        <a:ea typeface="+mn-ea"/>
                        <a:cs typeface="+mn-cs"/>
                      </a:endParaRPr>
                    </a:p>
                  </a:txBody>
                  <a:tcPr marL="7620" marR="7620" marT="7620" marB="0" anchor="b"/>
                </a:tc>
                <a:extLst>
                  <a:ext uri="{0D108BD9-81ED-4DB2-BD59-A6C34878D82A}">
                    <a16:rowId xmlns:a16="http://schemas.microsoft.com/office/drawing/2014/main" val="4208053133"/>
                  </a:ext>
                </a:extLst>
              </a:tr>
              <a:tr h="198277">
                <a:tc gridSpan="2">
                  <a:txBody>
                    <a:bodyPr/>
                    <a:lstStyle/>
                    <a:p>
                      <a:pPr marL="0" algn="ctr" defTabSz="914400" rtl="0" eaLnBrk="1" fontAlgn="t" latinLnBrk="0" hangingPunct="1"/>
                      <a:r>
                        <a:rPr lang="de-DE" sz="1600" b="1" kern="1200" dirty="0">
                          <a:solidFill>
                            <a:schemeClr val="lt1"/>
                          </a:solidFill>
                          <a:latin typeface="+mn-lt"/>
                          <a:ea typeface="+mn-ea"/>
                          <a:cs typeface="+mn-cs"/>
                        </a:rPr>
                        <a:t>Average</a:t>
                      </a:r>
                      <a:endParaRPr lang="en-US" sz="1600" b="1" kern="1200" dirty="0">
                        <a:solidFill>
                          <a:schemeClr val="lt1"/>
                        </a:solidFill>
                        <a:latin typeface="+mn-lt"/>
                        <a:ea typeface="+mn-ea"/>
                        <a:cs typeface="+mn-cs"/>
                      </a:endParaRPr>
                    </a:p>
                  </a:txBody>
                  <a:tcPr marL="7620" marR="7620" marT="7620" marB="0" anchor="b">
                    <a:solidFill>
                      <a:schemeClr val="accent1"/>
                    </a:solidFill>
                  </a:tcPr>
                </a:tc>
                <a:tc hMerge="1">
                  <a:txBody>
                    <a:bodyPr/>
                    <a:lstStyle/>
                    <a:p>
                      <a:endParaRPr/>
                    </a:p>
                  </a:txBody>
                  <a:tcPr marL="7620" marR="7620" marT="7620" marB="0" anchor="b">
                    <a:solidFill>
                      <a:schemeClr val="accent1"/>
                    </a:solidFill>
                  </a:tcPr>
                </a:tc>
                <a:tc>
                  <a:txBody>
                    <a:bodyPr/>
                    <a:lstStyle/>
                    <a:p>
                      <a:pPr marL="0" algn="ctr" defTabSz="914400" rtl="0" eaLnBrk="1" fontAlgn="t" latinLnBrk="0" hangingPunct="1"/>
                      <a:r>
                        <a:rPr lang="de-DE" sz="1600" b="1" kern="1200" dirty="0">
                          <a:solidFill>
                            <a:schemeClr val="lt1"/>
                          </a:solidFill>
                          <a:latin typeface="+mn-lt"/>
                          <a:ea typeface="+mn-ea"/>
                          <a:cs typeface="+mn-cs"/>
                        </a:rPr>
                        <a:t>9.88</a:t>
                      </a:r>
                      <a:endParaRPr lang="en-US" sz="1600" b="1" kern="1200" dirty="0">
                        <a:solidFill>
                          <a:schemeClr val="lt1"/>
                        </a:solidFill>
                        <a:latin typeface="+mn-lt"/>
                        <a:ea typeface="+mn-ea"/>
                        <a:cs typeface="+mn-cs"/>
                      </a:endParaRPr>
                    </a:p>
                  </a:txBody>
                  <a:tcPr marL="7620" marR="7620" marT="7620" marB="0" anchor="b">
                    <a:solidFill>
                      <a:schemeClr val="accent1"/>
                    </a:solidFill>
                  </a:tcPr>
                </a:tc>
                <a:tc>
                  <a:txBody>
                    <a:bodyPr/>
                    <a:lstStyle/>
                    <a:p>
                      <a:pPr marL="0" algn="ctr" defTabSz="914400" rtl="0" eaLnBrk="1" fontAlgn="t" latinLnBrk="0" hangingPunct="1"/>
                      <a:r>
                        <a:rPr lang="de-DE" sz="1600" b="1" kern="1200" dirty="0">
                          <a:solidFill>
                            <a:schemeClr val="lt1"/>
                          </a:solidFill>
                          <a:latin typeface="+mn-lt"/>
                          <a:ea typeface="+mn-ea"/>
                          <a:cs typeface="+mn-cs"/>
                        </a:rPr>
                        <a:t>38.04</a:t>
                      </a:r>
                      <a:endParaRPr lang="en-US" sz="1600" b="1" kern="1200" dirty="0">
                        <a:solidFill>
                          <a:schemeClr val="lt1"/>
                        </a:solidFill>
                        <a:latin typeface="+mn-lt"/>
                        <a:ea typeface="+mn-ea"/>
                        <a:cs typeface="+mn-cs"/>
                      </a:endParaRPr>
                    </a:p>
                  </a:txBody>
                  <a:tcPr marL="7620" marR="7620" marT="7620" marB="0" anchor="b">
                    <a:solidFill>
                      <a:schemeClr val="accent1"/>
                    </a:solidFill>
                  </a:tcPr>
                </a:tc>
                <a:extLst>
                  <a:ext uri="{0D108BD9-81ED-4DB2-BD59-A6C34878D82A}">
                    <a16:rowId xmlns:a16="http://schemas.microsoft.com/office/drawing/2014/main" val="1743825755"/>
                  </a:ext>
                </a:extLst>
              </a:tr>
            </a:tbl>
          </a:graphicData>
        </a:graphic>
      </p:graphicFrame>
      <p:sp>
        <p:nvSpPr>
          <p:cNvPr id="2" name="Datumsplatzhalter 3">
            <a:extLst>
              <a:ext uri="{FF2B5EF4-FFF2-40B4-BE49-F238E27FC236}">
                <a16:creationId xmlns:a16="http://schemas.microsoft.com/office/drawing/2014/main" id="{243D25FC-6FC6-CACC-0195-2D4B8DA9DB41}"/>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1F1B4C8E-F078-A239-3223-780521C22A40}"/>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7</a:t>
            </a:fld>
            <a:endParaRPr lang="de-DE" sz="800" b="0" i="0" u="none" strike="noStrike" kern="1200" cap="none" spc="0" baseline="0" dirty="0">
              <a:solidFill>
                <a:srgbClr val="7F7F7F"/>
              </a:solidFill>
              <a:uFillTx/>
              <a:latin typeface="Arial"/>
            </a:endParaRPr>
          </a:p>
        </p:txBody>
      </p:sp>
    </p:spTree>
    <p:extLst>
      <p:ext uri="{BB962C8B-B14F-4D97-AF65-F5344CB8AC3E}">
        <p14:creationId xmlns:p14="http://schemas.microsoft.com/office/powerpoint/2010/main" val="106882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7FA6E7-32DD-9983-E167-51587C6E1357}"/>
              </a:ext>
            </a:extLst>
          </p:cNvPr>
          <p:cNvSpPr>
            <a:spLocks noGrp="1"/>
          </p:cNvSpPr>
          <p:nvPr>
            <p:ph type="title"/>
          </p:nvPr>
        </p:nvSpPr>
        <p:spPr/>
        <p:txBody>
          <a:bodyPr/>
          <a:lstStyle/>
          <a:p>
            <a:r>
              <a:rPr lang="en-US"/>
              <a:t>SSIs - Demographics</a:t>
            </a:r>
          </a:p>
        </p:txBody>
      </p:sp>
      <p:sp>
        <p:nvSpPr>
          <p:cNvPr id="4" name="Datumsplatzhalter 3">
            <a:extLst>
              <a:ext uri="{FF2B5EF4-FFF2-40B4-BE49-F238E27FC236}">
                <a16:creationId xmlns:a16="http://schemas.microsoft.com/office/drawing/2014/main" id="{2FF6AF17-6806-646B-CF9F-BDA8C0802014}"/>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sebis</a:t>
            </a:r>
          </a:p>
        </p:txBody>
      </p:sp>
      <p:sp>
        <p:nvSpPr>
          <p:cNvPr id="5" name="Foliennummernplatzhalter 5">
            <a:extLst>
              <a:ext uri="{FF2B5EF4-FFF2-40B4-BE49-F238E27FC236}">
                <a16:creationId xmlns:a16="http://schemas.microsoft.com/office/drawing/2014/main" id="{76BFDD0C-83D0-842B-3F57-9DC8B871D961}"/>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8</a:t>
            </a:fld>
            <a:endParaRPr lang="de-DE" sz="800" b="0" i="0" u="none" strike="noStrike" kern="1200" cap="none" spc="0" baseline="0" dirty="0">
              <a:solidFill>
                <a:srgbClr val="7F7F7F"/>
              </a:solidFill>
              <a:uFillTx/>
              <a:latin typeface="Arial"/>
            </a:endParaRPr>
          </a:p>
        </p:txBody>
      </p:sp>
      <p:graphicFrame>
        <p:nvGraphicFramePr>
          <p:cNvPr id="9" name="Diagramm 8">
            <a:extLst>
              <a:ext uri="{FF2B5EF4-FFF2-40B4-BE49-F238E27FC236}">
                <a16:creationId xmlns:a16="http://schemas.microsoft.com/office/drawing/2014/main" id="{CD381662-875E-1B92-FBD5-EE9575AFA5E8}"/>
              </a:ext>
            </a:extLst>
          </p:cNvPr>
          <p:cNvGraphicFramePr/>
          <p:nvPr>
            <p:extLst>
              <p:ext uri="{D42A27DB-BD31-4B8C-83A1-F6EECF244321}">
                <p14:modId xmlns:p14="http://schemas.microsoft.com/office/powerpoint/2010/main" val="913716083"/>
              </p:ext>
            </p:extLst>
          </p:nvPr>
        </p:nvGraphicFramePr>
        <p:xfrm>
          <a:off x="541456" y="1561858"/>
          <a:ext cx="5397500" cy="1657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e 9">
            <a:extLst>
              <a:ext uri="{FF2B5EF4-FFF2-40B4-BE49-F238E27FC236}">
                <a16:creationId xmlns:a16="http://schemas.microsoft.com/office/drawing/2014/main" id="{C1EC9C20-4CE3-EAFF-B862-89C3CABA65B5}"/>
              </a:ext>
            </a:extLst>
          </p:cNvPr>
          <p:cNvGraphicFramePr>
            <a:graphicFrameLocks noGrp="1"/>
          </p:cNvGraphicFramePr>
          <p:nvPr>
            <p:extLst>
              <p:ext uri="{D42A27DB-BD31-4B8C-83A1-F6EECF244321}">
                <p14:modId xmlns:p14="http://schemas.microsoft.com/office/powerpoint/2010/main" val="2243384709"/>
              </p:ext>
            </p:extLst>
          </p:nvPr>
        </p:nvGraphicFramePr>
        <p:xfrm>
          <a:off x="541455" y="4184157"/>
          <a:ext cx="6909931" cy="177762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49440">
                  <a:extLst>
                    <a:ext uri="{9D8B030D-6E8A-4147-A177-3AD203B41FA5}">
                      <a16:colId xmlns:a16="http://schemas.microsoft.com/office/drawing/2014/main" val="4081694420"/>
                    </a:ext>
                  </a:extLst>
                </a:gridCol>
                <a:gridCol w="1160867">
                  <a:extLst>
                    <a:ext uri="{9D8B030D-6E8A-4147-A177-3AD203B41FA5}">
                      <a16:colId xmlns:a16="http://schemas.microsoft.com/office/drawing/2014/main" val="487147620"/>
                    </a:ext>
                  </a:extLst>
                </a:gridCol>
                <a:gridCol w="1294645">
                  <a:extLst>
                    <a:ext uri="{9D8B030D-6E8A-4147-A177-3AD203B41FA5}">
                      <a16:colId xmlns:a16="http://schemas.microsoft.com/office/drawing/2014/main" val="3770291896"/>
                    </a:ext>
                  </a:extLst>
                </a:gridCol>
                <a:gridCol w="3004979">
                  <a:extLst>
                    <a:ext uri="{9D8B030D-6E8A-4147-A177-3AD203B41FA5}">
                      <a16:colId xmlns:a16="http://schemas.microsoft.com/office/drawing/2014/main" val="1495084731"/>
                    </a:ext>
                  </a:extLst>
                </a:gridCol>
              </a:tblGrid>
              <a:tr h="417026">
                <a:tc>
                  <a:txBody>
                    <a:bodyPr/>
                    <a:lstStyle/>
                    <a:p>
                      <a:pPr marL="0" algn="ctr" defTabSz="914400" rtl="0" eaLnBrk="1" fontAlgn="t" latinLnBrk="0" hangingPunct="1"/>
                      <a:r>
                        <a:rPr lang="en-US" sz="1600" b="1" kern="1200" dirty="0">
                          <a:solidFill>
                            <a:schemeClr val="lt1"/>
                          </a:solidFill>
                          <a:latin typeface="+mn-lt"/>
                          <a:ea typeface="+mn-ea"/>
                          <a:cs typeface="+mn-cs"/>
                        </a:rPr>
                        <a:t>Category</a:t>
                      </a:r>
                    </a:p>
                  </a:txBody>
                  <a:tcPr marL="7620" marR="7620" marT="7620" marB="0">
                    <a:solidFill>
                      <a:schemeClr val="accent1">
                        <a:lumMod val="50000"/>
                      </a:schemeClr>
                    </a:solidFill>
                  </a:tcPr>
                </a:tc>
                <a:tc>
                  <a:txBody>
                    <a:bodyPr/>
                    <a:lstStyle/>
                    <a:p>
                      <a:pPr marL="0" algn="ctr" defTabSz="914400" rtl="0" eaLnBrk="1" fontAlgn="t" latinLnBrk="0" hangingPunct="1"/>
                      <a:r>
                        <a:rPr lang="en-US" sz="1600" b="1" kern="1200" dirty="0">
                          <a:solidFill>
                            <a:schemeClr val="lt1"/>
                          </a:solidFill>
                          <a:latin typeface="+mn-lt"/>
                          <a:ea typeface="+mn-ea"/>
                          <a:cs typeface="+mn-cs"/>
                        </a:rPr>
                        <a:t>Company (#)</a:t>
                      </a:r>
                    </a:p>
                  </a:txBody>
                  <a:tcPr marL="7620" marR="7620" marT="7620" marB="0">
                    <a:solidFill>
                      <a:schemeClr val="accent1">
                        <a:lumMod val="50000"/>
                      </a:schemeClr>
                    </a:solidFill>
                  </a:tcPr>
                </a:tc>
                <a:tc>
                  <a:txBody>
                    <a:bodyPr/>
                    <a:lstStyle/>
                    <a:p>
                      <a:pPr marL="0" algn="ctr" defTabSz="914400" rtl="0" eaLnBrk="1" fontAlgn="t" latinLnBrk="0" hangingPunct="1"/>
                      <a:r>
                        <a:rPr lang="en-US" sz="1600" b="1" kern="1200" dirty="0">
                          <a:solidFill>
                            <a:schemeClr val="lt1"/>
                          </a:solidFill>
                          <a:latin typeface="+mn-lt"/>
                          <a:ea typeface="+mn-ea"/>
                          <a:cs typeface="+mn-cs"/>
                        </a:rPr>
                        <a:t>Company (%)</a:t>
                      </a:r>
                    </a:p>
                  </a:txBody>
                  <a:tcPr marL="7620" marR="7620" marT="7620" marB="0">
                    <a:solidFill>
                      <a:schemeClr val="accent1">
                        <a:lumMod val="50000"/>
                      </a:schemeClr>
                    </a:solidFill>
                  </a:tcPr>
                </a:tc>
                <a:tc>
                  <a:txBody>
                    <a:bodyPr/>
                    <a:lstStyle/>
                    <a:p>
                      <a:pPr marL="0" algn="ctr" defTabSz="914400" rtl="0" eaLnBrk="1" fontAlgn="t" latinLnBrk="0" hangingPunct="1"/>
                      <a:r>
                        <a:rPr lang="en-US" sz="1600" b="1" kern="1200" dirty="0">
                          <a:solidFill>
                            <a:schemeClr val="lt1"/>
                          </a:solidFill>
                          <a:latin typeface="+mn-lt"/>
                          <a:ea typeface="+mn-ea"/>
                          <a:cs typeface="+mn-cs"/>
                        </a:rPr>
                        <a:t>Interviewee</a:t>
                      </a:r>
                    </a:p>
                  </a:txBody>
                  <a:tcPr marL="7620" marR="7620" marT="7620" marB="0">
                    <a:solidFill>
                      <a:schemeClr val="accent1">
                        <a:lumMod val="50000"/>
                      </a:schemeClr>
                    </a:solidFill>
                  </a:tcPr>
                </a:tc>
                <a:extLst>
                  <a:ext uri="{0D108BD9-81ED-4DB2-BD59-A6C34878D82A}">
                    <a16:rowId xmlns:a16="http://schemas.microsoft.com/office/drawing/2014/main" val="1053169907"/>
                  </a:ext>
                </a:extLst>
              </a:tr>
              <a:tr h="330288">
                <a:tc>
                  <a:txBody>
                    <a:bodyPr/>
                    <a:lstStyle/>
                    <a:p>
                      <a:pPr marL="0" algn="ctr" defTabSz="914400" rtl="0" eaLnBrk="1" fontAlgn="b" latinLnBrk="0" hangingPunct="1"/>
                      <a:r>
                        <a:rPr lang="en-US" sz="1600" kern="1200" dirty="0">
                          <a:solidFill>
                            <a:schemeClr val="dk1"/>
                          </a:solidFill>
                          <a:latin typeface="+mn-lt"/>
                          <a:ea typeface="+mn-ea"/>
                          <a:cs typeface="+mn-cs"/>
                        </a:rPr>
                        <a:t>Micro-sized</a:t>
                      </a:r>
                    </a:p>
                  </a:txBody>
                  <a:tcPr marL="7620" marR="7620" marT="7620"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12</a:t>
                      </a:r>
                    </a:p>
                  </a:txBody>
                  <a:tcPr marL="7620" marR="7620" marT="7620" marB="0" anchor="ctr"/>
                </a:tc>
                <a:tc>
                  <a:txBody>
                    <a:bodyPr/>
                    <a:lstStyle/>
                    <a:p>
                      <a:pPr marL="0" algn="ctr" defTabSz="914400" rtl="0" eaLnBrk="1" fontAlgn="b" latinLnBrk="0" hangingPunct="1"/>
                      <a:r>
                        <a:rPr lang="en-US" sz="1600" kern="1200">
                          <a:solidFill>
                            <a:schemeClr val="dk1"/>
                          </a:solidFill>
                          <a:latin typeface="+mn-lt"/>
                          <a:ea typeface="+mn-ea"/>
                          <a:cs typeface="+mn-cs"/>
                        </a:rPr>
                        <a:t>50.00%</a:t>
                      </a:r>
                    </a:p>
                  </a:txBody>
                  <a:tcPr marL="7620" marR="7620" marT="7620" marB="0" anchor="ctr"/>
                </a:tc>
                <a:tc>
                  <a:txBody>
                    <a:bodyPr/>
                    <a:lstStyle/>
                    <a:p>
                      <a:pPr marL="0" algn="ctr" defTabSz="914400" rtl="0" eaLnBrk="1" fontAlgn="b" latinLnBrk="0" hangingPunct="1"/>
                      <a:r>
                        <a:rPr lang="en-US" sz="1600" kern="1200" dirty="0">
                          <a:solidFill>
                            <a:schemeClr val="dk1"/>
                          </a:solidFill>
                          <a:latin typeface="+mn-lt"/>
                          <a:ea typeface="+mn-ea"/>
                          <a:cs typeface="+mn-cs"/>
                        </a:rPr>
                        <a:t>A-4, P-1 to P-3, P-6 to P-12, P-14</a:t>
                      </a:r>
                    </a:p>
                  </a:txBody>
                  <a:tcPr marL="7620" marR="7620" marT="7620" marB="0" anchor="ctr"/>
                </a:tc>
                <a:extLst>
                  <a:ext uri="{0D108BD9-81ED-4DB2-BD59-A6C34878D82A}">
                    <a16:rowId xmlns:a16="http://schemas.microsoft.com/office/drawing/2014/main" val="506863628"/>
                  </a:ext>
                </a:extLst>
              </a:tr>
              <a:tr h="343438">
                <a:tc>
                  <a:txBody>
                    <a:bodyPr/>
                    <a:lstStyle/>
                    <a:p>
                      <a:pPr marL="0" algn="ctr" defTabSz="914400" rtl="0" eaLnBrk="1" fontAlgn="b" latinLnBrk="0" hangingPunct="1"/>
                      <a:r>
                        <a:rPr lang="en-US" sz="1600" kern="1200" dirty="0">
                          <a:solidFill>
                            <a:schemeClr val="dk1"/>
                          </a:solidFill>
                          <a:latin typeface="+mn-lt"/>
                          <a:ea typeface="+mn-ea"/>
                          <a:cs typeface="+mn-cs"/>
                        </a:rPr>
                        <a:t>Small-sized</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4</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16.67%</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P-4, P-5, P-13, P-15</a:t>
                      </a:r>
                    </a:p>
                  </a:txBody>
                  <a:tcPr marL="7620" marR="7620" marT="7620" marB="0" anchor="b"/>
                </a:tc>
                <a:extLst>
                  <a:ext uri="{0D108BD9-81ED-4DB2-BD59-A6C34878D82A}">
                    <a16:rowId xmlns:a16="http://schemas.microsoft.com/office/drawing/2014/main" val="3947690024"/>
                  </a:ext>
                </a:extLst>
              </a:tr>
              <a:tr h="343438">
                <a:tc>
                  <a:txBody>
                    <a:bodyPr/>
                    <a:lstStyle/>
                    <a:p>
                      <a:pPr marL="0" algn="ctr" defTabSz="914400" rtl="0" eaLnBrk="1" fontAlgn="b" latinLnBrk="0" hangingPunct="1"/>
                      <a:r>
                        <a:rPr lang="en-US" sz="1600" kern="1200">
                          <a:solidFill>
                            <a:schemeClr val="dk1"/>
                          </a:solidFill>
                          <a:latin typeface="+mn-lt"/>
                          <a:ea typeface="+mn-ea"/>
                          <a:cs typeface="+mn-cs"/>
                        </a:rPr>
                        <a:t>Medium-sized</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4</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16.67%</a:t>
                      </a:r>
                    </a:p>
                  </a:txBody>
                  <a:tcPr marL="7620" marR="7620" marT="7620" marB="0" anchor="b"/>
                </a:tc>
                <a:tc>
                  <a:txBody>
                    <a:bodyPr/>
                    <a:lstStyle/>
                    <a:p>
                      <a:pPr marL="0" algn="ctr" defTabSz="914400" rtl="0" eaLnBrk="1" fontAlgn="b" latinLnBrk="0" hangingPunct="1"/>
                      <a:r>
                        <a:rPr lang="en-US" sz="1600" kern="1200">
                          <a:solidFill>
                            <a:schemeClr val="dk1"/>
                          </a:solidFill>
                          <a:latin typeface="+mn-lt"/>
                          <a:ea typeface="+mn-ea"/>
                          <a:cs typeface="+mn-cs"/>
                        </a:rPr>
                        <a:t>A-1, A-2, A-5, A-9</a:t>
                      </a:r>
                    </a:p>
                  </a:txBody>
                  <a:tcPr marL="7620" marR="7620" marT="7620" marB="0" anchor="b"/>
                </a:tc>
                <a:extLst>
                  <a:ext uri="{0D108BD9-81ED-4DB2-BD59-A6C34878D82A}">
                    <a16:rowId xmlns:a16="http://schemas.microsoft.com/office/drawing/2014/main" val="1397281036"/>
                  </a:ext>
                </a:extLst>
              </a:tr>
              <a:tr h="343438">
                <a:tc>
                  <a:txBody>
                    <a:bodyPr/>
                    <a:lstStyle/>
                    <a:p>
                      <a:pPr marL="0" algn="ctr" defTabSz="914400" rtl="0" eaLnBrk="1" fontAlgn="b" latinLnBrk="0" hangingPunct="1"/>
                      <a:r>
                        <a:rPr lang="en-US" sz="1600" kern="1200" dirty="0">
                          <a:solidFill>
                            <a:schemeClr val="dk1"/>
                          </a:solidFill>
                          <a:latin typeface="+mn-lt"/>
                          <a:ea typeface="+mn-ea"/>
                          <a:cs typeface="+mn-cs"/>
                        </a:rPr>
                        <a:t>Large-sized</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4</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16.67%</a:t>
                      </a:r>
                    </a:p>
                  </a:txBody>
                  <a:tcPr marL="7620" marR="7620" marT="7620" marB="0" anchor="b"/>
                </a:tc>
                <a:tc>
                  <a:txBody>
                    <a:bodyPr/>
                    <a:lstStyle/>
                    <a:p>
                      <a:pPr marL="0" algn="ctr" defTabSz="914400" rtl="0" eaLnBrk="1" fontAlgn="b" latinLnBrk="0" hangingPunct="1"/>
                      <a:r>
                        <a:rPr lang="en-US" sz="1600" kern="1200" dirty="0">
                          <a:solidFill>
                            <a:schemeClr val="dk1"/>
                          </a:solidFill>
                          <a:latin typeface="+mn-lt"/>
                          <a:ea typeface="+mn-ea"/>
                          <a:cs typeface="+mn-cs"/>
                        </a:rPr>
                        <a:t>A-3, A-6, A-7, A-8</a:t>
                      </a:r>
                    </a:p>
                  </a:txBody>
                  <a:tcPr marL="7620" marR="7620" marT="7620" marB="0" anchor="b"/>
                </a:tc>
                <a:extLst>
                  <a:ext uri="{0D108BD9-81ED-4DB2-BD59-A6C34878D82A}">
                    <a16:rowId xmlns:a16="http://schemas.microsoft.com/office/drawing/2014/main" val="3486991953"/>
                  </a:ext>
                </a:extLst>
              </a:tr>
            </a:tbl>
          </a:graphicData>
        </a:graphic>
      </p:graphicFrame>
      <p:sp>
        <p:nvSpPr>
          <p:cNvPr id="11" name="Textfeld 10">
            <a:extLst>
              <a:ext uri="{FF2B5EF4-FFF2-40B4-BE49-F238E27FC236}">
                <a16:creationId xmlns:a16="http://schemas.microsoft.com/office/drawing/2014/main" id="{B9996ABB-0413-E06D-4DD5-D169D5B5BFC0}"/>
              </a:ext>
            </a:extLst>
          </p:cNvPr>
          <p:cNvSpPr txBox="1"/>
          <p:nvPr/>
        </p:nvSpPr>
        <p:spPr>
          <a:xfrm>
            <a:off x="909756" y="6135093"/>
            <a:ext cx="4095750" cy="246221"/>
          </a:xfrm>
          <a:prstGeom prst="rect">
            <a:avLst/>
          </a:prstGeom>
          <a:noFill/>
        </p:spPr>
        <p:txBody>
          <a:bodyPr wrap="square" rtlCol="0">
            <a:spAutoFit/>
          </a:bodyPr>
          <a:lstStyle/>
          <a:p>
            <a:r>
              <a:rPr lang="en-US" sz="1000" dirty="0"/>
              <a:t>* Company Size according to European Union Recommendation 2003/361</a:t>
            </a:r>
          </a:p>
        </p:txBody>
      </p:sp>
      <p:graphicFrame>
        <p:nvGraphicFramePr>
          <p:cNvPr id="14" name="Diagramm 13">
            <a:extLst>
              <a:ext uri="{FF2B5EF4-FFF2-40B4-BE49-F238E27FC236}">
                <a16:creationId xmlns:a16="http://schemas.microsoft.com/office/drawing/2014/main" id="{2A9D95D9-E12E-117E-CDAE-28A7E11D3597}"/>
              </a:ext>
            </a:extLst>
          </p:cNvPr>
          <p:cNvGraphicFramePr/>
          <p:nvPr>
            <p:extLst>
              <p:ext uri="{D42A27DB-BD31-4B8C-83A1-F6EECF244321}">
                <p14:modId xmlns:p14="http://schemas.microsoft.com/office/powerpoint/2010/main" val="3859992448"/>
              </p:ext>
            </p:extLst>
          </p:nvPr>
        </p:nvGraphicFramePr>
        <p:xfrm>
          <a:off x="7716066" y="1561858"/>
          <a:ext cx="3204466" cy="230219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hteck: abgerundete Ecken 1">
            <a:extLst>
              <a:ext uri="{FF2B5EF4-FFF2-40B4-BE49-F238E27FC236}">
                <a16:creationId xmlns:a16="http://schemas.microsoft.com/office/drawing/2014/main" id="{645F55AB-FD2D-CE6C-D49D-F47D1EA2ACC7}"/>
              </a:ext>
            </a:extLst>
          </p:cNvPr>
          <p:cNvSpPr/>
          <p:nvPr/>
        </p:nvSpPr>
        <p:spPr>
          <a:xfrm>
            <a:off x="8167417" y="1269783"/>
            <a:ext cx="2301764"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Gender Distribution</a:t>
            </a:r>
          </a:p>
        </p:txBody>
      </p:sp>
      <p:sp>
        <p:nvSpPr>
          <p:cNvPr id="6" name="Rechteck: abgerundete Ecken 5">
            <a:extLst>
              <a:ext uri="{FF2B5EF4-FFF2-40B4-BE49-F238E27FC236}">
                <a16:creationId xmlns:a16="http://schemas.microsoft.com/office/drawing/2014/main" id="{7C208858-9F9D-67B8-B319-1A10112394CA}"/>
              </a:ext>
            </a:extLst>
          </p:cNvPr>
          <p:cNvSpPr/>
          <p:nvPr/>
        </p:nvSpPr>
        <p:spPr>
          <a:xfrm>
            <a:off x="2262419" y="1269783"/>
            <a:ext cx="1955574"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Interview Groups</a:t>
            </a:r>
          </a:p>
        </p:txBody>
      </p:sp>
      <p:sp>
        <p:nvSpPr>
          <p:cNvPr id="7" name="Rechteck: abgerundete Ecken 6">
            <a:extLst>
              <a:ext uri="{FF2B5EF4-FFF2-40B4-BE49-F238E27FC236}">
                <a16:creationId xmlns:a16="http://schemas.microsoft.com/office/drawing/2014/main" id="{5B2DC389-7925-5943-3977-149694022B1E}"/>
              </a:ext>
            </a:extLst>
          </p:cNvPr>
          <p:cNvSpPr/>
          <p:nvPr/>
        </p:nvSpPr>
        <p:spPr>
          <a:xfrm>
            <a:off x="3130501" y="3786591"/>
            <a:ext cx="1731838" cy="39756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latin typeface="Arial"/>
              </a:rPr>
              <a:t>Company Size</a:t>
            </a:r>
          </a:p>
        </p:txBody>
      </p:sp>
    </p:spTree>
    <p:extLst>
      <p:ext uri="{BB962C8B-B14F-4D97-AF65-F5344CB8AC3E}">
        <p14:creationId xmlns:p14="http://schemas.microsoft.com/office/powerpoint/2010/main" val="207397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A942C0-C370-9D54-7CA4-0595D8F1FB3B}"/>
              </a:ext>
            </a:extLst>
          </p:cNvPr>
          <p:cNvSpPr>
            <a:spLocks noGrp="1"/>
          </p:cNvSpPr>
          <p:nvPr>
            <p:ph type="title"/>
          </p:nvPr>
        </p:nvSpPr>
        <p:spPr>
          <a:xfrm>
            <a:off x="334433" y="44449"/>
            <a:ext cx="10586100" cy="720720"/>
          </a:xfrm>
        </p:spPr>
        <p:txBody>
          <a:bodyPr/>
          <a:lstStyle/>
          <a:p>
            <a:r>
              <a:rPr lang="en-US" dirty="0"/>
              <a:t>Findings – Overview</a:t>
            </a:r>
          </a:p>
        </p:txBody>
      </p:sp>
      <p:graphicFrame>
        <p:nvGraphicFramePr>
          <p:cNvPr id="4" name="Tabelle 3">
            <a:extLst>
              <a:ext uri="{FF2B5EF4-FFF2-40B4-BE49-F238E27FC236}">
                <a16:creationId xmlns:a16="http://schemas.microsoft.com/office/drawing/2014/main" id="{3F08E335-721A-D9DF-C1FB-BBAAACC1DC57}"/>
              </a:ext>
            </a:extLst>
          </p:cNvPr>
          <p:cNvGraphicFramePr>
            <a:graphicFrameLocks noGrp="1"/>
          </p:cNvGraphicFramePr>
          <p:nvPr>
            <p:extLst>
              <p:ext uri="{D42A27DB-BD31-4B8C-83A1-F6EECF244321}">
                <p14:modId xmlns:p14="http://schemas.microsoft.com/office/powerpoint/2010/main" val="883689711"/>
              </p:ext>
            </p:extLst>
          </p:nvPr>
        </p:nvGraphicFramePr>
        <p:xfrm>
          <a:off x="722146" y="1272432"/>
          <a:ext cx="4332136" cy="51926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54403">
                  <a:extLst>
                    <a:ext uri="{9D8B030D-6E8A-4147-A177-3AD203B41FA5}">
                      <a16:colId xmlns:a16="http://schemas.microsoft.com/office/drawing/2014/main" val="84096571"/>
                    </a:ext>
                  </a:extLst>
                </a:gridCol>
                <a:gridCol w="1583218">
                  <a:extLst>
                    <a:ext uri="{9D8B030D-6E8A-4147-A177-3AD203B41FA5}">
                      <a16:colId xmlns:a16="http://schemas.microsoft.com/office/drawing/2014/main" val="4194129319"/>
                    </a:ext>
                  </a:extLst>
                </a:gridCol>
                <a:gridCol w="538190">
                  <a:extLst>
                    <a:ext uri="{9D8B030D-6E8A-4147-A177-3AD203B41FA5}">
                      <a16:colId xmlns:a16="http://schemas.microsoft.com/office/drawing/2014/main" val="3614293013"/>
                    </a:ext>
                  </a:extLst>
                </a:gridCol>
                <a:gridCol w="1156325">
                  <a:extLst>
                    <a:ext uri="{9D8B030D-6E8A-4147-A177-3AD203B41FA5}">
                      <a16:colId xmlns:a16="http://schemas.microsoft.com/office/drawing/2014/main" val="1815609203"/>
                    </a:ext>
                  </a:extLst>
                </a:gridCol>
              </a:tblGrid>
              <a:tr h="322176">
                <a:tc>
                  <a:txBody>
                    <a:bodyPr/>
                    <a:lstStyle/>
                    <a:p>
                      <a:pPr algn="ctr"/>
                      <a:r>
                        <a:rPr lang="en-US" sz="1400" noProof="0" dirty="0"/>
                        <a:t>Category</a:t>
                      </a:r>
                    </a:p>
                  </a:txBody>
                  <a:tcPr anchor="ctr"/>
                </a:tc>
                <a:tc>
                  <a:txBody>
                    <a:bodyPr/>
                    <a:lstStyle/>
                    <a:p>
                      <a:pPr algn="ctr"/>
                      <a:r>
                        <a:rPr lang="de-DE" sz="1400" dirty="0"/>
                        <a:t>Use Case</a:t>
                      </a:r>
                      <a:endParaRPr lang="en-US" sz="1400" dirty="0"/>
                    </a:p>
                  </a:txBody>
                  <a:tcPr anchor="ctr"/>
                </a:tc>
                <a:tc>
                  <a:txBody>
                    <a:bodyPr/>
                    <a:lstStyle/>
                    <a:p>
                      <a:pPr algn="ctr"/>
                      <a:r>
                        <a:rPr lang="de-DE" sz="1400" dirty="0"/>
                        <a:t>ID</a:t>
                      </a:r>
                      <a:endParaRPr lang="en-US" sz="1400" dirty="0"/>
                    </a:p>
                  </a:txBody>
                  <a:tcPr anchor="ctr"/>
                </a:tc>
                <a:tc>
                  <a:txBody>
                    <a:bodyPr/>
                    <a:lstStyle/>
                    <a:p>
                      <a:pPr algn="ctr"/>
                      <a:r>
                        <a:rPr lang="de-DE" sz="1400" dirty="0" err="1"/>
                        <a:t>Mentions</a:t>
                      </a:r>
                      <a:r>
                        <a:rPr lang="de-DE" sz="1400" dirty="0"/>
                        <a:t> (#)</a:t>
                      </a:r>
                      <a:endParaRPr lang="en-US" sz="1400" dirty="0"/>
                    </a:p>
                  </a:txBody>
                  <a:tcPr anchor="ctr"/>
                </a:tc>
                <a:extLst>
                  <a:ext uri="{0D108BD9-81ED-4DB2-BD59-A6C34878D82A}">
                    <a16:rowId xmlns:a16="http://schemas.microsoft.com/office/drawing/2014/main" val="2856887823"/>
                  </a:ext>
                </a:extLst>
              </a:tr>
              <a:tr h="531944">
                <a:tc>
                  <a:txBody>
                    <a:bodyPr/>
                    <a:lstStyle/>
                    <a:p>
                      <a:pPr algn="ctr" fontAlgn="b"/>
                      <a:r>
                        <a:rPr lang="en-US" sz="1100" b="0" i="0" u="none" strike="noStrike" dirty="0">
                          <a:solidFill>
                            <a:srgbClr val="000000"/>
                          </a:solidFill>
                          <a:effectLst/>
                          <a:latin typeface="Calibri" panose="020F0502020204030204" pitchFamily="34" charset="0"/>
                        </a:rPr>
                        <a:t>Trustworthiness</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 GDPR Compliance for Websites</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 UC-01</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 2</a:t>
                      </a:r>
                    </a:p>
                  </a:txBody>
                  <a:tcPr marL="7620" marR="7620" marT="7620" marB="0" anchor="ctr"/>
                </a:tc>
                <a:extLst>
                  <a:ext uri="{0D108BD9-81ED-4DB2-BD59-A6C34878D82A}">
                    <a16:rowId xmlns:a16="http://schemas.microsoft.com/office/drawing/2014/main" val="4233188805"/>
                  </a:ext>
                </a:extLst>
              </a:tr>
              <a:tr h="362448">
                <a:tc rowSpan="4">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Document Analysis</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File Difference Tracking</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UC-02</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3918695027"/>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Document Classification</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UC-03</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4</a:t>
                      </a:r>
                    </a:p>
                  </a:txBody>
                  <a:tcPr marL="7620" marR="7620" marT="7620" marB="0" anchor="ctr"/>
                </a:tc>
                <a:extLst>
                  <a:ext uri="{0D108BD9-81ED-4DB2-BD59-A6C34878D82A}">
                    <a16:rowId xmlns:a16="http://schemas.microsoft.com/office/drawing/2014/main" val="2659850162"/>
                  </a:ext>
                </a:extLst>
              </a:tr>
              <a:tr h="370006">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Legal Argument Extraction</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UC-04</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747847529"/>
                  </a:ext>
                </a:extLst>
              </a:tr>
              <a:tr h="248513">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Contract Review</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UC-05</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2292921206"/>
                  </a:ext>
                </a:extLst>
              </a:tr>
              <a:tr h="185252">
                <a:tc rowSpan="6">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Document Development</a:t>
                      </a:r>
                    </a:p>
                  </a:txBody>
                  <a:tcPr marL="7620" marR="7620" marT="7620" marB="0" anchor="ctr">
                    <a:solidFill>
                      <a:srgbClr val="CFD5EA"/>
                    </a:solidFill>
                  </a:tcPr>
                </a:tc>
                <a:tc rowSpan="4">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Legal Document Generation</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UC-06</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7</a:t>
                      </a:r>
                    </a:p>
                  </a:txBody>
                  <a:tcPr marL="7620" marR="7620" marT="7620" marB="0" anchor="ctr"/>
                </a:tc>
                <a:extLst>
                  <a:ext uri="{0D108BD9-81ED-4DB2-BD59-A6C34878D82A}">
                    <a16:rowId xmlns:a16="http://schemas.microsoft.com/office/drawing/2014/main" val="2800479130"/>
                  </a:ext>
                </a:extLst>
              </a:tr>
              <a:tr h="185252">
                <a:tc vMerge="1">
                  <a:txBody>
                    <a:bodyPr/>
                    <a:lstStyle/>
                    <a:p>
                      <a:endParaRPr/>
                    </a:p>
                  </a:txBody>
                  <a:tcPr marL="7620" marR="7620" marT="7620" marB="0" anchor="b"/>
                </a:tc>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UC-09</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2785790776"/>
                  </a:ext>
                </a:extLst>
              </a:tr>
              <a:tr h="185252">
                <a:tc vMerge="1">
                  <a:txBody>
                    <a:bodyPr/>
                    <a:lstStyle/>
                    <a:p>
                      <a:endParaRPr/>
                    </a:p>
                  </a:txBody>
                  <a:tcPr marL="7620" marR="7620" marT="7620" marB="0" anchor="b"/>
                </a:tc>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UC-10</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3232908510"/>
                  </a:ext>
                </a:extLst>
              </a:tr>
              <a:tr h="185252">
                <a:tc vMerge="1">
                  <a:txBody>
                    <a:bodyPr/>
                    <a:lstStyle/>
                    <a:p>
                      <a:endParaRPr/>
                    </a:p>
                  </a:txBody>
                  <a:tcPr marL="7620" marR="7620" marT="7620" marB="0" anchor="b"/>
                </a:tc>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UC-11</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a:t>
                      </a:r>
                    </a:p>
                  </a:txBody>
                  <a:tcPr marL="7620" marR="7620" marT="7620" marB="0" anchor="ctr"/>
                </a:tc>
                <a:extLst>
                  <a:ext uri="{0D108BD9-81ED-4DB2-BD59-A6C34878D82A}">
                    <a16:rowId xmlns:a16="http://schemas.microsoft.com/office/drawing/2014/main" val="688976846"/>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Enrichment of Documents</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UC-07</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2</a:t>
                      </a:r>
                    </a:p>
                  </a:txBody>
                  <a:tcPr marL="7620" marR="7620" marT="7620" marB="0" anchor="ctr"/>
                </a:tc>
                <a:extLst>
                  <a:ext uri="{0D108BD9-81ED-4DB2-BD59-A6C34878D82A}">
                    <a16:rowId xmlns:a16="http://schemas.microsoft.com/office/drawing/2014/main" val="118350378"/>
                  </a:ext>
                </a:extLst>
              </a:tr>
              <a:tr h="185252">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Summarization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UC-08</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5</a:t>
                      </a:r>
                    </a:p>
                  </a:txBody>
                  <a:tcPr marL="7620" marR="7620" marT="7620" marB="0" anchor="ctr"/>
                </a:tc>
                <a:extLst>
                  <a:ext uri="{0D108BD9-81ED-4DB2-BD59-A6C34878D82A}">
                    <a16:rowId xmlns:a16="http://schemas.microsoft.com/office/drawing/2014/main" val="4073308610"/>
                  </a:ext>
                </a:extLst>
              </a:tr>
              <a:tr h="185252">
                <a:tc rowSpan="3">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Information Processing</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Anonymization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UC-12</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4180844529"/>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Information Extraction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UC-13</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408978433"/>
                  </a:ext>
                </a:extLst>
              </a:tr>
              <a:tr h="362448">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Document Retrieval</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UC-14</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1346465653"/>
                  </a:ext>
                </a:extLst>
              </a:tr>
              <a:tr h="248513">
                <a:tc rowSpan="3">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Legal Assistance</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Digital Assistant</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UC-15</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12</a:t>
                      </a:r>
                    </a:p>
                  </a:txBody>
                  <a:tcPr marL="7620" marR="7620" marT="7620" marB="0" anchor="ctr"/>
                </a:tc>
                <a:extLst>
                  <a:ext uri="{0D108BD9-81ED-4DB2-BD59-A6C34878D82A}">
                    <a16:rowId xmlns:a16="http://schemas.microsoft.com/office/drawing/2014/main" val="105484581"/>
                  </a:ext>
                </a:extLst>
              </a:tr>
              <a:tr h="362448">
                <a:tc vMerge="1">
                  <a:txBody>
                    <a:bodyPr/>
                    <a:lstStyle/>
                    <a:p>
                      <a:endParaRPr/>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Question Answering</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UC-16</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9</a:t>
                      </a:r>
                    </a:p>
                  </a:txBody>
                  <a:tcPr marL="7620" marR="7620" marT="7620" marB="0" anchor="ctr"/>
                </a:tc>
                <a:extLst>
                  <a:ext uri="{0D108BD9-81ED-4DB2-BD59-A6C34878D82A}">
                    <a16:rowId xmlns:a16="http://schemas.microsoft.com/office/drawing/2014/main" val="350647629"/>
                  </a:ext>
                </a:extLst>
              </a:tr>
              <a:tr h="185252">
                <a:tc vMerge="1">
                  <a:txBody>
                    <a:bodyPr/>
                    <a:lstStyle/>
                    <a:p>
                      <a:endParaRPr dirty="0"/>
                    </a:p>
                  </a:txBody>
                  <a:tcPr marL="7620" marR="7620" marT="7620" marB="0" anchor="b"/>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Translation</a:t>
                      </a:r>
                    </a:p>
                  </a:txBody>
                  <a:tcPr marL="7620" marR="7620" marT="7620" marB="0" anchor="ct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 UC-17</a:t>
                      </a:r>
                    </a:p>
                  </a:txBody>
                  <a:tcPr marL="7620" marR="7620" marT="7620" marB="0" anchor="ct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3</a:t>
                      </a:r>
                    </a:p>
                  </a:txBody>
                  <a:tcPr marL="7620" marR="7620" marT="7620" marB="0" anchor="ctr"/>
                </a:tc>
                <a:extLst>
                  <a:ext uri="{0D108BD9-81ED-4DB2-BD59-A6C34878D82A}">
                    <a16:rowId xmlns:a16="http://schemas.microsoft.com/office/drawing/2014/main" val="3726444727"/>
                  </a:ext>
                </a:extLst>
              </a:tr>
            </a:tbl>
          </a:graphicData>
        </a:graphic>
      </p:graphicFrame>
      <p:sp>
        <p:nvSpPr>
          <p:cNvPr id="7" name="Rechteck: abgerundete Ecken 6">
            <a:extLst>
              <a:ext uri="{FF2B5EF4-FFF2-40B4-BE49-F238E27FC236}">
                <a16:creationId xmlns:a16="http://schemas.microsoft.com/office/drawing/2014/main" id="{992A5322-4AC9-5C38-CCAE-4092D4871140}"/>
              </a:ext>
            </a:extLst>
          </p:cNvPr>
          <p:cNvSpPr/>
          <p:nvPr/>
        </p:nvSpPr>
        <p:spPr>
          <a:xfrm>
            <a:off x="1427404" y="977575"/>
            <a:ext cx="2361516"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Identified Use Cases</a:t>
            </a:r>
          </a:p>
        </p:txBody>
      </p:sp>
      <p:cxnSp>
        <p:nvCxnSpPr>
          <p:cNvPr id="12" name="Gerader Verbinder 11">
            <a:extLst>
              <a:ext uri="{FF2B5EF4-FFF2-40B4-BE49-F238E27FC236}">
                <a16:creationId xmlns:a16="http://schemas.microsoft.com/office/drawing/2014/main" id="{14A663BA-B2ED-56E9-2D83-2965D07F3DC0}"/>
              </a:ext>
            </a:extLst>
          </p:cNvPr>
          <p:cNvCxnSpPr>
            <a:cxnSpLocks/>
          </p:cNvCxnSpPr>
          <p:nvPr/>
        </p:nvCxnSpPr>
        <p:spPr>
          <a:xfrm>
            <a:off x="5165387" y="1147994"/>
            <a:ext cx="0" cy="49708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3F68619-517D-24E9-9CC4-C4BCC22FA92E}"/>
              </a:ext>
            </a:extLst>
          </p:cNvPr>
          <p:cNvCxnSpPr>
            <a:cxnSpLocks/>
          </p:cNvCxnSpPr>
          <p:nvPr/>
        </p:nvCxnSpPr>
        <p:spPr>
          <a:xfrm>
            <a:off x="5603132" y="2167173"/>
            <a:ext cx="45693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95CB64E-C1F3-5395-D460-D53F10B2F819}"/>
              </a:ext>
            </a:extLst>
          </p:cNvPr>
          <p:cNvCxnSpPr>
            <a:cxnSpLocks/>
          </p:cNvCxnSpPr>
          <p:nvPr/>
        </p:nvCxnSpPr>
        <p:spPr>
          <a:xfrm>
            <a:off x="5634240" y="3672612"/>
            <a:ext cx="45693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hteck: abgerundete Ecken 16">
            <a:extLst>
              <a:ext uri="{FF2B5EF4-FFF2-40B4-BE49-F238E27FC236}">
                <a16:creationId xmlns:a16="http://schemas.microsoft.com/office/drawing/2014/main" id="{A01EA371-BD9D-F84D-DD68-D84779BC83EA}"/>
              </a:ext>
            </a:extLst>
          </p:cNvPr>
          <p:cNvSpPr/>
          <p:nvPr/>
        </p:nvSpPr>
        <p:spPr>
          <a:xfrm>
            <a:off x="7098718" y="5151545"/>
            <a:ext cx="1956984"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kern="0" dirty="0">
                <a:solidFill>
                  <a:schemeClr val="tx1"/>
                </a:solidFill>
                <a:latin typeface="Arial"/>
              </a:rPr>
              <a:t>Main Challenges</a:t>
            </a:r>
            <a:endParaRPr lang="en-US" kern="0" dirty="0">
              <a:solidFill>
                <a:schemeClr val="tx1"/>
              </a:solidFill>
              <a:latin typeface="Arial"/>
            </a:endParaRPr>
          </a:p>
        </p:txBody>
      </p:sp>
      <p:sp>
        <p:nvSpPr>
          <p:cNvPr id="18" name="Rechteck: abgerundete Ecken 17">
            <a:extLst>
              <a:ext uri="{FF2B5EF4-FFF2-40B4-BE49-F238E27FC236}">
                <a16:creationId xmlns:a16="http://schemas.microsoft.com/office/drawing/2014/main" id="{6195771A-F3D1-E676-00A7-249D8020EA2A}"/>
              </a:ext>
            </a:extLst>
          </p:cNvPr>
          <p:cNvSpPr/>
          <p:nvPr/>
        </p:nvSpPr>
        <p:spPr>
          <a:xfrm>
            <a:off x="7239836" y="3916225"/>
            <a:ext cx="1674750" cy="294855"/>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Main Benefits</a:t>
            </a:r>
          </a:p>
        </p:txBody>
      </p:sp>
      <p:sp>
        <p:nvSpPr>
          <p:cNvPr id="21" name="Rechteck: abgerundete Ecken 20">
            <a:extLst>
              <a:ext uri="{FF2B5EF4-FFF2-40B4-BE49-F238E27FC236}">
                <a16:creationId xmlns:a16="http://schemas.microsoft.com/office/drawing/2014/main" id="{1D93D2BF-B532-A053-41FF-CC1F0AFADCAD}"/>
              </a:ext>
            </a:extLst>
          </p:cNvPr>
          <p:cNvSpPr/>
          <p:nvPr/>
        </p:nvSpPr>
        <p:spPr>
          <a:xfrm>
            <a:off x="6652344" y="4199341"/>
            <a:ext cx="2853501" cy="566133"/>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Accessibility of Documents</a:t>
            </a:r>
          </a:p>
          <a:p>
            <a:pPr marL="285750" indent="-285750">
              <a:buFont typeface="Arial" panose="020B0604020202020204" pitchFamily="34" charset="0"/>
              <a:buChar char="•"/>
            </a:pPr>
            <a:r>
              <a:rPr lang="en-US" sz="1600" kern="0" dirty="0">
                <a:solidFill>
                  <a:schemeClr val="tx1"/>
                </a:solidFill>
              </a:rPr>
              <a:t>Efficiency</a:t>
            </a:r>
            <a:endParaRPr lang="en-US" sz="1600" dirty="0"/>
          </a:p>
        </p:txBody>
      </p:sp>
      <p:sp>
        <p:nvSpPr>
          <p:cNvPr id="23" name="Rechteck: abgerundete Ecken 22">
            <a:extLst>
              <a:ext uri="{FF2B5EF4-FFF2-40B4-BE49-F238E27FC236}">
                <a16:creationId xmlns:a16="http://schemas.microsoft.com/office/drawing/2014/main" id="{791A8351-CDF4-C708-ED63-552B245A0535}"/>
              </a:ext>
            </a:extLst>
          </p:cNvPr>
          <p:cNvSpPr/>
          <p:nvPr/>
        </p:nvSpPr>
        <p:spPr>
          <a:xfrm>
            <a:off x="6890957" y="5441280"/>
            <a:ext cx="2372507" cy="637920"/>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Resource Strain</a:t>
            </a:r>
          </a:p>
          <a:p>
            <a:pPr marL="285750" indent="-285750">
              <a:buFont typeface="Arial" panose="020B0604020202020204" pitchFamily="34" charset="0"/>
              <a:buChar char="•"/>
            </a:pPr>
            <a:r>
              <a:rPr lang="en-US" sz="1600" kern="0" dirty="0">
                <a:solidFill>
                  <a:schemeClr val="tx1"/>
                </a:solidFill>
              </a:rPr>
              <a:t>Missing Training Data</a:t>
            </a:r>
            <a:endParaRPr lang="en-US" sz="1600" dirty="0"/>
          </a:p>
        </p:txBody>
      </p:sp>
      <p:sp>
        <p:nvSpPr>
          <p:cNvPr id="26" name="Datumsplatzhalter 3">
            <a:extLst>
              <a:ext uri="{FF2B5EF4-FFF2-40B4-BE49-F238E27FC236}">
                <a16:creationId xmlns:a16="http://schemas.microsoft.com/office/drawing/2014/main" id="{156D05A2-B963-BBC8-A99E-9FE5E9409ED3}"/>
              </a:ext>
            </a:extLst>
          </p:cNvPr>
          <p:cNvSpPr txBox="1"/>
          <p:nvPr/>
        </p:nvSpPr>
        <p:spPr>
          <a:xfrm>
            <a:off x="9383179" y="6570613"/>
            <a:ext cx="2142064" cy="288922"/>
          </a:xfrm>
          <a:prstGeom prst="rect">
            <a:avLst/>
          </a:prstGeom>
          <a:noFill/>
          <a:ln cap="flat">
            <a:noFill/>
          </a:ln>
        </p:spPr>
        <p:txBody>
          <a:bodyPr vert="horz" wrap="non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7F7F7F"/>
                </a:solidFill>
                <a:uFillTx/>
                <a:latin typeface="Arial"/>
              </a:rPr>
              <a:t>© </a:t>
            </a:r>
            <a:r>
              <a:rPr lang="de-DE" sz="800" b="0" i="0" u="none" strike="noStrike" kern="1200" cap="none" spc="0" baseline="0" dirty="0" err="1">
                <a:solidFill>
                  <a:srgbClr val="7F7F7F"/>
                </a:solidFill>
                <a:uFillTx/>
                <a:latin typeface="Arial"/>
              </a:rPr>
              <a:t>sebis</a:t>
            </a:r>
            <a:endParaRPr lang="de-DE" sz="800" b="0" i="0" u="none" strike="noStrike" kern="1200" cap="none" spc="0" baseline="0">
              <a:solidFill>
                <a:srgbClr val="7F7F7F"/>
              </a:solidFill>
              <a:uFillTx/>
              <a:latin typeface="Arial"/>
            </a:endParaRPr>
          </a:p>
        </p:txBody>
      </p:sp>
      <p:sp>
        <p:nvSpPr>
          <p:cNvPr id="27" name="Foliennummernplatzhalter 5">
            <a:extLst>
              <a:ext uri="{FF2B5EF4-FFF2-40B4-BE49-F238E27FC236}">
                <a16:creationId xmlns:a16="http://schemas.microsoft.com/office/drawing/2014/main" id="{F70B5DD3-1A14-53AC-5B6A-7964B664DB67}"/>
              </a:ext>
            </a:extLst>
          </p:cNvPr>
          <p:cNvSpPr txBox="1"/>
          <p:nvPr/>
        </p:nvSpPr>
        <p:spPr>
          <a:xfrm>
            <a:off x="11525253" y="6570613"/>
            <a:ext cx="332320" cy="288922"/>
          </a:xfrm>
          <a:prstGeom prst="rect">
            <a:avLst/>
          </a:prstGeom>
          <a:noFill/>
          <a:ln cap="flat">
            <a:noFill/>
          </a:ln>
        </p:spPr>
        <p:txBody>
          <a:bodyPr vert="horz" wrap="none" lIns="91440" tIns="45720" rIns="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1C7C4A-6080-42A3-8413-F8059F7F9409}" type="slidenum">
              <a:rPr lang="de-DE" sz="800" b="0" i="0" u="none" strike="noStrike" kern="1200" cap="none" spc="0" baseline="0">
                <a:solidFill>
                  <a:srgbClr val="7F7F7F"/>
                </a:solidFill>
                <a:uFillTx/>
                <a:latin typeface="Arial"/>
              </a:rPr>
              <a:t>9</a:t>
            </a:fld>
            <a:endParaRPr lang="de-DE" sz="800" b="0" i="0" u="none" strike="noStrike" kern="1200" cap="none" spc="0" baseline="0" dirty="0">
              <a:solidFill>
                <a:srgbClr val="7F7F7F"/>
              </a:solidFill>
              <a:uFillTx/>
              <a:latin typeface="Arial"/>
            </a:endParaRPr>
          </a:p>
        </p:txBody>
      </p:sp>
      <p:sp>
        <p:nvSpPr>
          <p:cNvPr id="29" name="Rechteck: abgerundete Ecken 28">
            <a:extLst>
              <a:ext uri="{FF2B5EF4-FFF2-40B4-BE49-F238E27FC236}">
                <a16:creationId xmlns:a16="http://schemas.microsoft.com/office/drawing/2014/main" id="{95BD9BAD-2FE2-2CA1-6024-F67EE5F7837E}"/>
              </a:ext>
            </a:extLst>
          </p:cNvPr>
          <p:cNvSpPr/>
          <p:nvPr/>
        </p:nvSpPr>
        <p:spPr>
          <a:xfrm>
            <a:off x="6802336" y="972819"/>
            <a:ext cx="2170915" cy="2948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Tool Specifications</a:t>
            </a:r>
          </a:p>
        </p:txBody>
      </p:sp>
      <p:sp>
        <p:nvSpPr>
          <p:cNvPr id="30" name="Rechteck: abgerundete Ecken 29">
            <a:extLst>
              <a:ext uri="{FF2B5EF4-FFF2-40B4-BE49-F238E27FC236}">
                <a16:creationId xmlns:a16="http://schemas.microsoft.com/office/drawing/2014/main" id="{42B26293-3FCB-D8B6-696D-B976644F8014}"/>
              </a:ext>
            </a:extLst>
          </p:cNvPr>
          <p:cNvSpPr/>
          <p:nvPr/>
        </p:nvSpPr>
        <p:spPr>
          <a:xfrm>
            <a:off x="6631019" y="1272432"/>
            <a:ext cx="2542163" cy="706320"/>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Licensing of Models</a:t>
            </a:r>
          </a:p>
          <a:p>
            <a:pPr marL="285750" indent="-285750">
              <a:buFont typeface="Arial" panose="020B0604020202020204" pitchFamily="34" charset="0"/>
              <a:buChar char="•"/>
            </a:pPr>
            <a:r>
              <a:rPr lang="en-US" sz="1600" kern="0" dirty="0">
                <a:solidFill>
                  <a:schemeClr val="tx1"/>
                </a:solidFill>
              </a:rPr>
              <a:t>User-Tool Interaction</a:t>
            </a:r>
            <a:endParaRPr lang="en-US" sz="1600" dirty="0"/>
          </a:p>
        </p:txBody>
      </p:sp>
      <p:sp>
        <p:nvSpPr>
          <p:cNvPr id="31" name="Rechteck: abgerundete Ecken 30">
            <a:extLst>
              <a:ext uri="{FF2B5EF4-FFF2-40B4-BE49-F238E27FC236}">
                <a16:creationId xmlns:a16="http://schemas.microsoft.com/office/drawing/2014/main" id="{9D502388-1326-8C7F-8B19-DC23E8D0E612}"/>
              </a:ext>
            </a:extLst>
          </p:cNvPr>
          <p:cNvSpPr/>
          <p:nvPr/>
        </p:nvSpPr>
        <p:spPr>
          <a:xfrm>
            <a:off x="7247838" y="2362574"/>
            <a:ext cx="1596528" cy="32085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latin typeface="Arial"/>
              </a:rPr>
              <a:t>Preferences</a:t>
            </a:r>
          </a:p>
        </p:txBody>
      </p:sp>
      <p:sp>
        <p:nvSpPr>
          <p:cNvPr id="32" name="Rechteck: abgerundete Ecken 31">
            <a:extLst>
              <a:ext uri="{FF2B5EF4-FFF2-40B4-BE49-F238E27FC236}">
                <a16:creationId xmlns:a16="http://schemas.microsoft.com/office/drawing/2014/main" id="{515E3B49-A6FE-0161-3E31-5C1352756400}"/>
              </a:ext>
            </a:extLst>
          </p:cNvPr>
          <p:cNvSpPr/>
          <p:nvPr/>
        </p:nvSpPr>
        <p:spPr>
          <a:xfrm>
            <a:off x="6402515" y="2683430"/>
            <a:ext cx="3287178" cy="745570"/>
          </a:xfrm>
          <a:prstGeom prst="roundRect">
            <a:avLst/>
          </a:prstGeom>
          <a:solidFill>
            <a:srgbClr val="E9EBF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rPr>
              <a:t>Prepared Prompts</a:t>
            </a:r>
          </a:p>
          <a:p>
            <a:pPr marL="285750" indent="-285750">
              <a:buFont typeface="Arial" panose="020B0604020202020204" pitchFamily="34" charset="0"/>
              <a:buChar char="•"/>
            </a:pPr>
            <a:r>
              <a:rPr lang="en-US" sz="1600" kern="0" dirty="0">
                <a:solidFill>
                  <a:schemeClr val="tx1"/>
                </a:solidFill>
              </a:rPr>
              <a:t>Specific vs. Comprehensive Tool</a:t>
            </a:r>
            <a:endParaRPr lang="en-US" sz="1600" dirty="0"/>
          </a:p>
        </p:txBody>
      </p:sp>
      <p:cxnSp>
        <p:nvCxnSpPr>
          <p:cNvPr id="33" name="Gerader Verbinder 32">
            <a:extLst>
              <a:ext uri="{FF2B5EF4-FFF2-40B4-BE49-F238E27FC236}">
                <a16:creationId xmlns:a16="http://schemas.microsoft.com/office/drawing/2014/main" id="{745EE204-A279-EFDB-1137-5A7CF810DA01}"/>
              </a:ext>
            </a:extLst>
          </p:cNvPr>
          <p:cNvCxnSpPr>
            <a:cxnSpLocks/>
          </p:cNvCxnSpPr>
          <p:nvPr/>
        </p:nvCxnSpPr>
        <p:spPr>
          <a:xfrm>
            <a:off x="5634240" y="4958509"/>
            <a:ext cx="45693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hteck 15">
            <a:extLst>
              <a:ext uri="{FF2B5EF4-FFF2-40B4-BE49-F238E27FC236}">
                <a16:creationId xmlns:a16="http://schemas.microsoft.com/office/drawing/2014/main" id="{26107A94-9F64-4376-9C59-0B8A107A1F49}"/>
              </a:ext>
            </a:extLst>
          </p:cNvPr>
          <p:cNvSpPr/>
          <p:nvPr/>
        </p:nvSpPr>
        <p:spPr>
          <a:xfrm>
            <a:off x="1777849" y="2128861"/>
            <a:ext cx="3276432" cy="718842"/>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15">
            <a:extLst>
              <a:ext uri="{FF2B5EF4-FFF2-40B4-BE49-F238E27FC236}">
                <a16:creationId xmlns:a16="http://schemas.microsoft.com/office/drawing/2014/main" id="{9C7ED9DD-8B6D-400B-14D5-68C29CD65EE4}"/>
              </a:ext>
            </a:extLst>
          </p:cNvPr>
          <p:cNvSpPr/>
          <p:nvPr/>
        </p:nvSpPr>
        <p:spPr>
          <a:xfrm>
            <a:off x="1777849" y="4229436"/>
            <a:ext cx="3276432" cy="2022012"/>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15">
            <a:extLst>
              <a:ext uri="{FF2B5EF4-FFF2-40B4-BE49-F238E27FC236}">
                <a16:creationId xmlns:a16="http://schemas.microsoft.com/office/drawing/2014/main" id="{76C5944E-D778-FAF0-A560-D5623106CDDA}"/>
              </a:ext>
            </a:extLst>
          </p:cNvPr>
          <p:cNvSpPr/>
          <p:nvPr/>
        </p:nvSpPr>
        <p:spPr>
          <a:xfrm>
            <a:off x="3360419" y="3490277"/>
            <a:ext cx="1693861" cy="170370"/>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15">
            <a:extLst>
              <a:ext uri="{FF2B5EF4-FFF2-40B4-BE49-F238E27FC236}">
                <a16:creationId xmlns:a16="http://schemas.microsoft.com/office/drawing/2014/main" id="{B7641411-69D6-A715-AD73-69ABC4C2223A}"/>
              </a:ext>
            </a:extLst>
          </p:cNvPr>
          <p:cNvSpPr/>
          <p:nvPr/>
        </p:nvSpPr>
        <p:spPr>
          <a:xfrm>
            <a:off x="3360419" y="3680964"/>
            <a:ext cx="1693861" cy="522228"/>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15">
            <a:extLst>
              <a:ext uri="{FF2B5EF4-FFF2-40B4-BE49-F238E27FC236}">
                <a16:creationId xmlns:a16="http://schemas.microsoft.com/office/drawing/2014/main" id="{84309BE7-2D18-5CE5-8FF7-0E76BC24AB01}"/>
              </a:ext>
            </a:extLst>
          </p:cNvPr>
          <p:cNvSpPr/>
          <p:nvPr/>
        </p:nvSpPr>
        <p:spPr>
          <a:xfrm>
            <a:off x="1777065" y="2868019"/>
            <a:ext cx="3276432" cy="601942"/>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5">
            <a:extLst>
              <a:ext uri="{FF2B5EF4-FFF2-40B4-BE49-F238E27FC236}">
                <a16:creationId xmlns:a16="http://schemas.microsoft.com/office/drawing/2014/main" id="{EF698881-FFE6-D5A8-772C-69E90C6DE863}"/>
              </a:ext>
            </a:extLst>
          </p:cNvPr>
          <p:cNvSpPr/>
          <p:nvPr/>
        </p:nvSpPr>
        <p:spPr>
          <a:xfrm>
            <a:off x="1777065" y="6277692"/>
            <a:ext cx="3276432" cy="187344"/>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5">
            <a:extLst>
              <a:ext uri="{FF2B5EF4-FFF2-40B4-BE49-F238E27FC236}">
                <a16:creationId xmlns:a16="http://schemas.microsoft.com/office/drawing/2014/main" id="{17B25575-95D0-9527-948B-1F6F996A6EAB}"/>
              </a:ext>
            </a:extLst>
          </p:cNvPr>
          <p:cNvSpPr/>
          <p:nvPr/>
        </p:nvSpPr>
        <p:spPr>
          <a:xfrm>
            <a:off x="1777065" y="1621598"/>
            <a:ext cx="3276432" cy="486946"/>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3F7981-AAB9-EB05-8F27-DFC7F9DB0769}"/>
              </a:ext>
            </a:extLst>
          </p:cNvPr>
          <p:cNvSpPr/>
          <p:nvPr/>
        </p:nvSpPr>
        <p:spPr>
          <a:xfrm>
            <a:off x="334433" y="833438"/>
            <a:ext cx="4775730" cy="5737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44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3" grpId="0" animBg="1"/>
      <p:bldP spid="29" grpId="0" animBg="1"/>
      <p:bldP spid="30" grpId="0" animBg="1"/>
      <p:bldP spid="31" grpId="0" animBg="1"/>
      <p:bldP spid="32" grpId="0" animBg="1"/>
      <p:bldP spid="2" grpId="0" animBg="1"/>
      <p:bldP spid="5" grpId="0" animBg="1"/>
      <p:bldP spid="6" grpId="0" animBg="1"/>
      <p:bldP spid="8" grpId="0" animBg="1"/>
      <p:bldP spid="10" grpId="0" animBg="1"/>
      <p:bldP spid="11" grpId="0" animBg="1"/>
      <p:bldP spid="13" grpId="0" animBg="1"/>
      <p:bldP spid="16" grpId="0" animBg="1"/>
    </p:bldLst>
  </p:timing>
</p:sld>
</file>

<file path=ppt/theme/theme1.xml><?xml version="1.0" encoding="utf-8"?>
<a:theme xmlns:a="http://schemas.openxmlformats.org/drawingml/2006/main" name="Slides sebis 2013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 sebis 2013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Proposal Presentation (1)</Template>
  <TotalTime>0</TotalTime>
  <Words>3907</Words>
  <Application>Microsoft Office PowerPoint</Application>
  <PresentationFormat>Widescreen</PresentationFormat>
  <Paragraphs>999</Paragraphs>
  <Slides>33</Slides>
  <Notes>31</Notes>
  <HiddenSlides>1</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-apple-system</vt:lpstr>
      <vt:lpstr>Aptos</vt:lpstr>
      <vt:lpstr>Arial</vt:lpstr>
      <vt:lpstr>Calibri</vt:lpstr>
      <vt:lpstr>Courier New</vt:lpstr>
      <vt:lpstr>Segoe UI</vt:lpstr>
      <vt:lpstr>Wingdings</vt:lpstr>
      <vt:lpstr>Slides sebis 2013 2</vt:lpstr>
      <vt:lpstr>1_Slides sebis 2013 2</vt:lpstr>
      <vt:lpstr>Expanding and Refining a Knowledge Base of Legal AI Use Cases</vt:lpstr>
      <vt:lpstr>Outline</vt:lpstr>
      <vt:lpstr>Motivation</vt:lpstr>
      <vt:lpstr>Related Work</vt:lpstr>
      <vt:lpstr>Research Questions</vt:lpstr>
      <vt:lpstr>SSIs – Identifying Interview Participants</vt:lpstr>
      <vt:lpstr>SSIs – Overview of Participants</vt:lpstr>
      <vt:lpstr>SSIs - Demographics</vt:lpstr>
      <vt:lpstr>Findings – Overview</vt:lpstr>
      <vt:lpstr>Existing Use Cases</vt:lpstr>
      <vt:lpstr>Existing Use Cases</vt:lpstr>
      <vt:lpstr>Existing Use Cases</vt:lpstr>
      <vt:lpstr>Existing Use Cases</vt:lpstr>
      <vt:lpstr>Existing Use Cases</vt:lpstr>
      <vt:lpstr>Newly Identified Use Cases</vt:lpstr>
      <vt:lpstr>Newly Identified Use Cases</vt:lpstr>
      <vt:lpstr>Newly Identified Use Cases</vt:lpstr>
      <vt:lpstr>Newly Identified Use Cases</vt:lpstr>
      <vt:lpstr>Newly Identified Use Cases</vt:lpstr>
      <vt:lpstr>Use Cases – Inferences</vt:lpstr>
      <vt:lpstr>Tool Specifications</vt:lpstr>
      <vt:lpstr>Preferences</vt:lpstr>
      <vt:lpstr>Main Benefits</vt:lpstr>
      <vt:lpstr>Main Challenges</vt:lpstr>
      <vt:lpstr>Findings – Summary</vt:lpstr>
      <vt:lpstr>Experience Reports</vt:lpstr>
      <vt:lpstr>Limitations and Future Work</vt:lpstr>
      <vt:lpstr>PowerPoint Presentation</vt:lpstr>
      <vt:lpstr>Appendix – Interview Guide Provider</vt:lpstr>
      <vt:lpstr>Appendix – Interview Guide Applier</vt:lpstr>
      <vt:lpstr>Appendix – Legal AI Use Case Radar</vt:lpstr>
      <vt:lpstr>Appendix – Code Book</vt:lpstr>
      <vt:lpstr>SSIs – Structure of the Interview Guides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and Refining a Knowledgebase of Legal AI Use Cases</dc:title>
  <dc:creator>Benedikt Thiess</dc:creator>
  <cp:lastModifiedBy>Benedikt Thiess</cp:lastModifiedBy>
  <cp:revision>66</cp:revision>
  <dcterms:created xsi:type="dcterms:W3CDTF">2024-02-25T13:37:30Z</dcterms:created>
  <dcterms:modified xsi:type="dcterms:W3CDTF">2024-07-21T20:29:56Z</dcterms:modified>
</cp:coreProperties>
</file>