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21"/>
  </p:notesMasterIdLst>
  <p:handoutMasterIdLst>
    <p:handoutMasterId r:id="rId22"/>
  </p:handoutMasterIdLst>
  <p:sldIdLst>
    <p:sldId id="695" r:id="rId2"/>
    <p:sldId id="1087" r:id="rId3"/>
    <p:sldId id="1088" r:id="rId4"/>
    <p:sldId id="1090" r:id="rId5"/>
    <p:sldId id="1097" r:id="rId6"/>
    <p:sldId id="1091" r:id="rId7"/>
    <p:sldId id="1092" r:id="rId8"/>
    <p:sldId id="1093" r:id="rId9"/>
    <p:sldId id="1098" r:id="rId10"/>
    <p:sldId id="1094" r:id="rId11"/>
    <p:sldId id="1103" r:id="rId12"/>
    <p:sldId id="1099" r:id="rId13"/>
    <p:sldId id="1104" r:id="rId14"/>
    <p:sldId id="1095" r:id="rId15"/>
    <p:sldId id="1102" r:id="rId16"/>
    <p:sldId id="1096" r:id="rId17"/>
    <p:sldId id="1101" r:id="rId18"/>
    <p:sldId id="1125" r:id="rId19"/>
    <p:sldId id="673" r:id="rId20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0799" autoAdjust="0"/>
  </p:normalViewPr>
  <p:slideViewPr>
    <p:cSldViewPr>
      <p:cViewPr varScale="1">
        <p:scale>
          <a:sx n="111" d="100"/>
          <a:sy n="111" d="100"/>
        </p:scale>
        <p:origin x="816" y="10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6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77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26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85B5-8458-E115-0B82-1285C6D4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AD82ED-9AF9-7ED0-32AA-D39E3CC4F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0B4D7A-2D97-DD7B-4265-CB207F576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7BD4B0-58FC-E23F-3228-86BBEEDD8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43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F822-6AC9-4B4C-004F-6FAD4C3A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33F0EE-979A-92E9-0575-93429DC33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B1126CD-A1AD-2FFD-3305-3D2D80338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47B698-AA90-AB21-39D0-07118DA3E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28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04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ss.works/case-studies/rbs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free-icons/overview" TargetMode="External"/><Relationship Id="rId13" Type="http://schemas.openxmlformats.org/officeDocument/2006/relationships/hyperlink" Target="https://www.flaticon.com/free-icons/plus" TargetMode="External"/><Relationship Id="rId3" Type="http://schemas.openxmlformats.org/officeDocument/2006/relationships/hyperlink" Target="https://www.flaticon.com/free-icons/change" TargetMode="External"/><Relationship Id="rId7" Type="http://schemas.openxmlformats.org/officeDocument/2006/relationships/hyperlink" Target="https://www.flaticon.com/free-icons/across" TargetMode="External"/><Relationship Id="rId12" Type="http://schemas.openxmlformats.org/officeDocument/2006/relationships/hyperlink" Target="https://www.flaticon.com/free-icons/job-interview" TargetMode="External"/><Relationship Id="rId2" Type="http://schemas.openxmlformats.org/officeDocument/2006/relationships/hyperlink" Target="https://www.flaticon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laticon.com/free-icons/lack-of-concentration" TargetMode="External"/><Relationship Id="rId11" Type="http://schemas.openxmlformats.org/officeDocument/2006/relationships/hyperlink" Target="https://www.flaticon.com/free-icons/books" TargetMode="External"/><Relationship Id="rId5" Type="http://schemas.openxmlformats.org/officeDocument/2006/relationships/hyperlink" Target="https://www.flaticon.com/free-icons/research" TargetMode="External"/><Relationship Id="rId10" Type="http://schemas.openxmlformats.org/officeDocument/2006/relationships/hyperlink" Target="https://www.flaticon.com/free-icons/feedback" TargetMode="External"/><Relationship Id="rId4" Type="http://schemas.openxmlformats.org/officeDocument/2006/relationships/hyperlink" Target="https://www.flaticon.com/free-icons/buildings" TargetMode="External"/><Relationship Id="rId9" Type="http://schemas.openxmlformats.org/officeDocument/2006/relationships/hyperlink" Target="https://www.flaticon.com/free-icons/challeng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r>
              <a:rPr lang="tr-TR" b="1" dirty="0" err="1">
                <a:solidFill>
                  <a:srgbClr val="333333"/>
                </a:solidFill>
                <a:latin typeface="Helvetica Neue"/>
              </a:rPr>
              <a:t>Investigating</a:t>
            </a:r>
            <a:r>
              <a:rPr lang="tr-TR" b="1" dirty="0">
                <a:solidFill>
                  <a:srgbClr val="333333"/>
                </a:solidFill>
                <a:latin typeface="Helvetica Neue"/>
              </a:rPr>
              <a:t> o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rgani</a:t>
            </a:r>
            <a:r>
              <a:rPr lang="tr-TR" b="1" i="0" dirty="0">
                <a:solidFill>
                  <a:srgbClr val="333333"/>
                </a:solidFill>
                <a:effectLst/>
                <a:latin typeface="Helvetica Neue"/>
              </a:rPr>
              <a:t>z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ational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 structures and means for effective knowledge sharing and coordination in large agile organizations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Anil Can Kara</a:t>
            </a:r>
            <a:endParaRPr lang="de-DE" dirty="0"/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tr-TR" kern="0" dirty="0"/>
              <a:t>05.02.2024</a:t>
            </a:r>
            <a:r>
              <a:rPr lang="en-AU" kern="0" dirty="0"/>
              <a:t>, </a:t>
            </a:r>
            <a:r>
              <a:rPr lang="tr-TR" kern="0" dirty="0" err="1"/>
              <a:t>Master’s</a:t>
            </a:r>
            <a:r>
              <a:rPr lang="tr-TR" kern="0" dirty="0"/>
              <a:t> </a:t>
            </a:r>
            <a:r>
              <a:rPr lang="tr-TR" kern="0" dirty="0" err="1"/>
              <a:t>Thesis</a:t>
            </a:r>
            <a:r>
              <a:rPr lang="tr-TR" kern="0" dirty="0"/>
              <a:t> </a:t>
            </a:r>
            <a:r>
              <a:rPr lang="tr-TR" kern="0" dirty="0" err="1"/>
              <a:t>Kick-Off</a:t>
            </a:r>
            <a:r>
              <a:rPr lang="tr-TR" kern="0" dirty="0"/>
              <a:t> Presentation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2CBDD0C-3DCE-27F5-B502-A8F7ECDC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1165718"/>
            <a:ext cx="11523135" cy="54006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r-TR" b="1" dirty="0"/>
              <a:t>Data Collection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tr-TR" dirty="0" err="1"/>
              <a:t>Literature</a:t>
            </a:r>
            <a:r>
              <a:rPr lang="tr-TR" dirty="0"/>
              <a:t> </a:t>
            </a:r>
            <a:r>
              <a:rPr lang="tr-TR" dirty="0" err="1"/>
              <a:t>review</a:t>
            </a:r>
            <a:endParaRPr lang="tr-TR" dirty="0"/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tr-TR" dirty="0"/>
              <a:t>Semi-</a:t>
            </a:r>
            <a:r>
              <a:rPr lang="tr-TR" dirty="0" err="1"/>
              <a:t>structured</a:t>
            </a:r>
            <a:r>
              <a:rPr lang="tr-TR" dirty="0"/>
              <a:t> </a:t>
            </a:r>
            <a:r>
              <a:rPr lang="tr-TR" dirty="0" err="1"/>
              <a:t>expert</a:t>
            </a:r>
            <a:r>
              <a:rPr lang="tr-TR" dirty="0"/>
              <a:t> </a:t>
            </a:r>
            <a:r>
              <a:rPr lang="tr-TR" dirty="0" err="1"/>
              <a:t>interviews</a:t>
            </a:r>
            <a:r>
              <a:rPr lang="tr-TR" dirty="0"/>
              <a:t>: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roles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aimed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included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interview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software </a:t>
            </a:r>
            <a:r>
              <a:rPr lang="tr-TR" dirty="0" err="1"/>
              <a:t>developers</a:t>
            </a:r>
            <a:r>
              <a:rPr lang="tr-TR" dirty="0"/>
              <a:t>, </a:t>
            </a:r>
            <a:r>
              <a:rPr lang="tr-TR" dirty="0" err="1"/>
              <a:t>enterprise</a:t>
            </a:r>
            <a:r>
              <a:rPr lang="tr-TR" dirty="0"/>
              <a:t> </a:t>
            </a:r>
            <a:r>
              <a:rPr lang="tr-TR" dirty="0" err="1"/>
              <a:t>architects</a:t>
            </a:r>
            <a:r>
              <a:rPr lang="tr-TR" dirty="0"/>
              <a:t>, </a:t>
            </a:r>
            <a:r>
              <a:rPr lang="tr-TR" dirty="0" err="1"/>
              <a:t>solutions</a:t>
            </a:r>
            <a:r>
              <a:rPr lang="tr-TR" dirty="0"/>
              <a:t> </a:t>
            </a:r>
            <a:r>
              <a:rPr lang="tr-TR" dirty="0" err="1"/>
              <a:t>architects</a:t>
            </a:r>
            <a:r>
              <a:rPr lang="tr-TR" dirty="0"/>
              <a:t>,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managers</a:t>
            </a:r>
            <a:r>
              <a:rPr lang="tr-TR" dirty="0"/>
              <a:t>, </a:t>
            </a:r>
            <a:r>
              <a:rPr lang="tr-TR" dirty="0" err="1"/>
              <a:t>product</a:t>
            </a:r>
            <a:r>
              <a:rPr lang="tr-TR" dirty="0"/>
              <a:t> </a:t>
            </a:r>
            <a:r>
              <a:rPr lang="tr-TR" dirty="0" err="1"/>
              <a:t>owners</a:t>
            </a:r>
            <a:r>
              <a:rPr lang="tr-TR" dirty="0"/>
              <a:t>, </a:t>
            </a:r>
            <a:r>
              <a:rPr lang="tr-TR" dirty="0" err="1"/>
              <a:t>scrum</a:t>
            </a:r>
            <a:r>
              <a:rPr lang="tr-TR" dirty="0"/>
              <a:t> </a:t>
            </a:r>
            <a:r>
              <a:rPr lang="tr-TR" dirty="0" err="1"/>
              <a:t>masters</a:t>
            </a:r>
            <a:r>
              <a:rPr lang="tr-TR" dirty="0"/>
              <a:t>, </a:t>
            </a:r>
            <a:r>
              <a:rPr lang="tr-TR" dirty="0" err="1"/>
              <a:t>tech</a:t>
            </a:r>
            <a:r>
              <a:rPr lang="tr-TR" dirty="0"/>
              <a:t> </a:t>
            </a:r>
            <a:r>
              <a:rPr lang="tr-TR" dirty="0" err="1"/>
              <a:t>leads</a:t>
            </a:r>
            <a:r>
              <a:rPr lang="tr-TR" dirty="0"/>
              <a:t>. (</a:t>
            </a:r>
            <a:r>
              <a:rPr lang="tr-TR" dirty="0" err="1"/>
              <a:t>Variety</a:t>
            </a:r>
            <a:r>
              <a:rPr lang="tr-TR" dirty="0"/>
              <a:t> of Voice)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tr-TR" dirty="0" err="1"/>
              <a:t>Surveys</a:t>
            </a:r>
            <a:r>
              <a:rPr lang="tr-TR" dirty="0"/>
              <a:t> (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availability</a:t>
            </a:r>
            <a:r>
              <a:rPr lang="tr-TR" dirty="0"/>
              <a:t> of </a:t>
            </a:r>
            <a:r>
              <a:rPr lang="tr-TR" dirty="0" err="1"/>
              <a:t>interview</a:t>
            </a:r>
            <a:r>
              <a:rPr lang="tr-TR" dirty="0"/>
              <a:t> </a:t>
            </a:r>
            <a:r>
              <a:rPr lang="tr-TR" dirty="0" err="1"/>
              <a:t>partners</a:t>
            </a:r>
            <a:r>
              <a:rPr lang="tr-TR" dirty="0"/>
              <a:t>)</a:t>
            </a:r>
          </a:p>
          <a:p>
            <a:pPr marL="342900" indent="-342900">
              <a:buAutoNum type="arabicPeriod"/>
            </a:pPr>
            <a:r>
              <a:rPr lang="tr-TR" b="1" dirty="0"/>
              <a:t>Data Analysis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interviews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recorded</a:t>
            </a:r>
            <a:r>
              <a:rPr lang="tr-TR" dirty="0"/>
              <a:t>, </a:t>
            </a:r>
            <a:r>
              <a:rPr lang="tr-TR" dirty="0" err="1"/>
              <a:t>transcribed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anonymized</a:t>
            </a:r>
            <a:r>
              <a:rPr lang="tr-TR" dirty="0"/>
              <a:t>.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The interviews </a:t>
            </a:r>
            <a:r>
              <a:rPr lang="tr-TR" dirty="0" err="1">
                <a:latin typeface="Arial" pitchFamily="34" charset="0"/>
              </a:rPr>
              <a:t>will</a:t>
            </a:r>
            <a:r>
              <a:rPr lang="tr-TR" dirty="0">
                <a:latin typeface="Arial" pitchFamily="34" charset="0"/>
              </a:rPr>
              <a:t> be</a:t>
            </a:r>
            <a:r>
              <a:rPr lang="en-US" dirty="0">
                <a:latin typeface="Arial" pitchFamily="34" charset="0"/>
              </a:rPr>
              <a:t> analyzed and codified. After the data analysis, the recordings </a:t>
            </a:r>
            <a:r>
              <a:rPr lang="tr-TR" dirty="0" err="1">
                <a:latin typeface="Arial" pitchFamily="34" charset="0"/>
              </a:rPr>
              <a:t>will</a:t>
            </a:r>
            <a:r>
              <a:rPr lang="tr-TR" dirty="0">
                <a:latin typeface="Arial" pitchFamily="34" charset="0"/>
              </a:rPr>
              <a:t> be</a:t>
            </a:r>
            <a:r>
              <a:rPr lang="en-US" dirty="0">
                <a:latin typeface="Arial" pitchFamily="34" charset="0"/>
              </a:rPr>
              <a:t> deleted.</a:t>
            </a:r>
            <a:endParaRPr lang="tr-TR" dirty="0"/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coordination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large-scale</a:t>
            </a:r>
            <a:r>
              <a:rPr lang="tr-TR" dirty="0"/>
              <a:t> agile </a:t>
            </a:r>
            <a:r>
              <a:rPr lang="tr-TR" dirty="0" err="1"/>
              <a:t>organizations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identified</a:t>
            </a:r>
            <a:r>
              <a:rPr lang="tr-TR" dirty="0"/>
              <a:t>.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tr-TR" dirty="0" err="1"/>
              <a:t>Barriers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coordination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investigated</a:t>
            </a:r>
            <a:r>
              <a:rPr lang="tr-TR" dirty="0"/>
              <a:t>.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/>
            <a:endParaRPr lang="tr-TR" b="1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5A56CDD-4BD1-DD79-16CB-A081ABBA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Methodology</a:t>
            </a:r>
            <a:r>
              <a:rPr lang="tr-TR" dirty="0"/>
              <a:t> (2/2)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9E4BAC-7355-8144-904C-A7607208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9976" y="6406400"/>
            <a:ext cx="5645275" cy="288925"/>
          </a:xfrm>
        </p:spPr>
        <p:txBody>
          <a:bodyPr/>
          <a:lstStyle/>
          <a:p>
            <a:pPr>
              <a:defRPr/>
            </a:pPr>
            <a:r>
              <a:rPr lang="tr-TR" dirty="0"/>
              <a:t>[5][6][7][8][9]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989D7D-39BE-E58A-1E46-1C4A29C0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CB5FB2-3E5F-944C-84C7-EC12E55C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371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F0C6-A0E2-5624-C763-FD827239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7CB70E0-2CDF-E662-ED94-DA807531C5A1}"/>
              </a:ext>
            </a:extLst>
          </p:cNvPr>
          <p:cNvSpPr/>
          <p:nvPr/>
        </p:nvSpPr>
        <p:spPr bwMode="auto">
          <a:xfrm>
            <a:off x="0" y="1988840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EFCCB-C998-B6EB-0DE7-1ADA8C01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Timeline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04E1E-9A9C-04B7-856D-1A087708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CE434D-4EAB-68BA-98EB-9EAA5FE7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42D3E-5780-638F-6CBD-A7BAEEB7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EF7C4-104A-9FF4-2DB2-CA29EEF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7469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151F2C-00B9-3246-B8D6-0210D792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1052736"/>
            <a:ext cx="11523135" cy="54006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/>
              <a:t>Knowledge </a:t>
            </a:r>
            <a:r>
              <a:rPr lang="tr-TR" sz="1700" dirty="0" err="1"/>
              <a:t>sharing</a:t>
            </a:r>
            <a:r>
              <a:rPr lang="tr-TR" sz="1700" dirty="0"/>
              <a:t> </a:t>
            </a:r>
            <a:r>
              <a:rPr lang="tr-TR" sz="1700" dirty="0" err="1"/>
              <a:t>increases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work</a:t>
            </a:r>
            <a:r>
              <a:rPr lang="tr-TR" sz="1700" dirty="0"/>
              <a:t> </a:t>
            </a:r>
            <a:r>
              <a:rPr lang="tr-TR" sz="1700" dirty="0" err="1"/>
              <a:t>efficiency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performance</a:t>
            </a:r>
            <a:r>
              <a:rPr lang="tr-TR" sz="1700" dirty="0"/>
              <a:t>, </a:t>
            </a:r>
            <a:r>
              <a:rPr lang="tr-TR" sz="1700" dirty="0" err="1"/>
              <a:t>ultimately</a:t>
            </a:r>
            <a:r>
              <a:rPr lang="tr-TR" sz="1700" dirty="0"/>
              <a:t> </a:t>
            </a:r>
            <a:r>
              <a:rPr lang="tr-TR" sz="1700" dirty="0" err="1"/>
              <a:t>leading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 </a:t>
            </a:r>
            <a:r>
              <a:rPr lang="tr-TR" sz="1700" dirty="0" err="1"/>
              <a:t>overall</a:t>
            </a:r>
            <a:r>
              <a:rPr lang="tr-TR" sz="1700" dirty="0"/>
              <a:t> </a:t>
            </a:r>
            <a:r>
              <a:rPr lang="tr-TR" sz="1700" dirty="0" err="1"/>
              <a:t>project</a:t>
            </a:r>
            <a:r>
              <a:rPr lang="tr-TR" sz="1700" dirty="0"/>
              <a:t>/</a:t>
            </a:r>
            <a:r>
              <a:rPr lang="tr-TR" sz="1700" dirty="0" err="1"/>
              <a:t>product</a:t>
            </a:r>
            <a:r>
              <a:rPr lang="tr-TR" sz="1700" dirty="0"/>
              <a:t> </a:t>
            </a:r>
            <a:r>
              <a:rPr lang="tr-TR" sz="1700" dirty="0" err="1"/>
              <a:t>quality</a:t>
            </a:r>
            <a:r>
              <a:rPr lang="tr-TR" sz="1700" dirty="0"/>
              <a:t>. [4] [10] [14] [17]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Different organizational structures </a:t>
            </a:r>
            <a:r>
              <a:rPr lang="tr-TR" sz="1700" dirty="0" err="1"/>
              <a:t>influence</a:t>
            </a:r>
            <a:r>
              <a:rPr lang="en-US" sz="1700" dirty="0"/>
              <a:t> the implementation of agile methodologies. Common structures include</a:t>
            </a:r>
            <a:r>
              <a:rPr lang="tr-TR" sz="1700" dirty="0"/>
              <a:t> </a:t>
            </a:r>
            <a:r>
              <a:rPr lang="tr-TR" sz="1700" dirty="0" err="1"/>
              <a:t>classical</a:t>
            </a:r>
            <a:r>
              <a:rPr lang="tr-TR" sz="1700" dirty="0"/>
              <a:t> </a:t>
            </a:r>
            <a:r>
              <a:rPr lang="tr-TR" sz="1700" dirty="0" err="1"/>
              <a:t>organizations</a:t>
            </a:r>
            <a:r>
              <a:rPr lang="tr-TR" sz="1700" dirty="0"/>
              <a:t>,</a:t>
            </a:r>
            <a:r>
              <a:rPr lang="en-US" sz="1700" dirty="0"/>
              <a:t> matrix organizations and </a:t>
            </a:r>
            <a:r>
              <a:rPr lang="tr-TR" sz="1700" dirty="0" err="1"/>
              <a:t>large-scale</a:t>
            </a:r>
            <a:r>
              <a:rPr lang="tr-TR" sz="1700" dirty="0"/>
              <a:t> </a:t>
            </a:r>
            <a:r>
              <a:rPr lang="en-US" sz="1700" dirty="0"/>
              <a:t>agile frameworks like </a:t>
            </a:r>
            <a:r>
              <a:rPr lang="en-US" sz="1700" dirty="0" err="1"/>
              <a:t>SAFe</a:t>
            </a:r>
            <a:r>
              <a:rPr lang="en-US" sz="1700" dirty="0"/>
              <a:t> (Scaled Agile Framework)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en-US" sz="1700" dirty="0"/>
              <a:t> </a:t>
            </a:r>
            <a:r>
              <a:rPr lang="en-US" sz="1700" dirty="0" err="1"/>
              <a:t>LeSS</a:t>
            </a:r>
            <a:r>
              <a:rPr lang="en-US" sz="1700" dirty="0"/>
              <a:t> (Large-Scale Scrum).</a:t>
            </a:r>
            <a:r>
              <a:rPr lang="tr-TR" sz="1700" dirty="0"/>
              <a:t> </a:t>
            </a:r>
            <a:r>
              <a:rPr lang="en-US" sz="1700" dirty="0"/>
              <a:t>The choice of structure </a:t>
            </a:r>
            <a:r>
              <a:rPr lang="tr-TR" sz="1700" dirty="0" err="1"/>
              <a:t>impacts</a:t>
            </a:r>
            <a:r>
              <a:rPr lang="en-US" sz="1700" dirty="0"/>
              <a:t> communication channels, decision-making processes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en-US" sz="1700" dirty="0"/>
              <a:t> overall agility.</a:t>
            </a:r>
            <a:r>
              <a:rPr lang="tr-TR" sz="1700" dirty="0"/>
              <a:t> [1] [24]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err="1"/>
              <a:t>Common</a:t>
            </a:r>
            <a:r>
              <a:rPr lang="tr-TR" sz="1700" dirty="0"/>
              <a:t> </a:t>
            </a:r>
            <a:r>
              <a:rPr lang="tr-TR" sz="1700" dirty="0" err="1"/>
              <a:t>knowledge</a:t>
            </a:r>
            <a:r>
              <a:rPr lang="tr-TR" sz="1700" dirty="0"/>
              <a:t> </a:t>
            </a:r>
            <a:r>
              <a:rPr lang="tr-TR" sz="1700" dirty="0" err="1"/>
              <a:t>sharing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coordination</a:t>
            </a:r>
            <a:r>
              <a:rPr lang="tr-TR" sz="1700" dirty="0"/>
              <a:t> </a:t>
            </a:r>
            <a:r>
              <a:rPr lang="tr-TR" sz="1700" dirty="0" err="1"/>
              <a:t>mechanisms</a:t>
            </a:r>
            <a:r>
              <a:rPr lang="tr-TR" sz="1700" dirty="0"/>
              <a:t> </a:t>
            </a:r>
            <a:r>
              <a:rPr lang="tr-TR" sz="1700" dirty="0" err="1"/>
              <a:t>include</a:t>
            </a:r>
            <a:r>
              <a:rPr lang="tr-TR" sz="1700" dirty="0"/>
              <a:t> </a:t>
            </a:r>
            <a:r>
              <a:rPr lang="tr-TR" sz="1700" dirty="0" err="1"/>
              <a:t>CoPs</a:t>
            </a:r>
            <a:r>
              <a:rPr lang="tr-TR" sz="1700" dirty="0"/>
              <a:t>, </a:t>
            </a:r>
            <a:r>
              <a:rPr lang="tr-TR" sz="1700" dirty="0" err="1"/>
              <a:t>trainings</a:t>
            </a:r>
            <a:r>
              <a:rPr lang="tr-TR" sz="1700" dirty="0"/>
              <a:t>, </a:t>
            </a:r>
            <a:r>
              <a:rPr lang="tr-TR" sz="1700" dirty="0" err="1"/>
              <a:t>regular</a:t>
            </a:r>
            <a:r>
              <a:rPr lang="tr-TR" sz="1700" dirty="0"/>
              <a:t> </a:t>
            </a:r>
            <a:r>
              <a:rPr lang="tr-TR" sz="1700" dirty="0" err="1"/>
              <a:t>stand-up</a:t>
            </a:r>
            <a:r>
              <a:rPr lang="tr-TR" sz="1700" dirty="0"/>
              <a:t> </a:t>
            </a:r>
            <a:r>
              <a:rPr lang="tr-TR" sz="1700" dirty="0" err="1"/>
              <a:t>meetings</a:t>
            </a:r>
            <a:r>
              <a:rPr lang="tr-TR" sz="1700" dirty="0"/>
              <a:t>, </a:t>
            </a:r>
            <a:r>
              <a:rPr lang="tr-TR" sz="1700" dirty="0" err="1"/>
              <a:t>daily</a:t>
            </a:r>
            <a:r>
              <a:rPr lang="tr-TR" sz="1700" dirty="0"/>
              <a:t> </a:t>
            </a:r>
            <a:r>
              <a:rPr lang="tr-TR" sz="1700" dirty="0" err="1"/>
              <a:t>scrums</a:t>
            </a:r>
            <a:r>
              <a:rPr lang="tr-TR" sz="1700" dirty="0"/>
              <a:t>, sprint </a:t>
            </a:r>
            <a:r>
              <a:rPr lang="tr-TR" sz="1700" dirty="0" err="1"/>
              <a:t>plannings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restrospectives</a:t>
            </a:r>
            <a:r>
              <a:rPr lang="tr-TR" sz="1700" dirty="0"/>
              <a:t> </a:t>
            </a:r>
            <a:r>
              <a:rPr lang="tr-TR" sz="1700" dirty="0" err="1"/>
              <a:t>which</a:t>
            </a:r>
            <a:r>
              <a:rPr lang="tr-TR" sz="1700" dirty="0"/>
              <a:t> </a:t>
            </a:r>
            <a:r>
              <a:rPr lang="tr-TR" sz="1700" dirty="0" err="1"/>
              <a:t>bring</a:t>
            </a:r>
            <a:r>
              <a:rPr lang="tr-TR" sz="1700" dirty="0"/>
              <a:t> </a:t>
            </a:r>
            <a:r>
              <a:rPr lang="tr-TR" sz="1700" dirty="0" err="1"/>
              <a:t>various</a:t>
            </a:r>
            <a:r>
              <a:rPr lang="tr-TR" sz="1700" dirty="0"/>
              <a:t> </a:t>
            </a:r>
            <a:r>
              <a:rPr lang="tr-TR" sz="1700" dirty="0" err="1"/>
              <a:t>pros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cons</a:t>
            </a:r>
            <a:r>
              <a:rPr lang="tr-TR" sz="1700" dirty="0"/>
              <a:t> </a:t>
            </a:r>
            <a:r>
              <a:rPr lang="tr-TR" sz="1700" dirty="0" err="1"/>
              <a:t>depending</a:t>
            </a:r>
            <a:r>
              <a:rPr lang="tr-TR" sz="1700" dirty="0"/>
              <a:t> on in </a:t>
            </a:r>
            <a:r>
              <a:rPr lang="tr-TR" sz="1700" dirty="0" err="1"/>
              <a:t>which</a:t>
            </a:r>
            <a:r>
              <a:rPr lang="tr-TR" sz="1700" dirty="0"/>
              <a:t> </a:t>
            </a:r>
            <a:r>
              <a:rPr lang="tr-TR" sz="1700" dirty="0" err="1"/>
              <a:t>contexts</a:t>
            </a:r>
            <a:r>
              <a:rPr lang="tr-TR" sz="1700" dirty="0"/>
              <a:t> they </a:t>
            </a:r>
            <a:r>
              <a:rPr lang="tr-TR" sz="1700" dirty="0" err="1"/>
              <a:t>take</a:t>
            </a:r>
            <a:r>
              <a:rPr lang="tr-TR" sz="1700" dirty="0"/>
              <a:t> </a:t>
            </a:r>
            <a:r>
              <a:rPr lang="tr-TR" sz="1700" dirty="0" err="1"/>
              <a:t>place</a:t>
            </a:r>
            <a:r>
              <a:rPr lang="tr-TR" sz="1700" dirty="0"/>
              <a:t>. [11] [18] [20] [21]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Literature highlights challenges </a:t>
            </a:r>
            <a:r>
              <a:rPr lang="tr-TR" sz="1700" dirty="0" err="1"/>
              <a:t>including</a:t>
            </a:r>
            <a:r>
              <a:rPr lang="tr-TR" sz="1700" dirty="0"/>
              <a:t> but not </a:t>
            </a:r>
            <a:r>
              <a:rPr lang="tr-TR" sz="1700" dirty="0" err="1"/>
              <a:t>limited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:</a:t>
            </a:r>
          </a:p>
          <a:p>
            <a:pPr marL="642937" lvl="1" indent="-285750">
              <a:buFont typeface="Wingdings" panose="05000000000000000000" pitchFamily="2" charset="2"/>
              <a:buChar char="ü"/>
            </a:pPr>
            <a:r>
              <a:rPr lang="tr-TR" sz="1700" dirty="0"/>
              <a:t>R</a:t>
            </a:r>
            <a:r>
              <a:rPr lang="en-US" sz="1700" dirty="0" err="1"/>
              <a:t>esistance</a:t>
            </a:r>
            <a:r>
              <a:rPr lang="en-US" sz="1700" dirty="0"/>
              <a:t> to change</a:t>
            </a:r>
            <a:r>
              <a:rPr lang="tr-TR" sz="1700" dirty="0"/>
              <a:t> [1] [11] [13]</a:t>
            </a:r>
            <a:r>
              <a:rPr lang="en-US" sz="1700" dirty="0"/>
              <a:t> </a:t>
            </a:r>
            <a:endParaRPr lang="tr-TR" sz="1700" dirty="0"/>
          </a:p>
          <a:p>
            <a:pPr marL="642937" lvl="1" indent="-285750">
              <a:buFont typeface="Wingdings" panose="05000000000000000000" pitchFamily="2" charset="2"/>
              <a:buChar char="ü"/>
            </a:pPr>
            <a:r>
              <a:rPr lang="tr-TR" sz="1700" dirty="0"/>
              <a:t>L</a:t>
            </a:r>
            <a:r>
              <a:rPr lang="en-US" sz="1700" dirty="0"/>
              <a:t>ack of </a:t>
            </a:r>
            <a:r>
              <a:rPr lang="tr-TR" sz="1700" dirty="0" err="1"/>
              <a:t>trust</a:t>
            </a:r>
            <a:r>
              <a:rPr lang="tr-TR" sz="1700" dirty="0"/>
              <a:t> [13] [15]</a:t>
            </a:r>
          </a:p>
          <a:p>
            <a:pPr marL="642937" lvl="1" indent="-285750">
              <a:buFont typeface="Wingdings" panose="05000000000000000000" pitchFamily="2" charset="2"/>
              <a:buChar char="ü"/>
            </a:pPr>
            <a:r>
              <a:rPr lang="tr-TR" sz="1700" dirty="0" err="1"/>
              <a:t>Customer</a:t>
            </a:r>
            <a:r>
              <a:rPr lang="tr-TR" sz="1700" dirty="0"/>
              <a:t> </a:t>
            </a:r>
            <a:r>
              <a:rPr lang="tr-TR" sz="1700" dirty="0" err="1"/>
              <a:t>collaboration</a:t>
            </a:r>
            <a:r>
              <a:rPr lang="tr-TR" sz="1700" dirty="0"/>
              <a:t> [1][11]</a:t>
            </a:r>
            <a:r>
              <a:rPr lang="en-US" sz="1700" dirty="0"/>
              <a:t> </a:t>
            </a:r>
            <a:endParaRPr lang="tr-TR" sz="1700" dirty="0"/>
          </a:p>
          <a:p>
            <a:pPr marL="642937" lvl="1" indent="-285750">
              <a:buFont typeface="Wingdings" panose="05000000000000000000" pitchFamily="2" charset="2"/>
              <a:buChar char="ü"/>
            </a:pPr>
            <a:r>
              <a:rPr lang="tr-TR" sz="1700" dirty="0" err="1"/>
              <a:t>Physical</a:t>
            </a:r>
            <a:r>
              <a:rPr lang="tr-TR" sz="1700" dirty="0"/>
              <a:t> </a:t>
            </a:r>
            <a:r>
              <a:rPr lang="tr-TR" sz="1700" dirty="0" err="1"/>
              <a:t>distance</a:t>
            </a:r>
            <a:r>
              <a:rPr lang="tr-TR" sz="1700" dirty="0"/>
              <a:t> [4] [15] [16] [19]</a:t>
            </a:r>
          </a:p>
          <a:p>
            <a:pPr marL="642937" lvl="1" indent="-285750">
              <a:buFont typeface="Wingdings" panose="05000000000000000000" pitchFamily="2" charset="2"/>
              <a:buChar char="ü"/>
            </a:pPr>
            <a:r>
              <a:rPr lang="tr-TR" sz="1700" dirty="0" err="1"/>
              <a:t>Large</a:t>
            </a:r>
            <a:r>
              <a:rPr lang="tr-TR" sz="1700" dirty="0"/>
              <a:t> </a:t>
            </a:r>
            <a:r>
              <a:rPr lang="tr-TR" sz="1700" dirty="0" err="1"/>
              <a:t>number</a:t>
            </a:r>
            <a:r>
              <a:rPr lang="tr-TR" sz="1700" dirty="0"/>
              <a:t> of </a:t>
            </a:r>
            <a:r>
              <a:rPr lang="tr-TR" sz="1700" dirty="0" err="1"/>
              <a:t>teams</a:t>
            </a:r>
            <a:r>
              <a:rPr lang="tr-TR" sz="1700" dirty="0"/>
              <a:t> [12] [22] [23]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/>
              <a:t>Ad-hoc </a:t>
            </a:r>
            <a:r>
              <a:rPr lang="tr-TR" sz="1700" dirty="0" err="1"/>
              <a:t>conversations</a:t>
            </a:r>
            <a:r>
              <a:rPr lang="tr-TR" sz="1700" dirty="0"/>
              <a:t> </a:t>
            </a:r>
            <a:r>
              <a:rPr lang="tr-TR" sz="1700" dirty="0" err="1"/>
              <a:t>are</a:t>
            </a:r>
            <a:r>
              <a:rPr lang="tr-TR" sz="1700" dirty="0"/>
              <a:t> </a:t>
            </a:r>
            <a:r>
              <a:rPr lang="tr-TR" sz="1700" dirty="0" err="1"/>
              <a:t>observed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 be </a:t>
            </a:r>
            <a:r>
              <a:rPr lang="tr-TR" sz="1700" dirty="0" err="1"/>
              <a:t>more</a:t>
            </a:r>
            <a:r>
              <a:rPr lang="tr-TR" sz="1700" dirty="0"/>
              <a:t> </a:t>
            </a:r>
            <a:r>
              <a:rPr lang="tr-TR" sz="1700" dirty="0" err="1"/>
              <a:t>effective</a:t>
            </a:r>
            <a:r>
              <a:rPr lang="tr-TR" sz="1700" dirty="0"/>
              <a:t> </a:t>
            </a:r>
            <a:r>
              <a:rPr lang="tr-TR" sz="1700" dirty="0" err="1"/>
              <a:t>than</a:t>
            </a:r>
            <a:r>
              <a:rPr lang="tr-TR" sz="1700" dirty="0"/>
              <a:t> </a:t>
            </a:r>
            <a:r>
              <a:rPr lang="tr-TR" sz="1700" dirty="0" err="1"/>
              <a:t>scheduled</a:t>
            </a:r>
            <a:r>
              <a:rPr lang="tr-TR" sz="1700" dirty="0"/>
              <a:t> </a:t>
            </a:r>
            <a:r>
              <a:rPr lang="tr-TR" sz="1700" dirty="0" err="1"/>
              <a:t>meetings</a:t>
            </a:r>
            <a:r>
              <a:rPr lang="tr-TR" sz="1700" dirty="0"/>
              <a:t>, as </a:t>
            </a:r>
            <a:r>
              <a:rPr lang="tr-TR" sz="1700" dirty="0" err="1"/>
              <a:t>scheduled</a:t>
            </a:r>
            <a:r>
              <a:rPr lang="tr-TR" sz="1700" dirty="0"/>
              <a:t> </a:t>
            </a:r>
            <a:r>
              <a:rPr lang="tr-TR" sz="1700" dirty="0" err="1"/>
              <a:t>meetings</a:t>
            </a:r>
            <a:r>
              <a:rPr lang="tr-TR" sz="1700" dirty="0"/>
              <a:t> </a:t>
            </a:r>
            <a:r>
              <a:rPr lang="tr-TR" sz="1700" dirty="0" err="1"/>
              <a:t>have</a:t>
            </a:r>
            <a:r>
              <a:rPr lang="tr-TR" sz="1700" dirty="0"/>
              <a:t> a </a:t>
            </a:r>
            <a:r>
              <a:rPr lang="tr-TR" sz="1700" dirty="0" err="1"/>
              <a:t>tendency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 </a:t>
            </a:r>
            <a:r>
              <a:rPr lang="tr-TR" sz="1700" dirty="0" err="1"/>
              <a:t>turn</a:t>
            </a:r>
            <a:r>
              <a:rPr lang="tr-TR" sz="1700" dirty="0"/>
              <a:t> </a:t>
            </a:r>
            <a:r>
              <a:rPr lang="tr-TR" sz="1700" dirty="0" err="1"/>
              <a:t>into</a:t>
            </a:r>
            <a:r>
              <a:rPr lang="tr-TR" sz="1700" dirty="0"/>
              <a:t> a </a:t>
            </a:r>
            <a:r>
              <a:rPr lang="tr-TR" sz="1700" dirty="0" err="1"/>
              <a:t>status</a:t>
            </a:r>
            <a:r>
              <a:rPr lang="tr-TR" sz="1700" dirty="0"/>
              <a:t> </a:t>
            </a:r>
            <a:r>
              <a:rPr lang="tr-TR" sz="1700" dirty="0" err="1"/>
              <a:t>reporting</a:t>
            </a:r>
            <a:r>
              <a:rPr lang="tr-TR" sz="1700" dirty="0"/>
              <a:t> </a:t>
            </a:r>
            <a:r>
              <a:rPr lang="tr-TR" sz="1700" dirty="0" err="1"/>
              <a:t>session</a:t>
            </a:r>
            <a:r>
              <a:rPr lang="tr-TR" sz="1700" dirty="0"/>
              <a:t>. [12][18]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7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D2373F1-C185-A645-7FF8-8A6B63C4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F23303-2725-273C-41CE-CB03C65E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E8D6AB-5C1D-25C4-0285-060AD1F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D1A933-1136-8E94-72BD-B598C3C1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368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D1799-E516-9AC2-D96A-FA51C135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7BB9725-6B7D-5E40-0E24-4FD4DB2A1A4A}"/>
              </a:ext>
            </a:extLst>
          </p:cNvPr>
          <p:cNvSpPr/>
          <p:nvPr/>
        </p:nvSpPr>
        <p:spPr bwMode="auto">
          <a:xfrm>
            <a:off x="21812" y="2348880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9B770-4662-48DC-4245-D7C79F2F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Timeline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C6A312-E6CE-28DA-848E-D5D36637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E83B39-6E64-D405-58F8-166B4B7E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EF1B6-4719-6038-CAF4-F728C03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4C0CB0-8657-0705-677C-D61F30B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3445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86DDAA08-BB2F-0289-DD15-7DBA04630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968622"/>
              </p:ext>
            </p:extLst>
          </p:nvPr>
        </p:nvGraphicFramePr>
        <p:xfrm>
          <a:off x="513850" y="2171347"/>
          <a:ext cx="11161240" cy="2595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4025774641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val="1621259475"/>
                    </a:ext>
                  </a:extLst>
                </a:gridCol>
                <a:gridCol w="1316717">
                  <a:extLst>
                    <a:ext uri="{9D8B030D-6E8A-4147-A177-3AD203B41FA5}">
                      <a16:colId xmlns:a16="http://schemas.microsoft.com/office/drawing/2014/main" val="2881826018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val="701744057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val="2991380520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val="2505211322"/>
                    </a:ext>
                  </a:extLst>
                </a:gridCol>
                <a:gridCol w="1316717">
                  <a:extLst>
                    <a:ext uri="{9D8B030D-6E8A-4147-A177-3AD203B41FA5}">
                      <a16:colId xmlns:a16="http://schemas.microsoft.com/office/drawing/2014/main" val="371586780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val="366419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 err="1">
                          <a:solidFill>
                            <a:schemeClr val="tx1"/>
                          </a:solidFill>
                        </a:rPr>
                        <a:t>Nov</a:t>
                      </a:r>
                      <a:endParaRPr lang="tr-TR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 err="1">
                          <a:solidFill>
                            <a:schemeClr val="tx1"/>
                          </a:solidFill>
                        </a:rPr>
                        <a:t>Dec</a:t>
                      </a:r>
                      <a:endParaRPr lang="tr-TR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 err="1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tr-TR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 err="1">
                          <a:solidFill>
                            <a:schemeClr val="tx1"/>
                          </a:solidFill>
                        </a:rPr>
                        <a:t>Apr</a:t>
                      </a:r>
                      <a:endParaRPr lang="tr-TR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2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300" b="1" dirty="0" err="1"/>
                        <a:t>Literature</a:t>
                      </a:r>
                      <a:r>
                        <a:rPr lang="tr-TR" sz="1300" b="1" dirty="0"/>
                        <a:t> </a:t>
                      </a:r>
                      <a:r>
                        <a:rPr lang="tr-TR" sz="1300" b="1" dirty="0" err="1"/>
                        <a:t>Review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193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300" b="1" dirty="0" err="1"/>
                        <a:t>Interview</a:t>
                      </a:r>
                      <a:r>
                        <a:rPr lang="tr-TR" sz="1300" b="1" dirty="0"/>
                        <a:t> </a:t>
                      </a:r>
                      <a:r>
                        <a:rPr lang="tr-TR" sz="1300" b="1" dirty="0" err="1"/>
                        <a:t>Preparation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546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300" b="1" dirty="0" err="1"/>
                        <a:t>Interviews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272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300" b="1" dirty="0" err="1"/>
                        <a:t>Literature</a:t>
                      </a:r>
                      <a:r>
                        <a:rPr lang="tr-TR" sz="1300" b="1" dirty="0"/>
                        <a:t> Analysis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674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300" b="1" dirty="0" err="1"/>
                        <a:t>Interview</a:t>
                      </a:r>
                      <a:r>
                        <a:rPr lang="tr-TR" sz="1300" b="1" dirty="0"/>
                        <a:t> Analysis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161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300" b="1" dirty="0" err="1"/>
                        <a:t>Writing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6743113"/>
                  </a:ext>
                </a:extLst>
              </a:tr>
            </a:tbl>
          </a:graphicData>
        </a:graphic>
      </p:graphicFrame>
      <p:sp>
        <p:nvSpPr>
          <p:cNvPr id="3" name="Başlık 2">
            <a:extLst>
              <a:ext uri="{FF2B5EF4-FFF2-40B4-BE49-F238E27FC236}">
                <a16:creationId xmlns:a16="http://schemas.microsoft.com/office/drawing/2014/main" id="{6A2EDA31-5EE5-4072-97F2-ED0CCED2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Timeline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35DD4D-06B2-70AD-1C16-752A59A7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ED69C6-22F5-423B-4143-852BBB32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559B64-E188-45EB-86C6-2FBE0FDC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7D890A09-15AB-D48D-022E-1922177E8298}"/>
              </a:ext>
            </a:extLst>
          </p:cNvPr>
          <p:cNvSpPr/>
          <p:nvPr/>
        </p:nvSpPr>
        <p:spPr bwMode="auto">
          <a:xfrm>
            <a:off x="3106137" y="2528731"/>
            <a:ext cx="4608509" cy="36004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AE056E4-532B-CE09-ED01-D0CBC35F63A2}"/>
              </a:ext>
            </a:extLst>
          </p:cNvPr>
          <p:cNvSpPr txBox="1"/>
          <p:nvPr/>
        </p:nvSpPr>
        <p:spPr>
          <a:xfrm>
            <a:off x="7661409" y="2554611"/>
            <a:ext cx="21602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latin typeface="Arial" pitchFamily="34" charset="0"/>
              </a:rPr>
              <a:t>15.11.23 – 31.02.24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AE32709-5C2E-555A-02DB-CADB57A76898}"/>
              </a:ext>
            </a:extLst>
          </p:cNvPr>
          <p:cNvSpPr/>
          <p:nvPr/>
        </p:nvSpPr>
        <p:spPr bwMode="auto">
          <a:xfrm>
            <a:off x="5626418" y="2911908"/>
            <a:ext cx="792088" cy="36004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097F8B6-1463-A005-018B-A72C7360C23F}"/>
              </a:ext>
            </a:extLst>
          </p:cNvPr>
          <p:cNvSpPr txBox="1"/>
          <p:nvPr/>
        </p:nvSpPr>
        <p:spPr>
          <a:xfrm>
            <a:off x="6490514" y="2918143"/>
            <a:ext cx="21602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latin typeface="Arial" pitchFamily="34" charset="0"/>
              </a:rPr>
              <a:t>15.01.24 – 31.01.24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7F458DC0-2F5C-502F-E08F-8C17FA0D682B}"/>
              </a:ext>
            </a:extLst>
          </p:cNvPr>
          <p:cNvSpPr/>
          <p:nvPr/>
        </p:nvSpPr>
        <p:spPr bwMode="auto">
          <a:xfrm>
            <a:off x="6418506" y="3287625"/>
            <a:ext cx="1296144" cy="36004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40B3BAC-061A-2A09-5D76-DEA3B416B43B}"/>
              </a:ext>
            </a:extLst>
          </p:cNvPr>
          <p:cNvSpPr txBox="1"/>
          <p:nvPr/>
        </p:nvSpPr>
        <p:spPr>
          <a:xfrm>
            <a:off x="7786658" y="3324586"/>
            <a:ext cx="21602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latin typeface="Arial" pitchFamily="34" charset="0"/>
              </a:rPr>
              <a:t>01.02.24 – 01.03.24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94AC5AE-9453-7352-F21C-EE9B5E7A22FF}"/>
              </a:ext>
            </a:extLst>
          </p:cNvPr>
          <p:cNvSpPr/>
          <p:nvPr/>
        </p:nvSpPr>
        <p:spPr bwMode="auto">
          <a:xfrm>
            <a:off x="4330274" y="3659547"/>
            <a:ext cx="3384376" cy="36004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002D8959-D1D0-9772-162F-601FF4EB6E89}"/>
              </a:ext>
            </a:extLst>
          </p:cNvPr>
          <p:cNvSpPr txBox="1"/>
          <p:nvPr/>
        </p:nvSpPr>
        <p:spPr>
          <a:xfrm>
            <a:off x="7786658" y="3685678"/>
            <a:ext cx="21602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latin typeface="Arial" pitchFamily="34" charset="0"/>
              </a:rPr>
              <a:t>15.12.23 – 31.02.24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0E2BA77-0CBE-1C27-B571-052EEBFCABC3}"/>
              </a:ext>
            </a:extLst>
          </p:cNvPr>
          <p:cNvSpPr/>
          <p:nvPr/>
        </p:nvSpPr>
        <p:spPr bwMode="auto">
          <a:xfrm>
            <a:off x="6418505" y="4047146"/>
            <a:ext cx="2053755" cy="36004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B1B3DC0-27F8-8961-AA4B-F99C75198E26}"/>
              </a:ext>
            </a:extLst>
          </p:cNvPr>
          <p:cNvSpPr txBox="1"/>
          <p:nvPr/>
        </p:nvSpPr>
        <p:spPr>
          <a:xfrm>
            <a:off x="8472260" y="4070122"/>
            <a:ext cx="21602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latin typeface="Arial" pitchFamily="34" charset="0"/>
              </a:rPr>
              <a:t>01.02.24 – 15.03.24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9D582B5E-3835-9055-225C-2F95DC347849}"/>
              </a:ext>
            </a:extLst>
          </p:cNvPr>
          <p:cNvSpPr/>
          <p:nvPr/>
        </p:nvSpPr>
        <p:spPr bwMode="auto">
          <a:xfrm>
            <a:off x="6408693" y="4425562"/>
            <a:ext cx="4655858" cy="36004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76FCF3BE-8B64-4D77-80CA-1788B48A7E06}"/>
              </a:ext>
            </a:extLst>
          </p:cNvPr>
          <p:cNvSpPr txBox="1"/>
          <p:nvPr/>
        </p:nvSpPr>
        <p:spPr>
          <a:xfrm>
            <a:off x="10234930" y="4814890"/>
            <a:ext cx="21602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>
                <a:latin typeface="Arial" pitchFamily="34" charset="0"/>
              </a:rPr>
              <a:t>01.02.24 – 15.05.24</a:t>
            </a:r>
          </a:p>
        </p:txBody>
      </p:sp>
      <p:cxnSp>
        <p:nvCxnSpPr>
          <p:cNvPr id="49" name="Gerade Verbindung 69">
            <a:extLst>
              <a:ext uri="{FF2B5EF4-FFF2-40B4-BE49-F238E27FC236}">
                <a16:creationId xmlns:a16="http://schemas.microsoft.com/office/drawing/2014/main" id="{02ED13C5-DEAC-FF4C-E72E-FF589FB06DA8}"/>
              </a:ext>
            </a:extLst>
          </p:cNvPr>
          <p:cNvCxnSpPr>
            <a:cxnSpLocks/>
          </p:cNvCxnSpPr>
          <p:nvPr/>
        </p:nvCxnSpPr>
        <p:spPr bwMode="auto">
          <a:xfrm>
            <a:off x="3106138" y="2554524"/>
            <a:ext cx="0" cy="217062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69">
            <a:extLst>
              <a:ext uri="{FF2B5EF4-FFF2-40B4-BE49-F238E27FC236}">
                <a16:creationId xmlns:a16="http://schemas.microsoft.com/office/drawing/2014/main" id="{86593DA3-A8CB-21B6-C89A-33C0D956A493}"/>
              </a:ext>
            </a:extLst>
          </p:cNvPr>
          <p:cNvCxnSpPr>
            <a:cxnSpLocks/>
          </p:cNvCxnSpPr>
          <p:nvPr/>
        </p:nvCxnSpPr>
        <p:spPr bwMode="auto">
          <a:xfrm>
            <a:off x="11064552" y="2554524"/>
            <a:ext cx="0" cy="217062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Akış Çizelgesi: Birleştir 53">
            <a:extLst>
              <a:ext uri="{FF2B5EF4-FFF2-40B4-BE49-F238E27FC236}">
                <a16:creationId xmlns:a16="http://schemas.microsoft.com/office/drawing/2014/main" id="{379FD823-BBB0-DAAD-8787-CD461C177A91}"/>
              </a:ext>
            </a:extLst>
          </p:cNvPr>
          <p:cNvSpPr/>
          <p:nvPr/>
        </p:nvSpPr>
        <p:spPr bwMode="auto">
          <a:xfrm>
            <a:off x="2980889" y="1844824"/>
            <a:ext cx="250498" cy="158877"/>
          </a:xfrm>
          <a:prstGeom prst="flowChartMerge">
            <a:avLst/>
          </a:prstGeom>
          <a:solidFill>
            <a:schemeClr val="accent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DA1AB052-241D-F69C-E6AF-9A2AD937431A}"/>
              </a:ext>
            </a:extLst>
          </p:cNvPr>
          <p:cNvSpPr txBox="1"/>
          <p:nvPr/>
        </p:nvSpPr>
        <p:spPr>
          <a:xfrm>
            <a:off x="2553950" y="1323466"/>
            <a:ext cx="11043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latin typeface="Arial" pitchFamily="34" charset="0"/>
              </a:rPr>
              <a:t>Start </a:t>
            </a:r>
            <a:r>
              <a:rPr lang="tr-TR" sz="1200" dirty="0">
                <a:latin typeface="Arial" pitchFamily="34" charset="0"/>
              </a:rPr>
              <a:t>15.11.2023</a:t>
            </a:r>
          </a:p>
        </p:txBody>
      </p:sp>
      <p:sp>
        <p:nvSpPr>
          <p:cNvPr id="57" name="Akış Çizelgesi: Birleştir 56">
            <a:extLst>
              <a:ext uri="{FF2B5EF4-FFF2-40B4-BE49-F238E27FC236}">
                <a16:creationId xmlns:a16="http://schemas.microsoft.com/office/drawing/2014/main" id="{8E8A3B28-CB05-CB8C-0046-52A29321DEB6}"/>
              </a:ext>
            </a:extLst>
          </p:cNvPr>
          <p:cNvSpPr/>
          <p:nvPr/>
        </p:nvSpPr>
        <p:spPr bwMode="auto">
          <a:xfrm>
            <a:off x="10939302" y="1867091"/>
            <a:ext cx="250498" cy="158877"/>
          </a:xfrm>
          <a:prstGeom prst="flowChartMerge">
            <a:avLst/>
          </a:prstGeom>
          <a:solidFill>
            <a:schemeClr val="accent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3B188ECE-8D50-83A9-EBEC-3668C657F139}"/>
              </a:ext>
            </a:extLst>
          </p:cNvPr>
          <p:cNvSpPr txBox="1"/>
          <p:nvPr/>
        </p:nvSpPr>
        <p:spPr>
          <a:xfrm>
            <a:off x="10512363" y="1345733"/>
            <a:ext cx="11043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 err="1">
                <a:latin typeface="Arial" pitchFamily="34" charset="0"/>
              </a:rPr>
              <a:t>End</a:t>
            </a:r>
            <a:r>
              <a:rPr lang="tr-TR" sz="1200" b="1" dirty="0">
                <a:latin typeface="Arial" pitchFamily="34" charset="0"/>
              </a:rPr>
              <a:t> </a:t>
            </a:r>
            <a:r>
              <a:rPr lang="tr-TR" sz="1200" dirty="0">
                <a:latin typeface="Arial" pitchFamily="34" charset="0"/>
              </a:rPr>
              <a:t>15.05.2024</a:t>
            </a:r>
          </a:p>
        </p:txBody>
      </p:sp>
    </p:spTree>
    <p:extLst>
      <p:ext uri="{BB962C8B-B14F-4D97-AF65-F5344CB8AC3E}">
        <p14:creationId xmlns:p14="http://schemas.microsoft.com/office/powerpoint/2010/main" val="29573285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B9070E1-520B-6074-7688-C909A178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354" y="3140968"/>
            <a:ext cx="2088232" cy="720726"/>
          </a:xfrm>
        </p:spPr>
        <p:txBody>
          <a:bodyPr>
            <a:noAutofit/>
          </a:bodyPr>
          <a:lstStyle/>
          <a:p>
            <a:r>
              <a:rPr lang="tr-TR" sz="2600" dirty="0" err="1"/>
              <a:t>Thank</a:t>
            </a:r>
            <a:r>
              <a:rPr lang="tr-TR" sz="2600" dirty="0"/>
              <a:t> </a:t>
            </a:r>
            <a:r>
              <a:rPr lang="tr-TR" sz="2600" dirty="0" err="1"/>
              <a:t>you</a:t>
            </a:r>
            <a:r>
              <a:rPr lang="tr-TR" sz="2600" dirty="0"/>
              <a:t>!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2E7F3F-5C37-32E1-8C0D-DF037BF0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539321-3557-966D-147E-A1334055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9F41FF-876A-099F-46A1-5BD05B05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2573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3020C6D-EED5-FF9E-4A13-1A98E7DF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[1]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Edison, H., Wang, X., &amp; Conboy, K. (2021). Comparing methods for large-scale agile software development: A systematic literature review.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48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(8), 2709-2731.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[2]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Razzak, M. A., &amp; Ahmed, R. (2014, September). Knowledge sharing in distributed agile projects: Techniques, strategies and challenges.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2014 Federated Conference on Computer Science and Information Systems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1431-1440).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r>
              <a:rPr lang="tr-TR" sz="1200" dirty="0">
                <a:solidFill>
                  <a:srgbClr val="333333"/>
                </a:solidFill>
                <a:latin typeface="HelveticaNeue Regular"/>
              </a:rPr>
              <a:t>[3]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Gervigny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L. I.,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Nagowah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D. (2017, December). Knowledge sharing for agile distributed teams: A case study of Mauritius.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International Conference on Infocom Technologies and Unmanned Systems (Trends and Future Directions)(ICTUS)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413-419).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[4]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Paasivaara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Lassenius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(2019). Empower your agile organization: Community-based decision making in large-scale agile development at 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ricsson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Software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64-69.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Kitchenham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, B.,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Charters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, 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“Guidelines for performing systematic literature reviews in software engineering”. In: (2007), Zhang, H., Babar, M. A., &amp; Tell, P. (2011). Identifying relevant studies in software engineering.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Software 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625-637.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[6]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Myers, M. D., &amp; Newman, M. (2007). The qualitative interview in IS research: Examining the craft.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organization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2-26.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[7]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Miles, M., Huberman, A.,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Saldaña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(2014). Qualitative data analysis: A methods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sourcehook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Sage publications.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[8]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Saldaña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(2021). The coding manual for qualitative researchers.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coding manual for qualitative researchers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1-440.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[9]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Seaman, C. B. (1999). Qualitative methods in empirical studies of software engineering.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557-572.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[10] 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Santos, V., Goldman, A., &amp; De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Souza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R. (2015).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Fostering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effective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inter-team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sharing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agile software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Empirical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Software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1006-1051.</a:t>
            </a: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[11]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Almeida, F., Miranda, E.,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Falcão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(2019). Challenges and facilitators practices for knowledge management in large-scale scrum teams.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Information Technology Case and Application Research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90-102.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endParaRPr lang="tr-TR" sz="12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24BB261-639F-7882-6BC9-66A17994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Bibliography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01B56B-FFE7-F728-371F-52A886AE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746515-EC76-7BB3-4D98-5038575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4502F6-9D89-5B79-3F57-45F35EBE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948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063E-A1EC-7AF5-C7B3-8914A6A7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6F0E5DD-4579-316B-9BE6-47926F19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[12]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Dingsøyr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Moe, N. B.,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Fægri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E.,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 A. (2018). Exploring software development at the very large-scale: a revelatory case study and research agenda for agile method adaptation.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Empirical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490-520.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[13]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Ipe, M. (2003). Knowledge sharing in organizations: A conceptual framework.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Human resource development review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337-359.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[14]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Navimipour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J.,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Charband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Y. (2016). Knowledge sharing mechanisms and techniques in project teams: Literature review, classification, and current trends.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Computers in Human Behavior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730-742.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[15]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Dahlqvist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Forsberg, J. (2018). Inter-team knowledge sharing: A case study on co-located teams’ drivers and barriers for KS.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[16]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Dorairaj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Noble, J., &amp; Malik, P. (2012, August). Knowledge management in distributed agile software development.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2012 Agile Conference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64-73).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[17]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Melnik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G., &amp; Maurer, F. (2004, June). Direct verbal communication as a catalyst of agile knowledge sharing.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Agile Development Conference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21-31).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[18]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Nyrud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H., &amp; Stray, V. (2017, May). Inter-team coordination mechanisms in large-scale agile.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XP2017 scientific workshops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1-6).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[19]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Boden, A., Avram, G., Bannon, L., &amp; Wulf, V. (2009, July). Knowledge management in distributed software development teams-does culture matter?.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2009 Fourth IEEE International Conference on Global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18-27).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[20]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Bjørnson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 O.,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Vestues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 (2016, May). Knowledge sharing and process improvement in large-scale agile development.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Scientific Workshop Proceedings of XP2016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1-5).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[21]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Paasivaara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Lassenius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(2014). Communities of practice in a large distributed agile software development organization–Case Ericsson.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Software 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(12), 1556-1577.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[22]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Paasivaara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Lassenius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&amp;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Heikkilä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T. (2012,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September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 Inter-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team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coordination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large-scale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globally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distributed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scrum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Do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scrum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-of-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scrums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really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?.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ACM-IEEE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symposium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Empirical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software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measurement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pp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235-238).</a:t>
            </a: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[23]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Berntzen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Hoda, R., Moe, N. B., &amp; Stray, V. (2022). A taxonomy of inter-team coordination mechanisms in large-scale agile.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699-718.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[24]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Adoption at RBS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https://less.works/case-studies/rbs</a:t>
            </a: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tr-TR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Icons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: https://www.flaticon.com/</a:t>
            </a: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endParaRPr lang="tr-TR" sz="12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8DE2419-4BC5-8BF1-6FF9-1E989F2A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Bibliography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DE93F2-E7CB-9B31-9621-96A2A6C3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70519C-FFC4-B76C-78C5-640E25C1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52111D-6579-39C1-A8D6-157248E0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5505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063E-A1EC-7AF5-C7B3-8914A6A7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6F0E5DD-4579-316B-9BE6-47926F19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Icons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https://www.flaticon.com/</a:t>
            </a: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https://www.flaticon.com/free-icons/change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Change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Eucalyp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https://www.flaticon.com/free-icons/buildings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Buildings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5"/>
              </a:rPr>
              <a:t>https://www.flaticon.com/free-icons/research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Research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rsetiawan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6"/>
              </a:rPr>
              <a:t>https://www.flaticon.com/free-icons/lack-of-concentration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Lack of concentration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7"/>
              </a:rPr>
              <a:t>https://www.flaticon.com/free-icons/across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Across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gravisio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8"/>
              </a:rPr>
              <a:t>https://www.flaticon.com/free-icons/overview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Overview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9"/>
              </a:rPr>
              <a:t>https://www.flaticon.com/free-icons/challenge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Challenge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Eucalyp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0"/>
              </a:rPr>
              <a:t>https://www.flaticon.com/free-icons/feedback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Feedback icons created by Ning Nong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1"/>
              </a:rPr>
              <a:t>https://www.flaticon.com/free-icons/books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Books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2"/>
              </a:rPr>
              <a:t>https://www.flaticon.com/free-icons/job-interview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Job interview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3"/>
              </a:rPr>
              <a:t>https://www.flaticon.com/free-icons/plus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Plus icons created by Pixel perfect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endParaRPr lang="tr-TR" sz="12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8DE2419-4BC5-8BF1-6FF9-1E989F2A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Bibliography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DE93F2-E7CB-9B31-9621-96A2A6C3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70519C-FFC4-B76C-78C5-640E25C1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52111D-6579-39C1-A8D6-157248E0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261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Anil Can Kara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.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tr-TR" dirty="0" err="1"/>
              <a:t>anil.kara</a:t>
            </a:r>
            <a:r>
              <a:rPr lang="en-AU" dirty="0"/>
              <a:t>@tum.de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981076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Timeline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2497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171F069A-1721-E27E-3A54-454BA25D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tr-TR" dirty="0" err="1"/>
              <a:t>Motivation</a:t>
            </a:r>
            <a:r>
              <a:rPr lang="tr-TR" dirty="0"/>
              <a:t> (1/3)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7FDCC1-EC57-CF83-1DEC-B5ACDDC4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487" y="6420361"/>
            <a:ext cx="2142067" cy="288925"/>
          </a:xfrm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tr-TR" dirty="0"/>
              <a:t>[1][2][12]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CE6499-7498-1C01-773C-84A079B0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C40040-DFBE-8EDA-AFAE-5AAD674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3</a:t>
            </a:fld>
            <a:endParaRPr lang="de-DE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00483F0-91B3-FD35-58A0-84B301DC86CB}"/>
              </a:ext>
            </a:extLst>
          </p:cNvPr>
          <p:cNvSpPr txBox="1"/>
          <p:nvPr/>
        </p:nvSpPr>
        <p:spPr>
          <a:xfrm>
            <a:off x="8107365" y="3583758"/>
            <a:ext cx="320748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In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large-scale</a:t>
            </a:r>
            <a:r>
              <a:rPr lang="tr-TR" dirty="0">
                <a:latin typeface="Arial" pitchFamily="34" charset="0"/>
              </a:rPr>
              <a:t> agile </a:t>
            </a:r>
            <a:r>
              <a:rPr lang="tr-TR" dirty="0" err="1">
                <a:latin typeface="Arial" pitchFamily="34" charset="0"/>
              </a:rPr>
              <a:t>organizations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knowledge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sharing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coordination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play</a:t>
            </a:r>
            <a:r>
              <a:rPr lang="tr-TR" dirty="0">
                <a:latin typeface="Arial" pitchFamily="34" charset="0"/>
              </a:rPr>
              <a:t> a </a:t>
            </a:r>
            <a:r>
              <a:rPr lang="tr-TR" dirty="0" err="1">
                <a:latin typeface="Arial" pitchFamily="34" charset="0"/>
              </a:rPr>
              <a:t>crucial</a:t>
            </a:r>
            <a:r>
              <a:rPr lang="tr-TR" dirty="0">
                <a:latin typeface="Arial" pitchFamily="34" charset="0"/>
              </a:rPr>
              <a:t> role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the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success</a:t>
            </a:r>
            <a:r>
              <a:rPr lang="tr-TR" dirty="0">
                <a:latin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</a:endParaRPr>
          </a:p>
        </p:txBody>
      </p:sp>
      <p:pic>
        <p:nvPicPr>
          <p:cNvPr id="14" name="Resim 13" descr="daire, grafik, kırpıntı çizim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C96B6127-43D7-54BE-0D6F-765066680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34" y="1762241"/>
            <a:ext cx="1368152" cy="1368152"/>
          </a:xfrm>
          <a:prstGeom prst="rect">
            <a:avLst/>
          </a:prstGeom>
        </p:spPr>
      </p:pic>
      <p:pic>
        <p:nvPicPr>
          <p:cNvPr id="18" name="Resim 17" descr="daire, kırpıntı çizim, grafik, çizgi film içeren bir resim&#10;&#10;Açıklama otomatik olarak oluşturuldu">
            <a:extLst>
              <a:ext uri="{FF2B5EF4-FFF2-40B4-BE49-F238E27FC236}">
                <a16:creationId xmlns:a16="http://schemas.microsoft.com/office/drawing/2014/main" id="{70D09705-E80E-5B23-FAEC-9D7410B2E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7888" y="1700919"/>
            <a:ext cx="1368152" cy="1368152"/>
          </a:xfrm>
          <a:prstGeom prst="rect">
            <a:avLst/>
          </a:prstGeom>
        </p:spPr>
      </p:pic>
      <p:pic>
        <p:nvPicPr>
          <p:cNvPr id="20" name="Resim 19" descr="ekran görüntüsü, grafik tasarım, grafik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17EA1935-FBA8-28DA-D2D2-71E0F8CE5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20" y="1639731"/>
            <a:ext cx="1429340" cy="1429340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98C9D25F-49E2-8404-D56A-3EA4D89FEB2C}"/>
              </a:ext>
            </a:extLst>
          </p:cNvPr>
          <p:cNvSpPr txBox="1"/>
          <p:nvPr/>
        </p:nvSpPr>
        <p:spPr>
          <a:xfrm>
            <a:off x="1055441" y="3540687"/>
            <a:ext cx="3096343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Agile methodologies, initially designed for small teams, have gained popularity in large organizations to enhance flexibility and </a:t>
            </a:r>
            <a:r>
              <a:rPr lang="tr-TR" dirty="0" err="1">
                <a:latin typeface="Arial" pitchFamily="34" charset="0"/>
              </a:rPr>
              <a:t>to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increase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performance</a:t>
            </a:r>
            <a:r>
              <a:rPr lang="en-US" dirty="0">
                <a:latin typeface="Arial" pitchFamily="34" charset="0"/>
              </a:rPr>
              <a:t>.</a:t>
            </a:r>
            <a:endParaRPr lang="tr-TR" dirty="0">
              <a:latin typeface="Arial" pitchFamily="34" charset="0"/>
            </a:endParaRPr>
          </a:p>
          <a:p>
            <a:endParaRPr lang="tr-TR" dirty="0">
              <a:latin typeface="Arial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B34CC1F-A9F0-EB6D-0206-58F39952137B}"/>
              </a:ext>
            </a:extLst>
          </p:cNvPr>
          <p:cNvSpPr txBox="1"/>
          <p:nvPr/>
        </p:nvSpPr>
        <p:spPr>
          <a:xfrm>
            <a:off x="4572333" y="3540686"/>
            <a:ext cx="3024336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However</a:t>
            </a:r>
            <a:r>
              <a:rPr lang="tr-TR" dirty="0">
                <a:latin typeface="Arial" pitchFamily="34" charset="0"/>
              </a:rPr>
              <a:t>, s</a:t>
            </a:r>
            <a:r>
              <a:rPr lang="en-US" dirty="0" err="1">
                <a:latin typeface="Arial" pitchFamily="34" charset="0"/>
              </a:rPr>
              <a:t>caling</a:t>
            </a:r>
            <a:r>
              <a:rPr lang="en-US" dirty="0">
                <a:latin typeface="Arial" pitchFamily="34" charset="0"/>
              </a:rPr>
              <a:t> agile practices for large organizations involves addressing challenges related to communication, coordination, and knowledge sharing.</a:t>
            </a:r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34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5478D-8C38-B56B-1A8B-17C095A0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tr-TR" dirty="0" err="1"/>
              <a:t>Motivation</a:t>
            </a:r>
            <a:r>
              <a:rPr lang="tr-TR" dirty="0"/>
              <a:t> (2/3)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233D6-F174-D11C-C9A1-33896B8D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05.02.2024 Anil Can Kara </a:t>
            </a:r>
            <a:r>
              <a:rPr lang="tr-TR" dirty="0" err="1">
                <a:solidFill>
                  <a:schemeClr val="tx1"/>
                </a:solidFill>
              </a:rPr>
              <a:t>Master’s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Thesis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Kick-Off</a:t>
            </a:r>
            <a:r>
              <a:rPr lang="tr-TR" dirty="0">
                <a:solidFill>
                  <a:schemeClr val="tx1"/>
                </a:solidFill>
              </a:rPr>
              <a:t> Presentation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88E1A0-6375-2E37-6FA2-3331B08F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DC3FEFA-12B2-B78B-B2D6-D297836DD875}"/>
              </a:ext>
            </a:extLst>
          </p:cNvPr>
          <p:cNvSpPr txBox="1"/>
          <p:nvPr/>
        </p:nvSpPr>
        <p:spPr>
          <a:xfrm>
            <a:off x="5159896" y="1340768"/>
            <a:ext cx="468052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tr-TR" b="0" i="0" dirty="0" err="1">
                <a:solidFill>
                  <a:schemeClr val="tx1"/>
                </a:solidFill>
              </a:rPr>
              <a:t>Existing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literature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investigates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the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topic</a:t>
            </a:r>
            <a:r>
              <a:rPr lang="tr-TR" b="0" i="0" dirty="0">
                <a:solidFill>
                  <a:schemeClr val="tx1"/>
                </a:solidFill>
              </a:rPr>
              <a:t> of </a:t>
            </a:r>
            <a:r>
              <a:rPr lang="tr-TR" b="0" i="0" dirty="0" err="1">
                <a:solidFill>
                  <a:schemeClr val="tx1"/>
                </a:solidFill>
              </a:rPr>
              <a:t>knowledge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exchange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and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coordination</a:t>
            </a:r>
            <a:r>
              <a:rPr lang="tr-TR" b="0" i="0" dirty="0">
                <a:solidFill>
                  <a:schemeClr val="tx1"/>
                </a:solidFill>
              </a:rPr>
              <a:t> in </a:t>
            </a:r>
            <a:r>
              <a:rPr lang="tr-TR" b="0" i="0" dirty="0" err="1">
                <a:solidFill>
                  <a:schemeClr val="tx1"/>
                </a:solidFill>
              </a:rPr>
              <a:t>large-scale</a:t>
            </a:r>
            <a:r>
              <a:rPr lang="tr-TR" b="0" i="0" dirty="0">
                <a:solidFill>
                  <a:schemeClr val="tx1"/>
                </a:solidFill>
              </a:rPr>
              <a:t> agile </a:t>
            </a:r>
            <a:r>
              <a:rPr lang="tr-TR" b="0" i="0" dirty="0" err="1">
                <a:solidFill>
                  <a:schemeClr val="tx1"/>
                </a:solidFill>
              </a:rPr>
              <a:t>organizations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by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mainly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concentrating</a:t>
            </a:r>
            <a:r>
              <a:rPr lang="tr-TR" b="0" i="0" dirty="0">
                <a:solidFill>
                  <a:schemeClr val="tx1"/>
                </a:solidFill>
              </a:rPr>
              <a:t> on </a:t>
            </a:r>
            <a:r>
              <a:rPr lang="tr-TR" b="0" i="0" dirty="0" err="1">
                <a:solidFill>
                  <a:schemeClr val="tx1"/>
                </a:solidFill>
              </a:rPr>
              <a:t>specific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organizations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and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certain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aspects</a:t>
            </a:r>
            <a:r>
              <a:rPr lang="tr-TR" b="0" i="0" dirty="0">
                <a:solidFill>
                  <a:schemeClr val="tx1"/>
                </a:solidFill>
              </a:rPr>
              <a:t> of </a:t>
            </a:r>
            <a:r>
              <a:rPr lang="tr-TR" b="0" i="0" dirty="0" err="1">
                <a:solidFill>
                  <a:schemeClr val="tx1"/>
                </a:solidFill>
              </a:rPr>
              <a:t>the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topic</a:t>
            </a:r>
            <a:r>
              <a:rPr lang="tr-TR" b="0" i="0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Resim 11" descr="grafik, 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50951F00-0C38-85F7-E124-EE11C769D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484784"/>
            <a:ext cx="1501991" cy="150199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C411D2D-ED5A-49FE-9454-890AA78382AC}"/>
              </a:ext>
            </a:extLst>
          </p:cNvPr>
          <p:cNvSpPr txBox="1"/>
          <p:nvPr/>
        </p:nvSpPr>
        <p:spPr>
          <a:xfrm>
            <a:off x="2139493" y="4254426"/>
            <a:ext cx="39604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tr-TR" b="0" i="0" dirty="0" err="1">
                <a:solidFill>
                  <a:schemeClr val="tx1"/>
                </a:solidFill>
              </a:rPr>
              <a:t>However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b="0" dirty="0">
                <a:solidFill>
                  <a:schemeClr val="tx1"/>
                </a:solidFill>
              </a:rPr>
              <a:t>a </a:t>
            </a:r>
            <a:r>
              <a:rPr lang="tr-TR" b="0" dirty="0" err="1">
                <a:solidFill>
                  <a:schemeClr val="tx1"/>
                </a:solidFill>
              </a:rPr>
              <a:t>broad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overview</a:t>
            </a:r>
            <a:r>
              <a:rPr lang="tr-TR" b="0" dirty="0">
                <a:solidFill>
                  <a:schemeClr val="tx1"/>
                </a:solidFill>
              </a:rPr>
              <a:t> of </a:t>
            </a:r>
            <a:r>
              <a:rPr lang="tr-TR" b="0" dirty="0" err="1">
                <a:solidFill>
                  <a:schemeClr val="tx1"/>
                </a:solidFill>
              </a:rPr>
              <a:t>mechanisms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their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usage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contexts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challenges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and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facilitators</a:t>
            </a:r>
            <a:r>
              <a:rPr lang="tr-TR" b="0" dirty="0">
                <a:solidFill>
                  <a:schemeClr val="tx1"/>
                </a:solidFill>
              </a:rPr>
              <a:t> is </a:t>
            </a:r>
            <a:r>
              <a:rPr lang="tr-TR" b="0" dirty="0" err="1">
                <a:solidFill>
                  <a:schemeClr val="tx1"/>
                </a:solidFill>
              </a:rPr>
              <a:t>limited</a:t>
            </a:r>
            <a:r>
              <a:rPr lang="tr-TR" b="0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Resim 14" descr="kırpıntı çizim, grafik, grafik tasarım, çizgi film içeren bir resim&#10;&#10;Açıklama otomatik olarak oluşturuldu">
            <a:extLst>
              <a:ext uri="{FF2B5EF4-FFF2-40B4-BE49-F238E27FC236}">
                <a16:creationId xmlns:a16="http://schemas.microsoft.com/office/drawing/2014/main" id="{FDA4F860-0BD9-881F-9CD5-DB64DF5EC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0096" y="4031692"/>
            <a:ext cx="1368798" cy="13687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60EE0FE-39CE-2A6A-FADB-96F3D7F5E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273" y="6527011"/>
            <a:ext cx="214597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35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93A44F-62FD-ECB3-0758-56C0A812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r>
              <a:rPr lang="tr-TR" dirty="0"/>
              <a:t> (3/3)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C5494E-0F4F-F02C-E0B5-159AC500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15ED3-418A-48E5-188C-FABE888B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F0568-7334-8F13-2CB6-8C5C769B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690FD3-AEB3-8F1A-518B-37E9C42DA8B8}"/>
              </a:ext>
            </a:extLst>
          </p:cNvPr>
          <p:cNvSpPr txBox="1"/>
          <p:nvPr/>
        </p:nvSpPr>
        <p:spPr>
          <a:xfrm>
            <a:off x="4867004" y="4079402"/>
            <a:ext cx="302433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Arial" pitchFamily="34" charset="0"/>
            </a:endParaRPr>
          </a:p>
          <a:p>
            <a:r>
              <a:rPr lang="tr-TR" b="1" dirty="0" err="1">
                <a:latin typeface="Arial" pitchFamily="34" charset="0"/>
              </a:rPr>
              <a:t>Hindering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and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required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factors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effective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knowledge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exchange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coordination</a:t>
            </a:r>
            <a:r>
              <a:rPr lang="tr-TR" dirty="0">
                <a:latin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43C94B3-CED4-59CB-1719-ACC7764FE5CF}"/>
              </a:ext>
            </a:extLst>
          </p:cNvPr>
          <p:cNvSpPr txBox="1"/>
          <p:nvPr/>
        </p:nvSpPr>
        <p:spPr>
          <a:xfrm>
            <a:off x="767408" y="1258683"/>
            <a:ext cx="660599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To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fill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this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research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gap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our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research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aims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to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shed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light</a:t>
            </a:r>
            <a:r>
              <a:rPr lang="tr-TR" dirty="0">
                <a:latin typeface="Arial" pitchFamily="34" charset="0"/>
              </a:rPr>
              <a:t> on:</a:t>
            </a:r>
          </a:p>
        </p:txBody>
      </p:sp>
      <p:pic>
        <p:nvPicPr>
          <p:cNvPr id="11" name="Resim 10" descr="grafik, kırpıntı çizim, grafik tasarım, çizgi film içeren bir resim&#10;&#10;Açıklama otomatik olarak oluşturuldu">
            <a:extLst>
              <a:ext uri="{FF2B5EF4-FFF2-40B4-BE49-F238E27FC236}">
                <a16:creationId xmlns:a16="http://schemas.microsoft.com/office/drawing/2014/main" id="{283FCA63-A40B-DB92-C9B0-EE6B13A78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46" y="2350060"/>
            <a:ext cx="1790023" cy="179002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D4DB3E5D-7B33-5C1B-38EE-DB51DC8B2360}"/>
              </a:ext>
            </a:extLst>
          </p:cNvPr>
          <p:cNvSpPr txBox="1"/>
          <p:nvPr/>
        </p:nvSpPr>
        <p:spPr>
          <a:xfrm>
            <a:off x="834556" y="4079402"/>
            <a:ext cx="352839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Arial" pitchFamily="34" charset="0"/>
            </a:endParaRPr>
          </a:p>
          <a:p>
            <a:r>
              <a:rPr lang="tr-TR" b="1" dirty="0" err="1">
                <a:latin typeface="Arial" pitchFamily="34" charset="0"/>
              </a:rPr>
              <a:t>Broad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overview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>
                <a:latin typeface="Arial" pitchFamily="34" charset="0"/>
              </a:rPr>
              <a:t>of </a:t>
            </a:r>
            <a:r>
              <a:rPr lang="tr-TR" dirty="0" err="1">
                <a:latin typeface="Arial" pitchFamily="34" charset="0"/>
              </a:rPr>
              <a:t>the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mechanisms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used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knowledge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exchange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coordination</a:t>
            </a:r>
            <a:r>
              <a:rPr lang="tr-TR" dirty="0">
                <a:latin typeface="Arial" pitchFamily="34" charset="0"/>
              </a:rPr>
              <a:t> in </a:t>
            </a:r>
            <a:r>
              <a:rPr lang="tr-TR" dirty="0" err="1">
                <a:latin typeface="Arial" pitchFamily="34" charset="0"/>
              </a:rPr>
              <a:t>large-scale</a:t>
            </a:r>
            <a:r>
              <a:rPr lang="tr-TR" dirty="0">
                <a:latin typeface="Arial" pitchFamily="34" charset="0"/>
              </a:rPr>
              <a:t> agile </a:t>
            </a:r>
            <a:r>
              <a:rPr lang="tr-TR" dirty="0" err="1">
                <a:latin typeface="Arial" pitchFamily="34" charset="0"/>
              </a:rPr>
              <a:t>organizations</a:t>
            </a:r>
            <a:r>
              <a:rPr lang="tr-TR" dirty="0">
                <a:latin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</a:endParaRPr>
          </a:p>
        </p:txBody>
      </p:sp>
      <p:pic>
        <p:nvPicPr>
          <p:cNvPr id="14" name="Resim 13" descr="kırpıntı çizim, grafik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5E9A8E76-313D-89C0-4787-D055960B6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363363"/>
            <a:ext cx="1530664" cy="1530664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7A8267A7-1FE0-1A29-5613-7B6775A8A6E1}"/>
              </a:ext>
            </a:extLst>
          </p:cNvPr>
          <p:cNvSpPr txBox="1"/>
          <p:nvPr/>
        </p:nvSpPr>
        <p:spPr>
          <a:xfrm>
            <a:off x="8229701" y="4083260"/>
            <a:ext cx="302433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Arial" pitchFamily="34" charset="0"/>
            </a:endParaRPr>
          </a:p>
          <a:p>
            <a:r>
              <a:rPr lang="tr-TR" dirty="0" err="1">
                <a:latin typeface="Arial" pitchFamily="34" charset="0"/>
              </a:rPr>
              <a:t>What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kind</a:t>
            </a:r>
            <a:r>
              <a:rPr lang="tr-TR" dirty="0">
                <a:latin typeface="Arial" pitchFamily="34" charset="0"/>
              </a:rPr>
              <a:t> of </a:t>
            </a:r>
            <a:r>
              <a:rPr lang="tr-TR" b="1" dirty="0" err="1">
                <a:latin typeface="Arial" pitchFamily="34" charset="0"/>
              </a:rPr>
              <a:t>mechanisms</a:t>
            </a:r>
            <a:r>
              <a:rPr lang="tr-TR" dirty="0">
                <a:latin typeface="Arial" pitchFamily="34" charset="0"/>
              </a:rPr>
              <a:t> can be </a:t>
            </a:r>
            <a:r>
              <a:rPr lang="tr-TR" dirty="0" err="1">
                <a:latin typeface="Arial" pitchFamily="34" charset="0"/>
              </a:rPr>
              <a:t>suitable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organizations</a:t>
            </a:r>
            <a:r>
              <a:rPr lang="tr-TR" dirty="0">
                <a:latin typeface="Arial" pitchFamily="34" charset="0"/>
              </a:rPr>
              <a:t> in </a:t>
            </a:r>
            <a:r>
              <a:rPr lang="tr-TR" dirty="0" err="1">
                <a:latin typeface="Arial" pitchFamily="34" charset="0"/>
              </a:rPr>
              <a:t>which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contexts</a:t>
            </a:r>
            <a:r>
              <a:rPr lang="tr-TR" dirty="0">
                <a:latin typeface="Arial" pitchFamily="34" charset="0"/>
              </a:rPr>
              <a:t>.</a:t>
            </a:r>
          </a:p>
        </p:txBody>
      </p:sp>
      <p:pic>
        <p:nvPicPr>
          <p:cNvPr id="17" name="Resim 16" descr="grafik, simge, sembol, tasarım içeren bir resim&#10;&#10;Açıklama otomatik olarak oluşturuldu">
            <a:extLst>
              <a:ext uri="{FF2B5EF4-FFF2-40B4-BE49-F238E27FC236}">
                <a16:creationId xmlns:a16="http://schemas.microsoft.com/office/drawing/2014/main" id="{D23B063F-C70F-96BF-4F93-7FEE35C97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1" y="2363363"/>
            <a:ext cx="1653265" cy="16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41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1268760"/>
            <a:ext cx="12192000" cy="432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Timeline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9071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500A3472-FC87-FD86-8788-491A93B0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691242-7B0C-1B99-3F2A-AD73FC5B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47481-CCEC-505C-23B6-09ADF33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E26AB9-F351-CBD7-3F99-D943972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E59A8DF-A437-217D-8AD9-8565E22C566B}"/>
              </a:ext>
            </a:extLst>
          </p:cNvPr>
          <p:cNvSpPr/>
          <p:nvPr/>
        </p:nvSpPr>
        <p:spPr bwMode="auto">
          <a:xfrm>
            <a:off x="1498689" y="1794440"/>
            <a:ext cx="867522" cy="10261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RQ1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A6E8259-A161-5625-B045-0BA4CAA7FE07}"/>
              </a:ext>
            </a:extLst>
          </p:cNvPr>
          <p:cNvSpPr/>
          <p:nvPr/>
        </p:nvSpPr>
        <p:spPr bwMode="auto">
          <a:xfrm>
            <a:off x="1484568" y="3267995"/>
            <a:ext cx="887054" cy="79208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RQ2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7DA0D2E-6F94-0234-95D3-AC396D0F7D38}"/>
              </a:ext>
            </a:extLst>
          </p:cNvPr>
          <p:cNvSpPr/>
          <p:nvPr/>
        </p:nvSpPr>
        <p:spPr bwMode="auto">
          <a:xfrm>
            <a:off x="1504242" y="4527750"/>
            <a:ext cx="881642" cy="917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RQ3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BC3D2217-3CF3-0489-E07A-A1AF234DB49C}"/>
              </a:ext>
            </a:extLst>
          </p:cNvPr>
          <p:cNvSpPr/>
          <p:nvPr/>
        </p:nvSpPr>
        <p:spPr bwMode="auto">
          <a:xfrm>
            <a:off x="2371764" y="4527750"/>
            <a:ext cx="8430887" cy="9245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What</a:t>
            </a:r>
            <a:r>
              <a:rPr lang="en-US" b="1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are the</a:t>
            </a:r>
            <a:r>
              <a:rPr lang="en-US" b="1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benefits, trade-offs, and application contexts of the organizational structures and means of knowledge exchange and coordination in large agile organizations</a:t>
            </a:r>
            <a:r>
              <a:rPr lang="tr-TR" b="0" dirty="0">
                <a:solidFill>
                  <a:srgbClr val="333333"/>
                </a:solidFill>
                <a:effectLst/>
                <a:latin typeface="Helvetica Neue"/>
              </a:rPr>
              <a:t>?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CBEF3F42-7F9A-2B37-8057-D2C630E64B37}"/>
              </a:ext>
            </a:extLst>
          </p:cNvPr>
          <p:cNvSpPr/>
          <p:nvPr/>
        </p:nvSpPr>
        <p:spPr bwMode="auto">
          <a:xfrm>
            <a:off x="2366210" y="3270313"/>
            <a:ext cx="8430887" cy="78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What are the barriers to and requirements for effective knowledge sharing and coordination in large agile organizations?</a:t>
            </a:r>
            <a:endParaRPr lang="tr-TR" dirty="0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1165DBA4-7818-8463-FC97-58E572D219D1}"/>
              </a:ext>
            </a:extLst>
          </p:cNvPr>
          <p:cNvSpPr/>
          <p:nvPr/>
        </p:nvSpPr>
        <p:spPr bwMode="auto">
          <a:xfrm>
            <a:off x="2366210" y="1794440"/>
            <a:ext cx="8430887" cy="10261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How do knowledge exchange and coordination take place in large agile organizations, which organizational structures and means are used for this purpose?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2349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3072" y="1628800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Timeline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533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 descr="grafik, simge, sembol, kırpıntı çizim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653791B-59B1-5A5B-9CC3-5DE4C01E9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2" y="1245936"/>
            <a:ext cx="1532395" cy="1532395"/>
          </a:xfr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902538FA-5120-D7E8-2B32-91D486D6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Methodology</a:t>
            </a:r>
            <a:r>
              <a:rPr lang="tr-TR" dirty="0"/>
              <a:t> (1/2)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EC1523-0E2F-A9A3-C499-ADE2FC4E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BC3225-D6CA-C8F4-BEA3-ADE7364B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05.02.2024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</a:t>
            </a:r>
            <a:r>
              <a:rPr lang="tr-TR" dirty="0" err="1"/>
              <a:t>Kick-Off</a:t>
            </a:r>
            <a:r>
              <a:rPr lang="tr-TR" dirty="0"/>
              <a:t>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D8FDA7-8D11-8332-C213-D2F9B874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" name="Resim 9" descr="kırpıntı çizim, grafik, tasarım, çizgi film içeren bir resim&#10;&#10;Açıklama otomatik olarak oluşturuldu">
            <a:extLst>
              <a:ext uri="{FF2B5EF4-FFF2-40B4-BE49-F238E27FC236}">
                <a16:creationId xmlns:a16="http://schemas.microsoft.com/office/drawing/2014/main" id="{F407BF13-36AF-85E3-B5E1-48B2941B6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55" y="1114518"/>
            <a:ext cx="1702302" cy="170230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988243B-6D2B-CB77-E95C-19C089204141}"/>
              </a:ext>
            </a:extLst>
          </p:cNvPr>
          <p:cNvSpPr txBox="1"/>
          <p:nvPr/>
        </p:nvSpPr>
        <p:spPr>
          <a:xfrm>
            <a:off x="1487488" y="2889590"/>
            <a:ext cx="4680520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>
                <a:latin typeface="Arial" pitchFamily="34" charset="0"/>
              </a:rPr>
              <a:t>Literature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Review</a:t>
            </a:r>
            <a:endParaRPr lang="tr-TR" b="1" dirty="0">
              <a:latin typeface="Arial" pitchFamily="34" charset="0"/>
            </a:endParaRPr>
          </a:p>
          <a:p>
            <a:r>
              <a:rPr lang="tr-TR" sz="1400" dirty="0">
                <a:latin typeface="Arial" pitchFamily="34" charset="0"/>
              </a:rPr>
              <a:t>Google </a:t>
            </a:r>
            <a:r>
              <a:rPr lang="tr-TR" sz="1400" dirty="0" err="1">
                <a:latin typeface="Arial" pitchFamily="34" charset="0"/>
              </a:rPr>
              <a:t>Scholar</a:t>
            </a:r>
            <a:r>
              <a:rPr lang="tr-TR" sz="1400" dirty="0">
                <a:latin typeface="Arial" pitchFamily="34" charset="0"/>
              </a:rPr>
              <a:t>, ACM </a:t>
            </a:r>
            <a:r>
              <a:rPr lang="tr-TR" sz="1400" dirty="0" err="1">
                <a:latin typeface="Arial" pitchFamily="34" charset="0"/>
              </a:rPr>
              <a:t>Digital</a:t>
            </a:r>
            <a:r>
              <a:rPr lang="tr-TR" sz="1400" dirty="0">
                <a:latin typeface="Arial" pitchFamily="34" charset="0"/>
              </a:rPr>
              <a:t> Library, </a:t>
            </a:r>
            <a:r>
              <a:rPr lang="tr-TR" sz="1400" dirty="0" err="1">
                <a:latin typeface="Arial" pitchFamily="34" charset="0"/>
              </a:rPr>
              <a:t>Scopus</a:t>
            </a:r>
            <a:endParaRPr lang="tr-TR" sz="1400" dirty="0">
              <a:latin typeface="Arial" pitchFamily="34" charset="0"/>
            </a:endParaRPr>
          </a:p>
          <a:p>
            <a:endParaRPr lang="tr-TR" sz="1400" dirty="0">
              <a:latin typeface="Arial" pitchFamily="34" charset="0"/>
            </a:endParaRPr>
          </a:p>
          <a:p>
            <a:pPr algn="just"/>
            <a:r>
              <a:rPr lang="tr-TR" sz="1400" b="1" dirty="0" err="1">
                <a:latin typeface="Arial" pitchFamily="34" charset="0"/>
              </a:rPr>
              <a:t>Search</a:t>
            </a:r>
            <a:r>
              <a:rPr lang="tr-TR" sz="1400" b="1" dirty="0">
                <a:latin typeface="Arial" pitchFamily="34" charset="0"/>
              </a:rPr>
              <a:t> </a:t>
            </a:r>
            <a:r>
              <a:rPr lang="tr-TR" sz="1400" b="1" dirty="0" err="1">
                <a:latin typeface="Arial" pitchFamily="34" charset="0"/>
              </a:rPr>
              <a:t>string</a:t>
            </a:r>
            <a:r>
              <a:rPr lang="tr-TR" sz="1400" b="1" dirty="0">
                <a:latin typeface="Arial" pitchFamily="34" charset="0"/>
              </a:rPr>
              <a:t>: </a:t>
            </a:r>
            <a:r>
              <a:rPr lang="tr-TR" sz="1400" dirty="0">
                <a:latin typeface="Arial" pitchFamily="34" charset="0"/>
              </a:rPr>
              <a:t>(agile OR </a:t>
            </a:r>
            <a:r>
              <a:rPr lang="tr-TR" sz="1400" dirty="0" err="1">
                <a:latin typeface="Arial" pitchFamily="34" charset="0"/>
              </a:rPr>
              <a:t>scrum</a:t>
            </a:r>
            <a:r>
              <a:rPr lang="tr-TR" sz="1400" dirty="0">
                <a:latin typeface="Arial" pitchFamily="34" charset="0"/>
              </a:rPr>
              <a:t>) AND (</a:t>
            </a:r>
            <a:r>
              <a:rPr lang="tr-TR" sz="1400" dirty="0" err="1">
                <a:latin typeface="Arial" pitchFamily="34" charset="0"/>
              </a:rPr>
              <a:t>large</a:t>
            </a:r>
            <a:r>
              <a:rPr lang="tr-TR" sz="1400" dirty="0">
                <a:latin typeface="Arial" pitchFamily="34" charset="0"/>
              </a:rPr>
              <a:t> OR "</a:t>
            </a:r>
            <a:r>
              <a:rPr lang="tr-TR" sz="1400" dirty="0" err="1">
                <a:latin typeface="Arial" pitchFamily="34" charset="0"/>
              </a:rPr>
              <a:t>large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scale</a:t>
            </a:r>
            <a:r>
              <a:rPr lang="tr-TR" sz="1400" dirty="0">
                <a:latin typeface="Arial" pitchFamily="34" charset="0"/>
              </a:rPr>
              <a:t>" OR </a:t>
            </a:r>
            <a:r>
              <a:rPr lang="tr-TR" sz="1400" dirty="0" err="1">
                <a:latin typeface="Arial" pitchFamily="34" charset="0"/>
              </a:rPr>
              <a:t>scaling</a:t>
            </a:r>
            <a:r>
              <a:rPr lang="tr-TR" sz="1400" dirty="0">
                <a:latin typeface="Arial" pitchFamily="34" charset="0"/>
              </a:rPr>
              <a:t> OR "</a:t>
            </a:r>
            <a:r>
              <a:rPr lang="tr-TR" sz="1400" dirty="0" err="1">
                <a:latin typeface="Arial" pitchFamily="34" charset="0"/>
              </a:rPr>
              <a:t>inter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team</a:t>
            </a:r>
            <a:r>
              <a:rPr lang="tr-TR" sz="1400" dirty="0">
                <a:latin typeface="Arial" pitchFamily="34" charset="0"/>
              </a:rPr>
              <a:t>" OR </a:t>
            </a:r>
            <a:r>
              <a:rPr lang="tr-TR" sz="1400" dirty="0" err="1">
                <a:latin typeface="Arial" pitchFamily="34" charset="0"/>
              </a:rPr>
              <a:t>distributed</a:t>
            </a:r>
            <a:r>
              <a:rPr lang="tr-TR" sz="1400" dirty="0">
                <a:latin typeface="Arial" pitchFamily="34" charset="0"/>
              </a:rPr>
              <a:t>) AND ("</a:t>
            </a:r>
            <a:r>
              <a:rPr lang="tr-TR" sz="1400" dirty="0" err="1">
                <a:latin typeface="Arial" pitchFamily="34" charset="0"/>
              </a:rPr>
              <a:t>knowledge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sharing</a:t>
            </a:r>
            <a:r>
              <a:rPr lang="tr-TR" sz="1400" dirty="0">
                <a:latin typeface="Arial" pitchFamily="34" charset="0"/>
              </a:rPr>
              <a:t>" OR "</a:t>
            </a:r>
            <a:r>
              <a:rPr lang="tr-TR" sz="1400" dirty="0" err="1">
                <a:latin typeface="Arial" pitchFamily="34" charset="0"/>
              </a:rPr>
              <a:t>knowledge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exchange</a:t>
            </a:r>
            <a:r>
              <a:rPr lang="tr-TR" sz="1400" dirty="0">
                <a:latin typeface="Arial" pitchFamily="34" charset="0"/>
              </a:rPr>
              <a:t>" OR "</a:t>
            </a:r>
            <a:r>
              <a:rPr lang="tr-TR" sz="1400" dirty="0" err="1">
                <a:latin typeface="Arial" pitchFamily="34" charset="0"/>
              </a:rPr>
              <a:t>knowledge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management</a:t>
            </a:r>
            <a:r>
              <a:rPr lang="tr-TR" sz="1400" dirty="0">
                <a:latin typeface="Arial" pitchFamily="34" charset="0"/>
              </a:rPr>
              <a:t>" OR </a:t>
            </a:r>
            <a:r>
              <a:rPr lang="tr-TR" sz="1400" dirty="0" err="1">
                <a:latin typeface="Arial" pitchFamily="34" charset="0"/>
              </a:rPr>
              <a:t>coordination</a:t>
            </a:r>
            <a:r>
              <a:rPr lang="tr-TR" sz="1400" dirty="0">
                <a:latin typeface="Arial" pitchFamily="34" charset="0"/>
              </a:rPr>
              <a:t>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A2B6E05-31ED-91C3-4A9B-29E522CD4978}"/>
              </a:ext>
            </a:extLst>
          </p:cNvPr>
          <p:cNvSpPr txBox="1"/>
          <p:nvPr/>
        </p:nvSpPr>
        <p:spPr>
          <a:xfrm>
            <a:off x="8048375" y="2824122"/>
            <a:ext cx="266961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itchFamily="34" charset="0"/>
              </a:rPr>
              <a:t>Semi-</a:t>
            </a:r>
            <a:r>
              <a:rPr lang="tr-TR" b="1" dirty="0" err="1">
                <a:latin typeface="Arial" pitchFamily="34" charset="0"/>
              </a:rPr>
              <a:t>Structured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Expert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Interviews</a:t>
            </a:r>
            <a:endParaRPr lang="tr-TR" b="1" dirty="0">
              <a:latin typeface="Arial" pitchFamily="34" charset="0"/>
            </a:endParaRPr>
          </a:p>
          <a:p>
            <a:pPr algn="ctr"/>
            <a:endParaRPr lang="tr-TR" b="1" dirty="0">
              <a:latin typeface="Arial" pitchFamily="34" charset="0"/>
            </a:endParaRPr>
          </a:p>
          <a:p>
            <a:pPr algn="ctr"/>
            <a:endParaRPr lang="tr-TR" b="1" dirty="0">
              <a:latin typeface="Arial" pitchFamily="34" charset="0"/>
            </a:endParaRPr>
          </a:p>
        </p:txBody>
      </p:sp>
      <p:pic>
        <p:nvPicPr>
          <p:cNvPr id="14" name="Resim 13" descr="simge, sembol içeren bir resim&#10;&#10;Açıklama otomatik olarak oluşturuldu">
            <a:extLst>
              <a:ext uri="{FF2B5EF4-FFF2-40B4-BE49-F238E27FC236}">
                <a16:creationId xmlns:a16="http://schemas.microsoft.com/office/drawing/2014/main" id="{11248FB2-00E2-0572-3E03-B8DAA5A08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625900"/>
            <a:ext cx="800068" cy="80006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04392B0-B780-2D29-C6AB-5BC41034EBFF}"/>
              </a:ext>
            </a:extLst>
          </p:cNvPr>
          <p:cNvSpPr txBox="1"/>
          <p:nvPr/>
        </p:nvSpPr>
        <p:spPr>
          <a:xfrm>
            <a:off x="1055440" y="5131257"/>
            <a:ext cx="2692947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err="1">
                <a:latin typeface="Arial" pitchFamily="34" charset="0"/>
              </a:rPr>
              <a:t>Inclusion</a:t>
            </a:r>
            <a:r>
              <a:rPr lang="tr-TR" sz="1400" b="1" dirty="0">
                <a:latin typeface="Arial" pitchFamily="34" charset="0"/>
              </a:rPr>
              <a:t> </a:t>
            </a:r>
            <a:r>
              <a:rPr lang="tr-TR" sz="1400" b="1" dirty="0" err="1">
                <a:latin typeface="Arial" pitchFamily="34" charset="0"/>
              </a:rPr>
              <a:t>criteria</a:t>
            </a:r>
            <a:r>
              <a:rPr lang="tr-TR" sz="1400" b="1" dirty="0">
                <a:latin typeface="Arial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latin typeface="Arial" pitchFamily="34" charset="0"/>
              </a:rPr>
              <a:t>Full-</a:t>
            </a:r>
            <a:r>
              <a:rPr lang="tr-TR" sz="1400" dirty="0" err="1">
                <a:latin typeface="Arial" pitchFamily="34" charset="0"/>
              </a:rPr>
              <a:t>text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accessible</a:t>
            </a:r>
            <a:endParaRPr lang="tr-TR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In</a:t>
            </a:r>
            <a:r>
              <a:rPr lang="tr-TR" sz="1400" dirty="0">
                <a:latin typeface="Arial" pitchFamily="34" charset="0"/>
              </a:rPr>
              <a:t>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Search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string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matching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the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title</a:t>
            </a:r>
            <a:r>
              <a:rPr lang="tr-TR" sz="1400" dirty="0">
                <a:latin typeface="Arial" pitchFamily="34" charset="0"/>
              </a:rPr>
              <a:t>, </a:t>
            </a:r>
            <a:r>
              <a:rPr lang="tr-TR" sz="1400" dirty="0" err="1">
                <a:latin typeface="Arial" pitchFamily="34" charset="0"/>
              </a:rPr>
              <a:t>abstract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or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keywords</a:t>
            </a:r>
            <a:endParaRPr lang="tr-TR" sz="1400" dirty="0">
              <a:latin typeface="Arial" pitchFamily="34" charset="0"/>
            </a:endParaRPr>
          </a:p>
          <a:p>
            <a:endParaRPr lang="tr-TR" sz="1400" dirty="0">
              <a:latin typeface="Arial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6080599-A65B-302A-6F9B-6717B67BECAF}"/>
              </a:ext>
            </a:extLst>
          </p:cNvPr>
          <p:cNvSpPr txBox="1"/>
          <p:nvPr/>
        </p:nvSpPr>
        <p:spPr>
          <a:xfrm>
            <a:off x="4439816" y="5147050"/>
            <a:ext cx="2692947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err="1">
                <a:latin typeface="Arial" pitchFamily="34" charset="0"/>
              </a:rPr>
              <a:t>Exclusion</a:t>
            </a:r>
            <a:r>
              <a:rPr lang="tr-TR" sz="1400" b="1" dirty="0">
                <a:latin typeface="Arial" pitchFamily="34" charset="0"/>
              </a:rPr>
              <a:t> </a:t>
            </a:r>
            <a:r>
              <a:rPr lang="tr-TR" sz="1400" b="1" dirty="0" err="1">
                <a:latin typeface="Arial" pitchFamily="34" charset="0"/>
              </a:rPr>
              <a:t>criteria</a:t>
            </a:r>
            <a:r>
              <a:rPr lang="tr-TR" sz="1400" b="1" dirty="0">
                <a:latin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latin typeface="Arial" pitchFamily="34" charset="0"/>
              </a:rPr>
              <a:t>Content not </a:t>
            </a:r>
            <a:r>
              <a:rPr lang="tr-TR" sz="1400" dirty="0" err="1">
                <a:latin typeface="Arial" pitchFamily="34" charset="0"/>
              </a:rPr>
              <a:t>relevant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to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answer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research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questions</a:t>
            </a:r>
            <a:endParaRPr lang="tr-TR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Duplicates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from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different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databases</a:t>
            </a:r>
            <a:r>
              <a:rPr lang="tr-TR" sz="1400" b="1" dirty="0">
                <a:latin typeface="Arial" pitchFamily="34" charset="0"/>
              </a:rPr>
              <a:t> </a:t>
            </a:r>
          </a:p>
          <a:p>
            <a:endParaRPr lang="tr-TR" sz="1400" dirty="0">
              <a:latin typeface="Arial" pitchFamily="34" charset="0"/>
            </a:endParaRP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80269435-C282-84F2-FC17-E3E29B7BD56B}"/>
              </a:ext>
            </a:extLst>
          </p:cNvPr>
          <p:cNvCxnSpPr/>
          <p:nvPr/>
        </p:nvCxnSpPr>
        <p:spPr bwMode="auto">
          <a:xfrm flipH="1">
            <a:off x="2820628" y="4813057"/>
            <a:ext cx="504056" cy="3600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4623EF70-76EA-9769-4A11-A906688AFA83}"/>
              </a:ext>
            </a:extLst>
          </p:cNvPr>
          <p:cNvCxnSpPr/>
          <p:nvPr/>
        </p:nvCxnSpPr>
        <p:spPr bwMode="auto">
          <a:xfrm>
            <a:off x="3920267" y="4813362"/>
            <a:ext cx="475405" cy="3594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E3E8DC8-9B58-2A8E-5E12-B211188A7495}"/>
              </a:ext>
            </a:extLst>
          </p:cNvPr>
          <p:cNvSpPr/>
          <p:nvPr/>
        </p:nvSpPr>
        <p:spPr bwMode="auto">
          <a:xfrm>
            <a:off x="8398296" y="3676132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Create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semi-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structured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interview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flow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6B2B777-BE12-E832-D6D0-7BA5C82EE292}"/>
              </a:ext>
            </a:extLst>
          </p:cNvPr>
          <p:cNvSpPr/>
          <p:nvPr/>
        </p:nvSpPr>
        <p:spPr bwMode="auto">
          <a:xfrm>
            <a:off x="8397101" y="4275656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Identify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potential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interviewees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5E61112-0127-0EB8-AE8E-845ED50DC067}"/>
              </a:ext>
            </a:extLst>
          </p:cNvPr>
          <p:cNvSpPr/>
          <p:nvPr/>
        </p:nvSpPr>
        <p:spPr bwMode="auto">
          <a:xfrm>
            <a:off x="8400256" y="4875180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Conduct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interviews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3C2E4C6-DF7B-F345-AC52-5FEEDC933275}"/>
              </a:ext>
            </a:extLst>
          </p:cNvPr>
          <p:cNvSpPr/>
          <p:nvPr/>
        </p:nvSpPr>
        <p:spPr bwMode="auto">
          <a:xfrm>
            <a:off x="8393235" y="5449595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Transcribe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9C24F11D-0EED-6217-EF38-32F25F788152}"/>
              </a:ext>
            </a:extLst>
          </p:cNvPr>
          <p:cNvSpPr/>
          <p:nvPr/>
        </p:nvSpPr>
        <p:spPr bwMode="auto">
          <a:xfrm>
            <a:off x="8393235" y="6055963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Code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&amp;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analyze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FDC07133-A7D1-8800-669B-28711CED9EBC}"/>
              </a:ext>
            </a:extLst>
          </p:cNvPr>
          <p:cNvCxnSpPr/>
          <p:nvPr/>
        </p:nvCxnSpPr>
        <p:spPr bwMode="auto">
          <a:xfrm>
            <a:off x="9331174" y="4092872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4DCF29A6-A27E-67F0-CB24-11335B7C7AFC}"/>
              </a:ext>
            </a:extLst>
          </p:cNvPr>
          <p:cNvCxnSpPr/>
          <p:nvPr/>
        </p:nvCxnSpPr>
        <p:spPr bwMode="auto">
          <a:xfrm>
            <a:off x="9338195" y="4675635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E7DD76FE-7307-B569-6538-D7C7DF2FF862}"/>
              </a:ext>
            </a:extLst>
          </p:cNvPr>
          <p:cNvCxnSpPr/>
          <p:nvPr/>
        </p:nvCxnSpPr>
        <p:spPr bwMode="auto">
          <a:xfrm>
            <a:off x="9338195" y="5241702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55C7F455-198B-85B6-574E-708993C4C137}"/>
              </a:ext>
            </a:extLst>
          </p:cNvPr>
          <p:cNvCxnSpPr/>
          <p:nvPr/>
        </p:nvCxnSpPr>
        <p:spPr bwMode="auto">
          <a:xfrm>
            <a:off x="9315806" y="5839547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558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4817</TotalTime>
  <Words>2244</Words>
  <Application>Microsoft Office PowerPoint</Application>
  <PresentationFormat>Widescreen</PresentationFormat>
  <Paragraphs>247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Helvetica Neue</vt:lpstr>
      <vt:lpstr>HelveticaNeue Regular</vt:lpstr>
      <vt:lpstr>TUM Neue Helvetica 75 Bold</vt:lpstr>
      <vt:lpstr>Wingdings</vt:lpstr>
      <vt:lpstr>Slides sebis 2013 2</vt:lpstr>
      <vt:lpstr>Investigating organizational structures and means for effective knowledge sharing and coordination in large agile organizations</vt:lpstr>
      <vt:lpstr>Agenda</vt:lpstr>
      <vt:lpstr>Motivation (1/3)</vt:lpstr>
      <vt:lpstr>Motivation (2/3)</vt:lpstr>
      <vt:lpstr>Motivation (3/3)</vt:lpstr>
      <vt:lpstr>Agenda</vt:lpstr>
      <vt:lpstr>Research Questions</vt:lpstr>
      <vt:lpstr>Agenda</vt:lpstr>
      <vt:lpstr>Methodology (1/2)</vt:lpstr>
      <vt:lpstr>Methodology (2/2)</vt:lpstr>
      <vt:lpstr>Agenda</vt:lpstr>
      <vt:lpstr>Initial Findings</vt:lpstr>
      <vt:lpstr>Agenda</vt:lpstr>
      <vt:lpstr>Timeline</vt:lpstr>
      <vt:lpstr>PowerPoint Presentation</vt:lpstr>
      <vt:lpstr>Bibliography</vt:lpstr>
      <vt:lpstr>Bibliography</vt:lpstr>
      <vt:lpstr>Bibliography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Tobisch, Franziska</dc:creator>
  <dc:description>Copyright sebis</dc:description>
  <cp:lastModifiedBy>Anıl Can Kara</cp:lastModifiedBy>
  <cp:revision>30</cp:revision>
  <dcterms:created xsi:type="dcterms:W3CDTF">2023-01-03T09:35:20Z</dcterms:created>
  <dcterms:modified xsi:type="dcterms:W3CDTF">2024-06-30T21:09:34Z</dcterms:modified>
</cp:coreProperties>
</file>