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7"/>
  </p:notesMasterIdLst>
  <p:handoutMasterIdLst>
    <p:handoutMasterId r:id="rId38"/>
  </p:handoutMasterIdLst>
  <p:sldIdLst>
    <p:sldId id="695" r:id="rId2"/>
    <p:sldId id="1087" r:id="rId3"/>
    <p:sldId id="1088" r:id="rId4"/>
    <p:sldId id="1090" r:id="rId5"/>
    <p:sldId id="1097" r:id="rId6"/>
    <p:sldId id="1091" r:id="rId7"/>
    <p:sldId id="1092" r:id="rId8"/>
    <p:sldId id="1093" r:id="rId9"/>
    <p:sldId id="1098" r:id="rId10"/>
    <p:sldId id="1105" r:id="rId11"/>
    <p:sldId id="1106" r:id="rId12"/>
    <p:sldId id="1124" r:id="rId13"/>
    <p:sldId id="1103" r:id="rId14"/>
    <p:sldId id="1107" r:id="rId15"/>
    <p:sldId id="1108" r:id="rId16"/>
    <p:sldId id="1109" r:id="rId17"/>
    <p:sldId id="1110" r:id="rId18"/>
    <p:sldId id="1111" r:id="rId19"/>
    <p:sldId id="1112" r:id="rId20"/>
    <p:sldId id="1113" r:id="rId21"/>
    <p:sldId id="1114" r:id="rId22"/>
    <p:sldId id="1115" r:id="rId23"/>
    <p:sldId id="1116" r:id="rId24"/>
    <p:sldId id="1117" r:id="rId25"/>
    <p:sldId id="1118" r:id="rId26"/>
    <p:sldId id="1121" r:id="rId27"/>
    <p:sldId id="1119" r:id="rId28"/>
    <p:sldId id="1120" r:id="rId29"/>
    <p:sldId id="1122" r:id="rId30"/>
    <p:sldId id="1123" r:id="rId31"/>
    <p:sldId id="1102" r:id="rId32"/>
    <p:sldId id="1096" r:id="rId33"/>
    <p:sldId id="1101" r:id="rId34"/>
    <p:sldId id="1125" r:id="rId35"/>
    <p:sldId id="673" r:id="rId36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0799" autoAdjust="0"/>
  </p:normalViewPr>
  <p:slideViewPr>
    <p:cSldViewPr>
      <p:cViewPr varScale="1">
        <p:scale>
          <a:sx n="111" d="100"/>
          <a:sy n="111" d="100"/>
        </p:scale>
        <p:origin x="816" y="9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64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77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26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85B5-8458-E115-0B82-1285C6D4E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AD82ED-9AF9-7ED0-32AA-D39E3CC4F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0B4D7A-2D97-DD7B-4265-CB207F576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7BD4B0-58FC-E23F-3228-86BBEEDD8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43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85B5-8458-E115-0B82-1285C6D4E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AD82ED-9AF9-7ED0-32AA-D39E3CC4F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0B4D7A-2D97-DD7B-4265-CB207F576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7BD4B0-58FC-E23F-3228-86BBEEDD8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05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85B5-8458-E115-0B82-1285C6D4E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AD82ED-9AF9-7ED0-32AA-D39E3CC4F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0B4D7A-2D97-DD7B-4265-CB207F576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7BD4B0-58FC-E23F-3228-86BBEEDD8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07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less.works/case-studies/rbs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free-icons/overview" TargetMode="External"/><Relationship Id="rId13" Type="http://schemas.openxmlformats.org/officeDocument/2006/relationships/hyperlink" Target="https://www.flaticon.com/free-icons/plus" TargetMode="External"/><Relationship Id="rId18" Type="http://schemas.openxmlformats.org/officeDocument/2006/relationships/hyperlink" Target="https://www.flaticon.com/free-icons/obstacle" TargetMode="External"/><Relationship Id="rId3" Type="http://schemas.openxmlformats.org/officeDocument/2006/relationships/hyperlink" Target="https://www.flaticon.com/free-icons/change" TargetMode="External"/><Relationship Id="rId21" Type="http://schemas.openxmlformats.org/officeDocument/2006/relationships/hyperlink" Target="https://www.flaticon.com/free-icons/search" TargetMode="External"/><Relationship Id="rId7" Type="http://schemas.openxmlformats.org/officeDocument/2006/relationships/hyperlink" Target="https://www.flaticon.com/free-icons/across" TargetMode="External"/><Relationship Id="rId12" Type="http://schemas.openxmlformats.org/officeDocument/2006/relationships/hyperlink" Target="https://www.flaticon.com/free-icons/job-interview" TargetMode="External"/><Relationship Id="rId17" Type="http://schemas.openxmlformats.org/officeDocument/2006/relationships/hyperlink" Target="https://www.flaticon.com/free-icons/coordination" TargetMode="External"/><Relationship Id="rId2" Type="http://schemas.openxmlformats.org/officeDocument/2006/relationships/hyperlink" Target="https://www.flaticon.com/" TargetMode="External"/><Relationship Id="rId16" Type="http://schemas.openxmlformats.org/officeDocument/2006/relationships/hyperlink" Target="https://www.flaticon.com/free-icons/worker" TargetMode="External"/><Relationship Id="rId20" Type="http://schemas.openxmlformats.org/officeDocument/2006/relationships/hyperlink" Target="https://www.flaticon.com/free-icons/big-data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laticon.com/free-icons/lack-of-concentration" TargetMode="External"/><Relationship Id="rId11" Type="http://schemas.openxmlformats.org/officeDocument/2006/relationships/hyperlink" Target="https://www.flaticon.com/free-icons/books" TargetMode="External"/><Relationship Id="rId5" Type="http://schemas.openxmlformats.org/officeDocument/2006/relationships/hyperlink" Target="https://www.flaticon.com/free-icons/research" TargetMode="External"/><Relationship Id="rId15" Type="http://schemas.openxmlformats.org/officeDocument/2006/relationships/hyperlink" Target="https://www.flaticon.com/free-icons/connect" TargetMode="External"/><Relationship Id="rId10" Type="http://schemas.openxmlformats.org/officeDocument/2006/relationships/hyperlink" Target="https://www.flaticon.com/free-icons/feedback" TargetMode="External"/><Relationship Id="rId19" Type="http://schemas.openxmlformats.org/officeDocument/2006/relationships/hyperlink" Target="https://www.flaticon.com/free-icons/analysis" TargetMode="External"/><Relationship Id="rId4" Type="http://schemas.openxmlformats.org/officeDocument/2006/relationships/hyperlink" Target="https://www.flaticon.com/free-icons/buildings" TargetMode="External"/><Relationship Id="rId9" Type="http://schemas.openxmlformats.org/officeDocument/2006/relationships/hyperlink" Target="https://www.flaticon.com/free-icons/challenge" TargetMode="External"/><Relationship Id="rId14" Type="http://schemas.openxmlformats.org/officeDocument/2006/relationships/hyperlink" Target="https://www.flaticon.com/free-icons/job-search" TargetMode="External"/><Relationship Id="rId22" Type="http://schemas.openxmlformats.org/officeDocument/2006/relationships/hyperlink" Target="https://www.flaticon.com/free-icons/mechanis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r>
              <a:rPr lang="tr-TR" b="1" dirty="0" err="1">
                <a:solidFill>
                  <a:srgbClr val="333333"/>
                </a:solidFill>
                <a:latin typeface="Helvetica Neue"/>
              </a:rPr>
              <a:t>Investigating</a:t>
            </a:r>
            <a:r>
              <a:rPr lang="tr-TR" b="1" dirty="0">
                <a:solidFill>
                  <a:srgbClr val="333333"/>
                </a:solidFill>
                <a:latin typeface="Helvetica Neue"/>
              </a:rPr>
              <a:t> o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rgani</a:t>
            </a:r>
            <a:r>
              <a:rPr lang="tr-TR" b="1" i="0" dirty="0">
                <a:solidFill>
                  <a:srgbClr val="333333"/>
                </a:solidFill>
                <a:effectLst/>
                <a:latin typeface="Helvetica Neue"/>
              </a:rPr>
              <a:t>z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ational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 structures and means for effective knowledge sharing and coordination in large agile organizations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/>
              <a:t>Anil Can Kara</a:t>
            </a:r>
            <a:endParaRPr lang="de-DE" dirty="0"/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tr-TR" kern="0" dirty="0"/>
              <a:t>17.06.2024</a:t>
            </a:r>
            <a:r>
              <a:rPr lang="en-AU" kern="0" dirty="0"/>
              <a:t>, </a:t>
            </a:r>
            <a:r>
              <a:rPr lang="tr-TR" kern="0" dirty="0" err="1"/>
              <a:t>Master’s</a:t>
            </a:r>
            <a:r>
              <a:rPr lang="tr-TR" kern="0" dirty="0"/>
              <a:t> </a:t>
            </a:r>
            <a:r>
              <a:rPr lang="tr-TR" kern="0" dirty="0" err="1"/>
              <a:t>Thesis</a:t>
            </a:r>
            <a:r>
              <a:rPr lang="tr-TR" kern="0" dirty="0"/>
              <a:t> Final Presentation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061D6B-5D7C-944B-9F32-CE4125187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520753"/>
              </p:ext>
            </p:extLst>
          </p:nvPr>
        </p:nvGraphicFramePr>
        <p:xfrm>
          <a:off x="1320456" y="2782601"/>
          <a:ext cx="9362769" cy="1728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0923">
                  <a:extLst>
                    <a:ext uri="{9D8B030D-6E8A-4147-A177-3AD203B41FA5}">
                      <a16:colId xmlns:a16="http://schemas.microsoft.com/office/drawing/2014/main" val="1897863649"/>
                    </a:ext>
                  </a:extLst>
                </a:gridCol>
                <a:gridCol w="3120923">
                  <a:extLst>
                    <a:ext uri="{9D8B030D-6E8A-4147-A177-3AD203B41FA5}">
                      <a16:colId xmlns:a16="http://schemas.microsoft.com/office/drawing/2014/main" val="1649965670"/>
                    </a:ext>
                  </a:extLst>
                </a:gridCol>
                <a:gridCol w="3120923">
                  <a:extLst>
                    <a:ext uri="{9D8B030D-6E8A-4147-A177-3AD203B41FA5}">
                      <a16:colId xmlns:a16="http://schemas.microsoft.com/office/drawing/2014/main" val="83479757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Query </a:t>
                      </a:r>
                      <a:r>
                        <a:rPr lang="tr-TR" sz="1600" dirty="0" err="1"/>
                        <a:t>Hits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/>
                        <a:t>Inclusion</a:t>
                      </a:r>
                      <a:r>
                        <a:rPr lang="tr-TR" sz="1600" dirty="0"/>
                        <a:t> </a:t>
                      </a:r>
                      <a:r>
                        <a:rPr lang="tr-TR" sz="1600" dirty="0" err="1"/>
                        <a:t>Criteria</a:t>
                      </a:r>
                      <a:r>
                        <a:rPr lang="tr-TR" sz="1600" dirty="0"/>
                        <a:t> not </a:t>
                      </a:r>
                      <a:r>
                        <a:rPr lang="tr-TR" sz="1600" dirty="0" err="1"/>
                        <a:t>Fulfilled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56779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tr-TR" sz="1600" dirty="0" err="1"/>
                        <a:t>Scopus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205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tr-TR" sz="1600" dirty="0"/>
                        <a:t>IEEE </a:t>
                      </a:r>
                      <a:r>
                        <a:rPr lang="tr-TR" sz="1600" dirty="0" err="1"/>
                        <a:t>Xplore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2125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tr-TR" sz="1600" dirty="0"/>
                        <a:t>ACM </a:t>
                      </a:r>
                      <a:r>
                        <a:rPr lang="tr-TR" sz="1600" dirty="0" err="1"/>
                        <a:t>Digital</a:t>
                      </a:r>
                      <a:r>
                        <a:rPr lang="tr-TR" sz="1600" dirty="0"/>
                        <a:t>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8459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9E4E8FE-F0C3-9122-7280-9DF7D9BA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Methodology</a:t>
            </a:r>
            <a:r>
              <a:rPr lang="tr-TR" dirty="0"/>
              <a:t> – </a:t>
            </a:r>
            <a:r>
              <a:rPr lang="tr-TR" dirty="0" err="1"/>
              <a:t>Literature</a:t>
            </a:r>
            <a:r>
              <a:rPr lang="tr-TR" dirty="0"/>
              <a:t> </a:t>
            </a:r>
            <a:r>
              <a:rPr lang="tr-TR" dirty="0" err="1"/>
              <a:t>Review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6E5C-D9C3-6C8B-11B3-7363CE35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CA0E-D7E2-6564-9698-CE6F9445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C244-8A72-8DF3-278F-C1DFFEB1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5D9A3-1A28-10BB-510D-2BCF4DDB2156}"/>
              </a:ext>
            </a:extLst>
          </p:cNvPr>
          <p:cNvSpPr txBox="1"/>
          <p:nvPr/>
        </p:nvSpPr>
        <p:spPr>
          <a:xfrm>
            <a:off x="1320456" y="1412776"/>
            <a:ext cx="928903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800" b="1" dirty="0" err="1">
                <a:latin typeface="Arial" pitchFamily="34" charset="0"/>
              </a:rPr>
              <a:t>Search</a:t>
            </a:r>
            <a:r>
              <a:rPr lang="tr-TR" sz="1800" b="1" dirty="0">
                <a:latin typeface="Arial" pitchFamily="34" charset="0"/>
              </a:rPr>
              <a:t> </a:t>
            </a:r>
            <a:r>
              <a:rPr lang="tr-TR" sz="1800" b="1" dirty="0" err="1">
                <a:latin typeface="Arial" pitchFamily="34" charset="0"/>
              </a:rPr>
              <a:t>string</a:t>
            </a:r>
            <a:r>
              <a:rPr lang="tr-TR" sz="1800" b="1" dirty="0">
                <a:latin typeface="Arial" pitchFamily="34" charset="0"/>
              </a:rPr>
              <a:t>: </a:t>
            </a:r>
            <a:r>
              <a:rPr lang="en-US" sz="1800" dirty="0">
                <a:latin typeface="Arial" pitchFamily="34" charset="0"/>
              </a:rPr>
              <a:t>("agile" OR "scrum") AND ("large" OR "large scale" OR "large-scale" OR "scaling"</a:t>
            </a:r>
            <a:r>
              <a:rPr lang="tr-TR" sz="1800" dirty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OR "scaled" OR "inter-team" OR "multiteam" OR "distributed") AND ("knowledge</a:t>
            </a:r>
            <a:r>
              <a:rPr lang="tr-TR" sz="1800" dirty="0">
                <a:latin typeface="Arial" pitchFamily="34" charset="0"/>
              </a:rPr>
              <a:t> </a:t>
            </a:r>
            <a:r>
              <a:rPr lang="en-US" sz="1800" dirty="0">
                <a:latin typeface="Arial" pitchFamily="34" charset="0"/>
              </a:rPr>
              <a:t>sharing" OR "knowledge exchange" OR "knowledge management" OR "coordination")</a:t>
            </a:r>
            <a:endParaRPr lang="tr-TR" sz="1800" dirty="0">
              <a:latin typeface="Arial" pitchFamily="34" charset="0"/>
            </a:endParaRPr>
          </a:p>
          <a:p>
            <a:endParaRPr lang="tr-TR" dirty="0"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A562C-5BA0-92CE-1DB5-48CF48AA8F20}"/>
              </a:ext>
            </a:extLst>
          </p:cNvPr>
          <p:cNvSpPr txBox="1"/>
          <p:nvPr/>
        </p:nvSpPr>
        <p:spPr>
          <a:xfrm>
            <a:off x="1271464" y="5013176"/>
            <a:ext cx="928903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800" dirty="0" err="1">
                <a:latin typeface="Arial" pitchFamily="34" charset="0"/>
              </a:rPr>
              <a:t>After</a:t>
            </a:r>
            <a:r>
              <a:rPr lang="tr-TR" sz="1800" dirty="0">
                <a:latin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</a:rPr>
              <a:t>applying</a:t>
            </a:r>
            <a:r>
              <a:rPr lang="tr-TR" sz="1800" dirty="0">
                <a:latin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</a:rPr>
              <a:t>exclusion</a:t>
            </a:r>
            <a:r>
              <a:rPr lang="tr-TR" sz="1800" dirty="0">
                <a:latin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</a:rPr>
              <a:t>criteria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b="1" dirty="0">
                <a:latin typeface="Arial" pitchFamily="34" charset="0"/>
              </a:rPr>
              <a:t>59 </a:t>
            </a:r>
            <a:r>
              <a:rPr lang="tr-TR" b="1" dirty="0" err="1">
                <a:latin typeface="Arial" pitchFamily="34" charset="0"/>
              </a:rPr>
              <a:t>publications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have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been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identified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reviewed</a:t>
            </a:r>
            <a:r>
              <a:rPr lang="tr-TR" dirty="0">
                <a:latin typeface="Arial" pitchFamily="34" charset="0"/>
              </a:rPr>
              <a:t>. </a:t>
            </a:r>
            <a:r>
              <a:rPr lang="tr-TR" sz="1800" dirty="0">
                <a:latin typeface="Arial" pitchFamily="34" charset="0"/>
              </a:rPr>
              <a:t> </a:t>
            </a:r>
          </a:p>
          <a:p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808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E4E8FE-F0C3-9122-7280-9DF7D9BA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Methodology</a:t>
            </a:r>
            <a:r>
              <a:rPr lang="tr-TR" dirty="0"/>
              <a:t> – </a:t>
            </a:r>
            <a:r>
              <a:rPr lang="tr-TR" dirty="0" err="1"/>
              <a:t>Interview</a:t>
            </a:r>
            <a:r>
              <a:rPr lang="tr-TR" dirty="0"/>
              <a:t> </a:t>
            </a:r>
            <a:r>
              <a:rPr lang="tr-TR" dirty="0" err="1"/>
              <a:t>Study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6E5C-D9C3-6C8B-11B3-7363CE35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CA0E-D7E2-6564-9698-CE6F9445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C244-8A72-8DF3-278F-C1DFFEB1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B8F2AE5-2E65-2314-55F9-41E073F8F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691491"/>
            <a:ext cx="1158340" cy="1158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F28D73-58FD-F705-BD68-8E45A001753E}"/>
              </a:ext>
            </a:extLst>
          </p:cNvPr>
          <p:cNvSpPr txBox="1"/>
          <p:nvPr/>
        </p:nvSpPr>
        <p:spPr>
          <a:xfrm>
            <a:off x="3431704" y="1463223"/>
            <a:ext cx="7632848" cy="872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latin typeface="Arial" pitchFamily="34" charset="0"/>
              </a:rPr>
              <a:t>In</a:t>
            </a:r>
            <a:r>
              <a:rPr lang="tr-TR" dirty="0">
                <a:latin typeface="Arial" pitchFamily="34" charset="0"/>
              </a:rPr>
              <a:t> total, </a:t>
            </a:r>
            <a:r>
              <a:rPr lang="tr-TR" b="1" dirty="0">
                <a:latin typeface="Arial" pitchFamily="34" charset="0"/>
              </a:rPr>
              <a:t>11 </a:t>
            </a:r>
            <a:r>
              <a:rPr lang="tr-TR" b="1" dirty="0" err="1">
                <a:latin typeface="Arial" pitchFamily="34" charset="0"/>
              </a:rPr>
              <a:t>experts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have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been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interviewed</a:t>
            </a:r>
            <a:r>
              <a:rPr lang="tr-TR" dirty="0">
                <a:latin typeface="Arial" pitchFamily="34" charset="0"/>
              </a:rPr>
              <a:t> in </a:t>
            </a:r>
            <a:r>
              <a:rPr lang="tr-TR" b="1" dirty="0">
                <a:latin typeface="Arial" pitchFamily="34" charset="0"/>
              </a:rPr>
              <a:t>10 </a:t>
            </a:r>
            <a:r>
              <a:rPr lang="tr-TR" b="1" dirty="0" err="1">
                <a:latin typeface="Arial" pitchFamily="34" charset="0"/>
              </a:rPr>
              <a:t>sessions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which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have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various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levels</a:t>
            </a:r>
            <a:r>
              <a:rPr lang="tr-TR" dirty="0">
                <a:latin typeface="Arial" pitchFamily="34" charset="0"/>
              </a:rPr>
              <a:t> of </a:t>
            </a:r>
            <a:r>
              <a:rPr lang="tr-TR" dirty="0" err="1">
                <a:latin typeface="Arial" pitchFamily="34" charset="0"/>
              </a:rPr>
              <a:t>experiences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backgrounds</a:t>
            </a:r>
            <a:r>
              <a:rPr lang="tr-TR" dirty="0">
                <a:latin typeface="Arial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A34E3-7099-44CF-CE3E-0F22192B4F2C}"/>
              </a:ext>
            </a:extLst>
          </p:cNvPr>
          <p:cNvSpPr txBox="1"/>
          <p:nvPr/>
        </p:nvSpPr>
        <p:spPr>
          <a:xfrm>
            <a:off x="3359696" y="3667534"/>
            <a:ext cx="7704856" cy="2118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latin typeface="Arial" pitchFamily="34" charset="0"/>
              </a:rPr>
              <a:t>16 </a:t>
            </a:r>
            <a:r>
              <a:rPr lang="tr-TR" b="1" dirty="0" err="1">
                <a:latin typeface="Arial" pitchFamily="34" charset="0"/>
              </a:rPr>
              <a:t>distinct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roles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covered</a:t>
            </a:r>
            <a:r>
              <a:rPr lang="tr-TR" dirty="0">
                <a:latin typeface="Arial" pitchFamily="34" charset="0"/>
              </a:rPr>
              <a:t>: Software </a:t>
            </a:r>
            <a:r>
              <a:rPr lang="tr-TR" dirty="0" err="1">
                <a:latin typeface="Arial" pitchFamily="34" charset="0"/>
              </a:rPr>
              <a:t>developer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technical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project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lead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development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lead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solution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train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engineer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quality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assurance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manager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scrum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master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project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manager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product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owner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chapter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lead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lead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architect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business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analyst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requirements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engineer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rollout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manager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change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manager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machine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learning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engineer</a:t>
            </a:r>
            <a:r>
              <a:rPr lang="tr-TR" dirty="0">
                <a:latin typeface="Arial" pitchFamily="34" charset="0"/>
              </a:rPr>
              <a:t>, software </a:t>
            </a:r>
            <a:r>
              <a:rPr lang="tr-TR" dirty="0" err="1">
                <a:latin typeface="Arial" pitchFamily="34" charset="0"/>
              </a:rPr>
              <a:t>architect</a:t>
            </a:r>
            <a:r>
              <a:rPr lang="tr-TR" dirty="0">
                <a:latin typeface="Arial" pitchFamily="34" charset="0"/>
              </a:rPr>
              <a:t> </a:t>
            </a:r>
          </a:p>
        </p:txBody>
      </p:sp>
      <p:pic>
        <p:nvPicPr>
          <p:cNvPr id="15" name="Picture 14" descr="A clipboard with a magnifying glass and a job&#10;&#10;Description automatically generated">
            <a:extLst>
              <a:ext uri="{FF2B5EF4-FFF2-40B4-BE49-F238E27FC236}">
                <a16:creationId xmlns:a16="http://schemas.microsoft.com/office/drawing/2014/main" id="{340C02E2-B1F3-52AD-963C-9378B60C9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861048"/>
            <a:ext cx="1429983" cy="1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20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A43DB4-2B2F-D99A-B91A-EED3C6A14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973640"/>
              </p:ext>
            </p:extLst>
          </p:nvPr>
        </p:nvGraphicFramePr>
        <p:xfrm>
          <a:off x="334963" y="981075"/>
          <a:ext cx="11522072" cy="5105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456781">
                  <a:extLst>
                    <a:ext uri="{9D8B030D-6E8A-4147-A177-3AD203B41FA5}">
                      <a16:colId xmlns:a16="http://schemas.microsoft.com/office/drawing/2014/main" val="187764033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31054213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174483165"/>
                    </a:ext>
                  </a:extLst>
                </a:gridCol>
                <a:gridCol w="2376659">
                  <a:extLst>
                    <a:ext uri="{9D8B030D-6E8A-4147-A177-3AD203B41FA5}">
                      <a16:colId xmlns:a16="http://schemas.microsoft.com/office/drawing/2014/main" val="3085466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500" dirty="0" err="1"/>
                        <a:t>Roles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Companies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Experience</a:t>
                      </a:r>
                      <a:r>
                        <a:rPr lang="tr-TR" sz="1500" dirty="0"/>
                        <a:t> in </a:t>
                      </a:r>
                      <a:r>
                        <a:rPr lang="tr-TR" sz="1500" dirty="0" err="1"/>
                        <a:t>Large-Scale</a:t>
                      </a:r>
                      <a:r>
                        <a:rPr lang="tr-TR" sz="1500" dirty="0"/>
                        <a:t> Agile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500" dirty="0" err="1"/>
                        <a:t>Experience</a:t>
                      </a:r>
                      <a:r>
                        <a:rPr lang="tr-TR" sz="1500" dirty="0"/>
                        <a:t> </a:t>
                      </a:r>
                      <a:r>
                        <a:rPr lang="tr-TR" sz="1500" dirty="0" err="1"/>
                        <a:t>Overall</a:t>
                      </a:r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5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Software Developer, Technical Project </a:t>
                      </a:r>
                      <a:r>
                        <a:rPr lang="tr-TR" sz="1400" dirty="0" err="1"/>
                        <a:t>Lead</a:t>
                      </a:r>
                      <a:r>
                        <a:rPr lang="tr-TR" sz="1400" dirty="0"/>
                        <a:t>, Development </a:t>
                      </a:r>
                      <a:r>
                        <a:rPr lang="tr-TR" sz="1400" dirty="0" err="1"/>
                        <a:t>Lead</a:t>
                      </a:r>
                      <a:r>
                        <a:rPr lang="tr-TR" sz="1400" dirty="0"/>
                        <a:t>, Solution Train </a:t>
                      </a:r>
                      <a:r>
                        <a:rPr lang="tr-TR" sz="1400" dirty="0" err="1"/>
                        <a:t>Engineer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Quality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Assurance</a:t>
                      </a:r>
                      <a:r>
                        <a:rPr lang="tr-TR" sz="1400" dirty="0"/>
                        <a:t>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ConsultCo1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20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30+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6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Scrum</a:t>
                      </a:r>
                      <a:r>
                        <a:rPr lang="tr-TR" sz="1400" dirty="0"/>
                        <a:t>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SoftwareCo1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10+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10+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Software Developer, 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TelecomCo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FoodCo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4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4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5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Product </a:t>
                      </a:r>
                      <a:r>
                        <a:rPr lang="tr-TR" sz="1400" dirty="0" err="1"/>
                        <a:t>Owner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InsurCo</a:t>
                      </a:r>
                      <a:r>
                        <a:rPr lang="tr-TR" sz="1400" dirty="0"/>
                        <a:t>, ConsultCo2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5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5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41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Chapter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Lead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InsurCo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10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6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Lead</a:t>
                      </a:r>
                      <a:r>
                        <a:rPr lang="tr-TR" sz="1400" dirty="0"/>
                        <a:t> Architect ,</a:t>
                      </a:r>
                      <a:r>
                        <a:rPr lang="tr-TR" sz="1400" dirty="0" err="1"/>
                        <a:t>Scrum</a:t>
                      </a:r>
                      <a:r>
                        <a:rPr lang="tr-TR" sz="1400" dirty="0"/>
                        <a:t>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ConsultCo2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8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8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7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Business </a:t>
                      </a:r>
                      <a:r>
                        <a:rPr lang="tr-TR" sz="1400" dirty="0" err="1"/>
                        <a:t>Analyst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Requirements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Engineer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Rollout</a:t>
                      </a:r>
                      <a:r>
                        <a:rPr lang="tr-TR" sz="1400" dirty="0"/>
                        <a:t>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TransportCo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4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4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70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Scrum</a:t>
                      </a:r>
                      <a:r>
                        <a:rPr lang="tr-TR" sz="1400" dirty="0"/>
                        <a:t> Master, Product </a:t>
                      </a:r>
                      <a:r>
                        <a:rPr lang="tr-TR" sz="1400" dirty="0" err="1"/>
                        <a:t>Owner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TransportCo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9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35+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0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Change</a:t>
                      </a:r>
                      <a:r>
                        <a:rPr lang="tr-TR" sz="1400" dirty="0"/>
                        <a:t> Manager, Product </a:t>
                      </a:r>
                      <a:r>
                        <a:rPr lang="tr-TR" sz="1400" dirty="0" err="1"/>
                        <a:t>Owner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ConsultCo2, </a:t>
                      </a:r>
                      <a:r>
                        <a:rPr lang="tr-TR" sz="1400" dirty="0" err="1"/>
                        <a:t>EnergyCo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 </a:t>
                      </a:r>
                      <a:r>
                        <a:rPr lang="tr-TR" sz="1400" dirty="0" err="1"/>
                        <a:t>year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10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5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Machine Learning </a:t>
                      </a:r>
                      <a:r>
                        <a:rPr lang="tr-TR" sz="1400" dirty="0" err="1"/>
                        <a:t>Engineer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ConsultCo3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2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5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7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Scrum</a:t>
                      </a:r>
                      <a:r>
                        <a:rPr lang="tr-TR" sz="1400" dirty="0"/>
                        <a:t> Master, Product </a:t>
                      </a:r>
                      <a:r>
                        <a:rPr lang="tr-TR" sz="1400" dirty="0" err="1"/>
                        <a:t>Owner</a:t>
                      </a:r>
                      <a:r>
                        <a:rPr lang="tr-TR" sz="1400" dirty="0"/>
                        <a:t>, Development </a:t>
                      </a:r>
                      <a:r>
                        <a:rPr lang="tr-TR" sz="1400" dirty="0" err="1"/>
                        <a:t>Lead</a:t>
                      </a:r>
                      <a:r>
                        <a:rPr lang="tr-TR" sz="1400" dirty="0"/>
                        <a:t>, Software Architect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SoftwareCo2, SoftwareCo3, EnergyCo2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20+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20+ </a:t>
                      </a:r>
                      <a:r>
                        <a:rPr lang="tr-TR" sz="1400" dirty="0" err="1"/>
                        <a:t>years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469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35EE947-CEF6-B994-6B22-72E011C1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Interview</a:t>
            </a:r>
            <a:r>
              <a:rPr lang="tr-TR" dirty="0"/>
              <a:t> </a:t>
            </a:r>
            <a:r>
              <a:rPr lang="tr-TR" dirty="0" err="1"/>
              <a:t>Partners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BA572-C12A-D7C9-807A-143F4D70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51A-C706-C0BC-37B6-BF762448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FFF01-FBE3-DEDA-A729-D722DED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144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F0C6-A0E2-5624-C763-FD827239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7CB70E0-2CDF-E662-ED94-DA807531C5A1}"/>
              </a:ext>
            </a:extLst>
          </p:cNvPr>
          <p:cNvSpPr/>
          <p:nvPr/>
        </p:nvSpPr>
        <p:spPr bwMode="auto">
          <a:xfrm>
            <a:off x="0" y="1988840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EFCCB-C998-B6EB-0DE7-1ADA8C01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Results</a:t>
            </a:r>
            <a:endParaRPr lang="tr-TR" dirty="0"/>
          </a:p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Research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E04E1E-9A9C-04B7-856D-1A087708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CE434D-4EAB-68BA-98EB-9EAA5FE7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542D3E-5780-638F-6CBD-A7BAEEB7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EF7C4-104A-9FF4-2DB2-CA29EEF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746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151F2C-00B9-3246-B8D6-0210D792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1052736"/>
            <a:ext cx="6913695" cy="54006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interview</a:t>
            </a:r>
            <a:r>
              <a:rPr lang="tr-TR" sz="1600" dirty="0"/>
              <a:t> </a:t>
            </a:r>
            <a:r>
              <a:rPr lang="tr-TR" sz="1600" dirty="0" err="1"/>
              <a:t>study</a:t>
            </a:r>
            <a:r>
              <a:rPr lang="tr-TR" sz="1600" dirty="0"/>
              <a:t> </a:t>
            </a:r>
            <a:r>
              <a:rPr lang="tr-TR" sz="1600" dirty="0" err="1"/>
              <a:t>reveals</a:t>
            </a:r>
            <a:r>
              <a:rPr lang="tr-TR" sz="1600" dirty="0"/>
              <a:t> </a:t>
            </a:r>
            <a:r>
              <a:rPr lang="tr-TR" sz="1600" b="1" dirty="0"/>
              <a:t>41 </a:t>
            </a:r>
            <a:r>
              <a:rPr lang="tr-TR" sz="1600" b="1" dirty="0" err="1"/>
              <a:t>mechanisms</a:t>
            </a:r>
            <a:r>
              <a:rPr lang="tr-TR" sz="1600" b="1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knowledge</a:t>
            </a:r>
            <a:r>
              <a:rPr lang="tr-TR" sz="1600" dirty="0"/>
              <a:t> </a:t>
            </a:r>
            <a:r>
              <a:rPr lang="tr-TR" sz="1600" dirty="0" err="1"/>
              <a:t>sharing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coordination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classified</a:t>
            </a:r>
            <a:r>
              <a:rPr lang="tr-TR" sz="1600" dirty="0"/>
              <a:t> </a:t>
            </a:r>
            <a:r>
              <a:rPr lang="tr-TR" sz="1600" dirty="0" err="1"/>
              <a:t>under</a:t>
            </a:r>
            <a:r>
              <a:rPr lang="tr-TR" sz="1600" dirty="0"/>
              <a:t> </a:t>
            </a:r>
            <a:r>
              <a:rPr lang="tr-TR" sz="1600" dirty="0" err="1"/>
              <a:t>three</a:t>
            </a:r>
            <a:r>
              <a:rPr lang="tr-TR" sz="1600" dirty="0"/>
              <a:t> </a:t>
            </a:r>
            <a:r>
              <a:rPr lang="tr-TR" sz="1600" dirty="0" err="1"/>
              <a:t>categories</a:t>
            </a:r>
            <a:r>
              <a:rPr lang="tr-TR" sz="1600" dirty="0"/>
              <a:t>:</a:t>
            </a:r>
          </a:p>
          <a:p>
            <a:pPr marL="642937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30 </a:t>
            </a:r>
            <a:r>
              <a:rPr lang="tr-TR" sz="1600" dirty="0" err="1"/>
              <a:t>meetings</a:t>
            </a:r>
            <a:endParaRPr lang="tr-TR" sz="1600" dirty="0"/>
          </a:p>
          <a:p>
            <a:pPr marL="642937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4 </a:t>
            </a:r>
            <a:r>
              <a:rPr lang="tr-TR" sz="1600" dirty="0" err="1"/>
              <a:t>organizational</a:t>
            </a:r>
            <a:r>
              <a:rPr lang="tr-TR" sz="1600" dirty="0"/>
              <a:t> </a:t>
            </a:r>
            <a:r>
              <a:rPr lang="tr-TR" sz="1600" dirty="0" err="1"/>
              <a:t>structures</a:t>
            </a:r>
            <a:endParaRPr lang="tr-TR" sz="1600" dirty="0"/>
          </a:p>
          <a:p>
            <a:pPr marL="642937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/>
              <a:t>7 </a:t>
            </a:r>
            <a:r>
              <a:rPr lang="tr-TR" sz="1600" dirty="0" err="1"/>
              <a:t>categories</a:t>
            </a:r>
            <a:r>
              <a:rPr lang="tr-TR" sz="1600" dirty="0"/>
              <a:t> of </a:t>
            </a:r>
            <a:r>
              <a:rPr lang="tr-TR" sz="1600" dirty="0" err="1"/>
              <a:t>tools</a:t>
            </a:r>
            <a:endParaRPr lang="tr-T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Although each mechanism might have its own initial goals of supporting</a:t>
            </a:r>
            <a:r>
              <a:rPr lang="tr-TR" sz="1600" dirty="0"/>
              <a:t> </a:t>
            </a:r>
            <a:r>
              <a:rPr lang="en-US" sz="1600" dirty="0"/>
              <a:t>knowledge sharing or coordination, our results suggest that</a:t>
            </a:r>
            <a:r>
              <a:rPr lang="tr-TR" sz="1600" dirty="0"/>
              <a:t> </a:t>
            </a:r>
            <a:r>
              <a:rPr lang="en-US" sz="1600" dirty="0"/>
              <a:t>these two practices</a:t>
            </a:r>
            <a:r>
              <a:rPr lang="tr-TR" sz="1600" dirty="0"/>
              <a:t> </a:t>
            </a:r>
            <a:r>
              <a:rPr lang="en-US" sz="1600" dirty="0"/>
              <a:t>often </a:t>
            </a:r>
            <a:r>
              <a:rPr lang="tr-TR" sz="1600" dirty="0" err="1"/>
              <a:t>tend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en-US" sz="1600" dirty="0"/>
              <a:t>occur simultaneously via the mechanisms identified</a:t>
            </a:r>
            <a:r>
              <a:rPr lang="tr-TR" sz="1600" dirty="0"/>
              <a:t>.</a:t>
            </a:r>
          </a:p>
          <a:p>
            <a:pPr marL="0" indent="0">
              <a:lnSpc>
                <a:spcPct val="150000"/>
              </a:lnSpc>
            </a:pPr>
            <a:endParaRPr lang="tr-T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/>
              <a:t>All</a:t>
            </a:r>
            <a:r>
              <a:rPr lang="tr-TR" sz="1600" dirty="0"/>
              <a:t> </a:t>
            </a:r>
            <a:r>
              <a:rPr lang="tr-TR" sz="1600" dirty="0" err="1"/>
              <a:t>mechanisms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tr-TR" sz="1600" dirty="0" err="1"/>
              <a:t>presented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their</a:t>
            </a:r>
            <a:r>
              <a:rPr lang="tr-TR" sz="1600" dirty="0"/>
              <a:t> </a:t>
            </a:r>
            <a:r>
              <a:rPr lang="tr-TR" sz="1600" dirty="0" err="1"/>
              <a:t>initial</a:t>
            </a:r>
            <a:r>
              <a:rPr lang="tr-TR" sz="1600" dirty="0"/>
              <a:t> </a:t>
            </a:r>
            <a:r>
              <a:rPr lang="tr-TR" sz="1600" dirty="0" err="1"/>
              <a:t>purpose</a:t>
            </a:r>
            <a:r>
              <a:rPr lang="tr-TR" sz="1600" dirty="0"/>
              <a:t> in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upcoming</a:t>
            </a:r>
            <a:r>
              <a:rPr lang="tr-TR" sz="1600" dirty="0"/>
              <a:t> </a:t>
            </a:r>
            <a:r>
              <a:rPr lang="tr-TR" sz="1600" dirty="0" err="1"/>
              <a:t>tables</a:t>
            </a:r>
            <a:r>
              <a:rPr lang="tr-TR" sz="1600" dirty="0"/>
              <a:t>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D2373F1-C185-A645-7FF8-8A6B63C4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Results</a:t>
            </a:r>
            <a:r>
              <a:rPr lang="tr-TR" dirty="0"/>
              <a:t> - </a:t>
            </a:r>
            <a:r>
              <a:rPr lang="tr-TR" dirty="0" err="1"/>
              <a:t>Mechanisms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F23303-2725-273C-41CE-CB03C65E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E8D6AB-5C1D-25C4-0285-060AD1F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D1A933-1136-8E94-72BD-B598C3C1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8" name="Picture 7" descr="A yellow and black gears with connected links&#10;&#10;Description automatically generated with medium confidence">
            <a:extLst>
              <a:ext uri="{FF2B5EF4-FFF2-40B4-BE49-F238E27FC236}">
                <a16:creationId xmlns:a16="http://schemas.microsoft.com/office/drawing/2014/main" id="{2D8E4277-CB64-7F08-E554-5984B47C2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66" y="2276872"/>
            <a:ext cx="1936221" cy="19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64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8FFAF7E-AC11-9F27-0F28-095DAA8C9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47438"/>
              </p:ext>
            </p:extLst>
          </p:nvPr>
        </p:nvGraphicFramePr>
        <p:xfrm>
          <a:off x="1055923" y="669361"/>
          <a:ext cx="9865095" cy="5806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62632">
                  <a:extLst>
                    <a:ext uri="{9D8B030D-6E8A-4147-A177-3AD203B41FA5}">
                      <a16:colId xmlns:a16="http://schemas.microsoft.com/office/drawing/2014/main" val="223352240"/>
                    </a:ext>
                  </a:extLst>
                </a:gridCol>
                <a:gridCol w="2774367">
                  <a:extLst>
                    <a:ext uri="{9D8B030D-6E8A-4147-A177-3AD203B41FA5}">
                      <a16:colId xmlns:a16="http://schemas.microsoft.com/office/drawing/2014/main" val="3441420449"/>
                    </a:ext>
                  </a:extLst>
                </a:gridCol>
                <a:gridCol w="2528096">
                  <a:extLst>
                    <a:ext uri="{9D8B030D-6E8A-4147-A177-3AD203B41FA5}">
                      <a16:colId xmlns:a16="http://schemas.microsoft.com/office/drawing/2014/main" val="4165132841"/>
                    </a:ext>
                  </a:extLst>
                </a:gridCol>
              </a:tblGrid>
              <a:tr h="296483">
                <a:tc>
                  <a:txBody>
                    <a:bodyPr/>
                    <a:lstStyle/>
                    <a:p>
                      <a:r>
                        <a:rPr lang="tr-TR" sz="1500" b="1" dirty="0">
                          <a:solidFill>
                            <a:sysClr val="windowText" lastClr="000000"/>
                          </a:solidFill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ysClr val="windowText" lastClr="000000"/>
                          </a:solidFill>
                        </a:rPr>
                        <a:t>Knowledge </a:t>
                      </a:r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Sharing</a:t>
                      </a:r>
                      <a:endParaRPr lang="tr-TR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Coordination</a:t>
                      </a:r>
                      <a:endParaRPr lang="tr-TR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89833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Sprint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54892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Sprint </a:t>
                      </a:r>
                      <a:r>
                        <a:rPr lang="tr-TR" sz="1400" dirty="0" err="1"/>
                        <a:t>Retrospective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582700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Sprint </a:t>
                      </a:r>
                      <a:r>
                        <a:rPr lang="tr-TR" sz="1400" dirty="0" err="1"/>
                        <a:t>Review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9042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Sprint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23825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Daily </a:t>
                      </a:r>
                      <a:r>
                        <a:rPr lang="tr-TR" sz="1400" dirty="0" err="1"/>
                        <a:t>Scrum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732863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 err="1"/>
                        <a:t>Scrum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Scrums</a:t>
                      </a:r>
                      <a:r>
                        <a:rPr lang="tr-TR" sz="1400" dirty="0"/>
                        <a:t>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97583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PI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90488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PI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416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PI </a:t>
                      </a:r>
                      <a:r>
                        <a:rPr lang="tr-TR" sz="1400" dirty="0" err="1"/>
                        <a:t>Retrospective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02385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 err="1"/>
                        <a:t>Backlog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Refinement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009908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/>
                        <a:t>PO </a:t>
                      </a:r>
                      <a:r>
                        <a:rPr lang="tr-TR" sz="1400" dirty="0" err="1"/>
                        <a:t>Alignment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52166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 err="1"/>
                        <a:t>Meetings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for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Certain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Roles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516952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 err="1"/>
                        <a:t>Future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Workplace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365007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 err="1"/>
                        <a:t>Kick-Off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4816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r>
                        <a:rPr lang="tr-TR" sz="1400" dirty="0" err="1"/>
                        <a:t>Hackathons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4518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4DAC0F5-CF2E-95C4-8D73-DE3DD72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19" y="-243408"/>
            <a:ext cx="10586099" cy="720725"/>
          </a:xfrm>
        </p:spPr>
        <p:txBody>
          <a:bodyPr/>
          <a:lstStyle/>
          <a:p>
            <a:r>
              <a:rPr lang="tr-TR" dirty="0" err="1"/>
              <a:t>Meetings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8B9D-71B6-E78C-04D9-31B0B3A4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31E3-A685-9154-5C1F-4F45BD6F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0153-3C68-BDDA-1C11-7FE42D56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0162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8FFAF7E-AC11-9F27-0F28-095DAA8C9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166203"/>
              </p:ext>
            </p:extLst>
          </p:nvPr>
        </p:nvGraphicFramePr>
        <p:xfrm>
          <a:off x="1058624" y="634103"/>
          <a:ext cx="9865095" cy="5806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62632">
                  <a:extLst>
                    <a:ext uri="{9D8B030D-6E8A-4147-A177-3AD203B41FA5}">
                      <a16:colId xmlns:a16="http://schemas.microsoft.com/office/drawing/2014/main" val="223352240"/>
                    </a:ext>
                  </a:extLst>
                </a:gridCol>
                <a:gridCol w="2774367">
                  <a:extLst>
                    <a:ext uri="{9D8B030D-6E8A-4147-A177-3AD203B41FA5}">
                      <a16:colId xmlns:a16="http://schemas.microsoft.com/office/drawing/2014/main" val="3441420449"/>
                    </a:ext>
                  </a:extLst>
                </a:gridCol>
                <a:gridCol w="2528096">
                  <a:extLst>
                    <a:ext uri="{9D8B030D-6E8A-4147-A177-3AD203B41FA5}">
                      <a16:colId xmlns:a16="http://schemas.microsoft.com/office/drawing/2014/main" val="4165132841"/>
                    </a:ext>
                  </a:extLst>
                </a:gridCol>
              </a:tblGrid>
              <a:tr h="252098">
                <a:tc>
                  <a:txBody>
                    <a:bodyPr/>
                    <a:lstStyle/>
                    <a:p>
                      <a:r>
                        <a:rPr lang="tr-TR" sz="1500" b="1" dirty="0">
                          <a:solidFill>
                            <a:sysClr val="windowText" lastClr="000000"/>
                          </a:solidFill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ysClr val="windowText" lastClr="000000"/>
                          </a:solidFill>
                        </a:rPr>
                        <a:t>Knowledge </a:t>
                      </a:r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Sharing</a:t>
                      </a:r>
                      <a:endParaRPr lang="tr-TR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Coordination</a:t>
                      </a:r>
                      <a:endParaRPr lang="tr-TR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89833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Release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Kick-Off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54892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Scrum</a:t>
                      </a:r>
                      <a:r>
                        <a:rPr lang="tr-TR" sz="1400" dirty="0"/>
                        <a:t> Master </a:t>
                      </a:r>
                      <a:r>
                        <a:rPr lang="tr-TR" sz="1400" dirty="0" err="1"/>
                        <a:t>Sync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582700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/>
                        <a:t>Technical </a:t>
                      </a:r>
                      <a:r>
                        <a:rPr lang="tr-TR" sz="1400" dirty="0" err="1"/>
                        <a:t>Internal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Meetings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9042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/>
                        <a:t>Level-</a:t>
                      </a:r>
                      <a:r>
                        <a:rPr lang="tr-TR" sz="1400" dirty="0" err="1"/>
                        <a:t>Specific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Meetings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23825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Internal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Coordination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Meetings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732863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Lessons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Learned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97583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Intra</a:t>
                      </a:r>
                      <a:r>
                        <a:rPr lang="tr-TR" sz="1400" dirty="0"/>
                        <a:t>-Team Knowledge </a:t>
                      </a:r>
                      <a:r>
                        <a:rPr lang="tr-TR" sz="1400" dirty="0" err="1"/>
                        <a:t>Sharing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Sessions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90488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Internal</a:t>
                      </a:r>
                      <a:r>
                        <a:rPr lang="tr-TR" sz="1400" dirty="0"/>
                        <a:t> Knowledge </a:t>
                      </a:r>
                      <a:r>
                        <a:rPr lang="tr-TR" sz="1400" dirty="0" err="1"/>
                        <a:t>Sharing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Sessions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6416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Lunch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Talks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02385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/>
                        <a:t>Agile </a:t>
                      </a:r>
                      <a:r>
                        <a:rPr lang="tr-TR" sz="1400" dirty="0" err="1"/>
                        <a:t>Coffee</a:t>
                      </a:r>
                      <a:r>
                        <a:rPr lang="tr-TR" sz="1400" dirty="0"/>
                        <a:t>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009908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All-Staff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Meetings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52166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Town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Hall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Meetings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516952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/>
                        <a:t>Developer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365007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Trainings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4816"/>
                  </a:ext>
                </a:extLst>
              </a:tr>
              <a:tr h="275016">
                <a:tc>
                  <a:txBody>
                    <a:bodyPr/>
                    <a:lstStyle/>
                    <a:p>
                      <a:r>
                        <a:rPr lang="tr-TR" sz="1400" dirty="0" err="1"/>
                        <a:t>Forums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9914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4DAC0F5-CF2E-95C4-8D73-DE3DD72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36" y="-243408"/>
            <a:ext cx="10586099" cy="720725"/>
          </a:xfrm>
        </p:spPr>
        <p:txBody>
          <a:bodyPr/>
          <a:lstStyle/>
          <a:p>
            <a:r>
              <a:rPr lang="tr-TR" dirty="0" err="1"/>
              <a:t>Meetings</a:t>
            </a:r>
            <a:r>
              <a:rPr lang="tr-TR" dirty="0"/>
              <a:t> (</a:t>
            </a:r>
            <a:r>
              <a:rPr lang="tr-TR" dirty="0" err="1"/>
              <a:t>Ctd</a:t>
            </a:r>
            <a:r>
              <a:rPr lang="tr-TR" dirty="0"/>
              <a:t>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8B9D-71B6-E78C-04D9-31B0B3A4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31E3-A685-9154-5C1F-4F45BD6F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0153-3C68-BDDA-1C11-7FE42D56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4523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8FFAF7E-AC11-9F27-0F28-095DAA8C9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362895"/>
              </p:ext>
            </p:extLst>
          </p:nvPr>
        </p:nvGraphicFramePr>
        <p:xfrm>
          <a:off x="1161922" y="2060848"/>
          <a:ext cx="9865095" cy="1783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62632">
                  <a:extLst>
                    <a:ext uri="{9D8B030D-6E8A-4147-A177-3AD203B41FA5}">
                      <a16:colId xmlns:a16="http://schemas.microsoft.com/office/drawing/2014/main" val="223352240"/>
                    </a:ext>
                  </a:extLst>
                </a:gridCol>
                <a:gridCol w="2774367">
                  <a:extLst>
                    <a:ext uri="{9D8B030D-6E8A-4147-A177-3AD203B41FA5}">
                      <a16:colId xmlns:a16="http://schemas.microsoft.com/office/drawing/2014/main" val="3441420449"/>
                    </a:ext>
                  </a:extLst>
                </a:gridCol>
                <a:gridCol w="2528096">
                  <a:extLst>
                    <a:ext uri="{9D8B030D-6E8A-4147-A177-3AD203B41FA5}">
                      <a16:colId xmlns:a16="http://schemas.microsoft.com/office/drawing/2014/main" val="4165132841"/>
                    </a:ext>
                  </a:extLst>
                </a:gridCol>
              </a:tblGrid>
              <a:tr h="130151">
                <a:tc>
                  <a:txBody>
                    <a:bodyPr/>
                    <a:lstStyle/>
                    <a:p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Organizational</a:t>
                      </a:r>
                      <a:r>
                        <a:rPr lang="tr-TR" sz="15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Structure</a:t>
                      </a:r>
                      <a:endParaRPr lang="tr-TR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solidFill>
                            <a:sysClr val="windowText" lastClr="000000"/>
                          </a:solidFill>
                        </a:rPr>
                        <a:t>Knowledge </a:t>
                      </a:r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Sharing</a:t>
                      </a:r>
                      <a:endParaRPr lang="tr-TR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 err="1">
                          <a:solidFill>
                            <a:sysClr val="windowText" lastClr="000000"/>
                          </a:solidFill>
                        </a:rPr>
                        <a:t>Coordination</a:t>
                      </a:r>
                      <a:endParaRPr lang="tr-TR" sz="15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89833"/>
                  </a:ext>
                </a:extLst>
              </a:tr>
              <a:tr h="148744">
                <a:tc>
                  <a:txBody>
                    <a:bodyPr/>
                    <a:lstStyle/>
                    <a:p>
                      <a:r>
                        <a:rPr lang="tr-TR" sz="1400" dirty="0" err="1"/>
                        <a:t>Story-Specific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Coordination</a:t>
                      </a:r>
                      <a:r>
                        <a:rPr lang="tr-TR" sz="1400" dirty="0"/>
                        <a:t>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54892"/>
                  </a:ext>
                </a:extLst>
              </a:tr>
              <a:tr h="148744">
                <a:tc>
                  <a:txBody>
                    <a:bodyPr/>
                    <a:lstStyle/>
                    <a:p>
                      <a:r>
                        <a:rPr lang="tr-TR" sz="1400" dirty="0" err="1"/>
                        <a:t>Communities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Practice</a:t>
                      </a:r>
                      <a:r>
                        <a:rPr lang="tr-TR" sz="1400" dirty="0"/>
                        <a:t> (</a:t>
                      </a:r>
                      <a:r>
                        <a:rPr lang="tr-TR" sz="1400" dirty="0" err="1"/>
                        <a:t>COPs</a:t>
                      </a:r>
                      <a:r>
                        <a:rPr lang="tr-TR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582700"/>
                  </a:ext>
                </a:extLst>
              </a:tr>
              <a:tr h="148744">
                <a:tc>
                  <a:txBody>
                    <a:bodyPr/>
                    <a:lstStyle/>
                    <a:p>
                      <a:r>
                        <a:rPr lang="tr-TR" sz="1400" dirty="0" err="1"/>
                        <a:t>Mentoring</a:t>
                      </a:r>
                      <a:r>
                        <a:rPr lang="tr-TR" sz="1400" dirty="0"/>
                        <a:t>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23825"/>
                  </a:ext>
                </a:extLst>
              </a:tr>
              <a:tr h="148744">
                <a:tc>
                  <a:txBody>
                    <a:bodyPr/>
                    <a:lstStyle/>
                    <a:p>
                      <a:r>
                        <a:rPr lang="tr-TR" sz="1400" dirty="0" err="1"/>
                        <a:t>Guilds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73286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4DAC0F5-CF2E-95C4-8D73-DE3DD72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09" y="70847"/>
            <a:ext cx="10586099" cy="720725"/>
          </a:xfrm>
        </p:spPr>
        <p:txBody>
          <a:bodyPr/>
          <a:lstStyle/>
          <a:p>
            <a:r>
              <a:rPr lang="tr-TR" dirty="0" err="1"/>
              <a:t>Organizational</a:t>
            </a:r>
            <a:r>
              <a:rPr lang="tr-TR" dirty="0"/>
              <a:t> </a:t>
            </a:r>
            <a:r>
              <a:rPr lang="tr-TR" dirty="0" err="1"/>
              <a:t>Structures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8B9D-71B6-E78C-04D9-31B0B3A4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31E3-A685-9154-5C1F-4F45BD6F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0153-3C68-BDDA-1C11-7FE42D56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67586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151F2C-00B9-3246-B8D6-0210D792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1340768"/>
            <a:ext cx="7921807" cy="511264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/>
              <a:t>It</a:t>
            </a:r>
            <a:r>
              <a:rPr lang="tr-TR" sz="1600" dirty="0"/>
              <a:t> is a role </a:t>
            </a:r>
            <a:r>
              <a:rPr lang="tr-TR" sz="1600" dirty="0" err="1"/>
              <a:t>ensuring</a:t>
            </a:r>
            <a:r>
              <a:rPr lang="tr-TR" sz="1600" dirty="0"/>
              <a:t> </a:t>
            </a:r>
            <a:r>
              <a:rPr lang="tr-TR" sz="1600" dirty="0" err="1"/>
              <a:t>everything</a:t>
            </a:r>
            <a:r>
              <a:rPr lang="tr-TR" sz="1600" dirty="0"/>
              <a:t> </a:t>
            </a:r>
            <a:r>
              <a:rPr lang="tr-TR" sz="1600" dirty="0" err="1"/>
              <a:t>regarding</a:t>
            </a:r>
            <a:r>
              <a:rPr lang="tr-TR" sz="1600" dirty="0"/>
              <a:t> a </a:t>
            </a:r>
            <a:r>
              <a:rPr lang="tr-TR" sz="1600" dirty="0" err="1"/>
              <a:t>story</a:t>
            </a:r>
            <a:r>
              <a:rPr lang="tr-TR" sz="1600" dirty="0"/>
              <a:t> is </a:t>
            </a:r>
            <a:r>
              <a:rPr lang="tr-TR" sz="1600" dirty="0" err="1"/>
              <a:t>successfully</a:t>
            </a:r>
            <a:r>
              <a:rPr lang="tr-TR" sz="1600" dirty="0"/>
              <a:t> </a:t>
            </a:r>
            <a:r>
              <a:rPr lang="tr-TR" sz="1600" dirty="0" err="1"/>
              <a:t>maintained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completed</a:t>
            </a:r>
            <a:r>
              <a:rPr lang="tr-T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It is not a separate, independent role in the</a:t>
            </a:r>
            <a:r>
              <a:rPr lang="tr-TR" sz="1600" dirty="0"/>
              <a:t> </a:t>
            </a:r>
            <a:r>
              <a:rPr lang="en-US" sz="1600" dirty="0"/>
              <a:t>classical sense but is taken by the existing team members, specifically developers</a:t>
            </a:r>
            <a:r>
              <a:rPr lang="tr-T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0" indent="0">
              <a:lnSpc>
                <a:spcPct val="150000"/>
              </a:lnSpc>
            </a:pPr>
            <a:endParaRPr lang="tr-T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experts having this role</a:t>
            </a:r>
            <a:r>
              <a:rPr lang="tr-TR" sz="1600" dirty="0"/>
              <a:t> </a:t>
            </a:r>
            <a:r>
              <a:rPr lang="en-US" sz="1600" dirty="0"/>
              <a:t>are responsible for creating all necessary subtasks and allocating the right tasks to the right</a:t>
            </a:r>
            <a:r>
              <a:rPr lang="tr-TR" sz="1600" dirty="0"/>
              <a:t> </a:t>
            </a:r>
            <a:r>
              <a:rPr lang="en-US" sz="1600" dirty="0"/>
              <a:t>people</a:t>
            </a:r>
            <a:r>
              <a:rPr lang="tr-T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By the end, this role ensures that the final story is fully functional, all the</a:t>
            </a:r>
            <a:r>
              <a:rPr lang="tr-TR" sz="1600" dirty="0"/>
              <a:t> </a:t>
            </a:r>
            <a:r>
              <a:rPr lang="en-US" sz="1600" dirty="0"/>
              <a:t>requirements are met, and deployed on the integration environment before being presented</a:t>
            </a:r>
            <a:r>
              <a:rPr lang="tr-TR" sz="1600" dirty="0"/>
              <a:t> </a:t>
            </a:r>
            <a:r>
              <a:rPr lang="en-US" sz="1600" dirty="0"/>
              <a:t>to the customer</a:t>
            </a:r>
            <a:r>
              <a:rPr lang="tr-TR" sz="1600" dirty="0"/>
              <a:t>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D2373F1-C185-A645-7FF8-8A6B63C4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Story-Specific</a:t>
            </a:r>
            <a:r>
              <a:rPr lang="tr-TR" dirty="0"/>
              <a:t> </a:t>
            </a:r>
            <a:r>
              <a:rPr lang="tr-TR" dirty="0" err="1"/>
              <a:t>Coordination</a:t>
            </a:r>
            <a:r>
              <a:rPr lang="tr-TR" dirty="0"/>
              <a:t> Role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F23303-2725-273C-41CE-CB03C65E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E8D6AB-5C1D-25C4-0285-060AD1F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D1A933-1136-8E94-72BD-B598C3C1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8" name="Picture 7" descr="A group of people in circles&#10;&#10;Description automatically generated">
            <a:extLst>
              <a:ext uri="{FF2B5EF4-FFF2-40B4-BE49-F238E27FC236}">
                <a16:creationId xmlns:a16="http://schemas.microsoft.com/office/drawing/2014/main" id="{40EE1C65-295C-A73D-F8C8-98326E322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1504" y="1412776"/>
            <a:ext cx="1493508" cy="1493508"/>
          </a:xfrm>
          <a:prstGeom prst="rect">
            <a:avLst/>
          </a:prstGeom>
        </p:spPr>
      </p:pic>
      <p:pic>
        <p:nvPicPr>
          <p:cNvPr id="10" name="Picture 9" descr="A person with many hands holding a card and a computer&#10;&#10;Description automatically generated">
            <a:extLst>
              <a:ext uri="{FF2B5EF4-FFF2-40B4-BE49-F238E27FC236}">
                <a16:creationId xmlns:a16="http://schemas.microsoft.com/office/drawing/2014/main" id="{90BF907B-9970-A476-60CB-72E3DA1FE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655137"/>
            <a:ext cx="1790023" cy="17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15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09C4DE-578D-158B-B918-2311CDAB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589942"/>
            <a:ext cx="6624736" cy="3672831"/>
          </a:xfrm>
        </p:spPr>
        <p:txBody>
          <a:bodyPr/>
          <a:lstStyle/>
          <a:p>
            <a:pPr marL="642937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No surveillance on the integrated individual feature branches.</a:t>
            </a:r>
            <a:endParaRPr lang="tr-TR" dirty="0"/>
          </a:p>
          <a:p>
            <a:pPr marL="642937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Unawareness of what to do with the open tasks.</a:t>
            </a:r>
            <a:endParaRPr lang="tr-TR" dirty="0"/>
          </a:p>
          <a:p>
            <a:pPr marL="642937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Unawareness of which additional team members could be allocated to the tasks to finish</a:t>
            </a:r>
            <a:r>
              <a:rPr lang="tr-TR" dirty="0"/>
              <a:t> </a:t>
            </a:r>
            <a:r>
              <a:rPr lang="en-US" dirty="0"/>
              <a:t>them earlier.</a:t>
            </a:r>
            <a:r>
              <a:rPr lang="tr-TR" dirty="0"/>
              <a:t>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191025-3634-ECB1-4945-830A4F63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Story-Specific</a:t>
            </a:r>
            <a:r>
              <a:rPr lang="tr-TR" dirty="0"/>
              <a:t> </a:t>
            </a:r>
            <a:r>
              <a:rPr lang="tr-TR" dirty="0" err="1"/>
              <a:t>Coordination</a:t>
            </a:r>
            <a:r>
              <a:rPr lang="tr-TR" dirty="0"/>
              <a:t> Role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5851-875F-BDC3-016D-746070CA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44EE-1B0D-F86A-A0AA-2638F162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475A-2472-3AF1-B848-33BFF1F7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8" name="Picture 7" descr="A handshake with people around it&#10;&#10;Description automatically generated">
            <a:extLst>
              <a:ext uri="{FF2B5EF4-FFF2-40B4-BE49-F238E27FC236}">
                <a16:creationId xmlns:a16="http://schemas.microsoft.com/office/drawing/2014/main" id="{8D74FCD8-BCC9-9404-079A-6E5ED6E87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256" y="2924944"/>
            <a:ext cx="1593708" cy="1593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030C17-7D3A-2751-7AA7-AB3B52C33AF3}"/>
              </a:ext>
            </a:extLst>
          </p:cNvPr>
          <p:cNvSpPr txBox="1"/>
          <p:nvPr/>
        </p:nvSpPr>
        <p:spPr>
          <a:xfrm>
            <a:off x="839416" y="1268760"/>
            <a:ext cx="10081120" cy="872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role </a:t>
            </a:r>
            <a:r>
              <a:rPr lang="tr-TR" dirty="0" err="1"/>
              <a:t>aims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fill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en-US" dirty="0"/>
              <a:t>coordination gaps arising in large-scale agile development</a:t>
            </a:r>
            <a:r>
              <a:rPr lang="tr-TR" dirty="0"/>
              <a:t> </a:t>
            </a:r>
            <a:r>
              <a:rPr lang="en-US" dirty="0"/>
              <a:t>environments regarding the management of tasks: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31143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981076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Results</a:t>
            </a:r>
            <a:endParaRPr lang="tr-TR" dirty="0"/>
          </a:p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Research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2497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7834C-2A75-62AE-B425-9E5E7E3B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Communities of Practice are observed to provide certain benefits regarding the efficient usage</a:t>
            </a:r>
            <a:r>
              <a:rPr lang="tr-TR" dirty="0"/>
              <a:t> </a:t>
            </a:r>
            <a:r>
              <a:rPr lang="en-US" dirty="0"/>
              <a:t>of the knowledge that team members have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they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purposes</a:t>
            </a:r>
            <a:r>
              <a:rPr lang="tr-TR" dirty="0"/>
              <a:t> in </a:t>
            </a:r>
            <a:r>
              <a:rPr lang="tr-TR" dirty="0" err="1"/>
              <a:t>large-scale</a:t>
            </a:r>
            <a:r>
              <a:rPr lang="tr-TR" dirty="0"/>
              <a:t> agile </a:t>
            </a:r>
            <a:r>
              <a:rPr lang="tr-TR" dirty="0" err="1"/>
              <a:t>contexts</a:t>
            </a:r>
            <a:r>
              <a:rPr lang="tr-T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COPs, people talk about various topics such as coding guidelines, new</a:t>
            </a:r>
            <a:r>
              <a:rPr lang="tr-TR" dirty="0"/>
              <a:t> </a:t>
            </a:r>
            <a:r>
              <a:rPr lang="en-US" dirty="0"/>
              <a:t>tools, new frameworks, and best practices</a:t>
            </a:r>
            <a:r>
              <a:rPr lang="tr-TR" dirty="0"/>
              <a:t>. </a:t>
            </a:r>
            <a:r>
              <a:rPr lang="en-US" dirty="0"/>
              <a:t>They exchange ideas and experiences, and</a:t>
            </a:r>
            <a:r>
              <a:rPr lang="tr-TR" dirty="0"/>
              <a:t> </a:t>
            </a:r>
            <a:r>
              <a:rPr lang="en-US" dirty="0"/>
              <a:t>learn from each other while potentially teaching their colleagues certain topics that they</a:t>
            </a:r>
            <a:r>
              <a:rPr lang="tr-TR" dirty="0"/>
              <a:t> </a:t>
            </a:r>
            <a:r>
              <a:rPr lang="en-US" dirty="0"/>
              <a:t>are knowledgeable about</a:t>
            </a:r>
            <a:r>
              <a:rPr lang="tr-T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organizations implement multiple COPs that focus</a:t>
            </a:r>
            <a:r>
              <a:rPr lang="tr-TR" dirty="0"/>
              <a:t> </a:t>
            </a:r>
            <a:r>
              <a:rPr lang="en-US" dirty="0"/>
              <a:t>on different topics, such as frontend development, backend development, architecture, and</a:t>
            </a:r>
            <a:r>
              <a:rPr lang="tr-TR" dirty="0"/>
              <a:t> </a:t>
            </a:r>
            <a:r>
              <a:rPr lang="en-US" dirty="0"/>
              <a:t>security</a:t>
            </a:r>
            <a:r>
              <a:rPr lang="tr-TR" dirty="0"/>
              <a:t>. </a:t>
            </a:r>
            <a:r>
              <a:rPr lang="en-US" dirty="0"/>
              <a:t>In this setup, one member from each team whose</a:t>
            </a:r>
            <a:r>
              <a:rPr lang="tr-TR" dirty="0"/>
              <a:t> </a:t>
            </a:r>
            <a:r>
              <a:rPr lang="en-US" dirty="0"/>
              <a:t>expertise suits one of the COPs joins the respective COP</a:t>
            </a:r>
            <a:r>
              <a:rPr lang="tr-T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Although the main objective of COPs is to share knowledge, they also serve as an indirect</a:t>
            </a:r>
            <a:r>
              <a:rPr lang="tr-TR" dirty="0"/>
              <a:t> </a:t>
            </a:r>
            <a:r>
              <a:rPr lang="en-US" dirty="0"/>
              <a:t>coordination mechanism in certain contexts</a:t>
            </a:r>
            <a:r>
              <a:rPr lang="tr-TR" dirty="0"/>
              <a:t>. </a:t>
            </a:r>
            <a:r>
              <a:rPr lang="en-US" dirty="0"/>
              <a:t>For instance, participation</a:t>
            </a:r>
            <a:r>
              <a:rPr lang="tr-TR" dirty="0"/>
              <a:t> </a:t>
            </a:r>
            <a:r>
              <a:rPr lang="en-US" dirty="0"/>
              <a:t>of one team member from all teams in COPs enables teams to coordinate the dependencies</a:t>
            </a:r>
            <a:r>
              <a:rPr lang="tr-TR" dirty="0"/>
              <a:t> </a:t>
            </a:r>
            <a:r>
              <a:rPr lang="en-US" dirty="0"/>
              <a:t>and the topics that affect all teams</a:t>
            </a:r>
            <a:r>
              <a:rPr lang="tr-TR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95C166-4C22-750F-25ED-90980CCA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Communities</a:t>
            </a:r>
            <a:r>
              <a:rPr lang="tr-TR" dirty="0"/>
              <a:t> of </a:t>
            </a:r>
            <a:r>
              <a:rPr lang="tr-TR" dirty="0" err="1"/>
              <a:t>Practice</a:t>
            </a:r>
            <a:r>
              <a:rPr lang="tr-TR" dirty="0"/>
              <a:t> (</a:t>
            </a:r>
            <a:r>
              <a:rPr lang="tr-TR" dirty="0" err="1"/>
              <a:t>COPs</a:t>
            </a:r>
            <a:r>
              <a:rPr lang="tr-TR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36B3-2D29-7240-680D-CEFF63E2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71EBC-8AD1-D9FE-2CEF-D3E76726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D509-A89C-A215-5503-2F53F52D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2651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F56995-6C1A-E48F-913C-710DE1885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435176"/>
              </p:ext>
            </p:extLst>
          </p:nvPr>
        </p:nvGraphicFramePr>
        <p:xfrm>
          <a:off x="1127448" y="1052736"/>
          <a:ext cx="9505059" cy="489187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85781">
                  <a:extLst>
                    <a:ext uri="{9D8B030D-6E8A-4147-A177-3AD203B41FA5}">
                      <a16:colId xmlns:a16="http://schemas.microsoft.com/office/drawing/2014/main" val="2222300028"/>
                    </a:ext>
                  </a:extLst>
                </a:gridCol>
                <a:gridCol w="2406426">
                  <a:extLst>
                    <a:ext uri="{9D8B030D-6E8A-4147-A177-3AD203B41FA5}">
                      <a16:colId xmlns:a16="http://schemas.microsoft.com/office/drawing/2014/main" val="4138087746"/>
                    </a:ext>
                  </a:extLst>
                </a:gridCol>
                <a:gridCol w="2406426">
                  <a:extLst>
                    <a:ext uri="{9D8B030D-6E8A-4147-A177-3AD203B41FA5}">
                      <a16:colId xmlns:a16="http://schemas.microsoft.com/office/drawing/2014/main" val="3144688631"/>
                    </a:ext>
                  </a:extLst>
                </a:gridCol>
                <a:gridCol w="2406426">
                  <a:extLst>
                    <a:ext uri="{9D8B030D-6E8A-4147-A177-3AD203B41FA5}">
                      <a16:colId xmlns:a16="http://schemas.microsoft.com/office/drawing/2014/main" val="2750010217"/>
                    </a:ext>
                  </a:extLst>
                </a:gridCol>
              </a:tblGrid>
              <a:tr h="411425">
                <a:tc>
                  <a:txBody>
                    <a:bodyPr/>
                    <a:lstStyle/>
                    <a:p>
                      <a:pPr algn="l"/>
                      <a:r>
                        <a:rPr lang="tr-TR" sz="1500" dirty="0" err="1"/>
                        <a:t>Category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500" dirty="0"/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Knowledge </a:t>
                      </a:r>
                      <a:r>
                        <a:rPr lang="tr-TR" sz="1500" dirty="0" err="1"/>
                        <a:t>Sharing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err="1"/>
                        <a:t>Coordination</a:t>
                      </a:r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803876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tr-TR" sz="1400" dirty="0" err="1"/>
                        <a:t>Communication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Microsoft </a:t>
                      </a:r>
                      <a:r>
                        <a:rPr lang="tr-TR" sz="1400" dirty="0" err="1"/>
                        <a:t>Teams</a:t>
                      </a:r>
                      <a:endParaRPr lang="tr-TR" sz="1400" dirty="0"/>
                    </a:p>
                    <a:p>
                      <a:r>
                        <a:rPr lang="tr-TR" sz="1400" dirty="0" err="1"/>
                        <a:t>Slack</a:t>
                      </a:r>
                      <a:endParaRPr lang="tr-TR" sz="1400" dirty="0"/>
                    </a:p>
                    <a:p>
                      <a:r>
                        <a:rPr lang="tr-TR" sz="1400" dirty="0"/>
                        <a:t>Outlook</a:t>
                      </a:r>
                    </a:p>
                    <a:p>
                      <a:r>
                        <a:rPr lang="tr-TR" sz="1400" dirty="0" err="1"/>
                        <a:t>Zoom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28736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tr-TR" sz="1400" dirty="0" err="1"/>
                        <a:t>Documentation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Jira</a:t>
                      </a:r>
                      <a:endParaRPr lang="tr-TR" sz="1400" dirty="0"/>
                    </a:p>
                    <a:p>
                      <a:r>
                        <a:rPr lang="tr-TR" sz="1400" dirty="0" err="1"/>
                        <a:t>Confluence</a:t>
                      </a:r>
                      <a:endParaRPr lang="tr-TR" sz="1400" dirty="0"/>
                    </a:p>
                    <a:p>
                      <a:r>
                        <a:rPr lang="tr-TR" sz="1400" dirty="0"/>
                        <a:t>SharePoint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1829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tr-TR" sz="1400" dirty="0" err="1"/>
                        <a:t>Version</a:t>
                      </a:r>
                      <a:r>
                        <a:rPr lang="tr-TR" sz="1400" dirty="0"/>
                        <a:t> Control </a:t>
                      </a:r>
                      <a:r>
                        <a:rPr lang="tr-TR" sz="1400" dirty="0" err="1"/>
                        <a:t>and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Repository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Git</a:t>
                      </a:r>
                    </a:p>
                    <a:p>
                      <a:r>
                        <a:rPr lang="tr-TR" sz="1400" dirty="0" err="1"/>
                        <a:t>GitHub</a:t>
                      </a:r>
                      <a:endParaRPr lang="tr-TR" sz="1400" dirty="0"/>
                    </a:p>
                    <a:p>
                      <a:r>
                        <a:rPr lang="tr-TR" sz="1400" dirty="0" err="1"/>
                        <a:t>Bitbucket</a:t>
                      </a:r>
                      <a:endParaRPr lang="tr-TR" sz="1400" dirty="0"/>
                    </a:p>
                    <a:p>
                      <a:r>
                        <a:rPr lang="tr-TR" sz="1400" dirty="0"/>
                        <a:t>Nexus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45843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tr-TR" sz="1400" dirty="0" err="1"/>
                        <a:t>Requirements</a:t>
                      </a:r>
                      <a:r>
                        <a:rPr lang="tr-TR" sz="1400" dirty="0"/>
                        <a:t>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Doors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817867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tr-TR" sz="14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Figma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53662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tr-TR" sz="1400" dirty="0"/>
                        <a:t>Visual </a:t>
                      </a:r>
                      <a:r>
                        <a:rPr lang="tr-TR" sz="1400" dirty="0" err="1"/>
                        <a:t>Workspace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Miro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52930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r>
                        <a:rPr lang="tr-TR" sz="1400" dirty="0"/>
                        <a:t>Online </a:t>
                      </a:r>
                      <a:r>
                        <a:rPr lang="tr-TR" sz="1400" dirty="0" err="1"/>
                        <a:t>Whiteboard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ConceptBoard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78012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88C8548-DD3B-EBBB-75CE-6A41EB64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A3C7-11BB-1090-6A8E-9A32BA77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36F7-64AA-3376-3472-65F286F8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A056-210F-3DAA-F8CF-449DFB4B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50170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1151F2C-00B9-3246-B8D6-0210D792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00808"/>
            <a:ext cx="5399071" cy="475260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/>
              <a:t>Our</a:t>
            </a:r>
            <a:r>
              <a:rPr lang="tr-TR" sz="1600" dirty="0"/>
              <a:t> </a:t>
            </a:r>
            <a:r>
              <a:rPr lang="tr-TR" sz="1600" dirty="0" err="1"/>
              <a:t>interview</a:t>
            </a:r>
            <a:r>
              <a:rPr lang="tr-TR" sz="1600" dirty="0"/>
              <a:t> </a:t>
            </a:r>
            <a:r>
              <a:rPr lang="tr-TR" sz="1600" dirty="0" err="1"/>
              <a:t>study</a:t>
            </a:r>
            <a:r>
              <a:rPr lang="tr-TR" sz="1600" dirty="0"/>
              <a:t> </a:t>
            </a:r>
            <a:r>
              <a:rPr lang="tr-TR" sz="1600" dirty="0" err="1"/>
              <a:t>identifies</a:t>
            </a:r>
            <a:r>
              <a:rPr lang="tr-TR" sz="1600" dirty="0"/>
              <a:t> </a:t>
            </a:r>
            <a:r>
              <a:rPr lang="tr-TR" sz="1600" b="1" dirty="0"/>
              <a:t>20 </a:t>
            </a:r>
            <a:r>
              <a:rPr lang="tr-TR" sz="1600" b="1" dirty="0" err="1"/>
              <a:t>barriers</a:t>
            </a:r>
            <a:r>
              <a:rPr lang="tr-TR" sz="1600" b="1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effective</a:t>
            </a:r>
            <a:r>
              <a:rPr lang="tr-TR" sz="1600" dirty="0"/>
              <a:t> </a:t>
            </a:r>
            <a:r>
              <a:rPr lang="tr-TR" sz="1600" dirty="0" err="1"/>
              <a:t>knowledge</a:t>
            </a:r>
            <a:r>
              <a:rPr lang="tr-TR" sz="1600" dirty="0"/>
              <a:t> </a:t>
            </a:r>
            <a:r>
              <a:rPr lang="tr-TR" sz="1600" dirty="0" err="1"/>
              <a:t>sharing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coordination</a:t>
            </a:r>
            <a:r>
              <a:rPr lang="tr-TR" sz="1600" dirty="0"/>
              <a:t> in </a:t>
            </a:r>
            <a:r>
              <a:rPr lang="tr-TR" sz="1600" dirty="0" err="1"/>
              <a:t>large</a:t>
            </a:r>
            <a:r>
              <a:rPr lang="tr-TR" sz="1600" dirty="0"/>
              <a:t> agile </a:t>
            </a:r>
            <a:r>
              <a:rPr lang="tr-TR" sz="1600" dirty="0" err="1"/>
              <a:t>organizations</a:t>
            </a:r>
            <a:r>
              <a:rPr lang="tr-T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/>
              <a:t>Results</a:t>
            </a:r>
            <a:r>
              <a:rPr lang="tr-TR" sz="1600" dirty="0"/>
              <a:t> </a:t>
            </a:r>
            <a:r>
              <a:rPr lang="tr-TR" sz="1600" dirty="0" err="1"/>
              <a:t>show</a:t>
            </a:r>
            <a:r>
              <a:rPr lang="tr-TR" sz="1600" dirty="0"/>
              <a:t> </a:t>
            </a:r>
            <a:r>
              <a:rPr lang="tr-TR" sz="1600" dirty="0" err="1"/>
              <a:t>that</a:t>
            </a:r>
            <a:r>
              <a:rPr lang="tr-TR" sz="1600" dirty="0"/>
              <a:t> </a:t>
            </a:r>
            <a:r>
              <a:rPr lang="tr-TR" sz="1600" dirty="0" err="1"/>
              <a:t>barriers</a:t>
            </a:r>
            <a:r>
              <a:rPr lang="tr-TR" sz="1600" dirty="0"/>
              <a:t> </a:t>
            </a:r>
            <a:r>
              <a:rPr lang="tr-TR" sz="1600" dirty="0" err="1"/>
              <a:t>often</a:t>
            </a:r>
            <a:r>
              <a:rPr lang="tr-TR" sz="1600" dirty="0"/>
              <a:t> </a:t>
            </a:r>
            <a:r>
              <a:rPr lang="tr-TR" sz="1600" dirty="0" err="1"/>
              <a:t>affect</a:t>
            </a:r>
            <a:r>
              <a:rPr lang="tr-TR" sz="1600" dirty="0"/>
              <a:t> </a:t>
            </a:r>
            <a:r>
              <a:rPr lang="tr-TR" sz="1600" dirty="0" err="1"/>
              <a:t>knowledge</a:t>
            </a:r>
            <a:r>
              <a:rPr lang="tr-TR" sz="1600" dirty="0"/>
              <a:t> </a:t>
            </a:r>
            <a:r>
              <a:rPr lang="tr-TR" sz="1600" dirty="0" err="1"/>
              <a:t>sharing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coordination</a:t>
            </a:r>
            <a:r>
              <a:rPr lang="tr-TR" sz="1600" dirty="0"/>
              <a:t> </a:t>
            </a:r>
            <a:r>
              <a:rPr lang="tr-TR" sz="1600" dirty="0" err="1"/>
              <a:t>practices</a:t>
            </a:r>
            <a:r>
              <a:rPr lang="tr-TR" sz="1600" dirty="0"/>
              <a:t> </a:t>
            </a:r>
            <a:r>
              <a:rPr lang="tr-TR" sz="1600" dirty="0" err="1"/>
              <a:t>together</a:t>
            </a:r>
            <a:r>
              <a:rPr lang="tr-TR" sz="1600" dirty="0"/>
              <a:t>, </a:t>
            </a:r>
            <a:r>
              <a:rPr lang="tr-TR" sz="1600" dirty="0" err="1"/>
              <a:t>either</a:t>
            </a:r>
            <a:r>
              <a:rPr lang="tr-TR" sz="1600" dirty="0"/>
              <a:t> </a:t>
            </a:r>
            <a:r>
              <a:rPr lang="tr-TR" sz="1600" dirty="0" err="1"/>
              <a:t>directly</a:t>
            </a:r>
            <a:r>
              <a:rPr lang="tr-TR" sz="1600" dirty="0"/>
              <a:t> </a:t>
            </a:r>
            <a:r>
              <a:rPr lang="tr-TR" sz="1600" dirty="0" err="1"/>
              <a:t>or</a:t>
            </a:r>
            <a:r>
              <a:rPr lang="tr-TR" sz="1600" dirty="0"/>
              <a:t> </a:t>
            </a:r>
            <a:r>
              <a:rPr lang="tr-TR" sz="1600" dirty="0" err="1"/>
              <a:t>indirectly</a:t>
            </a:r>
            <a:r>
              <a:rPr lang="tr-T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err="1"/>
              <a:t>Upcoming</a:t>
            </a:r>
            <a:r>
              <a:rPr lang="tr-TR" sz="1600" dirty="0"/>
              <a:t> </a:t>
            </a:r>
            <a:r>
              <a:rPr lang="tr-TR" sz="1600" dirty="0" err="1"/>
              <a:t>tables</a:t>
            </a:r>
            <a:r>
              <a:rPr lang="tr-TR" sz="1600" dirty="0"/>
              <a:t> </a:t>
            </a:r>
            <a:r>
              <a:rPr lang="tr-TR" sz="1600" dirty="0" err="1"/>
              <a:t>list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identified</a:t>
            </a:r>
            <a:r>
              <a:rPr lang="tr-TR" sz="1600" dirty="0"/>
              <a:t> </a:t>
            </a:r>
            <a:r>
              <a:rPr lang="tr-TR" sz="1600" dirty="0" err="1"/>
              <a:t>barriers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their</a:t>
            </a:r>
            <a:r>
              <a:rPr lang="tr-TR" sz="1600" dirty="0"/>
              <a:t> </a:t>
            </a:r>
            <a:r>
              <a:rPr lang="tr-TR" sz="1600" dirty="0" err="1"/>
              <a:t>relation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knowledge</a:t>
            </a:r>
            <a:r>
              <a:rPr lang="tr-TR" sz="1600" dirty="0"/>
              <a:t> </a:t>
            </a:r>
            <a:r>
              <a:rPr lang="tr-TR" sz="1600" dirty="0" err="1"/>
              <a:t>sharing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coordination</a:t>
            </a:r>
            <a:r>
              <a:rPr lang="tr-TR" sz="1600" dirty="0"/>
              <a:t> </a:t>
            </a:r>
            <a:r>
              <a:rPr lang="tr-TR" sz="1600" dirty="0" err="1"/>
              <a:t>practices</a:t>
            </a:r>
            <a:r>
              <a:rPr lang="tr-TR" sz="1600" dirty="0"/>
              <a:t>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0D2373F1-C185-A645-7FF8-8A6B63C4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Results</a:t>
            </a:r>
            <a:r>
              <a:rPr lang="tr-TR" dirty="0"/>
              <a:t> - </a:t>
            </a:r>
            <a:r>
              <a:rPr lang="tr-TR" dirty="0" err="1"/>
              <a:t>Barriers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F23303-2725-273C-41CE-CB03C65E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E8D6AB-5C1D-25C4-0285-060AD1F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D1A933-1136-8E94-72BD-B598C3C1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8" name="Picture 7" descr="A blue figure standing on a barrier&#10;&#10;Description automatically generated">
            <a:extLst>
              <a:ext uri="{FF2B5EF4-FFF2-40B4-BE49-F238E27FC236}">
                <a16:creationId xmlns:a16="http://schemas.microsoft.com/office/drawing/2014/main" id="{06A25036-540B-A65C-1CB7-5731EC1C1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221223"/>
            <a:ext cx="1862676" cy="18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31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5B8D04-79F6-7567-E5AE-A43813D9C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214469"/>
              </p:ext>
            </p:extLst>
          </p:nvPr>
        </p:nvGraphicFramePr>
        <p:xfrm>
          <a:off x="695400" y="1412776"/>
          <a:ext cx="10657184" cy="4028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93985912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8143900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871378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500" dirty="0" err="1"/>
                        <a:t>Barrier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Knowledge </a:t>
                      </a:r>
                      <a:r>
                        <a:rPr lang="tr-TR" sz="1500" dirty="0" err="1"/>
                        <a:t>Sharing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err="1"/>
                        <a:t>Coordination</a:t>
                      </a:r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3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Personality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Traits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1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Language </a:t>
                      </a:r>
                      <a:r>
                        <a:rPr lang="tr-TR" sz="1400" dirty="0" err="1"/>
                        <a:t>Differences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1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Cultural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Differences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4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Lack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Experience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8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Limitation</a:t>
                      </a:r>
                      <a:r>
                        <a:rPr lang="tr-TR" sz="1400" dirty="0"/>
                        <a:t> of Ad-Hoc </a:t>
                      </a:r>
                      <a:r>
                        <a:rPr lang="tr-TR" sz="1400" dirty="0" err="1"/>
                        <a:t>Exchanges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Inability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to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Use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Physical</a:t>
                      </a:r>
                      <a:r>
                        <a:rPr lang="tr-TR" sz="1400" dirty="0"/>
                        <a:t>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6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Inability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to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Overhear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/>
                        <a:t>indirectly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4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Inability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to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Observe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Colleagues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Inability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to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Use</a:t>
                      </a:r>
                      <a:r>
                        <a:rPr lang="tr-TR" sz="1400" dirty="0"/>
                        <a:t> Body Language </a:t>
                      </a:r>
                      <a:r>
                        <a:rPr lang="tr-TR" sz="1400" dirty="0" err="1"/>
                        <a:t>and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Facial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Expressions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1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Time </a:t>
                      </a:r>
                      <a:r>
                        <a:rPr lang="tr-TR" sz="1400" dirty="0" err="1"/>
                        <a:t>Zone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Differences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8168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B99366-39D0-6532-C18D-C38117CE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Barriers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6193-A3B7-8117-6D71-4DCFB38C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FD5AB-DACD-2E0E-C6EF-B2B8A6ED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6B57-BBD7-02BA-3E85-CA9DB077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72209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5B8D04-79F6-7567-E5AE-A43813D9C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972320"/>
              </p:ext>
            </p:extLst>
          </p:nvPr>
        </p:nvGraphicFramePr>
        <p:xfrm>
          <a:off x="695400" y="1412776"/>
          <a:ext cx="10657184" cy="4028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93985912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8143900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871378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500" dirty="0" err="1"/>
                        <a:t>Barrier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Knowledge </a:t>
                      </a:r>
                      <a:r>
                        <a:rPr lang="tr-TR" sz="1500" dirty="0" err="1"/>
                        <a:t>Sharing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err="1"/>
                        <a:t>Coordination</a:t>
                      </a:r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3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Insufficient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Documentation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Efforts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1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Involvement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External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Parties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/>
                        <a:t>indirectly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1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Lack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Transparency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4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Misinterpretation</a:t>
                      </a:r>
                      <a:r>
                        <a:rPr lang="tr-TR" sz="1400" dirty="0"/>
                        <a:t> of Agile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/>
                        <a:t>indirectly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8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Unawareness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/>
                        <a:t>indirectly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Lack</a:t>
                      </a:r>
                      <a:r>
                        <a:rPr lang="tr-TR" sz="1400" dirty="0"/>
                        <a:t> of Management </a:t>
                      </a:r>
                      <a:r>
                        <a:rPr lang="tr-TR" sz="1400" dirty="0" err="1"/>
                        <a:t>Support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6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Project </a:t>
                      </a:r>
                      <a:r>
                        <a:rPr lang="tr-TR" sz="1400" dirty="0" err="1"/>
                        <a:t>Kick-Off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4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Inadaquate</a:t>
                      </a:r>
                      <a:r>
                        <a:rPr lang="tr-TR" sz="1400" dirty="0"/>
                        <a:t>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Reduntant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Meetings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1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Lack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Clear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Responsibilities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686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B99366-39D0-6532-C18D-C38117CE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Barriers</a:t>
            </a:r>
            <a:r>
              <a:rPr lang="tr-TR" dirty="0"/>
              <a:t> (</a:t>
            </a:r>
            <a:r>
              <a:rPr lang="tr-TR" dirty="0" err="1"/>
              <a:t>Ctd</a:t>
            </a:r>
            <a:r>
              <a:rPr lang="tr-TR" dirty="0"/>
              <a:t>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6193-A3B7-8117-6D71-4DCFB38C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FD5AB-DACD-2E0E-C6EF-B2B8A6ED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6B57-BBD7-02BA-3E85-CA9DB077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23071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B5B8D04-79F6-7567-E5AE-A43813D9C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570634"/>
              </p:ext>
            </p:extLst>
          </p:nvPr>
        </p:nvGraphicFramePr>
        <p:xfrm>
          <a:off x="695400" y="1412776"/>
          <a:ext cx="10657184" cy="3657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93985912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8143900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871378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500" dirty="0" err="1"/>
                        <a:t>Facilitator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Knowledge </a:t>
                      </a:r>
                      <a:r>
                        <a:rPr lang="tr-TR" sz="1500" dirty="0" err="1"/>
                        <a:t>Sharing</a:t>
                      </a:r>
                      <a:endParaRPr lang="tr-T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err="1"/>
                        <a:t>Coordination</a:t>
                      </a:r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3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Documentation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Efforts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1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Efficient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Usage</a:t>
                      </a:r>
                      <a:r>
                        <a:rPr lang="tr-TR" sz="1400" dirty="0"/>
                        <a:t> of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81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Appropriate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Participant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Selection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4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Emotional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Bonding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8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Flat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Hierarchy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Ad-Hoc </a:t>
                      </a:r>
                      <a:r>
                        <a:rPr lang="tr-TR" sz="1400" dirty="0" err="1"/>
                        <a:t>Exchanges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6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Appropriate</a:t>
                      </a:r>
                      <a:r>
                        <a:rPr lang="tr-TR" sz="1400" dirty="0"/>
                        <a:t> Meeting </a:t>
                      </a:r>
                      <a:r>
                        <a:rPr lang="tr-TR" sz="1400" dirty="0" err="1"/>
                        <a:t>Selection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4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Encouraging</a:t>
                      </a:r>
                      <a:r>
                        <a:rPr lang="tr-TR" sz="1400" dirty="0"/>
                        <a:t> Knowledge </a:t>
                      </a:r>
                      <a:r>
                        <a:rPr lang="tr-TR" sz="1400" dirty="0" err="1"/>
                        <a:t>Sharing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2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Clear</a:t>
                      </a:r>
                      <a:r>
                        <a:rPr lang="tr-TR" sz="1400" dirty="0"/>
                        <a:t> Definition of </a:t>
                      </a:r>
                      <a:r>
                        <a:rPr lang="tr-TR" sz="1400" dirty="0" err="1"/>
                        <a:t>Roles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1349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B99366-39D0-6532-C18D-C38117CE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Facilitators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6193-A3B7-8117-6D71-4DCFB38C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FD5AB-DACD-2E0E-C6EF-B2B8A6ED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6B57-BBD7-02BA-3E85-CA9DB077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93873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F0C6-A0E2-5624-C763-FD827239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7CB70E0-2CDF-E662-ED94-DA807531C5A1}"/>
              </a:ext>
            </a:extLst>
          </p:cNvPr>
          <p:cNvSpPr/>
          <p:nvPr/>
        </p:nvSpPr>
        <p:spPr bwMode="auto">
          <a:xfrm>
            <a:off x="0" y="2276872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EFCCB-C998-B6EB-0DE7-1ADA8C01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Results</a:t>
            </a:r>
            <a:endParaRPr lang="tr-TR" dirty="0"/>
          </a:p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Research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E04E1E-9A9C-04B7-856D-1A087708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CE434D-4EAB-68BA-98EB-9EAA5FE7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542D3E-5780-638F-6CBD-A7BAEEB7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EF7C4-104A-9FF4-2DB2-CA29EEF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3616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7834C-2A75-62AE-B425-9E5E7E3B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Knowledge sharing and coordination are tightly coupled, and a barrier or a facilitator</a:t>
            </a:r>
            <a:r>
              <a:rPr lang="tr-TR" dirty="0"/>
              <a:t> </a:t>
            </a:r>
            <a:r>
              <a:rPr lang="en-US" dirty="0"/>
              <a:t>affecting one of them is very likely to affect the other</a:t>
            </a:r>
            <a:r>
              <a:rPr lang="tr-T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Contrary to the findings of the existing literature, ad-hoc meetings are not necessarily</a:t>
            </a:r>
            <a:r>
              <a:rPr lang="tr-TR" dirty="0"/>
              <a:t> </a:t>
            </a:r>
            <a:r>
              <a:rPr lang="en-US" dirty="0"/>
              <a:t>more efficient than scheduled ones</a:t>
            </a:r>
            <a:r>
              <a:rPr lang="tr-TR" dirty="0"/>
              <a:t>. </a:t>
            </a:r>
            <a:r>
              <a:rPr lang="tr-TR" dirty="0" err="1"/>
              <a:t>Especially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en-US" dirty="0"/>
              <a:t>a thorough preparation of the presenters is</a:t>
            </a:r>
            <a:r>
              <a:rPr lang="tr-TR" dirty="0"/>
              <a:t> </a:t>
            </a:r>
            <a:r>
              <a:rPr lang="en-US" dirty="0"/>
              <a:t>required to enable more effective knowledge sharing and coordination during a meeting, it</a:t>
            </a:r>
            <a:r>
              <a:rPr lang="tr-TR" dirty="0"/>
              <a:t> </a:t>
            </a:r>
            <a:r>
              <a:rPr lang="en-US" dirty="0"/>
              <a:t>is more beneficial to schedule the meeting with clear goals defined beforehand so that the</a:t>
            </a:r>
            <a:r>
              <a:rPr lang="tr-TR" dirty="0"/>
              <a:t> </a:t>
            </a:r>
            <a:r>
              <a:rPr lang="en-US" dirty="0"/>
              <a:t>presenters can use their time more effectively.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implementation details of the online tools used for knowledge sharing and</a:t>
            </a:r>
            <a:r>
              <a:rPr lang="tr-TR" dirty="0"/>
              <a:t> </a:t>
            </a:r>
            <a:r>
              <a:rPr lang="en-US" dirty="0"/>
              <a:t>coordination are as important as the tools themselves, and the exact way they are used</a:t>
            </a:r>
            <a:r>
              <a:rPr lang="tr-TR" dirty="0"/>
              <a:t> </a:t>
            </a:r>
            <a:r>
              <a:rPr lang="en-US" dirty="0"/>
              <a:t>decides whether they work as effective mechanisms for knowledge sharing and</a:t>
            </a:r>
            <a:r>
              <a:rPr lang="tr-TR" dirty="0"/>
              <a:t> </a:t>
            </a:r>
            <a:r>
              <a:rPr lang="en-US" dirty="0"/>
              <a:t>coordination</a:t>
            </a:r>
            <a:r>
              <a:rPr lang="tr-T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Although an online tool is not initially designed to be used for knowledge sharing or</a:t>
            </a:r>
            <a:r>
              <a:rPr lang="tr-TR" dirty="0"/>
              <a:t> </a:t>
            </a:r>
            <a:r>
              <a:rPr lang="en-US" dirty="0"/>
              <a:t>coordination purposes, it can still act as an important mechanism for knowledge sharing</a:t>
            </a:r>
            <a:r>
              <a:rPr lang="tr-TR" dirty="0"/>
              <a:t> </a:t>
            </a:r>
            <a:r>
              <a:rPr lang="en-US" dirty="0"/>
              <a:t>or coordination practices in large agile organizations</a:t>
            </a:r>
            <a:r>
              <a:rPr lang="tr-TR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95C166-4C22-750F-25ED-90980CCA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36B3-2D29-7240-680D-CEFF63E2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71EBC-8AD1-D9FE-2CEF-D3E76726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D509-A89C-A215-5503-2F53F52D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2463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7834C-2A75-62AE-B425-9E5E7E3B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Certain mechanisms whose primary goal is to facilitate knowledge sharing can indirectly</a:t>
            </a:r>
            <a:r>
              <a:rPr lang="tr-TR" dirty="0"/>
              <a:t> </a:t>
            </a:r>
            <a:r>
              <a:rPr lang="en-US" dirty="0"/>
              <a:t>enable effective coordination activities even if they are not intended to be doing so</a:t>
            </a:r>
            <a:r>
              <a:rPr lang="tr-T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Certain barriers and facilitators are inter-connected, and one of them can potentially create</a:t>
            </a:r>
            <a:r>
              <a:rPr lang="tr-TR" dirty="0"/>
              <a:t> </a:t>
            </a:r>
            <a:r>
              <a:rPr lang="en-US" dirty="0"/>
              <a:t>a snowball effect on the others, and consequently, can favor or hinder effective knowledge</a:t>
            </a:r>
            <a:r>
              <a:rPr lang="tr-TR" dirty="0"/>
              <a:t> </a:t>
            </a:r>
            <a:r>
              <a:rPr lang="en-US" dirty="0"/>
              <a:t>sharing and coordination even more than it would do just by itself</a:t>
            </a:r>
            <a:r>
              <a:rPr lang="tr-TR" dirty="0"/>
              <a:t>. (</a:t>
            </a: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Colleagues</a:t>
            </a:r>
            <a:r>
              <a:rPr lang="tr-TR" dirty="0"/>
              <a:t> -&gt; </a:t>
            </a:r>
            <a:r>
              <a:rPr lang="tr-TR" dirty="0" err="1"/>
              <a:t>Lack</a:t>
            </a:r>
            <a:r>
              <a:rPr lang="tr-TR" dirty="0"/>
              <a:t> of </a:t>
            </a:r>
            <a:r>
              <a:rPr lang="tr-TR" dirty="0" err="1"/>
              <a:t>Transparency</a:t>
            </a:r>
            <a:r>
              <a:rPr lang="tr-TR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Besides the identified mechanisms and facilitators, subtle procedures and habits are also</a:t>
            </a:r>
            <a:r>
              <a:rPr lang="tr-TR" dirty="0"/>
              <a:t> </a:t>
            </a:r>
            <a:r>
              <a:rPr lang="en-US" dirty="0"/>
              <a:t>used to enable more effective knowledge sharing and coordination</a:t>
            </a:r>
            <a:r>
              <a:rPr lang="tr-TR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95C166-4C22-750F-25ED-90980CCA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36B3-2D29-7240-680D-CEFF63E2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71EBC-8AD1-D9FE-2CEF-D3E76726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D509-A89C-A215-5503-2F53F52D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5802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F0C6-A0E2-5624-C763-FD827239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7CB70E0-2CDF-E662-ED94-DA807531C5A1}"/>
              </a:ext>
            </a:extLst>
          </p:cNvPr>
          <p:cNvSpPr/>
          <p:nvPr/>
        </p:nvSpPr>
        <p:spPr bwMode="auto">
          <a:xfrm>
            <a:off x="47328" y="2636912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EFCCB-C998-B6EB-0DE7-1ADA8C01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Results</a:t>
            </a:r>
            <a:endParaRPr lang="tr-TR" dirty="0"/>
          </a:p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Research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E04E1E-9A9C-04B7-856D-1A087708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CE434D-4EAB-68BA-98EB-9EAA5FE7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542D3E-5780-638F-6CBD-A7BAEEB7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EF7C4-104A-9FF4-2DB2-CA29EEF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0644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171F069A-1721-E27E-3A54-454BA25D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tr-TR" dirty="0" err="1"/>
              <a:t>Motivation</a:t>
            </a:r>
            <a:r>
              <a:rPr lang="tr-TR" dirty="0"/>
              <a:t> (1/3)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7FDCC1-EC57-CF83-1DEC-B5ACDDC4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487" y="6420361"/>
            <a:ext cx="2142067" cy="288925"/>
          </a:xfrm>
        </p:spPr>
        <p:txBody>
          <a:bodyPr wrap="none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tr-TR" dirty="0"/>
              <a:t>[1][2][12]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CE6499-7498-1C01-773C-84A079B0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C40040-DFBE-8EDA-AFAE-5AAD674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3</a:t>
            </a:fld>
            <a:endParaRPr lang="de-DE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00483F0-91B3-FD35-58A0-84B301DC86CB}"/>
              </a:ext>
            </a:extLst>
          </p:cNvPr>
          <p:cNvSpPr txBox="1"/>
          <p:nvPr/>
        </p:nvSpPr>
        <p:spPr>
          <a:xfrm>
            <a:off x="8107365" y="3583758"/>
            <a:ext cx="3207481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</a:rPr>
              <a:t>In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large-scale</a:t>
            </a:r>
            <a:r>
              <a:rPr lang="tr-TR" dirty="0">
                <a:latin typeface="Arial" pitchFamily="34" charset="0"/>
              </a:rPr>
              <a:t> agile </a:t>
            </a:r>
            <a:r>
              <a:rPr lang="tr-TR" dirty="0" err="1">
                <a:latin typeface="Arial" pitchFamily="34" charset="0"/>
              </a:rPr>
              <a:t>organizations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knowledge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sharing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coordination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play</a:t>
            </a:r>
            <a:r>
              <a:rPr lang="tr-TR" dirty="0">
                <a:latin typeface="Arial" pitchFamily="34" charset="0"/>
              </a:rPr>
              <a:t> a </a:t>
            </a:r>
            <a:r>
              <a:rPr lang="tr-TR" dirty="0" err="1">
                <a:latin typeface="Arial" pitchFamily="34" charset="0"/>
              </a:rPr>
              <a:t>crucial</a:t>
            </a:r>
            <a:r>
              <a:rPr lang="tr-TR" dirty="0">
                <a:latin typeface="Arial" pitchFamily="34" charset="0"/>
              </a:rPr>
              <a:t> role </a:t>
            </a:r>
            <a:r>
              <a:rPr lang="tr-TR" dirty="0" err="1">
                <a:latin typeface="Arial" pitchFamily="34" charset="0"/>
              </a:rPr>
              <a:t>for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the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success</a:t>
            </a:r>
            <a:r>
              <a:rPr lang="tr-TR" dirty="0">
                <a:latin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</a:endParaRPr>
          </a:p>
        </p:txBody>
      </p:sp>
      <p:pic>
        <p:nvPicPr>
          <p:cNvPr id="14" name="Resim 13" descr="daire, grafik, kırpıntı çizim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C96B6127-43D7-54BE-0D6F-765066680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34" y="1762241"/>
            <a:ext cx="1368152" cy="1368152"/>
          </a:xfrm>
          <a:prstGeom prst="rect">
            <a:avLst/>
          </a:prstGeom>
        </p:spPr>
      </p:pic>
      <p:pic>
        <p:nvPicPr>
          <p:cNvPr id="18" name="Resim 17" descr="daire, kırpıntı çizim, grafik, çizgi film içeren bir resim&#10;&#10;Açıklama otomatik olarak oluşturuldu">
            <a:extLst>
              <a:ext uri="{FF2B5EF4-FFF2-40B4-BE49-F238E27FC236}">
                <a16:creationId xmlns:a16="http://schemas.microsoft.com/office/drawing/2014/main" id="{70D09705-E80E-5B23-FAEC-9D7410B2E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7888" y="1700919"/>
            <a:ext cx="1368152" cy="1368152"/>
          </a:xfrm>
          <a:prstGeom prst="rect">
            <a:avLst/>
          </a:prstGeom>
        </p:spPr>
      </p:pic>
      <p:pic>
        <p:nvPicPr>
          <p:cNvPr id="20" name="Resim 19" descr="ekran görüntüsü, grafik tasarım, grafik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17EA1935-FBA8-28DA-D2D2-71E0F8CE5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20" y="1639731"/>
            <a:ext cx="1429340" cy="1429340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98C9D25F-49E2-8404-D56A-3EA4D89FEB2C}"/>
              </a:ext>
            </a:extLst>
          </p:cNvPr>
          <p:cNvSpPr txBox="1"/>
          <p:nvPr/>
        </p:nvSpPr>
        <p:spPr>
          <a:xfrm>
            <a:off x="1055441" y="3540687"/>
            <a:ext cx="3096343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Agile methodologies, initially designed for small teams, have gained popularity in large organizations to enhance flexibility and </a:t>
            </a:r>
            <a:r>
              <a:rPr lang="tr-TR" dirty="0" err="1">
                <a:latin typeface="Arial" pitchFamily="34" charset="0"/>
              </a:rPr>
              <a:t>to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increase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performance</a:t>
            </a:r>
            <a:r>
              <a:rPr lang="en-US" dirty="0">
                <a:latin typeface="Arial" pitchFamily="34" charset="0"/>
              </a:rPr>
              <a:t>.</a:t>
            </a:r>
            <a:endParaRPr lang="tr-TR" dirty="0">
              <a:latin typeface="Arial" pitchFamily="34" charset="0"/>
            </a:endParaRPr>
          </a:p>
          <a:p>
            <a:endParaRPr lang="tr-TR" dirty="0">
              <a:latin typeface="Arial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B34CC1F-A9F0-EB6D-0206-58F39952137B}"/>
              </a:ext>
            </a:extLst>
          </p:cNvPr>
          <p:cNvSpPr txBox="1"/>
          <p:nvPr/>
        </p:nvSpPr>
        <p:spPr>
          <a:xfrm>
            <a:off x="4572333" y="3540686"/>
            <a:ext cx="3024336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</a:rPr>
              <a:t>However</a:t>
            </a:r>
            <a:r>
              <a:rPr lang="tr-TR" dirty="0">
                <a:latin typeface="Arial" pitchFamily="34" charset="0"/>
              </a:rPr>
              <a:t>, s</a:t>
            </a:r>
            <a:r>
              <a:rPr lang="en-US" dirty="0" err="1">
                <a:latin typeface="Arial" pitchFamily="34" charset="0"/>
              </a:rPr>
              <a:t>caling</a:t>
            </a:r>
            <a:r>
              <a:rPr lang="en-US" dirty="0">
                <a:latin typeface="Arial" pitchFamily="34" charset="0"/>
              </a:rPr>
              <a:t> agile practices for large organizations involves addressing communication, coordination, and knowledge sharing challenges.</a:t>
            </a:r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234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3E906-CEBD-1B32-0020-E8D0F3E8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745" y="1124744"/>
            <a:ext cx="8199664" cy="520612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can be </a:t>
            </a:r>
            <a:r>
              <a:rPr lang="tr-TR" dirty="0" err="1"/>
              <a:t>conducted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larger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participants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extensive</a:t>
            </a:r>
            <a:r>
              <a:rPr lang="tr-TR" dirty="0"/>
              <a:t> data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analyze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mechanisms</a:t>
            </a:r>
            <a:r>
              <a:rPr lang="tr-TR" dirty="0"/>
              <a:t> </a:t>
            </a:r>
            <a:r>
              <a:rPr lang="tr-TR" dirty="0" err="1"/>
              <a:t>inherent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 agile </a:t>
            </a:r>
            <a:r>
              <a:rPr lang="tr-TR" dirty="0" err="1"/>
              <a:t>organizations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Identified</a:t>
            </a:r>
            <a:r>
              <a:rPr lang="tr-TR" dirty="0"/>
              <a:t> </a:t>
            </a:r>
            <a:r>
              <a:rPr lang="tr-TR" dirty="0" err="1"/>
              <a:t>barriers</a:t>
            </a:r>
            <a:r>
              <a:rPr lang="tr-TR" dirty="0"/>
              <a:t>, </a:t>
            </a:r>
            <a:r>
              <a:rPr lang="tr-TR" dirty="0" err="1"/>
              <a:t>facilitators</a:t>
            </a:r>
            <a:r>
              <a:rPr lang="tr-TR" dirty="0"/>
              <a:t>,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contexts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trade-offs</a:t>
            </a:r>
            <a:r>
              <a:rPr lang="tr-TR" dirty="0"/>
              <a:t> can be </a:t>
            </a:r>
            <a:r>
              <a:rPr lang="tr-TR" dirty="0" err="1"/>
              <a:t>verified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assessing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applicability</a:t>
            </a:r>
            <a:r>
              <a:rPr lang="tr-TR" dirty="0"/>
              <a:t> in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organizations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Connections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barriers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facilitators</a:t>
            </a:r>
            <a:r>
              <a:rPr lang="tr-TR" dirty="0"/>
              <a:t> can be </a:t>
            </a:r>
            <a:r>
              <a:rPr lang="tr-TR" dirty="0" err="1"/>
              <a:t>investigated</a:t>
            </a:r>
            <a:r>
              <a:rPr lang="tr-TR" dirty="0"/>
              <a:t> in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depth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relationship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knowledge</a:t>
            </a:r>
            <a:r>
              <a:rPr lang="tr-TR" dirty="0"/>
              <a:t> </a:t>
            </a:r>
            <a:r>
              <a:rPr lang="tr-TR" dirty="0" err="1"/>
              <a:t>sharing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coordination</a:t>
            </a:r>
            <a:r>
              <a:rPr lang="tr-TR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D88CC-FC90-EE08-9FE7-ED989E1E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Research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51AE8-4B79-CDF4-9B19-5F7CF6D2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735AC-38C0-3887-80E6-3BA89E85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72B7-9EB8-006D-FF20-E6D8D093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8" name="Picture 7" descr="A colorful graphics with a magnifying glass and a pie chart&#10;&#10;Description automatically generated">
            <a:extLst>
              <a:ext uri="{FF2B5EF4-FFF2-40B4-BE49-F238E27FC236}">
                <a16:creationId xmlns:a16="http://schemas.microsoft.com/office/drawing/2014/main" id="{E97D8A5A-CD2A-39C5-A489-6DEE30BF1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40" y="1213298"/>
            <a:ext cx="1233034" cy="1233034"/>
          </a:xfrm>
          <a:prstGeom prst="rect">
            <a:avLst/>
          </a:prstGeom>
        </p:spPr>
      </p:pic>
      <p:pic>
        <p:nvPicPr>
          <p:cNvPr id="10" name="Picture 9" descr="A magnifying glass and a web page&#10;&#10;Description automatically generated">
            <a:extLst>
              <a:ext uri="{FF2B5EF4-FFF2-40B4-BE49-F238E27FC236}">
                <a16:creationId xmlns:a16="http://schemas.microsoft.com/office/drawing/2014/main" id="{1B1581A2-8DAC-7EA2-1EF0-571883152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77" y="3181955"/>
            <a:ext cx="1233034" cy="1233034"/>
          </a:xfrm>
          <a:prstGeom prst="rect">
            <a:avLst/>
          </a:prstGeom>
        </p:spPr>
      </p:pic>
      <p:pic>
        <p:nvPicPr>
          <p:cNvPr id="14" name="Picture 13" descr="A graphic of a magnifying glass and a magnifying glass&#10;&#10;Description automatically generated">
            <a:extLst>
              <a:ext uri="{FF2B5EF4-FFF2-40B4-BE49-F238E27FC236}">
                <a16:creationId xmlns:a16="http://schemas.microsoft.com/office/drawing/2014/main" id="{52DEBF94-5719-B3E6-E94C-067374771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976475"/>
            <a:ext cx="1407794" cy="14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17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CB9070E1-520B-6074-7688-C909A178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354" y="3140968"/>
            <a:ext cx="2088232" cy="720726"/>
          </a:xfrm>
        </p:spPr>
        <p:txBody>
          <a:bodyPr>
            <a:noAutofit/>
          </a:bodyPr>
          <a:lstStyle/>
          <a:p>
            <a:r>
              <a:rPr lang="tr-TR" sz="2600" dirty="0" err="1"/>
              <a:t>Thank</a:t>
            </a:r>
            <a:r>
              <a:rPr lang="tr-TR" sz="2600" dirty="0"/>
              <a:t> </a:t>
            </a:r>
            <a:r>
              <a:rPr lang="tr-TR" sz="2600" dirty="0" err="1"/>
              <a:t>you</a:t>
            </a:r>
            <a:r>
              <a:rPr lang="tr-TR" sz="2600" dirty="0"/>
              <a:t>!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2E7F3F-5C37-32E1-8C0D-DF037BF0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539321-3557-966D-147E-A1334055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9F41FF-876A-099F-46A1-5BD05B05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2573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93020C6D-EED5-FF9E-4A13-1A98E7DF5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[1]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Edison, H., Wang, X., &amp; Conboy, K. (2021). Comparing methods for large-scale agile software development: A systematic literature review.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48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(8), 2709-2731.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[2]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Razzak, M. A., &amp; Ahmed, R. (2014, September). Knowledge sharing in distributed agile projects: Techniques, strategies and challenges.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2014 Federated Conference on Computer Science and Information Systems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1431-1440).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r>
              <a:rPr lang="tr-TR" sz="1200" dirty="0">
                <a:solidFill>
                  <a:srgbClr val="333333"/>
                </a:solidFill>
                <a:latin typeface="HelveticaNeue Regular"/>
              </a:rPr>
              <a:t>[3]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Gervigny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L. I.,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Nagowah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 D. (2017, December). Knowledge sharing for agile distributed teams: A case study of Mauritius.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 International Conference on Infocom Technologies and Unmanned Systems (Trends and Future Directions)(ICTUS)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413-419).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[4]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Paasivaara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Lassenius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(2019). Empower your agile organization: Community-based decision making in large-scale agile development at 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E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ricsson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Software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36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64-69.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[5]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Kitchenham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, B.,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Charters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, 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“Guidelines for performing systematic literature reviews in software engineering”. In: (2007), Zhang, H., Babar, M. A., &amp; Tell, P. (2011). Identifying relevant studies in software engineering.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 and Software 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53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(6), 625-637.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[6]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Myers, M. D., &amp; Newman, M. (2007). The qualitative interview in IS research: Examining the craft.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 and organization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2-26.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[7]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Miles, M., Huberman, A.,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Saldaña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(2014). Qualitative data analysis: A methods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sourcehook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Sage publications.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[8]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Saldaña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(2021). The coding manual for qualitative researchers.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coding manual for qualitative researchers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1-440.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[9]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Seaman, C. B. (1999). Qualitative methods in empirical studies of software engineering.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557-572.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[10] 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Santos, V., Goldman, A., &amp; De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Souza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R. (2015).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Fostering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effective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inter-team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sharing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agile software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development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Empirical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Software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Engineering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1006-1051.</a:t>
            </a: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333333"/>
                </a:solidFill>
                <a:effectLst/>
                <a:latin typeface="HelveticaNeue Regular"/>
              </a:rPr>
              <a:t>[11]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Almeida, F., Miranda, E.,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Falcão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(2019). Challenges and facilitators practices for knowledge management in large-scale scrum teams.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Information Technology Case and Application Research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90-102.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endParaRPr lang="tr-TR" sz="12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24BB261-639F-7882-6BC9-66A17994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Bibliography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01B56B-FFE7-F728-371F-52A886AE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746515-EC76-7BB3-4D98-50385754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4502F6-9D89-5B79-3F57-45F35EBE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9483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063E-A1EC-7AF5-C7B3-8914A6A7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36F0E5DD-4579-316B-9BE6-47926F19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[12]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Dingsøyr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T., Moe, N. B.,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Fægri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 E.,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Seim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 A. (2018). Exploring software development at the very large-scale: a revelatory case study and research agenda for agile method adaptation.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Empirical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490-520.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[13]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Ipe, M. (2003). Knowledge sharing in organizations: A conceptual framework.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Human resource development review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337-359.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[14]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Navimipour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J.,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Charband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Y. (2016). Knowledge sharing mechanisms and techniques in project teams: Literature review, classification, and current trends.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Computers in Human Behavior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730-742.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[15]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Dahlqvist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Forsberg, J. (2018). Inter-team knowledge sharing: A case study on co-located teams’ drivers and barriers for KS.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[16]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Dorairaj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Noble, J., &amp; Malik, P. (2012, August). Knowledge management in distributed agile software development.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2012 Agile Conference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64-73).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[17]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Melnik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G., &amp; Maurer, F. (2004, June). Direct verbal communication as a catalyst of agile knowledge sharing.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Agile Development Conference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21-31).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[18]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Nyrud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H., &amp; Stray, V. (2017, May). Inter-team coordination mechanisms in large-scale agile.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XP2017 scientific workshops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1-6).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[19]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Boden, A., Avram, G., Bannon, L., &amp; Wulf, V. (2009, July). Knowledge management in distributed software development teams-does culture matter?.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2009 Fourth IEEE International Conference on Global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18-27). IEEE.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[20]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Bjørnson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 O.,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Vestues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 (2016, May). Knowledge sharing and process improvement in large-scale agile development.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Scientific Workshop Proceedings of XP2016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1-5).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[21]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Paasivaara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Lassenius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(2014). Communities of practice in a large distributed agile software development organization–Case Ericsson.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 and Software 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56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(12), 1556-1577.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[22]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Paasivaara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Lassenius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&amp;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Heikkilä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 T. (2012,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September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 Inter-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team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coordination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large-scale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globally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distributed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scrum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Do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scrum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-of-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scrums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really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?. 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ACM-IEEE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symposium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Empirical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software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engineering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measurement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tr-T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pp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235-238).</a:t>
            </a: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[23]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Berntzen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Hoda, R., Moe, N. B., &amp; Stray, V. (2022). A taxonomy of inter-team coordination mechanisms in large-scale agile.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Software Engineering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49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699-718.</a:t>
            </a:r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[24]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LeSS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Adoption at RBS</a:t>
            </a:r>
            <a:r>
              <a:rPr lang="tr-T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https://less.works/case-studies/rbs</a:t>
            </a:r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endParaRPr lang="tr-TR" sz="12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8DE2419-4BC5-8BF1-6FF9-1E989F2A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Bibliography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DE93F2-E7CB-9B31-9621-96A2A6C3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70519C-FFC4-B76C-78C5-640E25C1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52111D-6579-39C1-A8D6-157248E0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55052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063E-A1EC-7AF5-C7B3-8914A6A7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36F0E5DD-4579-316B-9BE6-47926F19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Icons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https://www.flaticon.com/</a:t>
            </a:r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https://www.flaticon.com/free-icons/change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Change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Eucalyp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4"/>
              </a:rPr>
              <a:t>https://www.flaticon.com/free-icons/buildings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Buildings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5"/>
              </a:rPr>
              <a:t>https://www.flaticon.com/free-icons/research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Research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rsetiawan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6"/>
              </a:rPr>
              <a:t>https://www.flaticon.com/free-icons/lack-of-concentration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Lack of concentration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7"/>
              </a:rPr>
              <a:t>https://www.flaticon.com/free-icons/across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Across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gravisio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8"/>
              </a:rPr>
              <a:t>https://www.flaticon.com/free-icons/overview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Overview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9"/>
              </a:rPr>
              <a:t>https://www.flaticon.com/free-icons/challenge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Challenge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Eucalyp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0"/>
              </a:rPr>
              <a:t>https://www.flaticon.com/free-icons/feedback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Feedback icons created by Ning Nong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1"/>
              </a:rPr>
              <a:t>https://www.flaticon.com/free-icons/books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Books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2"/>
              </a:rPr>
              <a:t>https://www.flaticon.com/free-icons/job-interview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Job interview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3"/>
              </a:rPr>
              <a:t>https://www.flaticon.com/free-icons/plus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Plus icons created by Pixel perfect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4"/>
              </a:rPr>
              <a:t>https://www.flaticon.com/free-icons/job-search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Job search icons created by Flat Icons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5"/>
              </a:rPr>
              <a:t>https://www.flaticon.com/free-icons/connect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Connect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Eucalyp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6"/>
              </a:rPr>
              <a:t>https://www.flaticon.com/free-icons/worker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Worker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ultimatearm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7"/>
              </a:rPr>
              <a:t>https://www.flaticon.com/free-icons/coordination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Coordination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zero_wing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8"/>
              </a:rPr>
              <a:t>https://www.flaticon.com/free-icons/obstacle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Obstacle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19"/>
              </a:rPr>
              <a:t>https://www.flaticon.com/free-icons/analysis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Analysis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Uniconlabs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20"/>
              </a:rPr>
              <a:t>https://www.flaticon.com/free-icons/big-data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Big data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xnimrodx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21"/>
              </a:rPr>
              <a:t>https://www.flaticon.com/free-icons/search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Search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Freepik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en-US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hlinkClick r:id="rId22"/>
              </a:rPr>
              <a:t>https://www.flaticon.com/free-icons/mechanism</a:t>
            </a:r>
            <a:r>
              <a:rPr lang="tr-TR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Mechanism icons created by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Uniconlabs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Flaticon</a:t>
            </a:r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tr-TR" sz="1200" dirty="0">
              <a:solidFill>
                <a:srgbClr val="333333"/>
              </a:solidFill>
              <a:latin typeface="HelveticaNeue Regular"/>
            </a:endParaRPr>
          </a:p>
          <a:p>
            <a:endParaRPr lang="tr-TR" sz="1200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28DE2419-4BC5-8BF1-6FF9-1E989F2A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Bibliography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DE93F2-E7CB-9B31-9621-96A2A6C3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970519C-FFC4-B76C-78C5-640E25C1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52111D-6579-39C1-A8D6-157248E0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2619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Anil Can Kara</a:t>
            </a:r>
            <a:endParaRPr lang="en-AU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.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tr-TR" dirty="0" err="1"/>
              <a:t>anil.kara</a:t>
            </a:r>
            <a:r>
              <a:rPr lang="en-AU" dirty="0"/>
              <a:t>@tum.de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5478D-8C38-B56B-1A8B-17C095A0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tr-TR" dirty="0" err="1"/>
              <a:t>Motivation</a:t>
            </a:r>
            <a:r>
              <a:rPr lang="tr-TR" dirty="0"/>
              <a:t> (2/3)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233D6-F174-D11C-C9A1-33896B8D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88E1A0-6375-2E37-6FA2-3331B08F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DC3FEFA-12B2-B78B-B2D6-D297836DD875}"/>
              </a:ext>
            </a:extLst>
          </p:cNvPr>
          <p:cNvSpPr txBox="1"/>
          <p:nvPr/>
        </p:nvSpPr>
        <p:spPr>
          <a:xfrm>
            <a:off x="5159896" y="1340768"/>
            <a:ext cx="468052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tr-TR" b="0" i="0" dirty="0" err="1">
                <a:solidFill>
                  <a:schemeClr val="tx1"/>
                </a:solidFill>
              </a:rPr>
              <a:t>Existing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literature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investigates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the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topic</a:t>
            </a:r>
            <a:r>
              <a:rPr lang="tr-TR" b="0" i="0" dirty="0">
                <a:solidFill>
                  <a:schemeClr val="tx1"/>
                </a:solidFill>
              </a:rPr>
              <a:t> of </a:t>
            </a:r>
            <a:r>
              <a:rPr lang="tr-TR" b="0" i="0" dirty="0" err="1">
                <a:solidFill>
                  <a:schemeClr val="tx1"/>
                </a:solidFill>
              </a:rPr>
              <a:t>knowledge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exchange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and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coordination</a:t>
            </a:r>
            <a:r>
              <a:rPr lang="tr-TR" b="0" i="0" dirty="0">
                <a:solidFill>
                  <a:schemeClr val="tx1"/>
                </a:solidFill>
              </a:rPr>
              <a:t> in </a:t>
            </a:r>
            <a:r>
              <a:rPr lang="tr-TR" b="0" i="0" dirty="0" err="1">
                <a:solidFill>
                  <a:schemeClr val="tx1"/>
                </a:solidFill>
              </a:rPr>
              <a:t>large-scale</a:t>
            </a:r>
            <a:r>
              <a:rPr lang="tr-TR" b="0" i="0" dirty="0">
                <a:solidFill>
                  <a:schemeClr val="tx1"/>
                </a:solidFill>
              </a:rPr>
              <a:t> agile </a:t>
            </a:r>
            <a:r>
              <a:rPr lang="tr-TR" b="0" i="0" dirty="0" err="1">
                <a:solidFill>
                  <a:schemeClr val="tx1"/>
                </a:solidFill>
              </a:rPr>
              <a:t>organizations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by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mainly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concentrating</a:t>
            </a:r>
            <a:r>
              <a:rPr lang="tr-TR" b="0" i="0" dirty="0">
                <a:solidFill>
                  <a:schemeClr val="tx1"/>
                </a:solidFill>
              </a:rPr>
              <a:t> on </a:t>
            </a:r>
            <a:r>
              <a:rPr lang="tr-TR" b="0" i="0" dirty="0" err="1">
                <a:solidFill>
                  <a:schemeClr val="tx1"/>
                </a:solidFill>
              </a:rPr>
              <a:t>specific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organizations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and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certain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aspects</a:t>
            </a:r>
            <a:r>
              <a:rPr lang="tr-TR" b="0" i="0" dirty="0">
                <a:solidFill>
                  <a:schemeClr val="tx1"/>
                </a:solidFill>
              </a:rPr>
              <a:t> of </a:t>
            </a:r>
            <a:r>
              <a:rPr lang="tr-TR" b="0" i="0" dirty="0" err="1">
                <a:solidFill>
                  <a:schemeClr val="tx1"/>
                </a:solidFill>
              </a:rPr>
              <a:t>the</a:t>
            </a:r>
            <a:r>
              <a:rPr lang="tr-TR" b="0" i="0" dirty="0">
                <a:solidFill>
                  <a:schemeClr val="tx1"/>
                </a:solidFill>
              </a:rPr>
              <a:t> </a:t>
            </a:r>
            <a:r>
              <a:rPr lang="tr-TR" b="0" i="0" dirty="0" err="1">
                <a:solidFill>
                  <a:schemeClr val="tx1"/>
                </a:solidFill>
              </a:rPr>
              <a:t>topic</a:t>
            </a:r>
            <a:r>
              <a:rPr lang="tr-TR" b="0" i="0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2" name="Resim 11" descr="grafik, ekran görüntüsü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50951F00-0C38-85F7-E124-EE11C769D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484784"/>
            <a:ext cx="1501991" cy="150199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4C411D2D-ED5A-49FE-9454-890AA78382AC}"/>
              </a:ext>
            </a:extLst>
          </p:cNvPr>
          <p:cNvSpPr txBox="1"/>
          <p:nvPr/>
        </p:nvSpPr>
        <p:spPr>
          <a:xfrm>
            <a:off x="1991544" y="4254426"/>
            <a:ext cx="396044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tr-TR" b="0" i="0" dirty="0" err="1">
                <a:solidFill>
                  <a:schemeClr val="tx1"/>
                </a:solidFill>
              </a:rPr>
              <a:t>However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b="0" dirty="0">
                <a:solidFill>
                  <a:schemeClr val="tx1"/>
                </a:solidFill>
              </a:rPr>
              <a:t>a </a:t>
            </a:r>
            <a:r>
              <a:rPr lang="tr-TR" b="0" dirty="0" err="1">
                <a:solidFill>
                  <a:schemeClr val="tx1"/>
                </a:solidFill>
              </a:rPr>
              <a:t>broad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overview</a:t>
            </a:r>
            <a:r>
              <a:rPr lang="tr-TR" b="0" dirty="0">
                <a:solidFill>
                  <a:schemeClr val="tx1"/>
                </a:solidFill>
              </a:rPr>
              <a:t> of </a:t>
            </a:r>
            <a:r>
              <a:rPr lang="tr-TR" b="0" dirty="0" err="1">
                <a:solidFill>
                  <a:schemeClr val="tx1"/>
                </a:solidFill>
              </a:rPr>
              <a:t>mechanisms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their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usage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contexts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challenges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and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facilitators</a:t>
            </a:r>
            <a:r>
              <a:rPr lang="tr-TR" b="0" dirty="0">
                <a:solidFill>
                  <a:schemeClr val="tx1"/>
                </a:solidFill>
              </a:rPr>
              <a:t> is </a:t>
            </a:r>
            <a:r>
              <a:rPr lang="tr-TR" b="0" dirty="0" err="1">
                <a:solidFill>
                  <a:schemeClr val="tx1"/>
                </a:solidFill>
              </a:rPr>
              <a:t>limited</a:t>
            </a:r>
            <a:r>
              <a:rPr lang="tr-TR" b="0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Resim 14" descr="kırpıntı çizim, grafik, grafik tasarım, çizgi film içeren bir resim&#10;&#10;Açıklama otomatik olarak oluşturuldu">
            <a:extLst>
              <a:ext uri="{FF2B5EF4-FFF2-40B4-BE49-F238E27FC236}">
                <a16:creationId xmlns:a16="http://schemas.microsoft.com/office/drawing/2014/main" id="{FDA4F860-0BD9-881F-9CD5-DB64DF5EC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186" y="4031692"/>
            <a:ext cx="1368798" cy="13687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60EE0FE-39CE-2A6A-FADB-96F3D7F5E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273" y="6527011"/>
            <a:ext cx="2145978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35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93A44F-62FD-ECB3-0758-56C0A812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r>
              <a:rPr lang="tr-TR" dirty="0"/>
              <a:t> (3/3)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C5494E-0F4F-F02C-E0B5-159AC500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15ED3-418A-48E5-188C-FABE888B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F0568-7334-8F13-2CB6-8C5C769B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9690FD3-AEB3-8F1A-518B-37E9C42DA8B8}"/>
              </a:ext>
            </a:extLst>
          </p:cNvPr>
          <p:cNvSpPr txBox="1"/>
          <p:nvPr/>
        </p:nvSpPr>
        <p:spPr>
          <a:xfrm>
            <a:off x="4867004" y="4079402"/>
            <a:ext cx="302433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Arial" pitchFamily="34" charset="0"/>
            </a:endParaRPr>
          </a:p>
          <a:p>
            <a:r>
              <a:rPr lang="tr-TR" b="1" dirty="0" err="1">
                <a:latin typeface="Arial" pitchFamily="34" charset="0"/>
              </a:rPr>
              <a:t>Hindering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and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facilitating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factors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for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effective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knowledge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exchange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coordination</a:t>
            </a:r>
            <a:r>
              <a:rPr lang="tr-TR" dirty="0">
                <a:latin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Arial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43C94B3-CED4-59CB-1719-ACC7764FE5CF}"/>
              </a:ext>
            </a:extLst>
          </p:cNvPr>
          <p:cNvSpPr txBox="1"/>
          <p:nvPr/>
        </p:nvSpPr>
        <p:spPr>
          <a:xfrm>
            <a:off x="767408" y="1258683"/>
            <a:ext cx="660599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</a:rPr>
              <a:t>To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fill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this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research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gap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our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research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sheds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light</a:t>
            </a:r>
            <a:r>
              <a:rPr lang="tr-TR" dirty="0">
                <a:latin typeface="Arial" pitchFamily="34" charset="0"/>
              </a:rPr>
              <a:t> on:</a:t>
            </a:r>
          </a:p>
        </p:txBody>
      </p:sp>
      <p:pic>
        <p:nvPicPr>
          <p:cNvPr id="11" name="Resim 10" descr="grafik, kırpıntı çizim, grafik tasarım, çizgi film içeren bir resim&#10;&#10;Açıklama otomatik olarak oluşturuldu">
            <a:extLst>
              <a:ext uri="{FF2B5EF4-FFF2-40B4-BE49-F238E27FC236}">
                <a16:creationId xmlns:a16="http://schemas.microsoft.com/office/drawing/2014/main" id="{283FCA63-A40B-DB92-C9B0-EE6B13A78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46" y="2350060"/>
            <a:ext cx="1790023" cy="1790023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D4DB3E5D-7B33-5C1B-38EE-DB51DC8B2360}"/>
              </a:ext>
            </a:extLst>
          </p:cNvPr>
          <p:cNvSpPr txBox="1"/>
          <p:nvPr/>
        </p:nvSpPr>
        <p:spPr>
          <a:xfrm>
            <a:off x="834556" y="4079402"/>
            <a:ext cx="352839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>
              <a:latin typeface="Arial" pitchFamily="34" charset="0"/>
            </a:endParaRPr>
          </a:p>
          <a:p>
            <a:r>
              <a:rPr lang="tr-TR" b="1" dirty="0" err="1">
                <a:latin typeface="Arial" pitchFamily="34" charset="0"/>
              </a:rPr>
              <a:t>Broad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overview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dirty="0">
                <a:latin typeface="Arial" pitchFamily="34" charset="0"/>
              </a:rPr>
              <a:t>of </a:t>
            </a:r>
            <a:r>
              <a:rPr lang="tr-TR" dirty="0" err="1">
                <a:latin typeface="Arial" pitchFamily="34" charset="0"/>
              </a:rPr>
              <a:t>the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mechanisms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used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for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knowledge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exchange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coordination</a:t>
            </a:r>
            <a:r>
              <a:rPr lang="tr-TR" dirty="0">
                <a:latin typeface="Arial" pitchFamily="34" charset="0"/>
              </a:rPr>
              <a:t> in </a:t>
            </a:r>
            <a:r>
              <a:rPr lang="tr-TR" dirty="0" err="1">
                <a:latin typeface="Arial" pitchFamily="34" charset="0"/>
              </a:rPr>
              <a:t>large-scale</a:t>
            </a:r>
            <a:r>
              <a:rPr lang="tr-TR" dirty="0">
                <a:latin typeface="Arial" pitchFamily="34" charset="0"/>
              </a:rPr>
              <a:t> agile </a:t>
            </a:r>
            <a:r>
              <a:rPr lang="tr-TR" dirty="0" err="1">
                <a:latin typeface="Arial" pitchFamily="34" charset="0"/>
              </a:rPr>
              <a:t>organizations</a:t>
            </a:r>
            <a:r>
              <a:rPr lang="tr-TR" dirty="0">
                <a:latin typeface="Arial" pitchFamily="34" charset="0"/>
              </a:rPr>
              <a:t>.</a:t>
            </a:r>
          </a:p>
          <a:p>
            <a:endParaRPr lang="tr-TR" dirty="0">
              <a:latin typeface="Arial" pitchFamily="34" charset="0"/>
            </a:endParaRPr>
          </a:p>
        </p:txBody>
      </p:sp>
      <p:pic>
        <p:nvPicPr>
          <p:cNvPr id="14" name="Resim 13" descr="kırpıntı çizim, grafik, daire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5E9A8E76-313D-89C0-4787-D055960B6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363363"/>
            <a:ext cx="1530664" cy="1530664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7A8267A7-1FE0-1A29-5613-7B6775A8A6E1}"/>
              </a:ext>
            </a:extLst>
          </p:cNvPr>
          <p:cNvSpPr txBox="1"/>
          <p:nvPr/>
        </p:nvSpPr>
        <p:spPr>
          <a:xfrm>
            <a:off x="8304985" y="4293096"/>
            <a:ext cx="302433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</a:rPr>
              <a:t>The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contexts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that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the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mechanisms</a:t>
            </a:r>
            <a:r>
              <a:rPr lang="tr-TR" dirty="0">
                <a:latin typeface="Arial" pitchFamily="34" charset="0"/>
              </a:rPr>
              <a:t>, </a:t>
            </a:r>
            <a:r>
              <a:rPr lang="tr-TR" dirty="0" err="1">
                <a:latin typeface="Arial" pitchFamily="34" charset="0"/>
              </a:rPr>
              <a:t>barriers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and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facilitators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tend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to</a:t>
            </a:r>
            <a:r>
              <a:rPr lang="tr-TR" dirty="0">
                <a:latin typeface="Arial" pitchFamily="34" charset="0"/>
              </a:rPr>
              <a:t> </a:t>
            </a:r>
            <a:r>
              <a:rPr lang="tr-TR" dirty="0" err="1">
                <a:latin typeface="Arial" pitchFamily="34" charset="0"/>
              </a:rPr>
              <a:t>occur</a:t>
            </a:r>
            <a:r>
              <a:rPr lang="tr-TR" dirty="0">
                <a:latin typeface="Arial" pitchFamily="34" charset="0"/>
              </a:rPr>
              <a:t>.</a:t>
            </a:r>
          </a:p>
        </p:txBody>
      </p:sp>
      <p:pic>
        <p:nvPicPr>
          <p:cNvPr id="17" name="Resim 16" descr="grafik, simge, sembol, tasarım içeren bir resim&#10;&#10;Açıklama otomatik olarak oluşturuldu">
            <a:extLst>
              <a:ext uri="{FF2B5EF4-FFF2-40B4-BE49-F238E27FC236}">
                <a16:creationId xmlns:a16="http://schemas.microsoft.com/office/drawing/2014/main" id="{D23B063F-C70F-96BF-4F93-7FEE35C97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21" y="2363363"/>
            <a:ext cx="1653265" cy="16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941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-1530" y="1268760"/>
            <a:ext cx="12192000" cy="432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Results</a:t>
            </a:r>
            <a:endParaRPr lang="tr-TR" dirty="0"/>
          </a:p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Research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9071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500A3472-FC87-FD86-8788-491A93B0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691242-7B0C-1B99-3F2A-AD73FC5B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E47481-CCEC-505C-23B6-09ADF33B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E26AB9-F351-CBD7-3F99-D943972F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E59A8DF-A437-217D-8AD9-8565E22C566B}"/>
              </a:ext>
            </a:extLst>
          </p:cNvPr>
          <p:cNvSpPr/>
          <p:nvPr/>
        </p:nvSpPr>
        <p:spPr bwMode="auto">
          <a:xfrm>
            <a:off x="1498689" y="1794440"/>
            <a:ext cx="867522" cy="10261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RQ1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BA6E8259-A161-5625-B045-0BA4CAA7FE07}"/>
              </a:ext>
            </a:extLst>
          </p:cNvPr>
          <p:cNvSpPr/>
          <p:nvPr/>
        </p:nvSpPr>
        <p:spPr bwMode="auto">
          <a:xfrm>
            <a:off x="1484568" y="3267995"/>
            <a:ext cx="887054" cy="792087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RQ2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7DA0D2E-6F94-0234-95D3-AC396D0F7D38}"/>
              </a:ext>
            </a:extLst>
          </p:cNvPr>
          <p:cNvSpPr/>
          <p:nvPr/>
        </p:nvSpPr>
        <p:spPr bwMode="auto">
          <a:xfrm>
            <a:off x="1504242" y="4527750"/>
            <a:ext cx="881642" cy="9174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RQ3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BC3D2217-3CF3-0489-E07A-A1AF234DB49C}"/>
              </a:ext>
            </a:extLst>
          </p:cNvPr>
          <p:cNvSpPr/>
          <p:nvPr/>
        </p:nvSpPr>
        <p:spPr bwMode="auto">
          <a:xfrm>
            <a:off x="2371764" y="4527750"/>
            <a:ext cx="8430887" cy="9245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What are the benefits, trade-offs, and application contexts</a:t>
            </a:r>
          </a:p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of knowledge exchange and coordination mechanisms in large agile organizations?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CBEF3F42-7F9A-2B37-8057-D2C630E64B37}"/>
              </a:ext>
            </a:extLst>
          </p:cNvPr>
          <p:cNvSpPr/>
          <p:nvPr/>
        </p:nvSpPr>
        <p:spPr bwMode="auto">
          <a:xfrm>
            <a:off x="2366210" y="3270313"/>
            <a:ext cx="8430887" cy="789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What are the barriers to and facilitators for effective</a:t>
            </a:r>
          </a:p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knowledge sharing and coordination in large agile organizations?</a:t>
            </a:r>
            <a:endParaRPr lang="tr-TR" dirty="0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1165DBA4-7818-8463-FC97-58E572D219D1}"/>
              </a:ext>
            </a:extLst>
          </p:cNvPr>
          <p:cNvSpPr/>
          <p:nvPr/>
        </p:nvSpPr>
        <p:spPr bwMode="auto">
          <a:xfrm>
            <a:off x="2366210" y="1794440"/>
            <a:ext cx="8430887" cy="10261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How do knowledge exchange and coordination take place</a:t>
            </a:r>
          </a:p>
          <a:p>
            <a:pPr algn="ctr"/>
            <a:r>
              <a:rPr lang="en-US" b="0" dirty="0">
                <a:solidFill>
                  <a:srgbClr val="333333"/>
                </a:solidFill>
                <a:effectLst/>
                <a:latin typeface="Helvetica Neue"/>
              </a:rPr>
              <a:t>in large agile organizations, and which mechanisms are used for this purpose?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2349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33072" y="1628800"/>
            <a:ext cx="12192000" cy="3606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Motivation</a:t>
            </a:r>
            <a:endParaRPr lang="tr-TR" dirty="0"/>
          </a:p>
          <a:p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Questions</a:t>
            </a:r>
            <a:endParaRPr lang="tr-TR" dirty="0"/>
          </a:p>
          <a:p>
            <a:r>
              <a:rPr lang="tr-TR" dirty="0" err="1"/>
              <a:t>Methodology</a:t>
            </a:r>
            <a:endParaRPr lang="tr-TR" dirty="0"/>
          </a:p>
          <a:p>
            <a:r>
              <a:rPr lang="tr-TR" dirty="0" err="1"/>
              <a:t>Results</a:t>
            </a:r>
            <a:endParaRPr lang="tr-TR" dirty="0"/>
          </a:p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Findings</a:t>
            </a:r>
            <a:endParaRPr lang="tr-TR" dirty="0"/>
          </a:p>
          <a:p>
            <a:r>
              <a:rPr lang="tr-TR" dirty="0" err="1"/>
              <a:t>Future</a:t>
            </a:r>
            <a:r>
              <a:rPr lang="tr-TR" dirty="0"/>
              <a:t> </a:t>
            </a:r>
            <a:r>
              <a:rPr lang="tr-TR" dirty="0" err="1"/>
              <a:t>Research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Agenda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533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 descr="grafik, simge, sembol, kırpıntı çizim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3653791B-59B1-5A5B-9CC3-5DE4C01E9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268760"/>
            <a:ext cx="1532395" cy="1532395"/>
          </a:xfr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902538FA-5120-D7E8-2B32-91D486D6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Methodology</a:t>
            </a:r>
            <a:r>
              <a:rPr lang="tr-TR" dirty="0"/>
              <a:t> - </a:t>
            </a:r>
            <a:r>
              <a:rPr lang="tr-TR" dirty="0" err="1"/>
              <a:t>Overview</a:t>
            </a: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EC1523-0E2F-A9A3-C499-ADE2FC4E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BC3225-D6CA-C8F4-BEA3-ADE7364B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17.06.2024 Anil Can Kara </a:t>
            </a:r>
            <a:r>
              <a:rPr lang="tr-TR" dirty="0" err="1"/>
              <a:t>Master’s</a:t>
            </a:r>
            <a:r>
              <a:rPr lang="tr-TR" dirty="0"/>
              <a:t> </a:t>
            </a:r>
            <a:r>
              <a:rPr lang="tr-TR" dirty="0" err="1"/>
              <a:t>Thesis</a:t>
            </a:r>
            <a:r>
              <a:rPr lang="tr-TR" dirty="0"/>
              <a:t> Final Presentation</a:t>
            </a:r>
            <a:endParaRPr lang="de-D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D8FDA7-8D11-8332-C213-D2F9B874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" name="Resim 9" descr="kırpıntı çizim, grafik, tasarım, çizgi film içeren bir resim&#10;&#10;Açıklama otomatik olarak oluşturuldu">
            <a:extLst>
              <a:ext uri="{FF2B5EF4-FFF2-40B4-BE49-F238E27FC236}">
                <a16:creationId xmlns:a16="http://schemas.microsoft.com/office/drawing/2014/main" id="{F407BF13-36AF-85E3-B5E1-48B2941B6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91" y="1137342"/>
            <a:ext cx="1702302" cy="170230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988243B-6D2B-CB77-E95C-19C089204141}"/>
              </a:ext>
            </a:extLst>
          </p:cNvPr>
          <p:cNvSpPr txBox="1"/>
          <p:nvPr/>
        </p:nvSpPr>
        <p:spPr>
          <a:xfrm>
            <a:off x="1509124" y="2912414"/>
            <a:ext cx="4680520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>
                <a:latin typeface="Arial" pitchFamily="34" charset="0"/>
              </a:rPr>
              <a:t>Literature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Review</a:t>
            </a:r>
            <a:endParaRPr lang="tr-TR" b="1" dirty="0">
              <a:latin typeface="Arial" pitchFamily="34" charset="0"/>
            </a:endParaRPr>
          </a:p>
          <a:p>
            <a:r>
              <a:rPr lang="tr-TR" sz="1400" dirty="0" err="1">
                <a:latin typeface="Arial" pitchFamily="34" charset="0"/>
              </a:rPr>
              <a:t>Scopus</a:t>
            </a:r>
            <a:r>
              <a:rPr lang="tr-TR" sz="1400" dirty="0">
                <a:latin typeface="Arial" pitchFamily="34" charset="0"/>
              </a:rPr>
              <a:t>, IEEE </a:t>
            </a:r>
            <a:r>
              <a:rPr lang="tr-TR" sz="1400" dirty="0" err="1">
                <a:latin typeface="Arial" pitchFamily="34" charset="0"/>
              </a:rPr>
              <a:t>Xplore</a:t>
            </a:r>
            <a:r>
              <a:rPr lang="tr-TR" sz="1400" dirty="0">
                <a:latin typeface="Arial" pitchFamily="34" charset="0"/>
              </a:rPr>
              <a:t>, ACM </a:t>
            </a:r>
            <a:r>
              <a:rPr lang="tr-TR" sz="1400" dirty="0" err="1">
                <a:latin typeface="Arial" pitchFamily="34" charset="0"/>
              </a:rPr>
              <a:t>Digital</a:t>
            </a:r>
            <a:r>
              <a:rPr lang="tr-TR" sz="1400" dirty="0">
                <a:latin typeface="Arial" pitchFamily="34" charset="0"/>
              </a:rPr>
              <a:t> Library</a:t>
            </a:r>
          </a:p>
          <a:p>
            <a:endParaRPr lang="tr-TR" sz="1400" dirty="0">
              <a:latin typeface="Arial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A2B6E05-31ED-91C3-4A9B-29E522CD4978}"/>
              </a:ext>
            </a:extLst>
          </p:cNvPr>
          <p:cNvSpPr txBox="1"/>
          <p:nvPr/>
        </p:nvSpPr>
        <p:spPr>
          <a:xfrm>
            <a:off x="7968209" y="2846946"/>
            <a:ext cx="271466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latin typeface="Arial" pitchFamily="34" charset="0"/>
              </a:rPr>
              <a:t>Interview</a:t>
            </a:r>
            <a:r>
              <a:rPr lang="tr-TR" b="1" dirty="0">
                <a:latin typeface="Arial" pitchFamily="34" charset="0"/>
              </a:rPr>
              <a:t> </a:t>
            </a:r>
            <a:r>
              <a:rPr lang="tr-TR" b="1" dirty="0" err="1">
                <a:latin typeface="Arial" pitchFamily="34" charset="0"/>
              </a:rPr>
              <a:t>Study</a:t>
            </a:r>
            <a:endParaRPr lang="tr-TR" b="1" dirty="0">
              <a:latin typeface="Arial" pitchFamily="34" charset="0"/>
            </a:endParaRPr>
          </a:p>
          <a:p>
            <a:pPr algn="ctr"/>
            <a:endParaRPr lang="tr-TR" b="1" dirty="0">
              <a:latin typeface="Arial" pitchFamily="34" charset="0"/>
            </a:endParaRPr>
          </a:p>
          <a:p>
            <a:pPr algn="ctr"/>
            <a:endParaRPr lang="tr-TR" b="1" dirty="0">
              <a:latin typeface="Arial" pitchFamily="34" charset="0"/>
            </a:endParaRPr>
          </a:p>
        </p:txBody>
      </p:sp>
      <p:pic>
        <p:nvPicPr>
          <p:cNvPr id="14" name="Resim 13" descr="simge, sembol içeren bir resim&#10;&#10;Açıklama otomatik olarak oluşturuldu">
            <a:extLst>
              <a:ext uri="{FF2B5EF4-FFF2-40B4-BE49-F238E27FC236}">
                <a16:creationId xmlns:a16="http://schemas.microsoft.com/office/drawing/2014/main" id="{11248FB2-00E2-0572-3E03-B8DAA5A08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20" y="1648724"/>
            <a:ext cx="800068" cy="80006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04392B0-B780-2D29-C6AB-5BC41034EBFF}"/>
              </a:ext>
            </a:extLst>
          </p:cNvPr>
          <p:cNvSpPr txBox="1"/>
          <p:nvPr/>
        </p:nvSpPr>
        <p:spPr>
          <a:xfrm>
            <a:off x="911424" y="4331246"/>
            <a:ext cx="2692947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dirty="0" err="1">
                <a:latin typeface="Arial" pitchFamily="34" charset="0"/>
              </a:rPr>
              <a:t>Inclusion</a:t>
            </a:r>
            <a:r>
              <a:rPr lang="tr-TR" sz="1400" b="1" dirty="0">
                <a:latin typeface="Arial" pitchFamily="34" charset="0"/>
              </a:rPr>
              <a:t> </a:t>
            </a:r>
            <a:r>
              <a:rPr lang="tr-TR" sz="1400" b="1" dirty="0" err="1">
                <a:latin typeface="Arial" pitchFamily="34" charset="0"/>
              </a:rPr>
              <a:t>criteria</a:t>
            </a:r>
            <a:r>
              <a:rPr lang="tr-TR" sz="1400" b="1" dirty="0">
                <a:latin typeface="Arial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latin typeface="Arial" pitchFamily="34" charset="0"/>
              </a:rPr>
              <a:t>Full-</a:t>
            </a:r>
            <a:r>
              <a:rPr lang="tr-TR" sz="1400" dirty="0" err="1">
                <a:latin typeface="Arial" pitchFamily="34" charset="0"/>
              </a:rPr>
              <a:t>text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accessible</a:t>
            </a:r>
            <a:endParaRPr lang="tr-TR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latin typeface="Arial" pitchFamily="34" charset="0"/>
              </a:rPr>
              <a:t>In</a:t>
            </a:r>
            <a:r>
              <a:rPr lang="tr-TR" sz="1400" dirty="0">
                <a:latin typeface="Arial" pitchFamily="34" charset="0"/>
              </a:rPr>
              <a:t>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latin typeface="Arial" pitchFamily="34" charset="0"/>
              </a:rPr>
              <a:t>Search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string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matching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the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title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or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the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keywords</a:t>
            </a:r>
            <a:endParaRPr lang="tr-TR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latin typeface="Arial" pitchFamily="34" charset="0"/>
              </a:rPr>
              <a:t>Published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after</a:t>
            </a:r>
            <a:r>
              <a:rPr lang="tr-TR" sz="1400" dirty="0">
                <a:latin typeface="Arial" pitchFamily="34" charset="0"/>
              </a:rPr>
              <a:t> 2001</a:t>
            </a:r>
          </a:p>
          <a:p>
            <a:endParaRPr lang="tr-TR" sz="1400" dirty="0">
              <a:latin typeface="Arial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6080599-A65B-302A-6F9B-6717B67BECAF}"/>
              </a:ext>
            </a:extLst>
          </p:cNvPr>
          <p:cNvSpPr txBox="1"/>
          <p:nvPr/>
        </p:nvSpPr>
        <p:spPr>
          <a:xfrm>
            <a:off x="3921146" y="4383696"/>
            <a:ext cx="2692947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dirty="0" err="1">
                <a:latin typeface="Arial" pitchFamily="34" charset="0"/>
              </a:rPr>
              <a:t>Exclusion</a:t>
            </a:r>
            <a:r>
              <a:rPr lang="tr-TR" sz="1400" b="1" dirty="0">
                <a:latin typeface="Arial" pitchFamily="34" charset="0"/>
              </a:rPr>
              <a:t> </a:t>
            </a:r>
            <a:r>
              <a:rPr lang="tr-TR" sz="1400" b="1" dirty="0" err="1">
                <a:latin typeface="Arial" pitchFamily="34" charset="0"/>
              </a:rPr>
              <a:t>criteria</a:t>
            </a:r>
            <a:r>
              <a:rPr lang="tr-TR" sz="1400" b="1" dirty="0">
                <a:latin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latin typeface="Arial" pitchFamily="34" charset="0"/>
              </a:rPr>
              <a:t>Content not </a:t>
            </a:r>
            <a:r>
              <a:rPr lang="tr-TR" sz="1400" dirty="0" err="1">
                <a:latin typeface="Arial" pitchFamily="34" charset="0"/>
              </a:rPr>
              <a:t>relevant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to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answer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research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questions</a:t>
            </a:r>
            <a:endParaRPr lang="tr-TR" sz="1400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latin typeface="Arial" pitchFamily="34" charset="0"/>
              </a:rPr>
              <a:t>Duplicates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from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different</a:t>
            </a:r>
            <a:r>
              <a:rPr lang="tr-TR" sz="1400" dirty="0">
                <a:latin typeface="Arial" pitchFamily="34" charset="0"/>
              </a:rPr>
              <a:t> </a:t>
            </a:r>
            <a:r>
              <a:rPr lang="tr-TR" sz="1400" dirty="0" err="1">
                <a:latin typeface="Arial" pitchFamily="34" charset="0"/>
              </a:rPr>
              <a:t>databases</a:t>
            </a:r>
            <a:r>
              <a:rPr lang="tr-TR" sz="1400" b="1" dirty="0">
                <a:latin typeface="Arial" pitchFamily="34" charset="0"/>
              </a:rPr>
              <a:t> </a:t>
            </a:r>
          </a:p>
          <a:p>
            <a:endParaRPr lang="tr-TR" sz="1400" dirty="0">
              <a:latin typeface="Arial" pitchFamily="34" charset="0"/>
            </a:endParaRP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80269435-C282-84F2-FC17-E3E29B7BD56B}"/>
              </a:ext>
            </a:extLst>
          </p:cNvPr>
          <p:cNvCxnSpPr/>
          <p:nvPr/>
        </p:nvCxnSpPr>
        <p:spPr bwMode="auto">
          <a:xfrm flipH="1">
            <a:off x="2567979" y="3878726"/>
            <a:ext cx="504056" cy="3600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4623EF70-76EA-9769-4A11-A906688AFA83}"/>
              </a:ext>
            </a:extLst>
          </p:cNvPr>
          <p:cNvCxnSpPr/>
          <p:nvPr/>
        </p:nvCxnSpPr>
        <p:spPr bwMode="auto">
          <a:xfrm>
            <a:off x="3790601" y="3862902"/>
            <a:ext cx="475405" cy="3594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E3E8DC8-9B58-2A8E-5E12-B211188A7495}"/>
              </a:ext>
            </a:extLst>
          </p:cNvPr>
          <p:cNvSpPr/>
          <p:nvPr/>
        </p:nvSpPr>
        <p:spPr bwMode="auto">
          <a:xfrm>
            <a:off x="8421892" y="3534473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Creating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semi-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structured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interview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flow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6B2B777-BE12-E832-D6D0-7BA5C82EE292}"/>
              </a:ext>
            </a:extLst>
          </p:cNvPr>
          <p:cNvSpPr/>
          <p:nvPr/>
        </p:nvSpPr>
        <p:spPr bwMode="auto">
          <a:xfrm>
            <a:off x="8413362" y="4229194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Identifying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potential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interviewees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5E61112-0127-0EB8-AE8E-845ED50DC067}"/>
              </a:ext>
            </a:extLst>
          </p:cNvPr>
          <p:cNvSpPr/>
          <p:nvPr/>
        </p:nvSpPr>
        <p:spPr bwMode="auto">
          <a:xfrm>
            <a:off x="8431191" y="4864336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Conducting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interviews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3C2E4C6-DF7B-F345-AC52-5FEEDC933275}"/>
              </a:ext>
            </a:extLst>
          </p:cNvPr>
          <p:cNvSpPr/>
          <p:nvPr/>
        </p:nvSpPr>
        <p:spPr bwMode="auto">
          <a:xfrm>
            <a:off x="8414871" y="5472419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Transcription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9C24F11D-0EED-6217-EF38-32F25F788152}"/>
              </a:ext>
            </a:extLst>
          </p:cNvPr>
          <p:cNvSpPr/>
          <p:nvPr/>
        </p:nvSpPr>
        <p:spPr bwMode="auto">
          <a:xfrm>
            <a:off x="8414871" y="6078787"/>
            <a:ext cx="1875878" cy="35632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Coding</a:t>
            </a:r>
            <a:r>
              <a:rPr lang="tr-TR" sz="1000" b="1" dirty="0">
                <a:solidFill>
                  <a:schemeClr val="tx1"/>
                </a:solidFill>
                <a:cs typeface="Arial" pitchFamily="34" charset="0"/>
              </a:rPr>
              <a:t> &amp; </a:t>
            </a:r>
            <a:r>
              <a:rPr lang="tr-TR" sz="1000" b="1" dirty="0" err="1">
                <a:solidFill>
                  <a:schemeClr val="tx1"/>
                </a:solidFill>
                <a:cs typeface="Arial" pitchFamily="34" charset="0"/>
              </a:rPr>
              <a:t>analysis</a:t>
            </a:r>
            <a:endParaRPr lang="tr-TR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FDC07133-A7D1-8800-669B-28711CED9EBC}"/>
              </a:ext>
            </a:extLst>
          </p:cNvPr>
          <p:cNvCxnSpPr/>
          <p:nvPr/>
        </p:nvCxnSpPr>
        <p:spPr bwMode="auto">
          <a:xfrm>
            <a:off x="9359831" y="3967354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4DCF29A6-A27E-67F0-CB24-11335B7C7AFC}"/>
              </a:ext>
            </a:extLst>
          </p:cNvPr>
          <p:cNvCxnSpPr/>
          <p:nvPr/>
        </p:nvCxnSpPr>
        <p:spPr bwMode="auto">
          <a:xfrm>
            <a:off x="9366102" y="4653136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E7DD76FE-7307-B569-6538-D7C7DF2FF862}"/>
              </a:ext>
            </a:extLst>
          </p:cNvPr>
          <p:cNvCxnSpPr/>
          <p:nvPr/>
        </p:nvCxnSpPr>
        <p:spPr bwMode="auto">
          <a:xfrm>
            <a:off x="9359831" y="5264526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55C7F455-198B-85B6-574E-708993C4C137}"/>
              </a:ext>
            </a:extLst>
          </p:cNvPr>
          <p:cNvCxnSpPr/>
          <p:nvPr/>
        </p:nvCxnSpPr>
        <p:spPr bwMode="auto">
          <a:xfrm>
            <a:off x="9337442" y="5862371"/>
            <a:ext cx="0" cy="182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558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6227</TotalTime>
  <Words>3632</Words>
  <Application>Microsoft Office PowerPoint</Application>
  <PresentationFormat>Widescreen</PresentationFormat>
  <Paragraphs>600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Unicode MS</vt:lpstr>
      <vt:lpstr>Helvetica Neue</vt:lpstr>
      <vt:lpstr>HelveticaNeue Regular</vt:lpstr>
      <vt:lpstr>TUM Neue Helvetica 75 Bold</vt:lpstr>
      <vt:lpstr>Wingdings</vt:lpstr>
      <vt:lpstr>Slides sebis 2013 2</vt:lpstr>
      <vt:lpstr>Investigating organizational structures and means for effective knowledge sharing and coordination in large agile organizations</vt:lpstr>
      <vt:lpstr>Agenda</vt:lpstr>
      <vt:lpstr>Motivation (1/3)</vt:lpstr>
      <vt:lpstr>Motivation (2/3)</vt:lpstr>
      <vt:lpstr>Motivation (3/3)</vt:lpstr>
      <vt:lpstr>Agenda</vt:lpstr>
      <vt:lpstr>Research Questions</vt:lpstr>
      <vt:lpstr>Agenda</vt:lpstr>
      <vt:lpstr>Methodology - Overview</vt:lpstr>
      <vt:lpstr>Methodology – Literature Review</vt:lpstr>
      <vt:lpstr>Methodology – Interview Study</vt:lpstr>
      <vt:lpstr>Interview Partners</vt:lpstr>
      <vt:lpstr>Agenda</vt:lpstr>
      <vt:lpstr>Results - Mechanisms</vt:lpstr>
      <vt:lpstr>Meetings</vt:lpstr>
      <vt:lpstr>Meetings (Ctd.)</vt:lpstr>
      <vt:lpstr>Organizational Structures</vt:lpstr>
      <vt:lpstr>Story-Specific Coordination Role</vt:lpstr>
      <vt:lpstr>Story-Specific Coordination Role</vt:lpstr>
      <vt:lpstr>Communities of Practice (COPs)</vt:lpstr>
      <vt:lpstr>Tools</vt:lpstr>
      <vt:lpstr>Results - Barriers</vt:lpstr>
      <vt:lpstr>Barriers</vt:lpstr>
      <vt:lpstr>Barriers (Ctd.)</vt:lpstr>
      <vt:lpstr>Facilitators</vt:lpstr>
      <vt:lpstr>Agenda</vt:lpstr>
      <vt:lpstr>Key Findings</vt:lpstr>
      <vt:lpstr>Key Findings</vt:lpstr>
      <vt:lpstr>Agenda</vt:lpstr>
      <vt:lpstr>Future Research</vt:lpstr>
      <vt:lpstr>PowerPoint Presentation</vt:lpstr>
      <vt:lpstr>Bibliography</vt:lpstr>
      <vt:lpstr>Bibliography</vt:lpstr>
      <vt:lpstr>Bibliography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Tobisch, Franziska</dc:creator>
  <dc:description>Copyright sebis</dc:description>
  <cp:lastModifiedBy>Anıl Can Kara</cp:lastModifiedBy>
  <cp:revision>40</cp:revision>
  <dcterms:created xsi:type="dcterms:W3CDTF">2023-01-03T09:35:20Z</dcterms:created>
  <dcterms:modified xsi:type="dcterms:W3CDTF">2024-06-30T21:04:07Z</dcterms:modified>
</cp:coreProperties>
</file>