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695" r:id="rId2"/>
    <p:sldId id="743" r:id="rId3"/>
    <p:sldId id="776" r:id="rId4"/>
    <p:sldId id="714" r:id="rId5"/>
    <p:sldId id="740" r:id="rId6"/>
    <p:sldId id="777" r:id="rId7"/>
    <p:sldId id="755" r:id="rId8"/>
    <p:sldId id="742" r:id="rId9"/>
    <p:sldId id="697" r:id="rId10"/>
    <p:sldId id="744" r:id="rId11"/>
    <p:sldId id="741" r:id="rId12"/>
    <p:sldId id="729" r:id="rId13"/>
    <p:sldId id="731" r:id="rId14"/>
    <p:sldId id="746" r:id="rId15"/>
    <p:sldId id="756" r:id="rId16"/>
    <p:sldId id="757" r:id="rId17"/>
    <p:sldId id="749" r:id="rId18"/>
    <p:sldId id="711" r:id="rId19"/>
    <p:sldId id="766" r:id="rId20"/>
    <p:sldId id="771" r:id="rId21"/>
    <p:sldId id="772" r:id="rId22"/>
    <p:sldId id="774" r:id="rId23"/>
    <p:sldId id="775" r:id="rId24"/>
    <p:sldId id="770" r:id="rId25"/>
    <p:sldId id="768" r:id="rId26"/>
    <p:sldId id="767" r:id="rId27"/>
    <p:sldId id="769" r:id="rId28"/>
    <p:sldId id="673" r:id="rId29"/>
    <p:sldId id="759" r:id="rId30"/>
    <p:sldId id="737" r:id="rId31"/>
    <p:sldId id="753" r:id="rId32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5BD"/>
    <a:srgbClr val="F5F4F1"/>
    <a:srgbClr val="C0C0C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4422" autoAdjust="0"/>
  </p:normalViewPr>
  <p:slideViewPr>
    <p:cSldViewPr>
      <p:cViewPr varScale="1">
        <p:scale>
          <a:sx n="69" d="100"/>
          <a:sy n="69" d="100"/>
        </p:scale>
        <p:origin x="1310" y="6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-252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3235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239" y="184121"/>
            <a:ext cx="3348037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488" y="184121"/>
            <a:ext cx="211455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8" rIns="95554" bIns="477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55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061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09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trike="noStrike" dirty="0"/>
              <a:t>In </a:t>
            </a:r>
            <a:r>
              <a:rPr lang="de-DE" strike="noStrike" dirty="0" err="1"/>
              <a:t>the</a:t>
            </a:r>
            <a:r>
              <a:rPr lang="de-DE" strike="noStrike" dirty="0"/>
              <a:t> </a:t>
            </a:r>
            <a:r>
              <a:rPr lang="de-DE" strike="noStrike" dirty="0" err="1"/>
              <a:t>exps</a:t>
            </a:r>
            <a:r>
              <a:rPr lang="de-DE" strike="noStrike" dirty="0"/>
              <a:t>., I </a:t>
            </a:r>
            <a:r>
              <a:rPr lang="de-DE" strike="noStrike" dirty="0" err="1"/>
              <a:t>compared</a:t>
            </a:r>
            <a:r>
              <a:rPr lang="de-DE" strike="noStrike" dirty="0"/>
              <a:t> </a:t>
            </a:r>
            <a:r>
              <a:rPr lang="de-DE" strike="noStrike" dirty="0" err="1"/>
              <a:t>the</a:t>
            </a:r>
            <a:r>
              <a:rPr lang="de-DE" strike="noStrike" dirty="0"/>
              <a:t> </a:t>
            </a:r>
            <a:r>
              <a:rPr lang="de-DE" strike="noStrike" dirty="0" err="1"/>
              <a:t>privatized</a:t>
            </a:r>
            <a:r>
              <a:rPr lang="de-DE" strike="noStrike" dirty="0"/>
              <a:t> </a:t>
            </a:r>
            <a:r>
              <a:rPr lang="de-DE" strike="noStrike" dirty="0" err="1"/>
              <a:t>emb</a:t>
            </a:r>
            <a:r>
              <a:rPr lang="de-DE" strike="noStrike" dirty="0"/>
              <a:t>. </a:t>
            </a:r>
            <a:r>
              <a:rPr lang="de-DE" strike="noStrike" dirty="0" err="1"/>
              <a:t>Vects</a:t>
            </a:r>
            <a:r>
              <a:rPr lang="de-DE" strike="noStrike" dirty="0"/>
              <a:t>. In diff. </a:t>
            </a:r>
            <a:r>
              <a:rPr lang="de-DE" strike="noStrike" dirty="0" err="1"/>
              <a:t>Exp</a:t>
            </a:r>
            <a:r>
              <a:rPr lang="de-DE" strike="noStrike" dirty="0"/>
              <a:t>. Setups </a:t>
            </a:r>
            <a:r>
              <a:rPr lang="de-DE" strike="noStrike" dirty="0" err="1"/>
              <a:t>where</a:t>
            </a:r>
            <a:r>
              <a:rPr lang="de-DE" strike="noStrike" dirty="0"/>
              <a:t> </a:t>
            </a:r>
            <a:r>
              <a:rPr lang="de-DE" strike="noStrike" dirty="0" err="1"/>
              <a:t>several</a:t>
            </a:r>
            <a:r>
              <a:rPr lang="de-DE" strike="noStrike" dirty="0"/>
              <a:t> </a:t>
            </a:r>
            <a:r>
              <a:rPr lang="de-DE" strike="noStrike" dirty="0" err="1"/>
              <a:t>exp</a:t>
            </a:r>
            <a:r>
              <a:rPr lang="de-DE" strike="noStrike" dirty="0"/>
              <a:t>. </a:t>
            </a:r>
            <a:r>
              <a:rPr lang="de-DE" strike="noStrike" dirty="0" err="1"/>
              <a:t>Dimensions</a:t>
            </a:r>
            <a:r>
              <a:rPr lang="de-DE" strike="noStrike" dirty="0"/>
              <a:t> </a:t>
            </a:r>
            <a:r>
              <a:rPr lang="de-DE" strike="noStrike" dirty="0" err="1"/>
              <a:t>have</a:t>
            </a:r>
            <a:r>
              <a:rPr lang="de-DE" strike="noStrike" dirty="0"/>
              <a:t> </a:t>
            </a:r>
            <a:r>
              <a:rPr lang="de-DE" strike="noStrike" dirty="0" err="1"/>
              <a:t>been</a:t>
            </a:r>
            <a:r>
              <a:rPr lang="de-DE" strike="noStrike" dirty="0"/>
              <a:t> </a:t>
            </a:r>
            <a:r>
              <a:rPr lang="de-DE" strike="noStrike" dirty="0" err="1"/>
              <a:t>varied</a:t>
            </a:r>
            <a:r>
              <a:rPr lang="de-DE" strike="noStrike" dirty="0"/>
              <a:t>. </a:t>
            </a:r>
          </a:p>
          <a:p>
            <a:r>
              <a:rPr lang="de-DE" strike="noStrike" dirty="0"/>
              <a:t>As </a:t>
            </a:r>
            <a:r>
              <a:rPr lang="de-DE" strike="noStrike" dirty="0" err="1"/>
              <a:t>mentioned</a:t>
            </a:r>
            <a:r>
              <a:rPr lang="de-DE" strike="noStrike" dirty="0"/>
              <a:t>, I </a:t>
            </a:r>
            <a:r>
              <a:rPr lang="de-DE" strike="noStrike" dirty="0" err="1"/>
              <a:t>used</a:t>
            </a:r>
            <a:r>
              <a:rPr lang="de-DE" strike="noStrike" dirty="0"/>
              <a:t> </a:t>
            </a:r>
            <a:r>
              <a:rPr lang="de-DE" strike="noStrike" dirty="0" err="1"/>
              <a:t>two</a:t>
            </a:r>
            <a:r>
              <a:rPr lang="de-DE" strike="noStrike" dirty="0"/>
              <a:t> diff. Datasets </a:t>
            </a:r>
            <a:r>
              <a:rPr lang="de-DE" strike="noStrike" dirty="0" err="1"/>
              <a:t>to</a:t>
            </a:r>
            <a:r>
              <a:rPr lang="de-DE" strike="noStrike" dirty="0"/>
              <a:t> </a:t>
            </a:r>
            <a:r>
              <a:rPr lang="de-DE" strike="noStrike" dirty="0" err="1"/>
              <a:t>see</a:t>
            </a:r>
            <a:r>
              <a:rPr lang="de-DE" strike="noStrike" dirty="0"/>
              <a:t> </a:t>
            </a:r>
            <a:r>
              <a:rPr lang="de-DE" strike="noStrike" dirty="0" err="1"/>
              <a:t>if</a:t>
            </a:r>
            <a:r>
              <a:rPr lang="de-DE" strike="noStrike" dirty="0"/>
              <a:t> </a:t>
            </a:r>
            <a:r>
              <a:rPr lang="de-DE" strike="noStrike" dirty="0" err="1"/>
              <a:t>the</a:t>
            </a:r>
            <a:r>
              <a:rPr lang="de-DE" strike="noStrike" dirty="0"/>
              <a:t> </a:t>
            </a:r>
            <a:r>
              <a:rPr lang="de-DE" strike="noStrike" dirty="0" err="1"/>
              <a:t>results</a:t>
            </a:r>
            <a:r>
              <a:rPr lang="de-DE" strike="noStrike" dirty="0"/>
              <a:t> </a:t>
            </a:r>
            <a:r>
              <a:rPr lang="de-DE" strike="noStrike" dirty="0" err="1"/>
              <a:t>would</a:t>
            </a:r>
            <a:r>
              <a:rPr lang="de-DE" strike="noStrike" dirty="0"/>
              <a:t> </a:t>
            </a:r>
            <a:r>
              <a:rPr lang="de-DE" strike="noStrike" dirty="0" err="1"/>
              <a:t>persist</a:t>
            </a:r>
            <a:r>
              <a:rPr lang="de-DE" strike="noStrike" dirty="0"/>
              <a:t> </a:t>
            </a:r>
            <a:r>
              <a:rPr lang="de-DE" strike="noStrike" dirty="0" err="1"/>
              <a:t>across</a:t>
            </a:r>
            <a:r>
              <a:rPr lang="de-DE" strike="noStrike" dirty="0"/>
              <a:t> diff. Datasets.</a:t>
            </a:r>
            <a:endParaRPr lang="en-US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11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72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031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58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951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746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059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533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550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227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033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05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323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212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96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037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94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637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939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78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89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37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05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97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96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14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YYMMDD | Alisha Riecker | Master Thesis Kick-off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3637" y="5621137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de-DE" noProof="0" dirty="0"/>
              <a:t>alisha.riecker@tum.de</a:t>
            </a:r>
            <a:endParaRPr lang="en-US" noProof="0" dirty="0"/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YYMMDD | Alisha Riecker | Master Thesis Kick-off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YYMMDD | Alisha Riecker | Master Thesis Kick-off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YYMMDD </a:t>
            </a:r>
            <a:r>
              <a:rPr lang="en-US" dirty="0" err="1"/>
              <a:t>YYMMDD</a:t>
            </a:r>
            <a:r>
              <a:rPr lang="en-US" dirty="0"/>
              <a:t> | Alisha Riecker | Master Thesis Kick-off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YYMMDD | Alisha Riecker | Master Thesis Proposal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YYMMDD | Alisha Riecker | Master Thesis Kick-off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YYMMDD | Alisha Riecker | Master Thesis Kick-off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835105" cy="24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YYMMDD | Alisha Riecker | Master Thesis Kick-off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8.png"/><Relationship Id="rId4" Type="http://schemas.openxmlformats.org/officeDocument/2006/relationships/image" Target="../media/image55.sv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7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4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0.png"/><Relationship Id="rId11" Type="http://schemas.openxmlformats.org/officeDocument/2006/relationships/image" Target="../media/image74.png"/><Relationship Id="rId5" Type="http://schemas.openxmlformats.org/officeDocument/2006/relationships/image" Target="../media/image26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1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1.png"/><Relationship Id="rId11" Type="http://schemas.openxmlformats.org/officeDocument/2006/relationships/image" Target="../media/image320.png"/><Relationship Id="rId5" Type="http://schemas.openxmlformats.org/officeDocument/2006/relationships/image" Target="../media/image26.png"/><Relationship Id="rId10" Type="http://schemas.openxmlformats.org/officeDocument/2006/relationships/image" Target="../media/image311.png"/><Relationship Id="rId4" Type="http://schemas.openxmlformats.org/officeDocument/2006/relationships/image" Target="../media/image251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0.png"/><Relationship Id="rId1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70.png"/><Relationship Id="rId10" Type="http://schemas.openxmlformats.org/officeDocument/2006/relationships/image" Target="../media/image20.svg"/><Relationship Id="rId19" Type="http://schemas.openxmlformats.org/officeDocument/2006/relationships/image" Target="../media/image23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3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39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1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r>
              <a:rPr lang="en-US" dirty="0"/>
              <a:t>Studying the Privacy-Utility Trade-off of Word Embedding Perturbations with a Focus on Sensitivity Analysis </a:t>
            </a:r>
            <a:br>
              <a:rPr lang="en-US" dirty="0"/>
            </a:br>
            <a:r>
              <a:rPr lang="en-US" dirty="0"/>
              <a:t>and Vector Mapping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Alisha Riecker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6096000" y="4210928"/>
            <a:ext cx="56646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December 2023</a:t>
            </a:r>
            <a:r>
              <a:rPr lang="en-AU" kern="0" dirty="0"/>
              <a:t>, Master Thesis Final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735F58-6C47-BF06-E822-64FC36792CCF}"/>
              </a:ext>
            </a:extLst>
          </p:cNvPr>
          <p:cNvSpPr/>
          <p:nvPr/>
        </p:nvSpPr>
        <p:spPr bwMode="auto">
          <a:xfrm>
            <a:off x="-9378" y="1916832"/>
            <a:ext cx="12192000" cy="503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1. Motivation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2. Research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3. Methodology</a:t>
            </a:r>
          </a:p>
          <a:p>
            <a:pPr>
              <a:lnSpc>
                <a:spcPct val="150000"/>
              </a:lnSpc>
            </a:pPr>
            <a:r>
              <a:rPr lang="en-US" dirty="0"/>
              <a:t>4.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5. Discussion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246"/>
            <a:ext cx="10586099" cy="7207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0657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 – </a:t>
            </a:r>
            <a:r>
              <a:rPr lang="de-DE" dirty="0" err="1"/>
              <a:t>Privatized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2CD11EA-D996-5C90-A893-F7522524858D}"/>
              </a:ext>
            </a:extLst>
          </p:cNvPr>
          <p:cNvGrpSpPr/>
          <p:nvPr/>
        </p:nvGrpSpPr>
        <p:grpSpPr>
          <a:xfrm>
            <a:off x="339530" y="962946"/>
            <a:ext cx="8872652" cy="1469084"/>
            <a:chOff x="499115" y="955604"/>
            <a:chExt cx="8872652" cy="1469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/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de-DE" b="1" dirty="0">
                    <a:latin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dirty="0">
                      <a:latin typeface="Arial" pitchFamily="34" charset="0"/>
                    </a:rPr>
                    <a:t>(</a:t>
                  </a:r>
                  <a:r>
                    <a:rPr lang="de-DE" sz="1600" dirty="0" err="1">
                      <a:latin typeface="Arial" pitchFamily="34" charset="0"/>
                    </a:rPr>
                    <a:t>Calibrated</a:t>
                  </a:r>
                  <a:r>
                    <a:rPr lang="de-DE" sz="1600" dirty="0">
                      <a:latin typeface="Arial" pitchFamily="34" charset="0"/>
                    </a:rPr>
                    <a:t> Random Noise)</a:t>
                  </a:r>
                </a:p>
              </p:txBody>
            </p:sp>
          </mc:Choice>
          <mc:Fallback xmlns="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blipFill>
                  <a:blip r:embed="rId3"/>
                  <a:stretch>
                    <a:fillRect b="-206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2B1F3EB-5108-6994-F11C-B5742785D438}"/>
                </a:ext>
              </a:extLst>
            </p:cNvPr>
            <p:cNvSpPr txBox="1"/>
            <p:nvPr/>
          </p:nvSpPr>
          <p:spPr>
            <a:xfrm>
              <a:off x="4786164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+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/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Arial" pitchFamily="34" charset="0"/>
                  </a:endParaRP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dirty="0">
                      <a:latin typeface="Arial" pitchFamily="34" charset="0"/>
                    </a:rPr>
                    <a:t>(Embedding </a:t>
                  </a:r>
                  <a:r>
                    <a:rPr lang="de-DE" sz="1600" dirty="0" err="1">
                      <a:latin typeface="Arial" pitchFamily="34" charset="0"/>
                    </a:rPr>
                    <a:t>Function</a:t>
                  </a:r>
                  <a:r>
                    <a:rPr lang="de-DE" sz="1600" dirty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70A062B-D43F-4C76-62D2-A550AD9595AC}"/>
                </a:ext>
              </a:extLst>
            </p:cNvPr>
            <p:cNvSpPr txBox="1"/>
            <p:nvPr/>
          </p:nvSpPr>
          <p:spPr>
            <a:xfrm>
              <a:off x="7068968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=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: abgerundete Ecken 13">
                  <a:extLst>
                    <a:ext uri="{FF2B5EF4-FFF2-40B4-BE49-F238E27FC236}">
                      <a16:creationId xmlns:a16="http://schemas.microsoft.com/office/drawing/2014/main" id="{C9E5E36C-D536-9EC8-DD4E-BEDC20CB56E9}"/>
                    </a:ext>
                  </a:extLst>
                </p:cNvPr>
                <p:cNvSpPr/>
                <p:nvPr/>
              </p:nvSpPr>
              <p:spPr bwMode="auto">
                <a:xfrm>
                  <a:off x="7674069" y="955604"/>
                  <a:ext cx="1697698" cy="1459802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𝒑𝒓𝒊𝒗</m:t>
                            </m:r>
                          </m:sub>
                        </m:sSub>
                        <m:d>
                          <m:dPr>
                            <m:ctrlPr>
                              <a:rPr lang="de-DE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eaLnBrk="0" hangingPunct="0"/>
                  <a:r>
                    <a:rPr lang="en-US" sz="1600" dirty="0">
                      <a:solidFill>
                        <a:schemeClr val="tx1"/>
                      </a:solidFill>
                      <a:cs typeface="Arial" pitchFamily="34" charset="0"/>
                    </a:rPr>
                    <a:t>(Randomized Mechanism)</a:t>
                  </a:r>
                </a:p>
              </p:txBody>
            </p:sp>
          </mc:Choice>
          <mc:Fallback xmlns="">
            <p:sp>
              <p:nvSpPr>
                <p:cNvPr id="14" name="Rechteck: abgerundete Ecken 13">
                  <a:extLst>
                    <a:ext uri="{FF2B5EF4-FFF2-40B4-BE49-F238E27FC236}">
                      <a16:creationId xmlns:a16="http://schemas.microsoft.com/office/drawing/2014/main" id="{C9E5E36C-D536-9EC8-DD4E-BEDC20CB56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74069" y="955604"/>
                  <a:ext cx="1697698" cy="1459802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Datumsplatzhalter 3">
            <a:extLst>
              <a:ext uri="{FF2B5EF4-FFF2-40B4-BE49-F238E27FC236}">
                <a16:creationId xmlns:a16="http://schemas.microsoft.com/office/drawing/2014/main" id="{FC10265A-E992-2B55-7CE0-78CDCD91A050}"/>
              </a:ext>
            </a:extLst>
          </p:cNvPr>
          <p:cNvSpPr txBox="1">
            <a:spLocks/>
          </p:cNvSpPr>
          <p:nvPr/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74" name="Fußzeilenplatzhalter 4">
            <a:extLst>
              <a:ext uri="{FF2B5EF4-FFF2-40B4-BE49-F238E27FC236}">
                <a16:creationId xmlns:a16="http://schemas.microsoft.com/office/drawing/2014/main" id="{8B82E115-61D0-84F1-C144-A4ED2A6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Foliennummernplatzhalter 5">
            <a:extLst>
              <a:ext uri="{FF2B5EF4-FFF2-40B4-BE49-F238E27FC236}">
                <a16:creationId xmlns:a16="http://schemas.microsoft.com/office/drawing/2014/main" id="{6BA46B95-9889-EFBB-484B-604352CE5AA8}"/>
              </a:ext>
            </a:extLst>
          </p:cNvPr>
          <p:cNvSpPr txBox="1">
            <a:spLocks/>
          </p:cNvSpPr>
          <p:nvPr/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6">
                <a:extLst>
                  <a:ext uri="{FF2B5EF4-FFF2-40B4-BE49-F238E27FC236}">
                    <a16:creationId xmlns:a16="http://schemas.microsoft.com/office/drawing/2014/main" id="{DD9EFBB2-BF9E-33A6-7B13-5D7472351C46}"/>
                  </a:ext>
                </a:extLst>
              </p:cNvPr>
              <p:cNvSpPr/>
              <p:nvPr/>
            </p:nvSpPr>
            <p:spPr bwMode="auto">
              <a:xfrm>
                <a:off x="2905575" y="962944"/>
                <a:ext cx="1697697" cy="145980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b="1" dirty="0">
                  <a:latin typeface="Arial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dirty="0">
                    <a:latin typeface="Arial" pitchFamily="34" charset="0"/>
                  </a:rPr>
                  <a:t>(Bound </a:t>
                </a:r>
                <a:r>
                  <a:rPr lang="de-DE" sz="1600" dirty="0" err="1">
                    <a:latin typeface="Arial" pitchFamily="34" charset="0"/>
                  </a:rPr>
                  <a:t>Sensitivity</a:t>
                </a:r>
                <a:r>
                  <a:rPr lang="de-DE" sz="1600" dirty="0"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hteck: abgerundete Ecken 6">
                <a:extLst>
                  <a:ext uri="{FF2B5EF4-FFF2-40B4-BE49-F238E27FC236}">
                    <a16:creationId xmlns:a16="http://schemas.microsoft.com/office/drawing/2014/main" id="{DD9EFBB2-BF9E-33A6-7B13-5D7472351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5575" y="962944"/>
                <a:ext cx="1697697" cy="14598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: abgerundete Ecken 6">
                <a:extLst>
                  <a:ext uri="{FF2B5EF4-FFF2-40B4-BE49-F238E27FC236}">
                    <a16:creationId xmlns:a16="http://schemas.microsoft.com/office/drawing/2014/main" id="{ED125B8E-1ABD-BBD2-3D55-1D0EA02EAC1C}"/>
                  </a:ext>
                </a:extLst>
              </p:cNvPr>
              <p:cNvSpPr/>
              <p:nvPr/>
            </p:nvSpPr>
            <p:spPr bwMode="auto">
              <a:xfrm>
                <a:off x="10044635" y="962944"/>
                <a:ext cx="1933120" cy="145980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de-DE" sz="2400" b="1" i="1"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dirty="0">
                    <a:latin typeface="Arial" pitchFamily="34" charset="0"/>
                  </a:rPr>
                  <a:t>(Mapping </a:t>
                </a:r>
                <a:r>
                  <a:rPr lang="de-DE" sz="1600" dirty="0" err="1">
                    <a:latin typeface="Arial" pitchFamily="34" charset="0"/>
                  </a:rPr>
                  <a:t>to</a:t>
                </a:r>
                <a:r>
                  <a:rPr lang="de-DE" sz="1600" dirty="0">
                    <a:latin typeface="Arial" pitchFamily="34" charset="0"/>
                  </a:rPr>
                  <a:t> </a:t>
                </a:r>
                <a:r>
                  <a:rPr lang="de-DE" sz="1600" dirty="0" err="1">
                    <a:latin typeface="Arial" pitchFamily="34" charset="0"/>
                  </a:rPr>
                  <a:t>Neighbor</a:t>
                </a:r>
                <a:r>
                  <a:rPr lang="de-DE" sz="1600" dirty="0"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hteck: abgerundete Ecken 6">
                <a:extLst>
                  <a:ext uri="{FF2B5EF4-FFF2-40B4-BE49-F238E27FC236}">
                    <a16:creationId xmlns:a16="http://schemas.microsoft.com/office/drawing/2014/main" id="{ED125B8E-1ABD-BBD2-3D55-1D0EA02EA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4635" y="962944"/>
                <a:ext cx="1933120" cy="145980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636B12-5A6D-0E5B-51DA-C84DD384D21B}"/>
              </a:ext>
            </a:extLst>
          </p:cNvPr>
          <p:cNvSpPr/>
          <p:nvPr/>
        </p:nvSpPr>
        <p:spPr bwMode="auto">
          <a:xfrm>
            <a:off x="2147365" y="1509870"/>
            <a:ext cx="648072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367743C-8A57-46B6-7CDB-932545876EB3}"/>
              </a:ext>
            </a:extLst>
          </p:cNvPr>
          <p:cNvSpPr/>
          <p:nvPr/>
        </p:nvSpPr>
        <p:spPr bwMode="auto">
          <a:xfrm>
            <a:off x="9304372" y="1509870"/>
            <a:ext cx="648072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9222AA0-AA4D-A460-59F0-C5E7ED901472}"/>
              </a:ext>
            </a:extLst>
          </p:cNvPr>
          <p:cNvSpPr/>
          <p:nvPr/>
        </p:nvSpPr>
        <p:spPr bwMode="auto">
          <a:xfrm rot="5400000">
            <a:off x="3538086" y="2655872"/>
            <a:ext cx="455234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3854C80-39ED-D972-AE9F-50ADA146FBE6}"/>
              </a:ext>
            </a:extLst>
          </p:cNvPr>
          <p:cNvSpPr/>
          <p:nvPr/>
        </p:nvSpPr>
        <p:spPr bwMode="auto">
          <a:xfrm rot="5400000">
            <a:off x="10783577" y="2637106"/>
            <a:ext cx="455234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509DA-764A-F2C9-07F1-5A29470C12D7}"/>
              </a:ext>
            </a:extLst>
          </p:cNvPr>
          <p:cNvSpPr txBox="1"/>
          <p:nvPr/>
        </p:nvSpPr>
        <p:spPr>
          <a:xfrm>
            <a:off x="5243867" y="3308762"/>
            <a:ext cx="2580325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Multivariate Laplace </a:t>
            </a:r>
            <a:r>
              <a:rPr lang="de-DE" sz="1800" dirty="0" err="1"/>
              <a:t>Mechanism</a:t>
            </a:r>
            <a:endParaRPr lang="de-DE" sz="1800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Truncated</a:t>
            </a:r>
            <a:r>
              <a:rPr lang="de-DE" dirty="0"/>
              <a:t> Gumbel </a:t>
            </a:r>
            <a:r>
              <a:rPr lang="de-DE" dirty="0" err="1"/>
              <a:t>Mechanism</a:t>
            </a:r>
            <a:endParaRPr lang="de-DE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F510A-4ED3-D860-410E-A53C9D8D3749}"/>
              </a:ext>
            </a:extLst>
          </p:cNvPr>
          <p:cNvSpPr txBox="1"/>
          <p:nvPr/>
        </p:nvSpPr>
        <p:spPr>
          <a:xfrm>
            <a:off x="9310753" y="3308762"/>
            <a:ext cx="2881247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M</a:t>
            </a:r>
            <a:r>
              <a:rPr lang="de-DE" sz="1800" dirty="0"/>
              <a:t>app</a:t>
            </a:r>
            <a:r>
              <a:rPr lang="de-DE" dirty="0"/>
              <a:t>ing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nearest</a:t>
            </a:r>
            <a:r>
              <a:rPr lang="de-DE" sz="1800" dirty="0"/>
              <a:t> </a:t>
            </a:r>
            <a:r>
              <a:rPr lang="de-DE" sz="1800" dirty="0" err="1"/>
              <a:t>neighbor</a:t>
            </a:r>
            <a:r>
              <a:rPr lang="de-DE" sz="1800" dirty="0"/>
              <a:t> </a:t>
            </a:r>
            <a:r>
              <a:rPr lang="de-DE" sz="1800" dirty="0" err="1"/>
              <a:t>embedding</a:t>
            </a:r>
            <a:endParaRPr lang="en-US" sz="1800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R</a:t>
            </a:r>
            <a:r>
              <a:rPr lang="de-DE" sz="1800" dirty="0" err="1"/>
              <a:t>andomly</a:t>
            </a:r>
            <a:r>
              <a:rPr lang="de-DE" sz="1800" dirty="0"/>
              <a:t> </a:t>
            </a:r>
            <a:r>
              <a:rPr lang="de-DE" sz="1800" dirty="0" err="1"/>
              <a:t>mapping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first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second</a:t>
            </a:r>
            <a:r>
              <a:rPr lang="de-DE" sz="1800" dirty="0"/>
              <a:t> </a:t>
            </a:r>
            <a:r>
              <a:rPr lang="de-DE" sz="1800" dirty="0" err="1"/>
              <a:t>nearest</a:t>
            </a:r>
            <a:r>
              <a:rPr lang="de-DE" sz="1800" dirty="0"/>
              <a:t> </a:t>
            </a:r>
            <a:r>
              <a:rPr lang="de-DE" sz="1800" dirty="0" err="1"/>
              <a:t>neighbor</a:t>
            </a:r>
            <a:endParaRPr lang="de-D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15AB1-98C7-CF56-D11F-B2633BF619FB}"/>
                  </a:ext>
                </a:extLst>
              </p:cNvPr>
              <p:cNvSpPr txBox="1"/>
              <p:nvPr/>
            </p:nvSpPr>
            <p:spPr>
              <a:xfrm>
                <a:off x="2182982" y="3273517"/>
                <a:ext cx="3010754" cy="3175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/>
                  <a:t>N</a:t>
                </a:r>
                <a:r>
                  <a:rPr lang="de-DE" sz="1800" dirty="0" err="1"/>
                  <a:t>ormalization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dirty="0" err="1"/>
                  <a:t>u</a:t>
                </a:r>
                <a:r>
                  <a:rPr lang="de-DE" sz="1800" dirty="0" err="1"/>
                  <a:t>nit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length</a:t>
                </a:r>
                <a:endParaRPr lang="de-DE" sz="18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/>
                  <a:t>N</a:t>
                </a:r>
                <a:r>
                  <a:rPr lang="de-DE" sz="1800" dirty="0" err="1"/>
                  <a:t>ormalization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observed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range</a:t>
                </a:r>
                <a:endParaRPr lang="de-DE" sz="18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/>
                  <a:t>N</a:t>
                </a:r>
                <a:r>
                  <a:rPr lang="de-DE" sz="1800" dirty="0" err="1"/>
                  <a:t>ormalization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de-DE" sz="18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/>
                  <a:t>C</a:t>
                </a:r>
                <a:r>
                  <a:rPr lang="de-DE" sz="1800" dirty="0"/>
                  <a:t>lipping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observed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range</a:t>
                </a:r>
                <a:endParaRPr lang="de-DE" sz="18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/>
                  <a:t>D</a:t>
                </a:r>
                <a:r>
                  <a:rPr lang="de-DE" sz="1800" dirty="0" err="1"/>
                  <a:t>imensionality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reduction</a:t>
                </a:r>
                <a:r>
                  <a:rPr lang="de-DE" sz="1800" dirty="0"/>
                  <a:t> (Johnson-</a:t>
                </a:r>
                <a:r>
                  <a:rPr lang="de-DE" sz="1800" dirty="0" err="1"/>
                  <a:t>Lindenstrauss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lemma</a:t>
                </a:r>
                <a:r>
                  <a:rPr lang="de-DE" sz="18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15AB1-98C7-CF56-D11F-B2633BF61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82" y="3273517"/>
                <a:ext cx="3010754" cy="3175036"/>
              </a:xfrm>
              <a:prstGeom prst="rect">
                <a:avLst/>
              </a:prstGeom>
              <a:blipFill>
                <a:blip r:embed="rId8"/>
                <a:stretch>
                  <a:fillRect l="-1215" t="-1152" r="-405" b="-2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BCCD82-257B-CA91-F8B5-FC57B55676EC}"/>
              </a:ext>
            </a:extLst>
          </p:cNvPr>
          <p:cNvSpPr/>
          <p:nvPr/>
        </p:nvSpPr>
        <p:spPr bwMode="auto">
          <a:xfrm rot="5400000">
            <a:off x="5940390" y="2656288"/>
            <a:ext cx="455234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1101B0C-3C1C-2D21-2D77-B345629759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3230" y="2601749"/>
            <a:ext cx="720080" cy="53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+mn-lt"/>
              </a:rPr>
              <a:t>RQ2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079FBC6-DA1D-B8FF-AAB4-346DC9F64C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30695" y="2600210"/>
            <a:ext cx="720080" cy="53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+mn-lt"/>
              </a:rPr>
              <a:t>RQ1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AF1158D-EED2-FC44-6C9F-985EA41AD8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65211" y="2566584"/>
            <a:ext cx="720080" cy="53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+mn-lt"/>
              </a:rPr>
              <a:t>RQ2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40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4" grpId="0"/>
      <p:bldP spid="5" grpId="0"/>
      <p:bldP spid="6" grpId="0"/>
      <p:bldP spid="11" grpId="0" animBg="1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10FE4-6076-FD89-0EFD-049A0E8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 – Experiment Setup (RQ 3 &amp; 4) (1)	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1BBF3-EA8F-850D-C759-6E5E0ABD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EFCEF9-5214-F5A6-CF21-74AFB3E2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6BA32-FD32-257E-5C0C-3BAB0CFB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003DF4D-2CB3-75C4-9B67-A5BDDF00D518}"/>
              </a:ext>
            </a:extLst>
          </p:cNvPr>
          <p:cNvSpPr/>
          <p:nvPr/>
        </p:nvSpPr>
        <p:spPr bwMode="auto">
          <a:xfrm>
            <a:off x="321601" y="2239115"/>
            <a:ext cx="1525928" cy="2296724"/>
          </a:xfrm>
          <a:prstGeom prst="roundRect">
            <a:avLst>
              <a:gd name="adj" fmla="val 6180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Empiricallycompare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privatized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embedding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cs typeface="Arial" pitchFamily="34" charset="0"/>
              </a:rPr>
              <a:t>vectors</a:t>
            </a: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53319DB-1EF5-633C-1224-3ED220D82768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6155" y="2267970"/>
            <a:ext cx="529553" cy="665626"/>
          </a:xfrm>
          <a:prstGeom prst="straightConnector1">
            <a:avLst/>
          </a:prstGeom>
          <a:ln w="57150">
            <a:solidFill>
              <a:srgbClr val="0065BD">
                <a:alpha val="50000"/>
              </a:srgb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F2F6E47-1317-637B-338E-430245D6B2C1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>
            <a:off x="1866155" y="3916949"/>
            <a:ext cx="520009" cy="770852"/>
          </a:xfrm>
          <a:prstGeom prst="straightConnector1">
            <a:avLst/>
          </a:prstGeom>
          <a:ln w="57150">
            <a:solidFill>
              <a:srgbClr val="0065BD">
                <a:alpha val="50000"/>
              </a:srgb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5366892-01E8-0F36-3AD2-7AD428A443B5}"/>
              </a:ext>
            </a:extLst>
          </p:cNvPr>
          <p:cNvSpPr/>
          <p:nvPr/>
        </p:nvSpPr>
        <p:spPr bwMode="auto">
          <a:xfrm>
            <a:off x="2386164" y="1327333"/>
            <a:ext cx="3251079" cy="2010908"/>
          </a:xfrm>
          <a:prstGeom prst="roundRect">
            <a:avLst>
              <a:gd name="adj" fmla="val 17910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488" marR="0" defTabSz="914400" rtl="0" eaLnBrk="0" fontAlgn="base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Utility Evaluation</a:t>
            </a:r>
            <a:endParaRPr lang="de-DE" sz="100" b="1" dirty="0">
              <a:solidFill>
                <a:schemeClr val="tx1"/>
              </a:solidFill>
              <a:cs typeface="Arial" pitchFamily="34" charset="0"/>
            </a:endParaRPr>
          </a:p>
          <a:p>
            <a:pPr marL="271463" indent="-180975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Sentiment Analysis (TP)</a:t>
            </a:r>
          </a:p>
          <a:p>
            <a:pPr marL="271463" indent="-180975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Topic Classification (AG)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B64DEC44-1471-B06E-1DC1-68379A2FF953}"/>
              </a:ext>
            </a:extLst>
          </p:cNvPr>
          <p:cNvSpPr/>
          <p:nvPr/>
        </p:nvSpPr>
        <p:spPr bwMode="auto">
          <a:xfrm>
            <a:off x="2578639" y="1916832"/>
            <a:ext cx="2956679" cy="392487"/>
          </a:xfrm>
          <a:prstGeom prst="roundRect">
            <a:avLst/>
          </a:prstGeom>
          <a:noFill/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ED03CF5A-5C7B-3390-F3C5-F96D9C30E9E4}"/>
              </a:ext>
            </a:extLst>
          </p:cNvPr>
          <p:cNvSpPr/>
          <p:nvPr/>
        </p:nvSpPr>
        <p:spPr bwMode="auto">
          <a:xfrm>
            <a:off x="2578639" y="2382138"/>
            <a:ext cx="2956680" cy="392486"/>
          </a:xfrm>
          <a:prstGeom prst="roundRect">
            <a:avLst/>
          </a:prstGeom>
          <a:noFill/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8831AAA-FF88-2AEC-9121-0D6A538DC219}"/>
              </a:ext>
            </a:extLst>
          </p:cNvPr>
          <p:cNvSpPr/>
          <p:nvPr/>
        </p:nvSpPr>
        <p:spPr bwMode="auto">
          <a:xfrm>
            <a:off x="2386164" y="3682347"/>
            <a:ext cx="3251079" cy="2010908"/>
          </a:xfrm>
          <a:prstGeom prst="roundRect">
            <a:avLst>
              <a:gd name="adj" fmla="val 17910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7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488" marR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Privacy Evaluation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71463" indent="-180975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Identification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authors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‘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gender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(TP)</a:t>
            </a:r>
          </a:p>
          <a:p>
            <a:pPr marL="271463" marR="0" indent="-180975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Identification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named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entities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(AG)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C012E15D-57B4-9CBE-9B9E-02CE5AB53BEA}"/>
              </a:ext>
            </a:extLst>
          </p:cNvPr>
          <p:cNvSpPr/>
          <p:nvPr/>
        </p:nvSpPr>
        <p:spPr bwMode="auto">
          <a:xfrm>
            <a:off x="2612317" y="4165272"/>
            <a:ext cx="2923001" cy="646288"/>
          </a:xfrm>
          <a:prstGeom prst="roundRect">
            <a:avLst/>
          </a:prstGeom>
          <a:noFill/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8FD66737-CB04-4D48-6897-8A348D78ACA0}"/>
              </a:ext>
            </a:extLst>
          </p:cNvPr>
          <p:cNvSpPr/>
          <p:nvPr/>
        </p:nvSpPr>
        <p:spPr bwMode="auto">
          <a:xfrm>
            <a:off x="2612317" y="4884379"/>
            <a:ext cx="2923001" cy="646288"/>
          </a:xfrm>
          <a:prstGeom prst="roundRect">
            <a:avLst/>
          </a:prstGeom>
          <a:noFill/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E2D278B-D0F3-5D31-DBDF-4D70DAE1FB58}"/>
              </a:ext>
            </a:extLst>
          </p:cNvPr>
          <p:cNvSpPr/>
          <p:nvPr/>
        </p:nvSpPr>
        <p:spPr bwMode="auto">
          <a:xfrm>
            <a:off x="6096000" y="1268760"/>
            <a:ext cx="5835105" cy="4520936"/>
          </a:xfrm>
          <a:prstGeom prst="roundRect">
            <a:avLst>
              <a:gd name="adj" fmla="val 6180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err="1">
                <a:solidFill>
                  <a:schemeClr val="tx1"/>
                </a:solidFill>
                <a:cs typeface="Arial" pitchFamily="34" charset="0"/>
              </a:rPr>
              <a:t>Metrics</a:t>
            </a:r>
            <a:endParaRPr lang="de-DE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A02798A-ACA5-BAE8-CB55-2E3AC14C6D43}"/>
              </a:ext>
            </a:extLst>
          </p:cNvPr>
          <p:cNvSpPr/>
          <p:nvPr/>
        </p:nvSpPr>
        <p:spPr bwMode="auto">
          <a:xfrm>
            <a:off x="6236577" y="1942979"/>
            <a:ext cx="1437302" cy="1630664"/>
          </a:xfrm>
          <a:prstGeom prst="roundRect">
            <a:avLst>
              <a:gd name="adj" fmla="val 17910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Empirical Utility: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F1 Score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0E9B9BE-7093-6995-5DCC-3E2429DB6F71}"/>
              </a:ext>
            </a:extLst>
          </p:cNvPr>
          <p:cNvSpPr/>
          <p:nvPr/>
        </p:nvSpPr>
        <p:spPr bwMode="auto">
          <a:xfrm>
            <a:off x="6224206" y="3812264"/>
            <a:ext cx="1437303" cy="1630665"/>
          </a:xfrm>
          <a:prstGeom prst="roundRect">
            <a:avLst>
              <a:gd name="adj" fmla="val 17910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Empirical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Privacy:</a:t>
            </a:r>
          </a:p>
          <a:p>
            <a:pPr marR="0" algn="ctr" defTabSz="914400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1 – F1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74206E95-E43F-72F3-74D2-C1AE37077DAE}"/>
                  </a:ext>
                </a:extLst>
              </p:cNvPr>
              <p:cNvSpPr/>
              <p:nvPr/>
            </p:nvSpPr>
            <p:spPr bwMode="auto">
              <a:xfrm>
                <a:off x="9597719" y="1942979"/>
                <a:ext cx="2153323" cy="3430237"/>
              </a:xfrm>
              <a:prstGeom prst="roundRect">
                <a:avLst>
                  <a:gd name="adj" fmla="val 17910"/>
                </a:avLst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de-DE" sz="2000" dirty="0">
                    <a:solidFill>
                      <a:schemeClr val="bg1"/>
                    </a:solidFill>
                    <a:cs typeface="Arial" pitchFamily="34" charset="0"/>
                  </a:rPr>
                  <a:t>Privacy-Utility Trade-off (</a:t>
                </a:r>
                <a:r>
                  <a:rPr lang="de-DE" sz="2000" dirty="0" err="1">
                    <a:solidFill>
                      <a:schemeClr val="bg1"/>
                    </a:solidFill>
                    <a:cs typeface="Arial" pitchFamily="34" charset="0"/>
                  </a:rPr>
                  <a:t>Heuristic</a:t>
                </a:r>
                <a:r>
                  <a:rPr lang="de-DE" sz="2000" dirty="0">
                    <a:solidFill>
                      <a:schemeClr val="bg1"/>
                    </a:solidFill>
                    <a:cs typeface="Arial" pitchFamily="34" charset="0"/>
                  </a:rPr>
                  <a:t>):</a:t>
                </a:r>
              </a:p>
              <a:p>
                <a:pPr algn="ctr" eaLnBrk="0" hangingPunct="0"/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𝒖𝒕𝒊𝒍</m:t>
                        </m:r>
                      </m:sub>
                    </m:sSub>
                  </m:oMath>
                </a14:m>
                <a:r>
                  <a:rPr lang="de-DE" sz="2000" b="1" dirty="0">
                    <a:solidFill>
                      <a:schemeClr val="bg1"/>
                    </a:solidFill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𝒑𝒓𝒊𝒗</m:t>
                        </m:r>
                      </m:sub>
                    </m:sSub>
                  </m:oMath>
                </a14:m>
                <a:endParaRPr lang="de-DE" sz="2000" b="1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 eaLnBrk="0" hangingPunct="0"/>
                <a:endParaRPr 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74206E95-E43F-72F3-74D2-C1AE37077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7719" y="1942979"/>
                <a:ext cx="2153323" cy="3430237"/>
              </a:xfrm>
              <a:prstGeom prst="roundRect">
                <a:avLst>
                  <a:gd name="adj" fmla="val 1791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BA50A7-9EEA-C39E-8B79-90A5D240B995}"/>
              </a:ext>
            </a:extLst>
          </p:cNvPr>
          <p:cNvCxnSpPr>
            <a:cxnSpLocks/>
          </p:cNvCxnSpPr>
          <p:nvPr/>
        </p:nvCxnSpPr>
        <p:spPr bwMode="auto">
          <a:xfrm flipV="1">
            <a:off x="9820401" y="4482703"/>
            <a:ext cx="1561011" cy="5584"/>
          </a:xfrm>
          <a:prstGeom prst="line">
            <a:avLst/>
          </a:prstGeom>
          <a:ln w="34925"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1D347-54E1-77F0-6C47-33C3889579B5}"/>
                  </a:ext>
                </a:extLst>
              </p:cNvPr>
              <p:cNvSpPr/>
              <p:nvPr/>
            </p:nvSpPr>
            <p:spPr bwMode="auto">
              <a:xfrm>
                <a:off x="10152378" y="4509120"/>
                <a:ext cx="408118" cy="6273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b>
                        <m:sSubPr>
                          <m:ctrlPr>
                            <a:rPr lang="de-DE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𝒖𝒕𝒊𝒍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1D347-54E1-77F0-6C47-33C388957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2378" y="4509120"/>
                <a:ext cx="408118" cy="627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8B4EF4-A858-91C0-DC85-88C1221EF93D}"/>
                  </a:ext>
                </a:extLst>
              </p:cNvPr>
              <p:cNvSpPr/>
              <p:nvPr/>
            </p:nvSpPr>
            <p:spPr bwMode="auto">
              <a:xfrm>
                <a:off x="10728442" y="3429001"/>
                <a:ext cx="408118" cy="1059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de-DE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𝒑𝒓𝒊𝒗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8B4EF4-A858-91C0-DC85-88C1221E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8442" y="3429001"/>
                <a:ext cx="408118" cy="1059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3DF2FD-09CC-A037-75A5-3E738DA8CDF5}"/>
                  </a:ext>
                </a:extLst>
              </p:cNvPr>
              <p:cNvSpPr txBox="1"/>
              <p:nvPr/>
            </p:nvSpPr>
            <p:spPr>
              <a:xfrm>
                <a:off x="8031528" y="2150238"/>
                <a:ext cx="1056067" cy="12003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Arial" pitchFamily="34" charset="0"/>
                  </a:rPr>
                  <a:t>Change in</a:t>
                </a:r>
              </a:p>
              <a:p>
                <a:pPr algn="ctr"/>
                <a:r>
                  <a:rPr lang="de-DE" dirty="0">
                    <a:latin typeface="Arial" pitchFamily="34" charset="0"/>
                  </a:rPr>
                  <a:t>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𝒖𝒕𝒊𝒍</m:t>
                        </m:r>
                      </m:sub>
                    </m:sSub>
                  </m:oMath>
                </a14:m>
                <a:r>
                  <a:rPr lang="de-DE" b="1" baseline="30000" dirty="0">
                    <a:solidFill>
                      <a:schemeClr val="tx1"/>
                    </a:solidFill>
                    <a:cs typeface="Arial" pitchFamily="34" charset="0"/>
                  </a:rPr>
                  <a:t>∗</a:t>
                </a:r>
                <a:endParaRPr lang="en-US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3DF2FD-09CC-A037-75A5-3E738DA8C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28" y="2150238"/>
                <a:ext cx="1056067" cy="1200329"/>
              </a:xfrm>
              <a:prstGeom prst="rect">
                <a:avLst/>
              </a:prstGeom>
              <a:blipFill>
                <a:blip r:embed="rId6"/>
                <a:stretch>
                  <a:fillRect l="-1734" t="-3046" r="-1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D65CDC-026E-A280-D4A1-CA4E0121EE10}"/>
                  </a:ext>
                </a:extLst>
              </p:cNvPr>
              <p:cNvSpPr txBox="1"/>
              <p:nvPr/>
            </p:nvSpPr>
            <p:spPr>
              <a:xfrm>
                <a:off x="7934543" y="4201287"/>
                <a:ext cx="1152792" cy="12252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Arial" pitchFamily="34" charset="0"/>
                  </a:rPr>
                  <a:t>Change in</a:t>
                </a:r>
              </a:p>
              <a:p>
                <a:pPr algn="ctr"/>
                <a:r>
                  <a:rPr lang="de-DE" dirty="0">
                    <a:latin typeface="Arial" pitchFamily="34" charset="0"/>
                  </a:rPr>
                  <a:t>Privacy: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𝒑𝒓𝒊𝒗</m:t>
                        </m:r>
                      </m:sub>
                    </m:sSub>
                  </m:oMath>
                </a14:m>
                <a:r>
                  <a:rPr lang="de-DE" b="1" baseline="30000" dirty="0">
                    <a:solidFill>
                      <a:schemeClr val="tx1"/>
                    </a:solidFill>
                    <a:cs typeface="Arial" pitchFamily="34" charset="0"/>
                  </a:rPr>
                  <a:t>∗</a:t>
                </a:r>
                <a:r>
                  <a:rPr lang="de-DE" dirty="0">
                    <a:solidFill>
                      <a:schemeClr val="tx1"/>
                    </a:solidFill>
                    <a:latin typeface="Arial" pitchFamily="34" charset="0"/>
                  </a:rPr>
                  <a:t>  </a:t>
                </a:r>
                <a:endParaRPr lang="en-US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D65CDC-026E-A280-D4A1-CA4E0121E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543" y="4201287"/>
                <a:ext cx="1152792" cy="1225207"/>
              </a:xfrm>
              <a:prstGeom prst="rect">
                <a:avLst/>
              </a:prstGeom>
              <a:blipFill>
                <a:blip r:embed="rId7"/>
                <a:stretch>
                  <a:fillRect t="-2488" r="-2116" b="-2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F1F2F3-EB82-6466-F029-54AA2D9078D2}"/>
                  </a:ext>
                </a:extLst>
              </p:cNvPr>
              <p:cNvSpPr txBox="1"/>
              <p:nvPr/>
            </p:nvSpPr>
            <p:spPr>
              <a:xfrm>
                <a:off x="8308706" y="6018002"/>
                <a:ext cx="4527509" cy="327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sz="1400" b="1" baseline="30000" dirty="0">
                    <a:solidFill>
                      <a:schemeClr val="tx1"/>
                    </a:solidFill>
                    <a:cs typeface="Arial" pitchFamily="34" charset="0"/>
                  </a:rPr>
                  <a:t>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𝒑𝒓𝒊𝒗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  <a:latin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𝒖𝒕𝒊𝒍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itchFamily="34" charset="0"/>
                  </a:rPr>
                  <a:t>with</a:t>
                </a:r>
                <a:r>
                  <a:rPr lang="de-DE" sz="1400" dirty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itchFamily="34" charset="0"/>
                  </a:rPr>
                  <a:t>respect</a:t>
                </a:r>
                <a:r>
                  <a:rPr lang="de-DE" sz="1400" dirty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itchFamily="34" charset="0"/>
                  </a:rPr>
                  <a:t>to</a:t>
                </a:r>
                <a:r>
                  <a:rPr lang="de-DE" sz="1400" dirty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itchFamily="34" charset="0"/>
                  </a:rPr>
                  <a:t>baselines</a:t>
                </a:r>
                <a:r>
                  <a:rPr lang="de-DE" sz="1400" dirty="0">
                    <a:solidFill>
                      <a:schemeClr val="tx1"/>
                    </a:solidFill>
                    <a:latin typeface="Arial" pitchFamily="34" charset="0"/>
                  </a:rPr>
                  <a:t>   </a:t>
                </a:r>
                <a:endParaRPr lang="en-US" sz="1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F1F2F3-EB82-6466-F029-54AA2D907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706" y="6018002"/>
                <a:ext cx="4527509" cy="32707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feil: nach rechts 11">
            <a:extLst>
              <a:ext uri="{FF2B5EF4-FFF2-40B4-BE49-F238E27FC236}">
                <a16:creationId xmlns:a16="http://schemas.microsoft.com/office/drawing/2014/main" id="{F1447DED-4B70-A196-3D88-2FA67B3BB5AF}"/>
              </a:ext>
            </a:extLst>
          </p:cNvPr>
          <p:cNvSpPr/>
          <p:nvPr/>
        </p:nvSpPr>
        <p:spPr bwMode="auto">
          <a:xfrm>
            <a:off x="7775803" y="2461072"/>
            <a:ext cx="255725" cy="594477"/>
          </a:xfrm>
          <a:prstGeom prst="rightArrow">
            <a:avLst>
              <a:gd name="adj1" fmla="val 50000"/>
              <a:gd name="adj2" fmla="val 4429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Pfeil: nach rechts 11">
            <a:extLst>
              <a:ext uri="{FF2B5EF4-FFF2-40B4-BE49-F238E27FC236}">
                <a16:creationId xmlns:a16="http://schemas.microsoft.com/office/drawing/2014/main" id="{EF948A03-3032-DDD3-1C81-53130ADEBA22}"/>
              </a:ext>
            </a:extLst>
          </p:cNvPr>
          <p:cNvSpPr/>
          <p:nvPr/>
        </p:nvSpPr>
        <p:spPr bwMode="auto">
          <a:xfrm>
            <a:off x="7771548" y="4420402"/>
            <a:ext cx="255725" cy="594477"/>
          </a:xfrm>
          <a:prstGeom prst="rightArrow">
            <a:avLst>
              <a:gd name="adj1" fmla="val 50000"/>
              <a:gd name="adj2" fmla="val 4429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Pfeil: nach rechts 11">
            <a:extLst>
              <a:ext uri="{FF2B5EF4-FFF2-40B4-BE49-F238E27FC236}">
                <a16:creationId xmlns:a16="http://schemas.microsoft.com/office/drawing/2014/main" id="{67744938-A269-E2B5-23FB-C4F22336FAEA}"/>
              </a:ext>
            </a:extLst>
          </p:cNvPr>
          <p:cNvSpPr/>
          <p:nvPr/>
        </p:nvSpPr>
        <p:spPr bwMode="auto">
          <a:xfrm>
            <a:off x="9170617" y="4435015"/>
            <a:ext cx="255725" cy="594477"/>
          </a:xfrm>
          <a:prstGeom prst="rightArrow">
            <a:avLst>
              <a:gd name="adj1" fmla="val 50000"/>
              <a:gd name="adj2" fmla="val 4429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Pfeil: nach rechts 11">
            <a:extLst>
              <a:ext uri="{FF2B5EF4-FFF2-40B4-BE49-F238E27FC236}">
                <a16:creationId xmlns:a16="http://schemas.microsoft.com/office/drawing/2014/main" id="{F7AEA3B4-88F4-E1EB-E875-0AF740BC8D99}"/>
              </a:ext>
            </a:extLst>
          </p:cNvPr>
          <p:cNvSpPr/>
          <p:nvPr/>
        </p:nvSpPr>
        <p:spPr bwMode="auto">
          <a:xfrm>
            <a:off x="9166274" y="2461072"/>
            <a:ext cx="255725" cy="594477"/>
          </a:xfrm>
          <a:prstGeom prst="rightArrow">
            <a:avLst>
              <a:gd name="adj1" fmla="val 50000"/>
              <a:gd name="adj2" fmla="val 4429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4C6E69-59F8-8BB2-9159-0ADA9F0BD679}"/>
              </a:ext>
            </a:extLst>
          </p:cNvPr>
          <p:cNvSpPr txBox="1"/>
          <p:nvPr/>
        </p:nvSpPr>
        <p:spPr>
          <a:xfrm>
            <a:off x="2618697" y="5786827"/>
            <a:ext cx="45275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TP: Trustpilot Dataset</a:t>
            </a:r>
          </a:p>
          <a:p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AG: AG News Corpus</a:t>
            </a:r>
            <a:endParaRPr lang="en-US" sz="1400" dirty="0">
              <a:latin typeface="Arial" pitchFamily="34" charset="0"/>
            </a:endParaRPr>
          </a:p>
        </p:txBody>
      </p:sp>
      <p:cxnSp>
        <p:nvCxnSpPr>
          <p:cNvPr id="46" name="Gerade Verbindung mit Pfeil 21">
            <a:extLst>
              <a:ext uri="{FF2B5EF4-FFF2-40B4-BE49-F238E27FC236}">
                <a16:creationId xmlns:a16="http://schemas.microsoft.com/office/drawing/2014/main" id="{297A2615-3465-8F6B-2220-A5767511C083}"/>
              </a:ext>
            </a:extLst>
          </p:cNvPr>
          <p:cNvCxnSpPr>
            <a:cxnSpLocks/>
          </p:cNvCxnSpPr>
          <p:nvPr/>
        </p:nvCxnSpPr>
        <p:spPr bwMode="auto">
          <a:xfrm>
            <a:off x="5645572" y="2275792"/>
            <a:ext cx="578634" cy="278594"/>
          </a:xfrm>
          <a:prstGeom prst="straightConnector1">
            <a:avLst/>
          </a:prstGeom>
          <a:ln w="57150">
            <a:solidFill>
              <a:srgbClr val="0065BD">
                <a:alpha val="50000"/>
              </a:srgb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 Verbindung mit Pfeil 21">
            <a:extLst>
              <a:ext uri="{FF2B5EF4-FFF2-40B4-BE49-F238E27FC236}">
                <a16:creationId xmlns:a16="http://schemas.microsoft.com/office/drawing/2014/main" id="{A24173BE-B5F3-6143-BEE8-037EEA965A6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5637243" y="4509120"/>
            <a:ext cx="586963" cy="178681"/>
          </a:xfrm>
          <a:prstGeom prst="straightConnector1">
            <a:avLst/>
          </a:prstGeom>
          <a:ln w="57150">
            <a:solidFill>
              <a:srgbClr val="0065BD">
                <a:alpha val="50000"/>
              </a:srgb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84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29" grpId="0" animBg="1"/>
      <p:bldP spid="29" grpId="1" animBg="1"/>
      <p:bldP spid="57" grpId="0" animBg="1"/>
      <p:bldP spid="57" grpId="1" animBg="1"/>
      <p:bldP spid="14" grpId="0" animBg="1"/>
      <p:bldP spid="34" grpId="0" animBg="1"/>
      <p:bldP spid="34" grpId="1" animBg="1"/>
      <p:bldP spid="58" grpId="0" animBg="1"/>
      <p:bldP spid="58" grpId="1" animBg="1"/>
      <p:bldP spid="8" grpId="0" animBg="1"/>
      <p:bldP spid="9" grpId="0" animBg="1"/>
      <p:bldP spid="11" grpId="0" animBg="1"/>
      <p:bldP spid="12" grpId="0" animBg="1"/>
      <p:bldP spid="17" grpId="0" animBg="1"/>
      <p:bldP spid="18" grpId="0" animBg="1"/>
      <p:bldP spid="25" grpId="0"/>
      <p:bldP spid="26" grpId="0"/>
      <p:bldP spid="27" grpId="0"/>
      <p:bldP spid="47" grpId="0" animBg="1"/>
      <p:bldP spid="48" grpId="0" animBg="1"/>
      <p:bldP spid="49" grpId="0" animBg="1"/>
      <p:bldP spid="50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llipse 57">
            <a:extLst>
              <a:ext uri="{FF2B5EF4-FFF2-40B4-BE49-F238E27FC236}">
                <a16:creationId xmlns:a16="http://schemas.microsoft.com/office/drawing/2014/main" id="{04468DC8-C852-0C74-E13B-13AEDE991747}"/>
              </a:ext>
            </a:extLst>
          </p:cNvPr>
          <p:cNvSpPr/>
          <p:nvPr/>
        </p:nvSpPr>
        <p:spPr>
          <a:xfrm>
            <a:off x="2803634" y="1256353"/>
            <a:ext cx="5747577" cy="1667649"/>
          </a:xfrm>
          <a:prstGeom prst="ellipse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BE4EC14-9890-5EF0-65BB-281B32CF5246}"/>
              </a:ext>
            </a:extLst>
          </p:cNvPr>
          <p:cNvGrpSpPr/>
          <p:nvPr/>
        </p:nvGrpSpPr>
        <p:grpSpPr>
          <a:xfrm>
            <a:off x="3905153" y="2440353"/>
            <a:ext cx="1524000" cy="1524000"/>
            <a:chOff x="2370666" y="711200"/>
            <a:chExt cx="1524000" cy="1524000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100D2D3B-31E7-9D37-C5B7-3BEE2BEE82A4}"/>
                </a:ext>
              </a:extLst>
            </p:cNvPr>
            <p:cNvSpPr/>
            <p:nvPr/>
          </p:nvSpPr>
          <p:spPr>
            <a:xfrm>
              <a:off x="2370666" y="711200"/>
              <a:ext cx="1524000" cy="15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Ellipse 4">
              <a:extLst>
                <a:ext uri="{FF2B5EF4-FFF2-40B4-BE49-F238E27FC236}">
                  <a16:creationId xmlns:a16="http://schemas.microsoft.com/office/drawing/2014/main" id="{B7203442-6ACD-CB57-28E4-62D655B43967}"/>
                </a:ext>
              </a:extLst>
            </p:cNvPr>
            <p:cNvSpPr txBox="1"/>
            <p:nvPr/>
          </p:nvSpPr>
          <p:spPr>
            <a:xfrm>
              <a:off x="2370666" y="934385"/>
              <a:ext cx="1524000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Bound </a:t>
              </a:r>
              <a:r>
                <a:rPr lang="de-DE" sz="1600" kern="1200" dirty="0" err="1"/>
                <a:t>Sensitivity</a:t>
              </a:r>
              <a:endParaRPr lang="en-US" sz="1600" kern="120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66EF555-7017-4401-4B7E-F2E8D8BE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 – Experiment Setup (RQ 3 &amp; 4) (2)</a:t>
            </a:r>
            <a:endParaRPr lang="en-US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6738F-2B30-9F83-03FD-3A7005C2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52F18FE-ADB5-3E1F-FF27-9C1BDE86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97B70D4-0F86-D86A-BF76-16D3A5ED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5" name="Pfeil: nach unten 54">
            <a:extLst>
              <a:ext uri="{FF2B5EF4-FFF2-40B4-BE49-F238E27FC236}">
                <a16:creationId xmlns:a16="http://schemas.microsoft.com/office/drawing/2014/main" id="{ADF6ADD7-E847-9733-A68A-3E1FCD6DA5B6}"/>
              </a:ext>
            </a:extLst>
          </p:cNvPr>
          <p:cNvSpPr/>
          <p:nvPr/>
        </p:nvSpPr>
        <p:spPr>
          <a:xfrm>
            <a:off x="5263011" y="5337480"/>
            <a:ext cx="846666" cy="541866"/>
          </a:xfrm>
          <a:prstGeom prst="down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901EB39-12B7-548C-76A0-0240B4B18B0A}"/>
              </a:ext>
            </a:extLst>
          </p:cNvPr>
          <p:cNvGrpSpPr/>
          <p:nvPr/>
        </p:nvGrpSpPr>
        <p:grpSpPr>
          <a:xfrm>
            <a:off x="5166328" y="3544558"/>
            <a:ext cx="1524000" cy="1524000"/>
            <a:chOff x="2370666" y="711200"/>
            <a:chExt cx="1524000" cy="1524000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3A4FEFF-49AB-0361-8BE8-D7FD523133F2}"/>
                </a:ext>
              </a:extLst>
            </p:cNvPr>
            <p:cNvSpPr/>
            <p:nvPr/>
          </p:nvSpPr>
          <p:spPr>
            <a:xfrm>
              <a:off x="2370666" y="711200"/>
              <a:ext cx="1524000" cy="15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Ellipse 4">
              <a:extLst>
                <a:ext uri="{FF2B5EF4-FFF2-40B4-BE49-F238E27FC236}">
                  <a16:creationId xmlns:a16="http://schemas.microsoft.com/office/drawing/2014/main" id="{BA07DA3E-6D8D-A9E7-DAA7-15A77F070AA9}"/>
                </a:ext>
              </a:extLst>
            </p:cNvPr>
            <p:cNvSpPr txBox="1"/>
            <p:nvPr/>
          </p:nvSpPr>
          <p:spPr>
            <a:xfrm>
              <a:off x="2399829" y="876964"/>
              <a:ext cx="1465673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Vector Mapping</a:t>
              </a:r>
              <a:endParaRPr lang="en-US" sz="1600" kern="1200" dirty="0"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0E6D8530-70A9-7BC2-26DB-903477DAC006}"/>
              </a:ext>
            </a:extLst>
          </p:cNvPr>
          <p:cNvGrpSpPr/>
          <p:nvPr/>
        </p:nvGrpSpPr>
        <p:grpSpPr>
          <a:xfrm>
            <a:off x="6229834" y="2110572"/>
            <a:ext cx="1524000" cy="1524000"/>
            <a:chOff x="2370666" y="711200"/>
            <a:chExt cx="1524000" cy="152400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DFB9D691-949D-6B18-78DA-A1F3A853AF67}"/>
                </a:ext>
              </a:extLst>
            </p:cNvPr>
            <p:cNvSpPr/>
            <p:nvPr/>
          </p:nvSpPr>
          <p:spPr>
            <a:xfrm>
              <a:off x="2370666" y="711200"/>
              <a:ext cx="1524000" cy="15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Ellipse 4">
                  <a:extLst>
                    <a:ext uri="{FF2B5EF4-FFF2-40B4-BE49-F238E27FC236}">
                      <a16:creationId xmlns:a16="http://schemas.microsoft.com/office/drawing/2014/main" id="{3B8F2CF8-6384-B853-1C0D-217E9F0DEB47}"/>
                    </a:ext>
                  </a:extLst>
                </p:cNvPr>
                <p:cNvSpPr txBox="1"/>
                <p:nvPr/>
              </p:nvSpPr>
              <p:spPr>
                <a:xfrm>
                  <a:off x="2370666" y="886884"/>
                  <a:ext cx="1524000" cy="107763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e-DE" sz="1600" kern="1200" dirty="0"/>
                    <a:t>Privacy </a:t>
                  </a:r>
                </a:p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e-DE" sz="1600" kern="1200" dirty="0"/>
                    <a:t>Budget </a:t>
                  </a:r>
                  <a14:m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a14:m>
                  <a:r>
                    <a:rPr lang="de-DE" sz="1600" kern="1200" dirty="0"/>
                    <a:t> </a:t>
                  </a:r>
                  <a:endParaRPr lang="en-US" sz="1600" kern="1200" dirty="0"/>
                </a:p>
              </p:txBody>
            </p:sp>
          </mc:Choice>
          <mc:Fallback xmlns="">
            <p:sp>
              <p:nvSpPr>
                <p:cNvPr id="69" name="Ellipse 4">
                  <a:extLst>
                    <a:ext uri="{FF2B5EF4-FFF2-40B4-BE49-F238E27FC236}">
                      <a16:creationId xmlns:a16="http://schemas.microsoft.com/office/drawing/2014/main" id="{3B8F2CF8-6384-B853-1C0D-217E9F0DE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666" y="886884"/>
                  <a:ext cx="1524000" cy="10776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Form 58">
            <a:extLst>
              <a:ext uri="{FF2B5EF4-FFF2-40B4-BE49-F238E27FC236}">
                <a16:creationId xmlns:a16="http://schemas.microsoft.com/office/drawing/2014/main" id="{E898C01C-9245-0D19-D257-A41201483C33}"/>
              </a:ext>
            </a:extLst>
          </p:cNvPr>
          <p:cNvSpPr/>
          <p:nvPr/>
        </p:nvSpPr>
        <p:spPr>
          <a:xfrm>
            <a:off x="2567504" y="1034324"/>
            <a:ext cx="6237680" cy="4169123"/>
          </a:xfrm>
          <a:prstGeom prst="funnel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99DA0EC-286B-CCEB-6626-3FEA30E612B0}"/>
              </a:ext>
            </a:extLst>
          </p:cNvPr>
          <p:cNvSpPr txBox="1"/>
          <p:nvPr/>
        </p:nvSpPr>
        <p:spPr>
          <a:xfrm>
            <a:off x="4205667" y="5967578"/>
            <a:ext cx="305760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chemeClr val="tx1"/>
                </a:solidFill>
                <a:cs typeface="Arial" pitchFamily="34" charset="0"/>
              </a:rPr>
              <a:t>684 Experiments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7BD1584-ECF7-712E-A9F9-C99C4F1C81A3}"/>
              </a:ext>
            </a:extLst>
          </p:cNvPr>
          <p:cNvSpPr txBox="1"/>
          <p:nvPr/>
        </p:nvSpPr>
        <p:spPr>
          <a:xfrm>
            <a:off x="902464" y="2474959"/>
            <a:ext cx="2442761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600" b="1" dirty="0">
                <a:latin typeface="Arial" pitchFamily="34" charset="0"/>
              </a:rPr>
              <a:t>Model: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LSTM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BERT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D28AB101-5F2E-2975-FE93-A9683346DD5D}"/>
                  </a:ext>
                </a:extLst>
              </p:cNvPr>
              <p:cNvSpPr txBox="1"/>
              <p:nvPr/>
            </p:nvSpPr>
            <p:spPr>
              <a:xfrm>
                <a:off x="8987620" y="1109878"/>
                <a:ext cx="2948037" cy="3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1600" b="1" dirty="0">
                    <a:latin typeface="Arial" pitchFamily="34" charset="0"/>
                  </a:rPr>
                  <a:t>Bound </a:t>
                </a:r>
                <a:r>
                  <a:rPr lang="de-DE" sz="1600" b="1" dirty="0" err="1">
                    <a:latin typeface="Arial" pitchFamily="34" charset="0"/>
                  </a:rPr>
                  <a:t>Sensitivity</a:t>
                </a:r>
                <a:r>
                  <a:rPr lang="de-DE" sz="1600" b="1" dirty="0">
                    <a:latin typeface="Arial" pitchFamily="34" charset="0"/>
                  </a:rPr>
                  <a:t>: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Normalization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unit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length</a:t>
                </a:r>
                <a:endParaRPr lang="de-DE" sz="16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Normalization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observed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range</a:t>
                </a:r>
                <a:endParaRPr lang="de-DE" sz="16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Normalization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de-DE" sz="16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/>
                  <a:t>Clipping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observed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range</a:t>
                </a:r>
                <a:endParaRPr lang="de-DE" sz="16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Dimensionality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reduction</a:t>
                </a:r>
                <a:r>
                  <a:rPr lang="de-DE" sz="1600" dirty="0"/>
                  <a:t> (Johnson-</a:t>
                </a:r>
                <a:r>
                  <a:rPr lang="de-DE" sz="1600" dirty="0" err="1"/>
                  <a:t>Lindenstrauss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lemma</a:t>
                </a:r>
                <a:r>
                  <a:rPr lang="de-DE" sz="1600" dirty="0"/>
                  <a:t>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No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bounding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sensitivity</a:t>
                </a:r>
                <a:endParaRPr lang="de-DE" sz="1600" dirty="0"/>
              </a:p>
              <a:p>
                <a:pPr marL="285750" indent="-285750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de-DE" sz="16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D28AB101-5F2E-2975-FE93-A9683346D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620" y="1109878"/>
                <a:ext cx="2948037" cy="3343800"/>
              </a:xfrm>
              <a:prstGeom prst="rect">
                <a:avLst/>
              </a:prstGeom>
              <a:blipFill>
                <a:blip r:embed="rId4"/>
                <a:stretch>
                  <a:fillRect l="-1033" t="-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feld 73">
            <a:extLst>
              <a:ext uri="{FF2B5EF4-FFF2-40B4-BE49-F238E27FC236}">
                <a16:creationId xmlns:a16="http://schemas.microsoft.com/office/drawing/2014/main" id="{F075DCBE-71A1-6000-008D-36BCC2455D36}"/>
              </a:ext>
            </a:extLst>
          </p:cNvPr>
          <p:cNvSpPr txBox="1"/>
          <p:nvPr/>
        </p:nvSpPr>
        <p:spPr>
          <a:xfrm>
            <a:off x="8018878" y="4367513"/>
            <a:ext cx="2442761" cy="2046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600" b="1" dirty="0">
                <a:latin typeface="Arial" pitchFamily="34" charset="0"/>
              </a:rPr>
              <a:t>Vector Mapping: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Mappping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nearest</a:t>
            </a:r>
            <a:r>
              <a:rPr lang="de-DE" sz="1600" dirty="0"/>
              <a:t> </a:t>
            </a:r>
            <a:r>
              <a:rPr lang="de-DE" sz="1600" dirty="0" err="1"/>
              <a:t>neighbor</a:t>
            </a:r>
            <a:r>
              <a:rPr lang="de-DE" sz="1600" dirty="0"/>
              <a:t> </a:t>
            </a:r>
            <a:r>
              <a:rPr lang="de-DE" sz="1600" dirty="0" err="1"/>
              <a:t>embedding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de-DE" sz="1600" dirty="0" err="1"/>
              <a:t>andomly</a:t>
            </a:r>
            <a:r>
              <a:rPr lang="de-DE" sz="1600" dirty="0"/>
              <a:t> </a:t>
            </a:r>
            <a:r>
              <a:rPr lang="de-DE" sz="1600" dirty="0" err="1"/>
              <a:t>mapping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second</a:t>
            </a:r>
            <a:r>
              <a:rPr lang="de-DE" sz="1600" dirty="0"/>
              <a:t> </a:t>
            </a:r>
            <a:r>
              <a:rPr lang="de-DE" sz="1600" dirty="0" err="1"/>
              <a:t>nearest</a:t>
            </a:r>
            <a:r>
              <a:rPr lang="de-DE" sz="1600" dirty="0"/>
              <a:t> </a:t>
            </a:r>
            <a:r>
              <a:rPr lang="de-DE" sz="1600" dirty="0" err="1"/>
              <a:t>neighbor</a:t>
            </a:r>
            <a:endParaRPr lang="de-DE" sz="1600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Arial" pitchFamily="34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</a:rPr>
              <a:t>vector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</a:rPr>
              <a:t>mapping</a:t>
            </a:r>
            <a:endParaRPr lang="de-DE" sz="1600" dirty="0">
              <a:solidFill>
                <a:schemeClr val="tx1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B6F230BC-76FC-65A2-7B8B-7DD70D99B49C}"/>
                  </a:ext>
                </a:extLst>
              </p:cNvPr>
              <p:cNvSpPr txBox="1"/>
              <p:nvPr/>
            </p:nvSpPr>
            <p:spPr>
              <a:xfrm>
                <a:off x="1513176" y="5196751"/>
                <a:ext cx="2692491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1600" b="1" dirty="0">
                    <a:latin typeface="Arial" pitchFamily="34" charset="0"/>
                  </a:rPr>
                  <a:t>Privacy Budget </a:t>
                </a:r>
                <a14:m>
                  <m:oMath xmlns:m="http://schemas.openxmlformats.org/officeDocument/2006/math">
                    <m:r>
                      <a:rPr lang="de-DE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de-DE" sz="1600" b="1" dirty="0">
                    <a:latin typeface="Arial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0.1, 1, 10, 50, 100, 150</m:t>
                          </m:r>
                        </m:e>
                      </m:d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B6F230BC-76FC-65A2-7B8B-7DD70D99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6" y="5196751"/>
                <a:ext cx="2692491" cy="830997"/>
              </a:xfrm>
              <a:prstGeom prst="rect">
                <a:avLst/>
              </a:prstGeom>
              <a:blipFill>
                <a:blip r:embed="rId5"/>
                <a:stretch>
                  <a:fillRect l="-11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2D113-CD31-F269-27E6-783C45FA3A5E}"/>
              </a:ext>
            </a:extLst>
          </p:cNvPr>
          <p:cNvGrpSpPr/>
          <p:nvPr/>
        </p:nvGrpSpPr>
        <p:grpSpPr>
          <a:xfrm>
            <a:off x="2964078" y="969008"/>
            <a:ext cx="1524000" cy="1524000"/>
            <a:chOff x="6610094" y="188787"/>
            <a:chExt cx="1524000" cy="1524000"/>
          </a:xfrm>
        </p:grpSpPr>
        <p:sp>
          <p:nvSpPr>
            <p:cNvPr id="6" name="Ellipse 41">
              <a:extLst>
                <a:ext uri="{FF2B5EF4-FFF2-40B4-BE49-F238E27FC236}">
                  <a16:creationId xmlns:a16="http://schemas.microsoft.com/office/drawing/2014/main" id="{DD11330A-5928-3FE1-5E40-A3E83D5A1F73}"/>
                </a:ext>
              </a:extLst>
            </p:cNvPr>
            <p:cNvSpPr/>
            <p:nvPr/>
          </p:nvSpPr>
          <p:spPr>
            <a:xfrm>
              <a:off x="6610094" y="188787"/>
              <a:ext cx="1524000" cy="15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772510F-9CC0-EFA2-3B40-8320E91A7188}"/>
                </a:ext>
              </a:extLst>
            </p:cNvPr>
            <p:cNvSpPr txBox="1"/>
            <p:nvPr/>
          </p:nvSpPr>
          <p:spPr>
            <a:xfrm>
              <a:off x="6610094" y="395269"/>
              <a:ext cx="1524000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Dataset</a:t>
              </a: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4DC8C0-E569-1922-4272-9157F14B6E92}"/>
              </a:ext>
            </a:extLst>
          </p:cNvPr>
          <p:cNvGrpSpPr/>
          <p:nvPr/>
        </p:nvGrpSpPr>
        <p:grpSpPr>
          <a:xfrm>
            <a:off x="6798103" y="628223"/>
            <a:ext cx="1524000" cy="1524000"/>
            <a:chOff x="3349175" y="693600"/>
            <a:chExt cx="1524000" cy="1524000"/>
          </a:xfrm>
        </p:grpSpPr>
        <p:sp>
          <p:nvSpPr>
            <p:cNvPr id="4" name="Ellipse 41">
              <a:extLst>
                <a:ext uri="{FF2B5EF4-FFF2-40B4-BE49-F238E27FC236}">
                  <a16:creationId xmlns:a16="http://schemas.microsoft.com/office/drawing/2014/main" id="{CCC9D5A7-2239-3D94-8C14-F0375C923E12}"/>
                </a:ext>
              </a:extLst>
            </p:cNvPr>
            <p:cNvSpPr/>
            <p:nvPr/>
          </p:nvSpPr>
          <p:spPr>
            <a:xfrm>
              <a:off x="3349175" y="693600"/>
              <a:ext cx="1524000" cy="15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9D75BFB1-475E-6339-62F5-61EBF90A5965}"/>
                </a:ext>
              </a:extLst>
            </p:cNvPr>
            <p:cNvSpPr txBox="1"/>
            <p:nvPr/>
          </p:nvSpPr>
          <p:spPr>
            <a:xfrm>
              <a:off x="3433198" y="866700"/>
              <a:ext cx="1339821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DP </a:t>
              </a:r>
              <a:r>
                <a:rPr lang="de-DE" sz="1600" kern="1200" dirty="0" err="1"/>
                <a:t>Mechanism</a:t>
              </a:r>
              <a:endParaRPr lang="en-US" sz="1600" kern="1200" dirty="0"/>
            </a:p>
          </p:txBody>
        </p:sp>
      </p:grpSp>
      <p:sp>
        <p:nvSpPr>
          <p:cNvPr id="14" name="Textfeld 71">
            <a:extLst>
              <a:ext uri="{FF2B5EF4-FFF2-40B4-BE49-F238E27FC236}">
                <a16:creationId xmlns:a16="http://schemas.microsoft.com/office/drawing/2014/main" id="{E1736B00-573A-DFB1-1BC6-FC23302C3CA2}"/>
              </a:ext>
            </a:extLst>
          </p:cNvPr>
          <p:cNvSpPr txBox="1"/>
          <p:nvPr/>
        </p:nvSpPr>
        <p:spPr>
          <a:xfrm>
            <a:off x="306549" y="1141889"/>
            <a:ext cx="2442761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600" b="1" dirty="0">
                <a:latin typeface="Arial" pitchFamily="34" charset="0"/>
              </a:rPr>
              <a:t>Dataset: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</a:rPr>
              <a:t>Trustpilot Dataset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</a:rPr>
              <a:t>AG News Corpus</a:t>
            </a:r>
          </a:p>
        </p:txBody>
      </p:sp>
      <p:sp>
        <p:nvSpPr>
          <p:cNvPr id="15" name="Textfeld 71">
            <a:extLst>
              <a:ext uri="{FF2B5EF4-FFF2-40B4-BE49-F238E27FC236}">
                <a16:creationId xmlns:a16="http://schemas.microsoft.com/office/drawing/2014/main" id="{2210F615-EFCD-1263-6BC3-23689E50DC50}"/>
              </a:ext>
            </a:extLst>
          </p:cNvPr>
          <p:cNvSpPr txBox="1"/>
          <p:nvPr/>
        </p:nvSpPr>
        <p:spPr>
          <a:xfrm>
            <a:off x="416661" y="3900232"/>
            <a:ext cx="2442761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600" b="1" dirty="0">
                <a:latin typeface="Arial" pitchFamily="34" charset="0"/>
              </a:rPr>
              <a:t>DP </a:t>
            </a:r>
            <a:r>
              <a:rPr lang="de-DE" sz="1600" b="1" dirty="0" err="1">
                <a:latin typeface="Arial" pitchFamily="34" charset="0"/>
              </a:rPr>
              <a:t>Mechanism</a:t>
            </a:r>
            <a:r>
              <a:rPr lang="de-DE" sz="1600" b="1" dirty="0">
                <a:latin typeface="Arial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Multivariate Laplace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Arial" pitchFamily="34" charset="0"/>
              </a:rPr>
              <a:t>Truncated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 Gumbel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8392A4-A713-1F21-37D1-65CF6F3D5CDF}"/>
              </a:ext>
            </a:extLst>
          </p:cNvPr>
          <p:cNvGrpSpPr/>
          <p:nvPr/>
        </p:nvGrpSpPr>
        <p:grpSpPr>
          <a:xfrm>
            <a:off x="4843323" y="1109878"/>
            <a:ext cx="1525244" cy="1524000"/>
            <a:chOff x="3964886" y="2255688"/>
            <a:chExt cx="1525244" cy="152400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6B0D9C6-F940-80D5-50A2-B64489867AD4}"/>
                </a:ext>
              </a:extLst>
            </p:cNvPr>
            <p:cNvSpPr/>
            <p:nvPr/>
          </p:nvSpPr>
          <p:spPr>
            <a:xfrm>
              <a:off x="3966130" y="2255688"/>
              <a:ext cx="1524000" cy="15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Ellipse 4">
              <a:extLst>
                <a:ext uri="{FF2B5EF4-FFF2-40B4-BE49-F238E27FC236}">
                  <a16:creationId xmlns:a16="http://schemas.microsoft.com/office/drawing/2014/main" id="{7BBDB708-16E5-22A6-E0EB-C6D2CCD6F7D6}"/>
                </a:ext>
              </a:extLst>
            </p:cNvPr>
            <p:cNvSpPr txBox="1"/>
            <p:nvPr/>
          </p:nvSpPr>
          <p:spPr>
            <a:xfrm>
              <a:off x="3964886" y="2492251"/>
              <a:ext cx="1524000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Model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961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1" grpId="0"/>
      <p:bldP spid="72" grpId="0"/>
      <p:bldP spid="73" grpId="0"/>
      <p:bldP spid="74" grpId="0"/>
      <p:bldP spid="7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735F58-6C47-BF06-E822-64FC36792CCF}"/>
              </a:ext>
            </a:extLst>
          </p:cNvPr>
          <p:cNvSpPr/>
          <p:nvPr/>
        </p:nvSpPr>
        <p:spPr bwMode="auto">
          <a:xfrm>
            <a:off x="0" y="2421236"/>
            <a:ext cx="12192000" cy="503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1. Motivation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2. Research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3. Methodology</a:t>
            </a:r>
          </a:p>
          <a:p>
            <a:pPr>
              <a:lnSpc>
                <a:spcPct val="150000"/>
              </a:lnSpc>
            </a:pPr>
            <a:r>
              <a:rPr lang="en-US" dirty="0"/>
              <a:t>4.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5. Discussion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246"/>
            <a:ext cx="10586099" cy="7207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8660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064253-6C01-8454-4F6A-FEF1A279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5" y="908720"/>
            <a:ext cx="5675303" cy="4508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38D71-E730-DD39-DA22-64F7C211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893" y="908720"/>
            <a:ext cx="5904656" cy="45420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C1E867-5DDC-5570-F5BD-4B469BEB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- </a:t>
            </a:r>
            <a:r>
              <a:rPr lang="en-US" dirty="0"/>
              <a:t>Multivariate Laplace vs. Truncated Gumbel mechanism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E117-EAD2-D242-7E0F-B4B142F5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9448-24CE-F5E8-DC63-A16EE582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CFBB-F4EF-F609-8907-2B1A7D76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02E328-3FDC-60A4-5824-4802A9A00508}"/>
              </a:ext>
            </a:extLst>
          </p:cNvPr>
          <p:cNvSpPr/>
          <p:nvPr/>
        </p:nvSpPr>
        <p:spPr bwMode="auto">
          <a:xfrm>
            <a:off x="5090797" y="2711174"/>
            <a:ext cx="720080" cy="731296"/>
          </a:xfrm>
          <a:prstGeom prst="ellipse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23CA90-19BC-805F-89C7-40222080D207}"/>
                  </a:ext>
                </a:extLst>
              </p:cNvPr>
              <p:cNvSpPr txBox="1"/>
              <p:nvPr/>
            </p:nvSpPr>
            <p:spPr>
              <a:xfrm>
                <a:off x="3686641" y="3695905"/>
                <a:ext cx="2844316" cy="97308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𝒖𝒕𝒊𝒍</m:t>
                        </m:r>
                      </m:sub>
                    </m:sSub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0.0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29</m:t>
                    </m:r>
                  </m:oMath>
                </a14:m>
                <a:endParaRPr lang="de-DE" sz="1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𝒑𝒓𝒊𝒗</m:t>
                        </m:r>
                      </m:sub>
                    </m:sSub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=+0.00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7</m:t>
                    </m:r>
                  </m:oMath>
                </a14:m>
                <a:endParaRPr lang="en-US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23CA90-19BC-805F-89C7-40222080D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41" y="3695905"/>
                <a:ext cx="2844316" cy="973087"/>
              </a:xfrm>
              <a:prstGeom prst="rect">
                <a:avLst/>
              </a:prstGeom>
              <a:blipFill>
                <a:blip r:embed="rId5"/>
                <a:stretch>
                  <a:fillRect l="-1706" t="-2454" b="-61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61F5A8-1225-7CCB-234E-ABEC876D3676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 bwMode="auto">
          <a:xfrm flipH="1">
            <a:off x="5108799" y="3442470"/>
            <a:ext cx="342038" cy="253435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441F1-97A7-C37A-A7F1-20C7DFD738BC}"/>
                  </a:ext>
                </a:extLst>
              </p:cNvPr>
              <p:cNvSpPr txBox="1"/>
              <p:nvPr/>
            </p:nvSpPr>
            <p:spPr>
              <a:xfrm>
                <a:off x="6994171" y="3932991"/>
                <a:ext cx="2844316" cy="97308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𝒖𝒕𝒊𝒍</m:t>
                        </m:r>
                      </m:sub>
                    </m:sSub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0.0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14</m:t>
                    </m:r>
                  </m:oMath>
                </a14:m>
                <a:endParaRPr lang="de-DE" sz="1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</m:e>
                      <m:sub>
                        <m:r>
                          <a:rPr lang="de-DE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𝒑𝒓𝒊𝒗</m:t>
                        </m:r>
                      </m:sub>
                    </m:sSub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0.0</m:t>
                    </m:r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01</m:t>
                    </m:r>
                  </m:oMath>
                </a14:m>
                <a:endParaRPr lang="en-US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441F1-97A7-C37A-A7F1-20C7DFD73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71" y="3932991"/>
                <a:ext cx="2844316" cy="973087"/>
              </a:xfrm>
              <a:prstGeom prst="rect">
                <a:avLst/>
              </a:prstGeom>
              <a:blipFill>
                <a:blip r:embed="rId6"/>
                <a:stretch>
                  <a:fillRect l="-1489" t="-2454" b="-61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531AA3-4BAD-FDE9-D753-D1B74A48FBEB}"/>
              </a:ext>
            </a:extLst>
          </p:cNvPr>
          <p:cNvCxnSpPr>
            <a:cxnSpLocks/>
            <a:stCxn id="21" idx="4"/>
          </p:cNvCxnSpPr>
          <p:nvPr/>
        </p:nvCxnSpPr>
        <p:spPr bwMode="auto">
          <a:xfrm>
            <a:off x="7179029" y="3574797"/>
            <a:ext cx="792088" cy="358194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235C03F-ACF4-AF07-0242-56E09957E952}"/>
              </a:ext>
            </a:extLst>
          </p:cNvPr>
          <p:cNvSpPr/>
          <p:nvPr/>
        </p:nvSpPr>
        <p:spPr bwMode="auto">
          <a:xfrm>
            <a:off x="6818989" y="2843501"/>
            <a:ext cx="720080" cy="731296"/>
          </a:xfrm>
          <a:prstGeom prst="ellipse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EDF81A-6B38-BC79-CB8E-8ED5DCA35709}"/>
              </a:ext>
            </a:extLst>
          </p:cNvPr>
          <p:cNvSpPr/>
          <p:nvPr/>
        </p:nvSpPr>
        <p:spPr bwMode="auto">
          <a:xfrm>
            <a:off x="332903" y="5484093"/>
            <a:ext cx="11451729" cy="8891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Strong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dependency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on </a:t>
            </a:r>
            <a:r>
              <a:rPr lang="en-US" dirty="0"/>
              <a:t>𝜖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Multivariate Laplace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16788-5295-2385-7525-4D0ADE317FF3}"/>
              </a:ext>
            </a:extLst>
          </p:cNvPr>
          <p:cNvSpPr txBox="1"/>
          <p:nvPr/>
        </p:nvSpPr>
        <p:spPr>
          <a:xfrm>
            <a:off x="377126" y="5912565"/>
            <a:ext cx="11305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Truncated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Gumbel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performs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more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similar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unperturbed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baseline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also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small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/>
              <a:t>𝜖 values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54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  <p:bldP spid="21" grpId="0" animBg="1"/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D58423-22C1-F964-47EF-3F5F7E7F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302" y="902414"/>
            <a:ext cx="5866265" cy="45204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C1E867-5DDC-5570-F5BD-4B469BEB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Bounding</a:t>
            </a:r>
            <a:r>
              <a:rPr lang="de-DE" dirty="0"/>
              <a:t> </a:t>
            </a:r>
            <a:r>
              <a:rPr lang="de-DE" dirty="0" err="1"/>
              <a:t>Sensitivity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E117-EAD2-D242-7E0F-B4B142F5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9448-24CE-F5E8-DC63-A16EE582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CFBB-F4EF-F609-8907-2B1A7D76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5ECC1-20EC-B0FB-3C98-580258FC0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62" y="855703"/>
            <a:ext cx="5675303" cy="4508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2444E8-9726-2E47-8985-05314FEA5139}"/>
              </a:ext>
            </a:extLst>
          </p:cNvPr>
          <p:cNvSpPr/>
          <p:nvPr/>
        </p:nvSpPr>
        <p:spPr bwMode="auto">
          <a:xfrm>
            <a:off x="332903" y="5484093"/>
            <a:ext cx="11451729" cy="8891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Results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varied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largely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depending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on different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experiment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setups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98DA1-8249-ADEA-1BFA-CC68893582E1}"/>
              </a:ext>
            </a:extLst>
          </p:cNvPr>
          <p:cNvSpPr txBox="1"/>
          <p:nvPr/>
        </p:nvSpPr>
        <p:spPr>
          <a:xfrm>
            <a:off x="377126" y="5912565"/>
            <a:ext cx="11305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All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approaches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achieved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 favorable trade-off in at least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one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experiment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setup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462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3DECA6-ADDF-F104-4833-70FDDCB8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836712"/>
            <a:ext cx="5802578" cy="484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134CD3-E953-A7C8-7450-72E48ADEF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9" y="848012"/>
            <a:ext cx="5749178" cy="483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C1E867-5DDC-5570-F5BD-4B469BEB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Trustpilot Dataset vs. AG News Corpus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E117-EAD2-D242-7E0F-B4B142F5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9448-24CE-F5E8-DC63-A16EE582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CFBB-F4EF-F609-8907-2B1A7D76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C485F5-4AFC-DF70-BE0B-78695337F901}"/>
              </a:ext>
            </a:extLst>
          </p:cNvPr>
          <p:cNvSpPr/>
          <p:nvPr/>
        </p:nvSpPr>
        <p:spPr bwMode="auto">
          <a:xfrm>
            <a:off x="332903" y="5678675"/>
            <a:ext cx="11451729" cy="8891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Same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experiment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setup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can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yield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very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different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results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different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datasets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350A3-4D94-FA79-F466-A94AA3E50ED1}"/>
              </a:ext>
            </a:extLst>
          </p:cNvPr>
          <p:cNvSpPr txBox="1"/>
          <p:nvPr/>
        </p:nvSpPr>
        <p:spPr>
          <a:xfrm>
            <a:off x="386153" y="6123227"/>
            <a:ext cx="11305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different </a:t>
            </a:r>
            <a:r>
              <a:rPr lang="de-DE" dirty="0" err="1"/>
              <a:t>suitability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datasets</a:t>
            </a:r>
            <a:r>
              <a:rPr lang="de-DE" dirty="0"/>
              <a:t> and </a:t>
            </a:r>
            <a:r>
              <a:rPr lang="de-DE" dirty="0" err="1"/>
              <a:t>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36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735F58-6C47-BF06-E822-64FC36792CCF}"/>
              </a:ext>
            </a:extLst>
          </p:cNvPr>
          <p:cNvSpPr/>
          <p:nvPr/>
        </p:nvSpPr>
        <p:spPr bwMode="auto">
          <a:xfrm>
            <a:off x="-9065" y="2855532"/>
            <a:ext cx="12192000" cy="503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1. Motivation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2. Research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3. Methodology</a:t>
            </a:r>
          </a:p>
          <a:p>
            <a:pPr>
              <a:lnSpc>
                <a:spcPct val="150000"/>
              </a:lnSpc>
            </a:pPr>
            <a:r>
              <a:rPr lang="en-US" dirty="0"/>
              <a:t>4.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5. Discussion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246"/>
            <a:ext cx="10586099" cy="7207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9387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9DA8BE-BA17-C27F-8A0E-FBF7F619BC2D}"/>
              </a:ext>
            </a:extLst>
          </p:cNvPr>
          <p:cNvSpPr/>
          <p:nvPr/>
        </p:nvSpPr>
        <p:spPr bwMode="auto">
          <a:xfrm>
            <a:off x="332904" y="939641"/>
            <a:ext cx="5382552" cy="14363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Key Takeaways &amp; </a:t>
            </a:r>
            <a:r>
              <a:rPr lang="de-DE" dirty="0" err="1"/>
              <a:t>Limitations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75AE76-3028-0C3E-74AD-D7E71E98259B}"/>
              </a:ext>
            </a:extLst>
          </p:cNvPr>
          <p:cNvSpPr/>
          <p:nvPr/>
        </p:nvSpPr>
        <p:spPr bwMode="auto">
          <a:xfrm>
            <a:off x="6096000" y="939641"/>
            <a:ext cx="5761567" cy="2849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sz="800" dirty="0">
              <a:solidFill>
                <a:schemeClr val="tx1"/>
              </a:solidFill>
              <a:cs typeface="Arial" pitchFamily="34" charset="0"/>
            </a:endParaRPr>
          </a:p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Results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vary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different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datasets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Suitability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tasks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eaLnBrk="0" hangingPunct="0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    →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questionable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influence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perturbing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	individual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words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on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gender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identification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555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735F58-6C47-BF06-E822-64FC36792CCF}"/>
              </a:ext>
            </a:extLst>
          </p:cNvPr>
          <p:cNvSpPr/>
          <p:nvPr/>
        </p:nvSpPr>
        <p:spPr bwMode="auto">
          <a:xfrm>
            <a:off x="0" y="1002552"/>
            <a:ext cx="12192000" cy="503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1. Motivation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2. Research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3. Methodology</a:t>
            </a:r>
          </a:p>
          <a:p>
            <a:pPr>
              <a:lnSpc>
                <a:spcPct val="150000"/>
              </a:lnSpc>
            </a:pPr>
            <a:r>
              <a:rPr lang="en-US" dirty="0"/>
              <a:t>4.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5. Discussion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246"/>
            <a:ext cx="10586099" cy="7207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3768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FB2E63-F36D-3F8D-D126-2D6B8DCAA5BC}"/>
              </a:ext>
            </a:extLst>
          </p:cNvPr>
          <p:cNvSpPr/>
          <p:nvPr/>
        </p:nvSpPr>
        <p:spPr bwMode="auto">
          <a:xfrm>
            <a:off x="332904" y="2492896"/>
            <a:ext cx="5382552" cy="1051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Key Takeaways &amp; </a:t>
            </a:r>
            <a:r>
              <a:rPr lang="de-DE" dirty="0" err="1"/>
              <a:t>Limitations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A0A4E4-2FEB-4FAC-AD33-B3C5916482C7}"/>
              </a:ext>
            </a:extLst>
          </p:cNvPr>
          <p:cNvSpPr/>
          <p:nvPr/>
        </p:nvSpPr>
        <p:spPr bwMode="auto">
          <a:xfrm>
            <a:off x="6096000" y="939641"/>
            <a:ext cx="5761567" cy="55136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Weighting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vs.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utility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Interdependence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between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utility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7A0AD3-871E-0DBD-25ED-355A1D1C2558}"/>
              </a:ext>
            </a:extLst>
          </p:cNvPr>
          <p:cNvCxnSpPr>
            <a:cxnSpLocks/>
          </p:cNvCxnSpPr>
          <p:nvPr/>
        </p:nvCxnSpPr>
        <p:spPr bwMode="auto">
          <a:xfrm flipV="1">
            <a:off x="7039331" y="2939565"/>
            <a:ext cx="1561011" cy="5584"/>
          </a:xfrm>
          <a:prstGeom prst="line">
            <a:avLst/>
          </a:prstGeom>
          <a:ln w="34925"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C2A0604-9BAC-5907-BFFE-21B4CF7627A2}"/>
                  </a:ext>
                </a:extLst>
              </p:cNvPr>
              <p:cNvSpPr/>
              <p:nvPr/>
            </p:nvSpPr>
            <p:spPr bwMode="auto">
              <a:xfrm>
                <a:off x="7371308" y="2965982"/>
                <a:ext cx="408118" cy="6273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𝒖𝒕𝒊𝒍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C2A0604-9BAC-5907-BFFE-21B4CF762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1308" y="2965982"/>
                <a:ext cx="408118" cy="627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84A0696-8DC4-53B0-F962-349CC04F99A8}"/>
                  </a:ext>
                </a:extLst>
              </p:cNvPr>
              <p:cNvSpPr/>
              <p:nvPr/>
            </p:nvSpPr>
            <p:spPr bwMode="auto">
              <a:xfrm>
                <a:off x="7947372" y="1737766"/>
                <a:ext cx="408118" cy="1207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𝒑𝒓𝒊𝒗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84A0696-8DC4-53B0-F962-349CC04F9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7372" y="1737766"/>
                <a:ext cx="408118" cy="1207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6EE2E3-2D66-EFE6-9344-DD8DE3707C65}"/>
              </a:ext>
            </a:extLst>
          </p:cNvPr>
          <p:cNvCxnSpPr>
            <a:cxnSpLocks/>
          </p:cNvCxnSpPr>
          <p:nvPr/>
        </p:nvCxnSpPr>
        <p:spPr bwMode="auto">
          <a:xfrm flipV="1">
            <a:off x="9339823" y="2918732"/>
            <a:ext cx="1561011" cy="5584"/>
          </a:xfrm>
          <a:prstGeom prst="line">
            <a:avLst/>
          </a:prstGeom>
          <a:ln w="34925"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1539A1-31F6-2555-3B0A-3A4545E92BF8}"/>
                  </a:ext>
                </a:extLst>
              </p:cNvPr>
              <p:cNvSpPr/>
              <p:nvPr/>
            </p:nvSpPr>
            <p:spPr bwMode="auto">
              <a:xfrm>
                <a:off x="9671800" y="1737765"/>
                <a:ext cx="408118" cy="1187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𝒖𝒕𝒊𝒍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1539A1-31F6-2555-3B0A-3A4545E92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1800" y="1737765"/>
                <a:ext cx="408118" cy="1187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C6087ED-955C-F630-4B15-8F09E1388810}"/>
                  </a:ext>
                </a:extLst>
              </p:cNvPr>
              <p:cNvSpPr/>
              <p:nvPr/>
            </p:nvSpPr>
            <p:spPr bwMode="auto">
              <a:xfrm>
                <a:off x="10247864" y="2924944"/>
                <a:ext cx="408118" cy="657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𝒑𝒓𝒊𝒗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C6087ED-955C-F630-4B15-8F09E1388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7864" y="2924944"/>
                <a:ext cx="408118" cy="6572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7CEE42-000C-BF26-5D1D-DAE26F01DBCC}"/>
              </a:ext>
            </a:extLst>
          </p:cNvPr>
          <p:cNvSpPr txBox="1"/>
          <p:nvPr/>
        </p:nvSpPr>
        <p:spPr>
          <a:xfrm>
            <a:off x="6942873" y="3743275"/>
            <a:ext cx="20089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→ pos. trade-off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A97009-D834-26AA-11E1-3D2312F741FD}"/>
              </a:ext>
            </a:extLst>
          </p:cNvPr>
          <p:cNvSpPr txBox="1"/>
          <p:nvPr/>
        </p:nvSpPr>
        <p:spPr>
          <a:xfrm>
            <a:off x="9243365" y="3735951"/>
            <a:ext cx="200899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→ pos. trade-off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998CB-2E3E-D46B-A08C-1076D7FA6306}"/>
              </a:ext>
            </a:extLst>
          </p:cNvPr>
          <p:cNvSpPr txBox="1"/>
          <p:nvPr/>
        </p:nvSpPr>
        <p:spPr>
          <a:xfrm>
            <a:off x="7414625" y="5126211"/>
            <a:ext cx="1185717" cy="92333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Empirical Utility: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F1 Score</a:t>
            </a:r>
          </a:p>
        </p:txBody>
      </p:sp>
      <p:sp>
        <p:nvSpPr>
          <p:cNvPr id="32" name="Rechteck: abgerundete Ecken 10">
            <a:extLst>
              <a:ext uri="{FF2B5EF4-FFF2-40B4-BE49-F238E27FC236}">
                <a16:creationId xmlns:a16="http://schemas.microsoft.com/office/drawing/2014/main" id="{0592E9D0-CAFD-92FA-DD96-8113715A572A}"/>
              </a:ext>
            </a:extLst>
          </p:cNvPr>
          <p:cNvSpPr/>
          <p:nvPr/>
        </p:nvSpPr>
        <p:spPr bwMode="auto">
          <a:xfrm>
            <a:off x="9129885" y="5013235"/>
            <a:ext cx="1790651" cy="1149281"/>
          </a:xfrm>
          <a:prstGeom prst="roundRect">
            <a:avLst>
              <a:gd name="adj" fmla="val 1791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Empirical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Privacy:</a:t>
            </a:r>
          </a:p>
          <a:p>
            <a:pPr marR="0" algn="ctr" defTabSz="914400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1 – F1 Score</a:t>
            </a:r>
          </a:p>
        </p:txBody>
      </p:sp>
    </p:spTree>
    <p:extLst>
      <p:ext uri="{BB962C8B-B14F-4D97-AF65-F5344CB8AC3E}">
        <p14:creationId xmlns:p14="http://schemas.microsoft.com/office/powerpoint/2010/main" val="26402417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FEC5971-DDC3-66E5-DA5B-C37634CBB281}"/>
              </a:ext>
            </a:extLst>
          </p:cNvPr>
          <p:cNvSpPr/>
          <p:nvPr/>
        </p:nvSpPr>
        <p:spPr bwMode="auto">
          <a:xfrm>
            <a:off x="332902" y="3663378"/>
            <a:ext cx="5382553" cy="799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Key Takeaways &amp; </a:t>
            </a:r>
            <a:r>
              <a:rPr lang="de-DE" dirty="0" err="1"/>
              <a:t>Limitations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9" name="Textfeld 81">
            <a:extLst>
              <a:ext uri="{FF2B5EF4-FFF2-40B4-BE49-F238E27FC236}">
                <a16:creationId xmlns:a16="http://schemas.microsoft.com/office/drawing/2014/main" id="{11D1359C-22CB-3958-5A08-3FEB0FC17F48}"/>
              </a:ext>
            </a:extLst>
          </p:cNvPr>
          <p:cNvSpPr txBox="1"/>
          <p:nvPr/>
        </p:nvSpPr>
        <p:spPr>
          <a:xfrm>
            <a:off x="1118048" y="3674715"/>
            <a:ext cx="459740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>
                <a:latin typeface="Arial" pitchFamily="34" charset="0"/>
              </a:rPr>
              <a:t>Selection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8D265E22-41C4-9D6E-FA19-A788AD1A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57" y="3789040"/>
            <a:ext cx="620356" cy="62035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35BB84-357F-B898-5B5C-A6270E8E1EA5}"/>
              </a:ext>
            </a:extLst>
          </p:cNvPr>
          <p:cNvSpPr/>
          <p:nvPr/>
        </p:nvSpPr>
        <p:spPr bwMode="auto">
          <a:xfrm>
            <a:off x="6096000" y="939641"/>
            <a:ext cx="5761567" cy="51536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34988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used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two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mechanisms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4923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    → Multivariate Laplace</a:t>
            </a:r>
          </a:p>
          <a:p>
            <a:pPr marL="24923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    →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Truncated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Gumbel</a:t>
            </a:r>
          </a:p>
          <a:p>
            <a:pPr marL="24923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	</a:t>
            </a:r>
          </a:p>
          <a:p>
            <a:pPr marL="534988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Some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parameters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chosen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based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on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existing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research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4923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    →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random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vector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mapping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follow	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parameter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selection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by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Xu et al.</a:t>
            </a:r>
            <a:r>
              <a:rPr lang="en-US" baseline="30000" dirty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(favor 	second nearest neighbor)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Textfeld 81">
            <a:extLst>
              <a:ext uri="{FF2B5EF4-FFF2-40B4-BE49-F238E27FC236}">
                <a16:creationId xmlns:a16="http://schemas.microsoft.com/office/drawing/2014/main" id="{2BFBC19B-F9F6-849F-DDB6-73EE65CC963C}"/>
              </a:ext>
            </a:extLst>
          </p:cNvPr>
          <p:cNvSpPr txBox="1"/>
          <p:nvPr/>
        </p:nvSpPr>
        <p:spPr>
          <a:xfrm>
            <a:off x="5015880" y="6158975"/>
            <a:ext cx="7057711" cy="27699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de-DE" sz="1200" i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1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Z. Xu et al. “On a Utilitarian Approach to Privacy Preserving Text Generation”. In: </a:t>
            </a:r>
            <a:r>
              <a:rPr lang="en-US" sz="12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LinLibertineTI"/>
              </a:rPr>
              <a:t>PrivateNLP</a:t>
            </a:r>
            <a:r>
              <a:rPr lang="en-U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I"/>
              </a:rPr>
              <a:t> 2021 </a:t>
            </a:r>
            <a:r>
              <a:rPr lang="en-U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11 (2021).</a:t>
            </a:r>
            <a:endParaRPr lang="de-DE" sz="1200" i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498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AC7E0D-01EB-6698-B27F-B4A55A63EE93}"/>
              </a:ext>
            </a:extLst>
          </p:cNvPr>
          <p:cNvSpPr/>
          <p:nvPr/>
        </p:nvSpPr>
        <p:spPr bwMode="auto">
          <a:xfrm>
            <a:off x="337734" y="4596134"/>
            <a:ext cx="5377721" cy="10811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Key Takeaways &amp; </a:t>
            </a:r>
            <a:r>
              <a:rPr lang="de-DE" dirty="0" err="1"/>
              <a:t>Limitations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9" name="Textfeld 81">
            <a:extLst>
              <a:ext uri="{FF2B5EF4-FFF2-40B4-BE49-F238E27FC236}">
                <a16:creationId xmlns:a16="http://schemas.microsoft.com/office/drawing/2014/main" id="{11D1359C-22CB-3958-5A08-3FEB0FC17F48}"/>
              </a:ext>
            </a:extLst>
          </p:cNvPr>
          <p:cNvSpPr txBox="1"/>
          <p:nvPr/>
        </p:nvSpPr>
        <p:spPr>
          <a:xfrm>
            <a:off x="1118048" y="3674715"/>
            <a:ext cx="459740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>
                <a:latin typeface="Arial" pitchFamily="34" charset="0"/>
              </a:rPr>
              <a:t>Selection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8D265E22-41C4-9D6E-FA19-A788AD1A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57" y="3789040"/>
            <a:ext cx="620356" cy="620356"/>
          </a:xfrm>
          <a:prstGeom prst="rect">
            <a:avLst/>
          </a:prstGeom>
        </p:spPr>
      </p:pic>
      <p:sp>
        <p:nvSpPr>
          <p:cNvPr id="11" name="Textfeld 81">
            <a:extLst>
              <a:ext uri="{FF2B5EF4-FFF2-40B4-BE49-F238E27FC236}">
                <a16:creationId xmlns:a16="http://schemas.microsoft.com/office/drawing/2014/main" id="{A97FD1FD-B6FB-7EE6-A30F-EE1ADEF3ADB6}"/>
              </a:ext>
            </a:extLst>
          </p:cNvPr>
          <p:cNvSpPr txBox="1"/>
          <p:nvPr/>
        </p:nvSpPr>
        <p:spPr>
          <a:xfrm>
            <a:off x="1118048" y="4742716"/>
            <a:ext cx="4191324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Same </a:t>
            </a:r>
            <a:r>
              <a:rPr lang="de-DE" dirty="0" err="1">
                <a:latin typeface="Arial" pitchFamily="34" charset="0"/>
              </a:rPr>
              <a:t>amount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every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word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D1878403-2CBB-BB61-170C-A94B07BC8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535" y="4852935"/>
            <a:ext cx="592289" cy="59228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CB3470-BE9F-3258-8145-6AA72763DD07}"/>
              </a:ext>
            </a:extLst>
          </p:cNvPr>
          <p:cNvSpPr/>
          <p:nvPr/>
        </p:nvSpPr>
        <p:spPr bwMode="auto">
          <a:xfrm>
            <a:off x="6096000" y="939641"/>
            <a:ext cx="5761567" cy="55136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Same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amount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noise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every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word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534988" marR="0" indent="-2667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Added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noise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on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word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-level</a:t>
            </a:r>
          </a:p>
          <a:p>
            <a:pPr marL="268288" marR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    →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length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output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sequence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equals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length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	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input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sequence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779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AC7E0D-01EB-6698-B27F-B4A55A63EE93}"/>
              </a:ext>
            </a:extLst>
          </p:cNvPr>
          <p:cNvSpPr/>
          <p:nvPr/>
        </p:nvSpPr>
        <p:spPr bwMode="auto">
          <a:xfrm>
            <a:off x="337734" y="5715607"/>
            <a:ext cx="5377721" cy="8534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Key Takeaways &amp; </a:t>
            </a:r>
            <a:r>
              <a:rPr lang="de-DE" dirty="0" err="1"/>
              <a:t>Limitations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9" name="Textfeld 81">
            <a:extLst>
              <a:ext uri="{FF2B5EF4-FFF2-40B4-BE49-F238E27FC236}">
                <a16:creationId xmlns:a16="http://schemas.microsoft.com/office/drawing/2014/main" id="{11D1359C-22CB-3958-5A08-3FEB0FC17F48}"/>
              </a:ext>
            </a:extLst>
          </p:cNvPr>
          <p:cNvSpPr txBox="1"/>
          <p:nvPr/>
        </p:nvSpPr>
        <p:spPr>
          <a:xfrm>
            <a:off x="1118048" y="3674715"/>
            <a:ext cx="459740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>
                <a:latin typeface="Arial" pitchFamily="34" charset="0"/>
              </a:rPr>
              <a:t>Selection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8D265E22-41C4-9D6E-FA19-A788AD1A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57" y="3789040"/>
            <a:ext cx="620356" cy="620356"/>
          </a:xfrm>
          <a:prstGeom prst="rect">
            <a:avLst/>
          </a:prstGeom>
        </p:spPr>
      </p:pic>
      <p:sp>
        <p:nvSpPr>
          <p:cNvPr id="11" name="Textfeld 81">
            <a:extLst>
              <a:ext uri="{FF2B5EF4-FFF2-40B4-BE49-F238E27FC236}">
                <a16:creationId xmlns:a16="http://schemas.microsoft.com/office/drawing/2014/main" id="{A97FD1FD-B6FB-7EE6-A30F-EE1ADEF3ADB6}"/>
              </a:ext>
            </a:extLst>
          </p:cNvPr>
          <p:cNvSpPr txBox="1"/>
          <p:nvPr/>
        </p:nvSpPr>
        <p:spPr>
          <a:xfrm>
            <a:off x="1118048" y="4742716"/>
            <a:ext cx="4191324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Same </a:t>
            </a:r>
            <a:r>
              <a:rPr lang="de-DE" dirty="0" err="1">
                <a:latin typeface="Arial" pitchFamily="34" charset="0"/>
              </a:rPr>
              <a:t>amount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every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word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D1878403-2CBB-BB61-170C-A94B07BC8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535" y="4852935"/>
            <a:ext cx="592289" cy="592289"/>
          </a:xfrm>
          <a:prstGeom prst="rect">
            <a:avLst/>
          </a:prstGeom>
        </p:spPr>
      </p:pic>
      <p:sp>
        <p:nvSpPr>
          <p:cNvPr id="13" name="Textfeld 81">
            <a:extLst>
              <a:ext uri="{FF2B5EF4-FFF2-40B4-BE49-F238E27FC236}">
                <a16:creationId xmlns:a16="http://schemas.microsoft.com/office/drawing/2014/main" id="{AA39F36F-516B-754D-338F-05620A8E8FF3}"/>
              </a:ext>
            </a:extLst>
          </p:cNvPr>
          <p:cNvSpPr txBox="1"/>
          <p:nvPr/>
        </p:nvSpPr>
        <p:spPr>
          <a:xfrm>
            <a:off x="1118048" y="5821103"/>
            <a:ext cx="6364728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Computational </a:t>
            </a:r>
            <a:r>
              <a:rPr lang="de-DE" dirty="0" err="1">
                <a:latin typeface="Arial" pitchFamily="34" charset="0"/>
              </a:rPr>
              <a:t>limitations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35507BE4-BFAC-3102-AFBA-D4C01814B3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785" y="5833681"/>
            <a:ext cx="619655" cy="619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FCB3470-BE9F-3258-8145-6AA72763DD07}"/>
                  </a:ext>
                </a:extLst>
              </p:cNvPr>
              <p:cNvSpPr/>
              <p:nvPr/>
            </p:nvSpPr>
            <p:spPr bwMode="auto">
              <a:xfrm>
                <a:off x="6096000" y="939641"/>
                <a:ext cx="5761567" cy="551369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534988" marR="0" indent="-26670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For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BERT &amp;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Mulitvariate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Laplace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mechanism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we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only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used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=150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534988" marR="0" indent="-26670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534988" marR="0" indent="-26670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No hyperparameter tuning for experiments</a:t>
                </a:r>
              </a:p>
              <a:p>
                <a:pPr marL="268288" marR="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    → different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from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likely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real-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world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scenario</a:t>
                </a: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FCB3470-BE9F-3258-8145-6AA72763D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939641"/>
                <a:ext cx="5761567" cy="551369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139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9DA8BE-BA17-C27F-8A0E-FBF7F619BC2D}"/>
              </a:ext>
            </a:extLst>
          </p:cNvPr>
          <p:cNvSpPr/>
          <p:nvPr/>
        </p:nvSpPr>
        <p:spPr bwMode="auto">
          <a:xfrm>
            <a:off x="332903" y="939641"/>
            <a:ext cx="11524663" cy="14363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Future Research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16" name="Textfeld 81">
            <a:extLst>
              <a:ext uri="{FF2B5EF4-FFF2-40B4-BE49-F238E27FC236}">
                <a16:creationId xmlns:a16="http://schemas.microsoft.com/office/drawing/2014/main" id="{D1F49F3C-7076-8B17-34A5-4829F0260455}"/>
              </a:ext>
            </a:extLst>
          </p:cNvPr>
          <p:cNvSpPr txBox="1"/>
          <p:nvPr/>
        </p:nvSpPr>
        <p:spPr>
          <a:xfrm>
            <a:off x="6671304" y="1018566"/>
            <a:ext cx="4897471" cy="12875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Investigate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influence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utility</a:t>
            </a:r>
            <a:endParaRPr lang="de-DE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Set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DP </a:t>
            </a:r>
            <a:r>
              <a:rPr lang="de-DE" dirty="0" err="1">
                <a:latin typeface="Arial" pitchFamily="34" charset="0"/>
              </a:rPr>
              <a:t>evaluation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73900C9-0347-AC59-A759-8A55C0B4FC1A}"/>
              </a:ext>
            </a:extLst>
          </p:cNvPr>
          <p:cNvSpPr/>
          <p:nvPr/>
        </p:nvSpPr>
        <p:spPr bwMode="auto">
          <a:xfrm>
            <a:off x="5638558" y="1458441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659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FB2E63-F36D-3F8D-D126-2D6B8DCAA5BC}"/>
              </a:ext>
            </a:extLst>
          </p:cNvPr>
          <p:cNvSpPr/>
          <p:nvPr/>
        </p:nvSpPr>
        <p:spPr bwMode="auto">
          <a:xfrm>
            <a:off x="332903" y="2492896"/>
            <a:ext cx="11524663" cy="1051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Future Research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16" name="Textfeld 81">
            <a:extLst>
              <a:ext uri="{FF2B5EF4-FFF2-40B4-BE49-F238E27FC236}">
                <a16:creationId xmlns:a16="http://schemas.microsoft.com/office/drawing/2014/main" id="{D1F49F3C-7076-8B17-34A5-4829F0260455}"/>
              </a:ext>
            </a:extLst>
          </p:cNvPr>
          <p:cNvSpPr txBox="1"/>
          <p:nvPr/>
        </p:nvSpPr>
        <p:spPr>
          <a:xfrm>
            <a:off x="6671304" y="1018566"/>
            <a:ext cx="4897471" cy="12875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Investigate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influence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utility</a:t>
            </a:r>
            <a:endParaRPr lang="de-DE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Set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DP </a:t>
            </a:r>
            <a:r>
              <a:rPr lang="de-DE" dirty="0" err="1">
                <a:latin typeface="Arial" pitchFamily="34" charset="0"/>
              </a:rPr>
              <a:t>evaluation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 </a:t>
            </a:r>
            <a:r>
              <a:rPr lang="de-DE" dirty="0" err="1">
                <a:latin typeface="Arial" pitchFamily="34" charset="0"/>
              </a:rPr>
              <a:t>tasks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73900C9-0347-AC59-A759-8A55C0B4FC1A}"/>
              </a:ext>
            </a:extLst>
          </p:cNvPr>
          <p:cNvSpPr/>
          <p:nvPr/>
        </p:nvSpPr>
        <p:spPr bwMode="auto">
          <a:xfrm>
            <a:off x="5638558" y="1458441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4448134-097B-10F2-E26B-36C542D12C6E}"/>
              </a:ext>
            </a:extLst>
          </p:cNvPr>
          <p:cNvSpPr/>
          <p:nvPr/>
        </p:nvSpPr>
        <p:spPr bwMode="auto">
          <a:xfrm>
            <a:off x="5605681" y="2822753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Textfeld 81">
            <a:extLst>
              <a:ext uri="{FF2B5EF4-FFF2-40B4-BE49-F238E27FC236}">
                <a16:creationId xmlns:a16="http://schemas.microsoft.com/office/drawing/2014/main" id="{171CBA52-FE46-4EB1-DEED-4E854827525A}"/>
              </a:ext>
            </a:extLst>
          </p:cNvPr>
          <p:cNvSpPr txBox="1"/>
          <p:nvPr/>
        </p:nvSpPr>
        <p:spPr>
          <a:xfrm>
            <a:off x="6683169" y="2564904"/>
            <a:ext cx="4597407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</p:spTree>
    <p:extLst>
      <p:ext uri="{BB962C8B-B14F-4D97-AF65-F5344CB8AC3E}">
        <p14:creationId xmlns:p14="http://schemas.microsoft.com/office/powerpoint/2010/main" val="739103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FEC5971-DDC3-66E5-DA5B-C37634CBB281}"/>
              </a:ext>
            </a:extLst>
          </p:cNvPr>
          <p:cNvSpPr/>
          <p:nvPr/>
        </p:nvSpPr>
        <p:spPr bwMode="auto">
          <a:xfrm>
            <a:off x="332902" y="3663378"/>
            <a:ext cx="11524663" cy="799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Future Research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9" name="Textfeld 81">
            <a:extLst>
              <a:ext uri="{FF2B5EF4-FFF2-40B4-BE49-F238E27FC236}">
                <a16:creationId xmlns:a16="http://schemas.microsoft.com/office/drawing/2014/main" id="{11D1359C-22CB-3958-5A08-3FEB0FC17F48}"/>
              </a:ext>
            </a:extLst>
          </p:cNvPr>
          <p:cNvSpPr txBox="1"/>
          <p:nvPr/>
        </p:nvSpPr>
        <p:spPr>
          <a:xfrm>
            <a:off x="1118048" y="3674715"/>
            <a:ext cx="459740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>
                <a:latin typeface="Arial" pitchFamily="34" charset="0"/>
              </a:rPr>
              <a:t>Selection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8D265E22-41C4-9D6E-FA19-A788AD1A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57" y="3789040"/>
            <a:ext cx="620356" cy="620356"/>
          </a:xfrm>
          <a:prstGeom prst="rect">
            <a:avLst/>
          </a:prstGeom>
        </p:spPr>
      </p:pic>
      <p:sp>
        <p:nvSpPr>
          <p:cNvPr id="11" name="Textfeld 81">
            <a:extLst>
              <a:ext uri="{FF2B5EF4-FFF2-40B4-BE49-F238E27FC236}">
                <a16:creationId xmlns:a16="http://schemas.microsoft.com/office/drawing/2014/main" id="{A97FD1FD-B6FB-7EE6-A30F-EE1ADEF3ADB6}"/>
              </a:ext>
            </a:extLst>
          </p:cNvPr>
          <p:cNvSpPr txBox="1"/>
          <p:nvPr/>
        </p:nvSpPr>
        <p:spPr>
          <a:xfrm>
            <a:off x="1118048" y="4742716"/>
            <a:ext cx="4191324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Same </a:t>
            </a:r>
            <a:r>
              <a:rPr lang="de-DE" dirty="0" err="1">
                <a:latin typeface="Arial" pitchFamily="34" charset="0"/>
              </a:rPr>
              <a:t>amount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every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word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D1878403-2CBB-BB61-170C-A94B07BC8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535" y="4852935"/>
            <a:ext cx="592289" cy="592289"/>
          </a:xfrm>
          <a:prstGeom prst="rect">
            <a:avLst/>
          </a:prstGeom>
        </p:spPr>
      </p:pic>
      <p:sp>
        <p:nvSpPr>
          <p:cNvPr id="13" name="Textfeld 81">
            <a:extLst>
              <a:ext uri="{FF2B5EF4-FFF2-40B4-BE49-F238E27FC236}">
                <a16:creationId xmlns:a16="http://schemas.microsoft.com/office/drawing/2014/main" id="{AA39F36F-516B-754D-338F-05620A8E8FF3}"/>
              </a:ext>
            </a:extLst>
          </p:cNvPr>
          <p:cNvSpPr txBox="1"/>
          <p:nvPr/>
        </p:nvSpPr>
        <p:spPr>
          <a:xfrm>
            <a:off x="1118048" y="5821103"/>
            <a:ext cx="6364728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Computational </a:t>
            </a:r>
            <a:r>
              <a:rPr lang="de-DE" dirty="0" err="1">
                <a:latin typeface="Arial" pitchFamily="34" charset="0"/>
              </a:rPr>
              <a:t>limitations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35507BE4-BFAC-3102-AFBA-D4C01814B3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785" y="5833681"/>
            <a:ext cx="619655" cy="619655"/>
          </a:xfrm>
          <a:prstGeom prst="rect">
            <a:avLst/>
          </a:prstGeom>
        </p:spPr>
      </p:pic>
      <p:sp>
        <p:nvSpPr>
          <p:cNvPr id="16" name="Textfeld 81">
            <a:extLst>
              <a:ext uri="{FF2B5EF4-FFF2-40B4-BE49-F238E27FC236}">
                <a16:creationId xmlns:a16="http://schemas.microsoft.com/office/drawing/2014/main" id="{D1F49F3C-7076-8B17-34A5-4829F0260455}"/>
              </a:ext>
            </a:extLst>
          </p:cNvPr>
          <p:cNvSpPr txBox="1"/>
          <p:nvPr/>
        </p:nvSpPr>
        <p:spPr>
          <a:xfrm>
            <a:off x="6671304" y="1018566"/>
            <a:ext cx="4897471" cy="12875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Investigate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influence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utility</a:t>
            </a:r>
            <a:endParaRPr lang="de-DE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Set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DP </a:t>
            </a:r>
            <a:r>
              <a:rPr lang="de-DE" dirty="0" err="1">
                <a:latin typeface="Arial" pitchFamily="34" charset="0"/>
              </a:rPr>
              <a:t>evaluation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 </a:t>
            </a:r>
            <a:r>
              <a:rPr lang="de-DE" dirty="0" err="1">
                <a:latin typeface="Arial" pitchFamily="34" charset="0"/>
              </a:rPr>
              <a:t>tasks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73900C9-0347-AC59-A759-8A55C0B4FC1A}"/>
              </a:ext>
            </a:extLst>
          </p:cNvPr>
          <p:cNvSpPr/>
          <p:nvPr/>
        </p:nvSpPr>
        <p:spPr bwMode="auto">
          <a:xfrm>
            <a:off x="5638558" y="1458441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4448134-097B-10F2-E26B-36C542D12C6E}"/>
              </a:ext>
            </a:extLst>
          </p:cNvPr>
          <p:cNvSpPr/>
          <p:nvPr/>
        </p:nvSpPr>
        <p:spPr bwMode="auto">
          <a:xfrm>
            <a:off x="5605681" y="2822753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Textfeld 81">
            <a:extLst>
              <a:ext uri="{FF2B5EF4-FFF2-40B4-BE49-F238E27FC236}">
                <a16:creationId xmlns:a16="http://schemas.microsoft.com/office/drawing/2014/main" id="{171CBA52-FE46-4EB1-DEED-4E854827525A}"/>
              </a:ext>
            </a:extLst>
          </p:cNvPr>
          <p:cNvSpPr txBox="1"/>
          <p:nvPr/>
        </p:nvSpPr>
        <p:spPr>
          <a:xfrm>
            <a:off x="6683169" y="2564904"/>
            <a:ext cx="4597407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FD76145-1C21-5884-0896-0F54A83B9BD3}"/>
              </a:ext>
            </a:extLst>
          </p:cNvPr>
          <p:cNvSpPr/>
          <p:nvPr/>
        </p:nvSpPr>
        <p:spPr bwMode="auto">
          <a:xfrm>
            <a:off x="5617652" y="3831733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Textfeld 81">
            <a:extLst>
              <a:ext uri="{FF2B5EF4-FFF2-40B4-BE49-F238E27FC236}">
                <a16:creationId xmlns:a16="http://schemas.microsoft.com/office/drawing/2014/main" id="{5D48A295-378E-7C2A-C9A0-2873EE1E686C}"/>
              </a:ext>
            </a:extLst>
          </p:cNvPr>
          <p:cNvSpPr txBox="1"/>
          <p:nvPr/>
        </p:nvSpPr>
        <p:spPr>
          <a:xfrm>
            <a:off x="6671304" y="3779178"/>
            <a:ext cx="5185499" cy="456535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Testing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further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177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AC7E0D-01EB-6698-B27F-B4A55A63EE93}"/>
              </a:ext>
            </a:extLst>
          </p:cNvPr>
          <p:cNvSpPr/>
          <p:nvPr/>
        </p:nvSpPr>
        <p:spPr bwMode="auto">
          <a:xfrm>
            <a:off x="337734" y="4596134"/>
            <a:ext cx="11524663" cy="10811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- Future Research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3" name="Textfeld 81">
            <a:extLst>
              <a:ext uri="{FF2B5EF4-FFF2-40B4-BE49-F238E27FC236}">
                <a16:creationId xmlns:a16="http://schemas.microsoft.com/office/drawing/2014/main" id="{4CDE735B-A6B8-8B6F-A716-2F2206E1CFB0}"/>
              </a:ext>
            </a:extLst>
          </p:cNvPr>
          <p:cNvSpPr txBox="1"/>
          <p:nvPr/>
        </p:nvSpPr>
        <p:spPr>
          <a:xfrm>
            <a:off x="1127448" y="1268760"/>
            <a:ext cx="439248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Strong </a:t>
            </a:r>
            <a:r>
              <a:rPr lang="de-DE" dirty="0" err="1">
                <a:latin typeface="Arial" pitchFamily="34" charset="0"/>
              </a:rPr>
              <a:t>dependency</a:t>
            </a:r>
            <a:r>
              <a:rPr lang="de-DE" dirty="0">
                <a:latin typeface="Arial" pitchFamily="34" charset="0"/>
              </a:rPr>
              <a:t> on </a:t>
            </a:r>
            <a:r>
              <a:rPr lang="de-DE" dirty="0" err="1">
                <a:latin typeface="Arial" pitchFamily="34" charset="0"/>
              </a:rPr>
              <a:t>dataset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27059936-BC73-5A28-CF58-AF4F5A67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536" y="1336020"/>
            <a:ext cx="592289" cy="592289"/>
          </a:xfrm>
          <a:prstGeom prst="rect">
            <a:avLst/>
          </a:prstGeom>
        </p:spPr>
      </p:pic>
      <p:sp>
        <p:nvSpPr>
          <p:cNvPr id="7" name="Textfeld 81">
            <a:extLst>
              <a:ext uri="{FF2B5EF4-FFF2-40B4-BE49-F238E27FC236}">
                <a16:creationId xmlns:a16="http://schemas.microsoft.com/office/drawing/2014/main" id="{228202F3-2E48-416E-7CA9-A1CF97A48128}"/>
              </a:ext>
            </a:extLst>
          </p:cNvPr>
          <p:cNvSpPr txBox="1"/>
          <p:nvPr/>
        </p:nvSpPr>
        <p:spPr>
          <a:xfrm>
            <a:off x="1127448" y="2538509"/>
            <a:ext cx="435960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itchFamily="34" charset="0"/>
              </a:rPr>
              <a:t>Lack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a 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7A877545-0BED-0A6D-35A6-E3D77E3F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34" y="2717359"/>
            <a:ext cx="592289" cy="592289"/>
          </a:xfrm>
          <a:prstGeom prst="rect">
            <a:avLst/>
          </a:prstGeom>
        </p:spPr>
      </p:pic>
      <p:sp>
        <p:nvSpPr>
          <p:cNvPr id="9" name="Textfeld 81">
            <a:extLst>
              <a:ext uri="{FF2B5EF4-FFF2-40B4-BE49-F238E27FC236}">
                <a16:creationId xmlns:a16="http://schemas.microsoft.com/office/drawing/2014/main" id="{11D1359C-22CB-3958-5A08-3FEB0FC17F48}"/>
              </a:ext>
            </a:extLst>
          </p:cNvPr>
          <p:cNvSpPr txBox="1"/>
          <p:nvPr/>
        </p:nvSpPr>
        <p:spPr>
          <a:xfrm>
            <a:off x="1118048" y="3674715"/>
            <a:ext cx="4597407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>
                <a:latin typeface="Arial" pitchFamily="34" charset="0"/>
              </a:rPr>
              <a:t>Selection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r>
              <a:rPr lang="de-DE" dirty="0">
                <a:latin typeface="Arial" pitchFamily="34" charset="0"/>
              </a:rPr>
              <a:t> 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8D265E22-41C4-9D6E-FA19-A788AD1A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57" y="3789040"/>
            <a:ext cx="620356" cy="620356"/>
          </a:xfrm>
          <a:prstGeom prst="rect">
            <a:avLst/>
          </a:prstGeom>
        </p:spPr>
      </p:pic>
      <p:sp>
        <p:nvSpPr>
          <p:cNvPr id="11" name="Textfeld 81">
            <a:extLst>
              <a:ext uri="{FF2B5EF4-FFF2-40B4-BE49-F238E27FC236}">
                <a16:creationId xmlns:a16="http://schemas.microsoft.com/office/drawing/2014/main" id="{A97FD1FD-B6FB-7EE6-A30F-EE1ADEF3ADB6}"/>
              </a:ext>
            </a:extLst>
          </p:cNvPr>
          <p:cNvSpPr txBox="1"/>
          <p:nvPr/>
        </p:nvSpPr>
        <p:spPr>
          <a:xfrm>
            <a:off x="1118048" y="4742716"/>
            <a:ext cx="4191324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Same </a:t>
            </a:r>
            <a:r>
              <a:rPr lang="de-DE" dirty="0" err="1">
                <a:latin typeface="Arial" pitchFamily="34" charset="0"/>
              </a:rPr>
              <a:t>amount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every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word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D1878403-2CBB-BB61-170C-A94B07BC8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535" y="4852935"/>
            <a:ext cx="592289" cy="592289"/>
          </a:xfrm>
          <a:prstGeom prst="rect">
            <a:avLst/>
          </a:prstGeom>
        </p:spPr>
      </p:pic>
      <p:sp>
        <p:nvSpPr>
          <p:cNvPr id="13" name="Textfeld 81">
            <a:extLst>
              <a:ext uri="{FF2B5EF4-FFF2-40B4-BE49-F238E27FC236}">
                <a16:creationId xmlns:a16="http://schemas.microsoft.com/office/drawing/2014/main" id="{AA39F36F-516B-754D-338F-05620A8E8FF3}"/>
              </a:ext>
            </a:extLst>
          </p:cNvPr>
          <p:cNvSpPr txBox="1"/>
          <p:nvPr/>
        </p:nvSpPr>
        <p:spPr>
          <a:xfrm>
            <a:off x="1118048" y="5821103"/>
            <a:ext cx="6364728" cy="56041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itchFamily="34" charset="0"/>
              </a:rPr>
              <a:t>Computational </a:t>
            </a:r>
            <a:r>
              <a:rPr lang="de-DE" dirty="0" err="1">
                <a:latin typeface="Arial" pitchFamily="34" charset="0"/>
              </a:rPr>
              <a:t>limitations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35507BE4-BFAC-3102-AFBA-D4C01814B3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785" y="5833681"/>
            <a:ext cx="619655" cy="619655"/>
          </a:xfrm>
          <a:prstGeom prst="rect">
            <a:avLst/>
          </a:prstGeom>
        </p:spPr>
      </p:pic>
      <p:sp>
        <p:nvSpPr>
          <p:cNvPr id="15" name="Textfeld 81">
            <a:extLst>
              <a:ext uri="{FF2B5EF4-FFF2-40B4-BE49-F238E27FC236}">
                <a16:creationId xmlns:a16="http://schemas.microsoft.com/office/drawing/2014/main" id="{D29DDB2E-4457-1DB8-8A7F-886A9B47DDD6}"/>
              </a:ext>
            </a:extLst>
          </p:cNvPr>
          <p:cNvSpPr txBox="1"/>
          <p:nvPr/>
        </p:nvSpPr>
        <p:spPr>
          <a:xfrm>
            <a:off x="6683169" y="4645198"/>
            <a:ext cx="6364728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Investigate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targeted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addition</a:t>
            </a:r>
            <a:endParaRPr lang="de-DE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Word- vs. </a:t>
            </a:r>
            <a:r>
              <a:rPr lang="de-DE" dirty="0" err="1">
                <a:latin typeface="Arial" pitchFamily="34" charset="0"/>
              </a:rPr>
              <a:t>Document</a:t>
            </a:r>
            <a:r>
              <a:rPr lang="de-DE" dirty="0">
                <a:latin typeface="Arial" pitchFamily="34" charset="0"/>
              </a:rPr>
              <a:t>- vs. User-Level DP</a:t>
            </a:r>
          </a:p>
        </p:txBody>
      </p:sp>
      <p:sp>
        <p:nvSpPr>
          <p:cNvPr id="16" name="Textfeld 81">
            <a:extLst>
              <a:ext uri="{FF2B5EF4-FFF2-40B4-BE49-F238E27FC236}">
                <a16:creationId xmlns:a16="http://schemas.microsoft.com/office/drawing/2014/main" id="{D1F49F3C-7076-8B17-34A5-4829F0260455}"/>
              </a:ext>
            </a:extLst>
          </p:cNvPr>
          <p:cNvSpPr txBox="1"/>
          <p:nvPr/>
        </p:nvSpPr>
        <p:spPr>
          <a:xfrm>
            <a:off x="6671304" y="1018566"/>
            <a:ext cx="4897471" cy="12875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Investigate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tasks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influence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utility</a:t>
            </a:r>
            <a:endParaRPr lang="de-DE" dirty="0">
              <a:latin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Set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DP </a:t>
            </a:r>
            <a:r>
              <a:rPr lang="de-DE" dirty="0" err="1">
                <a:latin typeface="Arial" pitchFamily="34" charset="0"/>
              </a:rPr>
              <a:t>evaluation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datasets</a:t>
            </a:r>
            <a:r>
              <a:rPr lang="de-DE" dirty="0">
                <a:latin typeface="Arial" pitchFamily="34" charset="0"/>
              </a:rPr>
              <a:t> and  </a:t>
            </a:r>
            <a:r>
              <a:rPr lang="de-DE" dirty="0" err="1">
                <a:latin typeface="Arial" pitchFamily="34" charset="0"/>
              </a:rPr>
              <a:t>tasks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73900C9-0347-AC59-A759-8A55C0B4FC1A}"/>
              </a:ext>
            </a:extLst>
          </p:cNvPr>
          <p:cNvSpPr/>
          <p:nvPr/>
        </p:nvSpPr>
        <p:spPr bwMode="auto">
          <a:xfrm>
            <a:off x="5638558" y="1458441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4448134-097B-10F2-E26B-36C542D12C6E}"/>
              </a:ext>
            </a:extLst>
          </p:cNvPr>
          <p:cNvSpPr/>
          <p:nvPr/>
        </p:nvSpPr>
        <p:spPr bwMode="auto">
          <a:xfrm>
            <a:off x="5605681" y="2822753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Textfeld 81">
            <a:extLst>
              <a:ext uri="{FF2B5EF4-FFF2-40B4-BE49-F238E27FC236}">
                <a16:creationId xmlns:a16="http://schemas.microsoft.com/office/drawing/2014/main" id="{171CBA52-FE46-4EB1-DEED-4E854827525A}"/>
              </a:ext>
            </a:extLst>
          </p:cNvPr>
          <p:cNvSpPr txBox="1"/>
          <p:nvPr/>
        </p:nvSpPr>
        <p:spPr>
          <a:xfrm>
            <a:off x="6683169" y="2564904"/>
            <a:ext cx="4597407" cy="87203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Quantitative </a:t>
            </a:r>
            <a:r>
              <a:rPr lang="de-DE" dirty="0" err="1">
                <a:latin typeface="Arial" pitchFamily="34" charset="0"/>
              </a:rPr>
              <a:t>metric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for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-utility trade-off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FD76145-1C21-5884-0896-0F54A83B9BD3}"/>
              </a:ext>
            </a:extLst>
          </p:cNvPr>
          <p:cNvSpPr/>
          <p:nvPr/>
        </p:nvSpPr>
        <p:spPr bwMode="auto">
          <a:xfrm>
            <a:off x="5617652" y="3831733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Textfeld 81">
            <a:extLst>
              <a:ext uri="{FF2B5EF4-FFF2-40B4-BE49-F238E27FC236}">
                <a16:creationId xmlns:a16="http://schemas.microsoft.com/office/drawing/2014/main" id="{5D48A295-378E-7C2A-C9A0-2873EE1E686C}"/>
              </a:ext>
            </a:extLst>
          </p:cNvPr>
          <p:cNvSpPr txBox="1"/>
          <p:nvPr/>
        </p:nvSpPr>
        <p:spPr>
          <a:xfrm>
            <a:off x="6671304" y="3779178"/>
            <a:ext cx="5185499" cy="456535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Testing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further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mechanisms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parameters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6B1BB14-AC9E-92DC-33F0-4AE868053790}"/>
              </a:ext>
            </a:extLst>
          </p:cNvPr>
          <p:cNvSpPr/>
          <p:nvPr/>
        </p:nvSpPr>
        <p:spPr bwMode="auto">
          <a:xfrm>
            <a:off x="5627486" y="4912017"/>
            <a:ext cx="702309" cy="4493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606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Alisha Riecker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alisha.riecker@tum.de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0F7BC8-C6FA-5364-9074-1E6BD892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870278"/>
            <a:ext cx="5713150" cy="4508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C1E867-5DDC-5570-F5BD-4B469BEB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Vector Mapping </a:t>
            </a:r>
            <a:r>
              <a:rPr lang="de-DE" dirty="0" err="1"/>
              <a:t>Approaches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E117-EAD2-D242-7E0F-B4B142F5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9448-24CE-F5E8-DC63-A16EE582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CFBB-F4EF-F609-8907-2B1A7D76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78E12D-8230-FE86-97CC-3460C9D5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84" y="870278"/>
            <a:ext cx="5675303" cy="4508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98225A-C72B-57F5-45AE-2722777CC5D9}"/>
              </a:ext>
            </a:extLst>
          </p:cNvPr>
          <p:cNvSpPr/>
          <p:nvPr/>
        </p:nvSpPr>
        <p:spPr bwMode="auto">
          <a:xfrm>
            <a:off x="332903" y="5484093"/>
            <a:ext cx="11451729" cy="8891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Results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varied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largely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depending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on different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experiment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setups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BC6A2-0752-396E-4DAB-A2166DC2AC85}"/>
              </a:ext>
            </a:extLst>
          </p:cNvPr>
          <p:cNvSpPr txBox="1"/>
          <p:nvPr/>
        </p:nvSpPr>
        <p:spPr>
          <a:xfrm>
            <a:off x="377126" y="5912565"/>
            <a:ext cx="113052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Approaches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often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reduced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utility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losses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gains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better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performance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w.r.t F1 score on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both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tasks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862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246"/>
            <a:ext cx="10586099" cy="720725"/>
          </a:xfrm>
        </p:spPr>
        <p:txBody>
          <a:bodyPr/>
          <a:lstStyle/>
          <a:p>
            <a:r>
              <a:rPr lang="de-DE" dirty="0"/>
              <a:t>Motivation –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r>
              <a:rPr lang="de-DE" dirty="0"/>
              <a:t> (1)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: abgerundete Ecken 143">
            <a:extLst>
              <a:ext uri="{FF2B5EF4-FFF2-40B4-BE49-F238E27FC236}">
                <a16:creationId xmlns:a16="http://schemas.microsoft.com/office/drawing/2014/main" id="{B04355E4-0BCA-66E0-7A76-47A9D4CEB430}"/>
              </a:ext>
            </a:extLst>
          </p:cNvPr>
          <p:cNvSpPr/>
          <p:nvPr/>
        </p:nvSpPr>
        <p:spPr bwMode="auto">
          <a:xfrm>
            <a:off x="623392" y="2521696"/>
            <a:ext cx="2592288" cy="1627384"/>
          </a:xfrm>
          <a:prstGeom prst="round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Using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differential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perturb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word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embedding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vectors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6D04BD-EC58-81FE-9080-DDD5062E4087}"/>
              </a:ext>
            </a:extLst>
          </p:cNvPr>
          <p:cNvSpPr/>
          <p:nvPr/>
        </p:nvSpPr>
        <p:spPr bwMode="auto">
          <a:xfrm>
            <a:off x="4655840" y="1897080"/>
            <a:ext cx="2880320" cy="8928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Privacy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gain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26AD03-3AD8-4FFB-20E0-E81AA038B92F}"/>
              </a:ext>
            </a:extLst>
          </p:cNvPr>
          <p:cNvSpPr/>
          <p:nvPr/>
        </p:nvSpPr>
        <p:spPr bwMode="auto">
          <a:xfrm>
            <a:off x="4655840" y="4053623"/>
            <a:ext cx="2880320" cy="8928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Utility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loss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1" name="Gerade Verbindung mit Pfeil 26">
            <a:extLst>
              <a:ext uri="{FF2B5EF4-FFF2-40B4-BE49-F238E27FC236}">
                <a16:creationId xmlns:a16="http://schemas.microsoft.com/office/drawing/2014/main" id="{679AD529-C121-BB78-41D6-39EE1BBC7FD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 bwMode="auto">
          <a:xfrm flipV="1">
            <a:off x="3215680" y="2343528"/>
            <a:ext cx="1440160" cy="991860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26">
            <a:extLst>
              <a:ext uri="{FF2B5EF4-FFF2-40B4-BE49-F238E27FC236}">
                <a16:creationId xmlns:a16="http://schemas.microsoft.com/office/drawing/2014/main" id="{D2DC519C-C48D-4610-AFEA-36904E7ABE7E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 bwMode="auto">
          <a:xfrm>
            <a:off x="3215680" y="3335388"/>
            <a:ext cx="1440160" cy="1164683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Graphic 18" descr="Question Mark with solid fill">
            <a:extLst>
              <a:ext uri="{FF2B5EF4-FFF2-40B4-BE49-F238E27FC236}">
                <a16:creationId xmlns:a16="http://schemas.microsoft.com/office/drawing/2014/main" id="{A3C6235F-B6F4-C5B8-96E9-F10E4A4F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2224" y="300332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F80554-DC9B-B682-39B5-41ACA1CAC2F8}"/>
              </a:ext>
            </a:extLst>
          </p:cNvPr>
          <p:cNvSpPr txBox="1"/>
          <p:nvPr/>
        </p:nvSpPr>
        <p:spPr>
          <a:xfrm>
            <a:off x="8930391" y="2860364"/>
            <a:ext cx="302340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we</a:t>
            </a:r>
            <a:r>
              <a:rPr lang="de-DE" dirty="0">
                <a:latin typeface="Arial" pitchFamily="34" charset="0"/>
              </a:rPr>
              <a:t> design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perturbation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to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get</a:t>
            </a:r>
            <a:r>
              <a:rPr lang="de-DE" dirty="0">
                <a:latin typeface="Arial" pitchFamily="34" charset="0"/>
              </a:rPr>
              <a:t> a favorable trade-off </a:t>
            </a:r>
            <a:r>
              <a:rPr lang="de-DE" dirty="0" err="1">
                <a:latin typeface="Arial" pitchFamily="34" charset="0"/>
              </a:rPr>
              <a:t>between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and </a:t>
            </a:r>
            <a:r>
              <a:rPr lang="de-DE" dirty="0" err="1">
                <a:latin typeface="Arial" pitchFamily="34" charset="0"/>
              </a:rPr>
              <a:t>utility</a:t>
            </a:r>
            <a:r>
              <a:rPr lang="de-DE" dirty="0">
                <a:latin typeface="Arial" pitchFamily="34" charset="0"/>
              </a:rPr>
              <a:t>?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22" name="Graphic 21" descr="Thumbs up sign outline">
            <a:extLst>
              <a:ext uri="{FF2B5EF4-FFF2-40B4-BE49-F238E27FC236}">
                <a16:creationId xmlns:a16="http://schemas.microsoft.com/office/drawing/2014/main" id="{011ECABE-C9EF-9CDF-C186-58F295843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2104" y="1545015"/>
            <a:ext cx="720725" cy="720725"/>
          </a:xfrm>
          <a:prstGeom prst="rect">
            <a:avLst/>
          </a:prstGeom>
        </p:spPr>
      </p:pic>
      <p:pic>
        <p:nvPicPr>
          <p:cNvPr id="25" name="Graphic 24" descr="Thumbs Down outline">
            <a:extLst>
              <a:ext uri="{FF2B5EF4-FFF2-40B4-BE49-F238E27FC236}">
                <a16:creationId xmlns:a16="http://schemas.microsoft.com/office/drawing/2014/main" id="{9142082A-8666-988A-8B83-831BA834B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2103" y="3845441"/>
            <a:ext cx="720725" cy="72072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70427E4-D08B-3611-A86F-C472EC964275}"/>
              </a:ext>
            </a:extLst>
          </p:cNvPr>
          <p:cNvSpPr/>
          <p:nvPr/>
        </p:nvSpPr>
        <p:spPr bwMode="auto">
          <a:xfrm>
            <a:off x="8112224" y="2789976"/>
            <a:ext cx="3841576" cy="1359104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11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2CD11EA-D996-5C90-A893-F7522524858D}"/>
              </a:ext>
            </a:extLst>
          </p:cNvPr>
          <p:cNvGrpSpPr/>
          <p:nvPr/>
        </p:nvGrpSpPr>
        <p:grpSpPr>
          <a:xfrm>
            <a:off x="499115" y="955603"/>
            <a:ext cx="11096386" cy="1043936"/>
            <a:chOff x="499115" y="955603"/>
            <a:chExt cx="11096386" cy="104393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2B1F3EB-5108-6994-F11C-B5742785D438}"/>
                </a:ext>
              </a:extLst>
            </p:cNvPr>
            <p:cNvSpPr txBox="1"/>
            <p:nvPr/>
          </p:nvSpPr>
          <p:spPr>
            <a:xfrm>
              <a:off x="3300717" y="961599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+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/>
                <p:nvPr/>
              </p:nvSpPr>
              <p:spPr bwMode="auto">
                <a:xfrm>
                  <a:off x="4102752" y="955603"/>
                  <a:ext cx="2999420" cy="1043936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de-DE" b="1" dirty="0">
                    <a:latin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dirty="0">
                      <a:latin typeface="Arial" pitchFamily="34" charset="0"/>
                    </a:rPr>
                    <a:t>(</a:t>
                  </a:r>
                  <a:r>
                    <a:rPr lang="de-DE" sz="1600" dirty="0" err="1">
                      <a:latin typeface="Arial" pitchFamily="34" charset="0"/>
                    </a:rPr>
                    <a:t>Calibrated</a:t>
                  </a:r>
                  <a:r>
                    <a:rPr lang="de-DE" sz="1600" dirty="0">
                      <a:latin typeface="Arial" pitchFamily="34" charset="0"/>
                    </a:rPr>
                    <a:t> Random Noise)</a:t>
                  </a:r>
                </a:p>
              </p:txBody>
            </p:sp>
          </mc:Choice>
          <mc:Fallback xmlns="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2752" y="955603"/>
                  <a:ext cx="2999420" cy="1043936"/>
                </a:xfrm>
                <a:prstGeom prst="roundRect">
                  <a:avLst/>
                </a:prstGeom>
                <a:blipFill>
                  <a:blip r:embed="rId3"/>
                  <a:stretch>
                    <a:fillRect b="-3468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/>
                <p:nvPr/>
              </p:nvSpPr>
              <p:spPr bwMode="auto">
                <a:xfrm>
                  <a:off x="499115" y="961084"/>
                  <a:ext cx="2592197" cy="103297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Arial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dirty="0">
                      <a:latin typeface="Arial" pitchFamily="34" charset="0"/>
                    </a:rPr>
                    <a:t>(Embedding </a:t>
                  </a:r>
                  <a:r>
                    <a:rPr lang="de-DE" sz="1600" dirty="0" err="1">
                      <a:latin typeface="Arial" pitchFamily="34" charset="0"/>
                    </a:rPr>
                    <a:t>Function</a:t>
                  </a:r>
                  <a:r>
                    <a:rPr lang="de-DE" sz="1600" dirty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115" y="961084"/>
                  <a:ext cx="2592197" cy="1032975"/>
                </a:xfrm>
                <a:prstGeom prst="roundRect">
                  <a:avLst/>
                </a:prstGeom>
                <a:blipFill>
                  <a:blip r:embed="rId4"/>
                  <a:stretch>
                    <a:fillRect b="-4094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70A062B-D43F-4C76-62D2-A550AD9595AC}"/>
                </a:ext>
              </a:extLst>
            </p:cNvPr>
            <p:cNvSpPr txBox="1"/>
            <p:nvPr/>
          </p:nvSpPr>
          <p:spPr>
            <a:xfrm>
              <a:off x="7221300" y="969739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=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: abgerundete Ecken 13">
                  <a:extLst>
                    <a:ext uri="{FF2B5EF4-FFF2-40B4-BE49-F238E27FC236}">
                      <a16:creationId xmlns:a16="http://schemas.microsoft.com/office/drawing/2014/main" id="{C9E5E36C-D536-9EC8-DD4E-BEDC20CB56E9}"/>
                    </a:ext>
                  </a:extLst>
                </p:cNvPr>
                <p:cNvSpPr/>
                <p:nvPr/>
              </p:nvSpPr>
              <p:spPr bwMode="auto">
                <a:xfrm>
                  <a:off x="7923092" y="955603"/>
                  <a:ext cx="3672409" cy="101566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𝒑𝒓𝒊𝒗</m:t>
                            </m:r>
                          </m:sub>
                        </m:sSub>
                        <m:d>
                          <m:dPr>
                            <m:ctrlPr>
                              <a:rPr lang="de-DE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eaLnBrk="0" hangingPunct="0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tx1"/>
                      </a:solidFill>
                      <a:cs typeface="Arial" pitchFamily="34" charset="0"/>
                    </a:rPr>
                    <a:t>(Randomized Mechanism)</a:t>
                  </a:r>
                </a:p>
              </p:txBody>
            </p:sp>
          </mc:Choice>
          <mc:Fallback xmlns="">
            <p:sp>
              <p:nvSpPr>
                <p:cNvPr id="14" name="Rechteck: abgerundete Ecken 13">
                  <a:extLst>
                    <a:ext uri="{FF2B5EF4-FFF2-40B4-BE49-F238E27FC236}">
                      <a16:creationId xmlns:a16="http://schemas.microsoft.com/office/drawing/2014/main" id="{C9E5E36C-D536-9EC8-DD4E-BEDC20CB56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3092" y="955603"/>
                  <a:ext cx="3672409" cy="1015664"/>
                </a:xfrm>
                <a:prstGeom prst="roundRect">
                  <a:avLst/>
                </a:prstGeom>
                <a:blipFill>
                  <a:blip r:embed="rId5"/>
                  <a:stretch>
                    <a:fillRect b="-7143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Datumsplatzhalter 3">
            <a:extLst>
              <a:ext uri="{FF2B5EF4-FFF2-40B4-BE49-F238E27FC236}">
                <a16:creationId xmlns:a16="http://schemas.microsoft.com/office/drawing/2014/main" id="{FC10265A-E992-2B55-7CE0-78CDCD91A050}"/>
              </a:ext>
            </a:extLst>
          </p:cNvPr>
          <p:cNvSpPr txBox="1">
            <a:spLocks/>
          </p:cNvSpPr>
          <p:nvPr/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74" name="Fußzeilenplatzhalter 4">
            <a:extLst>
              <a:ext uri="{FF2B5EF4-FFF2-40B4-BE49-F238E27FC236}">
                <a16:creationId xmlns:a16="http://schemas.microsoft.com/office/drawing/2014/main" id="{8B82E115-61D0-84F1-C144-A4ED2A6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230807 | Alisha Riecker | Master Thesis Kick-off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Foliennummernplatzhalter 5">
            <a:extLst>
              <a:ext uri="{FF2B5EF4-FFF2-40B4-BE49-F238E27FC236}">
                <a16:creationId xmlns:a16="http://schemas.microsoft.com/office/drawing/2014/main" id="{6BA46B95-9889-EFBB-484B-604352CE5AA8}"/>
              </a:ext>
            </a:extLst>
          </p:cNvPr>
          <p:cNvSpPr txBox="1">
            <a:spLocks/>
          </p:cNvSpPr>
          <p:nvPr/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9306940-D5D7-FBAF-070E-579FFD509826}"/>
              </a:ext>
            </a:extLst>
          </p:cNvPr>
          <p:cNvSpPr txBox="1"/>
          <p:nvPr/>
        </p:nvSpPr>
        <p:spPr>
          <a:xfrm>
            <a:off x="474993" y="2258656"/>
            <a:ext cx="35286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latin typeface="Arial" pitchFamily="34" charset="0"/>
              </a:rPr>
              <a:t>Example</a:t>
            </a:r>
            <a:r>
              <a:rPr lang="de-DE" b="1" dirty="0">
                <a:latin typeface="Arial" pitchFamily="34" charset="0"/>
              </a:rPr>
              <a:t>: Laplace </a:t>
            </a:r>
            <a:r>
              <a:rPr lang="de-DE" b="1" dirty="0" err="1">
                <a:latin typeface="Arial" pitchFamily="34" charset="0"/>
              </a:rPr>
              <a:t>Mechanism</a:t>
            </a:r>
            <a:endParaRPr lang="de-DE" sz="1800" b="1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180C0D1B-542A-0957-E21A-C2F0D48B6300}"/>
                  </a:ext>
                </a:extLst>
              </p:cNvPr>
              <p:cNvSpPr txBox="1"/>
              <p:nvPr/>
            </p:nvSpPr>
            <p:spPr>
              <a:xfrm>
                <a:off x="4456226" y="2840687"/>
                <a:ext cx="2342520" cy="1059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a:rPr lang="de-DE" sz="1800" b="1" i="1" smtClean="0">
                        <a:latin typeface="Cambria Math" panose="02040503050406030204" pitchFamily="18" charset="0"/>
                      </a:rPr>
                      <m:t>𝑳𝒂𝒑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i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sub>
                        </m:sSub>
                      </m:num>
                      <m:den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</a:p>
              <a:p>
                <a:endParaRPr lang="en-US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180C0D1B-542A-0957-E21A-C2F0D48B6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6" y="2840687"/>
                <a:ext cx="2342520" cy="1059393"/>
              </a:xfrm>
              <a:prstGeom prst="rect">
                <a:avLst/>
              </a:prstGeom>
              <a:blipFill>
                <a:blip r:embed="rId6"/>
                <a:stretch>
                  <a:fillRect l="-2083" t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E9FAE3B8-288E-D0C7-5453-DB7FC1A58DF2}"/>
                  </a:ext>
                </a:extLst>
              </p:cNvPr>
              <p:cNvSpPr txBox="1"/>
              <p:nvPr/>
            </p:nvSpPr>
            <p:spPr>
              <a:xfrm>
                <a:off x="494436" y="2857292"/>
                <a:ext cx="3166321" cy="14471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de-DE" dirty="0">
                    <a:latin typeface="Arial" pitchFamily="34" charset="0"/>
                  </a:rPr>
                  <a:t>An </a:t>
                </a:r>
                <a:r>
                  <a:rPr lang="de-DE" dirty="0" err="1">
                    <a:latin typeface="Arial" pitchFamily="34" charset="0"/>
                  </a:rPr>
                  <a:t>embedding</a:t>
                </a:r>
                <a:r>
                  <a:rPr lang="de-DE" dirty="0">
                    <a:latin typeface="Arial" pitchFamily="34" charset="0"/>
                  </a:rPr>
                  <a:t> </a:t>
                </a:r>
                <a:r>
                  <a:rPr lang="de-DE" dirty="0" err="1">
                    <a:latin typeface="Arial" pitchFamily="34" charset="0"/>
                  </a:rPr>
                  <a:t>function</a:t>
                </a:r>
                <a:r>
                  <a:rPr lang="de-DE" dirty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de-DE" dirty="0">
                  <a:latin typeface="Arial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de-DE" dirty="0">
                    <a:latin typeface="Arial" pitchFamily="34" charset="0"/>
                  </a:rPr>
                  <a:t>with </a:t>
                </a:r>
                <a:r>
                  <a:rPr lang="de-DE" dirty="0" err="1">
                    <a:latin typeface="Arial" pitchFamily="34" charset="0"/>
                  </a:rPr>
                  <a:t>sensitivity</a:t>
                </a:r>
                <a:r>
                  <a:rPr lang="de-DE" dirty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Arial" pitchFamily="34" charset="0"/>
                  </a:rPr>
                  <a:t>:</a:t>
                </a:r>
              </a:p>
              <a:p>
                <a:endParaRPr lang="de-DE" dirty="0">
                  <a:latin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18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𝛷</m:t>
                                  </m:r>
                                  <m:d>
                                    <m:d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𝛷</m:t>
                                  </m:r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de-DE" sz="18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E9FAE3B8-288E-D0C7-5453-DB7FC1A58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36" y="2857292"/>
                <a:ext cx="3166321" cy="1447191"/>
              </a:xfrm>
              <a:prstGeom prst="rect">
                <a:avLst/>
              </a:prstGeom>
              <a:blipFill>
                <a:blip r:embed="rId7"/>
                <a:stretch>
                  <a:fillRect l="-1538" t="-2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74E83420-A570-7DEC-5DC1-843C6DF332F7}"/>
                  </a:ext>
                </a:extLst>
              </p:cNvPr>
              <p:cNvSpPr txBox="1"/>
              <p:nvPr/>
            </p:nvSpPr>
            <p:spPr>
              <a:xfrm>
                <a:off x="7949117" y="2690988"/>
                <a:ext cx="3908449" cy="2269789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𝑝𝑟𝑖𝑣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1800" b="1" dirty="0">
                    <a:latin typeface="Arial" pitchFamily="34" charset="0"/>
                  </a:rPr>
                  <a:t>-metric differentially private </a:t>
                </a:r>
                <a:r>
                  <a:rPr lang="en-US" sz="1800" dirty="0">
                    <a:latin typeface="Arial" pitchFamily="34" charset="0"/>
                  </a:rPr>
                  <a:t>if for all pairs of inputs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rial" pitchFamily="34" charset="0"/>
                  </a:rPr>
                  <a:t> and all possible outputs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latin typeface="Arial" pitchFamily="34" charset="0"/>
                  </a:rPr>
                  <a:t>:</a:t>
                </a:r>
              </a:p>
              <a:p>
                <a:endParaRPr lang="en-US" sz="1800" dirty="0">
                  <a:latin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𝑝𝑟𝑖𝑣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𝑝𝑟𝑖𝑣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74E83420-A570-7DEC-5DC1-843C6DF3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17" y="2690988"/>
                <a:ext cx="3908449" cy="2269789"/>
              </a:xfrm>
              <a:prstGeom prst="rect">
                <a:avLst/>
              </a:prstGeom>
              <a:blipFill>
                <a:blip r:embed="rId8"/>
                <a:stretch>
                  <a:fillRect l="-1404"/>
                </a:stretch>
              </a:blipFill>
              <a:ln w="1079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E247C02-FEA8-6BD1-91FB-4335F2E9CC67}"/>
              </a:ext>
            </a:extLst>
          </p:cNvPr>
          <p:cNvSpPr/>
          <p:nvPr/>
        </p:nvSpPr>
        <p:spPr bwMode="auto">
          <a:xfrm>
            <a:off x="499115" y="4504485"/>
            <a:ext cx="3161642" cy="1804994"/>
          </a:xfrm>
          <a:prstGeom prst="roundRect">
            <a:avLst/>
          </a:prstGeom>
          <a:solidFill>
            <a:srgbClr val="F5F4F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Sensitivity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describes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i="1" dirty="0">
                <a:solidFill>
                  <a:schemeClr val="tx1"/>
                </a:solidFill>
                <a:cs typeface="Arial" pitchFamily="34" charset="0"/>
              </a:rPr>
              <a:t>maximum possible </a:t>
            </a:r>
            <a:r>
              <a:rPr lang="de-DE" b="1" i="1" dirty="0" err="1">
                <a:solidFill>
                  <a:schemeClr val="tx1"/>
                </a:solidFill>
                <a:cs typeface="Arial" pitchFamily="34" charset="0"/>
              </a:rPr>
              <a:t>change</a:t>
            </a:r>
            <a:r>
              <a:rPr lang="de-DE" b="1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function‘s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output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when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input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is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changed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. </a:t>
            </a:r>
            <a:endParaRPr lang="en-US" i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EADFD29-F9A9-6FFA-59C2-25B8F7D19900}"/>
              </a:ext>
            </a:extLst>
          </p:cNvPr>
          <p:cNvGrpSpPr/>
          <p:nvPr/>
        </p:nvGrpSpPr>
        <p:grpSpPr>
          <a:xfrm>
            <a:off x="4098832" y="3673472"/>
            <a:ext cx="2999420" cy="3067896"/>
            <a:chOff x="4223792" y="3429000"/>
            <a:chExt cx="2952328" cy="3215550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FD793946-5B72-BBD1-BB6A-7EF33F9CCEA8}"/>
                </a:ext>
              </a:extLst>
            </p:cNvPr>
            <p:cNvSpPr/>
            <p:nvPr/>
          </p:nvSpPr>
          <p:spPr bwMode="auto">
            <a:xfrm>
              <a:off x="4223792" y="3429000"/>
              <a:ext cx="2952328" cy="3215550"/>
            </a:xfrm>
            <a:prstGeom prst="roundRect">
              <a:avLst/>
            </a:prstGeom>
            <a:solidFill>
              <a:srgbClr val="F5F4F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026" name="Picture 2" descr="Laplace distribution - Wikipedia">
              <a:extLst>
                <a:ext uri="{FF2B5EF4-FFF2-40B4-BE49-F238E27FC236}">
                  <a16:creationId xmlns:a16="http://schemas.microsoft.com/office/drawing/2014/main" id="{1BA1BF87-F310-3B63-FCAA-2520B7450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811" y="3454046"/>
              <a:ext cx="2631228" cy="197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EF3B0F9B-46EE-6E89-9B26-43D106B2A529}"/>
                    </a:ext>
                  </a:extLst>
                </p:cNvPr>
                <p:cNvSpPr txBox="1"/>
                <p:nvPr/>
              </p:nvSpPr>
              <p:spPr>
                <a:xfrm>
                  <a:off x="4435088" y="5566232"/>
                  <a:ext cx="2566673" cy="948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800" i="1" dirty="0" err="1"/>
                    <a:t>Variance</a:t>
                  </a:r>
                  <a:r>
                    <a:rPr lang="de-DE" sz="1800" i="1" dirty="0"/>
                    <a:t> </a:t>
                  </a:r>
                  <a:r>
                    <a:rPr lang="de-DE" sz="1800" i="1" dirty="0" err="1"/>
                    <a:t>depends</a:t>
                  </a:r>
                  <a:r>
                    <a:rPr lang="de-DE" sz="1800" i="1" dirty="0"/>
                    <a:t> on </a:t>
                  </a:r>
                  <a:r>
                    <a:rPr lang="de-DE" sz="1800" i="1" dirty="0" err="1"/>
                    <a:t>sensitivity</a:t>
                  </a:r>
                  <a:r>
                    <a:rPr lang="de-DE" sz="1800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a14:m>
                  <a:r>
                    <a:rPr lang="en-US" i="1" dirty="0">
                      <a:latin typeface="Arial" pitchFamily="34" charset="0"/>
                    </a:rPr>
                    <a:t> and privacy budget </a:t>
                  </a:r>
                  <a14:m>
                    <m:oMath xmlns:m="http://schemas.openxmlformats.org/officeDocument/2006/math">
                      <m:r>
                        <a:rPr lang="de-DE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𝜀</m:t>
                      </m:r>
                    </m:oMath>
                  </a14:m>
                  <a:r>
                    <a:rPr lang="en-US" i="1" dirty="0">
                      <a:latin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EF3B0F9B-46EE-6E89-9B26-43D106B2A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088" y="5566232"/>
                  <a:ext cx="2566673" cy="948080"/>
                </a:xfrm>
                <a:prstGeom prst="rect">
                  <a:avLst/>
                </a:prstGeom>
                <a:blipFill>
                  <a:blip r:embed="rId10"/>
                  <a:stretch>
                    <a:fillRect t="-3378" b="-148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823F02C-7808-A1AC-9D0A-44503A256F2C}"/>
                </a:ext>
              </a:extLst>
            </p:cNvPr>
            <p:cNvSpPr txBox="1"/>
            <p:nvPr/>
          </p:nvSpPr>
          <p:spPr>
            <a:xfrm>
              <a:off x="4574792" y="5356233"/>
              <a:ext cx="2404915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 pitchFamily="34" charset="0"/>
                </a:rPr>
                <a:t>https://en.wikipedia.org/wiki/Laplace_distribution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id="{709A08E3-59B7-BF5C-1B41-F03CADEC8AD3}"/>
                  </a:ext>
                </a:extLst>
              </p:cNvPr>
              <p:cNvSpPr/>
              <p:nvPr/>
            </p:nvSpPr>
            <p:spPr bwMode="auto">
              <a:xfrm>
                <a:off x="7941380" y="5063324"/>
                <a:ext cx="3833292" cy="1505752"/>
              </a:xfrm>
              <a:prstGeom prst="roundRect">
                <a:avLst/>
              </a:prstGeom>
              <a:solidFill>
                <a:srgbClr val="F5F4F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The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probability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of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a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specific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output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on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any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two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inputs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i="1" dirty="0">
                    <a:latin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can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differ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by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at </a:t>
                </a:r>
                <a:r>
                  <a:rPr lang="de-DE" i="1" dirty="0" err="1">
                    <a:solidFill>
                      <a:schemeClr val="tx1"/>
                    </a:solidFill>
                    <a:cs typeface="Arial" pitchFamily="34" charset="0"/>
                  </a:rPr>
                  <a:t>most</a:t>
                </a:r>
                <a:r>
                  <a:rPr lang="de-DE" i="1" dirty="0">
                    <a:solidFill>
                      <a:schemeClr val="tx1"/>
                    </a:solidFill>
                    <a:cs typeface="Arial" pitchFamily="34" charset="0"/>
                  </a:rPr>
                  <a:t> a </a:t>
                </a:r>
                <a:r>
                  <a:rPr lang="de-DE" b="1" i="1" dirty="0" err="1">
                    <a:solidFill>
                      <a:schemeClr val="tx1"/>
                    </a:solidFill>
                    <a:cs typeface="Arial" pitchFamily="34" charset="0"/>
                  </a:rPr>
                  <a:t>multiplicative</a:t>
                </a:r>
                <a:r>
                  <a:rPr lang="de-DE" b="1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b="1" i="1" dirty="0" err="1">
                    <a:solidFill>
                      <a:schemeClr val="tx1"/>
                    </a:solidFill>
                    <a:cs typeface="Arial" pitchFamily="34" charset="0"/>
                  </a:rPr>
                  <a:t>factor</a:t>
                </a:r>
                <a:r>
                  <a:rPr lang="de-DE" b="1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b="1" i="1" dirty="0" err="1">
                    <a:solidFill>
                      <a:schemeClr val="tx1"/>
                    </a:solidFill>
                    <a:cs typeface="Arial" pitchFamily="34" charset="0"/>
                  </a:rPr>
                  <a:t>of</a:t>
                </a:r>
                <a:r>
                  <a:rPr lang="de-DE" b="1" i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𝒆𝒙𝒑</m:t>
                    </m:r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⁡(</m:t>
                    </m:r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𝜺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de-DE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id="{709A08E3-59B7-BF5C-1B41-F03CADEC8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1380" y="5063324"/>
                <a:ext cx="3833292" cy="150575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3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r>
              <a:rPr lang="de-DE" dirty="0"/>
              <a:t> (3)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2CD11EA-D996-5C90-A893-F7522524858D}"/>
              </a:ext>
            </a:extLst>
          </p:cNvPr>
          <p:cNvGrpSpPr/>
          <p:nvPr/>
        </p:nvGrpSpPr>
        <p:grpSpPr>
          <a:xfrm>
            <a:off x="339530" y="962946"/>
            <a:ext cx="11008246" cy="1469084"/>
            <a:chOff x="499115" y="955604"/>
            <a:chExt cx="11008246" cy="1469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/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de-DE" b="1" dirty="0">
                    <a:latin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dirty="0">
                      <a:latin typeface="Arial" pitchFamily="34" charset="0"/>
                    </a:rPr>
                    <a:t>(</a:t>
                  </a:r>
                  <a:r>
                    <a:rPr lang="de-DE" sz="1600" dirty="0" err="1">
                      <a:latin typeface="Arial" pitchFamily="34" charset="0"/>
                    </a:rPr>
                    <a:t>Calibrated</a:t>
                  </a:r>
                  <a:r>
                    <a:rPr lang="de-DE" sz="1600" dirty="0">
                      <a:latin typeface="Arial" pitchFamily="34" charset="0"/>
                    </a:rPr>
                    <a:t> Random Noise)</a:t>
                  </a:r>
                </a:p>
              </p:txBody>
            </p:sp>
          </mc:Choice>
          <mc:Fallback xmlns="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blipFill>
                  <a:blip r:embed="rId3"/>
                  <a:stretch>
                    <a:fillRect b="-206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2B1F3EB-5108-6994-F11C-B5742785D438}"/>
                </a:ext>
              </a:extLst>
            </p:cNvPr>
            <p:cNvSpPr txBox="1"/>
            <p:nvPr/>
          </p:nvSpPr>
          <p:spPr>
            <a:xfrm>
              <a:off x="4786164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+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/>
                <p:nvPr/>
              </p:nvSpPr>
              <p:spPr bwMode="auto">
                <a:xfrm>
                  <a:off x="499115" y="961084"/>
                  <a:ext cx="4287049" cy="145980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Arial" pitchFamily="34" charset="0"/>
                  </a:endParaRP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dirty="0">
                      <a:latin typeface="Arial" pitchFamily="34" charset="0"/>
                    </a:rPr>
                    <a:t>(Embedding </a:t>
                  </a:r>
                  <a:r>
                    <a:rPr lang="de-DE" sz="1600" dirty="0" err="1">
                      <a:latin typeface="Arial" pitchFamily="34" charset="0"/>
                    </a:rPr>
                    <a:t>Function</a:t>
                  </a:r>
                  <a:r>
                    <a:rPr lang="de-DE" sz="1600" dirty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115" y="961084"/>
                  <a:ext cx="4287049" cy="145980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70A062B-D43F-4C76-62D2-A550AD9595AC}"/>
                </a:ext>
              </a:extLst>
            </p:cNvPr>
            <p:cNvSpPr txBox="1"/>
            <p:nvPr/>
          </p:nvSpPr>
          <p:spPr>
            <a:xfrm>
              <a:off x="7068968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=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: abgerundete Ecken 13">
                  <a:extLst>
                    <a:ext uri="{FF2B5EF4-FFF2-40B4-BE49-F238E27FC236}">
                      <a16:creationId xmlns:a16="http://schemas.microsoft.com/office/drawing/2014/main" id="{C9E5E36C-D536-9EC8-DD4E-BEDC20CB56E9}"/>
                    </a:ext>
                  </a:extLst>
                </p:cNvPr>
                <p:cNvSpPr/>
                <p:nvPr/>
              </p:nvSpPr>
              <p:spPr bwMode="auto">
                <a:xfrm>
                  <a:off x="7674069" y="955604"/>
                  <a:ext cx="3833292" cy="1459802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𝒑𝒓𝒊𝒗</m:t>
                            </m:r>
                          </m:sub>
                        </m:sSub>
                        <m:d>
                          <m:dPr>
                            <m:ctrlPr>
                              <a:rPr lang="de-DE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eaLnBrk="0" hangingPunct="0"/>
                  <a:r>
                    <a:rPr lang="en-US" sz="1600" dirty="0">
                      <a:solidFill>
                        <a:schemeClr val="tx1"/>
                      </a:solidFill>
                      <a:cs typeface="Arial" pitchFamily="34" charset="0"/>
                    </a:rPr>
                    <a:t>(Randomized Mechanism)</a:t>
                  </a:r>
                </a:p>
              </p:txBody>
            </p:sp>
          </mc:Choice>
          <mc:Fallback xmlns="">
            <p:sp>
              <p:nvSpPr>
                <p:cNvPr id="14" name="Rechteck: abgerundete Ecken 13">
                  <a:extLst>
                    <a:ext uri="{FF2B5EF4-FFF2-40B4-BE49-F238E27FC236}">
                      <a16:creationId xmlns:a16="http://schemas.microsoft.com/office/drawing/2014/main" id="{C9E5E36C-D536-9EC8-DD4E-BEDC20CB56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74069" y="955604"/>
                  <a:ext cx="3833292" cy="1459802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Fußzeilenplatzhalter 4">
            <a:extLst>
              <a:ext uri="{FF2B5EF4-FFF2-40B4-BE49-F238E27FC236}">
                <a16:creationId xmlns:a16="http://schemas.microsoft.com/office/drawing/2014/main" id="{8B82E115-61D0-84F1-C144-A4ED2A6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feld 75">
            <a:extLst>
              <a:ext uri="{FF2B5EF4-FFF2-40B4-BE49-F238E27FC236}">
                <a16:creationId xmlns:a16="http://schemas.microsoft.com/office/drawing/2014/main" id="{71953E8E-12CF-D30C-1625-FF201ADF1CF4}"/>
              </a:ext>
            </a:extLst>
          </p:cNvPr>
          <p:cNvSpPr txBox="1"/>
          <p:nvPr/>
        </p:nvSpPr>
        <p:spPr>
          <a:xfrm>
            <a:off x="339530" y="3084726"/>
            <a:ext cx="48203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>
                <a:latin typeface="Arial" pitchFamily="34" charset="0"/>
              </a:rPr>
              <a:t>Example</a:t>
            </a:r>
            <a:r>
              <a:rPr lang="de-DE" b="1" dirty="0">
                <a:latin typeface="Arial" pitchFamily="34" charset="0"/>
              </a:rPr>
              <a:t>: Multivariate Laplace </a:t>
            </a:r>
            <a:r>
              <a:rPr lang="de-DE" b="1" dirty="0" err="1">
                <a:latin typeface="Arial" pitchFamily="34" charset="0"/>
              </a:rPr>
              <a:t>Mechanism</a:t>
            </a:r>
            <a:endParaRPr lang="de-DE" sz="1800" b="1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76">
                <a:extLst>
                  <a:ext uri="{FF2B5EF4-FFF2-40B4-BE49-F238E27FC236}">
                    <a16:creationId xmlns:a16="http://schemas.microsoft.com/office/drawing/2014/main" id="{345FC962-C38E-712D-117F-E8974A815131}"/>
                  </a:ext>
                </a:extLst>
              </p:cNvPr>
              <p:cNvSpPr txBox="1"/>
              <p:nvPr/>
            </p:nvSpPr>
            <p:spPr>
              <a:xfrm>
                <a:off x="4996748" y="3498450"/>
                <a:ext cx="234252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de-DE" sz="1800" b="1" i="1" smtClean="0">
                          <a:latin typeface="Cambria Math" panose="02040503050406030204" pitchFamily="18" charset="0"/>
                        </a:rPr>
                        <m:t>𝑳𝒂𝒑</m:t>
                      </m:r>
                    </m:oMath>
                  </m:oMathPara>
                </a14:m>
                <a:endParaRPr lang="en-US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" name="Textfeld 76">
                <a:extLst>
                  <a:ext uri="{FF2B5EF4-FFF2-40B4-BE49-F238E27FC236}">
                    <a16:creationId xmlns:a16="http://schemas.microsoft.com/office/drawing/2014/main" id="{345FC962-C38E-712D-117F-E8974A81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748" y="3498450"/>
                <a:ext cx="234252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77">
                <a:extLst>
                  <a:ext uri="{FF2B5EF4-FFF2-40B4-BE49-F238E27FC236}">
                    <a16:creationId xmlns:a16="http://schemas.microsoft.com/office/drawing/2014/main" id="{DC5C7DC1-387E-5989-313E-5864C863E67D}"/>
                  </a:ext>
                </a:extLst>
              </p:cNvPr>
              <p:cNvSpPr txBox="1"/>
              <p:nvPr/>
            </p:nvSpPr>
            <p:spPr>
              <a:xfrm>
                <a:off x="357541" y="3487903"/>
                <a:ext cx="3298537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de-DE" dirty="0">
                    <a:latin typeface="Arial" pitchFamily="34" charset="0"/>
                  </a:rPr>
                  <a:t>An </a:t>
                </a:r>
                <a:r>
                  <a:rPr lang="de-DE" dirty="0" err="1">
                    <a:latin typeface="Arial" pitchFamily="34" charset="0"/>
                  </a:rPr>
                  <a:t>embedding</a:t>
                </a:r>
                <a:r>
                  <a:rPr lang="de-DE" dirty="0">
                    <a:latin typeface="Arial" pitchFamily="34" charset="0"/>
                  </a:rPr>
                  <a:t> </a:t>
                </a:r>
                <a:r>
                  <a:rPr lang="de-DE" dirty="0" err="1">
                    <a:latin typeface="Arial" pitchFamily="34" charset="0"/>
                  </a:rPr>
                  <a:t>function</a:t>
                </a:r>
                <a:r>
                  <a:rPr lang="de-DE" dirty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de-DE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6" name="Textfeld 77">
                <a:extLst>
                  <a:ext uri="{FF2B5EF4-FFF2-40B4-BE49-F238E27FC236}">
                    <a16:creationId xmlns:a16="http://schemas.microsoft.com/office/drawing/2014/main" id="{DC5C7DC1-387E-5989-313E-5864C863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1" y="3487903"/>
                <a:ext cx="3298537" cy="369332"/>
              </a:xfrm>
              <a:prstGeom prst="rect">
                <a:avLst/>
              </a:prstGeom>
              <a:blipFill>
                <a:blip r:embed="rId7"/>
                <a:stretch>
                  <a:fillRect l="-1664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9">
                <a:extLst>
                  <a:ext uri="{FF2B5EF4-FFF2-40B4-BE49-F238E27FC236}">
                    <a16:creationId xmlns:a16="http://schemas.microsoft.com/office/drawing/2014/main" id="{47CE7F89-4967-8176-7578-A8DDAAD5AA4E}"/>
                  </a:ext>
                </a:extLst>
              </p:cNvPr>
              <p:cNvSpPr txBox="1"/>
              <p:nvPr/>
            </p:nvSpPr>
            <p:spPr>
              <a:xfrm>
                <a:off x="7644705" y="3296012"/>
                <a:ext cx="3298537" cy="744691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𝑝𝑟𝑖𝑣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</a:rPr>
                  <a:t>satisfies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b="1" dirty="0">
                    <a:latin typeface="Arial" pitchFamily="34" charset="0"/>
                  </a:rPr>
                  <a:t>Metric Differential Privacy</a:t>
                </a:r>
                <a:endParaRPr lang="en-US" sz="1800" b="1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" name="Textfeld 79">
                <a:extLst>
                  <a:ext uri="{FF2B5EF4-FFF2-40B4-BE49-F238E27FC236}">
                    <a16:creationId xmlns:a16="http://schemas.microsoft.com/office/drawing/2014/main" id="{47CE7F89-4967-8176-7578-A8DDAAD5A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05" y="3296012"/>
                <a:ext cx="3298537" cy="744691"/>
              </a:xfrm>
              <a:prstGeom prst="rect">
                <a:avLst/>
              </a:prstGeom>
              <a:blipFill>
                <a:blip r:embed="rId8"/>
                <a:stretch>
                  <a:fillRect t="-4918" b="-12295"/>
                </a:stretch>
              </a:blipFill>
              <a:ln w="1079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26CF66B8-119B-E5C7-0F5C-40F2FD05B150}"/>
              </a:ext>
            </a:extLst>
          </p:cNvPr>
          <p:cNvSpPr/>
          <p:nvPr/>
        </p:nvSpPr>
        <p:spPr bwMode="auto">
          <a:xfrm>
            <a:off x="357541" y="4213623"/>
            <a:ext cx="4269038" cy="2255791"/>
          </a:xfrm>
          <a:prstGeom prst="roundRect">
            <a:avLst/>
          </a:prstGeom>
          <a:solidFill>
            <a:srgbClr val="F5F4F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Sensitivity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describes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b="1" i="1" dirty="0">
                <a:solidFill>
                  <a:schemeClr val="tx1"/>
                </a:solidFill>
                <a:cs typeface="Arial" pitchFamily="34" charset="0"/>
              </a:rPr>
              <a:t>maximum possible </a:t>
            </a:r>
            <a:r>
              <a:rPr lang="de-DE" b="1" i="1" dirty="0" err="1">
                <a:solidFill>
                  <a:schemeClr val="tx1"/>
                </a:solidFill>
                <a:cs typeface="Arial" pitchFamily="34" charset="0"/>
              </a:rPr>
              <a:t>change</a:t>
            </a:r>
            <a:r>
              <a:rPr lang="de-DE" b="1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function‘s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output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when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the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input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is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cs typeface="Arial" pitchFamily="34" charset="0"/>
              </a:rPr>
              <a:t>changed</a:t>
            </a:r>
            <a:r>
              <a:rPr lang="de-DE" i="1" dirty="0">
                <a:solidFill>
                  <a:schemeClr val="tx1"/>
                </a:solidFill>
                <a:cs typeface="Arial" pitchFamily="34" charset="0"/>
              </a:rPr>
              <a:t>. </a:t>
            </a:r>
            <a:endParaRPr lang="en-US" i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8" name="Gruppieren 11">
            <a:extLst>
              <a:ext uri="{FF2B5EF4-FFF2-40B4-BE49-F238E27FC236}">
                <a16:creationId xmlns:a16="http://schemas.microsoft.com/office/drawing/2014/main" id="{7BBC218E-7028-824D-8E23-9C7CFEDFA06E}"/>
              </a:ext>
            </a:extLst>
          </p:cNvPr>
          <p:cNvGrpSpPr/>
          <p:nvPr/>
        </p:nvGrpSpPr>
        <p:grpSpPr>
          <a:xfrm>
            <a:off x="5243866" y="4213624"/>
            <a:ext cx="6103909" cy="1042568"/>
            <a:chOff x="4223792" y="3687448"/>
            <a:chExt cx="2952328" cy="2227479"/>
          </a:xfrm>
        </p:grpSpPr>
        <p:sp>
          <p:nvSpPr>
            <p:cNvPr id="19" name="Rechteck: abgerundete Ecken 4">
              <a:extLst>
                <a:ext uri="{FF2B5EF4-FFF2-40B4-BE49-F238E27FC236}">
                  <a16:creationId xmlns:a16="http://schemas.microsoft.com/office/drawing/2014/main" id="{83EB511F-3336-45CE-D395-047C1BEC8286}"/>
                </a:ext>
              </a:extLst>
            </p:cNvPr>
            <p:cNvSpPr/>
            <p:nvPr/>
          </p:nvSpPr>
          <p:spPr bwMode="auto">
            <a:xfrm>
              <a:off x="4223792" y="3687448"/>
              <a:ext cx="2952328" cy="2227479"/>
            </a:xfrm>
            <a:prstGeom prst="roundRect">
              <a:avLst/>
            </a:prstGeom>
            <a:solidFill>
              <a:srgbClr val="F5F4F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5">
                  <a:extLst>
                    <a:ext uri="{FF2B5EF4-FFF2-40B4-BE49-F238E27FC236}">
                      <a16:creationId xmlns:a16="http://schemas.microsoft.com/office/drawing/2014/main" id="{5EC65E03-74CF-8DC6-B826-6F6D57018993}"/>
                    </a:ext>
                  </a:extLst>
                </p:cNvPr>
                <p:cNvSpPr txBox="1"/>
                <p:nvPr/>
              </p:nvSpPr>
              <p:spPr>
                <a:xfrm>
                  <a:off x="4240825" y="3808942"/>
                  <a:ext cx="1174621" cy="18930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i="1" dirty="0">
                      <a:solidFill>
                        <a:srgbClr val="000000"/>
                      </a:solidFill>
                    </a:rPr>
                    <a:t>Noise </a:t>
                  </a:r>
                  <a:r>
                    <a:rPr lang="de-DE" i="1" dirty="0" err="1">
                      <a:solidFill>
                        <a:srgbClr val="000000"/>
                      </a:solidFill>
                    </a:rPr>
                    <a:t>depends</a:t>
                  </a:r>
                  <a:r>
                    <a:rPr lang="de-DE" i="1" dirty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algn="ctr"/>
                  <a:r>
                    <a:rPr lang="de-DE" i="1" dirty="0">
                      <a:solidFill>
                        <a:srgbClr val="000000"/>
                      </a:solidFill>
                    </a:rPr>
                    <a:t>on </a:t>
                  </a:r>
                  <a:r>
                    <a:rPr lang="de-DE" i="1" dirty="0" err="1">
                      <a:solidFill>
                        <a:srgbClr val="000000"/>
                      </a:solidFill>
                    </a:rPr>
                    <a:t>s</a:t>
                  </a:r>
                  <a:r>
                    <a:rPr lang="de-DE" sz="1800" i="1" dirty="0" err="1">
                      <a:solidFill>
                        <a:srgbClr val="000000"/>
                      </a:solidFill>
                    </a:rPr>
                    <a:t>ensitivity</a:t>
                  </a:r>
                  <a:r>
                    <a:rPr lang="de-DE" sz="1800" i="1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l-G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Arial" pitchFamily="34" charset="0"/>
                    </a:rPr>
                    <a:t> and privacy budget </a:t>
                  </a:r>
                  <a14:m>
                    <m:oMath xmlns:m="http://schemas.openxmlformats.org/officeDocument/2006/math">
                      <m:r>
                        <a:rPr lang="de-DE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𝜀</m:t>
                      </m:r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Textfeld 5">
                  <a:extLst>
                    <a:ext uri="{FF2B5EF4-FFF2-40B4-BE49-F238E27FC236}">
                      <a16:creationId xmlns:a16="http://schemas.microsoft.com/office/drawing/2014/main" id="{5EC65E03-74CF-8DC6-B826-6F6D57018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825" y="3808942"/>
                  <a:ext cx="1174621" cy="1893052"/>
                </a:xfrm>
                <a:prstGeom prst="rect">
                  <a:avLst/>
                </a:prstGeom>
                <a:blipFill>
                  <a:blip r:embed="rId9"/>
                  <a:stretch>
                    <a:fillRect t="-4138" r="-1759" b="-172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11">
            <a:extLst>
              <a:ext uri="{FF2B5EF4-FFF2-40B4-BE49-F238E27FC236}">
                <a16:creationId xmlns:a16="http://schemas.microsoft.com/office/drawing/2014/main" id="{6E7327DE-BD4F-CFA3-6104-1FD247C5E47E}"/>
              </a:ext>
            </a:extLst>
          </p:cNvPr>
          <p:cNvGrpSpPr/>
          <p:nvPr/>
        </p:nvGrpSpPr>
        <p:grpSpPr>
          <a:xfrm>
            <a:off x="5243868" y="5429114"/>
            <a:ext cx="6103910" cy="1040300"/>
            <a:chOff x="4436882" y="4909257"/>
            <a:chExt cx="2952328" cy="1214008"/>
          </a:xfrm>
        </p:grpSpPr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DD619931-6206-6B7C-68D1-90F745DFFFDE}"/>
                </a:ext>
              </a:extLst>
            </p:cNvPr>
            <p:cNvSpPr/>
            <p:nvPr/>
          </p:nvSpPr>
          <p:spPr bwMode="auto">
            <a:xfrm>
              <a:off x="4436882" y="4909257"/>
              <a:ext cx="2952328" cy="1214008"/>
            </a:xfrm>
            <a:prstGeom prst="roundRect">
              <a:avLst/>
            </a:prstGeom>
            <a:solidFill>
              <a:srgbClr val="F5F4F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5">
                  <a:extLst>
                    <a:ext uri="{FF2B5EF4-FFF2-40B4-BE49-F238E27FC236}">
                      <a16:creationId xmlns:a16="http://schemas.microsoft.com/office/drawing/2014/main" id="{F1A37C71-381E-4EDD-33B6-8669B2686EB2}"/>
                    </a:ext>
                  </a:extLst>
                </p:cNvPr>
                <p:cNvSpPr txBox="1"/>
                <p:nvPr/>
              </p:nvSpPr>
              <p:spPr>
                <a:xfrm>
                  <a:off x="4598790" y="5013041"/>
                  <a:ext cx="884870" cy="101631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>
                      <a:solidFill>
                        <a:srgbClr val="000000"/>
                      </a:solidFill>
                      <a:latin typeface="Arial" pitchFamily="34" charset="0"/>
                    </a:rPr>
                    <a:t>Noise depends on privacy budget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𝜀</m:t>
                      </m:r>
                    </m:oMath>
                  </a14:m>
                  <a:endParaRPr lang="de-DE" b="0" i="1" dirty="0">
                    <a:solidFill>
                      <a:srgbClr val="000000"/>
                    </a:solidFill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5" name="Textfeld 5">
                  <a:extLst>
                    <a:ext uri="{FF2B5EF4-FFF2-40B4-BE49-F238E27FC236}">
                      <a16:creationId xmlns:a16="http://schemas.microsoft.com/office/drawing/2014/main" id="{F1A37C71-381E-4EDD-33B6-8669B2686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790" y="5013041"/>
                  <a:ext cx="884870" cy="1016312"/>
                </a:xfrm>
                <a:prstGeom prst="rect">
                  <a:avLst/>
                </a:prstGeom>
                <a:blipFill>
                  <a:blip r:embed="rId10"/>
                  <a:stretch>
                    <a:fillRect t="-3497" r="-2667" b="-160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5">
                <a:extLst>
                  <a:ext uri="{FF2B5EF4-FFF2-40B4-BE49-F238E27FC236}">
                    <a16:creationId xmlns:a16="http://schemas.microsoft.com/office/drawing/2014/main" id="{BECAB01B-1D79-ACC7-806D-ECA2BDEA535C}"/>
                  </a:ext>
                </a:extLst>
              </p:cNvPr>
              <p:cNvSpPr txBox="1"/>
              <p:nvPr/>
            </p:nvSpPr>
            <p:spPr>
              <a:xfrm>
                <a:off x="8544272" y="4448242"/>
                <a:ext cx="2649051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 - metric Differential Privacy </a:t>
                </a:r>
              </a:p>
            </p:txBody>
          </p:sp>
        </mc:Choice>
        <mc:Fallback xmlns="">
          <p:sp>
            <p:nvSpPr>
              <p:cNvPr id="17" name="Textfeld 5">
                <a:extLst>
                  <a:ext uri="{FF2B5EF4-FFF2-40B4-BE49-F238E27FC236}">
                    <a16:creationId xmlns:a16="http://schemas.microsoft.com/office/drawing/2014/main" id="{BECAB01B-1D79-ACC7-806D-ECA2BDEA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448242"/>
                <a:ext cx="2649051" cy="646331"/>
              </a:xfrm>
              <a:prstGeom prst="rect">
                <a:avLst/>
              </a:prstGeom>
              <a:blipFill>
                <a:blip r:embed="rId11"/>
                <a:stretch>
                  <a:fillRect t="-5660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8F1EB240-1AE6-8590-AF77-3E36E5B99351}"/>
              </a:ext>
            </a:extLst>
          </p:cNvPr>
          <p:cNvSpPr/>
          <p:nvPr/>
        </p:nvSpPr>
        <p:spPr bwMode="auto">
          <a:xfrm>
            <a:off x="7962823" y="4657240"/>
            <a:ext cx="525732" cy="2567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5">
                <a:extLst>
                  <a:ext uri="{FF2B5EF4-FFF2-40B4-BE49-F238E27FC236}">
                    <a16:creationId xmlns:a16="http://schemas.microsoft.com/office/drawing/2014/main" id="{FFFA942F-E317-EF79-A0DF-BA71876BF131}"/>
                  </a:ext>
                </a:extLst>
              </p:cNvPr>
              <p:cNvSpPr txBox="1"/>
              <p:nvPr/>
            </p:nvSpPr>
            <p:spPr>
              <a:xfrm>
                <a:off x="8626716" y="5583972"/>
                <a:ext cx="2721059" cy="948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 - metric Differential Privacy </a:t>
                </a:r>
              </a:p>
              <a:p>
                <a:pPr algn="ctr"/>
                <a:endParaRPr lang="en-US" i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1" name="Textfeld 5">
                <a:extLst>
                  <a:ext uri="{FF2B5EF4-FFF2-40B4-BE49-F238E27FC236}">
                    <a16:creationId xmlns:a16="http://schemas.microsoft.com/office/drawing/2014/main" id="{FFFA942F-E317-EF79-A0DF-BA71876BF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716" y="5583972"/>
                <a:ext cx="2721059" cy="948080"/>
              </a:xfrm>
              <a:prstGeom prst="rect">
                <a:avLst/>
              </a:prstGeom>
              <a:blipFill>
                <a:blip r:embed="rId12"/>
                <a:stretch>
                  <a:fillRect t="-3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7A626C40-DC35-99DC-8B05-47069A77EAA6}"/>
              </a:ext>
            </a:extLst>
          </p:cNvPr>
          <p:cNvSpPr/>
          <p:nvPr/>
        </p:nvSpPr>
        <p:spPr bwMode="auto">
          <a:xfrm>
            <a:off x="7962823" y="5785109"/>
            <a:ext cx="525732" cy="2567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91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 animBg="1"/>
      <p:bldP spid="17" grpId="0"/>
      <p:bldP spid="20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4E29A803-F859-CA44-3C42-3DA18FCACF4C}"/>
              </a:ext>
            </a:extLst>
          </p:cNvPr>
          <p:cNvCxnSpPr>
            <a:cxnSpLocks/>
          </p:cNvCxnSpPr>
          <p:nvPr/>
        </p:nvCxnSpPr>
        <p:spPr bwMode="auto">
          <a:xfrm flipV="1">
            <a:off x="1948177" y="3258761"/>
            <a:ext cx="2899100" cy="1800649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B5E02EAD-978D-F0EA-B763-BC72B2665F6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6352" y="3064102"/>
            <a:ext cx="2870925" cy="793458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0901D0DC-B84D-F3D0-551F-E65219984AF3}"/>
              </a:ext>
            </a:extLst>
          </p:cNvPr>
          <p:cNvCxnSpPr>
            <a:cxnSpLocks/>
          </p:cNvCxnSpPr>
          <p:nvPr/>
        </p:nvCxnSpPr>
        <p:spPr bwMode="auto">
          <a:xfrm>
            <a:off x="1946535" y="2868624"/>
            <a:ext cx="2926850" cy="25272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7570528-DAC6-B2D5-EB54-C44562198C16}"/>
              </a:ext>
            </a:extLst>
          </p:cNvPr>
          <p:cNvCxnSpPr>
            <a:cxnSpLocks/>
          </p:cNvCxnSpPr>
          <p:nvPr/>
        </p:nvCxnSpPr>
        <p:spPr bwMode="auto">
          <a:xfrm>
            <a:off x="1921422" y="1960797"/>
            <a:ext cx="2960259" cy="809771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4B8F22D-DAB1-F585-8BC1-57282A362183}"/>
              </a:ext>
            </a:extLst>
          </p:cNvPr>
          <p:cNvGrpSpPr/>
          <p:nvPr/>
        </p:nvGrpSpPr>
        <p:grpSpPr>
          <a:xfrm>
            <a:off x="389501" y="4745631"/>
            <a:ext cx="926285" cy="865462"/>
            <a:chOff x="448886" y="2054658"/>
            <a:chExt cx="926285" cy="865462"/>
          </a:xfrm>
        </p:grpSpPr>
        <p:pic>
          <p:nvPicPr>
            <p:cNvPr id="72" name="Grafik 71" descr="Männliches Profil Silhouette">
              <a:extLst>
                <a:ext uri="{FF2B5EF4-FFF2-40B4-BE49-F238E27FC236}">
                  <a16:creationId xmlns:a16="http://schemas.microsoft.com/office/drawing/2014/main" id="{08CCCB16-D447-52CE-882B-B2FF517F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605" y="2054658"/>
              <a:ext cx="670952" cy="670952"/>
            </a:xfrm>
            <a:prstGeom prst="rect">
              <a:avLst/>
            </a:prstGeom>
          </p:spPr>
        </p:pic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F5475BA-6434-E3AB-49F0-DD33D9F0808D}"/>
                </a:ext>
              </a:extLst>
            </p:cNvPr>
            <p:cNvSpPr txBox="1"/>
            <p:nvPr/>
          </p:nvSpPr>
          <p:spPr>
            <a:xfrm>
              <a:off x="448886" y="2550788"/>
              <a:ext cx="92628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itchFamily="34" charset="0"/>
                </a:rPr>
                <a:t>User m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AA6A3FFC-7C68-02F1-A707-875A07847062}"/>
              </a:ext>
            </a:extLst>
          </p:cNvPr>
          <p:cNvSpPr txBox="1"/>
          <p:nvPr/>
        </p:nvSpPr>
        <p:spPr>
          <a:xfrm rot="5400000">
            <a:off x="576116" y="4346319"/>
            <a:ext cx="65628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</a:rPr>
              <a:t>…..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057535E-9DEF-CF9B-D64B-F2E5B85C4553}"/>
              </a:ext>
            </a:extLst>
          </p:cNvPr>
          <p:cNvGrpSpPr/>
          <p:nvPr/>
        </p:nvGrpSpPr>
        <p:grpSpPr>
          <a:xfrm>
            <a:off x="389795" y="3382743"/>
            <a:ext cx="862388" cy="865462"/>
            <a:chOff x="448887" y="2054658"/>
            <a:chExt cx="862388" cy="865462"/>
          </a:xfrm>
        </p:grpSpPr>
        <p:pic>
          <p:nvPicPr>
            <p:cNvPr id="69" name="Grafik 68" descr="Männliches Profil Silhouette">
              <a:extLst>
                <a:ext uri="{FF2B5EF4-FFF2-40B4-BE49-F238E27FC236}">
                  <a16:creationId xmlns:a16="http://schemas.microsoft.com/office/drawing/2014/main" id="{2F0E13E6-261C-2479-1F4A-48BDC7FAF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605" y="2054658"/>
              <a:ext cx="670952" cy="670952"/>
            </a:xfrm>
            <a:prstGeom prst="rect">
              <a:avLst/>
            </a:prstGeom>
          </p:spPr>
        </p:pic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54798408-EF16-6316-0ADE-7A79AD3650AA}"/>
                </a:ext>
              </a:extLst>
            </p:cNvPr>
            <p:cNvSpPr txBox="1"/>
            <p:nvPr/>
          </p:nvSpPr>
          <p:spPr>
            <a:xfrm>
              <a:off x="448887" y="2550788"/>
              <a:ext cx="86238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itchFamily="34" charset="0"/>
                </a:rPr>
                <a:t>User 3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ADC3FDA8-0174-1033-574A-48E684C71E07}"/>
              </a:ext>
            </a:extLst>
          </p:cNvPr>
          <p:cNvGrpSpPr/>
          <p:nvPr/>
        </p:nvGrpSpPr>
        <p:grpSpPr>
          <a:xfrm>
            <a:off x="1334118" y="4779089"/>
            <a:ext cx="765494" cy="836547"/>
            <a:chOff x="1310418" y="1174022"/>
            <a:chExt cx="765494" cy="836547"/>
          </a:xfrm>
        </p:grpSpPr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465A1508-EC2E-ACDE-D52E-C64DBC60D011}"/>
                </a:ext>
              </a:extLst>
            </p:cNvPr>
            <p:cNvSpPr txBox="1"/>
            <p:nvPr/>
          </p:nvSpPr>
          <p:spPr>
            <a:xfrm>
              <a:off x="1310418" y="1702792"/>
              <a:ext cx="76549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itchFamily="34" charset="0"/>
                </a:rPr>
                <a:t>Text m</a:t>
              </a:r>
              <a:endParaRPr lang="en-US" sz="1400" dirty="0">
                <a:latin typeface="Arial" pitchFamily="34" charset="0"/>
              </a:endParaRPr>
            </a:p>
          </p:txBody>
        </p:sp>
        <p:pic>
          <p:nvPicPr>
            <p:cNvPr id="121" name="Grafik 120" descr="Dokument Silhouette">
              <a:extLst>
                <a:ext uri="{FF2B5EF4-FFF2-40B4-BE49-F238E27FC236}">
                  <a16:creationId xmlns:a16="http://schemas.microsoft.com/office/drawing/2014/main" id="{3058B0C9-175D-DDB7-08F0-3A5D4C5F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3539" y="1174022"/>
              <a:ext cx="584711" cy="584711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C58B8144-917D-CF9F-8780-6C8415C34E09}"/>
              </a:ext>
            </a:extLst>
          </p:cNvPr>
          <p:cNvGrpSpPr/>
          <p:nvPr/>
        </p:nvGrpSpPr>
        <p:grpSpPr>
          <a:xfrm>
            <a:off x="1302767" y="2546196"/>
            <a:ext cx="670952" cy="836547"/>
            <a:chOff x="1310418" y="1174022"/>
            <a:chExt cx="670952" cy="836547"/>
          </a:xfrm>
        </p:grpSpPr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335D7155-D1AF-1FEB-8395-16E13EE607E5}"/>
                </a:ext>
              </a:extLst>
            </p:cNvPr>
            <p:cNvSpPr txBox="1"/>
            <p:nvPr/>
          </p:nvSpPr>
          <p:spPr>
            <a:xfrm>
              <a:off x="1310418" y="1702792"/>
              <a:ext cx="67095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itchFamily="34" charset="0"/>
                </a:rPr>
                <a:t>Text 2</a:t>
              </a:r>
              <a:endParaRPr lang="en-US" sz="1400" dirty="0">
                <a:latin typeface="Arial" pitchFamily="34" charset="0"/>
              </a:endParaRPr>
            </a:p>
          </p:txBody>
        </p:sp>
        <p:pic>
          <p:nvPicPr>
            <p:cNvPr id="115" name="Grafik 114" descr="Dokument Silhouette">
              <a:extLst>
                <a:ext uri="{FF2B5EF4-FFF2-40B4-BE49-F238E27FC236}">
                  <a16:creationId xmlns:a16="http://schemas.microsoft.com/office/drawing/2014/main" id="{4AEA3B2B-9A88-F6E9-C946-769DB3C1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3539" y="1174022"/>
              <a:ext cx="584711" cy="584711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5672D70A-6E4D-9D80-29E3-5DDD0D9255EA}"/>
              </a:ext>
            </a:extLst>
          </p:cNvPr>
          <p:cNvGrpSpPr/>
          <p:nvPr/>
        </p:nvGrpSpPr>
        <p:grpSpPr>
          <a:xfrm>
            <a:off x="1305400" y="3454349"/>
            <a:ext cx="670952" cy="836547"/>
            <a:chOff x="1310418" y="1174022"/>
            <a:chExt cx="670952" cy="836547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7A248EBB-E139-2173-6463-1C523C4ACED4}"/>
                </a:ext>
              </a:extLst>
            </p:cNvPr>
            <p:cNvSpPr txBox="1"/>
            <p:nvPr/>
          </p:nvSpPr>
          <p:spPr>
            <a:xfrm>
              <a:off x="1310418" y="1702792"/>
              <a:ext cx="67095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itchFamily="34" charset="0"/>
                </a:rPr>
                <a:t>Text 3</a:t>
              </a:r>
              <a:endParaRPr lang="en-US" sz="1400" dirty="0">
                <a:latin typeface="Arial" pitchFamily="34" charset="0"/>
              </a:endParaRPr>
            </a:p>
          </p:txBody>
        </p:sp>
        <p:pic>
          <p:nvPicPr>
            <p:cNvPr id="118" name="Grafik 117" descr="Dokument Silhouette">
              <a:extLst>
                <a:ext uri="{FF2B5EF4-FFF2-40B4-BE49-F238E27FC236}">
                  <a16:creationId xmlns:a16="http://schemas.microsoft.com/office/drawing/2014/main" id="{C7F43BB9-E06C-6510-6DAE-63E7332C5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3539" y="1174022"/>
              <a:ext cx="584711" cy="584711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2434F54-1348-E957-4B73-DDA0B46E73C8}"/>
              </a:ext>
            </a:extLst>
          </p:cNvPr>
          <p:cNvGrpSpPr/>
          <p:nvPr/>
        </p:nvGrpSpPr>
        <p:grpSpPr>
          <a:xfrm>
            <a:off x="389795" y="2531608"/>
            <a:ext cx="862388" cy="865462"/>
            <a:chOff x="448887" y="2054658"/>
            <a:chExt cx="862388" cy="865462"/>
          </a:xfrm>
        </p:grpSpPr>
        <p:pic>
          <p:nvPicPr>
            <p:cNvPr id="14" name="Grafik 13" descr="Männliches Profil Silhouette">
              <a:extLst>
                <a:ext uri="{FF2B5EF4-FFF2-40B4-BE49-F238E27FC236}">
                  <a16:creationId xmlns:a16="http://schemas.microsoft.com/office/drawing/2014/main" id="{17502294-1A11-BC02-C6DE-09D61AB7B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605" y="2054658"/>
              <a:ext cx="670952" cy="670952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B50C66CC-FFA0-24EB-1B79-5D9C442C82A8}"/>
                </a:ext>
              </a:extLst>
            </p:cNvPr>
            <p:cNvSpPr txBox="1"/>
            <p:nvPr/>
          </p:nvSpPr>
          <p:spPr>
            <a:xfrm>
              <a:off x="448887" y="2550788"/>
              <a:ext cx="86238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itchFamily="34" charset="0"/>
                </a:rPr>
                <a:t>User 2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39B346E-47BC-7C3E-77F5-1DD4D1F42742}"/>
              </a:ext>
            </a:extLst>
          </p:cNvPr>
          <p:cNvGrpSpPr/>
          <p:nvPr/>
        </p:nvGrpSpPr>
        <p:grpSpPr>
          <a:xfrm>
            <a:off x="389795" y="1628995"/>
            <a:ext cx="862388" cy="865462"/>
            <a:chOff x="448887" y="2054658"/>
            <a:chExt cx="862388" cy="865462"/>
          </a:xfrm>
        </p:grpSpPr>
        <p:pic>
          <p:nvPicPr>
            <p:cNvPr id="66" name="Grafik 65" descr="Männliches Profil Silhouette">
              <a:extLst>
                <a:ext uri="{FF2B5EF4-FFF2-40B4-BE49-F238E27FC236}">
                  <a16:creationId xmlns:a16="http://schemas.microsoft.com/office/drawing/2014/main" id="{427EF6CF-B147-45DF-A210-AE9FA7B18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605" y="2054658"/>
              <a:ext cx="670952" cy="670952"/>
            </a:xfrm>
            <a:prstGeom prst="rect">
              <a:avLst/>
            </a:prstGeom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886AA0A8-2E44-FA51-B28E-9FB87E678307}"/>
                </a:ext>
              </a:extLst>
            </p:cNvPr>
            <p:cNvSpPr txBox="1"/>
            <p:nvPr/>
          </p:nvSpPr>
          <p:spPr>
            <a:xfrm>
              <a:off x="448887" y="2550788"/>
              <a:ext cx="86238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itchFamily="34" charset="0"/>
                </a:rPr>
                <a:t>User 1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F1DA1DB2-40AA-20F9-B995-67B7066AAE87}"/>
              </a:ext>
            </a:extLst>
          </p:cNvPr>
          <p:cNvGrpSpPr/>
          <p:nvPr/>
        </p:nvGrpSpPr>
        <p:grpSpPr>
          <a:xfrm>
            <a:off x="1251326" y="1650972"/>
            <a:ext cx="670952" cy="836547"/>
            <a:chOff x="1310418" y="1174022"/>
            <a:chExt cx="670952" cy="836547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0179E91-D6B4-3090-C27A-2D65C0E23766}"/>
                </a:ext>
              </a:extLst>
            </p:cNvPr>
            <p:cNvSpPr txBox="1"/>
            <p:nvPr/>
          </p:nvSpPr>
          <p:spPr>
            <a:xfrm>
              <a:off x="1310418" y="1702792"/>
              <a:ext cx="67095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itchFamily="34" charset="0"/>
                </a:rPr>
                <a:t>Text 1</a:t>
              </a:r>
              <a:endParaRPr lang="en-US" sz="1400" dirty="0">
                <a:latin typeface="Arial" pitchFamily="34" charset="0"/>
              </a:endParaRPr>
            </a:p>
          </p:txBody>
        </p:sp>
        <p:pic>
          <p:nvPicPr>
            <p:cNvPr id="111" name="Grafik 110" descr="Dokument Silhouette">
              <a:extLst>
                <a:ext uri="{FF2B5EF4-FFF2-40B4-BE49-F238E27FC236}">
                  <a16:creationId xmlns:a16="http://schemas.microsoft.com/office/drawing/2014/main" id="{FBCA4DBB-2617-F303-6FA7-257D9AF38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3539" y="1174022"/>
              <a:ext cx="584711" cy="584711"/>
            </a:xfrm>
            <a:prstGeom prst="rect">
              <a:avLst/>
            </a:prstGeom>
          </p:spPr>
        </p:pic>
      </p:grpSp>
      <p:pic>
        <p:nvPicPr>
          <p:cNvPr id="8" name="Inhaltsplatzhalter 7" descr="Weibliches Profil mit einfarbiger Füllung">
            <a:extLst>
              <a:ext uri="{FF2B5EF4-FFF2-40B4-BE49-F238E27FC236}">
                <a16:creationId xmlns:a16="http://schemas.microsoft.com/office/drawing/2014/main" id="{48DE6770-1626-CA29-51F1-867E199C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8674" y="2131798"/>
            <a:ext cx="1393304" cy="139330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–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r>
              <a:rPr lang="de-DE" dirty="0"/>
              <a:t> (2)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CF06C-5567-5C4D-BA70-62D5E6DD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6B733-5F29-5564-FC46-03B4EB9F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1C5E9D-B1C6-2507-9BF9-0263EC34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1" name="Grafik 10" descr="Lichter an mit einfarbiger Füllung">
            <a:extLst>
              <a:ext uri="{FF2B5EF4-FFF2-40B4-BE49-F238E27FC236}">
                <a16:creationId xmlns:a16="http://schemas.microsoft.com/office/drawing/2014/main" id="{0855BA92-53C4-6FCE-F998-F0C30FF204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9787" y="2512279"/>
            <a:ext cx="914400" cy="914400"/>
          </a:xfrm>
          <a:prstGeom prst="rect">
            <a:avLst/>
          </a:prstGeom>
        </p:spPr>
      </p:pic>
      <p:pic>
        <p:nvPicPr>
          <p:cNvPr id="22" name="Grafik 21" descr="Recherche Silhouette">
            <a:extLst>
              <a:ext uri="{FF2B5EF4-FFF2-40B4-BE49-F238E27FC236}">
                <a16:creationId xmlns:a16="http://schemas.microsoft.com/office/drawing/2014/main" id="{F9D6E60C-E7DC-C375-4805-CC9D9FBB23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014778" y="2200610"/>
            <a:ext cx="914400" cy="914400"/>
          </a:xfrm>
          <a:prstGeom prst="rect">
            <a:avLst/>
          </a:prstGeom>
        </p:spPr>
      </p:pic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546DB504-84CB-AFC3-587B-AE83897BB8ED}"/>
              </a:ext>
            </a:extLst>
          </p:cNvPr>
          <p:cNvCxnSpPr>
            <a:cxnSpLocks/>
          </p:cNvCxnSpPr>
          <p:nvPr/>
        </p:nvCxnSpPr>
        <p:spPr bwMode="auto">
          <a:xfrm>
            <a:off x="7134467" y="3014740"/>
            <a:ext cx="2243250" cy="0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44B1877F-FE92-2211-DDFA-B6609C6E96E4}"/>
              </a:ext>
            </a:extLst>
          </p:cNvPr>
          <p:cNvSpPr txBox="1"/>
          <p:nvPr/>
        </p:nvSpPr>
        <p:spPr>
          <a:xfrm>
            <a:off x="7341513" y="2576500"/>
            <a:ext cx="19732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NLP </a:t>
            </a:r>
            <a:r>
              <a:rPr lang="de-DE" b="1" dirty="0" err="1">
                <a:latin typeface="Arial" pitchFamily="34" charset="0"/>
              </a:rPr>
              <a:t>Application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061D76F-ED0C-AB26-78CC-17547306F8C2}"/>
              </a:ext>
            </a:extLst>
          </p:cNvPr>
          <p:cNvSpPr txBox="1"/>
          <p:nvPr/>
        </p:nvSpPr>
        <p:spPr>
          <a:xfrm>
            <a:off x="4890397" y="3373809"/>
            <a:ext cx="17785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Data </a:t>
            </a:r>
            <a:r>
              <a:rPr lang="de-DE" b="1" dirty="0" err="1">
                <a:latin typeface="Arial" pitchFamily="34" charset="0"/>
              </a:rPr>
              <a:t>Collector</a:t>
            </a:r>
            <a:endParaRPr lang="de-DE" b="1" dirty="0">
              <a:latin typeface="Arial" pitchFamily="34" charset="0"/>
            </a:endParaRPr>
          </a:p>
          <a:p>
            <a:pPr algn="ctr"/>
            <a:r>
              <a:rPr lang="de-DE" b="1" dirty="0">
                <a:latin typeface="Arial" pitchFamily="34" charset="0"/>
              </a:rPr>
              <a:t>(</a:t>
            </a:r>
            <a:r>
              <a:rPr lang="de-DE" b="1" dirty="0" err="1">
                <a:latin typeface="Arial" pitchFamily="34" charset="0"/>
              </a:rPr>
              <a:t>untrusted</a:t>
            </a:r>
            <a:r>
              <a:rPr lang="de-DE" b="1" dirty="0">
                <a:latin typeface="Arial" pitchFamily="34" charset="0"/>
              </a:rPr>
              <a:t>)</a:t>
            </a:r>
            <a:endParaRPr lang="en-US" b="1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eck: abgerundete Ecken 62">
                <a:extLst>
                  <a:ext uri="{FF2B5EF4-FFF2-40B4-BE49-F238E27FC236}">
                    <a16:creationId xmlns:a16="http://schemas.microsoft.com/office/drawing/2014/main" id="{B8955A28-EACD-B8E5-F724-70CC40997D33}"/>
                  </a:ext>
                </a:extLst>
              </p:cNvPr>
              <p:cNvSpPr/>
              <p:nvPr/>
            </p:nvSpPr>
            <p:spPr bwMode="auto">
              <a:xfrm>
                <a:off x="5004297" y="1006054"/>
                <a:ext cx="6853270" cy="858480"/>
              </a:xfrm>
              <a:prstGeom prst="roundRect">
                <a:avLst>
                  <a:gd name="adj" fmla="val 7871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Given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any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two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input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words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their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corresponding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outputs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of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the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differential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privacy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mechanism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𝑝𝑟𝑖𝑣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cs typeface="Arial" pitchFamily="34" charset="0"/>
                  </a:rPr>
                  <a:t>are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b="1" dirty="0" err="1">
                    <a:solidFill>
                      <a:schemeClr val="tx1"/>
                    </a:solidFill>
                    <a:cs typeface="Arial" pitchFamily="34" charset="0"/>
                  </a:rPr>
                  <a:t>indistinguishable</a:t>
                </a:r>
                <a:r>
                  <a:rPr lang="de-DE" dirty="0">
                    <a:solidFill>
                      <a:schemeClr val="tx1"/>
                    </a:solidFill>
                    <a:cs typeface="Arial" pitchFamily="34" charset="0"/>
                  </a:rPr>
                  <a:t>.  </a:t>
                </a: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3" name="Rechteck: abgerundete Ecken 62">
                <a:extLst>
                  <a:ext uri="{FF2B5EF4-FFF2-40B4-BE49-F238E27FC236}">
                    <a16:creationId xmlns:a16="http://schemas.microsoft.com/office/drawing/2014/main" id="{B8955A28-EACD-B8E5-F724-70CC4099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297" y="1006054"/>
                <a:ext cx="6853270" cy="858480"/>
              </a:xfrm>
              <a:prstGeom prst="roundRect">
                <a:avLst>
                  <a:gd name="adj" fmla="val 7871"/>
                </a:avLst>
              </a:prstGeom>
              <a:blipFill>
                <a:blip r:embed="rId13"/>
                <a:stretch>
                  <a:fillRect r="-799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9E67FAB3-3C35-8327-B277-9D1F19FE1FF7}"/>
              </a:ext>
            </a:extLst>
          </p:cNvPr>
          <p:cNvGrpSpPr/>
          <p:nvPr/>
        </p:nvGrpSpPr>
        <p:grpSpPr>
          <a:xfrm>
            <a:off x="7179369" y="4656986"/>
            <a:ext cx="1879314" cy="1874285"/>
            <a:chOff x="6888088" y="4445932"/>
            <a:chExt cx="1879314" cy="1874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B5A9A36B-1277-6C50-FBB7-E0A1EF3069CD}"/>
                    </a:ext>
                  </a:extLst>
                </p:cNvPr>
                <p:cNvSpPr txBox="1"/>
                <p:nvPr/>
              </p:nvSpPr>
              <p:spPr>
                <a:xfrm>
                  <a:off x="7207629" y="4445932"/>
                  <a:ext cx="1559773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 err="1">
                      <a:latin typeface="Arial" pitchFamily="34" charset="0"/>
                    </a:rPr>
                    <a:t>Calibrated</a:t>
                  </a:r>
                  <a:r>
                    <a:rPr lang="de-DE" sz="1400" b="1" dirty="0">
                      <a:latin typeface="Arial" pitchFamily="34" charset="0"/>
                    </a:rPr>
                    <a:t> </a:t>
                  </a:r>
                  <a:r>
                    <a:rPr lang="de-DE" sz="1400" b="1" dirty="0" err="1">
                      <a:latin typeface="Arial" pitchFamily="34" charset="0"/>
                    </a:rPr>
                    <a:t>random</a:t>
                  </a:r>
                  <a:r>
                    <a:rPr lang="de-DE" sz="1400" b="1" dirty="0">
                      <a:latin typeface="Arial" pitchFamily="34" charset="0"/>
                    </a:rPr>
                    <a:t> </a:t>
                  </a:r>
                  <a:r>
                    <a:rPr lang="de-DE" sz="1400" b="1" dirty="0" err="1">
                      <a:latin typeface="Arial" pitchFamily="34" charset="0"/>
                    </a:rPr>
                    <a:t>noise</a:t>
                  </a:r>
                  <a:r>
                    <a:rPr lang="de-DE" sz="1400" b="1" dirty="0">
                      <a:latin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</m:oMath>
                  </a14:m>
                  <a:endParaRPr lang="en-US" sz="1400" b="1" dirty="0">
                    <a:latin typeface="Arial" pitchFamily="34" charset="0"/>
                  </a:endParaRPr>
                </a:p>
                <a:p>
                  <a:pPr algn="ctr"/>
                  <a:r>
                    <a:rPr lang="en-US" sz="1400" b="1" dirty="0">
                      <a:latin typeface="Arial" pitchFamily="34" charset="0"/>
                    </a:rPr>
                    <a:t>(following DP)</a:t>
                  </a:r>
                </a:p>
                <a:p>
                  <a:pPr algn="ctr"/>
                  <a:endParaRPr lang="en-US" sz="1400" b="1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B5A9A36B-1277-6C50-FBB7-E0A1EF306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629" y="4445932"/>
                  <a:ext cx="1559773" cy="954107"/>
                </a:xfrm>
                <a:prstGeom prst="rect">
                  <a:avLst/>
                </a:prstGeom>
                <a:blipFill>
                  <a:blip r:embed="rId14"/>
                  <a:stretch>
                    <a:fillRect t="-12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246C59BD-5DE3-C6E3-B85C-135851FFDFC7}"/>
                </a:ext>
              </a:extLst>
            </p:cNvPr>
            <p:cNvSpPr txBox="1"/>
            <p:nvPr/>
          </p:nvSpPr>
          <p:spPr>
            <a:xfrm>
              <a:off x="6888088" y="5130404"/>
              <a:ext cx="27703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itchFamily="34" charset="0"/>
                </a:rPr>
                <a:t>+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59284B2-D255-FB70-DF28-084642F3E568}"/>
                </a:ext>
              </a:extLst>
            </p:cNvPr>
            <p:cNvSpPr txBox="1"/>
            <p:nvPr/>
          </p:nvSpPr>
          <p:spPr>
            <a:xfrm>
              <a:off x="6888088" y="5827402"/>
              <a:ext cx="27703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itchFamily="34" charset="0"/>
                </a:rPr>
                <a:t>+</a:t>
              </a:r>
              <a:endParaRPr lang="en-US" sz="24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C81D82AA-A978-76CE-3CCF-08A9D8CCF2C4}"/>
                    </a:ext>
                  </a:extLst>
                </p:cNvPr>
                <p:cNvSpPr txBox="1"/>
                <p:nvPr/>
              </p:nvSpPr>
              <p:spPr>
                <a:xfrm>
                  <a:off x="7511373" y="5096805"/>
                  <a:ext cx="952283" cy="122341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de-DE" b="0" dirty="0">
                    <a:latin typeface="Arial" pitchFamily="34" charset="0"/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de-DE" sz="1300" dirty="0">
                    <a:latin typeface="Arial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C81D82AA-A978-76CE-3CCF-08A9D8CCF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373" y="5096805"/>
                  <a:ext cx="952283" cy="122341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34DEFD9A-9CC3-073D-099D-4420B9BF83DE}"/>
              </a:ext>
            </a:extLst>
          </p:cNvPr>
          <p:cNvGrpSpPr/>
          <p:nvPr/>
        </p:nvGrpSpPr>
        <p:grpSpPr>
          <a:xfrm>
            <a:off x="4123021" y="4881466"/>
            <a:ext cx="2962714" cy="1577044"/>
            <a:chOff x="3831740" y="4670412"/>
            <a:chExt cx="2962714" cy="1577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1AAE7667-E69D-E52C-23FA-1B0A10C34200}"/>
                    </a:ext>
                  </a:extLst>
                </p:cNvPr>
                <p:cNvSpPr txBox="1"/>
                <p:nvPr/>
              </p:nvSpPr>
              <p:spPr>
                <a:xfrm>
                  <a:off x="3831740" y="4670412"/>
                  <a:ext cx="128489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latin typeface="Arial" pitchFamily="34" charset="0"/>
                    </a:rPr>
                    <a:t>Embedding </a:t>
                  </a:r>
                </a:p>
                <a:p>
                  <a:pPr algn="ctr"/>
                  <a:r>
                    <a:rPr lang="de-DE" sz="1400" b="1" dirty="0" err="1">
                      <a:latin typeface="Arial" pitchFamily="34" charset="0"/>
                    </a:rPr>
                    <a:t>function</a:t>
                  </a:r>
                  <a:r>
                    <a:rPr lang="de-DE" sz="1400" b="1" dirty="0">
                      <a:latin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a14:m>
                  <a:endParaRPr lang="en-US" sz="1400" b="1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1AAE7667-E69D-E52C-23FA-1B0A10C342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740" y="4670412"/>
                  <a:ext cx="1284899" cy="523220"/>
                </a:xfrm>
                <a:prstGeom prst="rect">
                  <a:avLst/>
                </a:prstGeom>
                <a:blipFill>
                  <a:blip r:embed="rId16"/>
                  <a:stretch>
                    <a:fillRect t="-2326" b="-104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96C13E88-4C9C-554D-22E2-D22E11FD8B89}"/>
                </a:ext>
              </a:extLst>
            </p:cNvPr>
            <p:cNvGrpSpPr/>
            <p:nvPr/>
          </p:nvGrpSpPr>
          <p:grpSpPr>
            <a:xfrm>
              <a:off x="5015880" y="5070211"/>
              <a:ext cx="1778574" cy="1177245"/>
              <a:chOff x="4180835" y="5106328"/>
              <a:chExt cx="1778574" cy="1177245"/>
            </a:xfrm>
          </p:grpSpPr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1DA79818-3860-66B5-E2FD-C5A216F9D331}"/>
                  </a:ext>
                </a:extLst>
              </p:cNvPr>
              <p:cNvSpPr/>
              <p:nvPr/>
            </p:nvSpPr>
            <p:spPr bwMode="auto">
              <a:xfrm>
                <a:off x="4180835" y="5237350"/>
                <a:ext cx="1778574" cy="33550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Rechteck 88">
                <a:extLst>
                  <a:ext uri="{FF2B5EF4-FFF2-40B4-BE49-F238E27FC236}">
                    <a16:creationId xmlns:a16="http://schemas.microsoft.com/office/drawing/2014/main" id="{153308FD-D873-2A5C-1253-597DF6AB858F}"/>
                  </a:ext>
                </a:extLst>
              </p:cNvPr>
              <p:cNvSpPr/>
              <p:nvPr/>
            </p:nvSpPr>
            <p:spPr bwMode="auto">
              <a:xfrm>
                <a:off x="4180835" y="5903797"/>
                <a:ext cx="1778574" cy="33550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feld 27">
                    <a:extLst>
                      <a:ext uri="{FF2B5EF4-FFF2-40B4-BE49-F238E27FC236}">
                        <a16:creationId xmlns:a16="http://schemas.microsoft.com/office/drawing/2014/main" id="{8BFD01DF-A9E8-294F-424B-49D9DB15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4650541" y="5106328"/>
                    <a:ext cx="952283" cy="11772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latin typeface="Arial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endParaRPr lang="de-DE" sz="1100" dirty="0">
                      <a:latin typeface="Arial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latin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feld 27">
                    <a:extLst>
                      <a:ext uri="{FF2B5EF4-FFF2-40B4-BE49-F238E27FC236}">
                        <a16:creationId xmlns:a16="http://schemas.microsoft.com/office/drawing/2014/main" id="{8BFD01DF-A9E8-294F-424B-49D9DB1528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541" y="5106328"/>
                    <a:ext cx="952283" cy="117724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7298FA64-3B12-3646-14A4-4555E2648F94}"/>
              </a:ext>
            </a:extLst>
          </p:cNvPr>
          <p:cNvGrpSpPr/>
          <p:nvPr/>
        </p:nvGrpSpPr>
        <p:grpSpPr>
          <a:xfrm>
            <a:off x="9066668" y="4834922"/>
            <a:ext cx="2423741" cy="2223115"/>
            <a:chOff x="9138760" y="4604157"/>
            <a:chExt cx="2423741" cy="2223115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6E55FD26-1DC9-D180-25F2-D31D40C84D7C}"/>
                </a:ext>
              </a:extLst>
            </p:cNvPr>
            <p:cNvSpPr txBox="1"/>
            <p:nvPr/>
          </p:nvSpPr>
          <p:spPr>
            <a:xfrm>
              <a:off x="9138761" y="5138154"/>
              <a:ext cx="27703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itchFamily="34" charset="0"/>
                </a:rPr>
                <a:t>=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936D5524-62FF-AC73-39B8-F8DBF141C360}"/>
                </a:ext>
              </a:extLst>
            </p:cNvPr>
            <p:cNvSpPr txBox="1"/>
            <p:nvPr/>
          </p:nvSpPr>
          <p:spPr>
            <a:xfrm>
              <a:off x="9138760" y="5756916"/>
              <a:ext cx="27703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itchFamily="34" charset="0"/>
                </a:rPr>
                <a:t>=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4DEFFF2C-4296-4BC8-CCCB-F523B36822F8}"/>
                </a:ext>
              </a:extLst>
            </p:cNvPr>
            <p:cNvSpPr txBox="1"/>
            <p:nvPr/>
          </p:nvSpPr>
          <p:spPr>
            <a:xfrm>
              <a:off x="9607972" y="4604157"/>
              <a:ext cx="1954529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latin typeface="Arial" pitchFamily="34" charset="0"/>
                </a:rPr>
                <a:t>Privatized</a:t>
              </a:r>
              <a:r>
                <a:rPr lang="de-DE" sz="1400" b="1" dirty="0">
                  <a:latin typeface="Arial" pitchFamily="34" charset="0"/>
                </a:rPr>
                <a:t> </a:t>
              </a:r>
              <a:r>
                <a:rPr lang="de-DE" sz="1400" b="1" dirty="0" err="1">
                  <a:latin typeface="Arial" pitchFamily="34" charset="0"/>
                </a:rPr>
                <a:t>word</a:t>
              </a:r>
              <a:r>
                <a:rPr lang="de-DE" sz="1400" b="1" dirty="0">
                  <a:latin typeface="Arial" pitchFamily="34" charset="0"/>
                </a:rPr>
                <a:t> </a:t>
              </a:r>
              <a:r>
                <a:rPr lang="de-DE" sz="1400" b="1" dirty="0" err="1">
                  <a:latin typeface="Arial" pitchFamily="34" charset="0"/>
                </a:rPr>
                <a:t>embedding</a:t>
              </a:r>
              <a:r>
                <a:rPr lang="de-DE" sz="1400" b="1" dirty="0">
                  <a:latin typeface="Arial" pitchFamily="34" charset="0"/>
                </a:rPr>
                <a:t> </a:t>
              </a:r>
              <a:r>
                <a:rPr lang="de-DE" sz="1400" b="1" dirty="0" err="1">
                  <a:latin typeface="Arial" pitchFamily="34" charset="0"/>
                </a:rPr>
                <a:t>vectors</a:t>
              </a:r>
              <a:endParaRPr lang="en-US" sz="1400" b="1" dirty="0">
                <a:latin typeface="Arial" pitchFamily="34" charset="0"/>
              </a:endParaRPr>
            </a:p>
          </p:txBody>
        </p: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A3B60F94-3B25-8B92-2C4F-21896A660B3E}"/>
                </a:ext>
              </a:extLst>
            </p:cNvPr>
            <p:cNvGrpSpPr/>
            <p:nvPr/>
          </p:nvGrpSpPr>
          <p:grpSpPr>
            <a:xfrm>
              <a:off x="9696400" y="5031780"/>
              <a:ext cx="1778574" cy="1795492"/>
              <a:chOff x="4145722" y="5049686"/>
              <a:chExt cx="1778574" cy="1795492"/>
            </a:xfrm>
          </p:grpSpPr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74CDDF22-CE7E-9EBB-FEF8-C0AE587E5930}"/>
                  </a:ext>
                </a:extLst>
              </p:cNvPr>
              <p:cNvSpPr/>
              <p:nvPr/>
            </p:nvSpPr>
            <p:spPr bwMode="auto">
              <a:xfrm>
                <a:off x="4145722" y="5219139"/>
                <a:ext cx="1778574" cy="335509"/>
              </a:xfrm>
              <a:prstGeom prst="rect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9082AA4C-0FF2-BA08-54DF-F27698537FE2}"/>
                  </a:ext>
                </a:extLst>
              </p:cNvPr>
              <p:cNvSpPr/>
              <p:nvPr/>
            </p:nvSpPr>
            <p:spPr bwMode="auto">
              <a:xfrm>
                <a:off x="4145722" y="5841787"/>
                <a:ext cx="1778574" cy="335509"/>
              </a:xfrm>
              <a:prstGeom prst="rect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feld 96">
                    <a:extLst>
                      <a:ext uri="{FF2B5EF4-FFF2-40B4-BE49-F238E27FC236}">
                        <a16:creationId xmlns:a16="http://schemas.microsoft.com/office/drawing/2014/main" id="{1BD2985F-E584-E4D3-DB42-DFB016A22F87}"/>
                      </a:ext>
                    </a:extLst>
                  </p:cNvPr>
                  <p:cNvSpPr txBox="1"/>
                  <p:nvPr/>
                </p:nvSpPr>
                <p:spPr>
                  <a:xfrm>
                    <a:off x="4558418" y="5049686"/>
                    <a:ext cx="952283" cy="17954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𝑝𝑟𝑖𝑣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latin typeface="Arial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endParaRPr lang="de-DE" sz="100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𝑝𝑟𝑖𝑣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>
                      <a:latin typeface="Arial" pitchFamily="34" charset="0"/>
                    </a:endParaRPr>
                  </a:p>
                  <a:p>
                    <a:endParaRPr lang="de-DE" dirty="0">
                      <a:latin typeface="Arial" pitchFamily="34" charset="0"/>
                    </a:endParaRPr>
                  </a:p>
                  <a:p>
                    <a:endParaRPr lang="en-US" dirty="0">
                      <a:latin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7" name="Textfeld 96">
                    <a:extLst>
                      <a:ext uri="{FF2B5EF4-FFF2-40B4-BE49-F238E27FC236}">
                        <a16:creationId xmlns:a16="http://schemas.microsoft.com/office/drawing/2014/main" id="{1BD2985F-E584-E4D3-DB42-DFB016A22F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418" y="5049686"/>
                    <a:ext cx="952283" cy="179549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082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C0B87EB0-4A94-DF17-D26A-EFEB6643ECC7}"/>
              </a:ext>
            </a:extLst>
          </p:cNvPr>
          <p:cNvGrpSpPr/>
          <p:nvPr/>
        </p:nvGrpSpPr>
        <p:grpSpPr>
          <a:xfrm>
            <a:off x="1716865" y="5213219"/>
            <a:ext cx="2560715" cy="1885131"/>
            <a:chOff x="1434096" y="4854480"/>
            <a:chExt cx="2560715" cy="2586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9AE120E-728B-2227-ACE4-87FD9C31E9EA}"/>
                    </a:ext>
                  </a:extLst>
                </p:cNvPr>
                <p:cNvSpPr txBox="1"/>
                <p:nvPr/>
              </p:nvSpPr>
              <p:spPr>
                <a:xfrm>
                  <a:off x="3540558" y="4854480"/>
                  <a:ext cx="454253" cy="258674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2000" dirty="0">
                    <a:latin typeface="Arial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de-DE" sz="1100" dirty="0">
                    <a:latin typeface="Arial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sz="2000" dirty="0">
                    <a:latin typeface="Arial" pitchFamily="34" charset="0"/>
                  </a:endParaRPr>
                </a:p>
                <a:p>
                  <a:endParaRPr lang="de-DE" sz="2000" dirty="0">
                    <a:latin typeface="Arial" pitchFamily="34" charset="0"/>
                  </a:endParaRPr>
                </a:p>
                <a:p>
                  <a:endParaRPr lang="en-US" sz="20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9AE120E-728B-2227-ACE4-87FD9C31E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558" y="4854480"/>
                  <a:ext cx="454253" cy="258674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eschweifte Klammer links 80">
              <a:extLst>
                <a:ext uri="{FF2B5EF4-FFF2-40B4-BE49-F238E27FC236}">
                  <a16:creationId xmlns:a16="http://schemas.microsoft.com/office/drawing/2014/main" id="{2598656D-D0B4-0BDA-636D-A03E66804F03}"/>
                </a:ext>
              </a:extLst>
            </p:cNvPr>
            <p:cNvSpPr/>
            <p:nvPr/>
          </p:nvSpPr>
          <p:spPr bwMode="auto">
            <a:xfrm>
              <a:off x="3411551" y="5138686"/>
              <a:ext cx="184198" cy="1322133"/>
            </a:xfrm>
            <a:prstGeom prst="leftBrace">
              <a:avLst>
                <a:gd name="adj1" fmla="val 55608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Gerade Verbindung mit Pfeil 107">
              <a:extLst>
                <a:ext uri="{FF2B5EF4-FFF2-40B4-BE49-F238E27FC236}">
                  <a16:creationId xmlns:a16="http://schemas.microsoft.com/office/drawing/2014/main" id="{9E8499BF-4B00-D9AA-2372-8334FD1477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5159" y="5840436"/>
              <a:ext cx="118805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BAE4807B-BF9E-26B2-DA84-5F06DE4133D3}"/>
                </a:ext>
              </a:extLst>
            </p:cNvPr>
            <p:cNvCxnSpPr>
              <a:cxnSpLocks/>
              <a:stCxn id="120" idx="2"/>
            </p:cNvCxnSpPr>
            <p:nvPr/>
          </p:nvCxnSpPr>
          <p:spPr bwMode="auto">
            <a:xfrm>
              <a:off x="1434096" y="5406669"/>
              <a:ext cx="1063" cy="44645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82F5A64-5F91-B757-3E85-4C4D25A16847}"/>
                </a:ext>
              </a:extLst>
            </p:cNvPr>
            <p:cNvSpPr txBox="1"/>
            <p:nvPr/>
          </p:nvSpPr>
          <p:spPr>
            <a:xfrm>
              <a:off x="2646309" y="5292718"/>
              <a:ext cx="878969" cy="560410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de-DE" b="1" dirty="0">
                  <a:latin typeface="Arial" pitchFamily="34" charset="0"/>
                </a:rPr>
                <a:t>Text i</a:t>
              </a:r>
              <a:endParaRPr lang="de-DE" dirty="0">
                <a:latin typeface="Arial" pitchFamily="34" charset="0"/>
              </a:endParaRPr>
            </a:p>
          </p:txBody>
        </p:sp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664D84FA-645C-2BE6-CFF0-372E555C35ED}"/>
              </a:ext>
            </a:extLst>
          </p:cNvPr>
          <p:cNvGrpSpPr/>
          <p:nvPr/>
        </p:nvGrpSpPr>
        <p:grpSpPr>
          <a:xfrm>
            <a:off x="2278899" y="2619681"/>
            <a:ext cx="8175152" cy="2125950"/>
            <a:chOff x="2337991" y="2142731"/>
            <a:chExt cx="8175152" cy="2125950"/>
          </a:xfrm>
        </p:grpSpPr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2BC13136-6F6C-648A-7406-0D662B214A8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513141" y="4003007"/>
              <a:ext cx="2" cy="26567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>
              <a:extLst>
                <a:ext uri="{FF2B5EF4-FFF2-40B4-BE49-F238E27FC236}">
                  <a16:creationId xmlns:a16="http://schemas.microsoft.com/office/drawing/2014/main" id="{99062234-5D97-CC88-6893-E12FD1024AA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379160" y="3993964"/>
              <a:ext cx="7133981" cy="904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C093F873-B3B9-D711-E37B-1564AEF6F23E}"/>
                </a:ext>
              </a:extLst>
            </p:cNvPr>
            <p:cNvGrpSpPr/>
            <p:nvPr/>
          </p:nvGrpSpPr>
          <p:grpSpPr>
            <a:xfrm>
              <a:off x="2337991" y="2142731"/>
              <a:ext cx="2114216" cy="1194230"/>
              <a:chOff x="2145837" y="765178"/>
              <a:chExt cx="2114216" cy="1194230"/>
            </a:xfrm>
          </p:grpSpPr>
          <p:sp>
            <p:nvSpPr>
              <p:cNvPr id="144" name="Rechteck: abgerundete Ecken 143">
                <a:extLst>
                  <a:ext uri="{FF2B5EF4-FFF2-40B4-BE49-F238E27FC236}">
                    <a16:creationId xmlns:a16="http://schemas.microsoft.com/office/drawing/2014/main" id="{CD2E0709-5765-105A-9DD8-BB6BAFB181E1}"/>
                  </a:ext>
                </a:extLst>
              </p:cNvPr>
              <p:cNvSpPr/>
              <p:nvPr/>
            </p:nvSpPr>
            <p:spPr bwMode="auto">
              <a:xfrm>
                <a:off x="2145837" y="765178"/>
                <a:ext cx="2114216" cy="1194230"/>
              </a:xfrm>
              <a:prstGeom prst="roundRect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3" name="Textfeld 142">
                <a:extLst>
                  <a:ext uri="{FF2B5EF4-FFF2-40B4-BE49-F238E27FC236}">
                    <a16:creationId xmlns:a16="http://schemas.microsoft.com/office/drawing/2014/main" id="{4414A05F-6E4B-5226-EE4E-5BF1BEA2E0FB}"/>
                  </a:ext>
                </a:extLst>
              </p:cNvPr>
              <p:cNvSpPr txBox="1"/>
              <p:nvPr/>
            </p:nvSpPr>
            <p:spPr>
              <a:xfrm>
                <a:off x="2205937" y="931554"/>
                <a:ext cx="1990458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err="1">
                    <a:latin typeface="Arial" pitchFamily="34" charset="0"/>
                  </a:rPr>
                  <a:t>Privatized</a:t>
                </a:r>
                <a:r>
                  <a:rPr lang="de-DE" b="1" dirty="0">
                    <a:latin typeface="Arial" pitchFamily="34" charset="0"/>
                  </a:rPr>
                  <a:t> </a:t>
                </a:r>
                <a:r>
                  <a:rPr lang="de-DE" b="1" dirty="0" err="1">
                    <a:latin typeface="Arial" pitchFamily="34" charset="0"/>
                  </a:rPr>
                  <a:t>word</a:t>
                </a:r>
                <a:r>
                  <a:rPr lang="de-DE" b="1" dirty="0">
                    <a:latin typeface="Arial" pitchFamily="34" charset="0"/>
                  </a:rPr>
                  <a:t> </a:t>
                </a:r>
                <a:r>
                  <a:rPr lang="de-DE" b="1" dirty="0" err="1">
                    <a:latin typeface="Arial" pitchFamily="34" charset="0"/>
                  </a:rPr>
                  <a:t>embedding</a:t>
                </a:r>
                <a:r>
                  <a:rPr lang="de-DE" b="1" dirty="0">
                    <a:latin typeface="Arial" pitchFamily="34" charset="0"/>
                  </a:rPr>
                  <a:t> </a:t>
                </a:r>
                <a:r>
                  <a:rPr lang="de-DE" b="1" dirty="0" err="1">
                    <a:latin typeface="Arial" pitchFamily="34" charset="0"/>
                  </a:rPr>
                  <a:t>vectors</a:t>
                </a:r>
                <a:endParaRPr lang="en-US" b="1" dirty="0">
                  <a:latin typeface="Arial" pitchFamily="34" charset="0"/>
                </a:endParaRPr>
              </a:p>
            </p:txBody>
          </p:sp>
        </p:grpSp>
        <p:cxnSp>
          <p:nvCxnSpPr>
            <p:cNvPr id="146" name="Gerader Verbinder 145">
              <a:extLst>
                <a:ext uri="{FF2B5EF4-FFF2-40B4-BE49-F238E27FC236}">
                  <a16:creationId xmlns:a16="http://schemas.microsoft.com/office/drawing/2014/main" id="{8B10AFCB-D8A8-EB57-71EF-5F07BAAD0CFB}"/>
                </a:ext>
              </a:extLst>
            </p:cNvPr>
            <p:cNvCxnSpPr>
              <a:cxnSpLocks/>
              <a:stCxn id="144" idx="2"/>
            </p:cNvCxnSpPr>
            <p:nvPr/>
          </p:nvCxnSpPr>
          <p:spPr bwMode="auto">
            <a:xfrm>
              <a:off x="3395099" y="3336961"/>
              <a:ext cx="0" cy="65700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A4A6F2C-E035-36C8-D2F9-C1106098A88C}"/>
              </a:ext>
            </a:extLst>
          </p:cNvPr>
          <p:cNvGrpSpPr/>
          <p:nvPr/>
        </p:nvGrpSpPr>
        <p:grpSpPr>
          <a:xfrm>
            <a:off x="4410803" y="5559519"/>
            <a:ext cx="617623" cy="696342"/>
            <a:chOff x="4201495" y="5180757"/>
            <a:chExt cx="617623" cy="864260"/>
          </a:xfrm>
        </p:grpSpPr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F34F7BF9-169D-9FB6-C104-07D77239D7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01495" y="5180757"/>
              <a:ext cx="617623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  <a:alpha val="50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FFA361E7-AFE5-B3C7-CB29-5095A665DD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01495" y="6045017"/>
              <a:ext cx="617623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  <a:alpha val="50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9175AD1E-3E1A-45D9-6D14-7FFCBAA9BD20}"/>
              </a:ext>
            </a:extLst>
          </p:cNvPr>
          <p:cNvSpPr txBox="1"/>
          <p:nvPr/>
        </p:nvSpPr>
        <p:spPr>
          <a:xfrm rot="5400000">
            <a:off x="3859464" y="5705961"/>
            <a:ext cx="49745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….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C17E385-9710-0F61-F677-DEC7607158FE}"/>
              </a:ext>
            </a:extLst>
          </p:cNvPr>
          <p:cNvSpPr txBox="1"/>
          <p:nvPr/>
        </p:nvSpPr>
        <p:spPr>
          <a:xfrm rot="5400000">
            <a:off x="5972052" y="5809108"/>
            <a:ext cx="5604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…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6CC465DF-5A4A-9E29-0177-6E2809EBB3EF}"/>
              </a:ext>
            </a:extLst>
          </p:cNvPr>
          <p:cNvSpPr txBox="1"/>
          <p:nvPr/>
        </p:nvSpPr>
        <p:spPr>
          <a:xfrm rot="5400000">
            <a:off x="8065833" y="5804418"/>
            <a:ext cx="5604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….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97D8C3D1-A24D-265A-9431-941D9051D076}"/>
              </a:ext>
            </a:extLst>
          </p:cNvPr>
          <p:cNvSpPr txBox="1"/>
          <p:nvPr/>
        </p:nvSpPr>
        <p:spPr>
          <a:xfrm rot="5400000">
            <a:off x="10232939" y="5830594"/>
            <a:ext cx="5604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...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07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r>
              <a:rPr lang="de-DE" dirty="0"/>
              <a:t> (3)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2CD11EA-D996-5C90-A893-F7522524858D}"/>
              </a:ext>
            </a:extLst>
          </p:cNvPr>
          <p:cNvGrpSpPr/>
          <p:nvPr/>
        </p:nvGrpSpPr>
        <p:grpSpPr>
          <a:xfrm>
            <a:off x="339530" y="968426"/>
            <a:ext cx="7289933" cy="1463604"/>
            <a:chOff x="499115" y="961084"/>
            <a:chExt cx="7289933" cy="1463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/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de-DE" b="1" dirty="0">
                    <a:latin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dirty="0">
                      <a:latin typeface="Arial" pitchFamily="34" charset="0"/>
                    </a:rPr>
                    <a:t>(</a:t>
                  </a:r>
                  <a:r>
                    <a:rPr lang="de-DE" sz="1600" dirty="0" err="1">
                      <a:latin typeface="Arial" pitchFamily="34" charset="0"/>
                    </a:rPr>
                    <a:t>Calibrated</a:t>
                  </a:r>
                  <a:r>
                    <a:rPr lang="de-DE" sz="1600" dirty="0">
                      <a:latin typeface="Arial" pitchFamily="34" charset="0"/>
                    </a:rPr>
                    <a:t> Random Noise)</a:t>
                  </a:r>
                </a:p>
              </p:txBody>
            </p:sp>
          </mc:Choice>
          <mc:Fallback xmlns="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blipFill>
                  <a:blip r:embed="rId3"/>
                  <a:stretch>
                    <a:fillRect b="-206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2B1F3EB-5108-6994-F11C-B5742785D438}"/>
                </a:ext>
              </a:extLst>
            </p:cNvPr>
            <p:cNvSpPr txBox="1"/>
            <p:nvPr/>
          </p:nvSpPr>
          <p:spPr>
            <a:xfrm>
              <a:off x="4786164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+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/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Arial" pitchFamily="34" charset="0"/>
                  </a:endParaRP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dirty="0">
                      <a:latin typeface="Arial" pitchFamily="34" charset="0"/>
                    </a:rPr>
                    <a:t>(Embedding </a:t>
                  </a:r>
                  <a:r>
                    <a:rPr lang="de-DE" sz="1600" dirty="0" err="1">
                      <a:latin typeface="Arial" pitchFamily="34" charset="0"/>
                    </a:rPr>
                    <a:t>Function</a:t>
                  </a:r>
                  <a:r>
                    <a:rPr lang="de-DE" sz="1600" dirty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70A062B-D43F-4C76-62D2-A550AD9595AC}"/>
                </a:ext>
              </a:extLst>
            </p:cNvPr>
            <p:cNvSpPr txBox="1"/>
            <p:nvPr/>
          </p:nvSpPr>
          <p:spPr>
            <a:xfrm>
              <a:off x="7068968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=</a:t>
              </a:r>
              <a:endParaRPr lang="en-US" sz="6000" b="1" dirty="0">
                <a:latin typeface="Arial" pitchFamily="34" charset="0"/>
              </a:endParaRPr>
            </a:p>
          </p:txBody>
        </p:sp>
      </p:grpSp>
      <p:sp>
        <p:nvSpPr>
          <p:cNvPr id="74" name="Fußzeilenplatzhalter 4">
            <a:extLst>
              <a:ext uri="{FF2B5EF4-FFF2-40B4-BE49-F238E27FC236}">
                <a16:creationId xmlns:a16="http://schemas.microsoft.com/office/drawing/2014/main" id="{8B82E115-61D0-84F1-C144-A4ED2A6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: abgerundete Ecken 13">
                <a:extLst>
                  <a:ext uri="{FF2B5EF4-FFF2-40B4-BE49-F238E27FC236}">
                    <a16:creationId xmlns:a16="http://schemas.microsoft.com/office/drawing/2014/main" id="{CF5C0C99-9CE3-5CD9-B694-AB6322CB2C7D}"/>
                  </a:ext>
                </a:extLst>
              </p:cNvPr>
              <p:cNvSpPr/>
              <p:nvPr/>
            </p:nvSpPr>
            <p:spPr bwMode="auto">
              <a:xfrm>
                <a:off x="7514484" y="962946"/>
                <a:ext cx="3833292" cy="145980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de-DE" sz="2400" b="1" i="1"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  <a:cs typeface="Arial" pitchFamily="34" charset="0"/>
                  </a:rPr>
                  <a:t>(Randomized Mechanism)</a:t>
                </a:r>
              </a:p>
            </p:txBody>
          </p:sp>
        </mc:Choice>
        <mc:Fallback xmlns="">
          <p:sp>
            <p:nvSpPr>
              <p:cNvPr id="4" name="Rechteck: abgerundete Ecken 13">
                <a:extLst>
                  <a:ext uri="{FF2B5EF4-FFF2-40B4-BE49-F238E27FC236}">
                    <a16:creationId xmlns:a16="http://schemas.microsoft.com/office/drawing/2014/main" id="{CF5C0C99-9CE3-5CD9-B694-AB6322CB2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4484" y="962946"/>
                <a:ext cx="3833292" cy="145980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5">
                <a:extLst>
                  <a:ext uri="{FF2B5EF4-FFF2-40B4-BE49-F238E27FC236}">
                    <a16:creationId xmlns:a16="http://schemas.microsoft.com/office/drawing/2014/main" id="{E527C990-B8DD-662E-5FB5-71D998D64854}"/>
                  </a:ext>
                </a:extLst>
              </p:cNvPr>
              <p:cNvSpPr txBox="1"/>
              <p:nvPr/>
            </p:nvSpPr>
            <p:spPr>
              <a:xfrm>
                <a:off x="3664199" y="3408175"/>
                <a:ext cx="2428517" cy="886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Noise </a:t>
                </a:r>
                <a:r>
                  <a:rPr lang="de-DE" i="1" dirty="0" err="1">
                    <a:solidFill>
                      <a:srgbClr val="000000"/>
                    </a:solidFill>
                  </a:rPr>
                  <a:t>depends</a:t>
                </a:r>
                <a:r>
                  <a:rPr lang="de-DE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r>
                  <a:rPr lang="de-DE" i="1" dirty="0">
                    <a:solidFill>
                      <a:srgbClr val="000000"/>
                    </a:solidFill>
                  </a:rPr>
                  <a:t>on </a:t>
                </a:r>
                <a:r>
                  <a:rPr lang="de-DE" i="1" dirty="0" err="1">
                    <a:solidFill>
                      <a:srgbClr val="000000"/>
                    </a:solidFill>
                  </a:rPr>
                  <a:t>s</a:t>
                </a:r>
                <a:r>
                  <a:rPr lang="de-DE" sz="1800" i="1" dirty="0" err="1">
                    <a:solidFill>
                      <a:srgbClr val="000000"/>
                    </a:solidFill>
                  </a:rPr>
                  <a:t>ensitivity</a:t>
                </a:r>
                <a:r>
                  <a:rPr lang="de-DE" sz="18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l-G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 and privacy budget </a:t>
                </a:r>
                <a14:m>
                  <m:oMath xmlns:m="http://schemas.openxmlformats.org/officeDocument/2006/math">
                    <m:r>
                      <a:rPr lang="de-DE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5">
                <a:extLst>
                  <a:ext uri="{FF2B5EF4-FFF2-40B4-BE49-F238E27FC236}">
                    <a16:creationId xmlns:a16="http://schemas.microsoft.com/office/drawing/2014/main" id="{E527C990-B8DD-662E-5FB5-71D998D6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199" y="3408175"/>
                <a:ext cx="2428517" cy="886040"/>
              </a:xfrm>
              <a:prstGeom prst="rect">
                <a:avLst/>
              </a:prstGeom>
              <a:blipFill>
                <a:blip r:embed="rId10"/>
                <a:stretch>
                  <a:fillRect t="-3448" r="-1759"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5">
                <a:extLst>
                  <a:ext uri="{FF2B5EF4-FFF2-40B4-BE49-F238E27FC236}">
                    <a16:creationId xmlns:a16="http://schemas.microsoft.com/office/drawing/2014/main" id="{99C992E9-B709-9301-4711-FD1FD6926700}"/>
                  </a:ext>
                </a:extLst>
              </p:cNvPr>
              <p:cNvSpPr txBox="1"/>
              <p:nvPr/>
            </p:nvSpPr>
            <p:spPr>
              <a:xfrm>
                <a:off x="6456040" y="3429000"/>
                <a:ext cx="1829460" cy="8708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Noise depends on privacy budget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</m:oMath>
                </a14:m>
                <a:endParaRPr lang="de-DE" b="0" i="1" dirty="0">
                  <a:solidFill>
                    <a:srgbClr val="000000"/>
                  </a:solidFill>
                  <a:latin typeface="Arial" pitchFamily="34" charset="0"/>
                  <a:ea typeface="Cambria Math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feld 5">
                <a:extLst>
                  <a:ext uri="{FF2B5EF4-FFF2-40B4-BE49-F238E27FC236}">
                    <a16:creationId xmlns:a16="http://schemas.microsoft.com/office/drawing/2014/main" id="{99C992E9-B709-9301-4711-FD1FD692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3429000"/>
                <a:ext cx="1829460" cy="870892"/>
              </a:xfrm>
              <a:prstGeom prst="rect">
                <a:avLst/>
              </a:prstGeom>
              <a:blipFill>
                <a:blip r:embed="rId11"/>
                <a:stretch>
                  <a:fillRect t="-4225" r="-2667" b="-16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5">
                <a:extLst>
                  <a:ext uri="{FF2B5EF4-FFF2-40B4-BE49-F238E27FC236}">
                    <a16:creationId xmlns:a16="http://schemas.microsoft.com/office/drawing/2014/main" id="{4DC6BCB2-6418-4194-E92F-1338BA4AE4EA}"/>
                  </a:ext>
                </a:extLst>
              </p:cNvPr>
              <p:cNvSpPr txBox="1"/>
              <p:nvPr/>
            </p:nvSpPr>
            <p:spPr>
              <a:xfrm>
                <a:off x="3553931" y="4834611"/>
                <a:ext cx="2649051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 - metric Differential Privacy </a:t>
                </a:r>
              </a:p>
            </p:txBody>
          </p:sp>
        </mc:Choice>
        <mc:Fallback xmlns="">
          <p:sp>
            <p:nvSpPr>
              <p:cNvPr id="17" name="Textfeld 5">
                <a:extLst>
                  <a:ext uri="{FF2B5EF4-FFF2-40B4-BE49-F238E27FC236}">
                    <a16:creationId xmlns:a16="http://schemas.microsoft.com/office/drawing/2014/main" id="{4DC6BCB2-6418-4194-E92F-1338BA4AE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31" y="4834611"/>
                <a:ext cx="2649051" cy="646331"/>
              </a:xfrm>
              <a:prstGeom prst="rect">
                <a:avLst/>
              </a:prstGeom>
              <a:blipFill>
                <a:blip r:embed="rId12"/>
                <a:stretch>
                  <a:fillRect t="-4717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5">
                <a:extLst>
                  <a:ext uri="{FF2B5EF4-FFF2-40B4-BE49-F238E27FC236}">
                    <a16:creationId xmlns:a16="http://schemas.microsoft.com/office/drawing/2014/main" id="{C68D7E7C-E317-C163-A684-E2FA35659148}"/>
                  </a:ext>
                </a:extLst>
              </p:cNvPr>
              <p:cNvSpPr txBox="1"/>
              <p:nvPr/>
            </p:nvSpPr>
            <p:spPr>
              <a:xfrm>
                <a:off x="6119623" y="4834611"/>
                <a:ext cx="2721059" cy="948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𝜀</m:t>
                    </m:r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Arial" pitchFamily="34" charset="0"/>
                  </a:rPr>
                  <a:t> - metric Differential Privacy </a:t>
                </a:r>
              </a:p>
              <a:p>
                <a:pPr algn="ctr"/>
                <a:endParaRPr lang="en-US" i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8" name="Textfeld 5">
                <a:extLst>
                  <a:ext uri="{FF2B5EF4-FFF2-40B4-BE49-F238E27FC236}">
                    <a16:creationId xmlns:a16="http://schemas.microsoft.com/office/drawing/2014/main" id="{C68D7E7C-E317-C163-A684-E2FA3565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23" y="4834611"/>
                <a:ext cx="2721059" cy="948080"/>
              </a:xfrm>
              <a:prstGeom prst="rect">
                <a:avLst/>
              </a:prstGeom>
              <a:blipFill>
                <a:blip r:embed="rId13"/>
                <a:stretch>
                  <a:fillRect t="-3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26">
            <a:extLst>
              <a:ext uri="{FF2B5EF4-FFF2-40B4-BE49-F238E27FC236}">
                <a16:creationId xmlns:a16="http://schemas.microsoft.com/office/drawing/2014/main" id="{4618427C-56A9-2CAB-6BAD-FD8674F326EE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 bwMode="auto">
          <a:xfrm flipH="1">
            <a:off x="4878458" y="2432030"/>
            <a:ext cx="1214258" cy="976145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6">
            <a:extLst>
              <a:ext uri="{FF2B5EF4-FFF2-40B4-BE49-F238E27FC236}">
                <a16:creationId xmlns:a16="http://schemas.microsoft.com/office/drawing/2014/main" id="{CEFBFCA3-6B6D-5B8E-6152-987E1355E047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 bwMode="auto">
          <a:xfrm>
            <a:off x="6092716" y="2432030"/>
            <a:ext cx="1278054" cy="996970"/>
          </a:xfrm>
          <a:prstGeom prst="straightConnector1">
            <a:avLst/>
          </a:prstGeom>
          <a:ln w="38100">
            <a:solidFill>
              <a:schemeClr val="accent5">
                <a:lumMod val="75000"/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D9B9271-A4CE-F782-9AE5-C79FC422575C}"/>
              </a:ext>
            </a:extLst>
          </p:cNvPr>
          <p:cNvSpPr/>
          <p:nvPr/>
        </p:nvSpPr>
        <p:spPr bwMode="auto">
          <a:xfrm rot="5400000">
            <a:off x="4603284" y="4513865"/>
            <a:ext cx="395332" cy="24182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F0C6810-71BF-A584-12E3-4CAE1E2485F7}"/>
              </a:ext>
            </a:extLst>
          </p:cNvPr>
          <p:cNvSpPr/>
          <p:nvPr/>
        </p:nvSpPr>
        <p:spPr bwMode="auto">
          <a:xfrm rot="5400000">
            <a:off x="7128631" y="4513864"/>
            <a:ext cx="395332" cy="24182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709938-33FF-4253-AA2C-F43DFA21740A}"/>
              </a:ext>
            </a:extLst>
          </p:cNvPr>
          <p:cNvSpPr/>
          <p:nvPr/>
        </p:nvSpPr>
        <p:spPr bwMode="auto">
          <a:xfrm>
            <a:off x="3935760" y="5782691"/>
            <a:ext cx="4349740" cy="7187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Smaller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sensitivity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yields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smaller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noise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stronger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guarantees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36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30" grpId="0" animBg="1"/>
      <p:bldP spid="3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r>
              <a:rPr lang="de-DE" dirty="0"/>
              <a:t> (3)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2CD11EA-D996-5C90-A893-F7522524858D}"/>
              </a:ext>
            </a:extLst>
          </p:cNvPr>
          <p:cNvGrpSpPr/>
          <p:nvPr/>
        </p:nvGrpSpPr>
        <p:grpSpPr>
          <a:xfrm>
            <a:off x="339530" y="968426"/>
            <a:ext cx="7289933" cy="1463604"/>
            <a:chOff x="499115" y="961084"/>
            <a:chExt cx="7289933" cy="1463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/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de-DE" b="1" dirty="0">
                    <a:latin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dirty="0">
                      <a:latin typeface="Arial" pitchFamily="34" charset="0"/>
                    </a:rPr>
                    <a:t>(</a:t>
                  </a:r>
                  <a:r>
                    <a:rPr lang="de-DE" sz="1600" dirty="0" err="1">
                      <a:latin typeface="Arial" pitchFamily="34" charset="0"/>
                    </a:rPr>
                    <a:t>Calibrated</a:t>
                  </a:r>
                  <a:r>
                    <a:rPr lang="de-DE" sz="1600" dirty="0">
                      <a:latin typeface="Arial" pitchFamily="34" charset="0"/>
                    </a:rPr>
                    <a:t> Random Noise)</a:t>
                  </a:r>
                </a:p>
              </p:txBody>
            </p:sp>
          </mc:Choice>
          <mc:Fallback xmlns="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blipFill>
                  <a:blip r:embed="rId3"/>
                  <a:stretch>
                    <a:fillRect b="-206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2B1F3EB-5108-6994-F11C-B5742785D438}"/>
                </a:ext>
              </a:extLst>
            </p:cNvPr>
            <p:cNvSpPr txBox="1"/>
            <p:nvPr/>
          </p:nvSpPr>
          <p:spPr>
            <a:xfrm>
              <a:off x="4786164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+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/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Arial" pitchFamily="34" charset="0"/>
                  </a:endParaRP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dirty="0">
                      <a:latin typeface="Arial" pitchFamily="34" charset="0"/>
                    </a:rPr>
                    <a:t>(Embedding </a:t>
                  </a:r>
                  <a:r>
                    <a:rPr lang="de-DE" sz="1600" dirty="0" err="1">
                      <a:latin typeface="Arial" pitchFamily="34" charset="0"/>
                    </a:rPr>
                    <a:t>Function</a:t>
                  </a:r>
                  <a:r>
                    <a:rPr lang="de-DE" sz="1600" dirty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70A062B-D43F-4C76-62D2-A550AD9595AC}"/>
                </a:ext>
              </a:extLst>
            </p:cNvPr>
            <p:cNvSpPr txBox="1"/>
            <p:nvPr/>
          </p:nvSpPr>
          <p:spPr>
            <a:xfrm>
              <a:off x="7068968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=</a:t>
              </a:r>
              <a:endParaRPr lang="en-US" sz="6000" b="1" dirty="0">
                <a:latin typeface="Arial" pitchFamily="34" charset="0"/>
              </a:endParaRPr>
            </a:p>
          </p:txBody>
        </p:sp>
      </p:grpSp>
      <p:sp>
        <p:nvSpPr>
          <p:cNvPr id="74" name="Fußzeilenplatzhalter 4">
            <a:extLst>
              <a:ext uri="{FF2B5EF4-FFF2-40B4-BE49-F238E27FC236}">
                <a16:creationId xmlns:a16="http://schemas.microsoft.com/office/drawing/2014/main" id="{8B82E115-61D0-84F1-C144-A4ED2A6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6">
                <a:extLst>
                  <a:ext uri="{FF2B5EF4-FFF2-40B4-BE49-F238E27FC236}">
                    <a16:creationId xmlns:a16="http://schemas.microsoft.com/office/drawing/2014/main" id="{DD9EFBB2-BF9E-33A6-7B13-5D7472351C46}"/>
                  </a:ext>
                </a:extLst>
              </p:cNvPr>
              <p:cNvSpPr/>
              <p:nvPr/>
            </p:nvSpPr>
            <p:spPr bwMode="auto">
              <a:xfrm>
                <a:off x="2905575" y="962944"/>
                <a:ext cx="1697697" cy="145980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b="1" dirty="0">
                  <a:latin typeface="Arial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dirty="0">
                    <a:latin typeface="Arial" pitchFamily="34" charset="0"/>
                  </a:rPr>
                  <a:t>(Bound </a:t>
                </a:r>
                <a:r>
                  <a:rPr lang="de-DE" sz="1600" dirty="0" err="1">
                    <a:latin typeface="Arial" pitchFamily="34" charset="0"/>
                  </a:rPr>
                  <a:t>Sensitivity</a:t>
                </a:r>
                <a:r>
                  <a:rPr lang="de-DE" sz="1600" dirty="0"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hteck: abgerundete Ecken 6">
                <a:extLst>
                  <a:ext uri="{FF2B5EF4-FFF2-40B4-BE49-F238E27FC236}">
                    <a16:creationId xmlns:a16="http://schemas.microsoft.com/office/drawing/2014/main" id="{DD9EFBB2-BF9E-33A6-7B13-5D7472351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5575" y="962944"/>
                <a:ext cx="1697697" cy="14598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636B12-5A6D-0E5B-51DA-C84DD384D21B}"/>
              </a:ext>
            </a:extLst>
          </p:cNvPr>
          <p:cNvSpPr/>
          <p:nvPr/>
        </p:nvSpPr>
        <p:spPr bwMode="auto">
          <a:xfrm>
            <a:off x="2147365" y="1509870"/>
            <a:ext cx="648072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9222AA0-AA4D-A460-59F0-C5E7ED901472}"/>
              </a:ext>
            </a:extLst>
          </p:cNvPr>
          <p:cNvSpPr/>
          <p:nvPr/>
        </p:nvSpPr>
        <p:spPr bwMode="auto">
          <a:xfrm rot="5400000">
            <a:off x="3458192" y="2724485"/>
            <a:ext cx="592460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hteck: abgerundete Ecken 6">
            <a:extLst>
              <a:ext uri="{FF2B5EF4-FFF2-40B4-BE49-F238E27FC236}">
                <a16:creationId xmlns:a16="http://schemas.microsoft.com/office/drawing/2014/main" id="{81001722-5D01-C4CE-C229-1A0D3BA6415C}"/>
              </a:ext>
            </a:extLst>
          </p:cNvPr>
          <p:cNvSpPr/>
          <p:nvPr/>
        </p:nvSpPr>
        <p:spPr bwMode="auto">
          <a:xfrm>
            <a:off x="2416668" y="3423712"/>
            <a:ext cx="2675508" cy="1584176"/>
          </a:xfrm>
          <a:prstGeom prst="roundRect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Smaller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amount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Stronger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guarantees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24" name="Grafik 58" descr="Fragezeichen mit einfarbiger Füllung">
            <a:extLst>
              <a:ext uri="{FF2B5EF4-FFF2-40B4-BE49-F238E27FC236}">
                <a16:creationId xmlns:a16="http://schemas.microsoft.com/office/drawing/2014/main" id="{730FC227-F5E3-48BE-1FB7-A50984128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5967" y="5270800"/>
            <a:ext cx="708709" cy="7087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8CFA03-60D6-0650-DF83-ACEF05F42D1C}"/>
              </a:ext>
            </a:extLst>
          </p:cNvPr>
          <p:cNvSpPr txBox="1"/>
          <p:nvPr/>
        </p:nvSpPr>
        <p:spPr>
          <a:xfrm>
            <a:off x="2045106" y="5255196"/>
            <a:ext cx="6094140" cy="3693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sensitivity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be bounded?</a:t>
            </a:r>
          </a:p>
        </p:txBody>
      </p:sp>
      <p:sp>
        <p:nvSpPr>
          <p:cNvPr id="27" name="Textfeld 59">
            <a:extLst>
              <a:ext uri="{FF2B5EF4-FFF2-40B4-BE49-F238E27FC236}">
                <a16:creationId xmlns:a16="http://schemas.microsoft.com/office/drawing/2014/main" id="{61F5FEDD-8683-4B31-C843-35257C5F9067}"/>
              </a:ext>
            </a:extLst>
          </p:cNvPr>
          <p:cNvSpPr txBox="1"/>
          <p:nvPr/>
        </p:nvSpPr>
        <p:spPr>
          <a:xfrm>
            <a:off x="2045106" y="5646609"/>
            <a:ext cx="37052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How </a:t>
            </a:r>
            <a:r>
              <a:rPr lang="de-DE" dirty="0" err="1">
                <a:latin typeface="Arial" pitchFamily="34" charset="0"/>
              </a:rPr>
              <a:t>does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bounding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affect the Privacy-Utility Trade-off?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: abgerundete Ecken 13">
                <a:extLst>
                  <a:ext uri="{FF2B5EF4-FFF2-40B4-BE49-F238E27FC236}">
                    <a16:creationId xmlns:a16="http://schemas.microsoft.com/office/drawing/2014/main" id="{CF5C0C99-9CE3-5CD9-B694-AB6322CB2C7D}"/>
                  </a:ext>
                </a:extLst>
              </p:cNvPr>
              <p:cNvSpPr/>
              <p:nvPr/>
            </p:nvSpPr>
            <p:spPr bwMode="auto">
              <a:xfrm>
                <a:off x="7514484" y="962946"/>
                <a:ext cx="3833292" cy="145980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de-DE" sz="2400" b="1" i="1"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  <a:cs typeface="Arial" pitchFamily="34" charset="0"/>
                  </a:rPr>
                  <a:t>(Randomized Mechanism)</a:t>
                </a:r>
              </a:p>
            </p:txBody>
          </p:sp>
        </mc:Choice>
        <mc:Fallback xmlns="">
          <p:sp>
            <p:nvSpPr>
              <p:cNvPr id="4" name="Rechteck: abgerundete Ecken 13">
                <a:extLst>
                  <a:ext uri="{FF2B5EF4-FFF2-40B4-BE49-F238E27FC236}">
                    <a16:creationId xmlns:a16="http://schemas.microsoft.com/office/drawing/2014/main" id="{CF5C0C99-9CE3-5CD9-B694-AB6322CB2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4484" y="962946"/>
                <a:ext cx="3833292" cy="145980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21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0" grpId="0" animBg="1"/>
      <p:bldP spid="21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851D87-A5DB-D06A-A269-9B4C0718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Differential Privacy </a:t>
            </a:r>
            <a:r>
              <a:rPr lang="de-DE" dirty="0" err="1"/>
              <a:t>for</a:t>
            </a:r>
            <a:r>
              <a:rPr lang="de-DE" dirty="0"/>
              <a:t> Word Embedding </a:t>
            </a:r>
            <a:r>
              <a:rPr lang="de-DE" dirty="0" err="1"/>
              <a:t>Vectors</a:t>
            </a:r>
            <a:r>
              <a:rPr lang="de-DE" dirty="0"/>
              <a:t> (3)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2CD11EA-D996-5C90-A893-F7522524858D}"/>
              </a:ext>
            </a:extLst>
          </p:cNvPr>
          <p:cNvGrpSpPr/>
          <p:nvPr/>
        </p:nvGrpSpPr>
        <p:grpSpPr>
          <a:xfrm>
            <a:off x="339530" y="968426"/>
            <a:ext cx="7289933" cy="1463604"/>
            <a:chOff x="499115" y="961084"/>
            <a:chExt cx="7289933" cy="14636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/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de-DE" b="1" dirty="0">
                    <a:latin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1600" dirty="0">
                      <a:latin typeface="Arial" pitchFamily="34" charset="0"/>
                    </a:rPr>
                    <a:t>(</a:t>
                  </a:r>
                  <a:r>
                    <a:rPr lang="de-DE" sz="1600" dirty="0" err="1">
                      <a:latin typeface="Arial" pitchFamily="34" charset="0"/>
                    </a:rPr>
                    <a:t>Calibrated</a:t>
                  </a:r>
                  <a:r>
                    <a:rPr lang="de-DE" sz="1600" dirty="0">
                      <a:latin typeface="Arial" pitchFamily="34" charset="0"/>
                    </a:rPr>
                    <a:t> Random Noise)</a:t>
                  </a:r>
                </a:p>
              </p:txBody>
            </p:sp>
          </mc:Choice>
          <mc:Fallback xmlns=""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BB4C5CA9-AB10-1786-3E04-ACC7C0926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3452" y="964885"/>
                  <a:ext cx="1697698" cy="1459803"/>
                </a:xfrm>
                <a:prstGeom prst="roundRect">
                  <a:avLst/>
                </a:prstGeom>
                <a:blipFill>
                  <a:blip r:embed="rId3"/>
                  <a:stretch>
                    <a:fillRect b="-2066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2B1F3EB-5108-6994-F11C-B5742785D438}"/>
                </a:ext>
              </a:extLst>
            </p:cNvPr>
            <p:cNvSpPr txBox="1"/>
            <p:nvPr/>
          </p:nvSpPr>
          <p:spPr>
            <a:xfrm>
              <a:off x="4786164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+</a:t>
              </a:r>
              <a:endParaRPr lang="en-US" sz="6000" b="1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/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Arial" pitchFamily="34" charset="0"/>
                  </a:endParaRP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dirty="0">
                      <a:latin typeface="Arial" pitchFamily="34" charset="0"/>
                    </a:rPr>
                    <a:t>(Embedding </a:t>
                  </a:r>
                  <a:r>
                    <a:rPr lang="de-DE" sz="1600" dirty="0" err="1">
                      <a:latin typeface="Arial" pitchFamily="34" charset="0"/>
                    </a:rPr>
                    <a:t>Function</a:t>
                  </a:r>
                  <a:r>
                    <a:rPr lang="de-DE" sz="1600" dirty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Rechteck: abgerundete Ecken 6">
                  <a:extLst>
                    <a:ext uri="{FF2B5EF4-FFF2-40B4-BE49-F238E27FC236}">
                      <a16:creationId xmlns:a16="http://schemas.microsoft.com/office/drawing/2014/main" id="{46F34B03-98DC-C65A-8FE7-9D6E19876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115" y="961084"/>
                  <a:ext cx="1697697" cy="145980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70A062B-D43F-4C76-62D2-A550AD9595AC}"/>
                </a:ext>
              </a:extLst>
            </p:cNvPr>
            <p:cNvSpPr txBox="1"/>
            <p:nvPr/>
          </p:nvSpPr>
          <p:spPr>
            <a:xfrm>
              <a:off x="7068968" y="1186956"/>
              <a:ext cx="720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0" b="1" dirty="0">
                  <a:latin typeface="Arial" pitchFamily="34" charset="0"/>
                </a:rPr>
                <a:t>=</a:t>
              </a:r>
              <a:endParaRPr lang="en-US" sz="6000" b="1" dirty="0">
                <a:latin typeface="Arial" pitchFamily="34" charset="0"/>
              </a:endParaRPr>
            </a:p>
          </p:txBody>
        </p:sp>
      </p:grpSp>
      <p:sp>
        <p:nvSpPr>
          <p:cNvPr id="74" name="Fußzeilenplatzhalter 4">
            <a:extLst>
              <a:ext uri="{FF2B5EF4-FFF2-40B4-BE49-F238E27FC236}">
                <a16:creationId xmlns:a16="http://schemas.microsoft.com/office/drawing/2014/main" id="{8B82E115-61D0-84F1-C144-A4ED2A61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835105" cy="244473"/>
          </a:xfrm>
        </p:spPr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6">
                <a:extLst>
                  <a:ext uri="{FF2B5EF4-FFF2-40B4-BE49-F238E27FC236}">
                    <a16:creationId xmlns:a16="http://schemas.microsoft.com/office/drawing/2014/main" id="{DD9EFBB2-BF9E-33A6-7B13-5D7472351C46}"/>
                  </a:ext>
                </a:extLst>
              </p:cNvPr>
              <p:cNvSpPr/>
              <p:nvPr/>
            </p:nvSpPr>
            <p:spPr bwMode="auto">
              <a:xfrm>
                <a:off x="2905575" y="962944"/>
                <a:ext cx="1697697" cy="145980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b="1" dirty="0">
                  <a:latin typeface="Arial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dirty="0">
                    <a:latin typeface="Arial" pitchFamily="34" charset="0"/>
                  </a:rPr>
                  <a:t>(Bound </a:t>
                </a:r>
                <a:r>
                  <a:rPr lang="de-DE" sz="1600" dirty="0" err="1">
                    <a:latin typeface="Arial" pitchFamily="34" charset="0"/>
                  </a:rPr>
                  <a:t>Sensitivity</a:t>
                </a:r>
                <a:r>
                  <a:rPr lang="de-DE" sz="1600" dirty="0"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hteck: abgerundete Ecken 6">
                <a:extLst>
                  <a:ext uri="{FF2B5EF4-FFF2-40B4-BE49-F238E27FC236}">
                    <a16:creationId xmlns:a16="http://schemas.microsoft.com/office/drawing/2014/main" id="{DD9EFBB2-BF9E-33A6-7B13-5D7472351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5575" y="962944"/>
                <a:ext cx="1697697" cy="14598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636B12-5A6D-0E5B-51DA-C84DD384D21B}"/>
              </a:ext>
            </a:extLst>
          </p:cNvPr>
          <p:cNvSpPr/>
          <p:nvPr/>
        </p:nvSpPr>
        <p:spPr bwMode="auto">
          <a:xfrm>
            <a:off x="2147365" y="1509870"/>
            <a:ext cx="648072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9222AA0-AA4D-A460-59F0-C5E7ED901472}"/>
              </a:ext>
            </a:extLst>
          </p:cNvPr>
          <p:cNvSpPr/>
          <p:nvPr/>
        </p:nvSpPr>
        <p:spPr bwMode="auto">
          <a:xfrm rot="5400000">
            <a:off x="3458192" y="2724485"/>
            <a:ext cx="592460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hteck: abgerundete Ecken 6">
            <a:extLst>
              <a:ext uri="{FF2B5EF4-FFF2-40B4-BE49-F238E27FC236}">
                <a16:creationId xmlns:a16="http://schemas.microsoft.com/office/drawing/2014/main" id="{81001722-5D01-C4CE-C229-1A0D3BA6415C}"/>
              </a:ext>
            </a:extLst>
          </p:cNvPr>
          <p:cNvSpPr/>
          <p:nvPr/>
        </p:nvSpPr>
        <p:spPr bwMode="auto">
          <a:xfrm>
            <a:off x="2416668" y="3423712"/>
            <a:ext cx="2675508" cy="1584176"/>
          </a:xfrm>
          <a:prstGeom prst="roundRect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Targeted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calibration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noise</a:t>
            </a:r>
            <a:endParaRPr lang="de-DE" dirty="0">
              <a:latin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Adapted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privacy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guarantees</a:t>
            </a:r>
            <a:endParaRPr lang="de-DE" dirty="0">
              <a:latin typeface="Arial" pitchFamily="34" charset="0"/>
            </a:endParaRPr>
          </a:p>
        </p:txBody>
      </p:sp>
      <p:pic>
        <p:nvPicPr>
          <p:cNvPr id="24" name="Grafik 58" descr="Fragezeichen mit einfarbiger Füllung">
            <a:extLst>
              <a:ext uri="{FF2B5EF4-FFF2-40B4-BE49-F238E27FC236}">
                <a16:creationId xmlns:a16="http://schemas.microsoft.com/office/drawing/2014/main" id="{730FC227-F5E3-48BE-1FB7-A50984128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5967" y="5270800"/>
            <a:ext cx="708709" cy="7087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8CFA03-60D6-0650-DF83-ACEF05F42D1C}"/>
              </a:ext>
            </a:extLst>
          </p:cNvPr>
          <p:cNvSpPr txBox="1"/>
          <p:nvPr/>
        </p:nvSpPr>
        <p:spPr>
          <a:xfrm>
            <a:off x="2045106" y="5255196"/>
            <a:ext cx="6094140" cy="3693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sensitivity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be bounded?</a:t>
            </a:r>
          </a:p>
        </p:txBody>
      </p:sp>
      <p:sp>
        <p:nvSpPr>
          <p:cNvPr id="27" name="Textfeld 59">
            <a:extLst>
              <a:ext uri="{FF2B5EF4-FFF2-40B4-BE49-F238E27FC236}">
                <a16:creationId xmlns:a16="http://schemas.microsoft.com/office/drawing/2014/main" id="{61F5FEDD-8683-4B31-C843-35257C5F9067}"/>
              </a:ext>
            </a:extLst>
          </p:cNvPr>
          <p:cNvSpPr txBox="1"/>
          <p:nvPr/>
        </p:nvSpPr>
        <p:spPr>
          <a:xfrm>
            <a:off x="2045106" y="5646609"/>
            <a:ext cx="37052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How </a:t>
            </a:r>
            <a:r>
              <a:rPr lang="de-DE" dirty="0" err="1">
                <a:latin typeface="Arial" pitchFamily="34" charset="0"/>
              </a:rPr>
              <a:t>does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bounding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affect the Privacy-Utility Trade-off?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: abgerundete Ecken 13">
                <a:extLst>
                  <a:ext uri="{FF2B5EF4-FFF2-40B4-BE49-F238E27FC236}">
                    <a16:creationId xmlns:a16="http://schemas.microsoft.com/office/drawing/2014/main" id="{E7ABBFC5-07E9-CA0A-3EDA-0AB76224DB1B}"/>
                  </a:ext>
                </a:extLst>
              </p:cNvPr>
              <p:cNvSpPr/>
              <p:nvPr/>
            </p:nvSpPr>
            <p:spPr bwMode="auto">
              <a:xfrm>
                <a:off x="7514484" y="962946"/>
                <a:ext cx="1697698" cy="145980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de-DE" sz="2400" b="1" i="1"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  <a:cs typeface="Arial" pitchFamily="34" charset="0"/>
                  </a:rPr>
                  <a:t>(Randomized Mechanism)</a:t>
                </a:r>
              </a:p>
            </p:txBody>
          </p:sp>
        </mc:Choice>
        <mc:Fallback xmlns="">
          <p:sp>
            <p:nvSpPr>
              <p:cNvPr id="5" name="Rechteck: abgerundete Ecken 13">
                <a:extLst>
                  <a:ext uri="{FF2B5EF4-FFF2-40B4-BE49-F238E27FC236}">
                    <a16:creationId xmlns:a16="http://schemas.microsoft.com/office/drawing/2014/main" id="{E7ABBFC5-07E9-CA0A-3EDA-0AB76224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4484" y="962946"/>
                <a:ext cx="1697698" cy="145980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: abgerundete Ecken 6">
                <a:extLst>
                  <a:ext uri="{FF2B5EF4-FFF2-40B4-BE49-F238E27FC236}">
                    <a16:creationId xmlns:a16="http://schemas.microsoft.com/office/drawing/2014/main" id="{36A7A3DA-5CBC-D613-8498-1A9F6E5CAF3E}"/>
                  </a:ext>
                </a:extLst>
              </p:cNvPr>
              <p:cNvSpPr/>
              <p:nvPr/>
            </p:nvSpPr>
            <p:spPr bwMode="auto">
              <a:xfrm>
                <a:off x="10044635" y="962944"/>
                <a:ext cx="1933120" cy="145980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de-DE" sz="2400" b="1" i="1"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dirty="0">
                    <a:latin typeface="Arial" pitchFamily="34" charset="0"/>
                  </a:rPr>
                  <a:t>(Mapping </a:t>
                </a:r>
                <a:r>
                  <a:rPr lang="de-DE" sz="1600" dirty="0" err="1">
                    <a:latin typeface="Arial" pitchFamily="34" charset="0"/>
                  </a:rPr>
                  <a:t>to</a:t>
                </a:r>
                <a:r>
                  <a:rPr lang="de-DE" sz="1600" dirty="0">
                    <a:latin typeface="Arial" pitchFamily="34" charset="0"/>
                  </a:rPr>
                  <a:t> </a:t>
                </a:r>
                <a:r>
                  <a:rPr lang="de-DE" sz="1600" dirty="0" err="1">
                    <a:latin typeface="Arial" pitchFamily="34" charset="0"/>
                  </a:rPr>
                  <a:t>Neighbor</a:t>
                </a:r>
                <a:r>
                  <a:rPr lang="de-DE" sz="1600" dirty="0"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Rechteck: abgerundete Ecken 6">
                <a:extLst>
                  <a:ext uri="{FF2B5EF4-FFF2-40B4-BE49-F238E27FC236}">
                    <a16:creationId xmlns:a16="http://schemas.microsoft.com/office/drawing/2014/main" id="{36A7A3DA-5CBC-D613-8498-1A9F6E5CA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4635" y="962944"/>
                <a:ext cx="1933120" cy="145980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849392-E88E-BFFC-516F-9866962A4598}"/>
              </a:ext>
            </a:extLst>
          </p:cNvPr>
          <p:cNvSpPr/>
          <p:nvPr/>
        </p:nvSpPr>
        <p:spPr bwMode="auto">
          <a:xfrm>
            <a:off x="9304372" y="1509870"/>
            <a:ext cx="648072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: abgerundete Ecken 6">
            <a:extLst>
              <a:ext uri="{FF2B5EF4-FFF2-40B4-BE49-F238E27FC236}">
                <a16:creationId xmlns:a16="http://schemas.microsoft.com/office/drawing/2014/main" id="{E13F6B26-EBC6-A0C0-6A2C-E3E91DBE3307}"/>
              </a:ext>
            </a:extLst>
          </p:cNvPr>
          <p:cNvSpPr/>
          <p:nvPr/>
        </p:nvSpPr>
        <p:spPr bwMode="auto">
          <a:xfrm>
            <a:off x="9775332" y="3425137"/>
            <a:ext cx="2202423" cy="1582751"/>
          </a:xfrm>
          <a:prstGeom prst="roundRect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</a:rPr>
              <a:t>Output </a:t>
            </a:r>
            <a:r>
              <a:rPr lang="de-DE" dirty="0" err="1">
                <a:latin typeface="Arial" pitchFamily="34" charset="0"/>
              </a:rPr>
              <a:t>is</a:t>
            </a:r>
            <a:r>
              <a:rPr lang="de-DE" dirty="0">
                <a:latin typeface="Arial" pitchFamily="34" charset="0"/>
              </a:rPr>
              <a:t> a „real“ </a:t>
            </a:r>
            <a:r>
              <a:rPr lang="de-DE" dirty="0" err="1">
                <a:latin typeface="Arial" pitchFamily="34" charset="0"/>
              </a:rPr>
              <a:t>word</a:t>
            </a:r>
            <a:r>
              <a:rPr lang="de-DE" dirty="0">
                <a:latin typeface="Arial" pitchFamily="34" charset="0"/>
              </a:rPr>
              <a:t> </a:t>
            </a:r>
          </a:p>
          <a:p>
            <a:pPr marL="268288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</a:rPr>
              <a:t>→ </a:t>
            </a:r>
            <a:r>
              <a:rPr lang="de-DE" dirty="0" err="1">
                <a:latin typeface="Arial" pitchFamily="34" charset="0"/>
              </a:rPr>
              <a:t>better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interpretability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A637C0-6985-7424-32E5-1EDD2FCCFC74}"/>
              </a:ext>
            </a:extLst>
          </p:cNvPr>
          <p:cNvSpPr/>
          <p:nvPr/>
        </p:nvSpPr>
        <p:spPr bwMode="auto">
          <a:xfrm rot="5400000">
            <a:off x="10714965" y="2731682"/>
            <a:ext cx="592460" cy="384521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4" name="Grafik 58" descr="Fragezeichen mit einfarbiger Füllung">
            <a:extLst>
              <a:ext uri="{FF2B5EF4-FFF2-40B4-BE49-F238E27FC236}">
                <a16:creationId xmlns:a16="http://schemas.microsoft.com/office/drawing/2014/main" id="{2E4AB13C-D345-A956-C2DD-3E0CEC5ED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2048" y="5296387"/>
            <a:ext cx="708709" cy="708709"/>
          </a:xfrm>
          <a:prstGeom prst="rect">
            <a:avLst/>
          </a:prstGeom>
        </p:spPr>
      </p:pic>
      <p:sp>
        <p:nvSpPr>
          <p:cNvPr id="17" name="Textfeld 17">
            <a:extLst>
              <a:ext uri="{FF2B5EF4-FFF2-40B4-BE49-F238E27FC236}">
                <a16:creationId xmlns:a16="http://schemas.microsoft.com/office/drawing/2014/main" id="{06627964-6693-B763-0353-970D800E4C8C}"/>
              </a:ext>
            </a:extLst>
          </p:cNvPr>
          <p:cNvSpPr txBox="1"/>
          <p:nvPr/>
        </p:nvSpPr>
        <p:spPr>
          <a:xfrm>
            <a:off x="8253583" y="5255196"/>
            <a:ext cx="3938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What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can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mapping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look</a:t>
            </a:r>
            <a:r>
              <a:rPr lang="de-DE" dirty="0">
                <a:latin typeface="Arial" pitchFamily="34" charset="0"/>
              </a:rPr>
              <a:t> like</a:t>
            </a:r>
            <a:r>
              <a:rPr lang="en-US" dirty="0">
                <a:latin typeface="Arial" pitchFamily="34" charset="0"/>
              </a:rPr>
              <a:t>?</a:t>
            </a:r>
          </a:p>
        </p:txBody>
      </p:sp>
      <p:sp>
        <p:nvSpPr>
          <p:cNvPr id="18" name="Textfeld 69">
            <a:extLst>
              <a:ext uri="{FF2B5EF4-FFF2-40B4-BE49-F238E27FC236}">
                <a16:creationId xmlns:a16="http://schemas.microsoft.com/office/drawing/2014/main" id="{8CE21D90-F0D7-73F7-4319-B39CDB6D5161}"/>
              </a:ext>
            </a:extLst>
          </p:cNvPr>
          <p:cNvSpPr txBox="1"/>
          <p:nvPr/>
        </p:nvSpPr>
        <p:spPr>
          <a:xfrm>
            <a:off x="8253583" y="5676954"/>
            <a:ext cx="37052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</a:rPr>
              <a:t>How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does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this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mapping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affect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Privacy-Utility Trade-off</a:t>
            </a:r>
            <a:r>
              <a:rPr lang="de-DE" dirty="0">
                <a:latin typeface="Arial" pitchFamily="34" charset="0"/>
              </a:rPr>
              <a:t>?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9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735F58-6C47-BF06-E822-64FC36792CCF}"/>
              </a:ext>
            </a:extLst>
          </p:cNvPr>
          <p:cNvSpPr/>
          <p:nvPr/>
        </p:nvSpPr>
        <p:spPr bwMode="auto">
          <a:xfrm>
            <a:off x="0" y="1484784"/>
            <a:ext cx="12192000" cy="503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1. Motivation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2. Research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3. Methodology</a:t>
            </a:r>
          </a:p>
          <a:p>
            <a:pPr>
              <a:lnSpc>
                <a:spcPct val="150000"/>
              </a:lnSpc>
            </a:pPr>
            <a:r>
              <a:rPr lang="en-US" dirty="0"/>
              <a:t>4.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5. Discussion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246"/>
            <a:ext cx="10586099" cy="7207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5621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043E5-DE53-2F7D-D062-981E0E96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F51DC-A4B8-DEC6-D032-C005BD8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A562A-9215-A9F5-D1A3-E4D114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231218 | Alisha </a:t>
            </a:r>
            <a:r>
              <a:rPr lang="en-US" dirty="0" err="1"/>
              <a:t>Riecker</a:t>
            </a:r>
            <a:r>
              <a:rPr lang="en-US" dirty="0"/>
              <a:t> | Master Thesis Final Presentation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BDBCB-F0C2-CDBB-541A-B4F754F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49D16E-2BF3-99F3-76A5-E64731CA6160}"/>
              </a:ext>
            </a:extLst>
          </p:cNvPr>
          <p:cNvSpPr/>
          <p:nvPr/>
        </p:nvSpPr>
        <p:spPr bwMode="auto">
          <a:xfrm>
            <a:off x="1487488" y="1268760"/>
            <a:ext cx="9721080" cy="791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What approaches are there to privatize word embeddings by </a:t>
            </a:r>
            <a:r>
              <a:rPr lang="en-US" b="1" dirty="0"/>
              <a:t>perturbing word vector representations</a:t>
            </a:r>
            <a:r>
              <a:rPr lang="en-US" dirty="0"/>
              <a:t>?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8828DF-1DC5-4883-1A6C-4501CF73CB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42" y="1268760"/>
            <a:ext cx="936104" cy="79174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n-lt"/>
              </a:rPr>
              <a:t>RQ1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61D4FC4-BCB3-8E1F-CC61-FF19DC295644}"/>
              </a:ext>
            </a:extLst>
          </p:cNvPr>
          <p:cNvSpPr/>
          <p:nvPr/>
        </p:nvSpPr>
        <p:spPr bwMode="auto">
          <a:xfrm>
            <a:off x="1487488" y="2178418"/>
            <a:ext cx="9721080" cy="791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/>
              <a:t>How can we make these privatized word embeddings </a:t>
            </a:r>
            <a:r>
              <a:rPr lang="en-US" b="1" dirty="0"/>
              <a:t>more effective</a:t>
            </a:r>
            <a:r>
              <a:rPr lang="en-US" dirty="0"/>
              <a:t>?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21379C4-FE9C-A6DC-D00B-78114B2330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632" y="2178418"/>
            <a:ext cx="936104" cy="79174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n-lt"/>
              </a:rPr>
              <a:t>RQ2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0CF4C4-C40A-4B08-5E30-E99DF747A9F4}"/>
              </a:ext>
            </a:extLst>
          </p:cNvPr>
          <p:cNvSpPr/>
          <p:nvPr/>
        </p:nvSpPr>
        <p:spPr bwMode="auto">
          <a:xfrm>
            <a:off x="1487488" y="3077870"/>
            <a:ext cx="9721080" cy="791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What is the effect of different approaches to </a:t>
            </a:r>
            <a:r>
              <a:rPr lang="en-US" b="1" dirty="0"/>
              <a:t>estimating sensitivity</a:t>
            </a:r>
            <a:r>
              <a:rPr lang="en-US" dirty="0"/>
              <a:t> on </a:t>
            </a:r>
            <a:r>
              <a:rPr lang="en-US" b="1" dirty="0"/>
              <a:t>privacy and utility </a:t>
            </a:r>
            <a:r>
              <a:rPr lang="en-US" dirty="0"/>
              <a:t>for downstream NLP tasks?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EDB3EC1-56C6-3B85-D1BC-28CC1E9AC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42" y="3077870"/>
            <a:ext cx="936104" cy="7917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n-lt"/>
              </a:rPr>
              <a:t>RQ3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AFF0F79-CF9E-024C-AC48-45AD61BE7FE3}"/>
              </a:ext>
            </a:extLst>
          </p:cNvPr>
          <p:cNvSpPr/>
          <p:nvPr/>
        </p:nvSpPr>
        <p:spPr bwMode="auto">
          <a:xfrm>
            <a:off x="1487488" y="3987527"/>
            <a:ext cx="9721080" cy="791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What are the implications on </a:t>
            </a:r>
            <a:r>
              <a:rPr lang="en-US" b="1" dirty="0"/>
              <a:t>privacy and utility </a:t>
            </a:r>
            <a:r>
              <a:rPr lang="en-US" dirty="0"/>
              <a:t>resulting from </a:t>
            </a:r>
            <a:r>
              <a:rPr lang="en-US" b="1" dirty="0"/>
              <a:t>mapping noisy word embeddings</a:t>
            </a:r>
            <a:r>
              <a:rPr lang="en-US" dirty="0"/>
              <a:t> to similar embedding vectors which are associated with real words?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7034249-6B27-7514-CB63-26A00FD7B3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42" y="3987527"/>
            <a:ext cx="936104" cy="79174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n-lt"/>
              </a:rPr>
              <a:t>RQ4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02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221117 Matthes Sebis Slide Template</Template>
  <TotalTime>0</TotalTime>
  <Words>2171</Words>
  <Application>Microsoft Office PowerPoint</Application>
  <PresentationFormat>Widescreen</PresentationFormat>
  <Paragraphs>487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Unicode MS</vt:lpstr>
      <vt:lpstr>Helvetica Neue</vt:lpstr>
      <vt:lpstr>LinLibertineT</vt:lpstr>
      <vt:lpstr>LinLibertineTI</vt:lpstr>
      <vt:lpstr>TUM Neue Helvetica 75 Bold</vt:lpstr>
      <vt:lpstr>Arial</vt:lpstr>
      <vt:lpstr>Cambria Math</vt:lpstr>
      <vt:lpstr>Wingdings</vt:lpstr>
      <vt:lpstr>Slides sebis 2013 2</vt:lpstr>
      <vt:lpstr>Studying the Privacy-Utility Trade-off of Word Embedding Perturbations with a Focus on Sensitivity Analysis  and Vector Mapping</vt:lpstr>
      <vt:lpstr>Outline</vt:lpstr>
      <vt:lpstr>Motivation – Differential Privacy for Word Embedding Vectors (1)</vt:lpstr>
      <vt:lpstr>Motivation – Differential Privacy for Word Embedding Vectors (2)</vt:lpstr>
      <vt:lpstr>Motivation - Differential Privacy for Word Embedding Vectors (3)</vt:lpstr>
      <vt:lpstr>Motivation - Differential Privacy for Word Embedding Vectors (3)</vt:lpstr>
      <vt:lpstr>Motivation - Differential Privacy for Word Embedding Vectors (3)</vt:lpstr>
      <vt:lpstr>Outline</vt:lpstr>
      <vt:lpstr>Research Questions</vt:lpstr>
      <vt:lpstr>Outline</vt:lpstr>
      <vt:lpstr>Methodology – Privatized Word Embedding Vectors</vt:lpstr>
      <vt:lpstr>Methodology – Experiment Setup (RQ 3 &amp; 4) (1) </vt:lpstr>
      <vt:lpstr>Methodology – Experiment Setup (RQ 3 &amp; 4) (2)</vt:lpstr>
      <vt:lpstr>Outline</vt:lpstr>
      <vt:lpstr>Results - Multivariate Laplace vs. Truncated Gumbel mechanism</vt:lpstr>
      <vt:lpstr>Results – Approaches to Bounding Sensitivity</vt:lpstr>
      <vt:lpstr>Results – Trustpilot Dataset vs. AG News Corpus</vt:lpstr>
      <vt:lpstr>Outline</vt:lpstr>
      <vt:lpstr>Discussion - Key Takeaways &amp; Limitations</vt:lpstr>
      <vt:lpstr>Discussion - Key Takeaways &amp; Limitations</vt:lpstr>
      <vt:lpstr>Discussion - Key Takeaways &amp; Limitations</vt:lpstr>
      <vt:lpstr>Discussion - Key Takeaways &amp; Limitations</vt:lpstr>
      <vt:lpstr>Discussion - Key Takeaways &amp; Limitations</vt:lpstr>
      <vt:lpstr>Discussion - Future Research</vt:lpstr>
      <vt:lpstr>Discussion - Future Research</vt:lpstr>
      <vt:lpstr>Discussion - Future Research</vt:lpstr>
      <vt:lpstr>Discussion - Future Research</vt:lpstr>
      <vt:lpstr>PowerPoint Presentation</vt:lpstr>
      <vt:lpstr>Results – Vector Mapping Approaches</vt:lpstr>
      <vt:lpstr>Motivation - Differential Privacy for Word Embedding Vectors</vt:lpstr>
      <vt:lpstr>Motivation - Differential Privacy for Word Embedding Vectors (3)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Meeting</dc:title>
  <dc:creator>Riecker, Alisha</dc:creator>
  <dc:description>Copyright sebis</dc:description>
  <cp:lastModifiedBy>ALISHA RIECKER</cp:lastModifiedBy>
  <cp:revision>71</cp:revision>
  <cp:lastPrinted>2023-12-17T17:22:20Z</cp:lastPrinted>
  <dcterms:created xsi:type="dcterms:W3CDTF">2023-05-02T12:56:31Z</dcterms:created>
  <dcterms:modified xsi:type="dcterms:W3CDTF">2023-12-18T10:22:24Z</dcterms:modified>
</cp:coreProperties>
</file>