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695" r:id="rId2"/>
    <p:sldId id="700" r:id="rId3"/>
    <p:sldId id="696" r:id="rId4"/>
    <p:sldId id="714" r:id="rId5"/>
    <p:sldId id="702" r:id="rId6"/>
    <p:sldId id="703" r:id="rId7"/>
    <p:sldId id="710" r:id="rId8"/>
    <p:sldId id="704" r:id="rId9"/>
    <p:sldId id="709" r:id="rId10"/>
    <p:sldId id="705" r:id="rId11"/>
    <p:sldId id="701" r:id="rId12"/>
    <p:sldId id="707" r:id="rId13"/>
    <p:sldId id="708" r:id="rId14"/>
    <p:sldId id="715" r:id="rId15"/>
    <p:sldId id="716" r:id="rId16"/>
    <p:sldId id="706" r:id="rId17"/>
    <p:sldId id="711" r:id="rId18"/>
    <p:sldId id="673" r:id="rId19"/>
    <p:sldId id="713" r:id="rId20"/>
    <p:sldId id="712" r:id="rId21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5481" autoAdjust="0"/>
  </p:normalViewPr>
  <p:slideViewPr>
    <p:cSldViewPr>
      <p:cViewPr varScale="1">
        <p:scale>
          <a:sx n="161" d="100"/>
          <a:sy n="161" d="100"/>
        </p:scale>
        <p:origin x="150" y="168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F6DFE-6B66-4EA9-ADFB-6D05066C56E5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A7E9BB-1D29-459A-99B7-1DC69EBD3FE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We want to try out different ways to make transformers DP and benchmark them.</a:t>
          </a:r>
        </a:p>
      </dgm:t>
    </dgm:pt>
    <dgm:pt modelId="{59D3A208-8F24-4163-BAA3-A3C72DB24349}" type="parTrans" cxnId="{7F8EC4C5-D05C-494D-9890-B2B138F7C174}">
      <dgm:prSet/>
      <dgm:spPr/>
      <dgm:t>
        <a:bodyPr/>
        <a:lstStyle/>
        <a:p>
          <a:endParaRPr lang="en-US"/>
        </a:p>
      </dgm:t>
    </dgm:pt>
    <dgm:pt modelId="{87B03E20-F9EE-4F20-A57A-31F7E7139A67}" type="sibTrans" cxnId="{7F8EC4C5-D05C-494D-9890-B2B138F7C174}">
      <dgm:prSet/>
      <dgm:spPr/>
      <dgm:t>
        <a:bodyPr/>
        <a:lstStyle/>
        <a:p>
          <a:endParaRPr lang="en-US"/>
        </a:p>
      </dgm:t>
    </dgm:pt>
    <dgm:pt modelId="{067D7506-B902-4181-8BBD-86697FB8DA5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Specifically, we want to try adding noise to inputs and individual layers of the transformer.</a:t>
          </a:r>
        </a:p>
      </dgm:t>
    </dgm:pt>
    <dgm:pt modelId="{E3D712CA-34E0-46A1-910F-19C3DE13B2BF}" type="parTrans" cxnId="{1F44AD00-9D2E-4F5D-9773-CE0D5A92C330}">
      <dgm:prSet/>
      <dgm:spPr/>
      <dgm:t>
        <a:bodyPr/>
        <a:lstStyle/>
        <a:p>
          <a:endParaRPr lang="en-US"/>
        </a:p>
      </dgm:t>
    </dgm:pt>
    <dgm:pt modelId="{3EBDC56F-981C-4D6D-94A4-39247D295EF1}" type="sibTrans" cxnId="{1F44AD00-9D2E-4F5D-9773-CE0D5A92C330}">
      <dgm:prSet/>
      <dgm:spPr/>
      <dgm:t>
        <a:bodyPr/>
        <a:lstStyle/>
        <a:p>
          <a:endParaRPr lang="en-US"/>
        </a:p>
      </dgm:t>
    </dgm:pt>
    <dgm:pt modelId="{87BCB136-E332-4E22-A045-6609ED789535}" type="pres">
      <dgm:prSet presAssocID="{1A4F6DFE-6B66-4EA9-ADFB-6D05066C56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0BEB05-1BAD-4D2C-8130-D5AF140164DF}" type="pres">
      <dgm:prSet presAssocID="{6BA7E9BB-1D29-459A-99B7-1DC69EBD3FE2}" presName="hierRoot1" presStyleCnt="0"/>
      <dgm:spPr/>
    </dgm:pt>
    <dgm:pt modelId="{2281CAF3-79C0-4225-9B7A-BBB710A5049B}" type="pres">
      <dgm:prSet presAssocID="{6BA7E9BB-1D29-459A-99B7-1DC69EBD3FE2}" presName="composite" presStyleCnt="0"/>
      <dgm:spPr/>
    </dgm:pt>
    <dgm:pt modelId="{EA98BC28-EA6A-4F58-BDA0-2DE40154B79F}" type="pres">
      <dgm:prSet presAssocID="{6BA7E9BB-1D29-459A-99B7-1DC69EBD3FE2}" presName="background" presStyleLbl="node0" presStyleIdx="0" presStyleCnt="2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48432F60-7EB5-471F-BAC0-084DD50ABA89}" type="pres">
      <dgm:prSet presAssocID="{6BA7E9BB-1D29-459A-99B7-1DC69EBD3FE2}" presName="text" presStyleLbl="fgAcc0" presStyleIdx="0" presStyleCnt="2">
        <dgm:presLayoutVars>
          <dgm:chPref val="3"/>
        </dgm:presLayoutVars>
      </dgm:prSet>
      <dgm:spPr/>
    </dgm:pt>
    <dgm:pt modelId="{0FA5504B-9713-45EF-B000-BDB3A0DEDF5C}" type="pres">
      <dgm:prSet presAssocID="{6BA7E9BB-1D29-459A-99B7-1DC69EBD3FE2}" presName="hierChild2" presStyleCnt="0"/>
      <dgm:spPr/>
    </dgm:pt>
    <dgm:pt modelId="{D499AE63-19B7-41CD-A09C-8B5CDCBEFE18}" type="pres">
      <dgm:prSet presAssocID="{067D7506-B902-4181-8BBD-86697FB8DA5A}" presName="hierRoot1" presStyleCnt="0"/>
      <dgm:spPr/>
    </dgm:pt>
    <dgm:pt modelId="{F20C81F0-3F5B-4B23-AAD5-DC9749B00580}" type="pres">
      <dgm:prSet presAssocID="{067D7506-B902-4181-8BBD-86697FB8DA5A}" presName="composite" presStyleCnt="0"/>
      <dgm:spPr/>
    </dgm:pt>
    <dgm:pt modelId="{D4D3F8E7-A5F2-4A08-A7F0-9C48A18E64D7}" type="pres">
      <dgm:prSet presAssocID="{067D7506-B902-4181-8BBD-86697FB8DA5A}" presName="background" presStyleLbl="node0" presStyleIdx="1" presStyleCnt="2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94E935F0-12A8-4060-894F-56B5162C7E5A}" type="pres">
      <dgm:prSet presAssocID="{067D7506-B902-4181-8BBD-86697FB8DA5A}" presName="text" presStyleLbl="fgAcc0" presStyleIdx="1" presStyleCnt="2">
        <dgm:presLayoutVars>
          <dgm:chPref val="3"/>
        </dgm:presLayoutVars>
      </dgm:prSet>
      <dgm:spPr/>
    </dgm:pt>
    <dgm:pt modelId="{C18B5ACD-0D22-49D3-AB05-C1C04DFD85FC}" type="pres">
      <dgm:prSet presAssocID="{067D7506-B902-4181-8BBD-86697FB8DA5A}" presName="hierChild2" presStyleCnt="0"/>
      <dgm:spPr/>
    </dgm:pt>
  </dgm:ptLst>
  <dgm:cxnLst>
    <dgm:cxn modelId="{1F44AD00-9D2E-4F5D-9773-CE0D5A92C330}" srcId="{1A4F6DFE-6B66-4EA9-ADFB-6D05066C56E5}" destId="{067D7506-B902-4181-8BBD-86697FB8DA5A}" srcOrd="1" destOrd="0" parTransId="{E3D712CA-34E0-46A1-910F-19C3DE13B2BF}" sibTransId="{3EBDC56F-981C-4D6D-94A4-39247D295EF1}"/>
    <dgm:cxn modelId="{6DEA73A5-C5F5-463F-B14C-FAE64B30CED2}" type="presOf" srcId="{1A4F6DFE-6B66-4EA9-ADFB-6D05066C56E5}" destId="{87BCB136-E332-4E22-A045-6609ED789535}" srcOrd="0" destOrd="0" presId="urn:microsoft.com/office/officeart/2005/8/layout/hierarchy1"/>
    <dgm:cxn modelId="{B686CEAA-B8CE-4053-B18B-6C44549BA28E}" type="presOf" srcId="{6BA7E9BB-1D29-459A-99B7-1DC69EBD3FE2}" destId="{48432F60-7EB5-471F-BAC0-084DD50ABA89}" srcOrd="0" destOrd="0" presId="urn:microsoft.com/office/officeart/2005/8/layout/hierarchy1"/>
    <dgm:cxn modelId="{71C6A8B5-7BC0-470E-839F-FBFB26B81459}" type="presOf" srcId="{067D7506-B902-4181-8BBD-86697FB8DA5A}" destId="{94E935F0-12A8-4060-894F-56B5162C7E5A}" srcOrd="0" destOrd="0" presId="urn:microsoft.com/office/officeart/2005/8/layout/hierarchy1"/>
    <dgm:cxn modelId="{7F8EC4C5-D05C-494D-9890-B2B138F7C174}" srcId="{1A4F6DFE-6B66-4EA9-ADFB-6D05066C56E5}" destId="{6BA7E9BB-1D29-459A-99B7-1DC69EBD3FE2}" srcOrd="0" destOrd="0" parTransId="{59D3A208-8F24-4163-BAA3-A3C72DB24349}" sibTransId="{87B03E20-F9EE-4F20-A57A-31F7E7139A67}"/>
    <dgm:cxn modelId="{2C97AEED-AE90-4AC5-912B-3EC0E44C3834}" type="presParOf" srcId="{87BCB136-E332-4E22-A045-6609ED789535}" destId="{7D0BEB05-1BAD-4D2C-8130-D5AF140164DF}" srcOrd="0" destOrd="0" presId="urn:microsoft.com/office/officeart/2005/8/layout/hierarchy1"/>
    <dgm:cxn modelId="{40F787D6-F397-4743-A95F-630AAC95B2DC}" type="presParOf" srcId="{7D0BEB05-1BAD-4D2C-8130-D5AF140164DF}" destId="{2281CAF3-79C0-4225-9B7A-BBB710A5049B}" srcOrd="0" destOrd="0" presId="urn:microsoft.com/office/officeart/2005/8/layout/hierarchy1"/>
    <dgm:cxn modelId="{B85A3FF2-6298-4BFF-9524-006EAE110EA8}" type="presParOf" srcId="{2281CAF3-79C0-4225-9B7A-BBB710A5049B}" destId="{EA98BC28-EA6A-4F58-BDA0-2DE40154B79F}" srcOrd="0" destOrd="0" presId="urn:microsoft.com/office/officeart/2005/8/layout/hierarchy1"/>
    <dgm:cxn modelId="{685EDDFE-DEC9-4721-AFD8-3C710E760492}" type="presParOf" srcId="{2281CAF3-79C0-4225-9B7A-BBB710A5049B}" destId="{48432F60-7EB5-471F-BAC0-084DD50ABA89}" srcOrd="1" destOrd="0" presId="urn:microsoft.com/office/officeart/2005/8/layout/hierarchy1"/>
    <dgm:cxn modelId="{01F40E8E-CA46-4ABF-9830-6EA60517C80F}" type="presParOf" srcId="{7D0BEB05-1BAD-4D2C-8130-D5AF140164DF}" destId="{0FA5504B-9713-45EF-B000-BDB3A0DEDF5C}" srcOrd="1" destOrd="0" presId="urn:microsoft.com/office/officeart/2005/8/layout/hierarchy1"/>
    <dgm:cxn modelId="{616EF1CD-625A-4332-B66D-CB51451CB8EC}" type="presParOf" srcId="{87BCB136-E332-4E22-A045-6609ED789535}" destId="{D499AE63-19B7-41CD-A09C-8B5CDCBEFE18}" srcOrd="1" destOrd="0" presId="urn:microsoft.com/office/officeart/2005/8/layout/hierarchy1"/>
    <dgm:cxn modelId="{93BB3F4C-B5BC-480A-9264-A8CC70C14B12}" type="presParOf" srcId="{D499AE63-19B7-41CD-A09C-8B5CDCBEFE18}" destId="{F20C81F0-3F5B-4B23-AAD5-DC9749B00580}" srcOrd="0" destOrd="0" presId="urn:microsoft.com/office/officeart/2005/8/layout/hierarchy1"/>
    <dgm:cxn modelId="{61A5C932-FB91-410B-ABCB-73F33E96CEF1}" type="presParOf" srcId="{F20C81F0-3F5B-4B23-AAD5-DC9749B00580}" destId="{D4D3F8E7-A5F2-4A08-A7F0-9C48A18E64D7}" srcOrd="0" destOrd="0" presId="urn:microsoft.com/office/officeart/2005/8/layout/hierarchy1"/>
    <dgm:cxn modelId="{4A6F87A7-FCF0-4DC5-9D1C-22F38D356E06}" type="presParOf" srcId="{F20C81F0-3F5B-4B23-AAD5-DC9749B00580}" destId="{94E935F0-12A8-4060-894F-56B5162C7E5A}" srcOrd="1" destOrd="0" presId="urn:microsoft.com/office/officeart/2005/8/layout/hierarchy1"/>
    <dgm:cxn modelId="{B0B2641D-A650-4669-93F6-49EAE62309AE}" type="presParOf" srcId="{D499AE63-19B7-41CD-A09C-8B5CDCBEFE18}" destId="{C18B5ACD-0D22-49D3-AB05-C1C04DFD85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84ADD-F815-45BA-B4B5-7631440CBC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49DB4-5491-42A3-A2F5-33FB17A8F72F}" type="pres">
      <dgm:prSet presAssocID="{AB984ADD-F815-45BA-B4B5-7631440CBCA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BE37F7C-578F-4DCA-893D-B9DCFE1F3540}" type="presOf" srcId="{AB984ADD-F815-45BA-B4B5-7631440CBCAD}" destId="{33A49DB4-5491-42A3-A2F5-33FB17A8F7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38AE1-BC8D-4DB5-AA90-F5B60307ED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FF249-1D29-4043-8CBF-BE74B69AAD6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We can tackle differentially private inference via input and layer perturbations.</a:t>
          </a:r>
        </a:p>
      </dgm:t>
    </dgm:pt>
    <dgm:pt modelId="{83C8E3B7-1572-4B47-A2F1-92FD75B6265F}" type="parTrans" cxnId="{925DBEEB-1A31-4F77-BD1D-A650C50CA548}">
      <dgm:prSet/>
      <dgm:spPr/>
      <dgm:t>
        <a:bodyPr/>
        <a:lstStyle/>
        <a:p>
          <a:endParaRPr lang="en-US"/>
        </a:p>
      </dgm:t>
    </dgm:pt>
    <dgm:pt modelId="{ABB93DA6-66C6-42AA-BDC7-9363463AF79E}" type="sibTrans" cxnId="{925DBEEB-1A31-4F77-BD1D-A650C50CA548}">
      <dgm:prSet/>
      <dgm:spPr/>
      <dgm:t>
        <a:bodyPr/>
        <a:lstStyle/>
        <a:p>
          <a:endParaRPr lang="en-US"/>
        </a:p>
      </dgm:t>
    </dgm:pt>
    <dgm:pt modelId="{0FB7A0AA-585B-4DD4-8235-D5294756D44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However, standard self-attention has a very high sensitivity and makes DP infeasible.</a:t>
          </a:r>
        </a:p>
      </dgm:t>
    </dgm:pt>
    <dgm:pt modelId="{52B448D4-CE7A-40E3-8A28-92D4822D92A6}" type="parTrans" cxnId="{883C62B9-DB31-4AD6-89FF-C77BBC6F63D3}">
      <dgm:prSet/>
      <dgm:spPr/>
      <dgm:t>
        <a:bodyPr/>
        <a:lstStyle/>
        <a:p>
          <a:endParaRPr lang="en-US"/>
        </a:p>
      </dgm:t>
    </dgm:pt>
    <dgm:pt modelId="{D3E99300-157A-4178-8A16-D751D32BFE88}" type="sibTrans" cxnId="{883C62B9-DB31-4AD6-89FF-C77BBC6F63D3}">
      <dgm:prSet/>
      <dgm:spPr/>
      <dgm:t>
        <a:bodyPr/>
        <a:lstStyle/>
        <a:p>
          <a:endParaRPr lang="en-US"/>
        </a:p>
      </dgm:t>
    </dgm:pt>
    <dgm:pt modelId="{71A48A34-9DBD-40D3-A031-B049CA9EDA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We can either use </a:t>
          </a:r>
          <a:r>
            <a:rPr lang="en-US" b="1" dirty="0"/>
            <a:t>clipping</a:t>
          </a:r>
          <a:r>
            <a:rPr lang="en-US" dirty="0"/>
            <a:t> or a </a:t>
          </a:r>
          <a:r>
            <a:rPr lang="en-US" b="1" dirty="0"/>
            <a:t>modified version of self-attention</a:t>
          </a:r>
          <a:r>
            <a:rPr lang="en-US" dirty="0"/>
            <a:t> to bring sensitivity under control and make inference DP.</a:t>
          </a:r>
        </a:p>
      </dgm:t>
    </dgm:pt>
    <dgm:pt modelId="{1AE1F040-60FD-4794-88F6-AF902C663DF4}" type="parTrans" cxnId="{E2C9F600-10D4-445B-9859-E407DBE95067}">
      <dgm:prSet/>
      <dgm:spPr/>
      <dgm:t>
        <a:bodyPr/>
        <a:lstStyle/>
        <a:p>
          <a:endParaRPr lang="en-US"/>
        </a:p>
      </dgm:t>
    </dgm:pt>
    <dgm:pt modelId="{70FC8583-6715-411A-8132-DF74DA748830}" type="sibTrans" cxnId="{E2C9F600-10D4-445B-9859-E407DBE95067}">
      <dgm:prSet/>
      <dgm:spPr/>
      <dgm:t>
        <a:bodyPr/>
        <a:lstStyle/>
        <a:p>
          <a:endParaRPr lang="en-US"/>
        </a:p>
      </dgm:t>
    </dgm:pt>
    <dgm:pt modelId="{42716D03-BF82-4A55-A223-97334A433A1E}" type="pres">
      <dgm:prSet presAssocID="{2BF38AE1-BC8D-4DB5-AA90-F5B60307ED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C8DA56-F6ED-4C73-B144-783FBE27D9E2}" type="pres">
      <dgm:prSet presAssocID="{F8DFF249-1D29-4043-8CBF-BE74B69AAD63}" presName="hierRoot1" presStyleCnt="0"/>
      <dgm:spPr/>
    </dgm:pt>
    <dgm:pt modelId="{F627E1EA-8253-41A8-A769-230C3FF0F1F9}" type="pres">
      <dgm:prSet presAssocID="{F8DFF249-1D29-4043-8CBF-BE74B69AAD63}" presName="composite" presStyleCnt="0"/>
      <dgm:spPr/>
    </dgm:pt>
    <dgm:pt modelId="{80FD3BC3-F203-40CF-8099-DF66DDDC8558}" type="pres">
      <dgm:prSet presAssocID="{F8DFF249-1D29-4043-8CBF-BE74B69AAD63}" presName="background" presStyleLbl="node0" presStyleIdx="0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27A3B8B8-2F05-45E8-B3D4-49E54FF27F8D}" type="pres">
      <dgm:prSet presAssocID="{F8DFF249-1D29-4043-8CBF-BE74B69AAD63}" presName="text" presStyleLbl="fgAcc0" presStyleIdx="0" presStyleCnt="3">
        <dgm:presLayoutVars>
          <dgm:chPref val="3"/>
        </dgm:presLayoutVars>
      </dgm:prSet>
      <dgm:spPr/>
    </dgm:pt>
    <dgm:pt modelId="{66D7EBCF-6BE3-41CB-BC70-B76E0B1299F7}" type="pres">
      <dgm:prSet presAssocID="{F8DFF249-1D29-4043-8CBF-BE74B69AAD63}" presName="hierChild2" presStyleCnt="0"/>
      <dgm:spPr/>
    </dgm:pt>
    <dgm:pt modelId="{F8C2D9E2-83D6-41BF-9AF7-22AF7C200471}" type="pres">
      <dgm:prSet presAssocID="{0FB7A0AA-585B-4DD4-8235-D5294756D44C}" presName="hierRoot1" presStyleCnt="0"/>
      <dgm:spPr/>
    </dgm:pt>
    <dgm:pt modelId="{017D91EA-894E-4776-B3EB-B0EB58D2769D}" type="pres">
      <dgm:prSet presAssocID="{0FB7A0AA-585B-4DD4-8235-D5294756D44C}" presName="composite" presStyleCnt="0"/>
      <dgm:spPr/>
    </dgm:pt>
    <dgm:pt modelId="{ED75E99D-3097-4B7B-85DC-F988752AF11B}" type="pres">
      <dgm:prSet presAssocID="{0FB7A0AA-585B-4DD4-8235-D5294756D44C}" presName="background" presStyleLbl="node0" presStyleIdx="1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C5C0DA81-68D3-406D-B8AB-E58B68CC9793}" type="pres">
      <dgm:prSet presAssocID="{0FB7A0AA-585B-4DD4-8235-D5294756D44C}" presName="text" presStyleLbl="fgAcc0" presStyleIdx="1" presStyleCnt="3">
        <dgm:presLayoutVars>
          <dgm:chPref val="3"/>
        </dgm:presLayoutVars>
      </dgm:prSet>
      <dgm:spPr/>
    </dgm:pt>
    <dgm:pt modelId="{973A4092-7022-491E-9EE1-52AE1E7A15EC}" type="pres">
      <dgm:prSet presAssocID="{0FB7A0AA-585B-4DD4-8235-D5294756D44C}" presName="hierChild2" presStyleCnt="0"/>
      <dgm:spPr/>
    </dgm:pt>
    <dgm:pt modelId="{7A6DBD81-F57D-419A-8932-2029ED791007}" type="pres">
      <dgm:prSet presAssocID="{71A48A34-9DBD-40D3-A031-B049CA9EDAB6}" presName="hierRoot1" presStyleCnt="0"/>
      <dgm:spPr/>
    </dgm:pt>
    <dgm:pt modelId="{13748EB4-8128-4DA6-8732-4DF4D0A37647}" type="pres">
      <dgm:prSet presAssocID="{71A48A34-9DBD-40D3-A031-B049CA9EDAB6}" presName="composite" presStyleCnt="0"/>
      <dgm:spPr/>
    </dgm:pt>
    <dgm:pt modelId="{EA612DE2-F755-4639-BAB4-1181E365AB25}" type="pres">
      <dgm:prSet presAssocID="{71A48A34-9DBD-40D3-A031-B049CA9EDAB6}" presName="background" presStyleLbl="node0" presStyleIdx="2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BD3E41B0-6116-4276-BC12-6AEC8DD69CF1}" type="pres">
      <dgm:prSet presAssocID="{71A48A34-9DBD-40D3-A031-B049CA9EDAB6}" presName="text" presStyleLbl="fgAcc0" presStyleIdx="2" presStyleCnt="3">
        <dgm:presLayoutVars>
          <dgm:chPref val="3"/>
        </dgm:presLayoutVars>
      </dgm:prSet>
      <dgm:spPr/>
    </dgm:pt>
    <dgm:pt modelId="{EC3BF216-C3D6-455B-909A-29716F8243AA}" type="pres">
      <dgm:prSet presAssocID="{71A48A34-9DBD-40D3-A031-B049CA9EDAB6}" presName="hierChild2" presStyleCnt="0"/>
      <dgm:spPr/>
    </dgm:pt>
  </dgm:ptLst>
  <dgm:cxnLst>
    <dgm:cxn modelId="{E2C9F600-10D4-445B-9859-E407DBE95067}" srcId="{2BF38AE1-BC8D-4DB5-AA90-F5B60307EDE3}" destId="{71A48A34-9DBD-40D3-A031-B049CA9EDAB6}" srcOrd="2" destOrd="0" parTransId="{1AE1F040-60FD-4794-88F6-AF902C663DF4}" sibTransId="{70FC8583-6715-411A-8132-DF74DA748830}"/>
    <dgm:cxn modelId="{597BC019-5F56-4A8B-8618-594A277EF438}" type="presOf" srcId="{71A48A34-9DBD-40D3-A031-B049CA9EDAB6}" destId="{BD3E41B0-6116-4276-BC12-6AEC8DD69CF1}" srcOrd="0" destOrd="0" presId="urn:microsoft.com/office/officeart/2005/8/layout/hierarchy1"/>
    <dgm:cxn modelId="{47896925-1259-48A2-BFF3-DD2B6C244695}" type="presOf" srcId="{2BF38AE1-BC8D-4DB5-AA90-F5B60307EDE3}" destId="{42716D03-BF82-4A55-A223-97334A433A1E}" srcOrd="0" destOrd="0" presId="urn:microsoft.com/office/officeart/2005/8/layout/hierarchy1"/>
    <dgm:cxn modelId="{9C6F4564-EA8C-4CFB-A5EA-3D536ABFF91B}" type="presOf" srcId="{0FB7A0AA-585B-4DD4-8235-D5294756D44C}" destId="{C5C0DA81-68D3-406D-B8AB-E58B68CC9793}" srcOrd="0" destOrd="0" presId="urn:microsoft.com/office/officeart/2005/8/layout/hierarchy1"/>
    <dgm:cxn modelId="{4D4D7486-F2FA-4BEF-9E82-BFED4F12094D}" type="presOf" srcId="{F8DFF249-1D29-4043-8CBF-BE74B69AAD63}" destId="{27A3B8B8-2F05-45E8-B3D4-49E54FF27F8D}" srcOrd="0" destOrd="0" presId="urn:microsoft.com/office/officeart/2005/8/layout/hierarchy1"/>
    <dgm:cxn modelId="{883C62B9-DB31-4AD6-89FF-C77BBC6F63D3}" srcId="{2BF38AE1-BC8D-4DB5-AA90-F5B60307EDE3}" destId="{0FB7A0AA-585B-4DD4-8235-D5294756D44C}" srcOrd="1" destOrd="0" parTransId="{52B448D4-CE7A-40E3-8A28-92D4822D92A6}" sibTransId="{D3E99300-157A-4178-8A16-D751D32BFE88}"/>
    <dgm:cxn modelId="{925DBEEB-1A31-4F77-BD1D-A650C50CA548}" srcId="{2BF38AE1-BC8D-4DB5-AA90-F5B60307EDE3}" destId="{F8DFF249-1D29-4043-8CBF-BE74B69AAD63}" srcOrd="0" destOrd="0" parTransId="{83C8E3B7-1572-4B47-A2F1-92FD75B6265F}" sibTransId="{ABB93DA6-66C6-42AA-BDC7-9363463AF79E}"/>
    <dgm:cxn modelId="{CC9516E1-D2FC-4CE3-8A4D-0CF887E6AB5A}" type="presParOf" srcId="{42716D03-BF82-4A55-A223-97334A433A1E}" destId="{ADC8DA56-F6ED-4C73-B144-783FBE27D9E2}" srcOrd="0" destOrd="0" presId="urn:microsoft.com/office/officeart/2005/8/layout/hierarchy1"/>
    <dgm:cxn modelId="{92AC1A36-FD31-412E-A644-EA2FADD485AD}" type="presParOf" srcId="{ADC8DA56-F6ED-4C73-B144-783FBE27D9E2}" destId="{F627E1EA-8253-41A8-A769-230C3FF0F1F9}" srcOrd="0" destOrd="0" presId="urn:microsoft.com/office/officeart/2005/8/layout/hierarchy1"/>
    <dgm:cxn modelId="{5564FF50-05E3-4FCF-9256-7274EFF9DC50}" type="presParOf" srcId="{F627E1EA-8253-41A8-A769-230C3FF0F1F9}" destId="{80FD3BC3-F203-40CF-8099-DF66DDDC8558}" srcOrd="0" destOrd="0" presId="urn:microsoft.com/office/officeart/2005/8/layout/hierarchy1"/>
    <dgm:cxn modelId="{F64AB1AB-FE50-411B-924C-23D5ED8A2008}" type="presParOf" srcId="{F627E1EA-8253-41A8-A769-230C3FF0F1F9}" destId="{27A3B8B8-2F05-45E8-B3D4-49E54FF27F8D}" srcOrd="1" destOrd="0" presId="urn:microsoft.com/office/officeart/2005/8/layout/hierarchy1"/>
    <dgm:cxn modelId="{E32FF414-1ED4-427C-AB37-B42D8D34DC7D}" type="presParOf" srcId="{ADC8DA56-F6ED-4C73-B144-783FBE27D9E2}" destId="{66D7EBCF-6BE3-41CB-BC70-B76E0B1299F7}" srcOrd="1" destOrd="0" presId="urn:microsoft.com/office/officeart/2005/8/layout/hierarchy1"/>
    <dgm:cxn modelId="{1400A00C-C9AD-4E87-9684-7157432B576B}" type="presParOf" srcId="{42716D03-BF82-4A55-A223-97334A433A1E}" destId="{F8C2D9E2-83D6-41BF-9AF7-22AF7C200471}" srcOrd="1" destOrd="0" presId="urn:microsoft.com/office/officeart/2005/8/layout/hierarchy1"/>
    <dgm:cxn modelId="{933BDB5A-0FEE-4F22-84F0-64271D399618}" type="presParOf" srcId="{F8C2D9E2-83D6-41BF-9AF7-22AF7C200471}" destId="{017D91EA-894E-4776-B3EB-B0EB58D2769D}" srcOrd="0" destOrd="0" presId="urn:microsoft.com/office/officeart/2005/8/layout/hierarchy1"/>
    <dgm:cxn modelId="{8621851B-89B5-4CFF-BB91-63466BA2DEED}" type="presParOf" srcId="{017D91EA-894E-4776-B3EB-B0EB58D2769D}" destId="{ED75E99D-3097-4B7B-85DC-F988752AF11B}" srcOrd="0" destOrd="0" presId="urn:microsoft.com/office/officeart/2005/8/layout/hierarchy1"/>
    <dgm:cxn modelId="{C54C44C2-B817-41F4-B8BF-35FDE1809EBA}" type="presParOf" srcId="{017D91EA-894E-4776-B3EB-B0EB58D2769D}" destId="{C5C0DA81-68D3-406D-B8AB-E58B68CC9793}" srcOrd="1" destOrd="0" presId="urn:microsoft.com/office/officeart/2005/8/layout/hierarchy1"/>
    <dgm:cxn modelId="{4A9C51EC-DCEF-494D-B62D-70AB34275806}" type="presParOf" srcId="{F8C2D9E2-83D6-41BF-9AF7-22AF7C200471}" destId="{973A4092-7022-491E-9EE1-52AE1E7A15EC}" srcOrd="1" destOrd="0" presId="urn:microsoft.com/office/officeart/2005/8/layout/hierarchy1"/>
    <dgm:cxn modelId="{8FC75D28-75F5-4B90-B82B-93ED64FDDDC2}" type="presParOf" srcId="{42716D03-BF82-4A55-A223-97334A433A1E}" destId="{7A6DBD81-F57D-419A-8932-2029ED791007}" srcOrd="2" destOrd="0" presId="urn:microsoft.com/office/officeart/2005/8/layout/hierarchy1"/>
    <dgm:cxn modelId="{2B717320-6466-488B-B883-6BFFEA0065C3}" type="presParOf" srcId="{7A6DBD81-F57D-419A-8932-2029ED791007}" destId="{13748EB4-8128-4DA6-8732-4DF4D0A37647}" srcOrd="0" destOrd="0" presId="urn:microsoft.com/office/officeart/2005/8/layout/hierarchy1"/>
    <dgm:cxn modelId="{18167F07-DEAE-49E4-8525-3C205EF7E454}" type="presParOf" srcId="{13748EB4-8128-4DA6-8732-4DF4D0A37647}" destId="{EA612DE2-F755-4639-BAB4-1181E365AB25}" srcOrd="0" destOrd="0" presId="urn:microsoft.com/office/officeart/2005/8/layout/hierarchy1"/>
    <dgm:cxn modelId="{D09E41C2-1934-4B91-A406-2447B36F50A0}" type="presParOf" srcId="{13748EB4-8128-4DA6-8732-4DF4D0A37647}" destId="{BD3E41B0-6116-4276-BC12-6AEC8DD69CF1}" srcOrd="1" destOrd="0" presId="urn:microsoft.com/office/officeart/2005/8/layout/hierarchy1"/>
    <dgm:cxn modelId="{D5770E56-2562-4D28-B2C2-04C38E5FE586}" type="presParOf" srcId="{7A6DBD81-F57D-419A-8932-2029ED791007}" destId="{EC3BF216-C3D6-455B-909A-29716F8243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8BC28-EA6A-4F58-BDA0-2DE40154B79F}">
      <dsp:nvSpPr>
        <dsp:cNvPr id="0" name=""/>
        <dsp:cNvSpPr/>
      </dsp:nvSpPr>
      <dsp:spPr>
        <a:xfrm>
          <a:off x="1406" y="872172"/>
          <a:ext cx="4937279" cy="3135172"/>
        </a:xfrm>
        <a:prstGeom prst="roundRect">
          <a:avLst>
            <a:gd name="adj" fmla="val 10000"/>
          </a:avLst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48432F60-7EB5-471F-BAC0-084DD50ABA89}">
      <dsp:nvSpPr>
        <dsp:cNvPr id="0" name=""/>
        <dsp:cNvSpPr/>
      </dsp:nvSpPr>
      <dsp:spPr>
        <a:xfrm>
          <a:off x="549993" y="1393329"/>
          <a:ext cx="4937279" cy="3135172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 want to try out different ways to make transformers DP and benchmark them.</a:t>
          </a:r>
        </a:p>
      </dsp:txBody>
      <dsp:txXfrm>
        <a:off x="641819" y="1485155"/>
        <a:ext cx="4753627" cy="2951520"/>
      </dsp:txXfrm>
    </dsp:sp>
    <dsp:sp modelId="{D4D3F8E7-A5F2-4A08-A7F0-9C48A18E64D7}">
      <dsp:nvSpPr>
        <dsp:cNvPr id="0" name=""/>
        <dsp:cNvSpPr/>
      </dsp:nvSpPr>
      <dsp:spPr>
        <a:xfrm>
          <a:off x="6035859" y="872172"/>
          <a:ext cx="4937279" cy="3135172"/>
        </a:xfrm>
        <a:prstGeom prst="roundRect">
          <a:avLst>
            <a:gd name="adj" fmla="val 10000"/>
          </a:avLst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94E935F0-12A8-4060-894F-56B5162C7E5A}">
      <dsp:nvSpPr>
        <dsp:cNvPr id="0" name=""/>
        <dsp:cNvSpPr/>
      </dsp:nvSpPr>
      <dsp:spPr>
        <a:xfrm>
          <a:off x="6584446" y="1393329"/>
          <a:ext cx="4937279" cy="3135172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Specifically, we want to try adding noise to inputs and individual layers of the transformer.</a:t>
          </a:r>
        </a:p>
      </dsp:txBody>
      <dsp:txXfrm>
        <a:off x="6676272" y="1485155"/>
        <a:ext cx="4753627" cy="295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D3BC3-F203-40CF-8099-DF66DDDC8558}">
      <dsp:nvSpPr>
        <dsp:cNvPr id="0" name=""/>
        <dsp:cNvSpPr/>
      </dsp:nvSpPr>
      <dsp:spPr>
        <a:xfrm>
          <a:off x="0" y="1500311"/>
          <a:ext cx="3240881" cy="2057959"/>
        </a:xfrm>
        <a:prstGeom prst="roundRect">
          <a:avLst>
            <a:gd name="adj" fmla="val 10000"/>
          </a:avLst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27A3B8B8-2F05-45E8-B3D4-49E54FF27F8D}">
      <dsp:nvSpPr>
        <dsp:cNvPr id="0" name=""/>
        <dsp:cNvSpPr/>
      </dsp:nvSpPr>
      <dsp:spPr>
        <a:xfrm>
          <a:off x="360097" y="1842404"/>
          <a:ext cx="3240881" cy="2057959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can tackle differentially private inference via input and layer perturbations.</a:t>
          </a:r>
        </a:p>
      </dsp:txBody>
      <dsp:txXfrm>
        <a:off x="420373" y="1902680"/>
        <a:ext cx="3120329" cy="1937407"/>
      </dsp:txXfrm>
    </dsp:sp>
    <dsp:sp modelId="{ED75E99D-3097-4B7B-85DC-F988752AF11B}">
      <dsp:nvSpPr>
        <dsp:cNvPr id="0" name=""/>
        <dsp:cNvSpPr/>
      </dsp:nvSpPr>
      <dsp:spPr>
        <a:xfrm>
          <a:off x="3961076" y="1500311"/>
          <a:ext cx="3240881" cy="2057959"/>
        </a:xfrm>
        <a:prstGeom prst="roundRect">
          <a:avLst>
            <a:gd name="adj" fmla="val 10000"/>
          </a:avLst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C5C0DA81-68D3-406D-B8AB-E58B68CC9793}">
      <dsp:nvSpPr>
        <dsp:cNvPr id="0" name=""/>
        <dsp:cNvSpPr/>
      </dsp:nvSpPr>
      <dsp:spPr>
        <a:xfrm>
          <a:off x="4321174" y="1842404"/>
          <a:ext cx="3240881" cy="2057959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However, standard self-attention has a very high sensitivity and makes DP infeasible.</a:t>
          </a:r>
        </a:p>
      </dsp:txBody>
      <dsp:txXfrm>
        <a:off x="4381450" y="1902680"/>
        <a:ext cx="3120329" cy="1937407"/>
      </dsp:txXfrm>
    </dsp:sp>
    <dsp:sp modelId="{EA612DE2-F755-4639-BAB4-1181E365AB25}">
      <dsp:nvSpPr>
        <dsp:cNvPr id="0" name=""/>
        <dsp:cNvSpPr/>
      </dsp:nvSpPr>
      <dsp:spPr>
        <a:xfrm>
          <a:off x="7922153" y="1500311"/>
          <a:ext cx="3240881" cy="2057959"/>
        </a:xfrm>
        <a:prstGeom prst="roundRect">
          <a:avLst>
            <a:gd name="adj" fmla="val 10000"/>
          </a:avLst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BD3E41B0-6116-4276-BC12-6AEC8DD69CF1}">
      <dsp:nvSpPr>
        <dsp:cNvPr id="0" name=""/>
        <dsp:cNvSpPr/>
      </dsp:nvSpPr>
      <dsp:spPr>
        <a:xfrm>
          <a:off x="8282251" y="1842404"/>
          <a:ext cx="3240881" cy="2057959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can either use </a:t>
          </a:r>
          <a:r>
            <a:rPr lang="en-US" sz="2100" b="1" kern="1200" dirty="0"/>
            <a:t>clipping</a:t>
          </a:r>
          <a:r>
            <a:rPr lang="en-US" sz="2100" kern="1200" dirty="0"/>
            <a:t> or a </a:t>
          </a:r>
          <a:r>
            <a:rPr lang="en-US" sz="2100" b="1" kern="1200" dirty="0"/>
            <a:t>modified version of self-attention</a:t>
          </a:r>
          <a:r>
            <a:rPr lang="en-US" sz="2100" kern="1200" dirty="0"/>
            <a:t> to bring sensitivity under control and make inference DP.</a:t>
          </a:r>
        </a:p>
      </dsp:txBody>
      <dsp:txXfrm>
        <a:off x="8342527" y="1902680"/>
        <a:ext cx="3120329" cy="1937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2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87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8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83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94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92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74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25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5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19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2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92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Differential Privacy in Transformer Architectures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Jakob Zmrzlikar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/>
              <a:t>10. 7. 2023, Master Thesis Kick-off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67" y="3104964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Initial Findings</a:t>
            </a:r>
          </a:p>
          <a:p>
            <a:endParaRPr lang="en-US" dirty="0"/>
          </a:p>
          <a:p>
            <a:r>
              <a:rPr lang="en-US" dirty="0"/>
              <a:t>5. 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7900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Initial findings</a:t>
            </a:r>
          </a:p>
        </p:txBody>
      </p:sp>
      <p:pic>
        <p:nvPicPr>
          <p:cNvPr id="2050" name="Picture 2" descr="Unlocking High-Accuracy Differentially Private Image Classification through  Scale">
            <a:extLst>
              <a:ext uri="{FF2B5EF4-FFF2-40B4-BE49-F238E27FC236}">
                <a16:creationId xmlns:a16="http://schemas.microsoft.com/office/drawing/2014/main" id="{53C0B053-03FB-1E36-1706-233BA461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2" y="2209822"/>
            <a:ext cx="5659967" cy="294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2D5C03-9B3A-4281-91D2-9E083A7FB247}"/>
              </a:ext>
            </a:extLst>
          </p:cNvPr>
          <p:cNvGrpSpPr/>
          <p:nvPr/>
        </p:nvGrpSpPr>
        <p:grpSpPr>
          <a:xfrm>
            <a:off x="344865" y="1263113"/>
            <a:ext cx="5659967" cy="1105649"/>
            <a:chOff x="0" y="513292"/>
            <a:chExt cx="5659967" cy="11056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90F399-346A-4BD1-881C-91AE161FAF4C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92F0A95B-75A8-4E3B-9216-FBEA8A7A887B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Previous DP work on transformers has focused primarily on adding noise to the gradients during training (DP-SGD) [Abadi et al., 2016]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D6D58B-53F5-4659-9149-45970B9A1795}"/>
              </a:ext>
            </a:extLst>
          </p:cNvPr>
          <p:cNvGrpSpPr/>
          <p:nvPr/>
        </p:nvGrpSpPr>
        <p:grpSpPr>
          <a:xfrm>
            <a:off x="277305" y="2966335"/>
            <a:ext cx="5774752" cy="1155627"/>
            <a:chOff x="-23163" y="430447"/>
            <a:chExt cx="5720681" cy="19199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AA67A4-A278-4034-B424-42673E9C1BED}"/>
                </a:ext>
              </a:extLst>
            </p:cNvPr>
            <p:cNvSpPr/>
            <p:nvPr/>
          </p:nvSpPr>
          <p:spPr>
            <a:xfrm>
              <a:off x="0" y="430447"/>
              <a:ext cx="5659967" cy="17643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F847B6A9-C5DC-4934-B510-37AF03F9F956}"/>
                </a:ext>
              </a:extLst>
            </p:cNvPr>
            <p:cNvSpPr txBox="1"/>
            <p:nvPr/>
          </p:nvSpPr>
          <p:spPr>
            <a:xfrm>
              <a:off x="-23163" y="430447"/>
              <a:ext cx="5720681" cy="191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DP-SGD uses a slightly different version of gradient descent (gradient clipping) to control sensitivity and make DP attainable.</a:t>
              </a:r>
            </a:p>
          </p:txBody>
        </p:sp>
      </p:grp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525480D-48D8-4707-9D63-16738DC355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2578821"/>
              </p:ext>
            </p:extLst>
          </p:nvPr>
        </p:nvGraphicFramePr>
        <p:xfrm>
          <a:off x="334963" y="4725144"/>
          <a:ext cx="5659437" cy="16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439625C-0B9D-4B96-A6FE-FEA13A0AF028}"/>
              </a:ext>
            </a:extLst>
          </p:cNvPr>
          <p:cNvGrpSpPr/>
          <p:nvPr/>
        </p:nvGrpSpPr>
        <p:grpSpPr>
          <a:xfrm>
            <a:off x="319718" y="4677267"/>
            <a:ext cx="5659437" cy="951476"/>
            <a:chOff x="0" y="416677"/>
            <a:chExt cx="5659437" cy="95147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0168AF1-0840-4245-AD95-E7709B120D74}"/>
                </a:ext>
              </a:extLst>
            </p:cNvPr>
            <p:cNvSpPr/>
            <p:nvPr/>
          </p:nvSpPr>
          <p:spPr>
            <a:xfrm>
              <a:off x="0" y="416677"/>
              <a:ext cx="5659437" cy="95147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E76781CF-441E-45EE-A305-EEDCA5A9A50B}"/>
                </a:ext>
              </a:extLst>
            </p:cNvPr>
            <p:cNvSpPr txBox="1"/>
            <p:nvPr/>
          </p:nvSpPr>
          <p:spPr>
            <a:xfrm>
              <a:off x="46447" y="463124"/>
              <a:ext cx="5566543" cy="858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DP-SGD ensures differential privacy for training data, but not for </a:t>
              </a:r>
              <a:r>
                <a:rPr lang="en-US" sz="2000" b="1" kern="1200" dirty="0"/>
                <a:t>inference</a:t>
              </a:r>
              <a:r>
                <a:rPr lang="en-US" sz="2000" kern="1200" dirty="0"/>
                <a:t> </a:t>
              </a:r>
              <a:r>
                <a:rPr lang="en-US" sz="2000" b="1" kern="1200" dirty="0"/>
                <a:t>data</a:t>
              </a:r>
              <a:r>
                <a:rPr lang="en-US" sz="2000" kern="1200" dirty="0"/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15FFF0-B8CA-2E42-450A-619471FA2052}"/>
              </a:ext>
            </a:extLst>
          </p:cNvPr>
          <p:cNvSpPr txBox="1"/>
          <p:nvPr/>
        </p:nvSpPr>
        <p:spPr>
          <a:xfrm>
            <a:off x="7248128" y="5582296"/>
            <a:ext cx="1847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9A2BF-EC19-21F5-54D7-6AC9C7800FBB}"/>
              </a:ext>
            </a:extLst>
          </p:cNvPr>
          <p:cNvSpPr txBox="1"/>
          <p:nvPr/>
        </p:nvSpPr>
        <p:spPr>
          <a:xfrm>
            <a:off x="6069083" y="5169840"/>
            <a:ext cx="591700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https://www.deepmind.com/blog/unlocking-high-accuracy-differentially-private-image-classification-through-scale</a:t>
            </a:r>
          </a:p>
        </p:txBody>
      </p:sp>
    </p:spTree>
    <p:extLst>
      <p:ext uri="{BB962C8B-B14F-4D97-AF65-F5344CB8AC3E}">
        <p14:creationId xmlns:p14="http://schemas.microsoft.com/office/powerpoint/2010/main" val="10370888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44624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/>
              <a:t>Initial findings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graphicFrame>
        <p:nvGraphicFramePr>
          <p:cNvPr id="24" name="Inhaltsplatzhalter 2">
            <a:extLst>
              <a:ext uri="{FF2B5EF4-FFF2-40B4-BE49-F238E27FC236}">
                <a16:creationId xmlns:a16="http://schemas.microsoft.com/office/drawing/2014/main" id="{FA48E4F4-CDCA-843A-D4BC-C72B1E1C1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37543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3378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9473-5623-102A-03D4-40FFEDC8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Idea of the proof: bounding the sensitivity via Lipshitz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A9F96-9D5A-C0B1-4469-DB91FEA56C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4437" y="981076"/>
                <a:ext cx="5659967" cy="5400675"/>
              </a:xfr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We make use of Lipschitz continuity: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Useful property: the composition of Lipschitz functions is Lipschitz with a constant: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We can find a constant for every layer in a transformer architecture (if we use slightly modified attention).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A9F96-9D5A-C0B1-4469-DB91FEA56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4437" y="981076"/>
                <a:ext cx="5659967" cy="5400675"/>
              </a:xfrm>
              <a:blipFill>
                <a:blip r:embed="rId2"/>
                <a:stretch>
                  <a:fillRect l="-754" t="-677" r="-1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The Transformer Model - MachineLearningMastery.com">
            <a:extLst>
              <a:ext uri="{FF2B5EF4-FFF2-40B4-BE49-F238E27FC236}">
                <a16:creationId xmlns:a16="http://schemas.microsoft.com/office/drawing/2014/main" id="{A54E950B-6884-1AD1-E320-F78DC60D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217" y="981076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2460C-39F4-6DAD-DDFF-CC51598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8BC3-9D18-B5B0-9AD3-B075E821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76F0-738C-5669-B377-D0430951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13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7562-6987-2E83-2DB5-652194A2767E}"/>
              </a:ext>
            </a:extLst>
          </p:cNvPr>
          <p:cNvSpPr txBox="1"/>
          <p:nvPr/>
        </p:nvSpPr>
        <p:spPr>
          <a:xfrm>
            <a:off x="7801148" y="6320652"/>
            <a:ext cx="278634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Vaswani et al. 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I"/>
              </a:rPr>
              <a:t>Attention Is All You Need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. 2017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099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9473-5623-102A-03D4-40FFEDC8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Idea of the proof: bounding the sensitivity via Lipshitz constants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A9F96-9D5A-C0B1-4469-DB91FEA56C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4437" y="981076"/>
                <a:ext cx="5659967" cy="5400675"/>
              </a:xfr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We make use of Lipschitz continuity: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Useful property: the composition of Lipschitz functions is Lipschitz with a constant: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We can find a constant for every layer in a transformer architecture (if we use slightly modified attention).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A9F96-9D5A-C0B1-4469-DB91FEA56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4437" y="981076"/>
                <a:ext cx="5659967" cy="5400675"/>
              </a:xfrm>
              <a:blipFill>
                <a:blip r:embed="rId2"/>
                <a:stretch>
                  <a:fillRect l="-754" t="-677" r="-1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The Transformer Model - MachineLearningMastery.com">
            <a:extLst>
              <a:ext uri="{FF2B5EF4-FFF2-40B4-BE49-F238E27FC236}">
                <a16:creationId xmlns:a16="http://schemas.microsoft.com/office/drawing/2014/main" id="{A54E950B-6884-1AD1-E320-F78DC60D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217" y="981076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2460C-39F4-6DAD-DDFF-CC51598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8BC3-9D18-B5B0-9AD3-B075E821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76F0-738C-5669-B377-D0430951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14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7562-6987-2E83-2DB5-652194A2767E}"/>
              </a:ext>
            </a:extLst>
          </p:cNvPr>
          <p:cNvSpPr txBox="1"/>
          <p:nvPr/>
        </p:nvSpPr>
        <p:spPr>
          <a:xfrm>
            <a:off x="7801148" y="6320652"/>
            <a:ext cx="278634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Vaswani et al. 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I"/>
              </a:rPr>
              <a:t>Attention Is All You Need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. 2017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Pfeil nach rechts 66">
            <a:extLst>
              <a:ext uri="{FF2B5EF4-FFF2-40B4-BE49-F238E27FC236}">
                <a16:creationId xmlns:a16="http://schemas.microsoft.com/office/drawing/2014/main" id="{244AC254-2DAE-4FAB-8FB9-D596A14745A4}"/>
              </a:ext>
            </a:extLst>
          </p:cNvPr>
          <p:cNvSpPr/>
          <p:nvPr/>
        </p:nvSpPr>
        <p:spPr bwMode="auto">
          <a:xfrm>
            <a:off x="7263212" y="3384244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Pfeil nach rechts 66">
            <a:extLst>
              <a:ext uri="{FF2B5EF4-FFF2-40B4-BE49-F238E27FC236}">
                <a16:creationId xmlns:a16="http://schemas.microsoft.com/office/drawing/2014/main" id="{07F8C27F-DD2B-516F-94A7-B0302EB607FF}"/>
              </a:ext>
            </a:extLst>
          </p:cNvPr>
          <p:cNvSpPr/>
          <p:nvPr/>
        </p:nvSpPr>
        <p:spPr bwMode="auto">
          <a:xfrm>
            <a:off x="7263212" y="4221088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Pfeil nach rechts 66">
            <a:extLst>
              <a:ext uri="{FF2B5EF4-FFF2-40B4-BE49-F238E27FC236}">
                <a16:creationId xmlns:a16="http://schemas.microsoft.com/office/drawing/2014/main" id="{EE63B1DE-ADD6-6B84-4954-4ED94D42B3A1}"/>
              </a:ext>
            </a:extLst>
          </p:cNvPr>
          <p:cNvSpPr/>
          <p:nvPr/>
        </p:nvSpPr>
        <p:spPr bwMode="auto">
          <a:xfrm>
            <a:off x="7263212" y="3888827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8C7CB-1E23-5FE1-796D-D7691A5B2B22}"/>
                  </a:ext>
                </a:extLst>
              </p:cNvPr>
              <p:cNvSpPr txBox="1"/>
              <p:nvPr/>
            </p:nvSpPr>
            <p:spPr>
              <a:xfrm>
                <a:off x="6766432" y="4175618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8C7CB-1E23-5FE1-796D-D7691A5B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32" y="4175618"/>
                <a:ext cx="4774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2E8326-173C-468E-9C3E-FDC9D7A0BB87}"/>
                  </a:ext>
                </a:extLst>
              </p:cNvPr>
              <p:cNvSpPr txBox="1"/>
              <p:nvPr/>
            </p:nvSpPr>
            <p:spPr>
              <a:xfrm>
                <a:off x="6763771" y="3780176"/>
                <a:ext cx="48276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2E8326-173C-468E-9C3E-FDC9D7A0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71" y="3780176"/>
                <a:ext cx="4827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72F2D6-B28C-4BBC-2029-1DA5E64F2677}"/>
                  </a:ext>
                </a:extLst>
              </p:cNvPr>
              <p:cNvSpPr txBox="1"/>
              <p:nvPr/>
            </p:nvSpPr>
            <p:spPr>
              <a:xfrm>
                <a:off x="6763772" y="3342973"/>
                <a:ext cx="48276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72F2D6-B28C-4BBC-2029-1DA5E64F2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72" y="3342973"/>
                <a:ext cx="4827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899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AECB0-C349-DC32-3D8F-64D6FBD1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datasets and downstream tasks for benchmarking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Implementing our methods in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Benchmarking the methods on chosen tasks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338BF-D103-CDEE-52D4-EBED39FE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58F30-8A82-06E6-FA95-88210CD0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F59F-6B8F-186A-3386-4AAF8CA0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33631-EAB7-DB1A-E174-A205D5B2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4751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3789040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Initial Findings</a:t>
            </a:r>
          </a:p>
          <a:p>
            <a:endParaRPr lang="en-US" dirty="0"/>
          </a:p>
          <a:p>
            <a:r>
              <a:rPr lang="en-US" dirty="0"/>
              <a:t>5. 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26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D8E861-CF93-8C5B-A334-F04C2738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204"/>
            <a:ext cx="12192000" cy="28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02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Jakob Zmrzlikar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BSc.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DE8B0F-939B-EA7E-C629-F8EFEBE77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519" y="1169415"/>
            <a:ext cx="2778249" cy="9037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54DE28-809E-2B8E-9AF4-DADDFABF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L2-Multihead Attention formulation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5A2D6-603A-1FCA-A5B6-51417DAD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79420-51AA-76FB-F6EC-6C02C349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</a:t>
            </a:r>
            <a:r>
              <a:rPr lang="de-DE" dirty="0" err="1"/>
              <a:t>Architectures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C94D2-3453-26D6-238D-AD6E8643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3B097-8011-0917-448F-A1E2F5E2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54" y="2730715"/>
            <a:ext cx="1636578" cy="787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5CBD64-4966-5772-685C-96C173310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5" y="4176065"/>
            <a:ext cx="5031482" cy="13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329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1124744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Initial Findings</a:t>
            </a:r>
          </a:p>
          <a:p>
            <a:endParaRPr lang="en-US" dirty="0"/>
          </a:p>
          <a:p>
            <a:r>
              <a:rPr lang="en-US" dirty="0"/>
              <a:t>5. 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0529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F181E0-A2D9-0656-FA7A-572B4C5E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Fully-connected layer: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Normalization layer: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L2-Multihead Attention layer: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851AEE-CC93-FFEF-5C12-8BF040AB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constant upper bounds for different layers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10AF-A1F2-4495-8D5D-F1C76BD5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A7798-C921-6B3D-32BA-EA2BA2DB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1B29-EE8D-AE68-8479-2C9953A3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7B923-741A-B634-ED4E-841D9AD1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98" y="1052736"/>
            <a:ext cx="1568720" cy="861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A53462-FA8F-F5D6-C1DA-C487E07B4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213955"/>
            <a:ext cx="2078675" cy="720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0A7CFF-69B6-B02D-637B-2325BE915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652" y="3405748"/>
            <a:ext cx="4840809" cy="794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D9B601-A25A-578C-69F5-9B77C33FD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4581128"/>
            <a:ext cx="2033851" cy="40458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8725055-BF50-8888-6E0C-5553444D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14" y="954042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CB8A4-2FDF-B43B-EEDF-87855F4E2E8B}"/>
              </a:ext>
            </a:extLst>
          </p:cNvPr>
          <p:cNvSpPr txBox="1"/>
          <p:nvPr/>
        </p:nvSpPr>
        <p:spPr>
          <a:xfrm>
            <a:off x="8215712" y="6281972"/>
            <a:ext cx="278634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Vaswani et al. 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I"/>
              </a:rPr>
              <a:t>Attention Is All You Need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. 2017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515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The Transformer Model - MachineLearningMastery.com">
            <a:extLst>
              <a:ext uri="{FF2B5EF4-FFF2-40B4-BE49-F238E27FC236}">
                <a16:creationId xmlns:a16="http://schemas.microsoft.com/office/drawing/2014/main" id="{867EC02D-F70C-AAFE-42EE-3F3C0EEC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217" y="981076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4686D-3FCD-A51D-6DB6-E9E7FD57049D}"/>
              </a:ext>
            </a:extLst>
          </p:cNvPr>
          <p:cNvGrpSpPr/>
          <p:nvPr/>
        </p:nvGrpSpPr>
        <p:grpSpPr>
          <a:xfrm>
            <a:off x="623392" y="981076"/>
            <a:ext cx="2807426" cy="1537670"/>
            <a:chOff x="549993" y="1393329"/>
            <a:chExt cx="4937279" cy="31351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6B1D91-00A5-A8F7-6F23-94F48CCB6BFF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DDFE129D-FCDF-4274-D611-07DC225E4B06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DP ensures the privacy of individuals in datasets by adding random noise to the data before releasing it for analysis.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C82FEF-7C4B-583E-6085-AC686FBE3FEC}"/>
              </a:ext>
            </a:extLst>
          </p:cNvPr>
          <p:cNvGrpSpPr/>
          <p:nvPr/>
        </p:nvGrpSpPr>
        <p:grpSpPr>
          <a:xfrm>
            <a:off x="583163" y="4087815"/>
            <a:ext cx="2887884" cy="2191017"/>
            <a:chOff x="549993" y="1393329"/>
            <a:chExt cx="4937279" cy="31351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3EE1B2-5903-D8AD-0964-4DE7EE12A56D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593C6B03-CD84-A8D4-8108-8AD8B4D6EACC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98425" lvl="1" indent="0">
                <a:buNone/>
              </a:pPr>
              <a:r>
                <a:rPr lang="en-US" sz="1600" dirty="0"/>
                <a:t>DP is easy to formulate for simple functions (like the mean and median) but gets significantly more complicated with the use of more complicated functions like transformers.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077DE2-AEDD-C21E-2BBB-99B1C7DBC167}"/>
              </a:ext>
            </a:extLst>
          </p:cNvPr>
          <p:cNvSpPr txBox="1"/>
          <p:nvPr/>
        </p:nvSpPr>
        <p:spPr>
          <a:xfrm>
            <a:off x="7559074" y="6365959"/>
            <a:ext cx="29722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A. Vaswani et al. Attention Is All You Need. 2017.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E4141-BD4A-3FD2-8080-F0DCBC9F5DA5}"/>
              </a:ext>
            </a:extLst>
          </p:cNvPr>
          <p:cNvGrpSpPr/>
          <p:nvPr/>
        </p:nvGrpSpPr>
        <p:grpSpPr>
          <a:xfrm>
            <a:off x="623392" y="2836927"/>
            <a:ext cx="2807426" cy="1022534"/>
            <a:chOff x="549993" y="1393329"/>
            <a:chExt cx="4937279" cy="31351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B2FE70-45DE-C83D-FE5E-9E6566D13835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1FCF6883-8A8B-AB5F-275F-5D43132EEEA9}"/>
                </a:ext>
              </a:extLst>
            </p:cNvPr>
            <p:cNvSpPr txBox="1"/>
            <p:nvPr/>
          </p:nvSpPr>
          <p:spPr>
            <a:xfrm>
              <a:off x="641820" y="1485155"/>
              <a:ext cx="4753628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We want to add enough noise to mask the sensitivity of our function.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621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The Transformer Model - MachineLearningMastery.com">
            <a:extLst>
              <a:ext uri="{FF2B5EF4-FFF2-40B4-BE49-F238E27FC236}">
                <a16:creationId xmlns:a16="http://schemas.microsoft.com/office/drawing/2014/main" id="{867EC02D-F70C-AAFE-42EE-3F3C0EEC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217" y="981076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4686D-3FCD-A51D-6DB6-E9E7FD57049D}"/>
              </a:ext>
            </a:extLst>
          </p:cNvPr>
          <p:cNvGrpSpPr/>
          <p:nvPr/>
        </p:nvGrpSpPr>
        <p:grpSpPr>
          <a:xfrm>
            <a:off x="623392" y="981076"/>
            <a:ext cx="2807426" cy="1537670"/>
            <a:chOff x="549993" y="1393329"/>
            <a:chExt cx="4937279" cy="31351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6B1D91-00A5-A8F7-6F23-94F48CCB6BFF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DDFE129D-FCDF-4274-D611-07DC225E4B06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DP ensures the privacy of individuals in datasets by adding random noise to the data before releasing it for analysis.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C82FEF-7C4B-583E-6085-AC686FBE3FEC}"/>
              </a:ext>
            </a:extLst>
          </p:cNvPr>
          <p:cNvGrpSpPr/>
          <p:nvPr/>
        </p:nvGrpSpPr>
        <p:grpSpPr>
          <a:xfrm>
            <a:off x="583163" y="4087815"/>
            <a:ext cx="2887884" cy="2191017"/>
            <a:chOff x="549993" y="1393329"/>
            <a:chExt cx="4937279" cy="31351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3EE1B2-5903-D8AD-0964-4DE7EE12A56D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593C6B03-CD84-A8D4-8108-8AD8B4D6EACC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98425" lvl="1" indent="0">
                <a:buNone/>
              </a:pPr>
              <a:r>
                <a:rPr lang="en-US" sz="1600" dirty="0"/>
                <a:t>DP is easy to formulate for simple functions (like the mean and median) but gets significantly more complicated with the use of more complicated functions like transformers.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077DE2-AEDD-C21E-2BBB-99B1C7DBC167}"/>
              </a:ext>
            </a:extLst>
          </p:cNvPr>
          <p:cNvSpPr txBox="1"/>
          <p:nvPr/>
        </p:nvSpPr>
        <p:spPr>
          <a:xfrm>
            <a:off x="7559074" y="6365959"/>
            <a:ext cx="29722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A. Vaswani et al. Attention Is All You Need. 2017.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E4141-BD4A-3FD2-8080-F0DCBC9F5DA5}"/>
              </a:ext>
            </a:extLst>
          </p:cNvPr>
          <p:cNvGrpSpPr/>
          <p:nvPr/>
        </p:nvGrpSpPr>
        <p:grpSpPr>
          <a:xfrm>
            <a:off x="623392" y="2836927"/>
            <a:ext cx="2807426" cy="1022534"/>
            <a:chOff x="549993" y="1393329"/>
            <a:chExt cx="4937279" cy="31351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B2FE70-45DE-C83D-FE5E-9E6566D13835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1FCF6883-8A8B-AB5F-275F-5D43132EEEA9}"/>
                </a:ext>
              </a:extLst>
            </p:cNvPr>
            <p:cNvSpPr txBox="1"/>
            <p:nvPr/>
          </p:nvSpPr>
          <p:spPr>
            <a:xfrm>
              <a:off x="641820" y="1485155"/>
              <a:ext cx="4753628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We want to add enough noise to mask the sensitivity of our function.</a:t>
              </a:r>
            </a:p>
          </p:txBody>
        </p:sp>
      </p:grpSp>
      <p:sp>
        <p:nvSpPr>
          <p:cNvPr id="3" name="Pfeil nach rechts 66">
            <a:extLst>
              <a:ext uri="{FF2B5EF4-FFF2-40B4-BE49-F238E27FC236}">
                <a16:creationId xmlns:a16="http://schemas.microsoft.com/office/drawing/2014/main" id="{E062EFC5-14E2-1AC3-0273-06D1FD198703}"/>
              </a:ext>
            </a:extLst>
          </p:cNvPr>
          <p:cNvSpPr/>
          <p:nvPr/>
        </p:nvSpPr>
        <p:spPr bwMode="auto">
          <a:xfrm>
            <a:off x="7263212" y="3384244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Pfeil nach rechts 66">
            <a:extLst>
              <a:ext uri="{FF2B5EF4-FFF2-40B4-BE49-F238E27FC236}">
                <a16:creationId xmlns:a16="http://schemas.microsoft.com/office/drawing/2014/main" id="{036A2C4A-669D-DF83-8672-2942387C491E}"/>
              </a:ext>
            </a:extLst>
          </p:cNvPr>
          <p:cNvSpPr/>
          <p:nvPr/>
        </p:nvSpPr>
        <p:spPr bwMode="auto">
          <a:xfrm>
            <a:off x="7263212" y="4221088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0C6AA09E-0006-3E70-7964-0E7D1D9ABC52}"/>
              </a:ext>
            </a:extLst>
          </p:cNvPr>
          <p:cNvSpPr/>
          <p:nvPr/>
        </p:nvSpPr>
        <p:spPr bwMode="auto">
          <a:xfrm>
            <a:off x="7263212" y="5320383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Pfeil nach rechts 66">
            <a:extLst>
              <a:ext uri="{FF2B5EF4-FFF2-40B4-BE49-F238E27FC236}">
                <a16:creationId xmlns:a16="http://schemas.microsoft.com/office/drawing/2014/main" id="{F4ACA11F-75CF-7F5C-F24E-898AB35AFEA9}"/>
              </a:ext>
            </a:extLst>
          </p:cNvPr>
          <p:cNvSpPr/>
          <p:nvPr/>
        </p:nvSpPr>
        <p:spPr bwMode="auto">
          <a:xfrm>
            <a:off x="8400256" y="1556792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graphicFrame>
        <p:nvGraphicFramePr>
          <p:cNvPr id="20" name="Inhaltsplatzhalter 2">
            <a:extLst>
              <a:ext uri="{FF2B5EF4-FFF2-40B4-BE49-F238E27FC236}">
                <a16:creationId xmlns:a16="http://schemas.microsoft.com/office/drawing/2014/main" id="{09FE4856-D321-D92E-57E4-C1D5C337F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60458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5737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1772816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Initial Findings</a:t>
            </a:r>
          </a:p>
          <a:p>
            <a:endParaRPr lang="en-US" dirty="0"/>
          </a:p>
          <a:p>
            <a:r>
              <a:rPr lang="en-US" dirty="0"/>
              <a:t>5. 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6209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F93ADD-6F1E-954A-2F17-A9B47A8A25DF}"/>
              </a:ext>
            </a:extLst>
          </p:cNvPr>
          <p:cNvSpPr/>
          <p:nvPr/>
        </p:nvSpPr>
        <p:spPr bwMode="auto">
          <a:xfrm>
            <a:off x="429072" y="1091872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DB7A6-1475-CEBC-9D41-7D4C8D45C744}"/>
              </a:ext>
            </a:extLst>
          </p:cNvPr>
          <p:cNvSpPr/>
          <p:nvPr/>
        </p:nvSpPr>
        <p:spPr bwMode="auto">
          <a:xfrm>
            <a:off x="429072" y="3824556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3.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41750E-2472-3C13-B674-5B29B0B4A9DE}"/>
              </a:ext>
            </a:extLst>
          </p:cNvPr>
          <p:cNvSpPr/>
          <p:nvPr/>
        </p:nvSpPr>
        <p:spPr bwMode="auto">
          <a:xfrm>
            <a:off x="432790" y="5214155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4.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E4A1B2-17AA-00B4-E20F-E1E4BB0C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303" y="1215205"/>
            <a:ext cx="4434969" cy="858314"/>
          </a:xfrm>
        </p:spPr>
        <p:txBody>
          <a:bodyPr>
            <a:normAutofit/>
          </a:bodyPr>
          <a:lstStyle/>
          <a:p>
            <a:r>
              <a:rPr lang="en-US" sz="1600" dirty="0"/>
              <a:t>In what ways has DP been applied to transformer-based models in existing literature?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FC8727-E83B-B66D-7B29-139C9448BF2D}"/>
              </a:ext>
            </a:extLst>
          </p:cNvPr>
          <p:cNvSpPr/>
          <p:nvPr/>
        </p:nvSpPr>
        <p:spPr bwMode="auto">
          <a:xfrm>
            <a:off x="437971" y="2434958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B55104FB-E498-89A6-2E2F-87C04980B4CA}"/>
              </a:ext>
            </a:extLst>
          </p:cNvPr>
          <p:cNvSpPr txBox="1">
            <a:spLocks/>
          </p:cNvSpPr>
          <p:nvPr/>
        </p:nvSpPr>
        <p:spPr bwMode="auto">
          <a:xfrm>
            <a:off x="1633260" y="2248297"/>
            <a:ext cx="4434970" cy="12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00" kern="0" dirty="0"/>
              <a:t>How can DP be achieved via</a:t>
            </a:r>
            <a:r>
              <a:rPr lang="en-US" sz="1600" b="1" kern="0" dirty="0"/>
              <a:t> input perturbations</a:t>
            </a:r>
            <a:r>
              <a:rPr lang="en-US" sz="1600" kern="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9CF4-66BB-6B95-EB8D-C4FDB9ACB32E}"/>
              </a:ext>
            </a:extLst>
          </p:cNvPr>
          <p:cNvSpPr txBox="1"/>
          <p:nvPr/>
        </p:nvSpPr>
        <p:spPr>
          <a:xfrm>
            <a:off x="1631502" y="3659578"/>
            <a:ext cx="4462968" cy="132343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dirty="0"/>
              <a:t>How can DP be achieved via</a:t>
            </a:r>
            <a:r>
              <a:rPr lang="en-US" sz="1600" b="1" dirty="0"/>
              <a:t> layer perturbations</a:t>
            </a:r>
            <a:r>
              <a:rPr lang="en-US" sz="160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17FC54FF-DFD0-D4A1-17BE-21B52C0F3E14}"/>
              </a:ext>
            </a:extLst>
          </p:cNvPr>
          <p:cNvSpPr txBox="1">
            <a:spLocks/>
          </p:cNvSpPr>
          <p:nvPr/>
        </p:nvSpPr>
        <p:spPr bwMode="auto">
          <a:xfrm>
            <a:off x="1567357" y="5349037"/>
            <a:ext cx="4566776" cy="64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00" kern="0" dirty="0"/>
              <a:t>How do input and layer perturbations impact model accuracy on downstream tasks?</a:t>
            </a:r>
          </a:p>
        </p:txBody>
      </p:sp>
    </p:spTree>
    <p:extLst>
      <p:ext uri="{BB962C8B-B14F-4D97-AF65-F5344CB8AC3E}">
        <p14:creationId xmlns:p14="http://schemas.microsoft.com/office/powerpoint/2010/main" val="35289440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2420243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Initial Findings</a:t>
            </a:r>
          </a:p>
          <a:p>
            <a:endParaRPr lang="en-US" dirty="0"/>
          </a:p>
          <a:p>
            <a:r>
              <a:rPr lang="en-US" dirty="0"/>
              <a:t>5. 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4206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230710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F93ADD-6F1E-954A-2F17-A9B47A8A25DF}"/>
              </a:ext>
            </a:extLst>
          </p:cNvPr>
          <p:cNvSpPr/>
          <p:nvPr/>
        </p:nvSpPr>
        <p:spPr bwMode="auto">
          <a:xfrm>
            <a:off x="429072" y="1091872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DB7A6-1475-CEBC-9D41-7D4C8D45C744}"/>
              </a:ext>
            </a:extLst>
          </p:cNvPr>
          <p:cNvSpPr/>
          <p:nvPr/>
        </p:nvSpPr>
        <p:spPr bwMode="auto">
          <a:xfrm>
            <a:off x="429072" y="3824556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3.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41750E-2472-3C13-B674-5B29B0B4A9DE}"/>
              </a:ext>
            </a:extLst>
          </p:cNvPr>
          <p:cNvSpPr/>
          <p:nvPr/>
        </p:nvSpPr>
        <p:spPr bwMode="auto">
          <a:xfrm>
            <a:off x="432790" y="5214155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4.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E4A1B2-17AA-00B4-E20F-E1E4BB0C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303" y="1215205"/>
            <a:ext cx="4434969" cy="858314"/>
          </a:xfrm>
        </p:spPr>
        <p:txBody>
          <a:bodyPr>
            <a:normAutofit/>
          </a:bodyPr>
          <a:lstStyle/>
          <a:p>
            <a:r>
              <a:rPr lang="en-US" sz="1600" dirty="0"/>
              <a:t>In what ways has DP been applied to transformer-based models in existing literature?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FC8727-E83B-B66D-7B29-139C9448BF2D}"/>
              </a:ext>
            </a:extLst>
          </p:cNvPr>
          <p:cNvSpPr/>
          <p:nvPr/>
        </p:nvSpPr>
        <p:spPr bwMode="auto">
          <a:xfrm>
            <a:off x="437971" y="2434958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B55104FB-E498-89A6-2E2F-87C04980B4CA}"/>
              </a:ext>
            </a:extLst>
          </p:cNvPr>
          <p:cNvSpPr txBox="1">
            <a:spLocks/>
          </p:cNvSpPr>
          <p:nvPr/>
        </p:nvSpPr>
        <p:spPr bwMode="auto">
          <a:xfrm>
            <a:off x="1633260" y="2248297"/>
            <a:ext cx="4434970" cy="12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00" kern="0" dirty="0"/>
              <a:t>How can DP be achieved via </a:t>
            </a:r>
            <a:r>
              <a:rPr lang="en-US" sz="1600" b="1" kern="0" dirty="0"/>
              <a:t>input perturbations</a:t>
            </a:r>
            <a:r>
              <a:rPr lang="en-US" sz="1600" kern="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9CF4-66BB-6B95-EB8D-C4FDB9ACB32E}"/>
              </a:ext>
            </a:extLst>
          </p:cNvPr>
          <p:cNvSpPr txBox="1"/>
          <p:nvPr/>
        </p:nvSpPr>
        <p:spPr>
          <a:xfrm>
            <a:off x="1631502" y="3659578"/>
            <a:ext cx="4462968" cy="132343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dirty="0"/>
              <a:t>How can DP be achieved via </a:t>
            </a:r>
            <a:r>
              <a:rPr lang="en-US" sz="1600" b="1" dirty="0"/>
              <a:t>layer perturbations</a:t>
            </a:r>
            <a:r>
              <a:rPr lang="en-US" sz="160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17FC54FF-DFD0-D4A1-17BE-21B52C0F3E14}"/>
              </a:ext>
            </a:extLst>
          </p:cNvPr>
          <p:cNvSpPr txBox="1">
            <a:spLocks/>
          </p:cNvSpPr>
          <p:nvPr/>
        </p:nvSpPr>
        <p:spPr bwMode="auto">
          <a:xfrm>
            <a:off x="1579598" y="5369242"/>
            <a:ext cx="456677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l"/>
            <a:r>
              <a:rPr lang="en-US" sz="1600" kern="0" dirty="0"/>
              <a:t>How do input and layer perturbations impact model accuracy on downstream tasks?</a:t>
            </a:r>
          </a:p>
        </p:txBody>
      </p:sp>
      <p:sp>
        <p:nvSpPr>
          <p:cNvPr id="3" name="Pfeil nach rechts 66">
            <a:extLst>
              <a:ext uri="{FF2B5EF4-FFF2-40B4-BE49-F238E27FC236}">
                <a16:creationId xmlns:a16="http://schemas.microsoft.com/office/drawing/2014/main" id="{236B4949-D627-6CA4-A6F8-015232EF1178}"/>
              </a:ext>
            </a:extLst>
          </p:cNvPr>
          <p:cNvSpPr/>
          <p:nvPr/>
        </p:nvSpPr>
        <p:spPr bwMode="auto">
          <a:xfrm>
            <a:off x="6126272" y="1053977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5E0A08-A8B4-FD24-0441-60A27141A67A}"/>
              </a:ext>
            </a:extLst>
          </p:cNvPr>
          <p:cNvGrpSpPr/>
          <p:nvPr/>
        </p:nvGrpSpPr>
        <p:grpSpPr>
          <a:xfrm>
            <a:off x="8040216" y="1091872"/>
            <a:ext cx="3240360" cy="1058046"/>
            <a:chOff x="9092227" y="0"/>
            <a:chExt cx="2430905" cy="198739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855945-0107-2D09-B3AE-2FBAE30E2639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41698F43-A660-1AA1-9928-10BDED4AA42B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Literature review of DP techniques used with transformer architectures</a:t>
              </a:r>
            </a:p>
          </p:txBody>
        </p:sp>
      </p:grpSp>
      <p:sp>
        <p:nvSpPr>
          <p:cNvPr id="22" name="Pfeil nach rechts 66">
            <a:extLst>
              <a:ext uri="{FF2B5EF4-FFF2-40B4-BE49-F238E27FC236}">
                <a16:creationId xmlns:a16="http://schemas.microsoft.com/office/drawing/2014/main" id="{10E8400A-2385-FA11-7A52-C604E7EBBF52}"/>
              </a:ext>
            </a:extLst>
          </p:cNvPr>
          <p:cNvSpPr/>
          <p:nvPr/>
        </p:nvSpPr>
        <p:spPr bwMode="auto">
          <a:xfrm>
            <a:off x="6126272" y="2326806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Pfeil nach rechts 66">
            <a:extLst>
              <a:ext uri="{FF2B5EF4-FFF2-40B4-BE49-F238E27FC236}">
                <a16:creationId xmlns:a16="http://schemas.microsoft.com/office/drawing/2014/main" id="{22BD9571-7342-CEF3-0326-4C5793100A37}"/>
              </a:ext>
            </a:extLst>
          </p:cNvPr>
          <p:cNvSpPr/>
          <p:nvPr/>
        </p:nvSpPr>
        <p:spPr bwMode="auto">
          <a:xfrm>
            <a:off x="6126767" y="3824556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Pfeil nach rechts 66">
            <a:extLst>
              <a:ext uri="{FF2B5EF4-FFF2-40B4-BE49-F238E27FC236}">
                <a16:creationId xmlns:a16="http://schemas.microsoft.com/office/drawing/2014/main" id="{3150967F-636B-8A73-21B8-AFF81F995D31}"/>
              </a:ext>
            </a:extLst>
          </p:cNvPr>
          <p:cNvSpPr/>
          <p:nvPr/>
        </p:nvSpPr>
        <p:spPr bwMode="auto">
          <a:xfrm>
            <a:off x="6126272" y="5237591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D8BAFA-B1E4-3A5B-27C2-0C54D13FF77C}"/>
              </a:ext>
            </a:extLst>
          </p:cNvPr>
          <p:cNvGrpSpPr/>
          <p:nvPr/>
        </p:nvGrpSpPr>
        <p:grpSpPr>
          <a:xfrm>
            <a:off x="8040216" y="2636912"/>
            <a:ext cx="3238503" cy="1800200"/>
            <a:chOff x="9092227" y="0"/>
            <a:chExt cx="2430905" cy="19873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4E43160-5905-F5E1-E2B5-568DC02409B6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5">
              <a:extLst>
                <a:ext uri="{FF2B5EF4-FFF2-40B4-BE49-F238E27FC236}">
                  <a16:creationId xmlns:a16="http://schemas.microsoft.com/office/drawing/2014/main" id="{A77FB17B-909D-A250-C4BC-461D3E819FB6}"/>
                </a:ext>
              </a:extLst>
            </p:cNvPr>
            <p:cNvSpPr txBox="1"/>
            <p:nvPr/>
          </p:nvSpPr>
          <p:spPr>
            <a:xfrm>
              <a:off x="9150435" y="58209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/>
              <a:r>
                <a:rPr lang="en-US" sz="1600" dirty="0"/>
                <a:t>Proving mathematically that the differential privacy property holds for each of the chosen techniques.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7D7F747-BB40-10FA-1EB8-CAB683C9320D}"/>
              </a:ext>
            </a:extLst>
          </p:cNvPr>
          <p:cNvGrpSpPr/>
          <p:nvPr/>
        </p:nvGrpSpPr>
        <p:grpSpPr>
          <a:xfrm>
            <a:off x="8040215" y="4924106"/>
            <a:ext cx="3238503" cy="1323439"/>
            <a:chOff x="9092227" y="0"/>
            <a:chExt cx="2430905" cy="198739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A391A0D-8986-E88E-7D58-9F0DE7BD1D20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F6750520-3AAD-6436-336E-6DD77C0831DC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/>
              <a:r>
                <a:rPr lang="en-US" sz="1600" dirty="0"/>
                <a:t>Implementing our own methods and benchmarking their performance on downstream tasks.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8160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80523 Zmrzlikar Differential Privacy in Transformer Architectures.potx" id="{2B7DEBF9-DD41-42BA-BC62-86544E864154}" vid="{EB81A303-FF31-4015-A031-9DE26561A03B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080523 Zmrzlikar Differential Privacy in Transformer Architectures</Template>
  <TotalTime>8792</TotalTime>
  <Words>1059</Words>
  <Application>Microsoft Office PowerPoint</Application>
  <PresentationFormat>Widescreen</PresentationFormat>
  <Paragraphs>216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Unicode MS</vt:lpstr>
      <vt:lpstr>Cambria Math</vt:lpstr>
      <vt:lpstr>Helvetica Neue</vt:lpstr>
      <vt:lpstr>LinLibertineT</vt:lpstr>
      <vt:lpstr>LinLibertineTI</vt:lpstr>
      <vt:lpstr>TUM Neue Helvetica 75 Bold</vt:lpstr>
      <vt:lpstr>Wingdings</vt:lpstr>
      <vt:lpstr>Slides sebis 2013 2</vt:lpstr>
      <vt:lpstr>Differential Privacy in Transformer Architectures</vt:lpstr>
      <vt:lpstr>Outline</vt:lpstr>
      <vt:lpstr>Motivation</vt:lpstr>
      <vt:lpstr>Motivation</vt:lpstr>
      <vt:lpstr>Motivation</vt:lpstr>
      <vt:lpstr>Outline</vt:lpstr>
      <vt:lpstr>Research Questions</vt:lpstr>
      <vt:lpstr>Outline</vt:lpstr>
      <vt:lpstr>Methodology</vt:lpstr>
      <vt:lpstr>Outline</vt:lpstr>
      <vt:lpstr>Initial findings</vt:lpstr>
      <vt:lpstr>Initial findings</vt:lpstr>
      <vt:lpstr>Idea of the proof: bounding the sensitivity via Lipshitz constants</vt:lpstr>
      <vt:lpstr>Idea of the proof: bounding the sensitivity via Lipshitz constants</vt:lpstr>
      <vt:lpstr>Next steps</vt:lpstr>
      <vt:lpstr>Outline</vt:lpstr>
      <vt:lpstr>Timeline</vt:lpstr>
      <vt:lpstr>PowerPoint Presentation</vt:lpstr>
      <vt:lpstr>L2-Multihead Attention formulation </vt:lpstr>
      <vt:lpstr>Lipschitz constant upper bounds for different layers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 in Transformer Architectures</dc:title>
  <dc:creator>Jakob Zmrzlikar</dc:creator>
  <dc:description>Copyright sebis</dc:description>
  <cp:lastModifiedBy>Jakob Zmrzlikar</cp:lastModifiedBy>
  <cp:revision>28</cp:revision>
  <dcterms:created xsi:type="dcterms:W3CDTF">2023-07-03T13:50:24Z</dcterms:created>
  <dcterms:modified xsi:type="dcterms:W3CDTF">2023-07-10T09:32:13Z</dcterms:modified>
</cp:coreProperties>
</file>