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5" r:id="rId1"/>
  </p:sldMasterIdLst>
  <p:notesMasterIdLst>
    <p:notesMasterId r:id="rId30"/>
  </p:notesMasterIdLst>
  <p:handoutMasterIdLst>
    <p:handoutMasterId r:id="rId31"/>
  </p:handoutMasterIdLst>
  <p:sldIdLst>
    <p:sldId id="695" r:id="rId2"/>
    <p:sldId id="700" r:id="rId3"/>
    <p:sldId id="696" r:id="rId4"/>
    <p:sldId id="714" r:id="rId5"/>
    <p:sldId id="701" r:id="rId6"/>
    <p:sldId id="703" r:id="rId7"/>
    <p:sldId id="710" r:id="rId8"/>
    <p:sldId id="704" r:id="rId9"/>
    <p:sldId id="709" r:id="rId10"/>
    <p:sldId id="723" r:id="rId11"/>
    <p:sldId id="729" r:id="rId12"/>
    <p:sldId id="730" r:id="rId13"/>
    <p:sldId id="717" r:id="rId14"/>
    <p:sldId id="718" r:id="rId15"/>
    <p:sldId id="705" r:id="rId16"/>
    <p:sldId id="707" r:id="rId17"/>
    <p:sldId id="725" r:id="rId18"/>
    <p:sldId id="726" r:id="rId19"/>
    <p:sldId id="719" r:id="rId20"/>
    <p:sldId id="720" r:id="rId21"/>
    <p:sldId id="722" r:id="rId22"/>
    <p:sldId id="721" r:id="rId23"/>
    <p:sldId id="706" r:id="rId24"/>
    <p:sldId id="716" r:id="rId25"/>
    <p:sldId id="724" r:id="rId26"/>
    <p:sldId id="673" r:id="rId27"/>
    <p:sldId id="713" r:id="rId28"/>
    <p:sldId id="712" r:id="rId29"/>
  </p:sldIdLst>
  <p:sldSz cx="12192000" cy="6858000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618" userDrawn="1">
          <p15:clr>
            <a:srgbClr val="A4A3A4"/>
          </p15:clr>
        </p15:guide>
        <p15:guide id="3" orient="horz" pos="4042" userDrawn="1">
          <p15:clr>
            <a:srgbClr val="A4A3A4"/>
          </p15:clr>
        </p15:guide>
        <p15:guide id="4" pos="7499" userDrawn="1">
          <p15:clr>
            <a:srgbClr val="A4A3A4"/>
          </p15:clr>
        </p15:guide>
        <p15:guide id="5" pos="211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BD"/>
    <a:srgbClr val="C0C0C0"/>
    <a:srgbClr val="000000"/>
    <a:srgbClr val="41BEFF"/>
    <a:srgbClr val="FF8000"/>
    <a:srgbClr val="CB6C1D"/>
    <a:srgbClr val="ECE8C2"/>
    <a:srgbClr val="91AC6B"/>
    <a:srgbClr val="074F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8" autoAdjust="0"/>
    <p:restoredTop sz="95481" autoAdjust="0"/>
  </p:normalViewPr>
  <p:slideViewPr>
    <p:cSldViewPr>
      <p:cViewPr varScale="1">
        <p:scale>
          <a:sx n="143" d="100"/>
          <a:sy n="143" d="100"/>
        </p:scale>
        <p:origin x="120" y="552"/>
      </p:cViewPr>
      <p:guideLst>
        <p:guide orient="horz" pos="2160"/>
        <p:guide orient="horz" pos="618"/>
        <p:guide orient="horz" pos="4042"/>
        <p:guide pos="7499"/>
        <p:guide pos="211"/>
        <p:guide pos="3840"/>
      </p:guideLst>
    </p:cSldViewPr>
  </p:slideViewPr>
  <p:outlineViewPr>
    <p:cViewPr>
      <p:scale>
        <a:sx n="33" d="100"/>
        <a:sy n="33" d="100"/>
      </p:scale>
      <p:origin x="0" y="390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86" y="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984ADD-F815-45BA-B4B5-7631440CBCA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A49DB4-5491-42A3-A2F5-33FB17A8F72F}" type="pres">
      <dgm:prSet presAssocID="{AB984ADD-F815-45BA-B4B5-7631440CBCAD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BBE37F7C-578F-4DCA-893D-B9DCFE1F3540}" type="presOf" srcId="{AB984ADD-F815-45BA-B4B5-7631440CBCAD}" destId="{33A49DB4-5491-42A3-A2F5-33FB17A8F72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F38AE1-BC8D-4DB5-AA90-F5B60307EDE3}" type="doc">
      <dgm:prSet loTypeId="urn:microsoft.com/office/officeart/2005/8/layout/hierarchy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716D03-BF82-4A55-A223-97334A433A1E}" type="pres">
      <dgm:prSet presAssocID="{2BF38AE1-BC8D-4DB5-AA90-F5B60307EDE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47896925-1259-48A2-BFF3-DD2B6C244695}" type="presOf" srcId="{2BF38AE1-BC8D-4DB5-AA90-F5B60307EDE3}" destId="{42716D03-BF82-4A55-A223-97334A433A1E}" srcOrd="0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F38AE1-BC8D-4DB5-AA90-F5B60307EDE3}" type="doc">
      <dgm:prSet loTypeId="urn:microsoft.com/office/officeart/2005/8/layout/hierarchy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716D03-BF82-4A55-A223-97334A433A1E}" type="pres">
      <dgm:prSet presAssocID="{2BF38AE1-BC8D-4DB5-AA90-F5B60307EDE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47896925-1259-48A2-BFF3-DD2B6C244695}" type="presOf" srcId="{2BF38AE1-BC8D-4DB5-AA90-F5B60307EDE3}" destId="{42716D03-BF82-4A55-A223-97334A433A1E}" srcOrd="0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5568" y="189833"/>
            <a:ext cx="3496595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338830" y="189833"/>
            <a:ext cx="2208376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163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fld id="{6F17E718-27D7-4FA6-ACF7-4EB047CCD802}" type="slidenum">
              <a:rPr lang="de-DE">
                <a:latin typeface="Arial Unicode MS" pitchFamily="34" charset="-128"/>
              </a:rPr>
              <a:pPr>
                <a:defRPr/>
              </a:pPr>
              <a:t>‹#›</a:t>
            </a:fld>
            <a:endParaRPr lang="de-DE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1959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63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9938"/>
            <a:ext cx="6816725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685" y="4862015"/>
            <a:ext cx="5205932" cy="460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63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2447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85376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7878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399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5895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9937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1943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9920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1666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0252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550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7190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0299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1924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matthes.in.tum.de/" TargetMode="External"/><Relationship Id="rId4" Type="http://schemas.openxmlformats.org/officeDocument/2006/relationships/image" Target="../media/image6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16" y="2"/>
            <a:ext cx="12192000" cy="685799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0" y="0"/>
            <a:ext cx="12192000" cy="4196080"/>
          </a:xfrm>
          <a:prstGeom prst="rect">
            <a:avLst/>
          </a:prstGeom>
          <a:gradFill flip="none" rotWithShape="1">
            <a:gsLst>
              <a:gs pos="23000">
                <a:schemeClr val="bg1">
                  <a:alpha val="85000"/>
                </a:schemeClr>
              </a:gs>
              <a:gs pos="93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431371" y="3538641"/>
            <a:ext cx="11432843" cy="679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tIns="144000" bIns="72000" anchor="b" anchorCtr="0">
            <a:spAutoFit/>
          </a:bodyPr>
          <a:lstStyle>
            <a:lvl1pPr marL="180000" algn="l">
              <a:defRPr sz="3000" b="0" i="0" baseline="0">
                <a:solidFill>
                  <a:schemeClr val="tx2"/>
                </a:solidFill>
                <a:latin typeface="+mj-lt"/>
                <a:cs typeface="Arial"/>
              </a:defRPr>
            </a:lvl1pPr>
          </a:lstStyle>
          <a:p>
            <a:r>
              <a:rPr lang="en-US" noProof="0" dirty="0"/>
              <a:t>&lt;Title&gt;</a:t>
            </a:r>
          </a:p>
        </p:txBody>
      </p:sp>
      <p:sp>
        <p:nvSpPr>
          <p:cNvPr id="22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3" y="4211796"/>
            <a:ext cx="11431346" cy="3385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 marL="180000" indent="0">
              <a:buFontTx/>
              <a:buNone/>
              <a:defRPr sz="1600" b="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&lt;Presenter&gt; 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71" y="398812"/>
            <a:ext cx="997527" cy="32004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61" y="398812"/>
            <a:ext cx="606858" cy="320055"/>
          </a:xfrm>
          <a:prstGeom prst="rect">
            <a:avLst/>
          </a:prstGeom>
        </p:spPr>
      </p:pic>
      <p:sp>
        <p:nvSpPr>
          <p:cNvPr id="25" name="Textfeld 24"/>
          <p:cNvSpPr txBox="1"/>
          <p:nvPr userDrawn="1"/>
        </p:nvSpPr>
        <p:spPr>
          <a:xfrm>
            <a:off x="425454" y="4643381"/>
            <a:ext cx="11438759" cy="14407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lIns="252000" tIns="180000" rIns="180000" bIns="180000" rtlCol="0">
            <a:spAutoFit/>
          </a:bodyPr>
          <a:lstStyle/>
          <a:p>
            <a:pPr marL="0" indent="0"/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Chair of</a:t>
            </a:r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</a:t>
            </a:r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Software</a:t>
            </a:r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Engineering for Business Information Systems </a:t>
            </a:r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(sebis) </a:t>
            </a:r>
          </a:p>
          <a:p>
            <a:pPr marL="0" indent="0"/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Department of Computer Science</a:t>
            </a:r>
          </a:p>
          <a:p>
            <a:pPr marL="0" indent="0"/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School of Computation, Information and Technology (CIT) </a:t>
            </a:r>
            <a:endParaRPr lang="en-US" sz="1400" b="0" i="0" kern="1200" noProof="1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+mn-ea"/>
              <a:cs typeface="Arial"/>
            </a:endParaRPr>
          </a:p>
          <a:p>
            <a:pPr marL="0" indent="0"/>
            <a:r>
              <a:rPr lang="en-US" sz="1400" b="0" i="0" kern="120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Technical University of Munich (TUM)</a:t>
            </a:r>
          </a:p>
          <a:p>
            <a:pPr marL="0" indent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0" i="0" u="sng" kern="120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wwwmatthes.in.tum.de</a:t>
            </a:r>
            <a:endParaRPr lang="en-US" sz="1400" b="0" i="0" u="sng" kern="1200" dirty="0" err="1">
              <a:solidFill>
                <a:schemeClr val="bg1">
                  <a:lumMod val="50000"/>
                </a:schemeClr>
              </a:solidFill>
              <a:latin typeface="Arial" charset="0"/>
              <a:ea typeface="+mn-ea"/>
              <a:cs typeface="Arial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435" y="981076"/>
            <a:ext cx="11523135" cy="5400675"/>
          </a:xfrm>
        </p:spPr>
        <p:txBody>
          <a:bodyPr>
            <a:normAutofit/>
          </a:bodyPr>
          <a:lstStyle>
            <a:lvl1pPr>
              <a:defRPr>
                <a:latin typeface="+mn-lt"/>
              </a:defRPr>
            </a:lvl1pPr>
            <a:lvl2pPr>
              <a:buClr>
                <a:schemeClr val="tx2"/>
              </a:buClr>
              <a:defRPr lang="de-DE" sz="1800" dirty="0" smtClean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  <a:latin typeface="+mn-lt"/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  <a:latin typeface="+mn-lt"/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YYMMDD Author Title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Gebaeude_Fahne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12192000" cy="68936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/>
          <p:cNvSpPr/>
          <p:nvPr userDrawn="1"/>
        </p:nvSpPr>
        <p:spPr>
          <a:xfrm>
            <a:off x="767407" y="1743185"/>
            <a:ext cx="3240361" cy="45661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+mn-lt"/>
            </a:endParaRPr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370" y="2024110"/>
            <a:ext cx="682753" cy="359665"/>
          </a:xfrm>
          <a:prstGeom prst="rect">
            <a:avLst/>
          </a:prstGeom>
        </p:spPr>
      </p:pic>
      <p:pic>
        <p:nvPicPr>
          <p:cNvPr id="22" name="Bild 10" descr="sebis-Logo.gi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8009" y="2514436"/>
            <a:ext cx="720000" cy="230880"/>
          </a:xfrm>
          <a:prstGeom prst="rect">
            <a:avLst/>
          </a:prstGeom>
        </p:spPr>
      </p:pic>
      <p:sp>
        <p:nvSpPr>
          <p:cNvPr id="24" name="Textfeld 23"/>
          <p:cNvSpPr txBox="1"/>
          <p:nvPr userDrawn="1"/>
        </p:nvSpPr>
        <p:spPr>
          <a:xfrm>
            <a:off x="1040407" y="4123820"/>
            <a:ext cx="27511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5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Technical University of Munich (TUM)</a:t>
            </a:r>
          </a:p>
          <a:p>
            <a:r>
              <a:rPr lang="en-AU" sz="105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TUM School of CIT</a:t>
            </a:r>
            <a:br>
              <a:rPr lang="en-AU" sz="105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</a:br>
            <a:r>
              <a:rPr lang="en-AU" sz="105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Department of Computer Science (CS)</a:t>
            </a:r>
            <a:br>
              <a:rPr lang="en-AU" sz="105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</a:br>
            <a:r>
              <a:rPr lang="en-AU" sz="105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Chair</a:t>
            </a:r>
            <a:r>
              <a:rPr lang="en-AU" sz="105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 </a:t>
            </a:r>
            <a:r>
              <a:rPr lang="en-AU" sz="105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Arial" pitchFamily="34" charset="0"/>
              </a:rPr>
              <a:t>of Software Engineering for Business Information Systems (sebis)</a:t>
            </a:r>
          </a:p>
          <a:p>
            <a:endParaRPr lang="en-US" sz="1050" noProof="1">
              <a:latin typeface="+mn-lt"/>
            </a:endParaRPr>
          </a:p>
          <a:p>
            <a:r>
              <a:rPr lang="en-US" sz="1050" noProof="1">
                <a:latin typeface="+mn-lt"/>
              </a:rPr>
              <a:t>Boltzmannstraße 3</a:t>
            </a:r>
          </a:p>
          <a:p>
            <a:r>
              <a:rPr lang="en-US" sz="1050" noProof="1">
                <a:latin typeface="+mn-lt"/>
              </a:rPr>
              <a:t>85748 Garching bei</a:t>
            </a:r>
            <a:r>
              <a:rPr lang="en-US" sz="1050" baseline="0" noProof="1">
                <a:latin typeface="+mn-lt"/>
              </a:rPr>
              <a:t> München</a:t>
            </a:r>
          </a:p>
          <a:p>
            <a:pPr>
              <a:tabLst>
                <a:tab pos="358775" algn="l"/>
              </a:tabLst>
            </a:pPr>
            <a:endParaRPr lang="en-US" sz="1050" baseline="0" noProof="1">
              <a:latin typeface="+mn-lt"/>
            </a:endParaRPr>
          </a:p>
          <a:p>
            <a:pPr>
              <a:tabLst>
                <a:tab pos="358775" algn="l"/>
              </a:tabLst>
            </a:pPr>
            <a:r>
              <a:rPr lang="en-US" sz="1050" baseline="0" noProof="1">
                <a:latin typeface="+mn-lt"/>
              </a:rPr>
              <a:t>+49.89.289.</a:t>
            </a:r>
          </a:p>
          <a:p>
            <a:endParaRPr lang="en-US" sz="1050" baseline="0" noProof="1">
              <a:latin typeface="+mn-lt"/>
            </a:endParaRPr>
          </a:p>
          <a:p>
            <a:r>
              <a:rPr lang="en-US" sz="1050" baseline="0" noProof="1">
                <a:latin typeface="+mn-lt"/>
                <a:hlinkClick r:id="rId5"/>
              </a:rPr>
              <a:t>wwwmatthes.in.tum.de</a:t>
            </a:r>
            <a:endParaRPr lang="en-US" sz="1050" noProof="1">
              <a:latin typeface="+mn-lt"/>
            </a:endParaRPr>
          </a:p>
        </p:txBody>
      </p:sp>
      <p:sp>
        <p:nvSpPr>
          <p:cNvPr id="26" name="Textplatzhalt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160429" y="3486197"/>
            <a:ext cx="2485288" cy="21949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FontTx/>
              <a:buNone/>
              <a:defRPr sz="1400" b="1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&lt;Name&gt;</a:t>
            </a:r>
          </a:p>
        </p:txBody>
      </p:sp>
      <p:sp>
        <p:nvSpPr>
          <p:cNvPr id="27" name="Textplatzhalt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160435" y="3277001"/>
            <a:ext cx="2484681" cy="182967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050">
                <a:latin typeface="+mn-lt"/>
              </a:defRPr>
            </a:lvl1pPr>
          </a:lstStyle>
          <a:p>
            <a:pPr lvl="0"/>
            <a:r>
              <a:rPr lang="en-US" noProof="0" dirty="0"/>
              <a:t>&lt;Academic degree&gt;</a:t>
            </a:r>
          </a:p>
        </p:txBody>
      </p:sp>
      <p:sp>
        <p:nvSpPr>
          <p:cNvPr id="28" name="Textplatzhalt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1847528" y="5615625"/>
            <a:ext cx="1732003" cy="1333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50" baseline="0">
                <a:latin typeface="+mn-lt"/>
              </a:defRPr>
            </a:lvl1pPr>
          </a:lstStyle>
          <a:p>
            <a:pPr lvl="0"/>
            <a:r>
              <a:rPr lang="en-US" noProof="0" dirty="0"/>
              <a:t>&lt;Phone&gt;</a:t>
            </a:r>
          </a:p>
        </p:txBody>
      </p:sp>
      <p:sp>
        <p:nvSpPr>
          <p:cNvPr id="29" name="Textplatzhalter 24"/>
          <p:cNvSpPr>
            <a:spLocks noGrp="1"/>
          </p:cNvSpPr>
          <p:nvPr>
            <p:ph type="body" sz="quarter" idx="16" hasCustomPrompt="1"/>
          </p:nvPr>
        </p:nvSpPr>
        <p:spPr>
          <a:xfrm>
            <a:off x="1127448" y="5785985"/>
            <a:ext cx="2452083" cy="1317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50">
                <a:latin typeface="+mn-lt"/>
              </a:defRPr>
            </a:lvl1pPr>
          </a:lstStyle>
          <a:p>
            <a:pPr lvl="0"/>
            <a:r>
              <a:rPr lang="en-US" noProof="0" dirty="0"/>
              <a:t>&lt;E-Mail&gt;</a:t>
            </a:r>
          </a:p>
        </p:txBody>
      </p:sp>
      <p:sp>
        <p:nvSpPr>
          <p:cNvPr id="30" name="Inhaltsplatzhalter 31"/>
          <p:cNvSpPr>
            <a:spLocks noGrp="1"/>
          </p:cNvSpPr>
          <p:nvPr>
            <p:ph sz="quarter" idx="18" hasCustomPrompt="1"/>
          </p:nvPr>
        </p:nvSpPr>
        <p:spPr>
          <a:xfrm>
            <a:off x="1161091" y="3704994"/>
            <a:ext cx="2502054" cy="211455"/>
          </a:xfrm>
          <a:prstGeom prst="rect">
            <a:avLst/>
          </a:prstGeom>
        </p:spPr>
        <p:txBody>
          <a:bodyPr lIns="0" tIns="0" rIns="0" bIns="0"/>
          <a:lstStyle>
            <a:lvl1pPr>
              <a:defRPr sz="1050"/>
            </a:lvl1pPr>
          </a:lstStyle>
          <a:p>
            <a:pPr lvl="0"/>
            <a:r>
              <a:rPr lang="en-US" noProof="0" dirty="0"/>
              <a:t>&lt;Position&gt;</a:t>
            </a:r>
          </a:p>
        </p:txBody>
      </p:sp>
    </p:spTree>
    <p:extLst>
      <p:ext uri="{BB962C8B-B14F-4D97-AF65-F5344CB8AC3E}">
        <p14:creationId xmlns:p14="http://schemas.microsoft.com/office/powerpoint/2010/main" val="89374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YYMMDD Author Title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87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81213"/>
            <a:ext cx="10586099" cy="36053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434" y="980728"/>
            <a:ext cx="11523133" cy="5400675"/>
          </a:xfrm>
        </p:spPr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YYMMDD Author Title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441426"/>
            <a:ext cx="10586102" cy="395287"/>
          </a:xfr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&lt;Subtitle&gt;</a:t>
            </a:r>
          </a:p>
        </p:txBody>
      </p:sp>
    </p:spTree>
    <p:extLst>
      <p:ext uri="{BB962C8B-B14F-4D97-AF65-F5344CB8AC3E}">
        <p14:creationId xmlns:p14="http://schemas.microsoft.com/office/powerpoint/2010/main" val="351793472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81213"/>
            <a:ext cx="10586099" cy="36053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YYMMDD Author Title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441426"/>
            <a:ext cx="10586102" cy="395287"/>
          </a:xfr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&lt;Subtitle&gt;</a:t>
            </a:r>
          </a:p>
        </p:txBody>
      </p:sp>
    </p:spTree>
    <p:extLst>
      <p:ext uri="{BB962C8B-B14F-4D97-AF65-F5344CB8AC3E}">
        <p14:creationId xmlns:p14="http://schemas.microsoft.com/office/powerpoint/2010/main" val="1825214989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4" y="44451"/>
            <a:ext cx="10586102" cy="720725"/>
          </a:xfrm>
        </p:spPr>
        <p:txBody>
          <a:bodyPr/>
          <a:lstStyle>
            <a:lvl1pPr>
              <a:defRPr>
                <a:solidFill>
                  <a:srgbClr val="0065BD"/>
                </a:solidFill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34437" y="981076"/>
            <a:ext cx="5659967" cy="540067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97602" y="981076"/>
            <a:ext cx="5659967" cy="540067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YYMMDD Author Title</a:t>
            </a: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C9E22-1B76-46A8-871B-C48D8E59C6F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34437" y="981074"/>
            <a:ext cx="5662084" cy="661976"/>
          </a:xfr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34437" y="1643050"/>
            <a:ext cx="5662084" cy="477362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&lt;Format of Master 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7" y="981079"/>
            <a:ext cx="5664200" cy="661975"/>
          </a:xfr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193367" y="1643050"/>
            <a:ext cx="5664200" cy="477362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&lt;Format of Master 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/>
          <a:p>
            <a:r>
              <a:rPr lang="en-US" noProof="0" dirty="0"/>
              <a:t>&lt;Title&gt;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noProof="0"/>
              <a:t>© sebis</a:t>
            </a:r>
            <a:endParaRPr lang="en-US" noProof="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/>
              <a:t>YYMMDD Author Title</a:t>
            </a:r>
            <a:endParaRPr lang="en-US" noProof="0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2CCB4-7108-4850-98BC-50E3A501EADB}" type="slidenum">
              <a:rPr lang="en-US" noProof="0" smtClean="0"/>
              <a:pPr>
                <a:defRPr/>
              </a:pPr>
              <a:t>‹#›</a:t>
            </a:fld>
            <a:endParaRPr lang="en-US" noProof="0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4" y="44451"/>
            <a:ext cx="10586102" cy="720725"/>
          </a:xfrm>
        </p:spPr>
        <p:txBody>
          <a:bodyPr/>
          <a:lstStyle/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YYMMDD Author Title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79391-FD8B-4951-B07A-A389C4C7CA7B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it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3" y="44451"/>
            <a:ext cx="11523133" cy="652462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noProof="0" dirty="0"/>
              <a:t>&lt;Title&gt;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YYMMDD Author Title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26257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434" y="44451"/>
            <a:ext cx="1058610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0" rIns="9000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4" y="981076"/>
            <a:ext cx="1152313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383184" y="6570616"/>
            <a:ext cx="21420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80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 noProof="0"/>
              <a:t>© sebis</a:t>
            </a:r>
            <a:endParaRPr lang="en-US" noProof="0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2903" y="6569076"/>
            <a:ext cx="57615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YYMMDD Author Title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25251" y="6570616"/>
            <a:ext cx="332316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61" y="398812"/>
            <a:ext cx="606858" cy="3200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65" r:id="rId2"/>
    <p:sldLayoutId id="2147483778" r:id="rId3"/>
    <p:sldLayoutId id="2147483781" r:id="rId4"/>
    <p:sldLayoutId id="2147483766" r:id="rId5"/>
    <p:sldLayoutId id="2147483767" r:id="rId6"/>
    <p:sldLayoutId id="2147483768" r:id="rId7"/>
    <p:sldLayoutId id="2147483780" r:id="rId8"/>
    <p:sldLayoutId id="2147483769" r:id="rId9"/>
    <p:sldLayoutId id="2147483771" r:id="rId10"/>
    <p:sldLayoutId id="2147483779" r:id="rId11"/>
  </p:sldLayoutIdLst>
  <p:transition/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 i="0" baseline="0">
          <a:solidFill>
            <a:srgbClr val="0065BD"/>
          </a:solidFill>
          <a:latin typeface="+mn-lt"/>
          <a:ea typeface="+mj-ea"/>
          <a:cs typeface="Arial Unicode MS" pitchFamily="34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9pPr>
    </p:titleStyle>
    <p:bodyStyle>
      <a:lvl1pPr marL="1588" indent="-1588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Arial Unicode MS" pitchFamily="34" charset="-128"/>
        </a:defRPr>
      </a:lvl1pPr>
      <a:lvl2pPr marL="358775" indent="-2603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2pPr>
      <a:lvl3pPr marL="625475" indent="-176213" algn="l" defTabSz="803275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3pPr>
      <a:lvl4pPr marL="982663" indent="-1746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cs typeface="Arial Unicode MS" pitchFamily="34" charset="-128"/>
        </a:defRPr>
      </a:lvl4pPr>
      <a:lvl5pPr marL="1257300" indent="-18256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cs typeface="Arial Unicode MS" pitchFamily="34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png"/><Relationship Id="rId5" Type="http://schemas.openxmlformats.org/officeDocument/2006/relationships/image" Target="../media/image7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Differential Privacy in Transformer Architectures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Jakob Zmrzlikar</a:t>
            </a:r>
          </a:p>
        </p:txBody>
      </p:sp>
      <p:sp>
        <p:nvSpPr>
          <p:cNvPr id="11" name="Textplatzhalter 15"/>
          <p:cNvSpPr txBox="1">
            <a:spLocks/>
          </p:cNvSpPr>
          <p:nvPr/>
        </p:nvSpPr>
        <p:spPr bwMode="auto">
          <a:xfrm>
            <a:off x="5922819" y="4210928"/>
            <a:ext cx="5941396" cy="3385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18000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b="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914400" indent="0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algn="r"/>
            <a:r>
              <a:rPr lang="en-AU" kern="0" dirty="0"/>
              <a:t>30. 10. 2023, Master Thesis Final Presentation</a:t>
            </a:r>
          </a:p>
        </p:txBody>
      </p:sp>
    </p:spTree>
    <p:extLst>
      <p:ext uri="{BB962C8B-B14F-4D97-AF65-F5344CB8AC3E}">
        <p14:creationId xmlns:p14="http://schemas.microsoft.com/office/powerpoint/2010/main" val="132760578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08F043-E7B0-BDBB-62DC-3855B1D65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Perturbation methods and proofs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23836-80EC-450F-9382-7F9F19F3F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75DBD-F521-AC95-19D3-064A8D2AD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231030 Jakob Zmrzlikar </a:t>
            </a:r>
            <a:r>
              <a:rPr lang="de-DE" dirty="0"/>
              <a:t>Differential Privacy in Transformer Architectures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C106A-12FD-0E2F-9749-8FA27ECDF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590AB4C-23DD-2C8D-33E4-A3767CFB72D7}"/>
              </a:ext>
            </a:extLst>
          </p:cNvPr>
          <p:cNvGrpSpPr/>
          <p:nvPr/>
        </p:nvGrpSpPr>
        <p:grpSpPr>
          <a:xfrm>
            <a:off x="386771" y="3977184"/>
            <a:ext cx="2880000" cy="2160000"/>
            <a:chOff x="0" y="513292"/>
            <a:chExt cx="5659967" cy="110564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53A9C07-4030-C4AD-924C-2803ACABCA30}"/>
                </a:ext>
              </a:extLst>
            </p:cNvPr>
            <p:cNvSpPr/>
            <p:nvPr/>
          </p:nvSpPr>
          <p:spPr>
            <a:xfrm>
              <a:off x="0" y="513292"/>
              <a:ext cx="5659967" cy="1105649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: Rounded Corners 4">
              <a:extLst>
                <a:ext uri="{FF2B5EF4-FFF2-40B4-BE49-F238E27FC236}">
                  <a16:creationId xmlns:a16="http://schemas.microsoft.com/office/drawing/2014/main" id="{249A8610-19E6-26BB-863F-C1D913E2AE73}"/>
                </a:ext>
              </a:extLst>
            </p:cNvPr>
            <p:cNvSpPr txBox="1"/>
            <p:nvPr/>
          </p:nvSpPr>
          <p:spPr>
            <a:xfrm>
              <a:off x="53973" y="567265"/>
              <a:ext cx="5552021" cy="9977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Layer perturbation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5F52AFF-C6D5-B780-178F-6CCC6719C03A}"/>
              </a:ext>
            </a:extLst>
          </p:cNvPr>
          <p:cNvGrpSpPr/>
          <p:nvPr/>
        </p:nvGrpSpPr>
        <p:grpSpPr>
          <a:xfrm>
            <a:off x="8811409" y="1196752"/>
            <a:ext cx="2880000" cy="2160000"/>
            <a:chOff x="0" y="513292"/>
            <a:chExt cx="5659967" cy="1105649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88BFBC73-69ED-961C-B369-498297F2FFED}"/>
                </a:ext>
              </a:extLst>
            </p:cNvPr>
            <p:cNvSpPr/>
            <p:nvPr/>
          </p:nvSpPr>
          <p:spPr>
            <a:xfrm>
              <a:off x="0" y="513292"/>
              <a:ext cx="5659967" cy="1105649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: Rounded Corners 4">
              <a:extLst>
                <a:ext uri="{FF2B5EF4-FFF2-40B4-BE49-F238E27FC236}">
                  <a16:creationId xmlns:a16="http://schemas.microsoft.com/office/drawing/2014/main" id="{8736111F-A067-E690-4D24-3FE35344CAD7}"/>
                </a:ext>
              </a:extLst>
            </p:cNvPr>
            <p:cNvSpPr txBox="1"/>
            <p:nvPr/>
          </p:nvSpPr>
          <p:spPr>
            <a:xfrm>
              <a:off x="53974" y="567266"/>
              <a:ext cx="5552021" cy="9977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If we add Geometric noise, equidistance ensures DP guarantees hold.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DA88570-1537-15F3-A814-E7DF9CA8F135}"/>
              </a:ext>
            </a:extLst>
          </p:cNvPr>
          <p:cNvGrpSpPr/>
          <p:nvPr/>
        </p:nvGrpSpPr>
        <p:grpSpPr>
          <a:xfrm>
            <a:off x="8801937" y="3962823"/>
            <a:ext cx="2880000" cy="2160000"/>
            <a:chOff x="0" y="513292"/>
            <a:chExt cx="5659967" cy="1105649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D916F9EE-1871-1813-0B55-6EDFF44DF66B}"/>
                </a:ext>
              </a:extLst>
            </p:cNvPr>
            <p:cNvSpPr/>
            <p:nvPr/>
          </p:nvSpPr>
          <p:spPr>
            <a:xfrm>
              <a:off x="0" y="513292"/>
              <a:ext cx="5659967" cy="1105649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: Rounded Corners 4">
              <a:extLst>
                <a:ext uri="{FF2B5EF4-FFF2-40B4-BE49-F238E27FC236}">
                  <a16:creationId xmlns:a16="http://schemas.microsoft.com/office/drawing/2014/main" id="{E22FCA97-BDF4-3C23-DD61-9618D2A74D07}"/>
                </a:ext>
              </a:extLst>
            </p:cNvPr>
            <p:cNvSpPr txBox="1"/>
            <p:nvPr/>
          </p:nvSpPr>
          <p:spPr>
            <a:xfrm>
              <a:off x="53973" y="567265"/>
              <a:ext cx="5552021" cy="9977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dirty="0"/>
                <a:t>We can bound the sensitivity with the product of Lipschitz constants and use the regular Gaussian mechanism.</a:t>
              </a:r>
              <a:endParaRPr lang="en-US" sz="2000" kern="1200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58F8F27-91E0-7ECE-D2C5-3F332EE1769D}"/>
              </a:ext>
            </a:extLst>
          </p:cNvPr>
          <p:cNvGrpSpPr/>
          <p:nvPr/>
        </p:nvGrpSpPr>
        <p:grpSpPr>
          <a:xfrm>
            <a:off x="407368" y="1196752"/>
            <a:ext cx="2880000" cy="2160000"/>
            <a:chOff x="0" y="513292"/>
            <a:chExt cx="5659967" cy="1105649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45CCF1E3-0FFC-3607-FBDF-69B3F3665FF6}"/>
                </a:ext>
              </a:extLst>
            </p:cNvPr>
            <p:cNvSpPr/>
            <p:nvPr/>
          </p:nvSpPr>
          <p:spPr>
            <a:xfrm>
              <a:off x="0" y="513292"/>
              <a:ext cx="5659967" cy="1105649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Rectangle: Rounded Corners 4">
              <a:extLst>
                <a:ext uri="{FF2B5EF4-FFF2-40B4-BE49-F238E27FC236}">
                  <a16:creationId xmlns:a16="http://schemas.microsoft.com/office/drawing/2014/main" id="{2326044A-0387-5038-660C-E0C8C89176F4}"/>
                </a:ext>
              </a:extLst>
            </p:cNvPr>
            <p:cNvSpPr txBox="1"/>
            <p:nvPr/>
          </p:nvSpPr>
          <p:spPr>
            <a:xfrm>
              <a:off x="53973" y="567265"/>
              <a:ext cx="5552021" cy="9977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Input perturbation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A9A0031-C879-86A7-7FA9-814FED9A9025}"/>
              </a:ext>
            </a:extLst>
          </p:cNvPr>
          <p:cNvGrpSpPr/>
          <p:nvPr/>
        </p:nvGrpSpPr>
        <p:grpSpPr>
          <a:xfrm>
            <a:off x="4594354" y="1196752"/>
            <a:ext cx="2880000" cy="2160000"/>
            <a:chOff x="0" y="513292"/>
            <a:chExt cx="5659967" cy="1105649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FCC46785-A21D-16C6-C5EA-8D0BB82480A5}"/>
                </a:ext>
              </a:extLst>
            </p:cNvPr>
            <p:cNvSpPr/>
            <p:nvPr/>
          </p:nvSpPr>
          <p:spPr>
            <a:xfrm>
              <a:off x="0" y="513292"/>
              <a:ext cx="5659967" cy="1105649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3" name="Rectangle: Rounded Corners 4">
              <a:extLst>
                <a:ext uri="{FF2B5EF4-FFF2-40B4-BE49-F238E27FC236}">
                  <a16:creationId xmlns:a16="http://schemas.microsoft.com/office/drawing/2014/main" id="{8CAF4CE5-F00C-7558-A2FB-8A96E778EB08}"/>
                </a:ext>
              </a:extLst>
            </p:cNvPr>
            <p:cNvSpPr txBox="1"/>
            <p:nvPr/>
          </p:nvSpPr>
          <p:spPr>
            <a:xfrm>
              <a:off x="53974" y="567266"/>
              <a:ext cx="5552021" cy="9977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We project word embeddings into a one-dimensional equidistant space.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BE9D533-8DA1-990A-7C3C-88A6271BA076}"/>
              </a:ext>
            </a:extLst>
          </p:cNvPr>
          <p:cNvGrpSpPr/>
          <p:nvPr/>
        </p:nvGrpSpPr>
        <p:grpSpPr>
          <a:xfrm>
            <a:off x="4594354" y="3977184"/>
            <a:ext cx="2880000" cy="2160000"/>
            <a:chOff x="0" y="513292"/>
            <a:chExt cx="5659967" cy="1105649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60EA440B-7BBF-0DDC-0098-82D4EC441A12}"/>
                </a:ext>
              </a:extLst>
            </p:cNvPr>
            <p:cNvSpPr/>
            <p:nvPr/>
          </p:nvSpPr>
          <p:spPr>
            <a:xfrm>
              <a:off x="0" y="513292"/>
              <a:ext cx="5659967" cy="1105649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Rectangle: Rounded Corners 4">
              <a:extLst>
                <a:ext uri="{FF2B5EF4-FFF2-40B4-BE49-F238E27FC236}">
                  <a16:creationId xmlns:a16="http://schemas.microsoft.com/office/drawing/2014/main" id="{3F9ACB8B-38CB-CCDC-4221-5B5EBFC4AE01}"/>
                </a:ext>
              </a:extLst>
            </p:cNvPr>
            <p:cNvSpPr txBox="1"/>
            <p:nvPr/>
          </p:nvSpPr>
          <p:spPr>
            <a:xfrm>
              <a:off x="53973" y="567265"/>
              <a:ext cx="5552021" cy="9977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We require all encoder layers to be Lipschitz continuous with a small constant.</a:t>
              </a:r>
            </a:p>
          </p:txBody>
        </p:sp>
      </p:grpSp>
      <p:sp>
        <p:nvSpPr>
          <p:cNvPr id="37" name="Pfeil nach rechts 66">
            <a:extLst>
              <a:ext uri="{FF2B5EF4-FFF2-40B4-BE49-F238E27FC236}">
                <a16:creationId xmlns:a16="http://schemas.microsoft.com/office/drawing/2014/main" id="{5C4972BF-02C2-7FF9-E7F3-9D7EE1B705A3}"/>
              </a:ext>
            </a:extLst>
          </p:cNvPr>
          <p:cNvSpPr/>
          <p:nvPr/>
        </p:nvSpPr>
        <p:spPr bwMode="auto">
          <a:xfrm>
            <a:off x="3411070" y="1916752"/>
            <a:ext cx="1080000" cy="720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8" name="Pfeil nach rechts 66">
            <a:extLst>
              <a:ext uri="{FF2B5EF4-FFF2-40B4-BE49-F238E27FC236}">
                <a16:creationId xmlns:a16="http://schemas.microsoft.com/office/drawing/2014/main" id="{07512054-E85E-FB20-F901-924673407C5B}"/>
              </a:ext>
            </a:extLst>
          </p:cNvPr>
          <p:cNvSpPr/>
          <p:nvPr/>
        </p:nvSpPr>
        <p:spPr bwMode="auto">
          <a:xfrm>
            <a:off x="3390562" y="4683947"/>
            <a:ext cx="1080000" cy="720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9" name="Pfeil nach rechts 66">
            <a:extLst>
              <a:ext uri="{FF2B5EF4-FFF2-40B4-BE49-F238E27FC236}">
                <a16:creationId xmlns:a16="http://schemas.microsoft.com/office/drawing/2014/main" id="{D8DF3902-A063-F1CB-8188-3F8DD157461A}"/>
              </a:ext>
            </a:extLst>
          </p:cNvPr>
          <p:cNvSpPr/>
          <p:nvPr/>
        </p:nvSpPr>
        <p:spPr bwMode="auto">
          <a:xfrm>
            <a:off x="7602881" y="1916752"/>
            <a:ext cx="1080000" cy="720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0" name="Pfeil nach rechts 66">
            <a:extLst>
              <a:ext uri="{FF2B5EF4-FFF2-40B4-BE49-F238E27FC236}">
                <a16:creationId xmlns:a16="http://schemas.microsoft.com/office/drawing/2014/main" id="{A4304F6A-F483-867A-A39B-5814CB97DDD1}"/>
              </a:ext>
            </a:extLst>
          </p:cNvPr>
          <p:cNvSpPr/>
          <p:nvPr/>
        </p:nvSpPr>
        <p:spPr bwMode="auto">
          <a:xfrm>
            <a:off x="7598145" y="4697184"/>
            <a:ext cx="1080000" cy="720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71678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4A5208-55DD-9E25-61B6-8A813DA1E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Architectural modifications for layer perturbation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15F98-1DA0-B307-0184-938CF9C9E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EBB3C-91B5-9B4D-1912-AE60775EA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231030 Jakob Zmrzlikar </a:t>
            </a:r>
            <a:r>
              <a:rPr lang="de-DE" dirty="0"/>
              <a:t>Differential Privacy in Transformer Architectures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77CCD-D40F-3BD4-E05F-FD5A8A17F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pic>
        <p:nvPicPr>
          <p:cNvPr id="7" name="Picture 2" descr="The Transformer Model - MachineLearningMastery.com">
            <a:extLst>
              <a:ext uri="{FF2B5EF4-FFF2-40B4-BE49-F238E27FC236}">
                <a16:creationId xmlns:a16="http://schemas.microsoft.com/office/drawing/2014/main" id="{010211F2-4651-889D-0375-421F531A6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2662" y="0"/>
            <a:ext cx="3832737" cy="54006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7D89A36-7DC8-DB18-4B19-7242309E1E4B}"/>
              </a:ext>
            </a:extLst>
          </p:cNvPr>
          <p:cNvSpPr/>
          <p:nvPr/>
        </p:nvSpPr>
        <p:spPr bwMode="auto">
          <a:xfrm>
            <a:off x="9913347" y="94135"/>
            <a:ext cx="1944216" cy="6474941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" name="Pfeil nach rechts 66">
            <a:extLst>
              <a:ext uri="{FF2B5EF4-FFF2-40B4-BE49-F238E27FC236}">
                <a16:creationId xmlns:a16="http://schemas.microsoft.com/office/drawing/2014/main" id="{B98F475E-DEB9-AA02-FD95-4ADADDBD0315}"/>
              </a:ext>
            </a:extLst>
          </p:cNvPr>
          <p:cNvSpPr/>
          <p:nvPr/>
        </p:nvSpPr>
        <p:spPr bwMode="auto">
          <a:xfrm>
            <a:off x="8168763" y="3223377"/>
            <a:ext cx="693723" cy="286791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4" name="Pfeil nach rechts 66">
            <a:extLst>
              <a:ext uri="{FF2B5EF4-FFF2-40B4-BE49-F238E27FC236}">
                <a16:creationId xmlns:a16="http://schemas.microsoft.com/office/drawing/2014/main" id="{74389145-2673-8B1C-47D7-50092F4A20A5}"/>
              </a:ext>
            </a:extLst>
          </p:cNvPr>
          <p:cNvSpPr/>
          <p:nvPr/>
        </p:nvSpPr>
        <p:spPr bwMode="auto">
          <a:xfrm>
            <a:off x="8168764" y="2087269"/>
            <a:ext cx="693723" cy="286791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5" name="Pfeil nach rechts 66">
            <a:extLst>
              <a:ext uri="{FF2B5EF4-FFF2-40B4-BE49-F238E27FC236}">
                <a16:creationId xmlns:a16="http://schemas.microsoft.com/office/drawing/2014/main" id="{02C47B73-F5B3-DE69-B3A1-FBB63926F3B7}"/>
              </a:ext>
            </a:extLst>
          </p:cNvPr>
          <p:cNvSpPr/>
          <p:nvPr/>
        </p:nvSpPr>
        <p:spPr bwMode="auto">
          <a:xfrm>
            <a:off x="8168763" y="2936586"/>
            <a:ext cx="693723" cy="286791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4FD2ED3-C0AF-2C8A-27C0-972EB2E9C21A}"/>
              </a:ext>
            </a:extLst>
          </p:cNvPr>
          <p:cNvGrpSpPr/>
          <p:nvPr/>
        </p:nvGrpSpPr>
        <p:grpSpPr>
          <a:xfrm>
            <a:off x="839416" y="1340768"/>
            <a:ext cx="3240360" cy="1058046"/>
            <a:chOff x="9092227" y="0"/>
            <a:chExt cx="2430905" cy="198739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D7C80691-4411-0E7F-B6B3-35E89000A971}"/>
                </a:ext>
              </a:extLst>
            </p:cNvPr>
            <p:cNvSpPr/>
            <p:nvPr/>
          </p:nvSpPr>
          <p:spPr>
            <a:xfrm>
              <a:off x="9092227" y="0"/>
              <a:ext cx="2430905" cy="19873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8" name="Rectangle: Rounded Corners 5">
              <a:extLst>
                <a:ext uri="{FF2B5EF4-FFF2-40B4-BE49-F238E27FC236}">
                  <a16:creationId xmlns:a16="http://schemas.microsoft.com/office/drawing/2014/main" id="{9853896A-6325-D3B7-61E2-40A3405F92AE}"/>
                </a:ext>
              </a:extLst>
            </p:cNvPr>
            <p:cNvSpPr txBox="1"/>
            <p:nvPr/>
          </p:nvSpPr>
          <p:spPr>
            <a:xfrm>
              <a:off x="9150436" y="58209"/>
              <a:ext cx="2314487" cy="18709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To ensure Lipschitz continuity, we require the use of L2-multihead attention.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DD47753-2C14-B98C-7B72-983CE0756420}"/>
              </a:ext>
            </a:extLst>
          </p:cNvPr>
          <p:cNvGrpSpPr/>
          <p:nvPr/>
        </p:nvGrpSpPr>
        <p:grpSpPr>
          <a:xfrm>
            <a:off x="812930" y="4293096"/>
            <a:ext cx="3240360" cy="1058046"/>
            <a:chOff x="9092227" y="0"/>
            <a:chExt cx="2430905" cy="1987390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C7525DA1-516D-146B-65A0-591D2D4D16E6}"/>
                </a:ext>
              </a:extLst>
            </p:cNvPr>
            <p:cNvSpPr/>
            <p:nvPr/>
          </p:nvSpPr>
          <p:spPr>
            <a:xfrm>
              <a:off x="9092227" y="0"/>
              <a:ext cx="2430905" cy="19873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1" name="Rectangle: Rounded Corners 5">
              <a:extLst>
                <a:ext uri="{FF2B5EF4-FFF2-40B4-BE49-F238E27FC236}">
                  <a16:creationId xmlns:a16="http://schemas.microsoft.com/office/drawing/2014/main" id="{623BFD38-3ED3-6193-9750-E88A33354CCF}"/>
                </a:ext>
              </a:extLst>
            </p:cNvPr>
            <p:cNvSpPr txBox="1"/>
            <p:nvPr/>
          </p:nvSpPr>
          <p:spPr>
            <a:xfrm>
              <a:off x="9150436" y="58209"/>
              <a:ext cx="2314487" cy="18709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Although standard LayerNorm is Lipschitz continuous, the constant is too large, so we use CenterNorm instead.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D364A5D8-5C17-AB55-2119-F8D8E4E2B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8470" y="1599790"/>
            <a:ext cx="3132000" cy="54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4A50C6-1822-0696-3A20-1C3C99D1B0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8120" y="4531984"/>
            <a:ext cx="1791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11661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4A5208-55DD-9E25-61B6-8A813DA1E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Architectural modifications for layer perturbation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15F98-1DA0-B307-0184-938CF9C9E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EBB3C-91B5-9B4D-1912-AE60775EA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231030 Jakob Zmrzlikar </a:t>
            </a:r>
            <a:r>
              <a:rPr lang="de-DE" dirty="0"/>
              <a:t>Differential Privacy in Transformer Architectures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77CCD-D40F-3BD4-E05F-FD5A8A17F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pic>
        <p:nvPicPr>
          <p:cNvPr id="7" name="Picture 2" descr="The Transformer Model - MachineLearningMastery.com">
            <a:extLst>
              <a:ext uri="{FF2B5EF4-FFF2-40B4-BE49-F238E27FC236}">
                <a16:creationId xmlns:a16="http://schemas.microsoft.com/office/drawing/2014/main" id="{010211F2-4651-889D-0375-421F531A6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2662" y="0"/>
            <a:ext cx="3832737" cy="54006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7D89A36-7DC8-DB18-4B19-7242309E1E4B}"/>
              </a:ext>
            </a:extLst>
          </p:cNvPr>
          <p:cNvSpPr/>
          <p:nvPr/>
        </p:nvSpPr>
        <p:spPr bwMode="auto">
          <a:xfrm>
            <a:off x="9913347" y="94135"/>
            <a:ext cx="1944216" cy="6474941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" name="Pfeil nach rechts 66">
            <a:extLst>
              <a:ext uri="{FF2B5EF4-FFF2-40B4-BE49-F238E27FC236}">
                <a16:creationId xmlns:a16="http://schemas.microsoft.com/office/drawing/2014/main" id="{B98F475E-DEB9-AA02-FD95-4ADADDBD0315}"/>
              </a:ext>
            </a:extLst>
          </p:cNvPr>
          <p:cNvSpPr/>
          <p:nvPr/>
        </p:nvSpPr>
        <p:spPr bwMode="auto">
          <a:xfrm>
            <a:off x="8168763" y="3223377"/>
            <a:ext cx="693723" cy="286791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4" name="Pfeil nach rechts 66">
            <a:extLst>
              <a:ext uri="{FF2B5EF4-FFF2-40B4-BE49-F238E27FC236}">
                <a16:creationId xmlns:a16="http://schemas.microsoft.com/office/drawing/2014/main" id="{74389145-2673-8B1C-47D7-50092F4A20A5}"/>
              </a:ext>
            </a:extLst>
          </p:cNvPr>
          <p:cNvSpPr/>
          <p:nvPr/>
        </p:nvSpPr>
        <p:spPr bwMode="auto">
          <a:xfrm>
            <a:off x="8168764" y="2087269"/>
            <a:ext cx="693723" cy="286791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5" name="Pfeil nach rechts 66">
            <a:extLst>
              <a:ext uri="{FF2B5EF4-FFF2-40B4-BE49-F238E27FC236}">
                <a16:creationId xmlns:a16="http://schemas.microsoft.com/office/drawing/2014/main" id="{02C47B73-F5B3-DE69-B3A1-FBB63926F3B7}"/>
              </a:ext>
            </a:extLst>
          </p:cNvPr>
          <p:cNvSpPr/>
          <p:nvPr/>
        </p:nvSpPr>
        <p:spPr bwMode="auto">
          <a:xfrm>
            <a:off x="8168763" y="2936586"/>
            <a:ext cx="693723" cy="286791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4FD2ED3-C0AF-2C8A-27C0-972EB2E9C21A}"/>
              </a:ext>
            </a:extLst>
          </p:cNvPr>
          <p:cNvGrpSpPr/>
          <p:nvPr/>
        </p:nvGrpSpPr>
        <p:grpSpPr>
          <a:xfrm>
            <a:off x="839416" y="1340768"/>
            <a:ext cx="3240360" cy="1058046"/>
            <a:chOff x="9092227" y="0"/>
            <a:chExt cx="2430905" cy="198739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D7C80691-4411-0E7F-B6B3-35E89000A971}"/>
                </a:ext>
              </a:extLst>
            </p:cNvPr>
            <p:cNvSpPr/>
            <p:nvPr/>
          </p:nvSpPr>
          <p:spPr>
            <a:xfrm>
              <a:off x="9092227" y="0"/>
              <a:ext cx="2430905" cy="19873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8" name="Rectangle: Rounded Corners 5">
              <a:extLst>
                <a:ext uri="{FF2B5EF4-FFF2-40B4-BE49-F238E27FC236}">
                  <a16:creationId xmlns:a16="http://schemas.microsoft.com/office/drawing/2014/main" id="{9853896A-6325-D3B7-61E2-40A3405F92AE}"/>
                </a:ext>
              </a:extLst>
            </p:cNvPr>
            <p:cNvSpPr txBox="1"/>
            <p:nvPr/>
          </p:nvSpPr>
          <p:spPr>
            <a:xfrm>
              <a:off x="9150436" y="58209"/>
              <a:ext cx="2314487" cy="18709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To ensure Lipschitz continuity, we require the use of L2-multihead attention.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DD47753-2C14-B98C-7B72-983CE0756420}"/>
              </a:ext>
            </a:extLst>
          </p:cNvPr>
          <p:cNvGrpSpPr/>
          <p:nvPr/>
        </p:nvGrpSpPr>
        <p:grpSpPr>
          <a:xfrm>
            <a:off x="812930" y="4293096"/>
            <a:ext cx="3240360" cy="1058046"/>
            <a:chOff x="9092227" y="0"/>
            <a:chExt cx="2430905" cy="1987390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C7525DA1-516D-146B-65A0-591D2D4D16E6}"/>
                </a:ext>
              </a:extLst>
            </p:cNvPr>
            <p:cNvSpPr/>
            <p:nvPr/>
          </p:nvSpPr>
          <p:spPr>
            <a:xfrm>
              <a:off x="9092227" y="0"/>
              <a:ext cx="2430905" cy="19873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21" name="Rectangle: Rounded Corners 5">
              <a:extLst>
                <a:ext uri="{FF2B5EF4-FFF2-40B4-BE49-F238E27FC236}">
                  <a16:creationId xmlns:a16="http://schemas.microsoft.com/office/drawing/2014/main" id="{623BFD38-3ED3-6193-9750-E88A33354CCF}"/>
                </a:ext>
              </a:extLst>
            </p:cNvPr>
            <p:cNvSpPr txBox="1"/>
            <p:nvPr/>
          </p:nvSpPr>
          <p:spPr>
            <a:xfrm>
              <a:off x="9150436" y="58209"/>
              <a:ext cx="2314487" cy="18709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Although standard LayerNorm is Lipschitz continuous, the constant is too large, so we use CenterNorm instead.</a:t>
              </a: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A1D8BBF3-AA9D-7829-663A-9E5EDAC72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754" y="5524654"/>
            <a:ext cx="2263731" cy="36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64A5D8-5C17-AB55-2119-F8D8E4E2BC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8470" y="1599790"/>
            <a:ext cx="3132000" cy="54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4A50C6-1822-0696-3A20-1C3C99D1B0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8120" y="4531984"/>
            <a:ext cx="1791000" cy="432000"/>
          </a:xfrm>
          <a:prstGeom prst="rect">
            <a:avLst/>
          </a:prstGeom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20A4F5A-62AC-0C85-CBC7-5488F6D2AD91}"/>
              </a:ext>
            </a:extLst>
          </p:cNvPr>
          <p:cNvSpPr/>
          <p:nvPr/>
        </p:nvSpPr>
        <p:spPr bwMode="auto">
          <a:xfrm>
            <a:off x="4484142" y="2564903"/>
            <a:ext cx="3220654" cy="720725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EB65662-F6DD-394B-B92C-911260A6AA43}"/>
              </a:ext>
            </a:extLst>
          </p:cNvPr>
          <p:cNvSpPr/>
          <p:nvPr/>
        </p:nvSpPr>
        <p:spPr bwMode="auto">
          <a:xfrm>
            <a:off x="4739483" y="5437898"/>
            <a:ext cx="2448272" cy="533512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C2514C0E-EE8A-5ED6-8E61-3AB2FE11D8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6969" y="2655266"/>
            <a:ext cx="3055001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48431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06C4CC-3C13-C467-F499-8B1D41DAF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of input perturbation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1DBC7-B32C-3E98-8919-FD1D10C08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56575-372B-4FF4-F3EA-20601ACF4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231030 Jakob Zmrzlikar </a:t>
            </a:r>
            <a:r>
              <a:rPr lang="de-DE" dirty="0"/>
              <a:t>Differential Privacy in Transformer Architectures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6D981-1AA5-801E-A931-8E442AAFF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sp>
        <p:nvSpPr>
          <p:cNvPr id="14" name="Pfeil nach rechts 66">
            <a:extLst>
              <a:ext uri="{FF2B5EF4-FFF2-40B4-BE49-F238E27FC236}">
                <a16:creationId xmlns:a16="http://schemas.microsoft.com/office/drawing/2014/main" id="{BB5DB32E-5D2F-7C43-5BAF-287A20DB8BDA}"/>
              </a:ext>
            </a:extLst>
          </p:cNvPr>
          <p:cNvSpPr>
            <a:spLocks noChangeAspect="1"/>
          </p:cNvSpPr>
          <p:nvPr/>
        </p:nvSpPr>
        <p:spPr bwMode="auto">
          <a:xfrm>
            <a:off x="2209992" y="1453544"/>
            <a:ext cx="894498" cy="688381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C1CBB71-6D22-4289-9B2E-722A8FADA179}"/>
              </a:ext>
            </a:extLst>
          </p:cNvPr>
          <p:cNvGrpSpPr/>
          <p:nvPr/>
        </p:nvGrpSpPr>
        <p:grpSpPr>
          <a:xfrm>
            <a:off x="3293587" y="1027658"/>
            <a:ext cx="1800000" cy="1440000"/>
            <a:chOff x="9092227" y="0"/>
            <a:chExt cx="2430905" cy="2086835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1C56E226-27B6-F37D-489C-752ABD882BA2}"/>
                </a:ext>
              </a:extLst>
            </p:cNvPr>
            <p:cNvSpPr/>
            <p:nvPr/>
          </p:nvSpPr>
          <p:spPr>
            <a:xfrm>
              <a:off x="9092227" y="0"/>
              <a:ext cx="2430905" cy="19873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7" name="Rectangle: Rounded Corners 5">
              <a:extLst>
                <a:ext uri="{FF2B5EF4-FFF2-40B4-BE49-F238E27FC236}">
                  <a16:creationId xmlns:a16="http://schemas.microsoft.com/office/drawing/2014/main" id="{ECC1D706-1E60-2738-92CB-2A9940E6435F}"/>
                </a:ext>
              </a:extLst>
            </p:cNvPr>
            <p:cNvSpPr txBox="1"/>
            <p:nvPr/>
          </p:nvSpPr>
          <p:spPr>
            <a:xfrm>
              <a:off x="9150438" y="58207"/>
              <a:ext cx="2291928" cy="20286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Select BERT model trained on </a:t>
              </a:r>
              <a:r>
                <a:rPr lang="en-US" sz="1600" b="1" kern="1200" dirty="0"/>
                <a:t>same</a:t>
              </a:r>
              <a:r>
                <a:rPr lang="en-US" sz="1600" kern="1200" dirty="0"/>
                <a:t> dataset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BD94B60-F656-EB81-15EE-A8B386D5E1E8}"/>
              </a:ext>
            </a:extLst>
          </p:cNvPr>
          <p:cNvGrpSpPr/>
          <p:nvPr/>
        </p:nvGrpSpPr>
        <p:grpSpPr>
          <a:xfrm>
            <a:off x="6293143" y="1027657"/>
            <a:ext cx="1800000" cy="1440000"/>
            <a:chOff x="9092227" y="0"/>
            <a:chExt cx="2430905" cy="2086835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124E87CA-35DF-9C41-4F84-B55940AA8174}"/>
                </a:ext>
              </a:extLst>
            </p:cNvPr>
            <p:cNvSpPr/>
            <p:nvPr/>
          </p:nvSpPr>
          <p:spPr>
            <a:xfrm>
              <a:off x="9092227" y="0"/>
              <a:ext cx="2430905" cy="19873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35" name="Rectangle: Rounded Corners 5">
              <a:extLst>
                <a:ext uri="{FF2B5EF4-FFF2-40B4-BE49-F238E27FC236}">
                  <a16:creationId xmlns:a16="http://schemas.microsoft.com/office/drawing/2014/main" id="{11E74E3D-88BD-17CE-F14E-FD8B9FE6A7BA}"/>
                </a:ext>
              </a:extLst>
            </p:cNvPr>
            <p:cNvSpPr txBox="1"/>
            <p:nvPr/>
          </p:nvSpPr>
          <p:spPr>
            <a:xfrm>
              <a:off x="9150436" y="58207"/>
              <a:ext cx="2291927" cy="20286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dirty="0"/>
                <a:t>Perturb the </a:t>
              </a:r>
              <a:r>
                <a:rPr lang="en-US" sz="1600" b="1" dirty="0"/>
                <a:t>test</a:t>
              </a:r>
              <a:r>
                <a:rPr lang="en-US" sz="1600" dirty="0"/>
                <a:t> split of the dataset</a:t>
              </a:r>
              <a:endParaRPr lang="en-US" sz="1600" kern="1200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1FAAD90-54D7-6BB4-7BAE-C6216AB964F7}"/>
              </a:ext>
            </a:extLst>
          </p:cNvPr>
          <p:cNvGrpSpPr/>
          <p:nvPr/>
        </p:nvGrpSpPr>
        <p:grpSpPr>
          <a:xfrm>
            <a:off x="220895" y="1061969"/>
            <a:ext cx="1800000" cy="1440000"/>
            <a:chOff x="9092227" y="0"/>
            <a:chExt cx="2430905" cy="2086835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0821F767-A1E7-2376-3333-CAC2C66D404B}"/>
                </a:ext>
              </a:extLst>
            </p:cNvPr>
            <p:cNvSpPr/>
            <p:nvPr/>
          </p:nvSpPr>
          <p:spPr>
            <a:xfrm>
              <a:off x="9092227" y="0"/>
              <a:ext cx="2430905" cy="19873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47" name="Rectangle: Rounded Corners 5">
              <a:extLst>
                <a:ext uri="{FF2B5EF4-FFF2-40B4-BE49-F238E27FC236}">
                  <a16:creationId xmlns:a16="http://schemas.microsoft.com/office/drawing/2014/main" id="{557381EB-DE90-C563-1817-75E9D735B747}"/>
                </a:ext>
              </a:extLst>
            </p:cNvPr>
            <p:cNvSpPr txBox="1"/>
            <p:nvPr/>
          </p:nvSpPr>
          <p:spPr>
            <a:xfrm>
              <a:off x="9150436" y="58207"/>
              <a:ext cx="2291927" cy="20286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Select </a:t>
              </a:r>
              <a:r>
                <a:rPr lang="en-US" sz="1600" b="1" kern="1200" dirty="0"/>
                <a:t>binary</a:t>
              </a:r>
              <a:r>
                <a:rPr lang="en-US" sz="1600" kern="1200" dirty="0"/>
                <a:t> text classification dataset</a:t>
              </a:r>
            </a:p>
          </p:txBody>
        </p:sp>
      </p:grpSp>
      <p:sp>
        <p:nvSpPr>
          <p:cNvPr id="49" name="Pfeil nach rechts 66">
            <a:extLst>
              <a:ext uri="{FF2B5EF4-FFF2-40B4-BE49-F238E27FC236}">
                <a16:creationId xmlns:a16="http://schemas.microsoft.com/office/drawing/2014/main" id="{44C97AD0-B7CC-F5FC-15C5-2DEA697990B5}"/>
              </a:ext>
            </a:extLst>
          </p:cNvPr>
          <p:cNvSpPr>
            <a:spLocks noChangeAspect="1"/>
          </p:cNvSpPr>
          <p:nvPr/>
        </p:nvSpPr>
        <p:spPr bwMode="auto">
          <a:xfrm>
            <a:off x="5199972" y="1403467"/>
            <a:ext cx="894498" cy="688381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0" name="Pfeil nach rechts 66">
            <a:extLst>
              <a:ext uri="{FF2B5EF4-FFF2-40B4-BE49-F238E27FC236}">
                <a16:creationId xmlns:a16="http://schemas.microsoft.com/office/drawing/2014/main" id="{E7A9C2F4-0A10-35C6-0712-8EF79BA12841}"/>
              </a:ext>
            </a:extLst>
          </p:cNvPr>
          <p:cNvSpPr>
            <a:spLocks noChangeAspect="1"/>
          </p:cNvSpPr>
          <p:nvPr/>
        </p:nvSpPr>
        <p:spPr bwMode="auto">
          <a:xfrm>
            <a:off x="8256240" y="1403467"/>
            <a:ext cx="894498" cy="688381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E17D719-1E86-7A7F-0DE0-90C0BD49C7F8}"/>
              </a:ext>
            </a:extLst>
          </p:cNvPr>
          <p:cNvGrpSpPr/>
          <p:nvPr/>
        </p:nvGrpSpPr>
        <p:grpSpPr>
          <a:xfrm>
            <a:off x="9281120" y="1027657"/>
            <a:ext cx="1800000" cy="1440000"/>
            <a:chOff x="9092227" y="0"/>
            <a:chExt cx="2430905" cy="2086835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20F186CE-91CA-6428-DA5D-A1A720D60EB7}"/>
                </a:ext>
              </a:extLst>
            </p:cNvPr>
            <p:cNvSpPr/>
            <p:nvPr/>
          </p:nvSpPr>
          <p:spPr>
            <a:xfrm>
              <a:off x="9092227" y="0"/>
              <a:ext cx="2430905" cy="19873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53" name="Rectangle: Rounded Corners 5">
              <a:extLst>
                <a:ext uri="{FF2B5EF4-FFF2-40B4-BE49-F238E27FC236}">
                  <a16:creationId xmlns:a16="http://schemas.microsoft.com/office/drawing/2014/main" id="{7F79AA7D-A88D-BF04-08DE-476B84758EF5}"/>
                </a:ext>
              </a:extLst>
            </p:cNvPr>
            <p:cNvSpPr txBox="1"/>
            <p:nvPr/>
          </p:nvSpPr>
          <p:spPr>
            <a:xfrm>
              <a:off x="9150436" y="58207"/>
              <a:ext cx="2291927" cy="20286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dirty="0"/>
                <a:t>Evaluate</a:t>
              </a:r>
              <a:r>
                <a:rPr lang="en-US" sz="1600" dirty="0"/>
                <a:t> model on perturbed </a:t>
              </a:r>
              <a:r>
                <a:rPr lang="en-US" sz="1600" b="1" dirty="0"/>
                <a:t>test</a:t>
              </a:r>
              <a:r>
                <a:rPr lang="en-US" sz="1600" dirty="0"/>
                <a:t> set</a:t>
              </a:r>
              <a:endParaRPr lang="en-US" sz="1600" kern="1200" dirty="0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9CCAE13-8FC5-858B-85B6-8D00A29C00A3}"/>
              </a:ext>
            </a:extLst>
          </p:cNvPr>
          <p:cNvGrpSpPr/>
          <p:nvPr/>
        </p:nvGrpSpPr>
        <p:grpSpPr>
          <a:xfrm>
            <a:off x="220895" y="2915501"/>
            <a:ext cx="1800000" cy="1440000"/>
            <a:chOff x="9092227" y="0"/>
            <a:chExt cx="2430905" cy="2086835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E37AD769-65CB-2012-9984-408261636D0B}"/>
                </a:ext>
              </a:extLst>
            </p:cNvPr>
            <p:cNvSpPr/>
            <p:nvPr/>
          </p:nvSpPr>
          <p:spPr>
            <a:xfrm>
              <a:off x="9092227" y="0"/>
              <a:ext cx="2430905" cy="19873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56" name="Rectangle: Rounded Corners 5">
              <a:extLst>
                <a:ext uri="{FF2B5EF4-FFF2-40B4-BE49-F238E27FC236}">
                  <a16:creationId xmlns:a16="http://schemas.microsoft.com/office/drawing/2014/main" id="{8CB04AEA-F79E-2C8B-BD9B-9368EE60BAAE}"/>
                </a:ext>
              </a:extLst>
            </p:cNvPr>
            <p:cNvSpPr txBox="1"/>
            <p:nvPr/>
          </p:nvSpPr>
          <p:spPr>
            <a:xfrm>
              <a:off x="9150436" y="58207"/>
              <a:ext cx="2291927" cy="20286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Select </a:t>
              </a:r>
              <a:r>
                <a:rPr lang="en-US" sz="1600" b="1" kern="1200" dirty="0"/>
                <a:t>multi-label</a:t>
              </a:r>
              <a:r>
                <a:rPr lang="en-US" sz="1600" kern="1200" dirty="0"/>
                <a:t> text classification dataset</a:t>
              </a:r>
            </a:p>
          </p:txBody>
        </p:sp>
      </p:grpSp>
      <p:sp>
        <p:nvSpPr>
          <p:cNvPr id="57" name="Pfeil nach rechts 66">
            <a:extLst>
              <a:ext uri="{FF2B5EF4-FFF2-40B4-BE49-F238E27FC236}">
                <a16:creationId xmlns:a16="http://schemas.microsoft.com/office/drawing/2014/main" id="{1C2EB8A8-BE78-07FD-024B-7C5313F59EAA}"/>
              </a:ext>
            </a:extLst>
          </p:cNvPr>
          <p:cNvSpPr>
            <a:spLocks noChangeAspect="1"/>
          </p:cNvSpPr>
          <p:nvPr/>
        </p:nvSpPr>
        <p:spPr bwMode="auto">
          <a:xfrm>
            <a:off x="2168455" y="3256999"/>
            <a:ext cx="894498" cy="688381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834CB01-52F0-94EB-89AC-97740CB8173F}"/>
              </a:ext>
            </a:extLst>
          </p:cNvPr>
          <p:cNvGrpSpPr/>
          <p:nvPr/>
        </p:nvGrpSpPr>
        <p:grpSpPr>
          <a:xfrm>
            <a:off x="3226128" y="2935583"/>
            <a:ext cx="1800000" cy="1440000"/>
            <a:chOff x="9092227" y="0"/>
            <a:chExt cx="2430905" cy="2086835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3EA77C54-35B6-CD50-4583-D81C3CE11751}"/>
                </a:ext>
              </a:extLst>
            </p:cNvPr>
            <p:cNvSpPr/>
            <p:nvPr/>
          </p:nvSpPr>
          <p:spPr>
            <a:xfrm>
              <a:off x="9092227" y="0"/>
              <a:ext cx="2430905" cy="19873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60" name="Rectangle: Rounded Corners 5">
              <a:extLst>
                <a:ext uri="{FF2B5EF4-FFF2-40B4-BE49-F238E27FC236}">
                  <a16:creationId xmlns:a16="http://schemas.microsoft.com/office/drawing/2014/main" id="{24579964-422F-F2D5-0B2D-E09C05DE6A76}"/>
                </a:ext>
              </a:extLst>
            </p:cNvPr>
            <p:cNvSpPr txBox="1"/>
            <p:nvPr/>
          </p:nvSpPr>
          <p:spPr>
            <a:xfrm>
              <a:off x="9150438" y="58207"/>
              <a:ext cx="2291928" cy="20286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Select BERT model trained on </a:t>
              </a:r>
              <a:r>
                <a:rPr lang="en-US" sz="1600" b="1" kern="1200" dirty="0"/>
                <a:t>same or similar</a:t>
              </a:r>
              <a:r>
                <a:rPr lang="en-US" sz="1600" kern="1200" dirty="0"/>
                <a:t> dataset</a:t>
              </a:r>
            </a:p>
          </p:txBody>
        </p:sp>
      </p:grpSp>
      <p:sp>
        <p:nvSpPr>
          <p:cNvPr id="64" name="Pfeil nach rechts 66">
            <a:extLst>
              <a:ext uri="{FF2B5EF4-FFF2-40B4-BE49-F238E27FC236}">
                <a16:creationId xmlns:a16="http://schemas.microsoft.com/office/drawing/2014/main" id="{F83DC96F-21A9-BA85-DB21-B113B02452CE}"/>
              </a:ext>
            </a:extLst>
          </p:cNvPr>
          <p:cNvSpPr>
            <a:spLocks noChangeAspect="1"/>
          </p:cNvSpPr>
          <p:nvPr/>
        </p:nvSpPr>
        <p:spPr bwMode="auto">
          <a:xfrm>
            <a:off x="5180237" y="3277081"/>
            <a:ext cx="894498" cy="688381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8CB7F19-DA9E-E904-2E52-2024C97D4CF7}"/>
              </a:ext>
            </a:extLst>
          </p:cNvPr>
          <p:cNvGrpSpPr/>
          <p:nvPr/>
        </p:nvGrpSpPr>
        <p:grpSpPr>
          <a:xfrm>
            <a:off x="6169865" y="2973551"/>
            <a:ext cx="1800000" cy="1440000"/>
            <a:chOff x="9092227" y="0"/>
            <a:chExt cx="2430905" cy="2086835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E79A5168-63BC-C7F3-9382-C9C416524ED5}"/>
                </a:ext>
              </a:extLst>
            </p:cNvPr>
            <p:cNvSpPr/>
            <p:nvPr/>
          </p:nvSpPr>
          <p:spPr>
            <a:xfrm>
              <a:off x="9092227" y="0"/>
              <a:ext cx="2430905" cy="19873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67" name="Rectangle: Rounded Corners 5">
              <a:extLst>
                <a:ext uri="{FF2B5EF4-FFF2-40B4-BE49-F238E27FC236}">
                  <a16:creationId xmlns:a16="http://schemas.microsoft.com/office/drawing/2014/main" id="{46256E0D-6F6C-011A-2712-FFBC4F9F13AD}"/>
                </a:ext>
              </a:extLst>
            </p:cNvPr>
            <p:cNvSpPr txBox="1"/>
            <p:nvPr/>
          </p:nvSpPr>
          <p:spPr>
            <a:xfrm>
              <a:off x="9150436" y="58207"/>
              <a:ext cx="2291927" cy="20286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dirty="0"/>
                <a:t>Perturb the </a:t>
              </a:r>
              <a:r>
                <a:rPr lang="en-US" sz="1600" b="1" dirty="0"/>
                <a:t>train and</a:t>
              </a:r>
              <a:r>
                <a:rPr lang="en-US" sz="1600" dirty="0"/>
                <a:t> </a:t>
              </a:r>
              <a:r>
                <a:rPr lang="en-US" sz="1600" b="1" dirty="0"/>
                <a:t>test</a:t>
              </a:r>
              <a:r>
                <a:rPr lang="en-US" sz="1600" dirty="0"/>
                <a:t> splits of the dataset</a:t>
              </a:r>
              <a:endParaRPr lang="en-US" sz="1600" kern="1200" dirty="0"/>
            </a:p>
          </p:txBody>
        </p:sp>
      </p:grpSp>
      <p:sp>
        <p:nvSpPr>
          <p:cNvPr id="68" name="Pfeil nach rechts 66">
            <a:extLst>
              <a:ext uri="{FF2B5EF4-FFF2-40B4-BE49-F238E27FC236}">
                <a16:creationId xmlns:a16="http://schemas.microsoft.com/office/drawing/2014/main" id="{3F7FD4EC-9C3A-78D9-3E8D-CCE40CE5E9C0}"/>
              </a:ext>
            </a:extLst>
          </p:cNvPr>
          <p:cNvSpPr>
            <a:spLocks noChangeAspect="1"/>
          </p:cNvSpPr>
          <p:nvPr/>
        </p:nvSpPr>
        <p:spPr bwMode="auto">
          <a:xfrm>
            <a:off x="8169891" y="3311392"/>
            <a:ext cx="894498" cy="688381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42A2C11-176A-2138-28C1-992ED5B5ADC2}"/>
              </a:ext>
            </a:extLst>
          </p:cNvPr>
          <p:cNvGrpSpPr/>
          <p:nvPr/>
        </p:nvGrpSpPr>
        <p:grpSpPr>
          <a:xfrm>
            <a:off x="9259765" y="2971533"/>
            <a:ext cx="1800000" cy="1440000"/>
            <a:chOff x="9092227" y="0"/>
            <a:chExt cx="2430905" cy="2086835"/>
          </a:xfrm>
        </p:grpSpPr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12C98D5C-4CCA-6FAB-650D-89D44CF9F716}"/>
                </a:ext>
              </a:extLst>
            </p:cNvPr>
            <p:cNvSpPr/>
            <p:nvPr/>
          </p:nvSpPr>
          <p:spPr>
            <a:xfrm>
              <a:off x="9092227" y="0"/>
              <a:ext cx="2430905" cy="19873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71" name="Rectangle: Rounded Corners 5">
              <a:extLst>
                <a:ext uri="{FF2B5EF4-FFF2-40B4-BE49-F238E27FC236}">
                  <a16:creationId xmlns:a16="http://schemas.microsoft.com/office/drawing/2014/main" id="{68ADDC85-0F6C-076D-F9D6-1CA0C94DBDF0}"/>
                </a:ext>
              </a:extLst>
            </p:cNvPr>
            <p:cNvSpPr txBox="1"/>
            <p:nvPr/>
          </p:nvSpPr>
          <p:spPr>
            <a:xfrm>
              <a:off x="9150436" y="58207"/>
              <a:ext cx="2291928" cy="20286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dirty="0"/>
                <a:t>Finetune</a:t>
              </a:r>
              <a:r>
                <a:rPr lang="en-US" sz="1600" dirty="0"/>
                <a:t> model on the perturbed </a:t>
              </a:r>
              <a:r>
                <a:rPr lang="en-US" sz="1600" b="1" dirty="0"/>
                <a:t>train</a:t>
              </a:r>
              <a:r>
                <a:rPr lang="en-US" sz="1600" dirty="0"/>
                <a:t> set</a:t>
              </a:r>
              <a:endParaRPr lang="en-US" sz="1600" kern="1200" dirty="0"/>
            </a:p>
          </p:txBody>
        </p:sp>
      </p:grpSp>
      <p:sp>
        <p:nvSpPr>
          <p:cNvPr id="72" name="Pfeil nach rechts 66">
            <a:extLst>
              <a:ext uri="{FF2B5EF4-FFF2-40B4-BE49-F238E27FC236}">
                <a16:creationId xmlns:a16="http://schemas.microsoft.com/office/drawing/2014/main" id="{CCE92938-D307-A90A-7157-E3B681EF7E53}"/>
              </a:ext>
            </a:extLst>
          </p:cNvPr>
          <p:cNvSpPr>
            <a:spLocks noChangeAspect="1"/>
          </p:cNvSpPr>
          <p:nvPr/>
        </p:nvSpPr>
        <p:spPr bwMode="auto">
          <a:xfrm rot="5400000">
            <a:off x="9821185" y="4587229"/>
            <a:ext cx="643749" cy="495411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950C9CF-0880-EF08-A3D5-A74148E44970}"/>
              </a:ext>
            </a:extLst>
          </p:cNvPr>
          <p:cNvGrpSpPr/>
          <p:nvPr/>
        </p:nvGrpSpPr>
        <p:grpSpPr>
          <a:xfrm>
            <a:off x="9259765" y="5231477"/>
            <a:ext cx="1800000" cy="1440000"/>
            <a:chOff x="9092227" y="0"/>
            <a:chExt cx="2430905" cy="2086835"/>
          </a:xfrm>
        </p:grpSpPr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A6EB5EBD-AD0F-E167-2DCC-83F0A50BB6E2}"/>
                </a:ext>
              </a:extLst>
            </p:cNvPr>
            <p:cNvSpPr/>
            <p:nvPr/>
          </p:nvSpPr>
          <p:spPr>
            <a:xfrm>
              <a:off x="9092227" y="0"/>
              <a:ext cx="2430905" cy="19873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76" name="Rectangle: Rounded Corners 5">
              <a:extLst>
                <a:ext uri="{FF2B5EF4-FFF2-40B4-BE49-F238E27FC236}">
                  <a16:creationId xmlns:a16="http://schemas.microsoft.com/office/drawing/2014/main" id="{3A4BF1C9-F70A-6D89-BCFB-516AA6D17F1B}"/>
                </a:ext>
              </a:extLst>
            </p:cNvPr>
            <p:cNvSpPr txBox="1"/>
            <p:nvPr/>
          </p:nvSpPr>
          <p:spPr>
            <a:xfrm>
              <a:off x="9150436" y="58207"/>
              <a:ext cx="2291928" cy="20286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dirty="0"/>
                <a:t>Evaluate</a:t>
              </a:r>
              <a:r>
                <a:rPr lang="en-US" sz="1600" dirty="0"/>
                <a:t> model on the perturbed </a:t>
              </a:r>
              <a:r>
                <a:rPr lang="en-US" sz="1600" b="1" dirty="0"/>
                <a:t>test</a:t>
              </a:r>
              <a:r>
                <a:rPr lang="en-US" sz="1600" dirty="0"/>
                <a:t> set</a:t>
              </a:r>
              <a:endParaRPr lang="en-US" sz="1600" kern="12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431ADCD-58E9-6246-9DBE-2650C2436BF4}"/>
              </a:ext>
            </a:extLst>
          </p:cNvPr>
          <p:cNvGrpSpPr/>
          <p:nvPr/>
        </p:nvGrpSpPr>
        <p:grpSpPr>
          <a:xfrm>
            <a:off x="220895" y="4777495"/>
            <a:ext cx="5761567" cy="1800000"/>
            <a:chOff x="9092227" y="0"/>
            <a:chExt cx="2430905" cy="2086835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696FC47-4D8F-0B51-34F5-4E896FEF9A39}"/>
                </a:ext>
              </a:extLst>
            </p:cNvPr>
            <p:cNvSpPr/>
            <p:nvPr/>
          </p:nvSpPr>
          <p:spPr>
            <a:xfrm>
              <a:off x="9092227" y="0"/>
              <a:ext cx="2430905" cy="19873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0" name="Rectangle: Rounded Corners 5">
              <a:extLst>
                <a:ext uri="{FF2B5EF4-FFF2-40B4-BE49-F238E27FC236}">
                  <a16:creationId xmlns:a16="http://schemas.microsoft.com/office/drawing/2014/main" id="{6688A317-B899-CC34-BADB-5C5EE129E643}"/>
                </a:ext>
              </a:extLst>
            </p:cNvPr>
            <p:cNvSpPr txBox="1"/>
            <p:nvPr/>
          </p:nvSpPr>
          <p:spPr>
            <a:xfrm>
              <a:off x="9150436" y="58207"/>
              <a:ext cx="2291927" cy="20286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In the first case, we measure the performance impact of </a:t>
              </a:r>
              <a:r>
                <a:rPr lang="en-US" sz="1600" b="1" kern="1200" dirty="0"/>
                <a:t>zero-shot private </a:t>
              </a:r>
              <a:r>
                <a:rPr lang="en-US" sz="1600" kern="1200" dirty="0"/>
                <a:t>classification.</a:t>
              </a:r>
            </a:p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In the second case, the finetuning data is also privatized. Therefore, we are measuring the performance impact of </a:t>
              </a:r>
              <a:r>
                <a:rPr lang="en-US" sz="1600" b="1" kern="1200" dirty="0"/>
                <a:t>few-shot private </a:t>
              </a:r>
              <a:r>
                <a:rPr lang="en-US" sz="1600" kern="1200" dirty="0"/>
                <a:t>classification.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973945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06C4CC-3C13-C467-F499-8B1D41DAF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of layer perturbation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1DBC7-B32C-3E98-8919-FD1D10C08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56575-372B-4FF4-F3EA-20601ACF4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231030 Jakob Zmrzlikar </a:t>
            </a:r>
            <a:r>
              <a:rPr lang="de-DE" dirty="0"/>
              <a:t>Differential Privacy in Transformer Architectures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6D981-1AA5-801E-A931-8E442AAFF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sp>
        <p:nvSpPr>
          <p:cNvPr id="14" name="Pfeil nach rechts 66">
            <a:extLst>
              <a:ext uri="{FF2B5EF4-FFF2-40B4-BE49-F238E27FC236}">
                <a16:creationId xmlns:a16="http://schemas.microsoft.com/office/drawing/2014/main" id="{BB5DB32E-5D2F-7C43-5BAF-287A20DB8BDA}"/>
              </a:ext>
            </a:extLst>
          </p:cNvPr>
          <p:cNvSpPr>
            <a:spLocks noChangeAspect="1"/>
          </p:cNvSpPr>
          <p:nvPr/>
        </p:nvSpPr>
        <p:spPr bwMode="auto">
          <a:xfrm>
            <a:off x="4544836" y="1647043"/>
            <a:ext cx="1440000" cy="110818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C1CBB71-6D22-4289-9B2E-722A8FADA179}"/>
              </a:ext>
            </a:extLst>
          </p:cNvPr>
          <p:cNvGrpSpPr/>
          <p:nvPr/>
        </p:nvGrpSpPr>
        <p:grpSpPr>
          <a:xfrm>
            <a:off x="6528048" y="1394230"/>
            <a:ext cx="2520000" cy="1800000"/>
            <a:chOff x="9092227" y="0"/>
            <a:chExt cx="2430905" cy="2086835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1C56E226-27B6-F37D-489C-752ABD882BA2}"/>
                </a:ext>
              </a:extLst>
            </p:cNvPr>
            <p:cNvSpPr/>
            <p:nvPr/>
          </p:nvSpPr>
          <p:spPr>
            <a:xfrm>
              <a:off x="9092227" y="0"/>
              <a:ext cx="2430905" cy="19873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7" name="Rectangle: Rounded Corners 5">
              <a:extLst>
                <a:ext uri="{FF2B5EF4-FFF2-40B4-BE49-F238E27FC236}">
                  <a16:creationId xmlns:a16="http://schemas.microsoft.com/office/drawing/2014/main" id="{ECC1D706-1E60-2738-92CB-2A9940E6435F}"/>
                </a:ext>
              </a:extLst>
            </p:cNvPr>
            <p:cNvSpPr txBox="1"/>
            <p:nvPr/>
          </p:nvSpPr>
          <p:spPr>
            <a:xfrm>
              <a:off x="9150438" y="58207"/>
              <a:ext cx="2291928" cy="20286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dirty="0"/>
                <a:t>Pretrain this model on the English Wikipedia</a:t>
              </a:r>
              <a:endParaRPr lang="en-US" sz="1600" kern="1200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BD94B60-F656-EB81-15EE-A8B386D5E1E8}"/>
              </a:ext>
            </a:extLst>
          </p:cNvPr>
          <p:cNvGrpSpPr/>
          <p:nvPr/>
        </p:nvGrpSpPr>
        <p:grpSpPr>
          <a:xfrm>
            <a:off x="6516356" y="4250902"/>
            <a:ext cx="2520000" cy="1800000"/>
            <a:chOff x="9092227" y="0"/>
            <a:chExt cx="2430905" cy="2086835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124E87CA-35DF-9C41-4F84-B55940AA8174}"/>
                </a:ext>
              </a:extLst>
            </p:cNvPr>
            <p:cNvSpPr/>
            <p:nvPr/>
          </p:nvSpPr>
          <p:spPr>
            <a:xfrm>
              <a:off x="9092227" y="0"/>
              <a:ext cx="2430905" cy="19873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endParaRPr lang="en-US" dirty="0"/>
            </a:p>
          </p:txBody>
        </p:sp>
        <p:sp>
          <p:nvSpPr>
            <p:cNvPr id="35" name="Rectangle: Rounded Corners 5">
              <a:extLst>
                <a:ext uri="{FF2B5EF4-FFF2-40B4-BE49-F238E27FC236}">
                  <a16:creationId xmlns:a16="http://schemas.microsoft.com/office/drawing/2014/main" id="{11E74E3D-88BD-17CE-F14E-FD8B9FE6A7BA}"/>
                </a:ext>
              </a:extLst>
            </p:cNvPr>
            <p:cNvSpPr txBox="1"/>
            <p:nvPr/>
          </p:nvSpPr>
          <p:spPr>
            <a:xfrm>
              <a:off x="9150436" y="58207"/>
              <a:ext cx="2291927" cy="20286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dirty="0"/>
                <a:t>Finetune model on train splits of preselected text classification datasets</a:t>
              </a:r>
              <a:endParaRPr lang="en-US" sz="1600" kern="1200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1FAAD90-54D7-6BB4-7BAE-C6216AB964F7}"/>
              </a:ext>
            </a:extLst>
          </p:cNvPr>
          <p:cNvGrpSpPr/>
          <p:nvPr/>
        </p:nvGrpSpPr>
        <p:grpSpPr>
          <a:xfrm>
            <a:off x="1351212" y="1369127"/>
            <a:ext cx="2520000" cy="1800000"/>
            <a:chOff x="9092227" y="0"/>
            <a:chExt cx="2430905" cy="2086835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0821F767-A1E7-2376-3333-CAC2C66D404B}"/>
                </a:ext>
              </a:extLst>
            </p:cNvPr>
            <p:cNvSpPr/>
            <p:nvPr/>
          </p:nvSpPr>
          <p:spPr>
            <a:xfrm>
              <a:off x="9092227" y="0"/>
              <a:ext cx="2430905" cy="19873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47" name="Rectangle: Rounded Corners 5">
              <a:extLst>
                <a:ext uri="{FF2B5EF4-FFF2-40B4-BE49-F238E27FC236}">
                  <a16:creationId xmlns:a16="http://schemas.microsoft.com/office/drawing/2014/main" id="{557381EB-DE90-C563-1817-75E9D735B747}"/>
                </a:ext>
              </a:extLst>
            </p:cNvPr>
            <p:cNvSpPr txBox="1"/>
            <p:nvPr/>
          </p:nvSpPr>
          <p:spPr>
            <a:xfrm>
              <a:off x="9150436" y="58207"/>
              <a:ext cx="2291927" cy="20286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Implement Lipschitz variant of the BERT model from scratch</a:t>
              </a:r>
            </a:p>
          </p:txBody>
        </p:sp>
      </p:grpSp>
      <p:sp>
        <p:nvSpPr>
          <p:cNvPr id="49" name="Pfeil nach rechts 66">
            <a:extLst>
              <a:ext uri="{FF2B5EF4-FFF2-40B4-BE49-F238E27FC236}">
                <a16:creationId xmlns:a16="http://schemas.microsoft.com/office/drawing/2014/main" id="{44C97AD0-B7CC-F5FC-15C5-2DEA697990B5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4542022" y="4437112"/>
            <a:ext cx="1440000" cy="110818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0" name="Pfeil nach rechts 66">
            <a:extLst>
              <a:ext uri="{FF2B5EF4-FFF2-40B4-BE49-F238E27FC236}">
                <a16:creationId xmlns:a16="http://schemas.microsoft.com/office/drawing/2014/main" id="{E7A9C2F4-0A10-35C6-0712-8EF79BA12841}"/>
              </a:ext>
            </a:extLst>
          </p:cNvPr>
          <p:cNvSpPr>
            <a:spLocks noChangeAspect="1"/>
          </p:cNvSpPr>
          <p:nvPr/>
        </p:nvSpPr>
        <p:spPr bwMode="auto">
          <a:xfrm rot="5400000">
            <a:off x="7340797" y="3339147"/>
            <a:ext cx="894498" cy="688381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E17D719-1E86-7A7F-0DE0-90C0BD49C7F8}"/>
              </a:ext>
            </a:extLst>
          </p:cNvPr>
          <p:cNvGrpSpPr/>
          <p:nvPr/>
        </p:nvGrpSpPr>
        <p:grpSpPr>
          <a:xfrm>
            <a:off x="1339518" y="4250902"/>
            <a:ext cx="2520000" cy="1800000"/>
            <a:chOff x="9092227" y="0"/>
            <a:chExt cx="2430905" cy="2086835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20F186CE-91CA-6428-DA5D-A1A720D60EB7}"/>
                </a:ext>
              </a:extLst>
            </p:cNvPr>
            <p:cNvSpPr/>
            <p:nvPr/>
          </p:nvSpPr>
          <p:spPr>
            <a:xfrm>
              <a:off x="9092227" y="0"/>
              <a:ext cx="2430905" cy="19873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53" name="Rectangle: Rounded Corners 5">
              <a:extLst>
                <a:ext uri="{FF2B5EF4-FFF2-40B4-BE49-F238E27FC236}">
                  <a16:creationId xmlns:a16="http://schemas.microsoft.com/office/drawing/2014/main" id="{7F79AA7D-A88D-BF04-08DE-476B84758EF5}"/>
                </a:ext>
              </a:extLst>
            </p:cNvPr>
            <p:cNvSpPr txBox="1"/>
            <p:nvPr/>
          </p:nvSpPr>
          <p:spPr>
            <a:xfrm>
              <a:off x="9150436" y="58207"/>
              <a:ext cx="2291927" cy="20286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Evaluate noisy model predictions on test splits of datasets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454457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6">
            <a:extLst>
              <a:ext uri="{FF2B5EF4-FFF2-40B4-BE49-F238E27FC236}">
                <a16:creationId xmlns:a16="http://schemas.microsoft.com/office/drawing/2014/main" id="{59A8F6C3-9186-6EFA-C52C-7CFD3EF3A231}"/>
              </a:ext>
            </a:extLst>
          </p:cNvPr>
          <p:cNvSpPr/>
          <p:nvPr/>
        </p:nvSpPr>
        <p:spPr bwMode="auto">
          <a:xfrm>
            <a:off x="67" y="3104964"/>
            <a:ext cx="12192000" cy="64807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r" eaLnBrk="0" hangingPunct="0">
              <a:defRPr/>
            </a:pPr>
            <a:endParaRPr lang="de-DE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4435" y="1268760"/>
            <a:ext cx="11523135" cy="5112991"/>
          </a:xfrm>
        </p:spPr>
        <p:txBody>
          <a:bodyPr/>
          <a:lstStyle/>
          <a:p>
            <a:pPr marL="0" indent="0"/>
            <a:r>
              <a:rPr lang="en-US" dirty="0"/>
              <a:t>1. Motivation</a:t>
            </a:r>
          </a:p>
          <a:p>
            <a:pPr marL="0" indent="0"/>
            <a:endParaRPr lang="en-US" dirty="0"/>
          </a:p>
          <a:p>
            <a:r>
              <a:rPr lang="en-US" dirty="0"/>
              <a:t>2. Research Questions</a:t>
            </a:r>
          </a:p>
          <a:p>
            <a:endParaRPr lang="en-US" dirty="0"/>
          </a:p>
          <a:p>
            <a:r>
              <a:rPr lang="en-US" dirty="0"/>
              <a:t>3. Methodology</a:t>
            </a:r>
          </a:p>
          <a:p>
            <a:endParaRPr lang="en-US" dirty="0"/>
          </a:p>
          <a:p>
            <a:r>
              <a:rPr lang="en-US" dirty="0"/>
              <a:t>4. Results</a:t>
            </a:r>
          </a:p>
          <a:p>
            <a:endParaRPr lang="en-US" dirty="0"/>
          </a:p>
          <a:p>
            <a:r>
              <a:rPr lang="en-US" dirty="0"/>
              <a:t>5. Conclusion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231030 Jakob Zmrzlikar </a:t>
            </a:r>
            <a:r>
              <a:rPr lang="de-DE" dirty="0"/>
              <a:t>Differential Privacy in Transformer Architectures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979009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2903" y="-24360"/>
            <a:ext cx="10586099" cy="720725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Input perturbation: binary text classification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9383184" y="6570616"/>
            <a:ext cx="2142067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DE"/>
              <a:t>© sebis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231030 Jakob Zmrzlikar </a:t>
            </a:r>
            <a:r>
              <a:rPr lang="de-DE" dirty="0"/>
              <a:t>Differential Privacy in Transformer Architectures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525251" y="6570616"/>
            <a:ext cx="332316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5BC9FAB-BDC1-47C0-A8BB-6E12A8205D33}" type="slidenum">
              <a:rPr lang="de-DE" smtClean="0"/>
              <a:pPr>
                <a:spcAft>
                  <a:spcPts val="600"/>
                </a:spcAft>
              </a:pPr>
              <a:t>16</a:t>
            </a:fld>
            <a:endParaRPr lang="de-DE"/>
          </a:p>
        </p:txBody>
      </p:sp>
      <p:graphicFrame>
        <p:nvGraphicFramePr>
          <p:cNvPr id="24" name="Inhaltsplatzhalter 2">
            <a:extLst>
              <a:ext uri="{FF2B5EF4-FFF2-40B4-BE49-F238E27FC236}">
                <a16:creationId xmlns:a16="http://schemas.microsoft.com/office/drawing/2014/main" id="{FA48E4F4-CDCA-843A-D4BC-C72B1E1C1C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5037413"/>
              </p:ext>
            </p:extLst>
          </p:nvPr>
        </p:nvGraphicFramePr>
        <p:xfrm>
          <a:off x="334434" y="981076"/>
          <a:ext cx="11523133" cy="540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 descr="A graph with a line">
            <a:extLst>
              <a:ext uri="{FF2B5EF4-FFF2-40B4-BE49-F238E27FC236}">
                <a16:creationId xmlns:a16="http://schemas.microsoft.com/office/drawing/2014/main" id="{71D273EB-87D9-23C3-5583-66A5A602949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03" y="1412776"/>
            <a:ext cx="5852172" cy="4389129"/>
          </a:xfrm>
          <a:prstGeom prst="rect">
            <a:avLst/>
          </a:prstGeom>
        </p:spPr>
      </p:pic>
      <p:pic>
        <p:nvPicPr>
          <p:cNvPr id="9" name="Picture 8" descr="A graph with lines and numbers&#10;&#10;Description automatically generated">
            <a:extLst>
              <a:ext uri="{FF2B5EF4-FFF2-40B4-BE49-F238E27FC236}">
                <a16:creationId xmlns:a16="http://schemas.microsoft.com/office/drawing/2014/main" id="{92142790-5F8E-C781-548C-7B58E92324E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70" y="1412776"/>
            <a:ext cx="5852172" cy="43891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1968EB-9E24-C706-D097-906DEB7164B7}"/>
              </a:ext>
            </a:extLst>
          </p:cNvPr>
          <p:cNvSpPr txBox="1"/>
          <p:nvPr/>
        </p:nvSpPr>
        <p:spPr>
          <a:xfrm>
            <a:off x="1871010" y="1447619"/>
            <a:ext cx="2685351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</a:rPr>
              <a:t>Amazon Review Polarity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81FC9D-8DA2-4C3B-FEAC-4D7A1D829176}"/>
              </a:ext>
            </a:extLst>
          </p:cNvPr>
          <p:cNvSpPr txBox="1"/>
          <p:nvPr/>
        </p:nvSpPr>
        <p:spPr>
          <a:xfrm>
            <a:off x="9002310" y="1423481"/>
            <a:ext cx="761747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</a:rPr>
              <a:t>IMDB</a:t>
            </a:r>
          </a:p>
        </p:txBody>
      </p:sp>
    </p:spTree>
    <p:extLst>
      <p:ext uri="{BB962C8B-B14F-4D97-AF65-F5344CB8AC3E}">
        <p14:creationId xmlns:p14="http://schemas.microsoft.com/office/powerpoint/2010/main" val="326033787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2903" y="-24360"/>
            <a:ext cx="10586099" cy="720725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Input perturbation: binary text classification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9383184" y="6570616"/>
            <a:ext cx="2142067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DE"/>
              <a:t>© sebis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231030 Jakob Zmrzlikar </a:t>
            </a:r>
            <a:r>
              <a:rPr lang="de-DE" dirty="0"/>
              <a:t>Differential Privacy in Transformer Architectures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525251" y="6570616"/>
            <a:ext cx="332316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5BC9FAB-BDC1-47C0-A8BB-6E12A8205D33}" type="slidenum">
              <a:rPr lang="de-DE" smtClean="0"/>
              <a:pPr>
                <a:spcAft>
                  <a:spcPts val="600"/>
                </a:spcAft>
              </a:pPr>
              <a:t>17</a:t>
            </a:fld>
            <a:endParaRPr lang="de-DE"/>
          </a:p>
        </p:txBody>
      </p:sp>
      <p:graphicFrame>
        <p:nvGraphicFramePr>
          <p:cNvPr id="24" name="Inhaltsplatzhalter 2">
            <a:extLst>
              <a:ext uri="{FF2B5EF4-FFF2-40B4-BE49-F238E27FC236}">
                <a16:creationId xmlns:a16="http://schemas.microsoft.com/office/drawing/2014/main" id="{FA48E4F4-CDCA-843A-D4BC-C72B1E1C1C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3436731"/>
              </p:ext>
            </p:extLst>
          </p:nvPr>
        </p:nvGraphicFramePr>
        <p:xfrm>
          <a:off x="334434" y="981076"/>
          <a:ext cx="11523133" cy="540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 descr="A graph with a line">
            <a:extLst>
              <a:ext uri="{FF2B5EF4-FFF2-40B4-BE49-F238E27FC236}">
                <a16:creationId xmlns:a16="http://schemas.microsoft.com/office/drawing/2014/main" id="{71D273EB-87D9-23C3-5583-66A5A602949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03" y="1412776"/>
            <a:ext cx="5852172" cy="4389129"/>
          </a:xfrm>
          <a:prstGeom prst="rect">
            <a:avLst/>
          </a:prstGeom>
        </p:spPr>
      </p:pic>
      <p:pic>
        <p:nvPicPr>
          <p:cNvPr id="9" name="Picture 8" descr="A graph with lines and numbers&#10;&#10;Description automatically generated">
            <a:extLst>
              <a:ext uri="{FF2B5EF4-FFF2-40B4-BE49-F238E27FC236}">
                <a16:creationId xmlns:a16="http://schemas.microsoft.com/office/drawing/2014/main" id="{92142790-5F8E-C781-548C-7B58E92324E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70" y="1412776"/>
            <a:ext cx="5852172" cy="43891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1968EB-9E24-C706-D097-906DEB7164B7}"/>
              </a:ext>
            </a:extLst>
          </p:cNvPr>
          <p:cNvSpPr txBox="1"/>
          <p:nvPr/>
        </p:nvSpPr>
        <p:spPr>
          <a:xfrm>
            <a:off x="1871010" y="1447619"/>
            <a:ext cx="2685351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</a:rPr>
              <a:t>Amazon Review Polarity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81FC9D-8DA2-4C3B-FEAC-4D7A1D829176}"/>
              </a:ext>
            </a:extLst>
          </p:cNvPr>
          <p:cNvSpPr txBox="1"/>
          <p:nvPr/>
        </p:nvSpPr>
        <p:spPr>
          <a:xfrm>
            <a:off x="9002310" y="1423481"/>
            <a:ext cx="761747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</a:rPr>
              <a:t>IMDB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3A1C525-331D-67D5-152E-0C4A2D54A7E1}"/>
              </a:ext>
            </a:extLst>
          </p:cNvPr>
          <p:cNvSpPr/>
          <p:nvPr/>
        </p:nvSpPr>
        <p:spPr bwMode="auto">
          <a:xfrm>
            <a:off x="407237" y="4579660"/>
            <a:ext cx="1224136" cy="1008112"/>
          </a:xfrm>
          <a:prstGeom prst="ellipse">
            <a:avLst/>
          </a:prstGeom>
          <a:noFill/>
          <a:ln w="1905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06A670D-A1C7-7E5F-AAEB-A647F0A8432D}"/>
              </a:ext>
            </a:extLst>
          </p:cNvPr>
          <p:cNvSpPr/>
          <p:nvPr/>
        </p:nvSpPr>
        <p:spPr bwMode="auto">
          <a:xfrm>
            <a:off x="6167273" y="4755001"/>
            <a:ext cx="1224136" cy="1008112"/>
          </a:xfrm>
          <a:prstGeom prst="ellipse">
            <a:avLst/>
          </a:prstGeom>
          <a:noFill/>
          <a:ln w="1905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75430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E6748D-887D-F8B2-111B-E14F4BDD4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perturbation: binary text classification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5EC43-6C7B-3891-95BF-C75906F04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266B5F-620E-53DF-7FFB-4CFC4E245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231030 Jakob Zmrzlikar </a:t>
            </a:r>
            <a:r>
              <a:rPr lang="de-DE" dirty="0"/>
              <a:t>Differential Privacy in Transformer Architectures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FAA2C-5CF1-2577-F0A2-7B06A52B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420F073-EF13-4BD7-DE51-1B105E2F77A4}"/>
              </a:ext>
            </a:extLst>
          </p:cNvPr>
          <p:cNvGrpSpPr/>
          <p:nvPr/>
        </p:nvGrpSpPr>
        <p:grpSpPr>
          <a:xfrm>
            <a:off x="3934470" y="1556792"/>
            <a:ext cx="4320000" cy="1800000"/>
            <a:chOff x="0" y="513292"/>
            <a:chExt cx="5659967" cy="1105649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81BDAA20-4B82-C7D4-5CC7-370CF9C64CF3}"/>
                </a:ext>
              </a:extLst>
            </p:cNvPr>
            <p:cNvSpPr/>
            <p:nvPr/>
          </p:nvSpPr>
          <p:spPr>
            <a:xfrm>
              <a:off x="0" y="513292"/>
              <a:ext cx="5659967" cy="1105649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Rectangle: Rounded Corners 4">
              <a:extLst>
                <a:ext uri="{FF2B5EF4-FFF2-40B4-BE49-F238E27FC236}">
                  <a16:creationId xmlns:a16="http://schemas.microsoft.com/office/drawing/2014/main" id="{ADA39281-2B13-D9CC-A29A-22E4B08A2E26}"/>
                </a:ext>
              </a:extLst>
            </p:cNvPr>
            <p:cNvSpPr txBox="1"/>
            <p:nvPr/>
          </p:nvSpPr>
          <p:spPr>
            <a:xfrm>
              <a:off x="53973" y="567265"/>
              <a:ext cx="5552021" cy="9977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dirty="0"/>
                <a:t>On the Amazon dataset, the accuracy of the most privacy preserving technique is </a:t>
              </a:r>
              <a:r>
                <a:rPr lang="en-US" sz="2000" b="1" dirty="0"/>
                <a:t>~17% </a:t>
              </a:r>
              <a:r>
                <a:rPr lang="en-US" sz="2000" dirty="0"/>
                <a:t>below the benchmark.</a:t>
              </a:r>
              <a:endParaRPr lang="en-US" sz="2000" kern="12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59112E-740A-8839-7646-3C199958B6A5}"/>
              </a:ext>
            </a:extLst>
          </p:cNvPr>
          <p:cNvGrpSpPr/>
          <p:nvPr/>
        </p:nvGrpSpPr>
        <p:grpSpPr>
          <a:xfrm>
            <a:off x="3893275" y="4062934"/>
            <a:ext cx="4320000" cy="1800000"/>
            <a:chOff x="0" y="513292"/>
            <a:chExt cx="5659967" cy="1105649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02622DC-1D9D-8AA4-99E0-80B9A8232E73}"/>
                </a:ext>
              </a:extLst>
            </p:cNvPr>
            <p:cNvSpPr/>
            <p:nvPr/>
          </p:nvSpPr>
          <p:spPr>
            <a:xfrm>
              <a:off x="0" y="513292"/>
              <a:ext cx="5659967" cy="1105649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Rectangle: Rounded Corners 4">
              <a:extLst>
                <a:ext uri="{FF2B5EF4-FFF2-40B4-BE49-F238E27FC236}">
                  <a16:creationId xmlns:a16="http://schemas.microsoft.com/office/drawing/2014/main" id="{13BCD2A4-5742-E7AF-7170-7B298E05096B}"/>
                </a:ext>
              </a:extLst>
            </p:cNvPr>
            <p:cNvSpPr txBox="1"/>
            <p:nvPr/>
          </p:nvSpPr>
          <p:spPr>
            <a:xfrm>
              <a:off x="53973" y="567265"/>
              <a:ext cx="5552021" cy="9977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dirty="0"/>
                <a:t>However, on the similar IMDB dataset, the accuracy of the most privacy preserving technique is </a:t>
              </a:r>
              <a:r>
                <a:rPr lang="en-US" sz="2000" b="1" dirty="0"/>
                <a:t>less than 3% </a:t>
              </a:r>
              <a:r>
                <a:rPr lang="en-US" sz="2000" dirty="0"/>
                <a:t>below the benchmark!</a:t>
              </a:r>
              <a:endParaRPr lang="en-US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6599536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graph with a red line">
            <a:extLst>
              <a:ext uri="{FF2B5EF4-FFF2-40B4-BE49-F238E27FC236}">
                <a16:creationId xmlns:a16="http://schemas.microsoft.com/office/drawing/2014/main" id="{F17B57B2-4D0D-6DEF-4C98-392AFC2FD6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18" y="1447619"/>
            <a:ext cx="5852172" cy="438912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F4F4468-5F6A-3A27-8ABA-7103A6019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perturbation: multi-label text classification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7E14B-BC11-9D6D-0816-504AFFEE0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5CA6E-304F-9911-101B-7E712C706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231030 Jakob Zmrzlikar </a:t>
            </a:r>
            <a:r>
              <a:rPr lang="de-DE" dirty="0"/>
              <a:t>Differential Privacy in Transformer Architectures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935DC-FFEC-839A-C345-C69570E8F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  <p:pic>
        <p:nvPicPr>
          <p:cNvPr id="10" name="Picture 9" descr="A graph with lines and numbers&#10;&#10;Description automatically generated">
            <a:extLst>
              <a:ext uri="{FF2B5EF4-FFF2-40B4-BE49-F238E27FC236}">
                <a16:creationId xmlns:a16="http://schemas.microsoft.com/office/drawing/2014/main" id="{720FA446-B1C8-B06B-CA09-031080005E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281" y="1482926"/>
            <a:ext cx="5852172" cy="43891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954974-16ED-A35C-F3F9-C232EB7CA9A5}"/>
              </a:ext>
            </a:extLst>
          </p:cNvPr>
          <p:cNvSpPr txBox="1"/>
          <p:nvPr/>
        </p:nvSpPr>
        <p:spPr>
          <a:xfrm>
            <a:off x="1633734" y="1447619"/>
            <a:ext cx="315990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</a:rPr>
              <a:t>Clinical Trials Reason to stop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D2933B-0381-FCA9-0557-A4BFF8324A99}"/>
              </a:ext>
            </a:extLst>
          </p:cNvPr>
          <p:cNvSpPr txBox="1"/>
          <p:nvPr/>
        </p:nvSpPr>
        <p:spPr>
          <a:xfrm>
            <a:off x="8624002" y="1447619"/>
            <a:ext cx="151836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</a:rPr>
              <a:t>Go Emotions</a:t>
            </a:r>
          </a:p>
        </p:txBody>
      </p:sp>
    </p:spTree>
    <p:extLst>
      <p:ext uri="{BB962C8B-B14F-4D97-AF65-F5344CB8AC3E}">
        <p14:creationId xmlns:p14="http://schemas.microsoft.com/office/powerpoint/2010/main" val="328366978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6">
            <a:extLst>
              <a:ext uri="{FF2B5EF4-FFF2-40B4-BE49-F238E27FC236}">
                <a16:creationId xmlns:a16="http://schemas.microsoft.com/office/drawing/2014/main" id="{59A8F6C3-9186-6EFA-C52C-7CFD3EF3A231}"/>
              </a:ext>
            </a:extLst>
          </p:cNvPr>
          <p:cNvSpPr/>
          <p:nvPr/>
        </p:nvSpPr>
        <p:spPr bwMode="auto">
          <a:xfrm>
            <a:off x="0" y="1124744"/>
            <a:ext cx="12192000" cy="64807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r" eaLnBrk="0" hangingPunct="0">
              <a:defRPr/>
            </a:pPr>
            <a:endParaRPr lang="de-DE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4435" y="1268760"/>
            <a:ext cx="11523135" cy="5112991"/>
          </a:xfrm>
        </p:spPr>
        <p:txBody>
          <a:bodyPr/>
          <a:lstStyle/>
          <a:p>
            <a:pPr marL="0" indent="0"/>
            <a:r>
              <a:rPr lang="en-US" dirty="0"/>
              <a:t>1. Motivation</a:t>
            </a:r>
          </a:p>
          <a:p>
            <a:pPr marL="0" indent="0"/>
            <a:endParaRPr lang="en-US" dirty="0"/>
          </a:p>
          <a:p>
            <a:r>
              <a:rPr lang="en-US" dirty="0"/>
              <a:t>2. Research Questions</a:t>
            </a:r>
          </a:p>
          <a:p>
            <a:endParaRPr lang="en-US" dirty="0"/>
          </a:p>
          <a:p>
            <a:r>
              <a:rPr lang="en-US" dirty="0"/>
              <a:t>3. Methodology</a:t>
            </a:r>
          </a:p>
          <a:p>
            <a:endParaRPr lang="en-US" dirty="0"/>
          </a:p>
          <a:p>
            <a:r>
              <a:rPr lang="en-US" dirty="0"/>
              <a:t>4. Results</a:t>
            </a:r>
          </a:p>
          <a:p>
            <a:endParaRPr lang="en-US" dirty="0"/>
          </a:p>
          <a:p>
            <a:r>
              <a:rPr lang="en-US" dirty="0"/>
              <a:t>5. Conclusion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</a:t>
            </a:r>
            <a:r>
              <a:rPr lang="de-DE" dirty="0" err="1"/>
              <a:t>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231030 Jakob Zmrzlikar </a:t>
            </a:r>
            <a:r>
              <a:rPr lang="de-DE" dirty="0"/>
              <a:t>Differential Privacy in Transformer Architectures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305295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4F4468-5F6A-3A27-8ABA-7103A6019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perturbation: multi-label text classification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7E14B-BC11-9D6D-0816-504AFFEE0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5CA6E-304F-9911-101B-7E712C706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231030 Jakob Zmrzlikar </a:t>
            </a:r>
            <a:r>
              <a:rPr lang="de-DE" dirty="0"/>
              <a:t>Differential Privacy in Transformer Architectures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935DC-FFEC-839A-C345-C69570E8F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  <p:pic>
        <p:nvPicPr>
          <p:cNvPr id="11" name="Content Placeholder 10" descr="A graph with lines and numbers&#10;&#10;Description automatically generated">
            <a:extLst>
              <a:ext uri="{FF2B5EF4-FFF2-40B4-BE49-F238E27FC236}">
                <a16:creationId xmlns:a16="http://schemas.microsoft.com/office/drawing/2014/main" id="{B84DE51C-6D9D-6C8D-54C3-CAEA0F668C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075" y="1472561"/>
            <a:ext cx="5852172" cy="4389129"/>
          </a:xfrm>
        </p:spPr>
      </p:pic>
      <p:pic>
        <p:nvPicPr>
          <p:cNvPr id="13" name="Picture 12" descr="A graph with lines and numbers&#10;&#10;Description automatically generated">
            <a:extLst>
              <a:ext uri="{FF2B5EF4-FFF2-40B4-BE49-F238E27FC236}">
                <a16:creationId xmlns:a16="http://schemas.microsoft.com/office/drawing/2014/main" id="{414AF73C-C48C-6780-A4F6-AADDB61536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03" y="1472562"/>
            <a:ext cx="5852172" cy="438912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653CF69-4BF2-4737-7B9F-46558C55E1A0}"/>
              </a:ext>
            </a:extLst>
          </p:cNvPr>
          <p:cNvSpPr txBox="1"/>
          <p:nvPr/>
        </p:nvSpPr>
        <p:spPr>
          <a:xfrm>
            <a:off x="1633734" y="1447619"/>
            <a:ext cx="315990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</a:rPr>
              <a:t>Clinical Trials Reason to stop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634D31-0048-1EFF-9C01-1F0B1C8BB677}"/>
              </a:ext>
            </a:extLst>
          </p:cNvPr>
          <p:cNvSpPr txBox="1"/>
          <p:nvPr/>
        </p:nvSpPr>
        <p:spPr>
          <a:xfrm>
            <a:off x="8624002" y="1447619"/>
            <a:ext cx="151836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</a:rPr>
              <a:t>Go Emotions</a:t>
            </a:r>
          </a:p>
        </p:txBody>
      </p:sp>
    </p:spTree>
    <p:extLst>
      <p:ext uri="{BB962C8B-B14F-4D97-AF65-F5344CB8AC3E}">
        <p14:creationId xmlns:p14="http://schemas.microsoft.com/office/powerpoint/2010/main" val="95056196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A8C01B-F01F-4A96-3680-32D772C5B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 perturbation: model pretraining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9474C-B039-ACD1-FFEB-3A544C242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4B6F3-8BFC-47A3-CB4A-187E11803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231030 Jakob Zmrzlikar </a:t>
            </a:r>
            <a:r>
              <a:rPr lang="de-DE" dirty="0"/>
              <a:t>Differential Privacy in Transformer Architectures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7ACB2-BB37-B3FB-E94A-35F2F62FF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FDB9160-E6D5-48A4-49CB-F3D05C5B8674}"/>
              </a:ext>
            </a:extLst>
          </p:cNvPr>
          <p:cNvGrpSpPr/>
          <p:nvPr/>
        </p:nvGrpSpPr>
        <p:grpSpPr>
          <a:xfrm>
            <a:off x="344865" y="1263113"/>
            <a:ext cx="3230855" cy="1105649"/>
            <a:chOff x="0" y="513292"/>
            <a:chExt cx="5659967" cy="1105649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F0CE2C37-8EF0-15EB-BEFD-6C0EF28A52F2}"/>
                </a:ext>
              </a:extLst>
            </p:cNvPr>
            <p:cNvSpPr/>
            <p:nvPr/>
          </p:nvSpPr>
          <p:spPr>
            <a:xfrm>
              <a:off x="0" y="513292"/>
              <a:ext cx="5659967" cy="1105649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Rectangle: Rounded Corners 4">
              <a:extLst>
                <a:ext uri="{FF2B5EF4-FFF2-40B4-BE49-F238E27FC236}">
                  <a16:creationId xmlns:a16="http://schemas.microsoft.com/office/drawing/2014/main" id="{1A6DC0CF-2F1D-10A6-D156-59148F30E33D}"/>
                </a:ext>
              </a:extLst>
            </p:cNvPr>
            <p:cNvSpPr txBox="1"/>
            <p:nvPr/>
          </p:nvSpPr>
          <p:spPr>
            <a:xfrm>
              <a:off x="53973" y="567265"/>
              <a:ext cx="5552021" cy="9977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Very time and resource consuming.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5395423-90AD-810F-92DB-7ECE06DBFB7A}"/>
              </a:ext>
            </a:extLst>
          </p:cNvPr>
          <p:cNvGrpSpPr/>
          <p:nvPr/>
        </p:nvGrpSpPr>
        <p:grpSpPr>
          <a:xfrm>
            <a:off x="6423858" y="4725144"/>
            <a:ext cx="4096812" cy="1832169"/>
            <a:chOff x="0" y="513292"/>
            <a:chExt cx="5659967" cy="1105649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735147F-D0B0-DBAB-BC31-5111AD27B6EC}"/>
                </a:ext>
              </a:extLst>
            </p:cNvPr>
            <p:cNvSpPr/>
            <p:nvPr/>
          </p:nvSpPr>
          <p:spPr>
            <a:xfrm>
              <a:off x="0" y="513292"/>
              <a:ext cx="5659967" cy="1105649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8" name="Rectangle: Rounded Corners 4">
              <a:extLst>
                <a:ext uri="{FF2B5EF4-FFF2-40B4-BE49-F238E27FC236}">
                  <a16:creationId xmlns:a16="http://schemas.microsoft.com/office/drawing/2014/main" id="{9480F6F6-C773-290D-3B3E-7CCB664AB154}"/>
                </a:ext>
              </a:extLst>
            </p:cNvPr>
            <p:cNvSpPr txBox="1"/>
            <p:nvPr/>
          </p:nvSpPr>
          <p:spPr>
            <a:xfrm>
              <a:off x="53973" y="567265"/>
              <a:ext cx="5552022" cy="9977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The classical transformer architecture does not exhibit the same problems during pretraining.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AFADB7-AAA5-3C4B-443B-7F835E455A06}"/>
              </a:ext>
            </a:extLst>
          </p:cNvPr>
          <p:cNvGrpSpPr/>
          <p:nvPr/>
        </p:nvGrpSpPr>
        <p:grpSpPr>
          <a:xfrm>
            <a:off x="350538" y="4061184"/>
            <a:ext cx="3230855" cy="1105649"/>
            <a:chOff x="0" y="513292"/>
            <a:chExt cx="5659967" cy="1105649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1287E256-6143-7445-8E09-B5E15F122D8E}"/>
                </a:ext>
              </a:extLst>
            </p:cNvPr>
            <p:cNvSpPr/>
            <p:nvPr/>
          </p:nvSpPr>
          <p:spPr>
            <a:xfrm>
              <a:off x="0" y="513292"/>
              <a:ext cx="5659967" cy="1105649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Rectangle: Rounded Corners 4">
              <a:extLst>
                <a:ext uri="{FF2B5EF4-FFF2-40B4-BE49-F238E27FC236}">
                  <a16:creationId xmlns:a16="http://schemas.microsoft.com/office/drawing/2014/main" id="{BC6462FB-8E0B-792E-8116-20A3EB817429}"/>
                </a:ext>
              </a:extLst>
            </p:cNvPr>
            <p:cNvSpPr txBox="1"/>
            <p:nvPr/>
          </p:nvSpPr>
          <p:spPr>
            <a:xfrm>
              <a:off x="53973" y="567265"/>
              <a:ext cx="5552022" cy="9977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Changing model size, </a:t>
              </a:r>
              <a:r>
                <a:rPr lang="en-US" sz="2000" dirty="0"/>
                <a:t>batch size or </a:t>
              </a:r>
              <a:r>
                <a:rPr lang="en-US" sz="2000" kern="1200" dirty="0"/>
                <a:t>learning rate does not help.</a:t>
              </a:r>
            </a:p>
          </p:txBody>
        </p: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5708B92-492E-006D-B202-C2FCD2A952AC}"/>
              </a:ext>
            </a:extLst>
          </p:cNvPr>
          <p:cNvSpPr/>
          <p:nvPr/>
        </p:nvSpPr>
        <p:spPr>
          <a:xfrm>
            <a:off x="345265" y="5451664"/>
            <a:ext cx="3230855" cy="110564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000" dirty="0"/>
              <a:t>Initializing some layers to pretrained weights also does not help.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ACADF18-4871-F6EF-993C-C6C516F5D77A}"/>
              </a:ext>
            </a:extLst>
          </p:cNvPr>
          <p:cNvGrpSpPr/>
          <p:nvPr/>
        </p:nvGrpSpPr>
        <p:grpSpPr>
          <a:xfrm>
            <a:off x="6384032" y="2675407"/>
            <a:ext cx="4176464" cy="1761705"/>
            <a:chOff x="0" y="513292"/>
            <a:chExt cx="5659966" cy="1105649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E05265C3-5FB6-209B-F4D3-794AABDE14DE}"/>
                </a:ext>
              </a:extLst>
            </p:cNvPr>
            <p:cNvSpPr/>
            <p:nvPr/>
          </p:nvSpPr>
          <p:spPr>
            <a:xfrm>
              <a:off x="0" y="513292"/>
              <a:ext cx="5659966" cy="1105649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: Rounded Corners 4">
              <a:extLst>
                <a:ext uri="{FF2B5EF4-FFF2-40B4-BE49-F238E27FC236}">
                  <a16:creationId xmlns:a16="http://schemas.microsoft.com/office/drawing/2014/main" id="{59085770-0AAA-BA75-9754-F68F1D28CF15}"/>
                </a:ext>
              </a:extLst>
            </p:cNvPr>
            <p:cNvSpPr txBox="1"/>
            <p:nvPr/>
          </p:nvSpPr>
          <p:spPr>
            <a:xfrm>
              <a:off x="53973" y="567265"/>
              <a:ext cx="5552021" cy="9977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These problems seem to be endemic to our modified Lipschitz continuous architecture. </a:t>
              </a:r>
            </a:p>
          </p:txBody>
        </p:sp>
      </p:grpSp>
      <p:sp>
        <p:nvSpPr>
          <p:cNvPr id="26" name="Pfeil nach rechts 66">
            <a:extLst>
              <a:ext uri="{FF2B5EF4-FFF2-40B4-BE49-F238E27FC236}">
                <a16:creationId xmlns:a16="http://schemas.microsoft.com/office/drawing/2014/main" id="{58419EFD-0AA5-9A9E-C2D0-903B55BA59B6}"/>
              </a:ext>
            </a:extLst>
          </p:cNvPr>
          <p:cNvSpPr>
            <a:spLocks noChangeAspect="1"/>
          </p:cNvSpPr>
          <p:nvPr/>
        </p:nvSpPr>
        <p:spPr bwMode="auto">
          <a:xfrm>
            <a:off x="4337406" y="2884040"/>
            <a:ext cx="894498" cy="688381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7" name="Pfeil nach rechts 66">
            <a:extLst>
              <a:ext uri="{FF2B5EF4-FFF2-40B4-BE49-F238E27FC236}">
                <a16:creationId xmlns:a16="http://schemas.microsoft.com/office/drawing/2014/main" id="{41990264-89C0-5DF5-828E-5D47B5C8C857}"/>
              </a:ext>
            </a:extLst>
          </p:cNvPr>
          <p:cNvSpPr>
            <a:spLocks noChangeAspect="1"/>
          </p:cNvSpPr>
          <p:nvPr/>
        </p:nvSpPr>
        <p:spPr bwMode="auto">
          <a:xfrm>
            <a:off x="4337406" y="4277110"/>
            <a:ext cx="894498" cy="688381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8" name="Pfeil nach rechts 66">
            <a:extLst>
              <a:ext uri="{FF2B5EF4-FFF2-40B4-BE49-F238E27FC236}">
                <a16:creationId xmlns:a16="http://schemas.microsoft.com/office/drawing/2014/main" id="{4DE3675D-D140-8185-E240-401E8A7C73DB}"/>
              </a:ext>
            </a:extLst>
          </p:cNvPr>
          <p:cNvSpPr>
            <a:spLocks noChangeAspect="1"/>
          </p:cNvSpPr>
          <p:nvPr/>
        </p:nvSpPr>
        <p:spPr bwMode="auto">
          <a:xfrm>
            <a:off x="4337406" y="5690971"/>
            <a:ext cx="894498" cy="688381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6050244-3719-447D-57C0-51A5E8BD55E8}"/>
              </a:ext>
            </a:extLst>
          </p:cNvPr>
          <p:cNvGrpSpPr/>
          <p:nvPr/>
        </p:nvGrpSpPr>
        <p:grpSpPr>
          <a:xfrm>
            <a:off x="330829" y="2687185"/>
            <a:ext cx="3230855" cy="1105649"/>
            <a:chOff x="0" y="513292"/>
            <a:chExt cx="5659967" cy="1105649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E1E222F9-C086-1457-F72D-6B6F7C482206}"/>
                </a:ext>
              </a:extLst>
            </p:cNvPr>
            <p:cNvSpPr/>
            <p:nvPr/>
          </p:nvSpPr>
          <p:spPr>
            <a:xfrm>
              <a:off x="0" y="513292"/>
              <a:ext cx="5659967" cy="1105649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Rectangle: Rounded Corners 4">
              <a:extLst>
                <a:ext uri="{FF2B5EF4-FFF2-40B4-BE49-F238E27FC236}">
                  <a16:creationId xmlns:a16="http://schemas.microsoft.com/office/drawing/2014/main" id="{FB9B0F7A-DD63-EA4E-0A60-3899D5FC6E85}"/>
                </a:ext>
              </a:extLst>
            </p:cNvPr>
            <p:cNvSpPr txBox="1"/>
            <p:nvPr/>
          </p:nvSpPr>
          <p:spPr>
            <a:xfrm>
              <a:off x="53973" y="567265"/>
              <a:ext cx="5552022" cy="9977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Problems with convergence once reaching </a:t>
              </a:r>
              <a:r>
                <a:rPr lang="en-US" sz="2000" dirty="0"/>
                <a:t>the</a:t>
              </a:r>
              <a:r>
                <a:rPr lang="en-US" sz="2000" kern="1200" dirty="0"/>
                <a:t> loss plateau.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124477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6EE7035-51D2-8DBA-030F-C900769979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0099189"/>
              </p:ext>
            </p:extLst>
          </p:nvPr>
        </p:nvGraphicFramePr>
        <p:xfrm>
          <a:off x="335494" y="1574800"/>
          <a:ext cx="11522073" cy="2123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40691">
                  <a:extLst>
                    <a:ext uri="{9D8B030D-6E8A-4147-A177-3AD203B41FA5}">
                      <a16:colId xmlns:a16="http://schemas.microsoft.com/office/drawing/2014/main" val="1396039797"/>
                    </a:ext>
                  </a:extLst>
                </a:gridCol>
                <a:gridCol w="3840691">
                  <a:extLst>
                    <a:ext uri="{9D8B030D-6E8A-4147-A177-3AD203B41FA5}">
                      <a16:colId xmlns:a16="http://schemas.microsoft.com/office/drawing/2014/main" val="4080045594"/>
                    </a:ext>
                  </a:extLst>
                </a:gridCol>
                <a:gridCol w="3840691">
                  <a:extLst>
                    <a:ext uri="{9D8B030D-6E8A-4147-A177-3AD203B41FA5}">
                      <a16:colId xmlns:a16="http://schemas.microsoft.com/office/drawing/2014/main" val="18891268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Weight initialization 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Sequence length = 512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Sequence length = 128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596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Fully random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013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Pretrained Feedforward weights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577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Pretrained Attention Weights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48.34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504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Pretrained Feedforward and Attention weights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73.91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14.59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9577749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93E0233C-F40B-D7D2-037E-C7BE97023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 perturbation: Lipschitz constants of an encoder block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4EF51-5462-3C41-E4EC-ADEA47C04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36CD4-8FE4-6F5E-E912-3B84A6570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231030 Jakob Zmrzlikar </a:t>
            </a:r>
            <a:r>
              <a:rPr lang="de-DE" dirty="0"/>
              <a:t>Differential Privacy in Transformer Architectures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BE3648-2DBF-D0B5-54A3-41C01B709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3CE5560-43AE-9D13-C71C-7EDF343B7361}"/>
              </a:ext>
            </a:extLst>
          </p:cNvPr>
          <p:cNvGrpSpPr/>
          <p:nvPr/>
        </p:nvGrpSpPr>
        <p:grpSpPr>
          <a:xfrm>
            <a:off x="551384" y="4604635"/>
            <a:ext cx="3240360" cy="1058046"/>
            <a:chOff x="9092227" y="0"/>
            <a:chExt cx="2430905" cy="198739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5BA5772-6418-D362-FE0E-FC382EDE37EA}"/>
                </a:ext>
              </a:extLst>
            </p:cNvPr>
            <p:cNvSpPr/>
            <p:nvPr/>
          </p:nvSpPr>
          <p:spPr>
            <a:xfrm>
              <a:off x="9092227" y="0"/>
              <a:ext cx="2430905" cy="19873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1" name="Rectangle: Rounded Corners 5">
              <a:extLst>
                <a:ext uri="{FF2B5EF4-FFF2-40B4-BE49-F238E27FC236}">
                  <a16:creationId xmlns:a16="http://schemas.microsoft.com/office/drawing/2014/main" id="{FAD78B84-3D83-A564-2ED7-33647D4EB229}"/>
                </a:ext>
              </a:extLst>
            </p:cNvPr>
            <p:cNvSpPr txBox="1"/>
            <p:nvPr/>
          </p:nvSpPr>
          <p:spPr>
            <a:xfrm>
              <a:off x="9150436" y="58208"/>
              <a:ext cx="2314487" cy="18709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ctr"/>
              <a:r>
                <a:rPr lang="en-US" sz="1600" dirty="0"/>
                <a:t>High Lipschitz constant implies worse privacy-utility tradeoff.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E7EE5E0-E960-3FC7-AF8B-F05A84F8E54B}"/>
              </a:ext>
            </a:extLst>
          </p:cNvPr>
          <p:cNvGrpSpPr/>
          <p:nvPr/>
        </p:nvGrpSpPr>
        <p:grpSpPr>
          <a:xfrm>
            <a:off x="4474290" y="4626431"/>
            <a:ext cx="3240360" cy="1058046"/>
            <a:chOff x="9092227" y="0"/>
            <a:chExt cx="2430905" cy="198739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9CA9288-DB9F-42DA-65FF-7DC23EA6F7AF}"/>
                </a:ext>
              </a:extLst>
            </p:cNvPr>
            <p:cNvSpPr/>
            <p:nvPr/>
          </p:nvSpPr>
          <p:spPr>
            <a:xfrm>
              <a:off x="9092227" y="0"/>
              <a:ext cx="2430905" cy="19873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4" name="Rectangle: Rounded Corners 5">
              <a:extLst>
                <a:ext uri="{FF2B5EF4-FFF2-40B4-BE49-F238E27FC236}">
                  <a16:creationId xmlns:a16="http://schemas.microsoft.com/office/drawing/2014/main" id="{7C769240-687F-06F8-9E2C-1C55E03B43FA}"/>
                </a:ext>
              </a:extLst>
            </p:cNvPr>
            <p:cNvSpPr txBox="1"/>
            <p:nvPr/>
          </p:nvSpPr>
          <p:spPr>
            <a:xfrm>
              <a:off x="9150436" y="58208"/>
              <a:ext cx="2314487" cy="18709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ctr"/>
              <a:r>
                <a:rPr lang="en-US" sz="1600" dirty="0"/>
                <a:t>Constants close to 1 are ideal, as they also scale well with multiple layers.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B5FF1C4-3581-719E-5441-EF8FDE98436E}"/>
              </a:ext>
            </a:extLst>
          </p:cNvPr>
          <p:cNvGrpSpPr/>
          <p:nvPr/>
        </p:nvGrpSpPr>
        <p:grpSpPr>
          <a:xfrm>
            <a:off x="8400256" y="4627170"/>
            <a:ext cx="3240360" cy="1058046"/>
            <a:chOff x="9092227" y="0"/>
            <a:chExt cx="2430905" cy="198739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5881806C-2086-2910-AF16-9AC33DF4BDD7}"/>
                </a:ext>
              </a:extLst>
            </p:cNvPr>
            <p:cNvSpPr/>
            <p:nvPr/>
          </p:nvSpPr>
          <p:spPr>
            <a:xfrm>
              <a:off x="9092227" y="0"/>
              <a:ext cx="2430905" cy="19873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7" name="Rectangle: Rounded Corners 5">
              <a:extLst>
                <a:ext uri="{FF2B5EF4-FFF2-40B4-BE49-F238E27FC236}">
                  <a16:creationId xmlns:a16="http://schemas.microsoft.com/office/drawing/2014/main" id="{FD2F8623-5AF6-D038-E94C-61CC00934E9B}"/>
                </a:ext>
              </a:extLst>
            </p:cNvPr>
            <p:cNvSpPr txBox="1"/>
            <p:nvPr/>
          </p:nvSpPr>
          <p:spPr>
            <a:xfrm>
              <a:off x="9150436" y="58208"/>
              <a:ext cx="2314487" cy="18709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ctr"/>
              <a:r>
                <a:rPr lang="en-US" sz="1600" dirty="0"/>
                <a:t>Large constants are only sensible for models with very few layers.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454285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6">
            <a:extLst>
              <a:ext uri="{FF2B5EF4-FFF2-40B4-BE49-F238E27FC236}">
                <a16:creationId xmlns:a16="http://schemas.microsoft.com/office/drawing/2014/main" id="{59A8F6C3-9186-6EFA-C52C-7CFD3EF3A231}"/>
              </a:ext>
            </a:extLst>
          </p:cNvPr>
          <p:cNvSpPr/>
          <p:nvPr/>
        </p:nvSpPr>
        <p:spPr bwMode="auto">
          <a:xfrm>
            <a:off x="0" y="3789040"/>
            <a:ext cx="12192000" cy="64807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r" eaLnBrk="0" hangingPunct="0">
              <a:defRPr/>
            </a:pPr>
            <a:endParaRPr lang="de-DE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4435" y="1268760"/>
            <a:ext cx="11523135" cy="5112991"/>
          </a:xfrm>
        </p:spPr>
        <p:txBody>
          <a:bodyPr/>
          <a:lstStyle/>
          <a:p>
            <a:pPr marL="0" indent="0"/>
            <a:r>
              <a:rPr lang="en-US" dirty="0"/>
              <a:t>1. Motivation</a:t>
            </a:r>
          </a:p>
          <a:p>
            <a:pPr marL="0" indent="0"/>
            <a:endParaRPr lang="en-US" dirty="0"/>
          </a:p>
          <a:p>
            <a:r>
              <a:rPr lang="en-US" dirty="0"/>
              <a:t>2. Research Questions</a:t>
            </a:r>
          </a:p>
          <a:p>
            <a:endParaRPr lang="en-US" dirty="0"/>
          </a:p>
          <a:p>
            <a:r>
              <a:rPr lang="en-US" dirty="0"/>
              <a:t>3. Methodology</a:t>
            </a:r>
          </a:p>
          <a:p>
            <a:endParaRPr lang="en-US" dirty="0"/>
          </a:p>
          <a:p>
            <a:r>
              <a:rPr lang="en-US" dirty="0"/>
              <a:t>4. Results</a:t>
            </a:r>
          </a:p>
          <a:p>
            <a:endParaRPr lang="en-US" dirty="0"/>
          </a:p>
          <a:p>
            <a:r>
              <a:rPr lang="en-US" dirty="0"/>
              <a:t>5. Conclusion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231030 Jakob Zmrzlikar </a:t>
            </a:r>
            <a:r>
              <a:rPr lang="de-DE" dirty="0"/>
              <a:t>Differential Privacy in Transformer Architectures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5265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3AECB0-C349-DC32-3D8F-64D6FBD1B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en-US" dirty="0"/>
          </a:p>
          <a:p>
            <a:pPr marL="0" indent="0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C338BF-D103-CDEE-52D4-EBED39FE6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58F30-8A82-06E6-FA95-88210CD02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DF59F-6B8F-186A-3386-4AAF8CA00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231030 Jakob Zmrzlikar </a:t>
            </a:r>
            <a:r>
              <a:rPr lang="de-DE" dirty="0"/>
              <a:t>Differential Privacy in Transformer Architectures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33631-EAB7-DB1A-E174-A205D5B27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FFAA5E-E0C6-64EF-1E11-AEF07F5209BC}"/>
              </a:ext>
            </a:extLst>
          </p:cNvPr>
          <p:cNvSpPr/>
          <p:nvPr/>
        </p:nvSpPr>
        <p:spPr bwMode="auto">
          <a:xfrm>
            <a:off x="429072" y="1091872"/>
            <a:ext cx="914400" cy="914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1.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29E9D26-CF5E-EBDA-28CA-B65BD63726F8}"/>
              </a:ext>
            </a:extLst>
          </p:cNvPr>
          <p:cNvGrpSpPr/>
          <p:nvPr/>
        </p:nvGrpSpPr>
        <p:grpSpPr>
          <a:xfrm>
            <a:off x="7763004" y="1056635"/>
            <a:ext cx="3240360" cy="1058046"/>
            <a:chOff x="9092227" y="0"/>
            <a:chExt cx="2430905" cy="198739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6A9E6B0-3668-31C6-9E11-E7B2A503CC90}"/>
                </a:ext>
              </a:extLst>
            </p:cNvPr>
            <p:cNvSpPr/>
            <p:nvPr/>
          </p:nvSpPr>
          <p:spPr>
            <a:xfrm>
              <a:off x="9092227" y="0"/>
              <a:ext cx="2430905" cy="19873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Rectangle: Rounded Corners 5">
              <a:extLst>
                <a:ext uri="{FF2B5EF4-FFF2-40B4-BE49-F238E27FC236}">
                  <a16:creationId xmlns:a16="http://schemas.microsoft.com/office/drawing/2014/main" id="{79E4841D-F78B-9FBE-ABBB-D2EFA6A684B7}"/>
                </a:ext>
              </a:extLst>
            </p:cNvPr>
            <p:cNvSpPr txBox="1"/>
            <p:nvPr/>
          </p:nvSpPr>
          <p:spPr>
            <a:xfrm>
              <a:off x="9150437" y="58209"/>
              <a:ext cx="2314487" cy="18709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ctr"/>
              <a:r>
                <a:rPr lang="en-US" sz="1600" dirty="0"/>
                <a:t>Input and layer perturbation methods are proven to ensure DP for inference data. 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828093D8-13CE-123B-F971-B817058A0523}"/>
              </a:ext>
            </a:extLst>
          </p:cNvPr>
          <p:cNvSpPr/>
          <p:nvPr/>
        </p:nvSpPr>
        <p:spPr bwMode="auto">
          <a:xfrm>
            <a:off x="6416512" y="1077031"/>
            <a:ext cx="914400" cy="914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2&amp;3.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A54A3AB-9D2A-B182-A0CB-6BF7CC7FC0D2}"/>
              </a:ext>
            </a:extLst>
          </p:cNvPr>
          <p:cNvSpPr/>
          <p:nvPr/>
        </p:nvSpPr>
        <p:spPr bwMode="auto">
          <a:xfrm>
            <a:off x="332903" y="3518352"/>
            <a:ext cx="914400" cy="914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4.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4B348AC-0DFC-ECE8-210C-9A8B5723D8FA}"/>
              </a:ext>
            </a:extLst>
          </p:cNvPr>
          <p:cNvGrpSpPr/>
          <p:nvPr/>
        </p:nvGrpSpPr>
        <p:grpSpPr>
          <a:xfrm>
            <a:off x="1829661" y="1019843"/>
            <a:ext cx="3240360" cy="1058046"/>
            <a:chOff x="9092227" y="0"/>
            <a:chExt cx="2430905" cy="198739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640B4E7-51F6-98A5-B388-A773D57F3E29}"/>
                </a:ext>
              </a:extLst>
            </p:cNvPr>
            <p:cNvSpPr/>
            <p:nvPr/>
          </p:nvSpPr>
          <p:spPr>
            <a:xfrm>
              <a:off x="9092227" y="0"/>
              <a:ext cx="2430905" cy="19873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: Rounded Corners 5">
              <a:extLst>
                <a:ext uri="{FF2B5EF4-FFF2-40B4-BE49-F238E27FC236}">
                  <a16:creationId xmlns:a16="http://schemas.microsoft.com/office/drawing/2014/main" id="{E7FB6DF8-55A7-CAD8-B4B8-60F7183E5D3E}"/>
                </a:ext>
              </a:extLst>
            </p:cNvPr>
            <p:cNvSpPr txBox="1"/>
            <p:nvPr/>
          </p:nvSpPr>
          <p:spPr>
            <a:xfrm>
              <a:off x="9150436" y="58208"/>
              <a:ext cx="2314487" cy="18709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ctr"/>
              <a:r>
                <a:rPr lang="en-US" sz="1600" dirty="0"/>
                <a:t>DP-SGD only preserves privacy of training data, but not of the inference data.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3AE2167-ED69-1E87-1178-0AD94B05F8D0}"/>
              </a:ext>
            </a:extLst>
          </p:cNvPr>
          <p:cNvGrpSpPr/>
          <p:nvPr/>
        </p:nvGrpSpPr>
        <p:grpSpPr>
          <a:xfrm>
            <a:off x="1829661" y="2435551"/>
            <a:ext cx="9173703" cy="3994408"/>
            <a:chOff x="9092227" y="0"/>
            <a:chExt cx="2430905" cy="198739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252EB1CE-CDE2-E366-0012-E5CE7A38987D}"/>
                </a:ext>
              </a:extLst>
            </p:cNvPr>
            <p:cNvSpPr/>
            <p:nvPr/>
          </p:nvSpPr>
          <p:spPr>
            <a:xfrm>
              <a:off x="9092227" y="0"/>
              <a:ext cx="2430905" cy="19873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: Rounded Corners 5">
              <a:extLst>
                <a:ext uri="{FF2B5EF4-FFF2-40B4-BE49-F238E27FC236}">
                  <a16:creationId xmlns:a16="http://schemas.microsoft.com/office/drawing/2014/main" id="{D62DC169-A87A-BC3C-3444-BBFEB534DDD4}"/>
                </a:ext>
              </a:extLst>
            </p:cNvPr>
            <p:cNvSpPr txBox="1"/>
            <p:nvPr/>
          </p:nvSpPr>
          <p:spPr>
            <a:xfrm>
              <a:off x="9150436" y="58208"/>
              <a:ext cx="2314487" cy="18709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The performance after input perturbation depends a lot on the underlying dataset, and it is unclear what about the dataset matters.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Lipschitz continuous transformer architectures are much harder to pretrain than the classical ones.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Performance after layer perturbation depends a lot on the model weights but looks very promising in some cases.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If you are training a Foundation model from scratch and have ample resources, you can try augmenting it to be Lipschitz continuous and use layer perturbation.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If you don’t have the resources, input perturbation is much easier to implement, but gives potentially worse results.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647511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BC8C420-8E31-A2A0-9A4A-E486263C6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767D9-9C88-AD5F-0F5F-284B968F9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© </a:t>
            </a:r>
            <a:r>
              <a:rPr lang="de-DE" dirty="0" err="1"/>
              <a:t>sebis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3A63C-1D6D-F92D-A569-8906C259E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231030 Jakob Zmrzlikar </a:t>
            </a:r>
            <a:r>
              <a:rPr lang="de-DE" dirty="0"/>
              <a:t>Differential Privacy in Transformer Architectures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D3EB5-DB79-9F99-CBC2-76F36A5F9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8AB2EEB-9676-5740-95DB-7AE94FB0C5E1}"/>
              </a:ext>
            </a:extLst>
          </p:cNvPr>
          <p:cNvGrpSpPr/>
          <p:nvPr/>
        </p:nvGrpSpPr>
        <p:grpSpPr>
          <a:xfrm>
            <a:off x="1593506" y="1447888"/>
            <a:ext cx="3240360" cy="1058046"/>
            <a:chOff x="9092227" y="0"/>
            <a:chExt cx="2430905" cy="198739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5033593-3ED3-21A9-F82B-A8AC76E1D1F0}"/>
                </a:ext>
              </a:extLst>
            </p:cNvPr>
            <p:cNvSpPr/>
            <p:nvPr/>
          </p:nvSpPr>
          <p:spPr>
            <a:xfrm>
              <a:off x="9092227" y="0"/>
              <a:ext cx="2430905" cy="19873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9" name="Rectangle: Rounded Corners 5">
              <a:extLst>
                <a:ext uri="{FF2B5EF4-FFF2-40B4-BE49-F238E27FC236}">
                  <a16:creationId xmlns:a16="http://schemas.microsoft.com/office/drawing/2014/main" id="{898BA4A4-0CFB-9E39-F761-E4F0775A8668}"/>
                </a:ext>
              </a:extLst>
            </p:cNvPr>
            <p:cNvSpPr txBox="1"/>
            <p:nvPr/>
          </p:nvSpPr>
          <p:spPr>
            <a:xfrm>
              <a:off x="9150436" y="58208"/>
              <a:ext cx="2314487" cy="18709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ctr"/>
              <a:r>
                <a:rPr lang="en-US" sz="1600" dirty="0"/>
                <a:t>Further investigations into how datasets impact the performance after input perturbation.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5CDB329-FBF7-14ED-DAC0-94747DF17200}"/>
              </a:ext>
            </a:extLst>
          </p:cNvPr>
          <p:cNvGrpSpPr/>
          <p:nvPr/>
        </p:nvGrpSpPr>
        <p:grpSpPr>
          <a:xfrm>
            <a:off x="6240016" y="1447887"/>
            <a:ext cx="3240360" cy="1058046"/>
            <a:chOff x="9092227" y="0"/>
            <a:chExt cx="2430905" cy="198739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871C247-6AEE-7317-BAA9-159B0F821C26}"/>
                </a:ext>
              </a:extLst>
            </p:cNvPr>
            <p:cNvSpPr/>
            <p:nvPr/>
          </p:nvSpPr>
          <p:spPr>
            <a:xfrm>
              <a:off x="9092227" y="0"/>
              <a:ext cx="2430905" cy="19873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2" name="Rectangle: Rounded Corners 5">
              <a:extLst>
                <a:ext uri="{FF2B5EF4-FFF2-40B4-BE49-F238E27FC236}">
                  <a16:creationId xmlns:a16="http://schemas.microsoft.com/office/drawing/2014/main" id="{2427E631-0C42-3B51-D2F7-5DFE10CAB32B}"/>
                </a:ext>
              </a:extLst>
            </p:cNvPr>
            <p:cNvSpPr txBox="1"/>
            <p:nvPr/>
          </p:nvSpPr>
          <p:spPr>
            <a:xfrm>
              <a:off x="9150436" y="58208"/>
              <a:ext cx="2314487" cy="18709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ctr"/>
              <a:r>
                <a:rPr lang="en-US" sz="1600" dirty="0"/>
                <a:t>How to effectively pretrain Lipschitz continuous models?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F907CED-CDA4-F081-8830-621D06152E00}"/>
              </a:ext>
            </a:extLst>
          </p:cNvPr>
          <p:cNvGrpSpPr/>
          <p:nvPr/>
        </p:nvGrpSpPr>
        <p:grpSpPr>
          <a:xfrm>
            <a:off x="1593506" y="4150536"/>
            <a:ext cx="3240360" cy="1058046"/>
            <a:chOff x="9092227" y="0"/>
            <a:chExt cx="2430905" cy="198739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C71C2ACE-F61D-A112-A9E6-808561A82A4B}"/>
                </a:ext>
              </a:extLst>
            </p:cNvPr>
            <p:cNvSpPr/>
            <p:nvPr/>
          </p:nvSpPr>
          <p:spPr>
            <a:xfrm>
              <a:off x="9092227" y="0"/>
              <a:ext cx="2430905" cy="19873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5" name="Rectangle: Rounded Corners 5">
              <a:extLst>
                <a:ext uri="{FF2B5EF4-FFF2-40B4-BE49-F238E27FC236}">
                  <a16:creationId xmlns:a16="http://schemas.microsoft.com/office/drawing/2014/main" id="{79D69902-8764-4FB8-9827-03D1A785BE7A}"/>
                </a:ext>
              </a:extLst>
            </p:cNvPr>
            <p:cNvSpPr txBox="1"/>
            <p:nvPr/>
          </p:nvSpPr>
          <p:spPr>
            <a:xfrm>
              <a:off x="9150436" y="58208"/>
              <a:ext cx="2314487" cy="18709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ctr"/>
              <a:r>
                <a:rPr lang="en-US" sz="1600" dirty="0"/>
                <a:t>How large are the Lipschitz constants of effectively pretrained models? How can we further lower them?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81537DE-DDAC-758C-5C9B-03495C12E3FA}"/>
              </a:ext>
            </a:extLst>
          </p:cNvPr>
          <p:cNvGrpSpPr/>
          <p:nvPr/>
        </p:nvGrpSpPr>
        <p:grpSpPr>
          <a:xfrm>
            <a:off x="6167022" y="4150536"/>
            <a:ext cx="3240360" cy="1058046"/>
            <a:chOff x="9092227" y="0"/>
            <a:chExt cx="2430905" cy="198739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A2FC4EEF-968B-639A-0604-DAEE3DA8B23F}"/>
                </a:ext>
              </a:extLst>
            </p:cNvPr>
            <p:cNvSpPr/>
            <p:nvPr/>
          </p:nvSpPr>
          <p:spPr>
            <a:xfrm>
              <a:off x="9092227" y="0"/>
              <a:ext cx="2430905" cy="19873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8" name="Rectangle: Rounded Corners 5">
              <a:extLst>
                <a:ext uri="{FF2B5EF4-FFF2-40B4-BE49-F238E27FC236}">
                  <a16:creationId xmlns:a16="http://schemas.microsoft.com/office/drawing/2014/main" id="{E20B8DA4-4690-12A8-B269-9F886AD7D207}"/>
                </a:ext>
              </a:extLst>
            </p:cNvPr>
            <p:cNvSpPr txBox="1"/>
            <p:nvPr/>
          </p:nvSpPr>
          <p:spPr>
            <a:xfrm>
              <a:off x="9150436" y="58208"/>
              <a:ext cx="2314487" cy="18709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ctr"/>
              <a:r>
                <a:rPr lang="en-US" sz="1600" dirty="0"/>
                <a:t>Evaluations of layer perturbation for trained models.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536963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Jakob Zmrzlikar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noProof="1"/>
              <a:t>BSc.	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17132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AU" dirty="0"/>
              <a:t>matthes@in.tum.de</a:t>
            </a:r>
          </a:p>
        </p:txBody>
      </p:sp>
      <p:sp>
        <p:nvSpPr>
          <p:cNvPr id="21" name="Inhaltsplatzhalter 20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76200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CDE8B0F-939B-EA7E-C629-F8EFEBE77F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9519" y="1169415"/>
            <a:ext cx="2778249" cy="903706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C54DE28-809E-2B8E-9AF4-DADDFABF4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L2-Multihead Attention formulation	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5A2D6-603A-1FCA-A5B6-51417DAD0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79420-51AA-76FB-F6EC-6C02C3497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231030 Jakob Zmrzlikar </a:t>
            </a:r>
            <a:r>
              <a:rPr lang="de-DE" dirty="0"/>
              <a:t>Differential Privacy in Transformer Architectures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C94D2-3453-26D6-238D-AD6E86439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D3B097-8011-0917-448F-A1E2F5E23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354" y="2730715"/>
            <a:ext cx="1636578" cy="7877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F5CBD64-4966-5772-685C-96C173310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945" y="4176065"/>
            <a:ext cx="5031482" cy="137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23290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F181E0-A2D9-0656-FA7A-572B4C5E2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Fully-connected layer: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CenterNorm:</a:t>
            </a:r>
          </a:p>
          <a:p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L2-Multihead Attention layer: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where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851AEE-CC93-FFEF-5C12-8BF040AB6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Lipschitz constant upper bounds for different layers	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D10AF-A1F2-4495-8D5D-F1C76BD5A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A7798-C921-6B3D-32BA-EA2BA2DBB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231030 Jakob Zmrzlikar </a:t>
            </a:r>
            <a:r>
              <a:rPr lang="de-DE"/>
              <a:t>Differential Privacy in Transformer Architectures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71B29-EE8D-AE68-8479-2C9953A39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D7B923-741A-B634-ED4E-841D9AD1B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6775" y="765177"/>
            <a:ext cx="1568720" cy="8613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50A7CFF-69B6-B02D-637B-2325BE915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652" y="3405748"/>
            <a:ext cx="4840809" cy="7941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D9B601-A25A-578C-69F5-9B77C33FD0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1464" y="4581128"/>
            <a:ext cx="2033851" cy="404584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18725055-BF50-8888-6E0C-5553444D4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2514" y="954042"/>
            <a:ext cx="3832737" cy="54006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51CB8A4-2FDF-B43B-EEDF-87855F4E2E8B}"/>
              </a:ext>
            </a:extLst>
          </p:cNvPr>
          <p:cNvSpPr txBox="1"/>
          <p:nvPr/>
        </p:nvSpPr>
        <p:spPr>
          <a:xfrm>
            <a:off x="8215712" y="6281972"/>
            <a:ext cx="2786340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100" i="1" u="none" strike="noStrike" baseline="0" dirty="0">
                <a:solidFill>
                  <a:schemeClr val="bg1">
                    <a:lumMod val="50000"/>
                  </a:schemeClr>
                </a:solidFill>
                <a:latin typeface="LinLibertineT"/>
              </a:rPr>
              <a:t>Vaswani et al. </a:t>
            </a:r>
            <a:r>
              <a:rPr lang="en-US" sz="1100" i="1" u="none" strike="noStrike" baseline="0" dirty="0">
                <a:solidFill>
                  <a:schemeClr val="bg1">
                    <a:lumMod val="50000"/>
                  </a:schemeClr>
                </a:solidFill>
                <a:latin typeface="LinLibertineTI"/>
              </a:rPr>
              <a:t>Attention Is All You Need</a:t>
            </a:r>
            <a:r>
              <a:rPr lang="en-US" sz="1100" i="1" u="none" strike="noStrike" baseline="0" dirty="0">
                <a:solidFill>
                  <a:schemeClr val="bg1">
                    <a:lumMod val="50000"/>
                  </a:schemeClr>
                </a:solidFill>
                <a:latin typeface="LinLibertineT"/>
              </a:rPr>
              <a:t>. 2017</a:t>
            </a:r>
            <a:endParaRPr lang="en-US" sz="1100" i="1" dirty="0">
              <a:solidFill>
                <a:schemeClr val="bg1">
                  <a:lumMod val="50000"/>
                </a:schemeClr>
              </a:solidFill>
              <a:latin typeface="Arial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1707C3-EF86-69E7-1448-CFA99B2766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4410" y="1870770"/>
            <a:ext cx="1013449" cy="56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95156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437" y="44452"/>
            <a:ext cx="10586099" cy="720725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Motivation</a:t>
            </a:r>
          </a:p>
        </p:txBody>
      </p:sp>
      <p:pic>
        <p:nvPicPr>
          <p:cNvPr id="1026" name="Picture 2" descr="The Transformer Model - MachineLearningMastery.com">
            <a:extLst>
              <a:ext uri="{FF2B5EF4-FFF2-40B4-BE49-F238E27FC236}">
                <a16:creationId xmlns:a16="http://schemas.microsoft.com/office/drawing/2014/main" id="{867EC02D-F70C-AAFE-42EE-3F3C0EECE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1217" y="981076"/>
            <a:ext cx="3832737" cy="54006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9383184" y="6570616"/>
            <a:ext cx="2142067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DE"/>
              <a:t>© sebis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231030 Jakob Zmrzlikar </a:t>
            </a:r>
            <a:r>
              <a:rPr lang="de-DE" dirty="0"/>
              <a:t>Differential Privacy in Transformer Architectures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525251" y="6570616"/>
            <a:ext cx="332316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5BC9FAB-BDC1-47C0-A8BB-6E12A8205D33}" type="slidenum">
              <a:rPr lang="de-DE" smtClean="0"/>
              <a:pPr>
                <a:spcAft>
                  <a:spcPts val="600"/>
                </a:spcAft>
              </a:pPr>
              <a:t>3</a:t>
            </a:fld>
            <a:endParaRPr lang="de-DE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4B4686D-3FCD-A51D-6DB6-E9E7FD57049D}"/>
              </a:ext>
            </a:extLst>
          </p:cNvPr>
          <p:cNvGrpSpPr/>
          <p:nvPr/>
        </p:nvGrpSpPr>
        <p:grpSpPr>
          <a:xfrm>
            <a:off x="623392" y="981076"/>
            <a:ext cx="2807426" cy="1537670"/>
            <a:chOff x="549993" y="1393329"/>
            <a:chExt cx="4937279" cy="313517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C6B1D91-00A5-A8F7-6F23-94F48CCB6BFF}"/>
                </a:ext>
              </a:extLst>
            </p:cNvPr>
            <p:cNvSpPr/>
            <p:nvPr/>
          </p:nvSpPr>
          <p:spPr>
            <a:xfrm>
              <a:off x="549993" y="1393329"/>
              <a:ext cx="4937279" cy="313517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Rectangle: Rounded Corners 5">
              <a:extLst>
                <a:ext uri="{FF2B5EF4-FFF2-40B4-BE49-F238E27FC236}">
                  <a16:creationId xmlns:a16="http://schemas.microsoft.com/office/drawing/2014/main" id="{DDFE129D-FCDF-4274-D611-07DC225E4B06}"/>
                </a:ext>
              </a:extLst>
            </p:cNvPr>
            <p:cNvSpPr txBox="1"/>
            <p:nvPr/>
          </p:nvSpPr>
          <p:spPr>
            <a:xfrm>
              <a:off x="641819" y="1485155"/>
              <a:ext cx="4753627" cy="29515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defTabSz="14224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600" dirty="0"/>
                <a:t>DP ensures the privacy of individuals in datasets by adding random noise to the data before releasing it for analysis.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5C82FEF-7C4B-583E-6085-AC686FBE3FEC}"/>
              </a:ext>
            </a:extLst>
          </p:cNvPr>
          <p:cNvGrpSpPr/>
          <p:nvPr/>
        </p:nvGrpSpPr>
        <p:grpSpPr>
          <a:xfrm>
            <a:off x="583163" y="4087815"/>
            <a:ext cx="2887884" cy="2191017"/>
            <a:chOff x="549993" y="1393329"/>
            <a:chExt cx="4937279" cy="3135172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D73EE1B2-5903-D8AD-0964-4DE7EE12A56D}"/>
                </a:ext>
              </a:extLst>
            </p:cNvPr>
            <p:cNvSpPr/>
            <p:nvPr/>
          </p:nvSpPr>
          <p:spPr>
            <a:xfrm>
              <a:off x="549993" y="1393329"/>
              <a:ext cx="4937279" cy="313517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: Rounded Corners 5">
              <a:extLst>
                <a:ext uri="{FF2B5EF4-FFF2-40B4-BE49-F238E27FC236}">
                  <a16:creationId xmlns:a16="http://schemas.microsoft.com/office/drawing/2014/main" id="{593C6B03-CD84-A8D4-8108-8AD8B4D6EACC}"/>
                </a:ext>
              </a:extLst>
            </p:cNvPr>
            <p:cNvSpPr txBox="1"/>
            <p:nvPr/>
          </p:nvSpPr>
          <p:spPr>
            <a:xfrm>
              <a:off x="641819" y="1485155"/>
              <a:ext cx="4753627" cy="29515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98425" lvl="1" indent="0">
                <a:buNone/>
              </a:pPr>
              <a:r>
                <a:rPr lang="en-US" sz="1600" dirty="0"/>
                <a:t>DP is easy to formulate for simple functions (like the mean and median) but gets significantly more complicated with the use of more complicated functions like transformers.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8077DE2-AEDD-C21E-2BBB-99B1C7DBC167}"/>
              </a:ext>
            </a:extLst>
          </p:cNvPr>
          <p:cNvSpPr txBox="1"/>
          <p:nvPr/>
        </p:nvSpPr>
        <p:spPr>
          <a:xfrm>
            <a:off x="7559074" y="6365959"/>
            <a:ext cx="29722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A. Vaswani et al. Attention Is All You Need. 2017.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01E4141-BD4A-3FD2-8080-F0DCBC9F5DA5}"/>
              </a:ext>
            </a:extLst>
          </p:cNvPr>
          <p:cNvGrpSpPr/>
          <p:nvPr/>
        </p:nvGrpSpPr>
        <p:grpSpPr>
          <a:xfrm>
            <a:off x="623392" y="2836927"/>
            <a:ext cx="2807426" cy="1022534"/>
            <a:chOff x="549993" y="1393329"/>
            <a:chExt cx="4937279" cy="3135172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7B2FE70-45DE-C83D-FE5E-9E6566D13835}"/>
                </a:ext>
              </a:extLst>
            </p:cNvPr>
            <p:cNvSpPr/>
            <p:nvPr/>
          </p:nvSpPr>
          <p:spPr>
            <a:xfrm>
              <a:off x="549993" y="1393329"/>
              <a:ext cx="4937279" cy="313517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Rectangle: Rounded Corners 5">
              <a:extLst>
                <a:ext uri="{FF2B5EF4-FFF2-40B4-BE49-F238E27FC236}">
                  <a16:creationId xmlns:a16="http://schemas.microsoft.com/office/drawing/2014/main" id="{1FCF6883-8A8B-AB5F-275F-5D43132EEEA9}"/>
                </a:ext>
              </a:extLst>
            </p:cNvPr>
            <p:cNvSpPr txBox="1"/>
            <p:nvPr/>
          </p:nvSpPr>
          <p:spPr>
            <a:xfrm>
              <a:off x="641820" y="1485155"/>
              <a:ext cx="4753628" cy="29515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defTabSz="14224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600" dirty="0"/>
                <a:t>We want to add enough noise to mask the sensitivity of our function.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162195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437" y="44452"/>
            <a:ext cx="10586099" cy="720725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Motivation</a:t>
            </a:r>
          </a:p>
        </p:txBody>
      </p:sp>
      <p:pic>
        <p:nvPicPr>
          <p:cNvPr id="1026" name="Picture 2" descr="The Transformer Model - MachineLearningMastery.com">
            <a:extLst>
              <a:ext uri="{FF2B5EF4-FFF2-40B4-BE49-F238E27FC236}">
                <a16:creationId xmlns:a16="http://schemas.microsoft.com/office/drawing/2014/main" id="{867EC02D-F70C-AAFE-42EE-3F3C0EECE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1217" y="981076"/>
            <a:ext cx="3832737" cy="54006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9383184" y="6570616"/>
            <a:ext cx="2142067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DE"/>
              <a:t>© sebis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231030 Jakob Zmrzlikar </a:t>
            </a:r>
            <a:r>
              <a:rPr lang="de-DE" dirty="0"/>
              <a:t>Differential Privacy in Transformer Architectures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525251" y="6570616"/>
            <a:ext cx="332316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5BC9FAB-BDC1-47C0-A8BB-6E12A8205D33}" type="slidenum">
              <a:rPr lang="de-DE" smtClean="0"/>
              <a:pPr>
                <a:spcAft>
                  <a:spcPts val="600"/>
                </a:spcAft>
              </a:pPr>
              <a:t>4</a:t>
            </a:fld>
            <a:endParaRPr lang="de-DE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4B4686D-3FCD-A51D-6DB6-E9E7FD57049D}"/>
              </a:ext>
            </a:extLst>
          </p:cNvPr>
          <p:cNvGrpSpPr/>
          <p:nvPr/>
        </p:nvGrpSpPr>
        <p:grpSpPr>
          <a:xfrm>
            <a:off x="623392" y="981076"/>
            <a:ext cx="2807426" cy="1537670"/>
            <a:chOff x="549993" y="1393329"/>
            <a:chExt cx="4937279" cy="313517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C6B1D91-00A5-A8F7-6F23-94F48CCB6BFF}"/>
                </a:ext>
              </a:extLst>
            </p:cNvPr>
            <p:cNvSpPr/>
            <p:nvPr/>
          </p:nvSpPr>
          <p:spPr>
            <a:xfrm>
              <a:off x="549993" y="1393329"/>
              <a:ext cx="4937279" cy="313517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Rectangle: Rounded Corners 5">
              <a:extLst>
                <a:ext uri="{FF2B5EF4-FFF2-40B4-BE49-F238E27FC236}">
                  <a16:creationId xmlns:a16="http://schemas.microsoft.com/office/drawing/2014/main" id="{DDFE129D-FCDF-4274-D611-07DC225E4B06}"/>
                </a:ext>
              </a:extLst>
            </p:cNvPr>
            <p:cNvSpPr txBox="1"/>
            <p:nvPr/>
          </p:nvSpPr>
          <p:spPr>
            <a:xfrm>
              <a:off x="641819" y="1485155"/>
              <a:ext cx="4753627" cy="29515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defTabSz="14224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600" dirty="0"/>
                <a:t>DP ensures the privacy of individuals in datasets by adding random noise to the data before releasing it for analysis.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5C82FEF-7C4B-583E-6085-AC686FBE3FEC}"/>
              </a:ext>
            </a:extLst>
          </p:cNvPr>
          <p:cNvGrpSpPr/>
          <p:nvPr/>
        </p:nvGrpSpPr>
        <p:grpSpPr>
          <a:xfrm>
            <a:off x="583163" y="4087815"/>
            <a:ext cx="2887884" cy="2191017"/>
            <a:chOff x="549993" y="1393329"/>
            <a:chExt cx="4937279" cy="3135172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D73EE1B2-5903-D8AD-0964-4DE7EE12A56D}"/>
                </a:ext>
              </a:extLst>
            </p:cNvPr>
            <p:cNvSpPr/>
            <p:nvPr/>
          </p:nvSpPr>
          <p:spPr>
            <a:xfrm>
              <a:off x="549993" y="1393329"/>
              <a:ext cx="4937279" cy="313517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: Rounded Corners 5">
              <a:extLst>
                <a:ext uri="{FF2B5EF4-FFF2-40B4-BE49-F238E27FC236}">
                  <a16:creationId xmlns:a16="http://schemas.microsoft.com/office/drawing/2014/main" id="{593C6B03-CD84-A8D4-8108-8AD8B4D6EACC}"/>
                </a:ext>
              </a:extLst>
            </p:cNvPr>
            <p:cNvSpPr txBox="1"/>
            <p:nvPr/>
          </p:nvSpPr>
          <p:spPr>
            <a:xfrm>
              <a:off x="641819" y="1485155"/>
              <a:ext cx="4753627" cy="29515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98425" lvl="1" indent="0">
                <a:buNone/>
              </a:pPr>
              <a:r>
                <a:rPr lang="en-US" sz="1600" dirty="0"/>
                <a:t>DP is easy to formulate for simple functions (like the mean and median) but gets significantly more complicated with the use of more complicated functions like transformers.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8077DE2-AEDD-C21E-2BBB-99B1C7DBC167}"/>
              </a:ext>
            </a:extLst>
          </p:cNvPr>
          <p:cNvSpPr txBox="1"/>
          <p:nvPr/>
        </p:nvSpPr>
        <p:spPr>
          <a:xfrm>
            <a:off x="7559074" y="6365959"/>
            <a:ext cx="29722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A. Vaswani et al. Attention Is All You Need. 2017.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01E4141-BD4A-3FD2-8080-F0DCBC9F5DA5}"/>
              </a:ext>
            </a:extLst>
          </p:cNvPr>
          <p:cNvGrpSpPr/>
          <p:nvPr/>
        </p:nvGrpSpPr>
        <p:grpSpPr>
          <a:xfrm>
            <a:off x="623392" y="2836927"/>
            <a:ext cx="2807426" cy="1022534"/>
            <a:chOff x="549993" y="1393329"/>
            <a:chExt cx="4937279" cy="3135172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7B2FE70-45DE-C83D-FE5E-9E6566D13835}"/>
                </a:ext>
              </a:extLst>
            </p:cNvPr>
            <p:cNvSpPr/>
            <p:nvPr/>
          </p:nvSpPr>
          <p:spPr>
            <a:xfrm>
              <a:off x="549993" y="1393329"/>
              <a:ext cx="4937279" cy="313517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Rectangle: Rounded Corners 5">
              <a:extLst>
                <a:ext uri="{FF2B5EF4-FFF2-40B4-BE49-F238E27FC236}">
                  <a16:creationId xmlns:a16="http://schemas.microsoft.com/office/drawing/2014/main" id="{1FCF6883-8A8B-AB5F-275F-5D43132EEEA9}"/>
                </a:ext>
              </a:extLst>
            </p:cNvPr>
            <p:cNvSpPr txBox="1"/>
            <p:nvPr/>
          </p:nvSpPr>
          <p:spPr>
            <a:xfrm>
              <a:off x="641820" y="1485155"/>
              <a:ext cx="4753628" cy="29515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defTabSz="14224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600" dirty="0"/>
                <a:t>We want to add enough noise to mask the sensitivity of our function.</a:t>
              </a:r>
            </a:p>
          </p:txBody>
        </p:sp>
      </p:grpSp>
      <p:sp>
        <p:nvSpPr>
          <p:cNvPr id="13" name="Pfeil nach rechts 66">
            <a:extLst>
              <a:ext uri="{FF2B5EF4-FFF2-40B4-BE49-F238E27FC236}">
                <a16:creationId xmlns:a16="http://schemas.microsoft.com/office/drawing/2014/main" id="{036A2C4A-669D-DF83-8672-2942387C491E}"/>
              </a:ext>
            </a:extLst>
          </p:cNvPr>
          <p:cNvSpPr/>
          <p:nvPr/>
        </p:nvSpPr>
        <p:spPr bwMode="auto">
          <a:xfrm>
            <a:off x="7521436" y="3686116"/>
            <a:ext cx="693723" cy="286791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4" name="Pfeil nach rechts 66">
            <a:extLst>
              <a:ext uri="{FF2B5EF4-FFF2-40B4-BE49-F238E27FC236}">
                <a16:creationId xmlns:a16="http://schemas.microsoft.com/office/drawing/2014/main" id="{0C6AA09E-0006-3E70-7964-0E7D1D9ABC52}"/>
              </a:ext>
            </a:extLst>
          </p:cNvPr>
          <p:cNvSpPr/>
          <p:nvPr/>
        </p:nvSpPr>
        <p:spPr bwMode="auto">
          <a:xfrm>
            <a:off x="7521436" y="5863269"/>
            <a:ext cx="693723" cy="286791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9" name="Pfeil nach rechts 66">
            <a:extLst>
              <a:ext uri="{FF2B5EF4-FFF2-40B4-BE49-F238E27FC236}">
                <a16:creationId xmlns:a16="http://schemas.microsoft.com/office/drawing/2014/main" id="{6CAE36DF-803F-AC1C-2862-0B34FFE5F779}"/>
              </a:ext>
            </a:extLst>
          </p:cNvPr>
          <p:cNvSpPr/>
          <p:nvPr/>
        </p:nvSpPr>
        <p:spPr bwMode="auto">
          <a:xfrm>
            <a:off x="7521435" y="2836927"/>
            <a:ext cx="693723" cy="286791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2499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434" y="44451"/>
            <a:ext cx="10586102" cy="720725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Existing methods</a:t>
            </a:r>
          </a:p>
        </p:txBody>
      </p:sp>
      <p:pic>
        <p:nvPicPr>
          <p:cNvPr id="2050" name="Picture 2" descr="Unlocking High-Accuracy Differentially Private Image Classification through  Scale">
            <a:extLst>
              <a:ext uri="{FF2B5EF4-FFF2-40B4-BE49-F238E27FC236}">
                <a16:creationId xmlns:a16="http://schemas.microsoft.com/office/drawing/2014/main" id="{53C0B053-03FB-1E36-1706-233BA461C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7602" y="2209822"/>
            <a:ext cx="5659967" cy="2943183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9383184" y="6570616"/>
            <a:ext cx="2142067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DE" dirty="0"/>
              <a:t>© </a:t>
            </a:r>
            <a:r>
              <a:rPr lang="de-DE" dirty="0" err="1"/>
              <a:t>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231030 Jakob Zmrzlikar </a:t>
            </a:r>
            <a:r>
              <a:rPr lang="de-DE" dirty="0"/>
              <a:t>Differential Privacy in Transformer Architectures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525251" y="6570616"/>
            <a:ext cx="332316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5BC9FAB-BDC1-47C0-A8BB-6E12A8205D33}" type="slidenum">
              <a:rPr lang="de-DE" smtClean="0"/>
              <a:pPr>
                <a:spcAft>
                  <a:spcPts val="600"/>
                </a:spcAft>
              </a:pPr>
              <a:t>5</a:t>
            </a:fld>
            <a:endParaRPr lang="de-DE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F2D5C03-9B3A-4281-91D2-9E083A7FB247}"/>
              </a:ext>
            </a:extLst>
          </p:cNvPr>
          <p:cNvGrpSpPr/>
          <p:nvPr/>
        </p:nvGrpSpPr>
        <p:grpSpPr>
          <a:xfrm>
            <a:off x="344865" y="1263113"/>
            <a:ext cx="5659967" cy="1105649"/>
            <a:chOff x="0" y="513292"/>
            <a:chExt cx="5659967" cy="1105649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390F399-346A-4BD1-881C-91AE161FAF4C}"/>
                </a:ext>
              </a:extLst>
            </p:cNvPr>
            <p:cNvSpPr/>
            <p:nvPr/>
          </p:nvSpPr>
          <p:spPr>
            <a:xfrm>
              <a:off x="0" y="513292"/>
              <a:ext cx="5659967" cy="1105649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Rectangle: Rounded Corners 4">
              <a:extLst>
                <a:ext uri="{FF2B5EF4-FFF2-40B4-BE49-F238E27FC236}">
                  <a16:creationId xmlns:a16="http://schemas.microsoft.com/office/drawing/2014/main" id="{92F0A95B-75A8-4E3B-9216-FBEA8A7A887B}"/>
                </a:ext>
              </a:extLst>
            </p:cNvPr>
            <p:cNvSpPr txBox="1"/>
            <p:nvPr/>
          </p:nvSpPr>
          <p:spPr>
            <a:xfrm>
              <a:off x="53973" y="567265"/>
              <a:ext cx="5552021" cy="9977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Previous DP work on transformers has focused primarily on adding noise to the gradients during training (DP-SGD) [Abadi et al., 2016]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CD6D58B-53F5-4659-9149-45970B9A1795}"/>
              </a:ext>
            </a:extLst>
          </p:cNvPr>
          <p:cNvGrpSpPr/>
          <p:nvPr/>
        </p:nvGrpSpPr>
        <p:grpSpPr>
          <a:xfrm>
            <a:off x="277305" y="2966335"/>
            <a:ext cx="5774752" cy="1155627"/>
            <a:chOff x="-23163" y="430447"/>
            <a:chExt cx="5720681" cy="1919973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2AA67A4-A278-4034-B424-42673E9C1BED}"/>
                </a:ext>
              </a:extLst>
            </p:cNvPr>
            <p:cNvSpPr/>
            <p:nvPr/>
          </p:nvSpPr>
          <p:spPr>
            <a:xfrm>
              <a:off x="0" y="430447"/>
              <a:ext cx="5659967" cy="176436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: Rounded Corners 4">
              <a:extLst>
                <a:ext uri="{FF2B5EF4-FFF2-40B4-BE49-F238E27FC236}">
                  <a16:creationId xmlns:a16="http://schemas.microsoft.com/office/drawing/2014/main" id="{F847B6A9-C5DC-4934-B510-37AF03F9F956}"/>
                </a:ext>
              </a:extLst>
            </p:cNvPr>
            <p:cNvSpPr txBox="1"/>
            <p:nvPr/>
          </p:nvSpPr>
          <p:spPr>
            <a:xfrm>
              <a:off x="-23163" y="430447"/>
              <a:ext cx="5720681" cy="19199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marL="0" lvl="0" indent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DP-SGD uses a slightly different version of gradient descent (gradient clipping) to control sensitivity and make DP attainable.</a:t>
              </a:r>
            </a:p>
          </p:txBody>
        </p:sp>
      </p:grpSp>
      <p:graphicFrame>
        <p:nvGraphicFramePr>
          <p:cNvPr id="15" name="Content Placeholder 6">
            <a:extLst>
              <a:ext uri="{FF2B5EF4-FFF2-40B4-BE49-F238E27FC236}">
                <a16:creationId xmlns:a16="http://schemas.microsoft.com/office/drawing/2014/main" id="{5525480D-48D8-4707-9D63-16738DC3559B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334963" y="4725144"/>
          <a:ext cx="5659437" cy="1656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D439625C-0B9D-4B96-A6FE-FEA13A0AF028}"/>
              </a:ext>
            </a:extLst>
          </p:cNvPr>
          <p:cNvGrpSpPr/>
          <p:nvPr/>
        </p:nvGrpSpPr>
        <p:grpSpPr>
          <a:xfrm>
            <a:off x="319718" y="4677267"/>
            <a:ext cx="5659437" cy="951476"/>
            <a:chOff x="0" y="416677"/>
            <a:chExt cx="5659437" cy="951476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00168AF1-0840-4245-AD95-E7709B120D74}"/>
                </a:ext>
              </a:extLst>
            </p:cNvPr>
            <p:cNvSpPr/>
            <p:nvPr/>
          </p:nvSpPr>
          <p:spPr>
            <a:xfrm>
              <a:off x="0" y="416677"/>
              <a:ext cx="5659437" cy="95147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: Rounded Corners 4">
              <a:extLst>
                <a:ext uri="{FF2B5EF4-FFF2-40B4-BE49-F238E27FC236}">
                  <a16:creationId xmlns:a16="http://schemas.microsoft.com/office/drawing/2014/main" id="{E76781CF-441E-45EE-A305-EEDCA5A9A50B}"/>
                </a:ext>
              </a:extLst>
            </p:cNvPr>
            <p:cNvSpPr txBox="1"/>
            <p:nvPr/>
          </p:nvSpPr>
          <p:spPr>
            <a:xfrm>
              <a:off x="46447" y="463124"/>
              <a:ext cx="5566543" cy="8585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DP-SGD ensures differential privacy for training data, but not for </a:t>
              </a:r>
              <a:r>
                <a:rPr lang="en-US" sz="2000" b="1" kern="1200" dirty="0"/>
                <a:t>inference</a:t>
              </a:r>
              <a:r>
                <a:rPr lang="en-US" sz="2000" kern="1200" dirty="0"/>
                <a:t> </a:t>
              </a:r>
              <a:r>
                <a:rPr lang="en-US" sz="2000" b="1" kern="1200" dirty="0"/>
                <a:t>data</a:t>
              </a:r>
              <a:r>
                <a:rPr lang="en-US" sz="2000" kern="1200" dirty="0"/>
                <a:t>.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115FFF0-B8CA-2E42-450A-619471FA2052}"/>
              </a:ext>
            </a:extLst>
          </p:cNvPr>
          <p:cNvSpPr txBox="1"/>
          <p:nvPr/>
        </p:nvSpPr>
        <p:spPr>
          <a:xfrm>
            <a:off x="7248128" y="5582296"/>
            <a:ext cx="184731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59A2BF-EC19-21F5-54D7-6AC9C7800FBB}"/>
              </a:ext>
            </a:extLst>
          </p:cNvPr>
          <p:cNvSpPr txBox="1"/>
          <p:nvPr/>
        </p:nvSpPr>
        <p:spPr>
          <a:xfrm>
            <a:off x="6069083" y="5169840"/>
            <a:ext cx="5917004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900" i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https://www.deepmind.com/blog/unlocking-high-accuracy-differentially-private-image-classification-through-scale</a:t>
            </a:r>
          </a:p>
        </p:txBody>
      </p:sp>
    </p:spTree>
    <p:extLst>
      <p:ext uri="{BB962C8B-B14F-4D97-AF65-F5344CB8AC3E}">
        <p14:creationId xmlns:p14="http://schemas.microsoft.com/office/powerpoint/2010/main" val="199185792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6">
            <a:extLst>
              <a:ext uri="{FF2B5EF4-FFF2-40B4-BE49-F238E27FC236}">
                <a16:creationId xmlns:a16="http://schemas.microsoft.com/office/drawing/2014/main" id="{59A8F6C3-9186-6EFA-C52C-7CFD3EF3A231}"/>
              </a:ext>
            </a:extLst>
          </p:cNvPr>
          <p:cNvSpPr/>
          <p:nvPr/>
        </p:nvSpPr>
        <p:spPr bwMode="auto">
          <a:xfrm>
            <a:off x="0" y="1772816"/>
            <a:ext cx="12192000" cy="64807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r" eaLnBrk="0" hangingPunct="0">
              <a:defRPr/>
            </a:pPr>
            <a:endParaRPr lang="de-DE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4435" y="1268760"/>
            <a:ext cx="11523135" cy="5112991"/>
          </a:xfrm>
        </p:spPr>
        <p:txBody>
          <a:bodyPr/>
          <a:lstStyle/>
          <a:p>
            <a:pPr marL="0" indent="0"/>
            <a:r>
              <a:rPr lang="en-US" dirty="0"/>
              <a:t>1. Motivation</a:t>
            </a:r>
          </a:p>
          <a:p>
            <a:pPr marL="0" indent="0"/>
            <a:endParaRPr lang="en-US" dirty="0"/>
          </a:p>
          <a:p>
            <a:r>
              <a:rPr lang="en-US" dirty="0"/>
              <a:t>2. Research Questions</a:t>
            </a:r>
          </a:p>
          <a:p>
            <a:endParaRPr lang="en-US" dirty="0"/>
          </a:p>
          <a:p>
            <a:r>
              <a:rPr lang="en-US" dirty="0"/>
              <a:t>3. Methodology</a:t>
            </a:r>
          </a:p>
          <a:p>
            <a:endParaRPr lang="en-US" dirty="0"/>
          </a:p>
          <a:p>
            <a:r>
              <a:rPr lang="en-US" dirty="0"/>
              <a:t>4. Results</a:t>
            </a:r>
          </a:p>
          <a:p>
            <a:endParaRPr lang="en-US" dirty="0"/>
          </a:p>
          <a:p>
            <a:r>
              <a:rPr lang="en-US" dirty="0"/>
              <a:t>5. Conclusion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231030 Jakob Zmrzlikar </a:t>
            </a:r>
            <a:r>
              <a:rPr lang="de-DE" dirty="0"/>
              <a:t>Differential Privacy in Transformer Architectures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862094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437" y="44452"/>
            <a:ext cx="10586099" cy="720725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Research Questions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9383184" y="6570616"/>
            <a:ext cx="2142067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DE"/>
              <a:t>© sebis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231030 Jakob Zmrzlikar </a:t>
            </a:r>
            <a:r>
              <a:rPr lang="de-DE" dirty="0"/>
              <a:t>Differential Privacy in Transformer Architectures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525251" y="6570616"/>
            <a:ext cx="332316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5BC9FAB-BDC1-47C0-A8BB-6E12A8205D33}" type="slidenum">
              <a:rPr lang="de-DE" smtClean="0"/>
              <a:pPr>
                <a:spcAft>
                  <a:spcPts val="600"/>
                </a:spcAft>
              </a:pPr>
              <a:t>7</a:t>
            </a:fld>
            <a:endParaRPr lang="de-DE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3F93ADD-6F1E-954A-2F17-A9B47A8A25DF}"/>
              </a:ext>
            </a:extLst>
          </p:cNvPr>
          <p:cNvSpPr/>
          <p:nvPr/>
        </p:nvSpPr>
        <p:spPr bwMode="auto">
          <a:xfrm>
            <a:off x="429072" y="1091872"/>
            <a:ext cx="914400" cy="914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1.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BADB7A6-1475-CEBC-9D41-7D4C8D45C744}"/>
              </a:ext>
            </a:extLst>
          </p:cNvPr>
          <p:cNvSpPr/>
          <p:nvPr/>
        </p:nvSpPr>
        <p:spPr bwMode="auto">
          <a:xfrm>
            <a:off x="429072" y="3824556"/>
            <a:ext cx="914400" cy="914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3.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641750E-2472-3C13-B674-5B29B0B4A9DE}"/>
              </a:ext>
            </a:extLst>
          </p:cNvPr>
          <p:cNvSpPr/>
          <p:nvPr/>
        </p:nvSpPr>
        <p:spPr bwMode="auto">
          <a:xfrm>
            <a:off x="432790" y="5214155"/>
            <a:ext cx="914400" cy="914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4.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1E4A1B2-17AA-00B4-E20F-E1E4BB0C3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303" y="1215205"/>
            <a:ext cx="4434969" cy="858314"/>
          </a:xfrm>
        </p:spPr>
        <p:txBody>
          <a:bodyPr>
            <a:normAutofit/>
          </a:bodyPr>
          <a:lstStyle/>
          <a:p>
            <a:r>
              <a:rPr lang="en-US" sz="1600" dirty="0"/>
              <a:t>In what ways has DP been applied to transformer-based models in existing literature?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EFC8727-E83B-B66D-7B29-139C9448BF2D}"/>
              </a:ext>
            </a:extLst>
          </p:cNvPr>
          <p:cNvSpPr/>
          <p:nvPr/>
        </p:nvSpPr>
        <p:spPr bwMode="auto">
          <a:xfrm>
            <a:off x="437971" y="2434958"/>
            <a:ext cx="914400" cy="914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2.</a:t>
            </a:r>
          </a:p>
        </p:txBody>
      </p:sp>
      <p:sp>
        <p:nvSpPr>
          <p:cNvPr id="15" name="Content Placeholder 12">
            <a:extLst>
              <a:ext uri="{FF2B5EF4-FFF2-40B4-BE49-F238E27FC236}">
                <a16:creationId xmlns:a16="http://schemas.microsoft.com/office/drawing/2014/main" id="{B55104FB-E498-89A6-2E2F-87C04980B4CA}"/>
              </a:ext>
            </a:extLst>
          </p:cNvPr>
          <p:cNvSpPr txBox="1">
            <a:spLocks/>
          </p:cNvSpPr>
          <p:nvPr/>
        </p:nvSpPr>
        <p:spPr bwMode="auto">
          <a:xfrm>
            <a:off x="1633260" y="2248297"/>
            <a:ext cx="4434970" cy="128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de-DE" sz="1800" baseline="0" dirty="0" smtClean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sz="1600" kern="0" dirty="0"/>
              <a:t>How can DP be achieved via</a:t>
            </a:r>
            <a:r>
              <a:rPr lang="en-US" sz="1600" b="1" kern="0" dirty="0"/>
              <a:t> input perturbations</a:t>
            </a:r>
            <a:r>
              <a:rPr lang="en-US" sz="1600" kern="0" dirty="0"/>
              <a:t> for transformer-based NLP models and how does that compare to DP-SGD in terms of privacy guarantees they provide?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DC9CF4-66BB-6B95-EB8D-C4FDB9ACB32E}"/>
              </a:ext>
            </a:extLst>
          </p:cNvPr>
          <p:cNvSpPr txBox="1"/>
          <p:nvPr/>
        </p:nvSpPr>
        <p:spPr>
          <a:xfrm>
            <a:off x="1631502" y="3659578"/>
            <a:ext cx="4462968" cy="1323439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1600" dirty="0"/>
              <a:t>How can DP be achieved via</a:t>
            </a:r>
            <a:r>
              <a:rPr lang="en-US" sz="1600" b="1" dirty="0"/>
              <a:t> layer perturbations</a:t>
            </a:r>
            <a:r>
              <a:rPr lang="en-US" sz="1600" dirty="0"/>
              <a:t> for transformer-based NLP models and how does that compare to DP-SGD in terms of privacy guarantees they provide?</a:t>
            </a:r>
          </a:p>
        </p:txBody>
      </p:sp>
      <p:sp>
        <p:nvSpPr>
          <p:cNvPr id="18" name="Content Placeholder 12">
            <a:extLst>
              <a:ext uri="{FF2B5EF4-FFF2-40B4-BE49-F238E27FC236}">
                <a16:creationId xmlns:a16="http://schemas.microsoft.com/office/drawing/2014/main" id="{17FC54FF-DFD0-D4A1-17BE-21B52C0F3E14}"/>
              </a:ext>
            </a:extLst>
          </p:cNvPr>
          <p:cNvSpPr txBox="1">
            <a:spLocks/>
          </p:cNvSpPr>
          <p:nvPr/>
        </p:nvSpPr>
        <p:spPr bwMode="auto">
          <a:xfrm>
            <a:off x="1567357" y="5349037"/>
            <a:ext cx="4566776" cy="644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de-DE" sz="1800" baseline="0" dirty="0" smtClean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sz="1600" kern="0" dirty="0"/>
              <a:t>How do input and layer perturbations impact model accuracy on downstream tasks?</a:t>
            </a:r>
          </a:p>
        </p:txBody>
      </p:sp>
    </p:spTree>
    <p:extLst>
      <p:ext uri="{BB962C8B-B14F-4D97-AF65-F5344CB8AC3E}">
        <p14:creationId xmlns:p14="http://schemas.microsoft.com/office/powerpoint/2010/main" val="352894405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6">
            <a:extLst>
              <a:ext uri="{FF2B5EF4-FFF2-40B4-BE49-F238E27FC236}">
                <a16:creationId xmlns:a16="http://schemas.microsoft.com/office/drawing/2014/main" id="{59A8F6C3-9186-6EFA-C52C-7CFD3EF3A231}"/>
              </a:ext>
            </a:extLst>
          </p:cNvPr>
          <p:cNvSpPr/>
          <p:nvPr/>
        </p:nvSpPr>
        <p:spPr bwMode="auto">
          <a:xfrm>
            <a:off x="0" y="2420243"/>
            <a:ext cx="12192000" cy="7207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r" eaLnBrk="0" hangingPunct="0">
              <a:defRPr/>
            </a:pPr>
            <a:endParaRPr lang="de-DE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4435" y="1268760"/>
            <a:ext cx="11523135" cy="5112991"/>
          </a:xfrm>
        </p:spPr>
        <p:txBody>
          <a:bodyPr/>
          <a:lstStyle/>
          <a:p>
            <a:pPr marL="0" indent="0"/>
            <a:r>
              <a:rPr lang="en-US" dirty="0"/>
              <a:t>1. Motivation</a:t>
            </a:r>
          </a:p>
          <a:p>
            <a:pPr marL="0" indent="0"/>
            <a:endParaRPr lang="en-US" dirty="0"/>
          </a:p>
          <a:p>
            <a:r>
              <a:rPr lang="en-US" dirty="0"/>
              <a:t>2. Research Questions</a:t>
            </a:r>
          </a:p>
          <a:p>
            <a:endParaRPr lang="en-US" dirty="0"/>
          </a:p>
          <a:p>
            <a:r>
              <a:rPr lang="en-US" dirty="0"/>
              <a:t>3. Methodology</a:t>
            </a:r>
          </a:p>
          <a:p>
            <a:endParaRPr lang="en-US" dirty="0"/>
          </a:p>
          <a:p>
            <a:r>
              <a:rPr lang="en-US" dirty="0"/>
              <a:t>4. Results</a:t>
            </a:r>
          </a:p>
          <a:p>
            <a:endParaRPr lang="en-US" dirty="0"/>
          </a:p>
          <a:p>
            <a:r>
              <a:rPr lang="en-US" dirty="0"/>
              <a:t>5. Conclusion</a:t>
            </a:r>
          </a:p>
          <a:p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231030 Jakob Zmrzlikar </a:t>
            </a:r>
            <a:r>
              <a:rPr lang="de-DE" dirty="0"/>
              <a:t>Differential Privacy in Transformer Architectures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642066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437" y="44452"/>
            <a:ext cx="10586099" cy="720725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Methodology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9383184" y="6570616"/>
            <a:ext cx="2142067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DE"/>
              <a:t>© sebis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231030 Jakob Zmrzlikar </a:t>
            </a:r>
            <a:r>
              <a:rPr lang="de-DE" dirty="0"/>
              <a:t>Differential Privacy in Transformer Architectures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525251" y="6570616"/>
            <a:ext cx="332316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5BC9FAB-BDC1-47C0-A8BB-6E12A8205D33}" type="slidenum">
              <a:rPr lang="de-DE" smtClean="0"/>
              <a:pPr>
                <a:spcAft>
                  <a:spcPts val="600"/>
                </a:spcAft>
              </a:pPr>
              <a:t>9</a:t>
            </a:fld>
            <a:endParaRPr lang="de-DE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3F93ADD-6F1E-954A-2F17-A9B47A8A25DF}"/>
              </a:ext>
            </a:extLst>
          </p:cNvPr>
          <p:cNvSpPr/>
          <p:nvPr/>
        </p:nvSpPr>
        <p:spPr bwMode="auto">
          <a:xfrm>
            <a:off x="429072" y="1091872"/>
            <a:ext cx="914400" cy="914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1.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BADB7A6-1475-CEBC-9D41-7D4C8D45C744}"/>
              </a:ext>
            </a:extLst>
          </p:cNvPr>
          <p:cNvSpPr/>
          <p:nvPr/>
        </p:nvSpPr>
        <p:spPr bwMode="auto">
          <a:xfrm>
            <a:off x="429072" y="3824556"/>
            <a:ext cx="914400" cy="914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3.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641750E-2472-3C13-B674-5B29B0B4A9DE}"/>
              </a:ext>
            </a:extLst>
          </p:cNvPr>
          <p:cNvSpPr/>
          <p:nvPr/>
        </p:nvSpPr>
        <p:spPr bwMode="auto">
          <a:xfrm>
            <a:off x="432790" y="5214155"/>
            <a:ext cx="914400" cy="914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4.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1E4A1B2-17AA-00B4-E20F-E1E4BB0C3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303" y="1215205"/>
            <a:ext cx="4434969" cy="858314"/>
          </a:xfrm>
        </p:spPr>
        <p:txBody>
          <a:bodyPr>
            <a:normAutofit/>
          </a:bodyPr>
          <a:lstStyle/>
          <a:p>
            <a:r>
              <a:rPr lang="en-US" sz="1600" dirty="0"/>
              <a:t>In what ways has DP been applied to transformer-based models in existing literature?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EFC8727-E83B-B66D-7B29-139C9448BF2D}"/>
              </a:ext>
            </a:extLst>
          </p:cNvPr>
          <p:cNvSpPr/>
          <p:nvPr/>
        </p:nvSpPr>
        <p:spPr bwMode="auto">
          <a:xfrm>
            <a:off x="437971" y="2434958"/>
            <a:ext cx="914400" cy="914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2.</a:t>
            </a:r>
          </a:p>
        </p:txBody>
      </p:sp>
      <p:sp>
        <p:nvSpPr>
          <p:cNvPr id="15" name="Content Placeholder 12">
            <a:extLst>
              <a:ext uri="{FF2B5EF4-FFF2-40B4-BE49-F238E27FC236}">
                <a16:creationId xmlns:a16="http://schemas.microsoft.com/office/drawing/2014/main" id="{B55104FB-E498-89A6-2E2F-87C04980B4CA}"/>
              </a:ext>
            </a:extLst>
          </p:cNvPr>
          <p:cNvSpPr txBox="1">
            <a:spLocks/>
          </p:cNvSpPr>
          <p:nvPr/>
        </p:nvSpPr>
        <p:spPr bwMode="auto">
          <a:xfrm>
            <a:off x="1633260" y="2248297"/>
            <a:ext cx="4434970" cy="128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de-DE" sz="1800" baseline="0" dirty="0" smtClean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sz="1600" kern="0" dirty="0"/>
              <a:t>How can DP be achieved via </a:t>
            </a:r>
            <a:r>
              <a:rPr lang="en-US" sz="1600" b="1" kern="0" dirty="0"/>
              <a:t>input perturbations</a:t>
            </a:r>
            <a:r>
              <a:rPr lang="en-US" sz="1600" kern="0" dirty="0"/>
              <a:t> for transformer-based NLP models and how does that compare to DP-SGD in terms of privacy guarantees they provide?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DC9CF4-66BB-6B95-EB8D-C4FDB9ACB32E}"/>
              </a:ext>
            </a:extLst>
          </p:cNvPr>
          <p:cNvSpPr txBox="1"/>
          <p:nvPr/>
        </p:nvSpPr>
        <p:spPr>
          <a:xfrm>
            <a:off x="1631502" y="3659578"/>
            <a:ext cx="4462968" cy="1323439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1600" dirty="0"/>
              <a:t>How can DP be achieved via </a:t>
            </a:r>
            <a:r>
              <a:rPr lang="en-US" sz="1600" b="1" dirty="0"/>
              <a:t>layer perturbations</a:t>
            </a:r>
            <a:r>
              <a:rPr lang="en-US" sz="1600" dirty="0"/>
              <a:t> for transformer-based NLP models and how does that compare to DP-SGD in terms of privacy guarantees they provide?</a:t>
            </a:r>
          </a:p>
        </p:txBody>
      </p:sp>
      <p:sp>
        <p:nvSpPr>
          <p:cNvPr id="18" name="Content Placeholder 12">
            <a:extLst>
              <a:ext uri="{FF2B5EF4-FFF2-40B4-BE49-F238E27FC236}">
                <a16:creationId xmlns:a16="http://schemas.microsoft.com/office/drawing/2014/main" id="{17FC54FF-DFD0-D4A1-17BE-21B52C0F3E14}"/>
              </a:ext>
            </a:extLst>
          </p:cNvPr>
          <p:cNvSpPr txBox="1">
            <a:spLocks/>
          </p:cNvSpPr>
          <p:nvPr/>
        </p:nvSpPr>
        <p:spPr bwMode="auto">
          <a:xfrm>
            <a:off x="1579598" y="5369242"/>
            <a:ext cx="4566776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de-DE" sz="1800" baseline="0" dirty="0" smtClean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algn="l"/>
            <a:r>
              <a:rPr lang="en-US" sz="1600" kern="0" dirty="0"/>
              <a:t>How do input and layer perturbations impact model accuracy on downstream tasks?</a:t>
            </a:r>
          </a:p>
        </p:txBody>
      </p:sp>
      <p:sp>
        <p:nvSpPr>
          <p:cNvPr id="3" name="Pfeil nach rechts 66">
            <a:extLst>
              <a:ext uri="{FF2B5EF4-FFF2-40B4-BE49-F238E27FC236}">
                <a16:creationId xmlns:a16="http://schemas.microsoft.com/office/drawing/2014/main" id="{236B4949-D627-6CA4-A6F8-015232EF1178}"/>
              </a:ext>
            </a:extLst>
          </p:cNvPr>
          <p:cNvSpPr/>
          <p:nvPr/>
        </p:nvSpPr>
        <p:spPr bwMode="auto">
          <a:xfrm>
            <a:off x="6126272" y="1053977"/>
            <a:ext cx="1278668" cy="98402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45E0A08-A8B4-FD24-0441-60A27141A67A}"/>
              </a:ext>
            </a:extLst>
          </p:cNvPr>
          <p:cNvGrpSpPr/>
          <p:nvPr/>
        </p:nvGrpSpPr>
        <p:grpSpPr>
          <a:xfrm>
            <a:off x="8040216" y="1091872"/>
            <a:ext cx="3240360" cy="1058046"/>
            <a:chOff x="9092227" y="0"/>
            <a:chExt cx="2430905" cy="1987390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F1855945-0107-2D09-B3AE-2FBAE30E2639}"/>
                </a:ext>
              </a:extLst>
            </p:cNvPr>
            <p:cNvSpPr/>
            <p:nvPr/>
          </p:nvSpPr>
          <p:spPr>
            <a:xfrm>
              <a:off x="9092227" y="0"/>
              <a:ext cx="2430905" cy="19873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Rectangle: Rounded Corners 5">
              <a:extLst>
                <a:ext uri="{FF2B5EF4-FFF2-40B4-BE49-F238E27FC236}">
                  <a16:creationId xmlns:a16="http://schemas.microsoft.com/office/drawing/2014/main" id="{41698F43-A660-1AA1-9928-10BDED4AA42B}"/>
                </a:ext>
              </a:extLst>
            </p:cNvPr>
            <p:cNvSpPr txBox="1"/>
            <p:nvPr/>
          </p:nvSpPr>
          <p:spPr>
            <a:xfrm>
              <a:off x="9150436" y="58209"/>
              <a:ext cx="2314487" cy="18709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Literature review of DP techniques used with transformer architectures</a:t>
              </a:r>
            </a:p>
          </p:txBody>
        </p:sp>
      </p:grpSp>
      <p:sp>
        <p:nvSpPr>
          <p:cNvPr id="22" name="Pfeil nach rechts 66">
            <a:extLst>
              <a:ext uri="{FF2B5EF4-FFF2-40B4-BE49-F238E27FC236}">
                <a16:creationId xmlns:a16="http://schemas.microsoft.com/office/drawing/2014/main" id="{10E8400A-2385-FA11-7A52-C604E7EBBF52}"/>
              </a:ext>
            </a:extLst>
          </p:cNvPr>
          <p:cNvSpPr/>
          <p:nvPr/>
        </p:nvSpPr>
        <p:spPr bwMode="auto">
          <a:xfrm>
            <a:off x="6126272" y="2326806"/>
            <a:ext cx="1278668" cy="98402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3" name="Pfeil nach rechts 66">
            <a:extLst>
              <a:ext uri="{FF2B5EF4-FFF2-40B4-BE49-F238E27FC236}">
                <a16:creationId xmlns:a16="http://schemas.microsoft.com/office/drawing/2014/main" id="{22BD9571-7342-CEF3-0326-4C5793100A37}"/>
              </a:ext>
            </a:extLst>
          </p:cNvPr>
          <p:cNvSpPr/>
          <p:nvPr/>
        </p:nvSpPr>
        <p:spPr bwMode="auto">
          <a:xfrm>
            <a:off x="6126767" y="3824556"/>
            <a:ext cx="1278668" cy="98402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4" name="Pfeil nach rechts 66">
            <a:extLst>
              <a:ext uri="{FF2B5EF4-FFF2-40B4-BE49-F238E27FC236}">
                <a16:creationId xmlns:a16="http://schemas.microsoft.com/office/drawing/2014/main" id="{3150967F-636B-8A73-21B8-AFF81F995D31}"/>
              </a:ext>
            </a:extLst>
          </p:cNvPr>
          <p:cNvSpPr/>
          <p:nvPr/>
        </p:nvSpPr>
        <p:spPr bwMode="auto">
          <a:xfrm>
            <a:off x="6126272" y="5237591"/>
            <a:ext cx="1278668" cy="98402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BD8BAFA-B1E4-3A5B-27C2-0C54D13FF77C}"/>
              </a:ext>
            </a:extLst>
          </p:cNvPr>
          <p:cNvGrpSpPr/>
          <p:nvPr/>
        </p:nvGrpSpPr>
        <p:grpSpPr>
          <a:xfrm>
            <a:off x="8040216" y="2636912"/>
            <a:ext cx="3238503" cy="1800200"/>
            <a:chOff x="9092227" y="0"/>
            <a:chExt cx="2430905" cy="198739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94E43160-5905-F5E1-E2B5-568DC02409B6}"/>
                </a:ext>
              </a:extLst>
            </p:cNvPr>
            <p:cNvSpPr/>
            <p:nvPr/>
          </p:nvSpPr>
          <p:spPr>
            <a:xfrm>
              <a:off x="9092227" y="0"/>
              <a:ext cx="2430905" cy="19873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Rectangle: Rounded Corners 5">
              <a:extLst>
                <a:ext uri="{FF2B5EF4-FFF2-40B4-BE49-F238E27FC236}">
                  <a16:creationId xmlns:a16="http://schemas.microsoft.com/office/drawing/2014/main" id="{A77FB17B-909D-A250-C4BC-461D3E819FB6}"/>
                </a:ext>
              </a:extLst>
            </p:cNvPr>
            <p:cNvSpPr txBox="1"/>
            <p:nvPr/>
          </p:nvSpPr>
          <p:spPr>
            <a:xfrm>
              <a:off x="9150435" y="58209"/>
              <a:ext cx="2314487" cy="18709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/>
              <a:r>
                <a:rPr lang="en-US" sz="1600" dirty="0"/>
                <a:t>Proving mathematically that the differential privacy property holds for each of the chosen techniques. 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7D7F747-BB40-10FA-1EB8-CAB683C9320D}"/>
              </a:ext>
            </a:extLst>
          </p:cNvPr>
          <p:cNvGrpSpPr/>
          <p:nvPr/>
        </p:nvGrpSpPr>
        <p:grpSpPr>
          <a:xfrm>
            <a:off x="8040215" y="4924106"/>
            <a:ext cx="3238503" cy="1323439"/>
            <a:chOff x="9092227" y="0"/>
            <a:chExt cx="2430905" cy="1987390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DA391A0D-8986-E88E-7D58-9F0DE7BD1D20}"/>
                </a:ext>
              </a:extLst>
            </p:cNvPr>
            <p:cNvSpPr/>
            <p:nvPr/>
          </p:nvSpPr>
          <p:spPr>
            <a:xfrm>
              <a:off x="9092227" y="0"/>
              <a:ext cx="2430905" cy="19873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Rectangle: Rounded Corners 5">
              <a:extLst>
                <a:ext uri="{FF2B5EF4-FFF2-40B4-BE49-F238E27FC236}">
                  <a16:creationId xmlns:a16="http://schemas.microsoft.com/office/drawing/2014/main" id="{F6750520-3AAD-6436-336E-6DD77C0831DC}"/>
                </a:ext>
              </a:extLst>
            </p:cNvPr>
            <p:cNvSpPr txBox="1"/>
            <p:nvPr/>
          </p:nvSpPr>
          <p:spPr>
            <a:xfrm>
              <a:off x="9150436" y="58209"/>
              <a:ext cx="2314487" cy="18709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/>
              <a:r>
                <a:rPr lang="en-US" sz="1600" dirty="0"/>
                <a:t>Implementing our own methods and evaluating their performance on downstream tasks.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581600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lides sebis 2013 2">
  <a:themeElements>
    <a:clrScheme name="Benutzerdefiniert 2">
      <a:dk1>
        <a:srgbClr val="000000"/>
      </a:dk1>
      <a:lt1>
        <a:srgbClr val="FFFFFF"/>
      </a:lt1>
      <a:dk2>
        <a:srgbClr val="002143"/>
      </a:dk2>
      <a:lt2>
        <a:srgbClr val="EEECE1"/>
      </a:lt2>
      <a:accent1>
        <a:srgbClr val="91A02F"/>
      </a:accent1>
      <a:accent2>
        <a:srgbClr val="E37C4D"/>
      </a:accent2>
      <a:accent3>
        <a:srgbClr val="DAD7CB"/>
      </a:accent3>
      <a:accent4>
        <a:srgbClr val="003359"/>
      </a:accent4>
      <a:accent5>
        <a:srgbClr val="0073CF"/>
      </a:accent5>
      <a:accent6>
        <a:srgbClr val="98C6EA"/>
      </a:accent6>
      <a:hlink>
        <a:srgbClr val="64A0C8"/>
      </a:hlink>
      <a:folHlink>
        <a:srgbClr val="64A0C8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solidFill>
              <a:schemeClr val="tx1"/>
            </a:solidFill>
            <a:cs typeface="Arial" pitchFamily="34" charset="0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 bwMode="auto">
        <a:ln>
          <a:headEnd type="none" w="med" len="med"/>
          <a:tailEnd type="arrow"/>
        </a:ln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none" rtlCol="0">
        <a:spAutoFit/>
      </a:bodyPr>
      <a:lstStyle>
        <a:defPPr>
          <a:defRPr dirty="0" smtClean="0">
            <a:latin typeface="Arial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080523 Zmrzlikar Differential Privacy in Transformer Architectures.potx" id="{2B7DEBF9-DD41-42BA-BC62-86544E864154}" vid="{EB81A303-FF31-4015-A031-9DE26561A03B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080523 Zmrzlikar Differential Privacy in Transformer Architectures</Template>
  <TotalTime>11290</TotalTime>
  <Words>1615</Words>
  <Application>Microsoft Office PowerPoint</Application>
  <PresentationFormat>Widescreen</PresentationFormat>
  <Paragraphs>287</Paragraphs>
  <Slides>28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Arial Unicode MS</vt:lpstr>
      <vt:lpstr>Helvetica Neue</vt:lpstr>
      <vt:lpstr>LinLibertineT</vt:lpstr>
      <vt:lpstr>LinLibertineTI</vt:lpstr>
      <vt:lpstr>TUM Neue Helvetica 75 Bold</vt:lpstr>
      <vt:lpstr>Wingdings</vt:lpstr>
      <vt:lpstr>Slides sebis 2013 2</vt:lpstr>
      <vt:lpstr>Differential Privacy in Transformer Architectures</vt:lpstr>
      <vt:lpstr>Outline</vt:lpstr>
      <vt:lpstr>Motivation</vt:lpstr>
      <vt:lpstr>Motivation</vt:lpstr>
      <vt:lpstr>Existing methods</vt:lpstr>
      <vt:lpstr>Outline</vt:lpstr>
      <vt:lpstr>Research Questions</vt:lpstr>
      <vt:lpstr>Outline</vt:lpstr>
      <vt:lpstr>Methodology</vt:lpstr>
      <vt:lpstr>Perturbation methods and proofs</vt:lpstr>
      <vt:lpstr>Architectural modifications for layer perturbation</vt:lpstr>
      <vt:lpstr>Architectural modifications for layer perturbation</vt:lpstr>
      <vt:lpstr>Evaluation of input perturbation</vt:lpstr>
      <vt:lpstr>Evaluation of layer perturbation</vt:lpstr>
      <vt:lpstr>Outline</vt:lpstr>
      <vt:lpstr>Input perturbation: binary text classification</vt:lpstr>
      <vt:lpstr>Input perturbation: binary text classification</vt:lpstr>
      <vt:lpstr>Input perturbation: binary text classification</vt:lpstr>
      <vt:lpstr>Input perturbation: multi-label text classification</vt:lpstr>
      <vt:lpstr>Input perturbation: multi-label text classification</vt:lpstr>
      <vt:lpstr>Layer perturbation: model pretraining</vt:lpstr>
      <vt:lpstr>Layer perturbation: Lipschitz constants of an encoder block</vt:lpstr>
      <vt:lpstr>Outline</vt:lpstr>
      <vt:lpstr>Conclusion</vt:lpstr>
      <vt:lpstr>Future work</vt:lpstr>
      <vt:lpstr>PowerPoint Presentation</vt:lpstr>
      <vt:lpstr>L2-Multihead Attention formulation </vt:lpstr>
      <vt:lpstr>Lipschitz constant upper bounds for different layers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Differential Privacy in Transformer Architectures</dc:title>
  <dc:creator>Jakob Zmrzlikar</dc:creator>
  <dc:description>Copyright sebis</dc:description>
  <cp:lastModifiedBy>Jakob Zmrzlikar</cp:lastModifiedBy>
  <cp:revision>148</cp:revision>
  <dcterms:created xsi:type="dcterms:W3CDTF">2023-07-03T13:50:24Z</dcterms:created>
  <dcterms:modified xsi:type="dcterms:W3CDTF">2023-10-27T12:46:51Z</dcterms:modified>
</cp:coreProperties>
</file>