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23"/>
  </p:notesMasterIdLst>
  <p:handoutMasterIdLst>
    <p:handoutMasterId r:id="rId24"/>
  </p:handoutMasterIdLst>
  <p:sldIdLst>
    <p:sldId id="695" r:id="rId2"/>
    <p:sldId id="709" r:id="rId3"/>
    <p:sldId id="713" r:id="rId4"/>
    <p:sldId id="726" r:id="rId5"/>
    <p:sldId id="714" r:id="rId6"/>
    <p:sldId id="727" r:id="rId7"/>
    <p:sldId id="729" r:id="rId8"/>
    <p:sldId id="728" r:id="rId9"/>
    <p:sldId id="730" r:id="rId10"/>
    <p:sldId id="699" r:id="rId11"/>
    <p:sldId id="716" r:id="rId12"/>
    <p:sldId id="731" r:id="rId13"/>
    <p:sldId id="700" r:id="rId14"/>
    <p:sldId id="718" r:id="rId15"/>
    <p:sldId id="719" r:id="rId16"/>
    <p:sldId id="720" r:id="rId17"/>
    <p:sldId id="732" r:id="rId18"/>
    <p:sldId id="722" r:id="rId19"/>
    <p:sldId id="733" r:id="rId20"/>
    <p:sldId id="724" r:id="rId21"/>
    <p:sldId id="673" r:id="rId22"/>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 id="4" name="Burak Öz" initials="BÖ" lastIdx="10" clrIdx="4">
    <p:extLst>
      <p:ext uri="{19B8F6BF-5375-455C-9EA6-DF929625EA0E}">
        <p15:presenceInfo xmlns:p15="http://schemas.microsoft.com/office/powerpoint/2012/main" userId="S::burak.oez@tum.de::c389dfbc-6ed4-4b8b-bf5d-8c926abcd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84EB"/>
    <a:srgbClr val="ECE8C2"/>
    <a:srgbClr val="DBE0F8"/>
    <a:srgbClr val="D8BAF8"/>
    <a:srgbClr val="C0C0C0"/>
    <a:srgbClr val="000000"/>
    <a:srgbClr val="0065BD"/>
    <a:srgbClr val="41BEFF"/>
    <a:srgbClr val="FF8000"/>
    <a:srgbClr val="CB6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06" autoAdjust="0"/>
    <p:restoredTop sz="80078" autoAdjust="0"/>
  </p:normalViewPr>
  <p:slideViewPr>
    <p:cSldViewPr>
      <p:cViewPr>
        <p:scale>
          <a:sx n="112" d="100"/>
          <a:sy n="112" d="100"/>
        </p:scale>
        <p:origin x="1344" y="-24"/>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3-04-21T17:44:05.760" idx="2">
    <p:pos x="10" y="10"/>
    <p:text>follow the template slide fonts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3-04-21T17:45:51.221" idx="4">
    <p:pos x="2746" y="1826"/>
    <p:text>This is a bit vague description (maybe add another sentence - something to hint why it could be censored)</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3-04-21T17:49:36.886" idx="8">
    <p:pos x="3386" y="170"/>
    <p:text>?</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3-04-21T17:50:16.802" idx="9">
    <p:pos x="10" y="10"/>
    <p:text>Nice Slide</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Welcome everybody to the kick-off presentation of my master thesis: “Analyzing and measuring censorship and its effects on the Ethereum Blockchain”</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525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DE" dirty="0"/>
              <a:t>The motivation for this thesis came from an event that took place in August of 2022: The Office of Foreign Asset Control or OFAC for short, which is</a:t>
            </a:r>
            <a:r>
              <a:rPr lang="en-GB" b="0" i="0" dirty="0">
                <a:solidFill>
                  <a:srgbClr val="D1D5DB"/>
                </a:solidFill>
                <a:effectLst/>
                <a:latin typeface="Söhne"/>
              </a:rPr>
              <a:t> an agency of the U.S. Department of the Treasury sanctioned Tornado Cash. </a:t>
            </a:r>
          </a:p>
          <a:p>
            <a:pPr marL="171450" indent="-171450">
              <a:buFontTx/>
              <a:buChar char="-"/>
            </a:pPr>
            <a:r>
              <a:rPr lang="en-GB" b="0" i="0" dirty="0">
                <a:solidFill>
                  <a:srgbClr val="D1D5DB"/>
                </a:solidFill>
                <a:effectLst/>
                <a:latin typeface="Söhne"/>
              </a:rPr>
              <a:t>Tornado Cash is a so called “mixer service” on Ethereum. I won’t go into detail but in essence, Tornado Cash allows users to deposit their assets into a pool with other users' funds, and then receive an equivalent amount of "anonymized" assets from the pool. This makes it difficult for outside observers to trace the flow of funds through the blockchain, which can help protect users' privacy and security.</a:t>
            </a:r>
          </a:p>
          <a:p>
            <a:pPr marL="171450" indent="-171450">
              <a:buFontTx/>
              <a:buChar char="-"/>
            </a:pPr>
            <a:r>
              <a:rPr lang="en-DE" dirty="0"/>
              <a:t>As a consequence of the sanction, many Ethereum infrastructure providers residing in the US had to comply and filter out txs associated with Tornado Cash. Remember that number of 49% nodes residing in the US? Yes, this became a big attack vector for the network.</a:t>
            </a:r>
          </a:p>
          <a:p>
            <a:pPr marL="171450" indent="-171450">
              <a:buFontTx/>
              <a:buChar char="-"/>
            </a:pPr>
            <a:r>
              <a:rPr lang="en-DE" dirty="0"/>
              <a:t>Tornado Cash is still operating just fine, but for users in the US it became a bit trickier to accss it. </a:t>
            </a:r>
          </a:p>
          <a:p>
            <a:pPr marL="171450" indent="-171450">
              <a:buFontTx/>
              <a:buChar char="-"/>
            </a:pPr>
            <a:r>
              <a:rPr lang="en-DE" dirty="0"/>
              <a:t>In the diagram to the right we can see a statistic of blocks produced since then. </a:t>
            </a:r>
          </a:p>
          <a:p>
            <a:pPr marL="171450" indent="-171450">
              <a:buFontTx/>
              <a:buChar char="-"/>
            </a:pPr>
            <a:r>
              <a:rPr lang="en-DE" dirty="0"/>
              <a:t>I need to explain that in reality, the majority of blocks are built in an external market by dedicated block builders. The block proposer just picks a block from it to propose. Only a minority of block proposers actually build their own blocks. Why this is the case is not of importance for this presentation.</a:t>
            </a:r>
          </a:p>
          <a:p>
            <a:pPr marL="171450" indent="-171450">
              <a:buFontTx/>
              <a:buChar char="-"/>
            </a:pPr>
            <a:r>
              <a:rPr lang="en-DE" dirty="0"/>
              <a:t>So the colored areas represent those blocks built by the external market of which the red area are OFAC compliant, so censoring blocks and green non-censoring blocks. Black represents the blocks built by block proposers themselves.</a:t>
            </a:r>
          </a:p>
          <a:p>
            <a:pPr marL="171450" indent="-171450">
              <a:buFontTx/>
              <a:buChar char="-"/>
            </a:pPr>
            <a:r>
              <a:rPr lang="en-DE" dirty="0"/>
              <a:t>As you can notice, non OFAC compliant blocks have increased in the past months which could be a result of more nodes outside of the US coming online or the communities effort to use non-censoring nodes</a:t>
            </a:r>
          </a:p>
          <a:p>
            <a:pPr marL="171450" indent="-171450">
              <a:buFontTx/>
              <a:buChar char="-"/>
            </a:pPr>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83468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DE" dirty="0">
                <a:sym typeface="Wingdings" pitchFamily="2" charset="2"/>
              </a:rPr>
              <a:t>So why was this incident problematic for Etherum?</a:t>
            </a:r>
          </a:p>
          <a:p>
            <a:pPr marL="171450" indent="-171450">
              <a:buFontTx/>
              <a:buChar char="-"/>
            </a:pPr>
            <a:r>
              <a:rPr lang="en-DE" dirty="0">
                <a:sym typeface="Wingdings" pitchFamily="2" charset="2"/>
              </a:rPr>
              <a:t>Well its core values have always been to be this permissionless, decentralized, transparent and neutral network that isn’t controlled by any one entity. </a:t>
            </a:r>
          </a:p>
          <a:p>
            <a:pPr marL="171450" indent="-171450">
              <a:buFontTx/>
              <a:buChar char="-"/>
            </a:pPr>
            <a:r>
              <a:rPr lang="en-DE" dirty="0">
                <a:sym typeface="Wingdings" pitchFamily="2" charset="2"/>
              </a:rPr>
              <a:t>This incident with OFAC however has raised doubts about the decentralization and neutrality property of Ethereum and raised the question How censorship resistant Ethereum really is?</a:t>
            </a:r>
          </a:p>
          <a:p>
            <a:pPr marL="171450" indent="-171450">
              <a:buFontTx/>
              <a:buChar char="-"/>
            </a:pPr>
            <a:r>
              <a:rPr lang="en-DE" dirty="0">
                <a:sym typeface="Wingdings" pitchFamily="2" charset="2"/>
              </a:rPr>
              <a:t>Because WITHOUT censorship resistance, there is no guarantee of freedom of transactions which in turns means that its credibility of being neutral has been compromised and failed its goal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DE" dirty="0">
                <a:sym typeface="Wingdings" pitchFamily="2" charset="2"/>
              </a:rPr>
              <a:t>With Censorship Resistant in the context of Ethereum I mean the ability of the network to operate without being subject to censorship by a central authority.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294377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AU" dirty="0"/>
              <a:t>- This is the topic that I will </a:t>
            </a:r>
            <a:r>
              <a:rPr lang="en-AU" dirty="0" err="1"/>
              <a:t>analyze</a:t>
            </a:r>
            <a:r>
              <a:rPr lang="en-AU" dirty="0"/>
              <a:t> which brings me to the defined Research Questions for this thesis</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12</a:t>
            </a:fld>
            <a:endParaRPr lang="de-DE" dirty="0"/>
          </a:p>
        </p:txBody>
      </p:sp>
    </p:spTree>
    <p:extLst>
      <p:ext uri="{BB962C8B-B14F-4D97-AF65-F5344CB8AC3E}">
        <p14:creationId xmlns:p14="http://schemas.microsoft.com/office/powerpoint/2010/main" val="274846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a:p>
            <a:endParaRPr lang="en-DE" dirty="0"/>
          </a:p>
          <a:p>
            <a:r>
              <a:rPr lang="en-DE" dirty="0"/>
              <a:t>Dictionary of proposed blocks where we inc count if censored or not censored as we can see each role involved (builders/relayers/validators)</a:t>
            </a:r>
          </a:p>
          <a:p>
            <a:r>
              <a:rPr lang="en-DE" dirty="0"/>
              <a:t>-</a:t>
            </a:r>
          </a:p>
          <a:p>
            <a:r>
              <a:rPr lang="en-DE" dirty="0"/>
              <a:t>The first research ques</a:t>
            </a:r>
            <a:r>
              <a:rPr lang="en-GB" dirty="0"/>
              <a:t>t</a:t>
            </a:r>
            <a:r>
              <a:rPr lang="en-DE" dirty="0"/>
              <a:t>ion is “How much censorship occurs on Ethereum?”</a:t>
            </a:r>
          </a:p>
          <a:p>
            <a:r>
              <a:rPr lang="en-DE" dirty="0"/>
              <a:t>The motivation for this was just mentioned: censorship goes against the core values of Ethereum and of course there is general interest to know how severe the problem is. </a:t>
            </a:r>
          </a:p>
          <a:p>
            <a:r>
              <a:rPr lang="en-DE" dirty="0"/>
              <a:t>The concrete goals are to find out:</a:t>
            </a:r>
          </a:p>
          <a:p>
            <a:pPr marL="171450" indent="-171450">
              <a:buFontTx/>
              <a:buChar char="-"/>
            </a:pPr>
            <a:r>
              <a:rPr lang="en-DE" dirty="0"/>
              <a:t>What and who is getting censored? </a:t>
            </a:r>
          </a:p>
          <a:p>
            <a:pPr marL="171450" indent="-171450">
              <a:buFontTx/>
              <a:buChar char="-"/>
            </a:pPr>
            <a:r>
              <a:rPr lang="en-DE" dirty="0"/>
              <a:t>The amount of transactions being censored?</a:t>
            </a:r>
          </a:p>
          <a:p>
            <a:pPr marL="171450" indent="-171450">
              <a:buFontTx/>
              <a:buChar char="-"/>
            </a:pPr>
            <a:r>
              <a:rPr lang="en-DE" dirty="0"/>
              <a:t>How much do the different participants in the network censor?</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1228855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The second research question is “ How EFFECTIVE is censorship on Ethereum?”</a:t>
            </a:r>
          </a:p>
          <a:p>
            <a:r>
              <a:rPr lang="en-DE" dirty="0"/>
              <a:t>There are different roles in the block building process. The motivation for this is to understand how much each one of them, CAN censor. </a:t>
            </a:r>
          </a:p>
          <a:p>
            <a:r>
              <a:rPr lang="en-DE" dirty="0"/>
              <a:t>It’s important to make the distinction between hard censorship, which comes in the form of all out denial of service for the censored party or soft censorship that occurs when a block proposer doesn’t include your transaction but eventually some other block proposer will, resulting in a worsened UX because of the delay. </a:t>
            </a:r>
          </a:p>
          <a:p>
            <a:r>
              <a:rPr lang="en-DE" dirty="0"/>
              <a:t>So, the goals are to explore the different network participants ability to delay or deny transactions to understand the degree of possible censorship, and measure expected delay based on total percentage of censoring to understand the UX implications of censorship.</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336147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DE" dirty="0"/>
              <a:t>The first motivation point is just interesting for MEV-Boost participants, the listener won’t understand why this should be interesting from a network/user perspective</a:t>
            </a:r>
            <a:br>
              <a:rPr lang="en-DE" dirty="0"/>
            </a:br>
            <a:r>
              <a:rPr lang="en-DE" dirty="0">
                <a:sym typeface="Wingdings" pitchFamily="2" charset="2"/>
              </a:rPr>
              <a:t> I’d have to explain the MEV scene in some way</a:t>
            </a:r>
          </a:p>
          <a:p>
            <a:pPr marL="171450" indent="-171450">
              <a:buFontTx/>
              <a:buChar char="-"/>
            </a:pPr>
            <a:r>
              <a:rPr lang="en-DE" dirty="0">
                <a:sym typeface="Wingdings" pitchFamily="2" charset="2"/>
              </a:rPr>
              <a:t>Not sure if results will benefit the wider community: case Profit(censoring) &gt; Profit(non-censoring) -&gt; more censoring = bad ?</a:t>
            </a:r>
          </a:p>
          <a:p>
            <a:pPr marL="171450" indent="-171450">
              <a:buFontTx/>
              <a:buChar char="-"/>
            </a:pPr>
            <a:r>
              <a:rPr lang="en-DE" dirty="0">
                <a:sym typeface="Wingdings" pitchFamily="2" charset="2"/>
              </a:rPr>
              <a:t>The second research goal again requires presenting MEV</a:t>
            </a:r>
          </a:p>
          <a:p>
            <a:pPr marL="171450" indent="-171450">
              <a:buFontTx/>
              <a:buChar char="-"/>
            </a:pPr>
            <a:endParaRPr lang="en-DE" dirty="0">
              <a:sym typeface="Wingdings" pitchFamily="2" charset="2"/>
            </a:endParaRPr>
          </a:p>
          <a:p>
            <a:pPr marL="171450" indent="-171450">
              <a:buFontTx/>
              <a:buChar char="-"/>
            </a:pPr>
            <a:endParaRPr lang="en-DE" dirty="0">
              <a:sym typeface="Wingdings" pitchFamily="2" charset="2"/>
            </a:endParaRPr>
          </a:p>
          <a:p>
            <a:pPr marL="171450" indent="-171450">
              <a:buFontTx/>
              <a:buChar char="-"/>
            </a:pPr>
            <a:r>
              <a:rPr lang="en-DE" dirty="0">
                <a:sym typeface="Wingdings" pitchFamily="2" charset="2"/>
              </a:rPr>
              <a:t>Explain it: talk about block building </a:t>
            </a:r>
          </a:p>
          <a:p>
            <a:pPr marL="171450" indent="-171450">
              <a:buFontTx/>
              <a:buChar char="-"/>
            </a:pPr>
            <a:r>
              <a:rPr lang="en-DE" dirty="0">
                <a:sym typeface="Wingdings" pitchFamily="2" charset="2"/>
              </a:rPr>
              <a:t>--------------------------------------------------------------</a:t>
            </a:r>
          </a:p>
          <a:p>
            <a:pPr marL="171450" indent="-171450">
              <a:buFontTx/>
              <a:buChar char="-"/>
            </a:pPr>
            <a:r>
              <a:rPr lang="en-DE" dirty="0">
                <a:sym typeface="Wingdings" pitchFamily="2" charset="2"/>
              </a:rPr>
              <a:t>The third Research Question is “What is the profit difference between non-censoring and censoring network participants on Ethereum?”</a:t>
            </a:r>
            <a:br>
              <a:rPr lang="en-DE" dirty="0">
                <a:sym typeface="Wingdings" pitchFamily="2" charset="2"/>
              </a:rPr>
            </a:br>
            <a:r>
              <a:rPr lang="en-DE" dirty="0">
                <a:sym typeface="Wingdings" pitchFamily="2" charset="2"/>
              </a:rPr>
              <a:t>This RQ looks at the economic side of this issue. </a:t>
            </a:r>
          </a:p>
          <a:p>
            <a:pPr marL="171450" indent="-171450">
              <a:buFontTx/>
              <a:buChar char="-"/>
            </a:pPr>
            <a:r>
              <a:rPr lang="en-DE" dirty="0">
                <a:sym typeface="Wingdings" pitchFamily="2" charset="2"/>
              </a:rPr>
              <a:t>The aforementioned block builders, those that operate in the external market, are economically driven when they build blocks.</a:t>
            </a:r>
          </a:p>
          <a:p>
            <a:pPr marL="171450" indent="-171450">
              <a:buFontTx/>
              <a:buChar char="-"/>
            </a:pPr>
            <a:r>
              <a:rPr lang="en-DE" dirty="0">
                <a:sym typeface="Wingdings" pitchFamily="2" charset="2"/>
              </a:rPr>
              <a:t>They are dependent on the block proposer to accept their block to earn rewards.</a:t>
            </a:r>
          </a:p>
          <a:p>
            <a:pPr marL="171450" indent="-171450">
              <a:buFontTx/>
              <a:buChar char="-"/>
            </a:pPr>
            <a:r>
              <a:rPr lang="en-DE" dirty="0">
                <a:sym typeface="Wingdings" pitchFamily="2" charset="2"/>
              </a:rPr>
              <a:t>So when you have a group of censoring and non-censoring block proposers of which one is randolmy chosen to be the next proposer, what is the optimal strategy for the block builder becomes a game theoretic problem.</a:t>
            </a:r>
          </a:p>
          <a:p>
            <a:pPr marL="171450" indent="-171450">
              <a:buFontTx/>
              <a:buChar char="-"/>
            </a:pPr>
            <a:endParaRPr lang="en-DE" dirty="0">
              <a:sym typeface="Wingdings" pitchFamily="2" charset="2"/>
            </a:endParaRPr>
          </a:p>
          <a:p>
            <a:pPr marL="171450" indent="-171450">
              <a:buFontTx/>
              <a:buChar char="-"/>
            </a:pPr>
            <a:r>
              <a:rPr lang="en-DE" dirty="0">
                <a:sym typeface="Wingdings" pitchFamily="2" charset="2"/>
              </a:rPr>
              <a:t> The Results of this RQ would benefit block builders as they could adopt the more profitable one and the wider community because:</a:t>
            </a:r>
            <a:br>
              <a:rPr lang="en-DE" dirty="0">
                <a:sym typeface="Wingdings" pitchFamily="2" charset="2"/>
              </a:rPr>
            </a:br>
            <a:r>
              <a:rPr lang="en-DE" dirty="0">
                <a:sym typeface="Wingdings" pitchFamily="2" charset="2"/>
              </a:rPr>
              <a:t>Assuming non-censoring is more profitable: Then the community could rely that over longer period of time the nodes would switch to the more profitable one to stay competitive </a:t>
            </a:r>
          </a:p>
          <a:p>
            <a:pPr marL="171450" indent="-171450">
              <a:buFontTx/>
              <a:buChar char="-"/>
            </a:pPr>
            <a:r>
              <a:rPr lang="en-GB" dirty="0">
                <a:sym typeface="Wingdings" pitchFamily="2" charset="2"/>
              </a:rPr>
              <a:t>A</a:t>
            </a:r>
            <a:r>
              <a:rPr lang="en-DE" dirty="0">
                <a:sym typeface="Wingdings" pitchFamily="2" charset="2"/>
              </a:rPr>
              <a:t>nd in the case that censoring </a:t>
            </a:r>
            <a:r>
              <a:rPr lang="en-GB" dirty="0">
                <a:sym typeface="Wingdings" pitchFamily="2" charset="2"/>
              </a:rPr>
              <a:t>is more profitable: the community would understand why it is more profitable and what can be done to change that.</a:t>
            </a:r>
            <a:endParaRPr lang="en-DE" dirty="0">
              <a:sym typeface="Wingdings" pitchFamily="2" charset="2"/>
            </a:endParaRP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15</a:t>
            </a:fld>
            <a:endParaRPr lang="de-DE" dirty="0"/>
          </a:p>
        </p:txBody>
      </p:sp>
    </p:spTree>
    <p:extLst>
      <p:ext uri="{BB962C8B-B14F-4D97-AF65-F5344CB8AC3E}">
        <p14:creationId xmlns:p14="http://schemas.microsoft.com/office/powerpoint/2010/main" val="225880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Present this as a future work: because the goal isnt to develop a solution but understand the current state and understand the core problems.</a:t>
            </a:r>
          </a:p>
          <a:p>
            <a:r>
              <a:rPr lang="en-DE" dirty="0"/>
              <a:t>----------</a:t>
            </a:r>
          </a:p>
          <a:p>
            <a:r>
              <a:rPr lang="en-DE" dirty="0"/>
              <a:t>After we have analyzed and understood the dynamics of censorship, we can then investigate how effective present design solutions are to combat these challenges. </a:t>
            </a:r>
          </a:p>
          <a:p>
            <a:r>
              <a:rPr lang="en-DE" dirty="0"/>
              <a:t>This will take the form of more of a theoretic analysis rather than empirical as many solutions are still work in progress.</a:t>
            </a:r>
          </a:p>
          <a:p>
            <a:r>
              <a:rPr lang="en-DE" dirty="0"/>
              <a:t>In present time it is still unclear for a person that wants transactional freedom whether </a:t>
            </a:r>
          </a:p>
          <a:p>
            <a:r>
              <a:rPr lang="en-DE" dirty="0"/>
              <a:t>Ethereum can guarantee that there isn’t a censorship risk and with the results of this RQ I hope to give at the very least an outlook on this matter.</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1407613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AU" dirty="0"/>
              <a:t>And how do I plan to work on these research questions?</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135445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The methodology I will employ are </a:t>
            </a:r>
          </a:p>
          <a:p>
            <a:pPr marL="228600" indent="-228600">
              <a:buAutoNum type="arabicParenR"/>
            </a:pPr>
            <a:r>
              <a:rPr lang="en-DE" dirty="0"/>
              <a:t>Literature Review: I will research methods to identitfy censoring entities, and research solutions to combat censorship</a:t>
            </a:r>
          </a:p>
          <a:p>
            <a:pPr marL="228600" indent="-228600">
              <a:buAutoNum type="arabicParenR"/>
            </a:pPr>
            <a:r>
              <a:rPr lang="en-DE" dirty="0"/>
              <a:t>Second: Blockchain monitoring and Data Analysis. As all transactions are public, I can easily monitor known censored addresses to estimate their average waiting time, which validators don’t include their txs and so on..</a:t>
            </a:r>
            <a:br>
              <a:rPr lang="en-DE" dirty="0"/>
            </a:br>
            <a:r>
              <a:rPr lang="en-DE" dirty="0"/>
              <a:t>I can monitor the mempool to observe txs that stay longer there than usual. This could lead me to discover more censored addresses. And furthermore I will conduct a proposed block study of both censoring and non-censoring block proposers to gather data on profitability</a:t>
            </a:r>
          </a:p>
          <a:p>
            <a:pPr marL="228600" indent="-228600">
              <a:buAutoNum type="arabicParenR"/>
            </a:pPr>
            <a:r>
              <a:rPr lang="en-DE" dirty="0"/>
              <a:t>Lastly, through means of empirical testing I will measure inclusion time of txs to censored addresses and evaluate the data based on metrics that accounts for various factors that goes into including a transaction or not</a:t>
            </a:r>
            <a:br>
              <a:rPr lang="en-DE" dirty="0"/>
            </a:br>
            <a:r>
              <a:rPr lang="en-DE" dirty="0"/>
              <a:t>(Think fees, latency of a tx etc.)</a:t>
            </a:r>
          </a:p>
          <a:p>
            <a:pPr marL="228600" indent="-228600">
              <a:buAutoNum type="arabicParenR"/>
            </a:pPr>
            <a:endParaRPr lang="en-DE" dirty="0"/>
          </a:p>
          <a:p>
            <a:pPr marL="228600" indent="-228600">
              <a:buAutoNum type="arabicParenR"/>
            </a:pPr>
            <a:r>
              <a:rPr lang="en-DE" dirty="0"/>
              <a:t>Which RQs are addressed by which methodology</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2134324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AU" dirty="0"/>
              <a:t>For the 6 months of working time, I broke the tasks up in the following way</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317751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r>
              <a:rPr lang="en-AU" dirty="0"/>
              <a:t>I’ll start by introducing core concepts so you get a better idea what the work will be about as well as what motivated this topic THEN</a:t>
            </a:r>
          </a:p>
          <a:p>
            <a:pPr marL="171450" indent="-171450">
              <a:buFontTx/>
              <a:buChar char="-"/>
            </a:pPr>
            <a:r>
              <a:rPr lang="en-AU" dirty="0"/>
              <a:t>Go over the research questions I defined</a:t>
            </a:r>
          </a:p>
          <a:p>
            <a:pPr marL="171450" indent="-171450">
              <a:buFontTx/>
              <a:buChar char="-"/>
            </a:pPr>
            <a:r>
              <a:rPr lang="en-AU" dirty="0"/>
              <a:t>TALK about the methodology I planned to employ </a:t>
            </a:r>
          </a:p>
          <a:p>
            <a:pPr marL="171450" indent="-171450">
              <a:buFontTx/>
              <a:buChar char="-"/>
            </a:pPr>
            <a:r>
              <a:rPr lang="en-AU" dirty="0"/>
              <a:t>AND FINALLY lay out the timeline I’m orienting myself on to successfully complete the thesis</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3295381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The Literature Review I already started in the months leading up to deciding on the topic of this thesis. Whenever there is the need to research something more deeply during these 6 monts I will make use of this.</a:t>
            </a:r>
          </a:p>
          <a:p>
            <a:r>
              <a:rPr lang="en-DE" dirty="0"/>
              <a:t>RQ1 which most likely will require the most work, I will start first and try to both complete AND finish writing about it by the end of June. </a:t>
            </a:r>
          </a:p>
          <a:p>
            <a:r>
              <a:rPr lang="en-DE" dirty="0"/>
              <a:t>RQ1 is a good transition to RQ2  as I will already be monitoring blockchain data and conducting a Data Analysis so that reseraching the effectiveness of censorship shouldn’t require a lot of setting up. I plan to complete this mid July.</a:t>
            </a:r>
          </a:p>
          <a:p>
            <a:r>
              <a:rPr lang="en-DE" dirty="0"/>
              <a:t>I follow this up with RQ3 and RQ4 which I want to finish by end of July and August respectively. </a:t>
            </a:r>
          </a:p>
          <a:p>
            <a:r>
              <a:rPr lang="en-DE" dirty="0"/>
              <a:t>By end of August I will also start writing the Background chapters of my thesis and I estimate that this will require about a month as there is a lot of material to cover. </a:t>
            </a:r>
          </a:p>
          <a:p>
            <a:r>
              <a:rPr lang="en-GB" dirty="0"/>
              <a:t>I</a:t>
            </a:r>
            <a:r>
              <a:rPr lang="en-DE" dirty="0"/>
              <a:t>n the first two weeks of October I will revise the thesis and create my presentation to submit on the 15th of October.</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20</a:t>
            </a:fld>
            <a:endParaRPr lang="de-DE" dirty="0"/>
          </a:p>
        </p:txBody>
      </p:sp>
    </p:spTree>
    <p:extLst>
      <p:ext uri="{BB962C8B-B14F-4D97-AF65-F5344CB8AC3E}">
        <p14:creationId xmlns:p14="http://schemas.microsoft.com/office/powerpoint/2010/main" val="3572300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US" dirty="0"/>
              <a:t>And that was my kickoff presentation. If you have any questions, I’d be happy to answer them.</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r>
              <a:rPr lang="en-AU" dirty="0"/>
              <a:t>As you could guess from the title, my thesis revolves around the Ethereum Blockchain. </a:t>
            </a:r>
          </a:p>
          <a:p>
            <a:pPr marL="171450" indent="-171450">
              <a:buFontTx/>
              <a:buChar char="-"/>
            </a:pPr>
            <a:r>
              <a:rPr lang="en-AU" dirty="0"/>
              <a:t>But what is a blockchain? In short, it’s a form of Distributed Ledger Technology that enables P2P record keeping. They come in numerous variations, the Ethereum Blockchain for one is OPEN-SOURCE, PUBLIC, DECENTRALIZED AND PERMISSIONLESS meaning that the transactions are publicly visible and anyone is free to join the network and transact, and there is no central authority governing the network. </a:t>
            </a:r>
          </a:p>
          <a:p>
            <a:pPr marL="171450" indent="-171450">
              <a:buFontTx/>
              <a:buChar char="-"/>
            </a:pPr>
            <a:r>
              <a:rPr lang="en-AU" dirty="0"/>
              <a:t>UNLIKE the bitcoin blockchain, Ethereum is Turing-Complete which gave rise to a lot of program, so called “Smart Contracts” being deployed on it.</a:t>
            </a:r>
          </a:p>
          <a:p>
            <a:pPr marL="171450" indent="-171450">
              <a:buFontTx/>
              <a:buChar char="-"/>
            </a:pPr>
            <a:r>
              <a:rPr lang="en-AU" dirty="0"/>
              <a:t>Most of those programs fall under the category of FINANCIAL applications called “Decentralized Finance” or “</a:t>
            </a:r>
            <a:r>
              <a:rPr lang="en-AU" dirty="0" err="1"/>
              <a:t>DeFi</a:t>
            </a:r>
            <a:r>
              <a:rPr lang="en-AU" dirty="0"/>
              <a:t>”, “Non-Fungible Tokens” or NFTS which represent collectibles and DAOs which stands for decentralized autonomous organizations which are communities that organize themselves using the Ethereum blockchain. </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48647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a:p>
            <a:pPr marL="171450" indent="-171450">
              <a:buFontTx/>
              <a:buChar char="-"/>
            </a:pPr>
            <a:r>
              <a:rPr lang="en-DE" dirty="0"/>
              <a:t>Some interesting metrics</a:t>
            </a:r>
          </a:p>
          <a:p>
            <a:pPr marL="171450" indent="-171450">
              <a:buFontTx/>
              <a:buChar char="-"/>
            </a:pPr>
            <a:r>
              <a:rPr lang="en-DE" dirty="0"/>
              <a:t>It has grown significantly in recent years, with more than $8 billion dollars of weekly transaction volume and over 228 million address which can represent both users or smart contracts</a:t>
            </a:r>
          </a:p>
          <a:p>
            <a:pPr marL="171450" indent="-171450">
              <a:buFontTx/>
              <a:buChar char="-"/>
            </a:pPr>
            <a:r>
              <a:rPr lang="en-DE" dirty="0"/>
              <a:t>There are more than half a million validator nodes that make up the network of which 84% are spread across 10 countries with a strong concentration in the US</a:t>
            </a:r>
          </a:p>
          <a:p>
            <a:pPr marL="171450" indent="-171450">
              <a:buFontTx/>
              <a:buChar char="-"/>
            </a:pPr>
            <a:r>
              <a:rPr lang="en-DE" dirty="0"/>
              <a:t>About 49% nodes are located in the United States which is a number that should be reduced if you want to be more decentralized but yeah, that’s the state of the network as of April this year.</a:t>
            </a:r>
          </a:p>
          <a:p>
            <a:pPr marL="171450" indent="-171450">
              <a:buFontTx/>
              <a:buChar char="-"/>
            </a:pPr>
            <a:r>
              <a:rPr lang="en-DE" dirty="0"/>
              <a:t>Now you’ve heard about Ethereum but how does transacting on it work and how can it be censored?</a:t>
            </a:r>
          </a:p>
          <a:p>
            <a:pPr marL="171450" indent="-171450">
              <a:buFontTx/>
              <a:buChar char="-"/>
            </a:pPr>
            <a:endParaRPr lang="en-DE" dirty="0"/>
          </a:p>
          <a:p>
            <a:pPr marL="171450" indent="-171450">
              <a:buFontTx/>
              <a:buChar char="-"/>
            </a:pPr>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173632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r>
              <a:rPr lang="en-AU" dirty="0">
                <a:sym typeface="Wingdings" pitchFamily="2" charset="2"/>
              </a:rPr>
              <a:t>I’ll give you the high level overview, but if you want a more </a:t>
            </a:r>
            <a:r>
              <a:rPr lang="en-AU" dirty="0" err="1">
                <a:sym typeface="Wingdings" pitchFamily="2" charset="2"/>
              </a:rPr>
              <a:t>indepth</a:t>
            </a:r>
            <a:r>
              <a:rPr lang="en-AU" dirty="0">
                <a:sym typeface="Wingdings" pitchFamily="2" charset="2"/>
              </a:rPr>
              <a:t> analysis I recommend you visit the lecture ”Blockchain-based System Engineering” by Prof. </a:t>
            </a:r>
            <a:r>
              <a:rPr lang="en-AU" dirty="0" err="1">
                <a:sym typeface="Wingdings" pitchFamily="2" charset="2"/>
              </a:rPr>
              <a:t>Matthes</a:t>
            </a:r>
            <a:endParaRPr lang="en-AU" dirty="0">
              <a:sym typeface="Wingdings" pitchFamily="2" charset="2"/>
            </a:endParaRPr>
          </a:p>
          <a:p>
            <a:pPr marL="171450" indent="-171450">
              <a:buFontTx/>
              <a:buChar char="-"/>
            </a:pPr>
            <a:r>
              <a:rPr lang="en-AU" dirty="0">
                <a:sym typeface="Wingdings" pitchFamily="2" charset="2"/>
              </a:rPr>
              <a:t>In Ethereum, Users can transact with another user or with a smart contract.</a:t>
            </a:r>
          </a:p>
          <a:p>
            <a:pPr marL="171450" indent="-171450">
              <a:buFontTx/>
              <a:buChar char="-"/>
            </a:pPr>
            <a:r>
              <a:rPr lang="en-AU" dirty="0">
                <a:sym typeface="Wingdings" pitchFamily="2" charset="2"/>
              </a:rPr>
              <a:t>In both cases, they create a transaction that is broadcasted to the rest of the network</a:t>
            </a:r>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423185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r>
              <a:rPr lang="en-AU" dirty="0">
                <a:sym typeface="Wingdings" pitchFamily="2" charset="2"/>
              </a:rPr>
              <a:t>This lands in a pool of pending transactions, the so called “</a:t>
            </a:r>
            <a:r>
              <a:rPr lang="en-AU" dirty="0" err="1">
                <a:sym typeface="Wingdings" pitchFamily="2" charset="2"/>
              </a:rPr>
              <a:t>Mempool</a:t>
            </a:r>
            <a:r>
              <a:rPr lang="en-AU" dirty="0">
                <a:sym typeface="Wingdings" pitchFamily="2" charset="2"/>
              </a:rPr>
              <a:t>”. </a:t>
            </a:r>
          </a:p>
          <a:p>
            <a:pPr marL="171450" indent="-171450">
              <a:buFontTx/>
              <a:buChar char="-"/>
            </a:pPr>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296529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r>
              <a:rPr lang="en-AU" dirty="0">
                <a:sym typeface="Wingdings" pitchFamily="2" charset="2"/>
              </a:rPr>
              <a:t>Out of all the nodes, the Ethereum protocol randomly selects one node to propose the next block</a:t>
            </a:r>
          </a:p>
          <a:p>
            <a:pPr marL="171450" indent="-171450">
              <a:buFontTx/>
              <a:buChar char="-"/>
            </a:pPr>
            <a:r>
              <a:rPr lang="en-AU" dirty="0">
                <a:sym typeface="Wingdings" pitchFamily="2" charset="2"/>
              </a:rPr>
              <a:t>The block proposer then has the power to choose which transactions to include and which not to include in its block and it’s exactly here that censoring is made possible</a:t>
            </a:r>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292465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endParaRPr lang="en-AU" dirty="0">
              <a:sym typeface="Wingdings" pitchFamily="2" charset="2"/>
            </a:endParaRPr>
          </a:p>
          <a:p>
            <a:pPr marL="171450" indent="-171450">
              <a:buFontTx/>
              <a:buChar char="-"/>
            </a:pPr>
            <a:r>
              <a:rPr lang="en-AU" dirty="0">
                <a:sym typeface="Wingdings" pitchFamily="2" charset="2"/>
              </a:rPr>
              <a:t>They publish the block to the network and all other nodes add it on top of the previous chain of blocks which represent the world state of the network.</a:t>
            </a:r>
          </a:p>
          <a:p>
            <a:pPr marL="171450" indent="-171450">
              <a:buFontTx/>
              <a:buChar char="-"/>
            </a:pPr>
            <a:r>
              <a:rPr lang="en-AU" dirty="0">
                <a:sym typeface="Wingdings" pitchFamily="2" charset="2"/>
              </a:rPr>
              <a:t>Once a transaction was included in a block it has “officially” been executed. </a:t>
            </a:r>
          </a:p>
          <a:p>
            <a:pPr marL="171450" indent="-171450">
              <a:buFontTx/>
              <a:buChar char="-"/>
            </a:pPr>
            <a:r>
              <a:rPr lang="en-AU" dirty="0">
                <a:sym typeface="Wingdings" pitchFamily="2" charset="2"/>
              </a:rPr>
              <a:t>Again this is very simplified description and if you want a more detailed explanation I highly recommend the lecture.</a:t>
            </a:r>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184212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171450" indent="-171450">
              <a:buFontTx/>
              <a:buChar char="-"/>
            </a:pPr>
            <a:r>
              <a:rPr lang="en-AU" dirty="0"/>
              <a:t>Okay so what motivated this topic?</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1369782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&lt;Title&gt;</a:t>
            </a:r>
          </a:p>
        </p:txBody>
      </p:sp>
      <p:sp>
        <p:nvSpPr>
          <p:cNvPr id="22" name="Textplatzhalter 4"/>
          <p:cNvSpPr>
            <a:spLocks noGrp="1"/>
          </p:cNvSpPr>
          <p:nvPr>
            <p:ph type="body" sz="quarter" idx="10" hasCustomPrompt="1"/>
          </p:nvPr>
        </p:nvSpPr>
        <p:spPr>
          <a:xfrm>
            <a:off x="431373" y="4211796"/>
            <a:ext cx="11431346"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&lt;Presenter&gt; </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440734"/>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Department of Computer Science</a:t>
            </a:r>
          </a:p>
          <a:p>
            <a:pPr marL="0" indent="0"/>
            <a:r>
              <a:rPr lang="en-US" sz="1400" b="0" i="0" kern="1200" baseline="0" noProof="1">
                <a:solidFill>
                  <a:schemeClr val="tx1">
                    <a:lumMod val="65000"/>
                    <a:lumOff val="35000"/>
                  </a:schemeClr>
                </a:solidFill>
                <a:latin typeface="Arial" charset="0"/>
                <a:ea typeface="+mn-ea"/>
                <a:cs typeface="Arial"/>
              </a:rPr>
              <a:t>School of Computation, Information and Technology (CIT) </a:t>
            </a:r>
            <a:endParaRPr lang="en-US" sz="1400" b="0" i="0" kern="1200" noProof="1">
              <a:solidFill>
                <a:schemeClr val="tx1">
                  <a:lumMod val="65000"/>
                  <a:lumOff val="35000"/>
                </a:schemeClr>
              </a:solidFill>
              <a:latin typeface="Arial" charset="0"/>
              <a:ea typeface="+mn-ea"/>
              <a:cs typeface="Arial"/>
            </a:endParaRPr>
          </a:p>
          <a:p>
            <a:pPr marL="0" indent="0"/>
            <a:r>
              <a:rPr lang="en-US" sz="1400" b="0" i="0" kern="1200" noProof="1">
                <a:solidFill>
                  <a:schemeClr val="bg1">
                    <a:lumMod val="50000"/>
                  </a:schemeClr>
                </a:solidFill>
                <a:latin typeface="Arial" charset="0"/>
                <a:ea typeface="+mn-ea"/>
                <a:cs typeface="Arial"/>
              </a:rPr>
              <a:t>Technical University of Munich (TUM)</a:t>
            </a: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de-DE" sz="1050" noProof="1">
                <a:latin typeface="+mn-lt"/>
              </a:rPr>
              <a:t>Technische Universität München</a:t>
            </a:r>
          </a:p>
          <a:p>
            <a:r>
              <a:rPr lang="de-DE" sz="1050" noProof="1">
                <a:latin typeface="+mn-lt"/>
              </a:rPr>
              <a:t>Fakultät für Informatik</a:t>
            </a:r>
          </a:p>
          <a:p>
            <a:r>
              <a:rPr lang="de-DE" sz="1050" noProof="1">
                <a:latin typeface="+mn-lt"/>
              </a:rPr>
              <a:t>Lehrstuhl für Software</a:t>
            </a:r>
            <a:r>
              <a:rPr lang="de-DE" sz="1050" baseline="0" noProof="1">
                <a:latin typeface="+mn-lt"/>
              </a:rPr>
              <a:t> Engineering betrieblicher Informationssysteme</a:t>
            </a:r>
            <a:endParaRPr lang="de-DE" sz="1050" noProof="1">
              <a:latin typeface="+mn-lt"/>
            </a:endParaRPr>
          </a:p>
          <a:p>
            <a:endParaRPr lang="de-DE" sz="1050" noProof="1">
              <a:latin typeface="+mn-lt"/>
            </a:endParaRPr>
          </a:p>
          <a:p>
            <a:r>
              <a:rPr lang="de-DE" sz="1050" noProof="1">
                <a:latin typeface="+mn-lt"/>
              </a:rPr>
              <a:t>Boltzmannstraße 3</a:t>
            </a:r>
          </a:p>
          <a:p>
            <a:r>
              <a:rPr lang="de-DE" sz="1050" noProof="1">
                <a:latin typeface="+mn-lt"/>
              </a:rPr>
              <a:t>85748 Garching bei</a:t>
            </a:r>
            <a:r>
              <a:rPr lang="de-DE" sz="1050" baseline="0" noProof="1">
                <a:latin typeface="+mn-lt"/>
              </a:rPr>
              <a:t> München</a:t>
            </a:r>
          </a:p>
          <a:p>
            <a:endParaRPr lang="de-DE" sz="1050" baseline="0" noProof="1">
              <a:latin typeface="+mn-lt"/>
            </a:endParaRPr>
          </a:p>
          <a:p>
            <a:pPr>
              <a:tabLst>
                <a:tab pos="358775" algn="l"/>
              </a:tabLst>
            </a:pPr>
            <a:r>
              <a:rPr lang="de-DE" sz="1050" baseline="0" noProof="1">
                <a:latin typeface="+mn-lt"/>
              </a:rPr>
              <a:t>Tel	+49.89.289.</a:t>
            </a:r>
          </a:p>
          <a:p>
            <a:pPr>
              <a:tabLst>
                <a:tab pos="358775" algn="l"/>
              </a:tabLst>
            </a:pPr>
            <a:r>
              <a:rPr lang="de-DE" sz="1050" baseline="0" noProof="1">
                <a:latin typeface="+mn-lt"/>
              </a:rPr>
              <a:t>Fax	+49.89.289.17136</a:t>
            </a:r>
          </a:p>
          <a:p>
            <a:endParaRPr lang="de-DE" sz="1050" baseline="0" noProof="1">
              <a:latin typeface="+mn-lt"/>
            </a:endParaRPr>
          </a:p>
          <a:p>
            <a:endParaRPr lang="de-DE" sz="1050" baseline="0" noProof="1">
              <a:latin typeface="+mn-lt"/>
            </a:endParaRPr>
          </a:p>
          <a:p>
            <a:r>
              <a:rPr lang="de-DE" sz="1050" baseline="0" noProof="1">
                <a:latin typeface="+mn-lt"/>
                <a:hlinkClick r:id="rId5"/>
              </a:rPr>
              <a:t>wwwmatthes.in.tum.de</a:t>
            </a:r>
            <a:endParaRPr lang="de-DE"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baseline="0">
                <a:latin typeface="+mn-lt"/>
              </a:defRPr>
            </a:lvl1pPr>
          </a:lstStyle>
          <a:p>
            <a:pPr lvl="0"/>
            <a:r>
              <a:rPr lang="de-DE" noProof="0" dirty="0"/>
              <a:t>&lt;Akademischer Titel&gt;</a:t>
            </a:r>
          </a:p>
        </p:txBody>
      </p:sp>
      <p:sp>
        <p:nvSpPr>
          <p:cNvPr id="28" name="Textplatzhalter 22"/>
          <p:cNvSpPr>
            <a:spLocks noGrp="1"/>
          </p:cNvSpPr>
          <p:nvPr>
            <p:ph type="body" sz="quarter" idx="15" hasCustomPrompt="1"/>
          </p:nvPr>
        </p:nvSpPr>
        <p:spPr>
          <a:xfrm>
            <a:off x="2203656"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de-DE" noProof="0" dirty="0"/>
              <a:t>&lt;Position&gt;</a:t>
            </a:r>
          </a:p>
        </p:txBody>
      </p:sp>
    </p:spTree>
    <p:extLst>
      <p:ext uri="{BB962C8B-B14F-4D97-AF65-F5344CB8AC3E}">
        <p14:creationId xmlns:p14="http://schemas.microsoft.com/office/powerpoint/2010/main" val="24848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YYMMDD Author Title</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pPr>
              <a:defRPr/>
            </a:pPr>
            <a:r>
              <a:rPr lang="en-US"/>
              <a:t>YYMMDD Author Title</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YYMMDD Author Title</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82"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omments" Target="../comments/comment2.xml"/><Relationship Id="rId5" Type="http://schemas.openxmlformats.org/officeDocument/2006/relationships/image" Target="../media/image43.pn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7/06/relationships/model3d" Target="../media/model3d1.glb"/><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3.xml"/><Relationship Id="rId16" Type="http://schemas.openxmlformats.org/officeDocument/2006/relationships/image" Target="../media/image60.svg"/><Relationship Id="rId1" Type="http://schemas.openxmlformats.org/officeDocument/2006/relationships/slideLayout" Target="../slideLayouts/slideLayout6.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14.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slides/_rels/slide1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2.svg"/><Relationship Id="rId11" Type="http://schemas.openxmlformats.org/officeDocument/2006/relationships/comments" Target="../comments/comment3.xml"/><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7/06/relationships/model3d" Target="../media/model3d1.glb"/><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95.png"/><Relationship Id="rId3" Type="http://schemas.openxmlformats.org/officeDocument/2006/relationships/image" Target="../media/image87.png"/><Relationship Id="rId7" Type="http://schemas.openxmlformats.org/officeDocument/2006/relationships/image" Target="../media/image57.png"/><Relationship Id="rId12" Type="http://schemas.openxmlformats.org/officeDocument/2006/relationships/image" Target="../media/image94.sv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90.svg"/><Relationship Id="rId11" Type="http://schemas.openxmlformats.org/officeDocument/2006/relationships/image" Target="../media/image93.png"/><Relationship Id="rId5" Type="http://schemas.openxmlformats.org/officeDocument/2006/relationships/image" Target="../media/image89.png"/><Relationship Id="rId15" Type="http://schemas.openxmlformats.org/officeDocument/2006/relationships/comments" Target="../comments/comment4.xml"/><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91.png"/><Relationship Id="rId14" Type="http://schemas.openxmlformats.org/officeDocument/2006/relationships/image" Target="../media/image96.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7/06/relationships/model3d" Target="../media/model3d1.glb"/><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7/06/relationships/model3d" Target="../media/model3d1.glb"/><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7.png"/><Relationship Id="rId18" Type="http://schemas.openxmlformats.org/officeDocument/2006/relationships/image" Target="../media/image22.svg"/><Relationship Id="rId3" Type="http://schemas.microsoft.com/office/2017/06/relationships/model3d" Target="../media/model3d1.glb"/><Relationship Id="rId7" Type="http://schemas.openxmlformats.org/officeDocument/2006/relationships/image" Target="../media/image10.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10.xml"/><Relationship Id="rId6" Type="http://schemas.openxmlformats.org/officeDocument/2006/relationships/image" Target="../media/image9.sv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0.png"/><Relationship Id="rId3" Type="http://schemas.microsoft.com/office/2017/06/relationships/model3d" Target="../media/model3d1.glb"/><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31.png"/><Relationship Id="rId5" Type="http://schemas.openxmlformats.org/officeDocument/2006/relationships/image" Target="../media/image15.png"/><Relationship Id="rId10" Type="http://schemas.openxmlformats.org/officeDocument/2006/relationships/image" Target="../media/image30.sv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11.svg"/><Relationship Id="rId3" Type="http://schemas.microsoft.com/office/2017/06/relationships/model3d" Target="../media/model3d1.glb"/><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10.png"/><Relationship Id="rId2" Type="http://schemas.openxmlformats.org/officeDocument/2006/relationships/notesSlide" Target="../notesSlides/notesSlide6.xml"/><Relationship Id="rId16" Type="http://schemas.openxmlformats.org/officeDocument/2006/relationships/image" Target="../media/image9.svg"/><Relationship Id="rId20" Type="http://schemas.openxmlformats.org/officeDocument/2006/relationships/image" Target="../media/image36.svg"/><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31.png"/><Relationship Id="rId5" Type="http://schemas.openxmlformats.org/officeDocument/2006/relationships/image" Target="../media/image15.png"/><Relationship Id="rId15" Type="http://schemas.openxmlformats.org/officeDocument/2006/relationships/image" Target="../media/image8.png"/><Relationship Id="rId10" Type="http://schemas.openxmlformats.org/officeDocument/2006/relationships/image" Target="../media/image30.svg"/><Relationship Id="rId19"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18" Type="http://schemas.openxmlformats.org/officeDocument/2006/relationships/image" Target="../media/image38.svg"/><Relationship Id="rId3" Type="http://schemas.microsoft.com/office/2017/06/relationships/model3d" Target="../media/model3d1.glb"/><Relationship Id="rId7" Type="http://schemas.openxmlformats.org/officeDocument/2006/relationships/image" Target="../media/image27.png"/><Relationship Id="rId12" Type="http://schemas.openxmlformats.org/officeDocument/2006/relationships/image" Target="../media/image11.svg"/><Relationship Id="rId17"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34.svg"/><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10.png"/><Relationship Id="rId5" Type="http://schemas.openxmlformats.org/officeDocument/2006/relationships/image" Target="../media/image15.png"/><Relationship Id="rId15" Type="http://schemas.openxmlformats.org/officeDocument/2006/relationships/image" Target="../media/image33.png"/><Relationship Id="rId10" Type="http://schemas.openxmlformats.org/officeDocument/2006/relationships/image" Target="../media/image30.sv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7.png"/><Relationship Id="rId18" Type="http://schemas.openxmlformats.org/officeDocument/2006/relationships/image" Target="../media/image34.svg"/><Relationship Id="rId3" Type="http://schemas.microsoft.com/office/2017/06/relationships/model3d" Target="../media/model3d1.glb"/><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40.svg"/><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31.png"/><Relationship Id="rId5" Type="http://schemas.openxmlformats.org/officeDocument/2006/relationships/image" Target="../media/image15.png"/><Relationship Id="rId15" Type="http://schemas.openxmlformats.org/officeDocument/2006/relationships/image" Target="../media/image39.png"/><Relationship Id="rId10" Type="http://schemas.openxmlformats.org/officeDocument/2006/relationships/image" Target="../media/image30.sv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3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31371" y="3076976"/>
            <a:ext cx="11432843" cy="1141439"/>
          </a:xfrm>
        </p:spPr>
        <p:txBody>
          <a:bodyPr/>
          <a:lstStyle/>
          <a:p>
            <a:pPr algn="l"/>
            <a:r>
              <a:rPr lang="en-GB" b="1" i="0" dirty="0" err="1">
                <a:solidFill>
                  <a:srgbClr val="333333"/>
                </a:solidFill>
                <a:effectLst/>
              </a:rPr>
              <a:t>Analyzing</a:t>
            </a:r>
            <a:r>
              <a:rPr lang="en-GB" b="1" i="0" dirty="0">
                <a:solidFill>
                  <a:srgbClr val="333333"/>
                </a:solidFill>
                <a:effectLst/>
              </a:rPr>
              <a:t> and Measuring Censorship and its Effects on the Ethereum Blockchain</a:t>
            </a:r>
          </a:p>
        </p:txBody>
      </p:sp>
      <p:sp>
        <p:nvSpPr>
          <p:cNvPr id="13" name="Textplatzhalter 12"/>
          <p:cNvSpPr>
            <a:spLocks noGrp="1"/>
          </p:cNvSpPr>
          <p:nvPr>
            <p:ph type="body" sz="quarter" idx="10"/>
          </p:nvPr>
        </p:nvSpPr>
        <p:spPr/>
        <p:txBody>
          <a:bodyPr/>
          <a:lstStyle/>
          <a:p>
            <a:r>
              <a:rPr lang="de-DE" dirty="0"/>
              <a:t>Cristian </a:t>
            </a:r>
            <a:r>
              <a:rPr lang="de-DE" dirty="0" err="1"/>
              <a:t>Neufuss</a:t>
            </a:r>
            <a:endParaRPr lang="de-DE" dirty="0"/>
          </a:p>
        </p:txBody>
      </p:sp>
      <p:sp>
        <p:nvSpPr>
          <p:cNvPr id="11" name="Textplatzhalter 15"/>
          <p:cNvSpPr txBox="1">
            <a:spLocks/>
          </p:cNvSpPr>
          <p:nvPr/>
        </p:nvSpPr>
        <p:spPr bwMode="auto">
          <a:xfrm>
            <a:off x="5922819" y="4210928"/>
            <a:ext cx="5941396"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0" algn="l" rtl="0" eaLnBrk="1" fontAlgn="base" hangingPunct="1">
              <a:spcBef>
                <a:spcPct val="20000"/>
              </a:spcBef>
              <a:spcAft>
                <a:spcPct val="0"/>
              </a:spcAft>
              <a:buFontTx/>
              <a:buNone/>
              <a:defRPr sz="1600" b="0" baseline="0">
                <a:solidFill>
                  <a:schemeClr val="tx1">
                    <a:lumMod val="60000"/>
                    <a:lumOff val="40000"/>
                  </a:schemeClr>
                </a:solidFill>
                <a:latin typeface="+mn-lt"/>
                <a:ea typeface="+mn-ea"/>
                <a:cs typeface="Arial Unicode MS" pitchFamily="34" charset="-128"/>
              </a:defRPr>
            </a:lvl1pPr>
            <a:lvl2pPr marL="457200" indent="0" algn="l"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2pPr>
            <a:lvl3pPr marL="914400" indent="0" algn="l" defTabSz="803275"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3pPr>
            <a:lvl4pPr marL="13716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4pPr>
            <a:lvl5pPr marL="18288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lgn="r"/>
            <a:r>
              <a:rPr lang="en-AU" kern="0" dirty="0"/>
              <a:t>08/05/2023, Kick-Off</a:t>
            </a:r>
          </a:p>
        </p:txBody>
      </p:sp>
    </p:spTree>
    <p:extLst>
      <p:ext uri="{BB962C8B-B14F-4D97-AF65-F5344CB8AC3E}">
        <p14:creationId xmlns:p14="http://schemas.microsoft.com/office/powerpoint/2010/main" val="1327605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B7EBD5-DF45-B598-3663-C1ECFC54B544}"/>
              </a:ext>
            </a:extLst>
          </p:cNvPr>
          <p:cNvSpPr>
            <a:spLocks noGrp="1"/>
          </p:cNvSpPr>
          <p:nvPr>
            <p:ph type="title"/>
          </p:nvPr>
        </p:nvSpPr>
        <p:spPr/>
        <p:txBody>
          <a:bodyPr/>
          <a:lstStyle/>
          <a:p>
            <a:r>
              <a:rPr lang="en-DE" dirty="0"/>
              <a:t>2. Motivation</a:t>
            </a:r>
          </a:p>
        </p:txBody>
      </p:sp>
      <p:sp>
        <p:nvSpPr>
          <p:cNvPr id="7" name="Content Placeholder 6">
            <a:extLst>
              <a:ext uri="{FF2B5EF4-FFF2-40B4-BE49-F238E27FC236}">
                <a16:creationId xmlns:a16="http://schemas.microsoft.com/office/drawing/2014/main" id="{DD8813DF-D745-DF32-E172-1848BCD4EA66}"/>
              </a:ext>
            </a:extLst>
          </p:cNvPr>
          <p:cNvSpPr>
            <a:spLocks noGrp="1"/>
          </p:cNvSpPr>
          <p:nvPr>
            <p:ph sz="half" idx="1"/>
          </p:nvPr>
        </p:nvSpPr>
        <p:spPr>
          <a:noFill/>
        </p:spPr>
        <p:txBody>
          <a:bodyPr/>
          <a:lstStyle/>
          <a:p>
            <a:pPr marL="0" indent="0" algn="ctr" rtl="0">
              <a:spcBef>
                <a:spcPts val="0"/>
              </a:spcBef>
              <a:spcAft>
                <a:spcPts val="0"/>
              </a:spcAft>
            </a:pPr>
            <a:r>
              <a:rPr lang="en-DE" sz="1800" b="1" dirty="0">
                <a:solidFill>
                  <a:schemeClr val="tx1">
                    <a:lumMod val="50000"/>
                    <a:lumOff val="50000"/>
                  </a:schemeClr>
                </a:solidFill>
                <a:latin typeface="Copperplate" panose="02000504000000020004" pitchFamily="2" charset="77"/>
              </a:rPr>
              <a:t> </a:t>
            </a:r>
          </a:p>
          <a:p>
            <a:pPr marL="0" indent="0" algn="ctr" rtl="0">
              <a:spcBef>
                <a:spcPts val="0"/>
              </a:spcBef>
              <a:spcAft>
                <a:spcPts val="0"/>
              </a:spcAft>
            </a:pPr>
            <a:endParaRPr lang="en-GB" b="1" dirty="0">
              <a:solidFill>
                <a:srgbClr val="000000"/>
              </a:solidFill>
              <a:latin typeface="+mj-lt"/>
            </a:endParaRPr>
          </a:p>
          <a:p>
            <a:pPr marL="285750" indent="-285750" rtl="0">
              <a:spcBef>
                <a:spcPts val="0"/>
              </a:spcBef>
              <a:spcAft>
                <a:spcPts val="0"/>
              </a:spcAft>
              <a:buFont typeface="Wingdings" pitchFamily="2" charset="2"/>
              <a:buChar char="§"/>
            </a:pPr>
            <a:endParaRPr lang="en-GB" sz="1800" u="none" strike="noStrike" dirty="0">
              <a:solidFill>
                <a:srgbClr val="000000"/>
              </a:solidFill>
              <a:effectLst/>
              <a:latin typeface="Copperplate Light" panose="02000604030000020004" pitchFamily="2" charset="77"/>
            </a:endParaRPr>
          </a:p>
          <a:p>
            <a:pPr marL="285750" indent="-285750" rtl="0">
              <a:spcBef>
                <a:spcPts val="0"/>
              </a:spcBef>
              <a:spcAft>
                <a:spcPts val="0"/>
              </a:spcAft>
              <a:buFont typeface="Wingdings" pitchFamily="2" charset="2"/>
              <a:buChar char="§"/>
            </a:pPr>
            <a:r>
              <a:rPr lang="en-GB" u="none" strike="noStrike" dirty="0">
                <a:solidFill>
                  <a:srgbClr val="000000"/>
                </a:solidFill>
                <a:effectLst/>
              </a:rPr>
              <a:t>8th August 2022: </a:t>
            </a:r>
            <a:r>
              <a:rPr lang="en-GB" b="1" dirty="0">
                <a:solidFill>
                  <a:srgbClr val="000000"/>
                </a:solidFill>
              </a:rPr>
              <a:t>Office of Foreign Asset Control (OFAC)</a:t>
            </a:r>
            <a:r>
              <a:rPr lang="en-GB" b="1" u="none" strike="noStrike" dirty="0">
                <a:solidFill>
                  <a:srgbClr val="000000"/>
                </a:solidFill>
                <a:effectLst/>
              </a:rPr>
              <a:t> sanctions Tornado Cash</a:t>
            </a:r>
          </a:p>
          <a:p>
            <a:pPr marL="285750" indent="-285750" rtl="0">
              <a:spcBef>
                <a:spcPts val="0"/>
              </a:spcBef>
              <a:spcAft>
                <a:spcPts val="0"/>
              </a:spcAft>
              <a:buFont typeface="Wingdings" pitchFamily="2" charset="2"/>
              <a:buChar char="§"/>
            </a:pPr>
            <a:endParaRPr lang="en-GB" dirty="0">
              <a:effectLst/>
            </a:endParaRPr>
          </a:p>
          <a:p>
            <a:pPr marL="285750" indent="-285750" rtl="0">
              <a:spcBef>
                <a:spcPts val="0"/>
              </a:spcBef>
              <a:spcAft>
                <a:spcPts val="0"/>
              </a:spcAft>
              <a:buFont typeface="Wingdings" pitchFamily="2" charset="2"/>
              <a:buChar char="§"/>
            </a:pPr>
            <a:r>
              <a:rPr lang="en-GB" b="1" u="none" strike="noStrike" dirty="0">
                <a:solidFill>
                  <a:srgbClr val="000000"/>
                </a:solidFill>
                <a:effectLst/>
              </a:rPr>
              <a:t>Tornado Cash </a:t>
            </a:r>
            <a:r>
              <a:rPr lang="en-GB" u="none" strike="noStrike" dirty="0">
                <a:solidFill>
                  <a:srgbClr val="000000"/>
                </a:solidFill>
                <a:effectLst/>
              </a:rPr>
              <a:t>is a mixer service on Ethereum, which severs the connection between sender &amp; receiver of funds, </a:t>
            </a:r>
            <a:r>
              <a:rPr lang="en-GB" b="1" u="none" strike="noStrike" dirty="0">
                <a:solidFill>
                  <a:srgbClr val="000000"/>
                </a:solidFill>
                <a:effectLst/>
              </a:rPr>
              <a:t>enabling transaction privacy</a:t>
            </a:r>
            <a:r>
              <a:rPr lang="en-GB" u="none" strike="noStrike" dirty="0">
                <a:solidFill>
                  <a:srgbClr val="000000"/>
                </a:solidFill>
                <a:effectLst/>
              </a:rPr>
              <a:t>. </a:t>
            </a:r>
          </a:p>
          <a:p>
            <a:pPr marL="285750" indent="-285750" rtl="0">
              <a:spcBef>
                <a:spcPts val="0"/>
              </a:spcBef>
              <a:spcAft>
                <a:spcPts val="0"/>
              </a:spcAft>
              <a:buFont typeface="Wingdings" pitchFamily="2" charset="2"/>
              <a:buChar char="§"/>
            </a:pPr>
            <a:endParaRPr lang="en-GB" dirty="0">
              <a:effectLst/>
            </a:endParaRPr>
          </a:p>
          <a:p>
            <a:pPr marL="285750" indent="-285750" rtl="0">
              <a:spcBef>
                <a:spcPts val="0"/>
              </a:spcBef>
              <a:spcAft>
                <a:spcPts val="0"/>
              </a:spcAft>
              <a:buFont typeface="Wingdings" pitchFamily="2" charset="2"/>
              <a:buChar char="§"/>
            </a:pPr>
            <a:r>
              <a:rPr lang="en-GB" u="none" strike="noStrike" dirty="0">
                <a:solidFill>
                  <a:srgbClr val="000000"/>
                </a:solidFill>
                <a:effectLst/>
              </a:rPr>
              <a:t>Ethereum infrastructure providers residing in the US had to comply with OFAC sanctions. </a:t>
            </a:r>
            <a:r>
              <a:rPr lang="en-GB" b="1" u="none" strike="noStrike" dirty="0">
                <a:solidFill>
                  <a:srgbClr val="000000"/>
                </a:solidFill>
                <a:effectLst/>
              </a:rPr>
              <a:t>Transaction to Tornado Cash were hence filtered out by them</a:t>
            </a:r>
            <a:r>
              <a:rPr lang="en-GB" u="none" strike="noStrike" dirty="0">
                <a:solidFill>
                  <a:srgbClr val="000000"/>
                </a:solidFill>
                <a:effectLst/>
              </a:rPr>
              <a:t>.</a:t>
            </a:r>
            <a:endParaRPr lang="en-GB" dirty="0">
              <a:effectLst/>
            </a:endParaRPr>
          </a:p>
          <a:p>
            <a:endParaRPr lang="en-GB" dirty="0"/>
          </a:p>
          <a:p>
            <a:r>
              <a:rPr lang="en-GB" dirty="0">
                <a:sym typeface="Wingdings" pitchFamily="2" charset="2"/>
              </a:rPr>
              <a:t> Access to Tornado Cash became more difficult for technically inexperienced users</a:t>
            </a:r>
            <a:br>
              <a:rPr lang="en-GB" dirty="0">
                <a:latin typeface="Copperplate Light" panose="02000604030000020004" pitchFamily="2" charset="77"/>
              </a:rPr>
            </a:br>
            <a:endParaRPr lang="en-DE" dirty="0">
              <a:latin typeface="Copperplate Light" panose="02000604030000020004" pitchFamily="2" charset="77"/>
            </a:endParaRPr>
          </a:p>
        </p:txBody>
      </p:sp>
      <p:sp>
        <p:nvSpPr>
          <p:cNvPr id="3" name="Date Placeholder 2">
            <a:extLst>
              <a:ext uri="{FF2B5EF4-FFF2-40B4-BE49-F238E27FC236}">
                <a16:creationId xmlns:a16="http://schemas.microsoft.com/office/drawing/2014/main" id="{F626C402-619F-C165-C529-3827538FBC2A}"/>
              </a:ext>
            </a:extLst>
          </p:cNvPr>
          <p:cNvSpPr>
            <a:spLocks noGrp="1"/>
          </p:cNvSpPr>
          <p:nvPr>
            <p:ph type="dt" sz="half" idx="10"/>
          </p:nvPr>
        </p:nvSpPr>
        <p:spPr/>
        <p:txBody>
          <a:bodyPr/>
          <a:lstStyle/>
          <a:p>
            <a:pPr>
              <a:defRPr/>
            </a:pPr>
            <a:r>
              <a:rPr lang="de-DE"/>
              <a:t>© sebis</a:t>
            </a:r>
            <a:endParaRPr lang="en-US" dirty="0"/>
          </a:p>
        </p:txBody>
      </p:sp>
      <p:sp>
        <p:nvSpPr>
          <p:cNvPr id="4" name="Footer Placeholder 3">
            <a:extLst>
              <a:ext uri="{FF2B5EF4-FFF2-40B4-BE49-F238E27FC236}">
                <a16:creationId xmlns:a16="http://schemas.microsoft.com/office/drawing/2014/main" id="{517C3D79-5D5C-3D4C-55DC-38506ED874C3}"/>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a:t>
            </a:r>
            <a:r>
              <a:rPr lang="en-GB" i="0" dirty="0">
                <a:solidFill>
                  <a:srgbClr val="333333"/>
                </a:solidFill>
                <a:effectLst/>
              </a:rPr>
              <a:t>hain</a:t>
            </a:r>
            <a:endParaRPr lang="de-DE" dirty="0"/>
          </a:p>
        </p:txBody>
      </p:sp>
      <p:sp>
        <p:nvSpPr>
          <p:cNvPr id="5" name="Slide Number Placeholder 4">
            <a:extLst>
              <a:ext uri="{FF2B5EF4-FFF2-40B4-BE49-F238E27FC236}">
                <a16:creationId xmlns:a16="http://schemas.microsoft.com/office/drawing/2014/main" id="{0470252E-285B-190D-E1FE-7F0891A0F52A}"/>
              </a:ext>
            </a:extLst>
          </p:cNvPr>
          <p:cNvSpPr>
            <a:spLocks noGrp="1"/>
          </p:cNvSpPr>
          <p:nvPr>
            <p:ph type="sldNum" sz="quarter" idx="12"/>
          </p:nvPr>
        </p:nvSpPr>
        <p:spPr/>
        <p:txBody>
          <a:bodyPr/>
          <a:lstStyle/>
          <a:p>
            <a:pPr>
              <a:defRPr/>
            </a:pPr>
            <a:fld id="{5E4FF76D-8657-43F1-929B-F6D2FAB2741A}" type="slidenum">
              <a:rPr lang="en-US" smtClean="0"/>
              <a:pPr>
                <a:defRPr/>
              </a:pPr>
              <a:t>10</a:t>
            </a:fld>
            <a:endParaRPr lang="en-US" dirty="0"/>
          </a:p>
        </p:txBody>
      </p:sp>
      <p:pic>
        <p:nvPicPr>
          <p:cNvPr id="12" name="Picture 11">
            <a:extLst>
              <a:ext uri="{FF2B5EF4-FFF2-40B4-BE49-F238E27FC236}">
                <a16:creationId xmlns:a16="http://schemas.microsoft.com/office/drawing/2014/main" id="{A671BDA8-0E19-5776-FB8E-A916C2321156}"/>
              </a:ext>
            </a:extLst>
          </p:cNvPr>
          <p:cNvPicPr>
            <a:picLocks noChangeAspect="1"/>
          </p:cNvPicPr>
          <p:nvPr/>
        </p:nvPicPr>
        <p:blipFill>
          <a:blip r:embed="rId3"/>
          <a:stretch>
            <a:fillRect/>
          </a:stretch>
        </p:blipFill>
        <p:spPr>
          <a:xfrm>
            <a:off x="6300000" y="2858883"/>
            <a:ext cx="5554800" cy="3379694"/>
          </a:xfrm>
          <a:prstGeom prst="rect">
            <a:avLst/>
          </a:prstGeom>
        </p:spPr>
      </p:pic>
      <p:pic>
        <p:nvPicPr>
          <p:cNvPr id="9" name="Picture 8" descr="A picture containing logo, emblem, text, trademark&#10;&#10;Description automatically generated">
            <a:extLst>
              <a:ext uri="{FF2B5EF4-FFF2-40B4-BE49-F238E27FC236}">
                <a16:creationId xmlns:a16="http://schemas.microsoft.com/office/drawing/2014/main" id="{353F41E4-000F-1909-C448-52648DAEF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032" y="1016706"/>
            <a:ext cx="1268168" cy="1601123"/>
          </a:xfrm>
          <a:prstGeom prst="rect">
            <a:avLst/>
          </a:prstGeom>
          <a:effectLst/>
        </p:spPr>
      </p:pic>
      <p:pic>
        <p:nvPicPr>
          <p:cNvPr id="20" name="Picture 19" descr="A green logo with a black background&#10;&#10;Description automatically generated with low confidence">
            <a:extLst>
              <a:ext uri="{FF2B5EF4-FFF2-40B4-BE49-F238E27FC236}">
                <a16:creationId xmlns:a16="http://schemas.microsoft.com/office/drawing/2014/main" id="{4F6374A7-25A7-8525-778C-382FCA783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2184" y="404664"/>
            <a:ext cx="4387317" cy="2673339"/>
          </a:xfrm>
          <a:prstGeom prst="rect">
            <a:avLst/>
          </a:prstGeom>
        </p:spPr>
      </p:pic>
      <p:sp>
        <p:nvSpPr>
          <p:cNvPr id="21" name="TextBox 20">
            <a:extLst>
              <a:ext uri="{FF2B5EF4-FFF2-40B4-BE49-F238E27FC236}">
                <a16:creationId xmlns:a16="http://schemas.microsoft.com/office/drawing/2014/main" id="{893481A6-4D0D-1A5F-210C-E070D0637A76}"/>
              </a:ext>
            </a:extLst>
          </p:cNvPr>
          <p:cNvSpPr txBox="1"/>
          <p:nvPr/>
        </p:nvSpPr>
        <p:spPr>
          <a:xfrm>
            <a:off x="8515872" y="5013176"/>
            <a:ext cx="11230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600" dirty="0">
                <a:solidFill>
                  <a:schemeClr val="bg1"/>
                </a:solidFill>
                <a:latin typeface="Arial" pitchFamily="34" charset="0"/>
              </a:rPr>
              <a:t>Censoring</a:t>
            </a:r>
          </a:p>
        </p:txBody>
      </p:sp>
      <p:sp>
        <p:nvSpPr>
          <p:cNvPr id="22" name="TextBox 21">
            <a:extLst>
              <a:ext uri="{FF2B5EF4-FFF2-40B4-BE49-F238E27FC236}">
                <a16:creationId xmlns:a16="http://schemas.microsoft.com/office/drawing/2014/main" id="{728C5701-D1D6-7965-D14C-D094B97B6AB4}"/>
              </a:ext>
            </a:extLst>
          </p:cNvPr>
          <p:cNvSpPr txBox="1"/>
          <p:nvPr/>
        </p:nvSpPr>
        <p:spPr>
          <a:xfrm>
            <a:off x="8854520" y="3792627"/>
            <a:ext cx="160419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dirty="0">
                <a:solidFill>
                  <a:schemeClr val="tx1"/>
                </a:solidFill>
                <a:latin typeface="Arial" pitchFamily="34" charset="0"/>
              </a:rPr>
              <a:t>N</a:t>
            </a:r>
            <a:r>
              <a:rPr lang="en-DE" sz="1600" dirty="0">
                <a:solidFill>
                  <a:schemeClr val="tx1"/>
                </a:solidFill>
                <a:latin typeface="Arial" pitchFamily="34" charset="0"/>
              </a:rPr>
              <a:t>on-censoring</a:t>
            </a:r>
          </a:p>
        </p:txBody>
      </p:sp>
      <p:sp>
        <p:nvSpPr>
          <p:cNvPr id="23" name="TextBox 22">
            <a:extLst>
              <a:ext uri="{FF2B5EF4-FFF2-40B4-BE49-F238E27FC236}">
                <a16:creationId xmlns:a16="http://schemas.microsoft.com/office/drawing/2014/main" id="{D4E2DE18-B9F4-2BA6-9FAA-E82230993A73}"/>
              </a:ext>
            </a:extLst>
          </p:cNvPr>
          <p:cNvSpPr txBox="1"/>
          <p:nvPr/>
        </p:nvSpPr>
        <p:spPr>
          <a:xfrm>
            <a:off x="7752184" y="2340538"/>
            <a:ext cx="4496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sz="1400" dirty="0">
                <a:latin typeface="Arial" pitchFamily="34" charset="0"/>
              </a:rPr>
              <a:t>[1]</a:t>
            </a:r>
          </a:p>
        </p:txBody>
      </p:sp>
      <p:sp>
        <p:nvSpPr>
          <p:cNvPr id="24" name="TextBox 23">
            <a:extLst>
              <a:ext uri="{FF2B5EF4-FFF2-40B4-BE49-F238E27FC236}">
                <a16:creationId xmlns:a16="http://schemas.microsoft.com/office/drawing/2014/main" id="{0BEC58D2-4FDF-7C66-4C34-6B4484C42B64}"/>
              </a:ext>
            </a:extLst>
          </p:cNvPr>
          <p:cNvSpPr txBox="1"/>
          <p:nvPr/>
        </p:nvSpPr>
        <p:spPr>
          <a:xfrm>
            <a:off x="11525251" y="1741333"/>
            <a:ext cx="4496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sz="1400" dirty="0">
                <a:latin typeface="Arial" pitchFamily="34" charset="0"/>
              </a:rPr>
              <a:t>[2]</a:t>
            </a:r>
          </a:p>
        </p:txBody>
      </p:sp>
      <p:sp>
        <p:nvSpPr>
          <p:cNvPr id="25" name="TextBox 24">
            <a:extLst>
              <a:ext uri="{FF2B5EF4-FFF2-40B4-BE49-F238E27FC236}">
                <a16:creationId xmlns:a16="http://schemas.microsoft.com/office/drawing/2014/main" id="{DF97163C-B03D-FCF1-28AE-283F24AA6C93}"/>
              </a:ext>
            </a:extLst>
          </p:cNvPr>
          <p:cNvSpPr txBox="1"/>
          <p:nvPr/>
        </p:nvSpPr>
        <p:spPr>
          <a:xfrm>
            <a:off x="6312024" y="6381328"/>
            <a:ext cx="4360489"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100" dirty="0">
                <a:latin typeface="Arial" pitchFamily="34" charset="0"/>
              </a:rPr>
              <a:t>[1] </a:t>
            </a:r>
            <a:r>
              <a:rPr lang="en-GB" sz="1100" dirty="0">
                <a:solidFill>
                  <a:schemeClr val="tx1"/>
                </a:solidFill>
                <a:latin typeface="Arial" pitchFamily="34" charset="0"/>
              </a:rPr>
              <a:t>https://de.wikipedia.org/wiki/Office_of_Foreign_Assets_Control</a:t>
            </a:r>
          </a:p>
          <a:p>
            <a:r>
              <a:rPr lang="en-GB" sz="1100" dirty="0">
                <a:latin typeface="Arial" pitchFamily="34" charset="0"/>
              </a:rPr>
              <a:t>[2] </a:t>
            </a:r>
            <a:r>
              <a:rPr lang="en-GB" sz="1100" dirty="0">
                <a:solidFill>
                  <a:schemeClr val="tx1"/>
                </a:solidFill>
                <a:latin typeface="Arial" pitchFamily="34" charset="0"/>
              </a:rPr>
              <a:t>https://logowik.com/tornado-cash-torn-logo-vector-8481.html </a:t>
            </a:r>
            <a:endParaRPr lang="en-DE" sz="1100" dirty="0">
              <a:solidFill>
                <a:schemeClr val="tx1"/>
              </a:solidFill>
              <a:latin typeface="Arial" pitchFamily="34" charset="0"/>
            </a:endParaRPr>
          </a:p>
        </p:txBody>
      </p:sp>
    </p:spTree>
    <p:extLst>
      <p:ext uri="{BB962C8B-B14F-4D97-AF65-F5344CB8AC3E}">
        <p14:creationId xmlns:p14="http://schemas.microsoft.com/office/powerpoint/2010/main" val="343918280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7609-03F5-1F43-E6FD-F60C6AA1B20F}"/>
              </a:ext>
            </a:extLst>
          </p:cNvPr>
          <p:cNvSpPr>
            <a:spLocks noGrp="1"/>
          </p:cNvSpPr>
          <p:nvPr>
            <p:ph type="title"/>
          </p:nvPr>
        </p:nvSpPr>
        <p:spPr>
          <a:xfrm>
            <a:off x="334437" y="44452"/>
            <a:ext cx="10586099" cy="720725"/>
          </a:xfrm>
        </p:spPr>
        <p:txBody>
          <a:bodyPr wrap="square" anchor="b">
            <a:normAutofit/>
          </a:bodyPr>
          <a:lstStyle/>
          <a:p>
            <a:r>
              <a:rPr lang="en-DE" dirty="0"/>
              <a:t>2. Motivation</a:t>
            </a:r>
          </a:p>
        </p:txBody>
      </p:sp>
      <p:sp>
        <p:nvSpPr>
          <p:cNvPr id="5" name="Date Placeholder 4">
            <a:extLst>
              <a:ext uri="{FF2B5EF4-FFF2-40B4-BE49-F238E27FC236}">
                <a16:creationId xmlns:a16="http://schemas.microsoft.com/office/drawing/2014/main" id="{DFA90E1F-FC8D-F5EE-9A42-C51857119D2F}"/>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6" name="Footer Placeholder 5">
            <a:extLst>
              <a:ext uri="{FF2B5EF4-FFF2-40B4-BE49-F238E27FC236}">
                <a16:creationId xmlns:a16="http://schemas.microsoft.com/office/drawing/2014/main" id="{4E20A75C-D65B-790D-F406-DD5A11368E68}"/>
              </a:ext>
            </a:extLst>
          </p:cNvPr>
          <p:cNvSpPr>
            <a:spLocks noGrp="1"/>
          </p:cNvSpPr>
          <p:nvPr>
            <p:ph type="ftr" sz="quarter" idx="11"/>
          </p:nvPr>
        </p:nvSpPr>
        <p:spPr>
          <a:xfrm>
            <a:off x="332903" y="6569076"/>
            <a:ext cx="5761567" cy="288925"/>
          </a:xfrm>
        </p:spPr>
        <p:txBody>
          <a:bodyPr wrap="square" anchor="ctr">
            <a:normAutofit/>
          </a:bodyPr>
          <a:lstStyle/>
          <a:p>
            <a:r>
              <a:rPr lang="en-US" dirty="0"/>
              <a:t>230303 Cristian </a:t>
            </a:r>
            <a:r>
              <a:rPr lang="en-US" dirty="0" err="1"/>
              <a:t>Neufuss</a:t>
            </a:r>
            <a:r>
              <a:rPr lang="en-GB" i="0" dirty="0">
                <a:solidFill>
                  <a:srgbClr val="333333"/>
                </a:solidFill>
                <a:effectLst/>
              </a:rPr>
              <a:t> </a:t>
            </a:r>
            <a:r>
              <a:rPr lang="en-GB" dirty="0" err="1"/>
              <a:t>Analyzing</a:t>
            </a:r>
            <a:r>
              <a:rPr lang="en-GB" dirty="0"/>
              <a:t> and Measuring Censorship and its Effects on the Ethereum Blockchain</a:t>
            </a:r>
            <a:endParaRPr lang="de-DE" dirty="0"/>
          </a:p>
        </p:txBody>
      </p:sp>
      <p:sp>
        <p:nvSpPr>
          <p:cNvPr id="7" name="Slide Number Placeholder 6">
            <a:extLst>
              <a:ext uri="{FF2B5EF4-FFF2-40B4-BE49-F238E27FC236}">
                <a16:creationId xmlns:a16="http://schemas.microsoft.com/office/drawing/2014/main" id="{3781DBB3-58EB-6649-FE46-6C8E5545838A}"/>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B96C9E22-1B76-46A8-871B-C48D8E59C6FA}" type="slidenum">
              <a:rPr lang="de-DE" smtClean="0"/>
              <a:pPr>
                <a:spcAft>
                  <a:spcPts val="600"/>
                </a:spcAft>
                <a:defRPr/>
              </a:pPr>
              <a:t>11</a:t>
            </a:fld>
            <a:endParaRPr lang="de-DE"/>
          </a:p>
        </p:txBody>
      </p:sp>
      <p:grpSp>
        <p:nvGrpSpPr>
          <p:cNvPr id="3" name="Group 2">
            <a:extLst>
              <a:ext uri="{FF2B5EF4-FFF2-40B4-BE49-F238E27FC236}">
                <a16:creationId xmlns:a16="http://schemas.microsoft.com/office/drawing/2014/main" id="{8D62FE02-982B-AAB7-C054-E208FBB8A62F}"/>
              </a:ext>
            </a:extLst>
          </p:cNvPr>
          <p:cNvGrpSpPr/>
          <p:nvPr/>
        </p:nvGrpSpPr>
        <p:grpSpPr>
          <a:xfrm>
            <a:off x="440055" y="1692000"/>
            <a:ext cx="11311891" cy="4041256"/>
            <a:chOff x="379518" y="1692000"/>
            <a:chExt cx="11311891" cy="4041256"/>
          </a:xfrm>
        </p:grpSpPr>
        <p:sp>
          <p:nvSpPr>
            <p:cNvPr id="17" name="TextBox 16">
              <a:extLst>
                <a:ext uri="{FF2B5EF4-FFF2-40B4-BE49-F238E27FC236}">
                  <a16:creationId xmlns:a16="http://schemas.microsoft.com/office/drawing/2014/main" id="{210951FA-1EDE-E98F-6EEE-492D470F9F3D}"/>
                </a:ext>
              </a:extLst>
            </p:cNvPr>
            <p:cNvSpPr txBox="1"/>
            <p:nvPr/>
          </p:nvSpPr>
          <p:spPr>
            <a:xfrm>
              <a:off x="1434384" y="1692000"/>
              <a:ext cx="242936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2400" b="1" dirty="0">
                  <a:solidFill>
                    <a:schemeClr val="tx1">
                      <a:lumMod val="50000"/>
                      <a:lumOff val="50000"/>
                    </a:schemeClr>
                  </a:solidFill>
                  <a:latin typeface="+mj-lt"/>
                </a:rPr>
                <a:t>Core Values</a:t>
              </a:r>
              <a:r>
                <a:rPr lang="en-DE" sz="2400" b="1" dirty="0">
                  <a:solidFill>
                    <a:schemeClr val="tx1">
                      <a:lumMod val="50000"/>
                      <a:lumOff val="50000"/>
                    </a:schemeClr>
                  </a:solidFill>
                  <a:latin typeface="Copperplate" panose="02000504000000020004" pitchFamily="2" charset="77"/>
                </a:rPr>
                <a:t>  </a:t>
              </a:r>
            </a:p>
          </p:txBody>
        </p:sp>
        <p:sp>
          <p:nvSpPr>
            <p:cNvPr id="24" name="TextBox 23">
              <a:extLst>
                <a:ext uri="{FF2B5EF4-FFF2-40B4-BE49-F238E27FC236}">
                  <a16:creationId xmlns:a16="http://schemas.microsoft.com/office/drawing/2014/main" id="{2E59C159-1048-43D3-A038-8B040DC52016}"/>
                </a:ext>
              </a:extLst>
            </p:cNvPr>
            <p:cNvSpPr txBox="1"/>
            <p:nvPr/>
          </p:nvSpPr>
          <p:spPr>
            <a:xfrm>
              <a:off x="6611527" y="2307064"/>
              <a:ext cx="5079882" cy="3323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endParaRPr lang="en-DE" dirty="0">
                <a:solidFill>
                  <a:schemeClr val="tx1">
                    <a:lumMod val="50000"/>
                    <a:lumOff val="50000"/>
                  </a:schemeClr>
                </a:solidFill>
                <a:latin typeface="Copperplate Light" panose="02000604030000020004" pitchFamily="2" charset="77"/>
              </a:endParaRPr>
            </a:p>
            <a:p>
              <a:pPr lvl="0"/>
              <a:r>
                <a:rPr lang="en-DE" sz="1600" dirty="0"/>
                <a:t>How Censorship Resistant is Ethereum?</a:t>
              </a:r>
            </a:p>
            <a:p>
              <a:pPr lvl="0"/>
              <a:endParaRPr lang="en-DE" sz="1600" dirty="0"/>
            </a:p>
            <a:p>
              <a:pPr marL="285750" lvl="0" indent="-285750">
                <a:buFont typeface="Wingdings" pitchFamily="2" charset="2"/>
                <a:buChar char="§"/>
              </a:pPr>
              <a:r>
                <a:rPr lang="en-DE" sz="1600" dirty="0"/>
                <a:t>Def: Ability of the network to operate without being subject to censorship by a central authority</a:t>
              </a:r>
            </a:p>
            <a:p>
              <a:pPr marL="285750" indent="-285750">
                <a:buFont typeface="Wingdings" pitchFamily="2" charset="2"/>
                <a:buChar char="§"/>
              </a:pPr>
              <a:endParaRPr lang="en-US" sz="1600" dirty="0"/>
            </a:p>
            <a:p>
              <a:pPr marL="285750" indent="-285750">
                <a:buFont typeface="Wingdings" pitchFamily="2" charset="2"/>
                <a:buChar char="§"/>
              </a:pPr>
              <a:r>
                <a:rPr lang="en-DE" sz="1600" dirty="0"/>
                <a:t>Permissionlessness and Decentralization are core values and the premise of Ethereum</a:t>
              </a:r>
            </a:p>
            <a:p>
              <a:pPr marL="285750" indent="-285750">
                <a:buFont typeface="Wingdings" pitchFamily="2" charset="2"/>
                <a:buChar char="§"/>
              </a:pPr>
              <a:endParaRPr lang="en-US" sz="1600" dirty="0"/>
            </a:p>
            <a:p>
              <a:pPr marL="285750" indent="-285750">
                <a:buFont typeface="Wingdings" pitchFamily="2" charset="2"/>
                <a:buChar char="§"/>
              </a:pPr>
              <a:r>
                <a:rPr lang="en-DE" sz="1600" dirty="0"/>
                <a:t>No Censorship Resistance</a:t>
              </a:r>
              <a:br>
                <a:rPr lang="en-DE" sz="1600" dirty="0"/>
              </a:br>
              <a:r>
                <a:rPr lang="en-DE" sz="1600" dirty="0">
                  <a:sym typeface="Wingdings" panose="05000000000000000000" pitchFamily="2" charset="2"/>
                </a:rPr>
                <a:t></a:t>
              </a:r>
              <a:r>
                <a:rPr lang="en-DE" sz="1600" dirty="0"/>
                <a:t> No freedom of transaction</a:t>
              </a:r>
              <a:br>
                <a:rPr lang="en-DE" sz="1600" dirty="0"/>
              </a:br>
              <a:r>
                <a:rPr lang="en-DE" sz="1600" dirty="0">
                  <a:sym typeface="Wingdings" panose="05000000000000000000" pitchFamily="2" charset="2"/>
                </a:rPr>
                <a:t></a:t>
              </a:r>
              <a:r>
                <a:rPr lang="en-DE" sz="1600" dirty="0"/>
                <a:t> Credible Neutrality compromised</a:t>
              </a:r>
              <a:br>
                <a:rPr lang="en-DE" sz="1600" dirty="0"/>
              </a:br>
              <a:r>
                <a:rPr lang="en-DE" sz="1600" dirty="0">
                  <a:sym typeface="Wingdings" panose="05000000000000000000" pitchFamily="2" charset="2"/>
                </a:rPr>
                <a:t></a:t>
              </a:r>
              <a:r>
                <a:rPr lang="en-DE" sz="1600" dirty="0"/>
                <a:t> Failed its goal?</a:t>
              </a:r>
              <a:endParaRPr lang="en-DE" dirty="0"/>
            </a:p>
          </p:txBody>
        </p:sp>
        <p:sp>
          <p:nvSpPr>
            <p:cNvPr id="25" name="TextBox 24">
              <a:extLst>
                <a:ext uri="{FF2B5EF4-FFF2-40B4-BE49-F238E27FC236}">
                  <a16:creationId xmlns:a16="http://schemas.microsoft.com/office/drawing/2014/main" id="{9D648680-8A67-83C2-7CFB-0A61756D971C}"/>
                </a:ext>
              </a:extLst>
            </p:cNvPr>
            <p:cNvSpPr txBox="1"/>
            <p:nvPr/>
          </p:nvSpPr>
          <p:spPr>
            <a:xfrm>
              <a:off x="7794960" y="1729560"/>
              <a:ext cx="1984919"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2400" b="1" dirty="0">
                  <a:solidFill>
                    <a:schemeClr val="tx1">
                      <a:lumMod val="50000"/>
                      <a:lumOff val="50000"/>
                    </a:schemeClr>
                  </a:solidFill>
                  <a:latin typeface="+mj-lt"/>
                </a:rPr>
                <a:t>Problem</a:t>
              </a:r>
            </a:p>
          </p:txBody>
        </p:sp>
        <p:cxnSp>
          <p:nvCxnSpPr>
            <p:cNvPr id="27" name="Straight Connector 26">
              <a:extLst>
                <a:ext uri="{FF2B5EF4-FFF2-40B4-BE49-F238E27FC236}">
                  <a16:creationId xmlns:a16="http://schemas.microsoft.com/office/drawing/2014/main" id="{AA54330E-83B0-5469-76E7-BAAB20AE92A0}"/>
                </a:ext>
              </a:extLst>
            </p:cNvPr>
            <p:cNvCxnSpPr>
              <a:cxnSpLocks/>
            </p:cNvCxnSpPr>
            <p:nvPr/>
          </p:nvCxnSpPr>
          <p:spPr bwMode="auto">
            <a:xfrm>
              <a:off x="1434384" y="2191225"/>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AF6371A8-EF6C-64AE-4EA7-129CFF833191}"/>
                </a:ext>
              </a:extLst>
            </p:cNvPr>
            <p:cNvCxnSpPr>
              <a:cxnSpLocks/>
            </p:cNvCxnSpPr>
            <p:nvPr/>
          </p:nvCxnSpPr>
          <p:spPr bwMode="auto">
            <a:xfrm>
              <a:off x="7566535" y="2204864"/>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nvGrpSpPr>
            <p:cNvPr id="38" name="Group 37">
              <a:extLst>
                <a:ext uri="{FF2B5EF4-FFF2-40B4-BE49-F238E27FC236}">
                  <a16:creationId xmlns:a16="http://schemas.microsoft.com/office/drawing/2014/main" id="{348245CE-C3CC-147F-771F-A01751A30748}"/>
                </a:ext>
              </a:extLst>
            </p:cNvPr>
            <p:cNvGrpSpPr/>
            <p:nvPr/>
          </p:nvGrpSpPr>
          <p:grpSpPr>
            <a:xfrm>
              <a:off x="379518" y="2373253"/>
              <a:ext cx="4996402" cy="3360003"/>
              <a:chOff x="111327" y="2301245"/>
              <a:chExt cx="4996402" cy="3360003"/>
            </a:xfrm>
          </p:grpSpPr>
          <p:sp>
            <p:nvSpPr>
              <p:cNvPr id="34" name="Oval 33">
                <a:extLst>
                  <a:ext uri="{FF2B5EF4-FFF2-40B4-BE49-F238E27FC236}">
                    <a16:creationId xmlns:a16="http://schemas.microsoft.com/office/drawing/2014/main" id="{DD43E8A3-8A57-7304-A1F2-7FC4ACAE9E25}"/>
                  </a:ext>
                </a:extLst>
              </p:cNvPr>
              <p:cNvSpPr/>
              <p:nvPr/>
            </p:nvSpPr>
            <p:spPr bwMode="auto">
              <a:xfrm>
                <a:off x="111327" y="3645024"/>
                <a:ext cx="2672305" cy="2003114"/>
              </a:xfrm>
              <a:prstGeom prst="ellipse">
                <a:avLst/>
              </a:prstGeom>
              <a:solidFill>
                <a:schemeClr val="accent3"/>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3" name="Oval 32">
                <a:extLst>
                  <a:ext uri="{FF2B5EF4-FFF2-40B4-BE49-F238E27FC236}">
                    <a16:creationId xmlns:a16="http://schemas.microsoft.com/office/drawing/2014/main" id="{1A8946B9-F0BA-1E31-DA92-E8C2AF801F3B}"/>
                  </a:ext>
                </a:extLst>
              </p:cNvPr>
              <p:cNvSpPr/>
              <p:nvPr/>
            </p:nvSpPr>
            <p:spPr bwMode="auto">
              <a:xfrm>
                <a:off x="2415583" y="3658134"/>
                <a:ext cx="2672305" cy="2003114"/>
              </a:xfrm>
              <a:prstGeom prst="ellipse">
                <a:avLst/>
              </a:prstGeom>
              <a:solidFill>
                <a:srgbClr val="DBE0F8"/>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2" name="Oval 31">
                <a:extLst>
                  <a:ext uri="{FF2B5EF4-FFF2-40B4-BE49-F238E27FC236}">
                    <a16:creationId xmlns:a16="http://schemas.microsoft.com/office/drawing/2014/main" id="{9259A477-1A64-5775-1D1A-059CA1D6AE71}"/>
                  </a:ext>
                </a:extLst>
              </p:cNvPr>
              <p:cNvSpPr/>
              <p:nvPr/>
            </p:nvSpPr>
            <p:spPr bwMode="auto">
              <a:xfrm>
                <a:off x="119336" y="2361990"/>
                <a:ext cx="2672305" cy="2003114"/>
              </a:xfrm>
              <a:prstGeom prst="ellipse">
                <a:avLst/>
              </a:prstGeom>
              <a:solidFill>
                <a:srgbClr val="C0C0C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1" name="Oval 30">
                <a:extLst>
                  <a:ext uri="{FF2B5EF4-FFF2-40B4-BE49-F238E27FC236}">
                    <a16:creationId xmlns:a16="http://schemas.microsoft.com/office/drawing/2014/main" id="{7C5C7984-FC8E-28B0-1B13-AFD37F2EC6F0}"/>
                  </a:ext>
                </a:extLst>
              </p:cNvPr>
              <p:cNvSpPr/>
              <p:nvPr/>
            </p:nvSpPr>
            <p:spPr bwMode="auto">
              <a:xfrm>
                <a:off x="2435424" y="2301245"/>
                <a:ext cx="2672305" cy="2003114"/>
              </a:xfrm>
              <a:prstGeom prst="ellipse">
                <a:avLst/>
              </a:prstGeom>
              <a:solidFill>
                <a:srgbClr val="D8BAF8"/>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mc:AlternateContent xmlns:mc="http://schemas.openxmlformats.org/markup-compatibility/2006">
            <mc:Choice xmlns:am3d="http://schemas.microsoft.com/office/drawing/2017/model3d" Requires="am3d">
              <p:graphicFrame>
                <p:nvGraphicFramePr>
                  <p:cNvPr id="19" name="3D Model 18">
                    <a:extLst>
                      <a:ext uri="{FF2B5EF4-FFF2-40B4-BE49-F238E27FC236}">
                        <a16:creationId xmlns:a16="http://schemas.microsoft.com/office/drawing/2014/main" id="{80498313-532F-7FF9-5435-017BF8107EC3}"/>
                      </a:ext>
                    </a:extLst>
                  </p:cNvPr>
                  <p:cNvGraphicFramePr>
                    <a:graphicFrameLocks noChangeAspect="1"/>
                  </p:cNvGraphicFramePr>
                  <p:nvPr>
                    <p:extLst>
                      <p:ext uri="{D42A27DB-BD31-4B8C-83A1-F6EECF244321}">
                        <p14:modId xmlns:p14="http://schemas.microsoft.com/office/powerpoint/2010/main" val="837933447"/>
                      </p:ext>
                    </p:extLst>
                  </p:nvPr>
                </p:nvGraphicFramePr>
                <p:xfrm>
                  <a:off x="1782183" y="2821917"/>
                  <a:ext cx="1573411" cy="2566967"/>
                </p:xfrm>
                <a:graphic>
                  <a:graphicData uri="http://schemas.microsoft.com/office/drawing/2017/model3d">
                    <am3d:model3d r:embed="rId3">
                      <am3d:spPr>
                        <a:xfrm>
                          <a:off x="0" y="0"/>
                          <a:ext cx="1573411" cy="2566967"/>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20400000" ay="10800000"/>
                        <am3d:postTrans dx="0" dy="0" dz="0"/>
                      </am3d:trans>
                      <am3d:raster rName="Office3DRenderer" rVer="16.0.8326">
                        <am3d:blip r:embed="rId4"/>
                      </am3d:raster>
                      <am3d:objViewport viewportSz="31468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 Model 18">
                    <a:extLst>
                      <a:ext uri="{FF2B5EF4-FFF2-40B4-BE49-F238E27FC236}">
                        <a16:creationId xmlns:a16="http://schemas.microsoft.com/office/drawing/2014/main" id="{80498313-532F-7FF9-5435-017BF8107EC3}"/>
                      </a:ext>
                    </a:extLst>
                  </p:cNvPr>
                  <p:cNvPicPr>
                    <a:picLocks noGrp="1" noRot="1" noChangeAspect="1" noMove="1" noResize="1" noEditPoints="1" noAdjustHandles="1" noChangeArrowheads="1" noChangeShapeType="1" noCrop="1"/>
                  </p:cNvPicPr>
                  <p:nvPr/>
                </p:nvPicPr>
                <p:blipFill>
                  <a:blip r:embed="rId4"/>
                  <a:stretch>
                    <a:fillRect/>
                  </a:stretch>
                </p:blipFill>
                <p:spPr>
                  <a:xfrm>
                    <a:off x="2110911" y="2893925"/>
                    <a:ext cx="1573411" cy="2566967"/>
                  </a:xfrm>
                  <a:prstGeom prst="rect">
                    <a:avLst/>
                  </a:prstGeom>
                </p:spPr>
              </p:pic>
            </mc:Fallback>
          </mc:AlternateContent>
          <p:sp>
            <p:nvSpPr>
              <p:cNvPr id="21" name="TextBox 20">
                <a:extLst>
                  <a:ext uri="{FF2B5EF4-FFF2-40B4-BE49-F238E27FC236}">
                    <a16:creationId xmlns:a16="http://schemas.microsoft.com/office/drawing/2014/main" id="{78AAC69A-037D-1662-E115-487A8E09A101}"/>
                  </a:ext>
                </a:extLst>
              </p:cNvPr>
              <p:cNvSpPr txBox="1"/>
              <p:nvPr/>
            </p:nvSpPr>
            <p:spPr>
              <a:xfrm>
                <a:off x="427272" y="4571836"/>
                <a:ext cx="14200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solidFill>
                      <a:schemeClr val="tx1"/>
                    </a:solidFill>
                    <a:latin typeface="+mj-lt"/>
                  </a:rPr>
                  <a:t>Transparent</a:t>
                </a:r>
              </a:p>
            </p:txBody>
          </p:sp>
          <p:sp>
            <p:nvSpPr>
              <p:cNvPr id="22" name="TextBox 21">
                <a:extLst>
                  <a:ext uri="{FF2B5EF4-FFF2-40B4-BE49-F238E27FC236}">
                    <a16:creationId xmlns:a16="http://schemas.microsoft.com/office/drawing/2014/main" id="{D6893CF2-2761-8CE0-4BAE-4E3E7CB12359}"/>
                  </a:ext>
                </a:extLst>
              </p:cNvPr>
              <p:cNvSpPr txBox="1"/>
              <p:nvPr/>
            </p:nvSpPr>
            <p:spPr>
              <a:xfrm>
                <a:off x="2971962" y="3056065"/>
                <a:ext cx="159530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solidFill>
                      <a:schemeClr val="tx1"/>
                    </a:solidFill>
                    <a:latin typeface="+mj-lt"/>
                  </a:rPr>
                  <a:t>Decentralized</a:t>
                </a:r>
              </a:p>
            </p:txBody>
          </p:sp>
          <p:sp>
            <p:nvSpPr>
              <p:cNvPr id="23" name="TextBox 22">
                <a:extLst>
                  <a:ext uri="{FF2B5EF4-FFF2-40B4-BE49-F238E27FC236}">
                    <a16:creationId xmlns:a16="http://schemas.microsoft.com/office/drawing/2014/main" id="{CD0D837F-9B06-BC9D-20F8-86828CF20652}"/>
                  </a:ext>
                </a:extLst>
              </p:cNvPr>
              <p:cNvSpPr txBox="1"/>
              <p:nvPr/>
            </p:nvSpPr>
            <p:spPr>
              <a:xfrm>
                <a:off x="3303202" y="4571836"/>
                <a:ext cx="92845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solidFill>
                      <a:schemeClr val="tx1"/>
                    </a:solidFill>
                    <a:latin typeface="+mj-lt"/>
                  </a:rPr>
                  <a:t>Neutral</a:t>
                </a:r>
              </a:p>
            </p:txBody>
          </p:sp>
          <p:pic>
            <p:nvPicPr>
              <p:cNvPr id="36" name="Graphic 35" descr="Lightning bolt with solid fill">
                <a:extLst>
                  <a:ext uri="{FF2B5EF4-FFF2-40B4-BE49-F238E27FC236}">
                    <a16:creationId xmlns:a16="http://schemas.microsoft.com/office/drawing/2014/main" id="{E1DA8A8D-2715-E941-F6F4-410668A0C5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8847" y="3487635"/>
                <a:ext cx="387795" cy="387795"/>
              </a:xfrm>
              <a:prstGeom prst="rect">
                <a:avLst/>
              </a:prstGeom>
            </p:spPr>
          </p:pic>
          <p:pic>
            <p:nvPicPr>
              <p:cNvPr id="37" name="Graphic 36" descr="Lightning bolt with solid fill">
                <a:extLst>
                  <a:ext uri="{FF2B5EF4-FFF2-40B4-BE49-F238E27FC236}">
                    <a16:creationId xmlns:a16="http://schemas.microsoft.com/office/drawing/2014/main" id="{3E72537E-A6EE-08FE-0C93-D92E5B15D3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5720" y="4985421"/>
                <a:ext cx="387795" cy="387795"/>
              </a:xfrm>
              <a:prstGeom prst="rect">
                <a:avLst/>
              </a:prstGeom>
            </p:spPr>
          </p:pic>
        </p:grpSp>
      </p:grpSp>
      <p:sp>
        <p:nvSpPr>
          <p:cNvPr id="20" name="TextBox 19">
            <a:extLst>
              <a:ext uri="{FF2B5EF4-FFF2-40B4-BE49-F238E27FC236}">
                <a16:creationId xmlns:a16="http://schemas.microsoft.com/office/drawing/2014/main" id="{652E9D20-93A1-443F-874E-5BF2FCAB6D90}"/>
              </a:ext>
            </a:extLst>
          </p:cNvPr>
          <p:cNvSpPr txBox="1"/>
          <p:nvPr/>
        </p:nvSpPr>
        <p:spPr>
          <a:xfrm>
            <a:off x="756000" y="3177000"/>
            <a:ext cx="173637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dirty="0">
                <a:solidFill>
                  <a:schemeClr val="tx1"/>
                </a:solidFill>
                <a:latin typeface="+mj-lt"/>
              </a:rPr>
              <a:t>Permissionless</a:t>
            </a:r>
          </a:p>
        </p:txBody>
      </p:sp>
    </p:spTree>
    <p:extLst>
      <p:ext uri="{BB962C8B-B14F-4D97-AF65-F5344CB8AC3E}">
        <p14:creationId xmlns:p14="http://schemas.microsoft.com/office/powerpoint/2010/main" val="231749091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2FAC45-78AE-2189-BA2B-89106EF40632}"/>
              </a:ext>
            </a:extLst>
          </p:cNvPr>
          <p:cNvSpPr/>
          <p:nvPr/>
        </p:nvSpPr>
        <p:spPr bwMode="auto">
          <a:xfrm>
            <a:off x="-1530" y="2420243"/>
            <a:ext cx="12192000" cy="720725"/>
          </a:xfrm>
          <a:prstGeom prst="rect">
            <a:avLst/>
          </a:prstGeom>
          <a:solidFill>
            <a:schemeClr val="accent6"/>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 name="Inhaltsplatzhalter 2"/>
          <p:cNvSpPr>
            <a:spLocks noGrp="1"/>
          </p:cNvSpPr>
          <p:nvPr>
            <p:ph idx="1"/>
          </p:nvPr>
        </p:nvSpPr>
        <p:spPr/>
        <p:txBody>
          <a:bodyPr/>
          <a:lstStyle/>
          <a:p>
            <a:pPr marL="342900" indent="-342900">
              <a:buFont typeface="+mj-lt"/>
              <a:buAutoNum type="arabicPeriod"/>
            </a:pPr>
            <a:endParaRPr lang="en-US" dirty="0"/>
          </a:p>
          <a:p>
            <a:pPr marL="342900" indent="-342900">
              <a:buFont typeface="+mj-lt"/>
              <a:buAutoNum type="arabicPeriod"/>
            </a:pPr>
            <a:r>
              <a:rPr lang="en-US" dirty="0"/>
              <a:t>Introduction</a:t>
            </a:r>
          </a:p>
          <a:p>
            <a:pPr marL="342900" indent="-342900">
              <a:buFont typeface="+mj-lt"/>
              <a:buAutoNum type="arabicPeriod"/>
            </a:pPr>
            <a:endParaRPr lang="en-US" dirty="0"/>
          </a:p>
          <a:p>
            <a:pPr marL="342900" indent="-342900">
              <a:buFont typeface="+mj-lt"/>
              <a:buAutoNum type="arabicPeriod"/>
            </a:pPr>
            <a:r>
              <a:rPr lang="en-US" dirty="0"/>
              <a:t>Motivation</a:t>
            </a:r>
            <a:br>
              <a:rPr lang="en-US" dirty="0"/>
            </a:br>
            <a:endParaRPr lang="en-US" dirty="0"/>
          </a:p>
          <a:p>
            <a:pPr marL="342900" indent="-342900">
              <a:buFont typeface="+mj-lt"/>
              <a:buAutoNum type="arabicPeriod"/>
            </a:pPr>
            <a:r>
              <a:rPr lang="en-US" dirty="0"/>
              <a:t>Research Questions</a:t>
            </a:r>
          </a:p>
          <a:p>
            <a:pPr marL="342900" indent="-342900">
              <a:buFont typeface="+mj-lt"/>
              <a:buAutoNum type="arabicPeriod"/>
            </a:pPr>
            <a:endParaRPr lang="en-US" dirty="0"/>
          </a:p>
          <a:p>
            <a:pPr marL="342900" indent="-342900">
              <a:buFont typeface="+mj-lt"/>
              <a:buAutoNum type="arabicPeriod"/>
            </a:pPr>
            <a:r>
              <a:rPr lang="en-US" dirty="0"/>
              <a:t>Methodology</a:t>
            </a:r>
          </a:p>
          <a:p>
            <a:pPr marL="342900" indent="-342900">
              <a:buFont typeface="+mj-lt"/>
              <a:buAutoNum type="arabicPeriod"/>
            </a:pPr>
            <a:endParaRPr lang="en-GB" dirty="0"/>
          </a:p>
          <a:p>
            <a:pPr marL="342900" indent="-342900">
              <a:buFont typeface="+mj-lt"/>
              <a:buAutoNum type="arabicPeriod"/>
            </a:pPr>
            <a:r>
              <a:rPr lang="en-GB" dirty="0"/>
              <a:t>Timeline</a:t>
            </a:r>
          </a:p>
          <a:p>
            <a:pPr marL="84138"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12</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nvGraphicFramePr>
            <p:xfrm>
              <a:off x="9888859" y="7317432"/>
              <a:ext cx="2019929" cy="3623299"/>
            </p:xfrm>
            <a:graphic>
              <a:graphicData uri="http://schemas.microsoft.com/office/drawing/2017/model3d">
                <am3d:model3d r:embed="rId3">
                  <am3d:spPr>
                    <a:xfrm>
                      <a:off x="0" y="0"/>
                      <a:ext cx="2019929" cy="3623299"/>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4385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9888859" y="7317432"/>
                <a:ext cx="2019929" cy="3623299"/>
              </a:xfrm>
              <a:prstGeom prst="rect">
                <a:avLst/>
              </a:prstGeom>
            </p:spPr>
          </p:pic>
        </mc:Fallback>
      </mc:AlternateContent>
      <p:sp>
        <p:nvSpPr>
          <p:cNvPr id="11" name="Freeform 10">
            <a:extLst>
              <a:ext uri="{FF2B5EF4-FFF2-40B4-BE49-F238E27FC236}">
                <a16:creationId xmlns:a16="http://schemas.microsoft.com/office/drawing/2014/main" id="{D93D7FFD-4815-BE3A-A0D3-CA08192E1F8F}"/>
              </a:ext>
            </a:extLst>
          </p:cNvPr>
          <p:cNvSpPr>
            <a:spLocks noChangeAspect="1"/>
          </p:cNvSpPr>
          <p:nvPr/>
        </p:nvSpPr>
        <p:spPr>
          <a:xfrm>
            <a:off x="3966565" y="7442323"/>
            <a:ext cx="4258871" cy="739205"/>
          </a:xfrm>
          <a:custGeom>
            <a:avLst/>
            <a:gdLst>
              <a:gd name="connsiteX0" fmla="*/ 710700 w 7874234"/>
              <a:gd name="connsiteY0" fmla="*/ 979629 h 1366718"/>
              <a:gd name="connsiteX1" fmla="*/ 678799 w 7874234"/>
              <a:gd name="connsiteY1" fmla="*/ 1011113 h 1366718"/>
              <a:gd name="connsiteX2" fmla="*/ 64205 w 7874234"/>
              <a:gd name="connsiteY2" fmla="*/ 1011113 h 1366718"/>
              <a:gd name="connsiteX3" fmla="*/ 354542 w 7874234"/>
              <a:gd name="connsiteY3" fmla="*/ 1301328 h 1366718"/>
              <a:gd name="connsiteX4" fmla="*/ 607326 w 7874234"/>
              <a:gd name="connsiteY4" fmla="*/ 1171761 h 1366718"/>
              <a:gd name="connsiteX5" fmla="*/ 646495 w 7874234"/>
              <a:gd name="connsiteY5" fmla="*/ 1159248 h 1366718"/>
              <a:gd name="connsiteX6" fmla="*/ 663859 w 7874234"/>
              <a:gd name="connsiteY6" fmla="*/ 1181448 h 1366718"/>
              <a:gd name="connsiteX7" fmla="*/ 659820 w 7874234"/>
              <a:gd name="connsiteY7" fmla="*/ 1202841 h 1366718"/>
              <a:gd name="connsiteX8" fmla="*/ 354139 w 7874234"/>
              <a:gd name="connsiteY8" fmla="*/ 1363489 h 1366718"/>
              <a:gd name="connsiteX9" fmla="*/ 0 w 7874234"/>
              <a:gd name="connsiteY9" fmla="*/ 980840 h 1366718"/>
              <a:gd name="connsiteX10" fmla="*/ 354139 w 7874234"/>
              <a:gd name="connsiteY10" fmla="*/ 598191 h 1366718"/>
              <a:gd name="connsiteX11" fmla="*/ 710700 w 7874234"/>
              <a:gd name="connsiteY11" fmla="*/ 979629 h 1366718"/>
              <a:gd name="connsiteX12" fmla="*/ 644880 w 7874234"/>
              <a:gd name="connsiteY12" fmla="*/ 949760 h 1366718"/>
              <a:gd name="connsiteX13" fmla="*/ 354542 w 7874234"/>
              <a:gd name="connsiteY13" fmla="*/ 659544 h 1366718"/>
              <a:gd name="connsiteX14" fmla="*/ 64205 w 7874234"/>
              <a:gd name="connsiteY14" fmla="*/ 949760 h 1366718"/>
              <a:gd name="connsiteX15" fmla="*/ 644880 w 7874234"/>
              <a:gd name="connsiteY15" fmla="*/ 949760 h 1366718"/>
              <a:gd name="connsiteX16" fmla="*/ 1456531 w 7874234"/>
              <a:gd name="connsiteY16" fmla="*/ 613126 h 1366718"/>
              <a:gd name="connsiteX17" fmla="*/ 1487221 w 7874234"/>
              <a:gd name="connsiteY17" fmla="*/ 643802 h 1366718"/>
              <a:gd name="connsiteX18" fmla="*/ 1456531 w 7874234"/>
              <a:gd name="connsiteY18" fmla="*/ 674479 h 1366718"/>
              <a:gd name="connsiteX19" fmla="*/ 1291778 w 7874234"/>
              <a:gd name="connsiteY19" fmla="*/ 674479 h 1366718"/>
              <a:gd name="connsiteX20" fmla="*/ 1291778 w 7874234"/>
              <a:gd name="connsiteY20" fmla="*/ 1320703 h 1366718"/>
              <a:gd name="connsiteX21" fmla="*/ 1261089 w 7874234"/>
              <a:gd name="connsiteY21" fmla="*/ 1351380 h 1366718"/>
              <a:gd name="connsiteX22" fmla="*/ 1230400 w 7874234"/>
              <a:gd name="connsiteY22" fmla="*/ 1320703 h 1366718"/>
              <a:gd name="connsiteX23" fmla="*/ 1230400 w 7874234"/>
              <a:gd name="connsiteY23" fmla="*/ 674479 h 1366718"/>
              <a:gd name="connsiteX24" fmla="*/ 1072107 w 7874234"/>
              <a:gd name="connsiteY24" fmla="*/ 674479 h 1366718"/>
              <a:gd name="connsiteX25" fmla="*/ 1041418 w 7874234"/>
              <a:gd name="connsiteY25" fmla="*/ 643802 h 1366718"/>
              <a:gd name="connsiteX26" fmla="*/ 1072107 w 7874234"/>
              <a:gd name="connsiteY26" fmla="*/ 613126 h 1366718"/>
              <a:gd name="connsiteX27" fmla="*/ 1230400 w 7874234"/>
              <a:gd name="connsiteY27" fmla="*/ 613126 h 1366718"/>
              <a:gd name="connsiteX28" fmla="*/ 1230400 w 7874234"/>
              <a:gd name="connsiteY28" fmla="*/ 376594 h 1366718"/>
              <a:gd name="connsiteX29" fmla="*/ 1255032 w 7874234"/>
              <a:gd name="connsiteY29" fmla="*/ 345514 h 1366718"/>
              <a:gd name="connsiteX30" fmla="*/ 1291778 w 7874234"/>
              <a:gd name="connsiteY30" fmla="*/ 375787 h 1366718"/>
              <a:gd name="connsiteX31" fmla="*/ 1291778 w 7874234"/>
              <a:gd name="connsiteY31" fmla="*/ 613126 h 1366718"/>
              <a:gd name="connsiteX32" fmla="*/ 1456531 w 7874234"/>
              <a:gd name="connsiteY32" fmla="*/ 613126 h 1366718"/>
              <a:gd name="connsiteX33" fmla="*/ 2461607 w 7874234"/>
              <a:gd name="connsiteY33" fmla="*/ 925542 h 1366718"/>
              <a:gd name="connsiteX34" fmla="*/ 2461607 w 7874234"/>
              <a:gd name="connsiteY34" fmla="*/ 1317070 h 1366718"/>
              <a:gd name="connsiteX35" fmla="*/ 2430918 w 7874234"/>
              <a:gd name="connsiteY35" fmla="*/ 1347747 h 1366718"/>
              <a:gd name="connsiteX36" fmla="*/ 2400228 w 7874234"/>
              <a:gd name="connsiteY36" fmla="*/ 1317070 h 1366718"/>
              <a:gd name="connsiteX37" fmla="*/ 2400228 w 7874234"/>
              <a:gd name="connsiteY37" fmla="*/ 925542 h 1366718"/>
              <a:gd name="connsiteX38" fmla="*/ 2178134 w 7874234"/>
              <a:gd name="connsiteY38" fmla="*/ 661562 h 1366718"/>
              <a:gd name="connsiteX39" fmla="*/ 1918487 w 7874234"/>
              <a:gd name="connsiteY39" fmla="*/ 995775 h 1366718"/>
              <a:gd name="connsiteX40" fmla="*/ 1920506 w 7874234"/>
              <a:gd name="connsiteY40" fmla="*/ 1022011 h 1366718"/>
              <a:gd name="connsiteX41" fmla="*/ 1920506 w 7874234"/>
              <a:gd name="connsiteY41" fmla="*/ 1315859 h 1366718"/>
              <a:gd name="connsiteX42" fmla="*/ 1895873 w 7874234"/>
              <a:gd name="connsiteY42" fmla="*/ 1346940 h 1366718"/>
              <a:gd name="connsiteX43" fmla="*/ 1859127 w 7874234"/>
              <a:gd name="connsiteY43" fmla="*/ 1316667 h 1366718"/>
              <a:gd name="connsiteX44" fmla="*/ 1859127 w 7874234"/>
              <a:gd name="connsiteY44" fmla="*/ 30676 h 1366718"/>
              <a:gd name="connsiteX45" fmla="*/ 1889816 w 7874234"/>
              <a:gd name="connsiteY45" fmla="*/ 0 h 1366718"/>
              <a:gd name="connsiteX46" fmla="*/ 1920506 w 7874234"/>
              <a:gd name="connsiteY46" fmla="*/ 30676 h 1366718"/>
              <a:gd name="connsiteX47" fmla="*/ 1920506 w 7874234"/>
              <a:gd name="connsiteY47" fmla="*/ 758435 h 1366718"/>
              <a:gd name="connsiteX48" fmla="*/ 2177731 w 7874234"/>
              <a:gd name="connsiteY48" fmla="*/ 600210 h 1366718"/>
              <a:gd name="connsiteX49" fmla="*/ 2461607 w 7874234"/>
              <a:gd name="connsiteY49" fmla="*/ 925542 h 1366718"/>
              <a:gd name="connsiteX50" fmla="*/ 3563596 w 7874234"/>
              <a:gd name="connsiteY50" fmla="*/ 979629 h 1366718"/>
              <a:gd name="connsiteX51" fmla="*/ 3531695 w 7874234"/>
              <a:gd name="connsiteY51" fmla="*/ 1011113 h 1366718"/>
              <a:gd name="connsiteX52" fmla="*/ 2916697 w 7874234"/>
              <a:gd name="connsiteY52" fmla="*/ 1011113 h 1366718"/>
              <a:gd name="connsiteX53" fmla="*/ 3207034 w 7874234"/>
              <a:gd name="connsiteY53" fmla="*/ 1301328 h 1366718"/>
              <a:gd name="connsiteX54" fmla="*/ 3459817 w 7874234"/>
              <a:gd name="connsiteY54" fmla="*/ 1171761 h 1366718"/>
              <a:gd name="connsiteX55" fmla="*/ 3498987 w 7874234"/>
              <a:gd name="connsiteY55" fmla="*/ 1159248 h 1366718"/>
              <a:gd name="connsiteX56" fmla="*/ 3516350 w 7874234"/>
              <a:gd name="connsiteY56" fmla="*/ 1181448 h 1366718"/>
              <a:gd name="connsiteX57" fmla="*/ 3512312 w 7874234"/>
              <a:gd name="connsiteY57" fmla="*/ 1202841 h 1366718"/>
              <a:gd name="connsiteX58" fmla="*/ 3206630 w 7874234"/>
              <a:gd name="connsiteY58" fmla="*/ 1363489 h 1366718"/>
              <a:gd name="connsiteX59" fmla="*/ 2852492 w 7874234"/>
              <a:gd name="connsiteY59" fmla="*/ 980840 h 1366718"/>
              <a:gd name="connsiteX60" fmla="*/ 3206630 w 7874234"/>
              <a:gd name="connsiteY60" fmla="*/ 598191 h 1366718"/>
              <a:gd name="connsiteX61" fmla="*/ 3563596 w 7874234"/>
              <a:gd name="connsiteY61" fmla="*/ 979629 h 1366718"/>
              <a:gd name="connsiteX62" fmla="*/ 3497371 w 7874234"/>
              <a:gd name="connsiteY62" fmla="*/ 949760 h 1366718"/>
              <a:gd name="connsiteX63" fmla="*/ 3207034 w 7874234"/>
              <a:gd name="connsiteY63" fmla="*/ 659544 h 1366718"/>
              <a:gd name="connsiteX64" fmla="*/ 2916697 w 7874234"/>
              <a:gd name="connsiteY64" fmla="*/ 949760 h 1366718"/>
              <a:gd name="connsiteX65" fmla="*/ 3497371 w 7874234"/>
              <a:gd name="connsiteY65" fmla="*/ 949760 h 1366718"/>
              <a:gd name="connsiteX66" fmla="*/ 4317907 w 7874234"/>
              <a:gd name="connsiteY66" fmla="*/ 641784 h 1366718"/>
              <a:gd name="connsiteX67" fmla="*/ 4289237 w 7874234"/>
              <a:gd name="connsiteY67" fmla="*/ 674883 h 1366718"/>
              <a:gd name="connsiteX68" fmla="*/ 4027570 w 7874234"/>
              <a:gd name="connsiteY68" fmla="*/ 1019993 h 1366718"/>
              <a:gd name="connsiteX69" fmla="*/ 4027570 w 7874234"/>
              <a:gd name="connsiteY69" fmla="*/ 1313841 h 1366718"/>
              <a:gd name="connsiteX70" fmla="*/ 4002938 w 7874234"/>
              <a:gd name="connsiteY70" fmla="*/ 1344922 h 1366718"/>
              <a:gd name="connsiteX71" fmla="*/ 3966191 w 7874234"/>
              <a:gd name="connsiteY71" fmla="*/ 1314649 h 1366718"/>
              <a:gd name="connsiteX72" fmla="*/ 3966191 w 7874234"/>
              <a:gd name="connsiteY72" fmla="*/ 645013 h 1366718"/>
              <a:gd name="connsiteX73" fmla="*/ 3990823 w 7874234"/>
              <a:gd name="connsiteY73" fmla="*/ 613933 h 1366718"/>
              <a:gd name="connsiteX74" fmla="*/ 4027570 w 7874234"/>
              <a:gd name="connsiteY74" fmla="*/ 644206 h 1366718"/>
              <a:gd name="connsiteX75" fmla="*/ 4027570 w 7874234"/>
              <a:gd name="connsiteY75" fmla="*/ 780636 h 1366718"/>
              <a:gd name="connsiteX76" fmla="*/ 4284795 w 7874234"/>
              <a:gd name="connsiteY76" fmla="*/ 613529 h 1366718"/>
              <a:gd name="connsiteX77" fmla="*/ 4317907 w 7874234"/>
              <a:gd name="connsiteY77" fmla="*/ 641784 h 1366718"/>
              <a:gd name="connsiteX78" fmla="*/ 5327424 w 7874234"/>
              <a:gd name="connsiteY78" fmla="*/ 979629 h 1366718"/>
              <a:gd name="connsiteX79" fmla="*/ 5295524 w 7874234"/>
              <a:gd name="connsiteY79" fmla="*/ 1011113 h 1366718"/>
              <a:gd name="connsiteX80" fmla="*/ 4680929 w 7874234"/>
              <a:gd name="connsiteY80" fmla="*/ 1011113 h 1366718"/>
              <a:gd name="connsiteX81" fmla="*/ 4971267 w 7874234"/>
              <a:gd name="connsiteY81" fmla="*/ 1301328 h 1366718"/>
              <a:gd name="connsiteX82" fmla="*/ 5224050 w 7874234"/>
              <a:gd name="connsiteY82" fmla="*/ 1171761 h 1366718"/>
              <a:gd name="connsiteX83" fmla="*/ 5263219 w 7874234"/>
              <a:gd name="connsiteY83" fmla="*/ 1159248 h 1366718"/>
              <a:gd name="connsiteX84" fmla="*/ 5280583 w 7874234"/>
              <a:gd name="connsiteY84" fmla="*/ 1181448 h 1366718"/>
              <a:gd name="connsiteX85" fmla="*/ 5276545 w 7874234"/>
              <a:gd name="connsiteY85" fmla="*/ 1202841 h 1366718"/>
              <a:gd name="connsiteX86" fmla="*/ 4970863 w 7874234"/>
              <a:gd name="connsiteY86" fmla="*/ 1363489 h 1366718"/>
              <a:gd name="connsiteX87" fmla="*/ 4616724 w 7874234"/>
              <a:gd name="connsiteY87" fmla="*/ 980840 h 1366718"/>
              <a:gd name="connsiteX88" fmla="*/ 4970863 w 7874234"/>
              <a:gd name="connsiteY88" fmla="*/ 598191 h 1366718"/>
              <a:gd name="connsiteX89" fmla="*/ 5327424 w 7874234"/>
              <a:gd name="connsiteY89" fmla="*/ 979629 h 1366718"/>
              <a:gd name="connsiteX90" fmla="*/ 5261604 w 7874234"/>
              <a:gd name="connsiteY90" fmla="*/ 949760 h 1366718"/>
              <a:gd name="connsiteX91" fmla="*/ 4971267 w 7874234"/>
              <a:gd name="connsiteY91" fmla="*/ 659544 h 1366718"/>
              <a:gd name="connsiteX92" fmla="*/ 4680929 w 7874234"/>
              <a:gd name="connsiteY92" fmla="*/ 949760 h 1366718"/>
              <a:gd name="connsiteX93" fmla="*/ 5261604 w 7874234"/>
              <a:gd name="connsiteY93" fmla="*/ 949760 h 1366718"/>
              <a:gd name="connsiteX94" fmla="*/ 6319578 w 7874234"/>
              <a:gd name="connsiteY94" fmla="*/ 649453 h 1366718"/>
              <a:gd name="connsiteX95" fmla="*/ 6319578 w 7874234"/>
              <a:gd name="connsiteY95" fmla="*/ 1320703 h 1366718"/>
              <a:gd name="connsiteX96" fmla="*/ 6288889 w 7874234"/>
              <a:gd name="connsiteY96" fmla="*/ 1351380 h 1366718"/>
              <a:gd name="connsiteX97" fmla="*/ 6258199 w 7874234"/>
              <a:gd name="connsiteY97" fmla="*/ 1320703 h 1366718"/>
              <a:gd name="connsiteX98" fmla="*/ 6258199 w 7874234"/>
              <a:gd name="connsiteY98" fmla="*/ 1193154 h 1366718"/>
              <a:gd name="connsiteX99" fmla="*/ 6002993 w 7874234"/>
              <a:gd name="connsiteY99" fmla="*/ 1366718 h 1366718"/>
              <a:gd name="connsiteX100" fmla="*/ 5719117 w 7874234"/>
              <a:gd name="connsiteY100" fmla="*/ 1041386 h 1366718"/>
              <a:gd name="connsiteX101" fmla="*/ 5719117 w 7874234"/>
              <a:gd name="connsiteY101" fmla="*/ 647839 h 1366718"/>
              <a:gd name="connsiteX102" fmla="*/ 5749806 w 7874234"/>
              <a:gd name="connsiteY102" fmla="*/ 617162 h 1366718"/>
              <a:gd name="connsiteX103" fmla="*/ 5780496 w 7874234"/>
              <a:gd name="connsiteY103" fmla="*/ 647839 h 1366718"/>
              <a:gd name="connsiteX104" fmla="*/ 5780496 w 7874234"/>
              <a:gd name="connsiteY104" fmla="*/ 1041386 h 1366718"/>
              <a:gd name="connsiteX105" fmla="*/ 6002589 w 7874234"/>
              <a:gd name="connsiteY105" fmla="*/ 1305365 h 1366718"/>
              <a:gd name="connsiteX106" fmla="*/ 6257795 w 7874234"/>
              <a:gd name="connsiteY106" fmla="*/ 898498 h 1366718"/>
              <a:gd name="connsiteX107" fmla="*/ 6257795 w 7874234"/>
              <a:gd name="connsiteY107" fmla="*/ 647839 h 1366718"/>
              <a:gd name="connsiteX108" fmla="*/ 6297369 w 7874234"/>
              <a:gd name="connsiteY108" fmla="*/ 618373 h 1366718"/>
              <a:gd name="connsiteX109" fmla="*/ 6319578 w 7874234"/>
              <a:gd name="connsiteY109" fmla="*/ 649453 h 1366718"/>
              <a:gd name="connsiteX110" fmla="*/ 7874234 w 7874234"/>
              <a:gd name="connsiteY110" fmla="*/ 923120 h 1366718"/>
              <a:gd name="connsiteX111" fmla="*/ 7874234 w 7874234"/>
              <a:gd name="connsiteY111" fmla="*/ 1316667 h 1366718"/>
              <a:gd name="connsiteX112" fmla="*/ 7843545 w 7874234"/>
              <a:gd name="connsiteY112" fmla="*/ 1347343 h 1366718"/>
              <a:gd name="connsiteX113" fmla="*/ 7812855 w 7874234"/>
              <a:gd name="connsiteY113" fmla="*/ 1316667 h 1366718"/>
              <a:gd name="connsiteX114" fmla="*/ 7812855 w 7874234"/>
              <a:gd name="connsiteY114" fmla="*/ 923120 h 1366718"/>
              <a:gd name="connsiteX115" fmla="*/ 7590762 w 7874234"/>
              <a:gd name="connsiteY115" fmla="*/ 661562 h 1366718"/>
              <a:gd name="connsiteX116" fmla="*/ 7335556 w 7874234"/>
              <a:gd name="connsiteY116" fmla="*/ 1013131 h 1366718"/>
              <a:gd name="connsiteX117" fmla="*/ 7335556 w 7874234"/>
              <a:gd name="connsiteY117" fmla="*/ 1316667 h 1366718"/>
              <a:gd name="connsiteX118" fmla="*/ 7304867 w 7874234"/>
              <a:gd name="connsiteY118" fmla="*/ 1347343 h 1366718"/>
              <a:gd name="connsiteX119" fmla="*/ 7274177 w 7874234"/>
              <a:gd name="connsiteY119" fmla="*/ 1316667 h 1366718"/>
              <a:gd name="connsiteX120" fmla="*/ 7274177 w 7874234"/>
              <a:gd name="connsiteY120" fmla="*/ 923120 h 1366718"/>
              <a:gd name="connsiteX121" fmla="*/ 7052084 w 7874234"/>
              <a:gd name="connsiteY121" fmla="*/ 661562 h 1366718"/>
              <a:gd name="connsiteX122" fmla="*/ 6794858 w 7874234"/>
              <a:gd name="connsiteY122" fmla="*/ 1004655 h 1366718"/>
              <a:gd name="connsiteX123" fmla="*/ 6794858 w 7874234"/>
              <a:gd name="connsiteY123" fmla="*/ 1019993 h 1366718"/>
              <a:gd name="connsiteX124" fmla="*/ 6794858 w 7874234"/>
              <a:gd name="connsiteY124" fmla="*/ 1315859 h 1366718"/>
              <a:gd name="connsiteX125" fmla="*/ 6769823 w 7874234"/>
              <a:gd name="connsiteY125" fmla="*/ 1346940 h 1366718"/>
              <a:gd name="connsiteX126" fmla="*/ 6733076 w 7874234"/>
              <a:gd name="connsiteY126" fmla="*/ 1316667 h 1366718"/>
              <a:gd name="connsiteX127" fmla="*/ 6733076 w 7874234"/>
              <a:gd name="connsiteY127" fmla="*/ 645013 h 1366718"/>
              <a:gd name="connsiteX128" fmla="*/ 6757708 w 7874234"/>
              <a:gd name="connsiteY128" fmla="*/ 613933 h 1366718"/>
              <a:gd name="connsiteX129" fmla="*/ 6794455 w 7874234"/>
              <a:gd name="connsiteY129" fmla="*/ 644206 h 1366718"/>
              <a:gd name="connsiteX130" fmla="*/ 6794455 w 7874234"/>
              <a:gd name="connsiteY130" fmla="*/ 756417 h 1366718"/>
              <a:gd name="connsiteX131" fmla="*/ 7051679 w 7874234"/>
              <a:gd name="connsiteY131" fmla="*/ 600210 h 1366718"/>
              <a:gd name="connsiteX132" fmla="*/ 7313347 w 7874234"/>
              <a:gd name="connsiteY132" fmla="*/ 795974 h 1366718"/>
              <a:gd name="connsiteX133" fmla="*/ 7590358 w 7874234"/>
              <a:gd name="connsiteY133" fmla="*/ 600210 h 1366718"/>
              <a:gd name="connsiteX134" fmla="*/ 7874234 w 7874234"/>
              <a:gd name="connsiteY134" fmla="*/ 923120 h 13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874234" h="1366718">
                <a:moveTo>
                  <a:pt x="710700" y="979629"/>
                </a:moveTo>
                <a:cubicBezTo>
                  <a:pt x="710700" y="996985"/>
                  <a:pt x="696163" y="1011113"/>
                  <a:pt x="678799" y="1011113"/>
                </a:cubicBezTo>
                <a:lnTo>
                  <a:pt x="64205" y="1011113"/>
                </a:lnTo>
                <a:cubicBezTo>
                  <a:pt x="79550" y="1162881"/>
                  <a:pt x="193827" y="1301328"/>
                  <a:pt x="354542" y="1301328"/>
                </a:cubicBezTo>
                <a:cubicBezTo>
                  <a:pt x="464378" y="1301328"/>
                  <a:pt x="545947" y="1259350"/>
                  <a:pt x="607326" y="1171761"/>
                </a:cubicBezTo>
                <a:cubicBezTo>
                  <a:pt x="616209" y="1159652"/>
                  <a:pt x="629535" y="1151982"/>
                  <a:pt x="646495" y="1159248"/>
                </a:cubicBezTo>
                <a:cubicBezTo>
                  <a:pt x="655782" y="1163285"/>
                  <a:pt x="662243" y="1171761"/>
                  <a:pt x="663859" y="1181448"/>
                </a:cubicBezTo>
                <a:cubicBezTo>
                  <a:pt x="665474" y="1191539"/>
                  <a:pt x="662647" y="1197190"/>
                  <a:pt x="659820" y="1202841"/>
                </a:cubicBezTo>
                <a:cubicBezTo>
                  <a:pt x="598038" y="1310612"/>
                  <a:pt x="474877" y="1363489"/>
                  <a:pt x="354139" y="1363489"/>
                </a:cubicBezTo>
                <a:cubicBezTo>
                  <a:pt x="147390" y="1363489"/>
                  <a:pt x="0" y="1178622"/>
                  <a:pt x="0" y="980840"/>
                </a:cubicBezTo>
                <a:cubicBezTo>
                  <a:pt x="0" y="783057"/>
                  <a:pt x="147390" y="598191"/>
                  <a:pt x="354139" y="598191"/>
                </a:cubicBezTo>
                <a:cubicBezTo>
                  <a:pt x="560888" y="597788"/>
                  <a:pt x="710296" y="782250"/>
                  <a:pt x="710700" y="979629"/>
                </a:cubicBezTo>
                <a:moveTo>
                  <a:pt x="644880" y="949760"/>
                </a:moveTo>
                <a:cubicBezTo>
                  <a:pt x="631554" y="797992"/>
                  <a:pt x="515258" y="659544"/>
                  <a:pt x="354542" y="659544"/>
                </a:cubicBezTo>
                <a:cubicBezTo>
                  <a:pt x="193827" y="659544"/>
                  <a:pt x="79550" y="797992"/>
                  <a:pt x="64205" y="949760"/>
                </a:cubicBezTo>
                <a:lnTo>
                  <a:pt x="644880" y="949760"/>
                </a:lnTo>
                <a:close/>
                <a:moveTo>
                  <a:pt x="1456531" y="613126"/>
                </a:moveTo>
                <a:cubicBezTo>
                  <a:pt x="1474299" y="613126"/>
                  <a:pt x="1487221" y="628464"/>
                  <a:pt x="1487221" y="643802"/>
                </a:cubicBezTo>
                <a:cubicBezTo>
                  <a:pt x="1487221" y="661562"/>
                  <a:pt x="1473895" y="674479"/>
                  <a:pt x="1456531" y="674479"/>
                </a:cubicBezTo>
                <a:lnTo>
                  <a:pt x="1291778" y="674479"/>
                </a:lnTo>
                <a:lnTo>
                  <a:pt x="1291778" y="1320703"/>
                </a:lnTo>
                <a:cubicBezTo>
                  <a:pt x="1291778" y="1336041"/>
                  <a:pt x="1278453" y="1351380"/>
                  <a:pt x="1261089" y="1351380"/>
                </a:cubicBezTo>
                <a:cubicBezTo>
                  <a:pt x="1243321" y="1351380"/>
                  <a:pt x="1230400" y="1336041"/>
                  <a:pt x="1230400" y="1320703"/>
                </a:cubicBezTo>
                <a:lnTo>
                  <a:pt x="1230400" y="674479"/>
                </a:lnTo>
                <a:lnTo>
                  <a:pt x="1072107" y="674479"/>
                </a:lnTo>
                <a:cubicBezTo>
                  <a:pt x="1054340" y="674479"/>
                  <a:pt x="1041418" y="661159"/>
                  <a:pt x="1041418" y="643802"/>
                </a:cubicBezTo>
                <a:cubicBezTo>
                  <a:pt x="1041418" y="628464"/>
                  <a:pt x="1054744" y="613126"/>
                  <a:pt x="1072107" y="613126"/>
                </a:cubicBezTo>
                <a:lnTo>
                  <a:pt x="1230400" y="613126"/>
                </a:lnTo>
                <a:lnTo>
                  <a:pt x="1230400" y="376594"/>
                </a:lnTo>
                <a:cubicBezTo>
                  <a:pt x="1230400" y="361660"/>
                  <a:pt x="1240495" y="347936"/>
                  <a:pt x="1255032" y="345514"/>
                </a:cubicBezTo>
                <a:cubicBezTo>
                  <a:pt x="1275626" y="342285"/>
                  <a:pt x="1291778" y="356412"/>
                  <a:pt x="1291778" y="375787"/>
                </a:cubicBezTo>
                <a:lnTo>
                  <a:pt x="1291778" y="613126"/>
                </a:lnTo>
                <a:lnTo>
                  <a:pt x="1456531" y="613126"/>
                </a:lnTo>
                <a:close/>
                <a:moveTo>
                  <a:pt x="2461607" y="925542"/>
                </a:moveTo>
                <a:lnTo>
                  <a:pt x="2461607" y="1317070"/>
                </a:lnTo>
                <a:cubicBezTo>
                  <a:pt x="2461607" y="1334831"/>
                  <a:pt x="2446262" y="1347747"/>
                  <a:pt x="2430918" y="1347747"/>
                </a:cubicBezTo>
                <a:cubicBezTo>
                  <a:pt x="2413150" y="1347747"/>
                  <a:pt x="2400228" y="1334427"/>
                  <a:pt x="2400228" y="1317070"/>
                </a:cubicBezTo>
                <a:lnTo>
                  <a:pt x="2400228" y="925542"/>
                </a:lnTo>
                <a:cubicBezTo>
                  <a:pt x="2400228" y="793552"/>
                  <a:pt x="2325524" y="661562"/>
                  <a:pt x="2178134" y="661562"/>
                </a:cubicBezTo>
                <a:cubicBezTo>
                  <a:pt x="1989153" y="661562"/>
                  <a:pt x="1907584" y="826650"/>
                  <a:pt x="1918487" y="995775"/>
                </a:cubicBezTo>
                <a:cubicBezTo>
                  <a:pt x="1918487" y="1000215"/>
                  <a:pt x="1920506" y="1019993"/>
                  <a:pt x="1920506" y="1022011"/>
                </a:cubicBezTo>
                <a:lnTo>
                  <a:pt x="1920506" y="1315859"/>
                </a:lnTo>
                <a:cubicBezTo>
                  <a:pt x="1920506" y="1330794"/>
                  <a:pt x="1910410" y="1344518"/>
                  <a:pt x="1895873" y="1346940"/>
                </a:cubicBezTo>
                <a:cubicBezTo>
                  <a:pt x="1875279" y="1350169"/>
                  <a:pt x="1859127" y="1336041"/>
                  <a:pt x="1859127" y="1316667"/>
                </a:cubicBezTo>
                <a:lnTo>
                  <a:pt x="1859127" y="30676"/>
                </a:lnTo>
                <a:cubicBezTo>
                  <a:pt x="1859127" y="15338"/>
                  <a:pt x="1872453" y="0"/>
                  <a:pt x="1889816" y="0"/>
                </a:cubicBezTo>
                <a:cubicBezTo>
                  <a:pt x="1907584" y="0"/>
                  <a:pt x="1920506" y="15338"/>
                  <a:pt x="1920506" y="30676"/>
                </a:cubicBezTo>
                <a:lnTo>
                  <a:pt x="1920506" y="758435"/>
                </a:lnTo>
                <a:cubicBezTo>
                  <a:pt x="1973404" y="663984"/>
                  <a:pt x="2067895" y="600210"/>
                  <a:pt x="2177731" y="600210"/>
                </a:cubicBezTo>
                <a:cubicBezTo>
                  <a:pt x="2358232" y="600210"/>
                  <a:pt x="2461607" y="758435"/>
                  <a:pt x="2461607" y="925542"/>
                </a:cubicBezTo>
                <a:moveTo>
                  <a:pt x="3563596" y="979629"/>
                </a:moveTo>
                <a:cubicBezTo>
                  <a:pt x="3563596" y="996985"/>
                  <a:pt x="3549059" y="1011113"/>
                  <a:pt x="3531695" y="1011113"/>
                </a:cubicBezTo>
                <a:lnTo>
                  <a:pt x="2916697" y="1011113"/>
                </a:lnTo>
                <a:cubicBezTo>
                  <a:pt x="2932042" y="1162881"/>
                  <a:pt x="3046319" y="1301328"/>
                  <a:pt x="3207034" y="1301328"/>
                </a:cubicBezTo>
                <a:cubicBezTo>
                  <a:pt x="3316870" y="1301328"/>
                  <a:pt x="3398439" y="1259350"/>
                  <a:pt x="3459817" y="1171761"/>
                </a:cubicBezTo>
                <a:cubicBezTo>
                  <a:pt x="3468701" y="1159652"/>
                  <a:pt x="3482027" y="1151982"/>
                  <a:pt x="3498987" y="1159248"/>
                </a:cubicBezTo>
                <a:cubicBezTo>
                  <a:pt x="3508274" y="1163285"/>
                  <a:pt x="3514735" y="1171761"/>
                  <a:pt x="3516350" y="1181448"/>
                </a:cubicBezTo>
                <a:cubicBezTo>
                  <a:pt x="3517965" y="1191539"/>
                  <a:pt x="3515139" y="1197190"/>
                  <a:pt x="3512312" y="1202841"/>
                </a:cubicBezTo>
                <a:cubicBezTo>
                  <a:pt x="3450530" y="1310612"/>
                  <a:pt x="3327369" y="1363489"/>
                  <a:pt x="3206630" y="1363489"/>
                </a:cubicBezTo>
                <a:cubicBezTo>
                  <a:pt x="2999881" y="1363489"/>
                  <a:pt x="2852492" y="1178622"/>
                  <a:pt x="2852492" y="980840"/>
                </a:cubicBezTo>
                <a:cubicBezTo>
                  <a:pt x="2852492" y="783057"/>
                  <a:pt x="2999881" y="598191"/>
                  <a:pt x="3206630" y="598191"/>
                </a:cubicBezTo>
                <a:cubicBezTo>
                  <a:pt x="3413783" y="597788"/>
                  <a:pt x="3563192" y="782250"/>
                  <a:pt x="3563596" y="979629"/>
                </a:cubicBezTo>
                <a:moveTo>
                  <a:pt x="3497371" y="949760"/>
                </a:moveTo>
                <a:cubicBezTo>
                  <a:pt x="3484046" y="797992"/>
                  <a:pt x="3367750" y="659544"/>
                  <a:pt x="3207034" y="659544"/>
                </a:cubicBezTo>
                <a:cubicBezTo>
                  <a:pt x="3046319" y="659544"/>
                  <a:pt x="2932042" y="797992"/>
                  <a:pt x="2916697" y="949760"/>
                </a:cubicBezTo>
                <a:lnTo>
                  <a:pt x="3497371" y="949760"/>
                </a:lnTo>
                <a:close/>
                <a:moveTo>
                  <a:pt x="4317907" y="641784"/>
                </a:moveTo>
                <a:cubicBezTo>
                  <a:pt x="4317907" y="661562"/>
                  <a:pt x="4307004" y="672461"/>
                  <a:pt x="4289237" y="674883"/>
                </a:cubicBezTo>
                <a:cubicBezTo>
                  <a:pt x="4108735" y="701119"/>
                  <a:pt x="4027570" y="848447"/>
                  <a:pt x="4027570" y="1019993"/>
                </a:cubicBezTo>
                <a:lnTo>
                  <a:pt x="4027570" y="1313841"/>
                </a:lnTo>
                <a:cubicBezTo>
                  <a:pt x="4027570" y="1328776"/>
                  <a:pt x="4017475" y="1342500"/>
                  <a:pt x="4002938" y="1344922"/>
                </a:cubicBezTo>
                <a:cubicBezTo>
                  <a:pt x="3982343" y="1348150"/>
                  <a:pt x="3966191" y="1334023"/>
                  <a:pt x="3966191" y="1314649"/>
                </a:cubicBezTo>
                <a:lnTo>
                  <a:pt x="3966191" y="645013"/>
                </a:lnTo>
                <a:cubicBezTo>
                  <a:pt x="3966191" y="630079"/>
                  <a:pt x="3976286" y="616355"/>
                  <a:pt x="3990823" y="613933"/>
                </a:cubicBezTo>
                <a:cubicBezTo>
                  <a:pt x="4011418" y="610704"/>
                  <a:pt x="4027570" y="624831"/>
                  <a:pt x="4027570" y="644206"/>
                </a:cubicBezTo>
                <a:lnTo>
                  <a:pt x="4027570" y="780636"/>
                </a:lnTo>
                <a:cubicBezTo>
                  <a:pt x="4078046" y="695065"/>
                  <a:pt x="4179401" y="613529"/>
                  <a:pt x="4284795" y="613529"/>
                </a:cubicBezTo>
                <a:cubicBezTo>
                  <a:pt x="4300140" y="613126"/>
                  <a:pt x="4317907" y="624428"/>
                  <a:pt x="4317907" y="641784"/>
                </a:cubicBezTo>
                <a:moveTo>
                  <a:pt x="5327424" y="979629"/>
                </a:moveTo>
                <a:cubicBezTo>
                  <a:pt x="5327424" y="996985"/>
                  <a:pt x="5312887" y="1011113"/>
                  <a:pt x="5295524" y="1011113"/>
                </a:cubicBezTo>
                <a:lnTo>
                  <a:pt x="4680929" y="1011113"/>
                </a:lnTo>
                <a:cubicBezTo>
                  <a:pt x="4696274" y="1162881"/>
                  <a:pt x="4810551" y="1301328"/>
                  <a:pt x="4971267" y="1301328"/>
                </a:cubicBezTo>
                <a:cubicBezTo>
                  <a:pt x="5081102" y="1301328"/>
                  <a:pt x="5162671" y="1259350"/>
                  <a:pt x="5224050" y="1171761"/>
                </a:cubicBezTo>
                <a:cubicBezTo>
                  <a:pt x="5232934" y="1159652"/>
                  <a:pt x="5246259" y="1151982"/>
                  <a:pt x="5263219" y="1159248"/>
                </a:cubicBezTo>
                <a:cubicBezTo>
                  <a:pt x="5272506" y="1163285"/>
                  <a:pt x="5278967" y="1171761"/>
                  <a:pt x="5280583" y="1181448"/>
                </a:cubicBezTo>
                <a:cubicBezTo>
                  <a:pt x="5282198" y="1191539"/>
                  <a:pt x="5279371" y="1197190"/>
                  <a:pt x="5276545" y="1202841"/>
                </a:cubicBezTo>
                <a:cubicBezTo>
                  <a:pt x="5214762" y="1310612"/>
                  <a:pt x="5091601" y="1363489"/>
                  <a:pt x="4970863" y="1363489"/>
                </a:cubicBezTo>
                <a:cubicBezTo>
                  <a:pt x="4764114" y="1363489"/>
                  <a:pt x="4616724" y="1178622"/>
                  <a:pt x="4616724" y="980840"/>
                </a:cubicBezTo>
                <a:cubicBezTo>
                  <a:pt x="4616724" y="783057"/>
                  <a:pt x="4764114" y="598191"/>
                  <a:pt x="4970863" y="598191"/>
                </a:cubicBezTo>
                <a:cubicBezTo>
                  <a:pt x="5177612" y="597788"/>
                  <a:pt x="5327020" y="782250"/>
                  <a:pt x="5327424" y="979629"/>
                </a:cubicBezTo>
                <a:moveTo>
                  <a:pt x="5261604" y="949760"/>
                </a:moveTo>
                <a:cubicBezTo>
                  <a:pt x="5248278" y="797992"/>
                  <a:pt x="5131982" y="659544"/>
                  <a:pt x="4971267" y="659544"/>
                </a:cubicBezTo>
                <a:cubicBezTo>
                  <a:pt x="4810551" y="659544"/>
                  <a:pt x="4696274" y="797992"/>
                  <a:pt x="4680929" y="949760"/>
                </a:cubicBezTo>
                <a:lnTo>
                  <a:pt x="5261604" y="949760"/>
                </a:lnTo>
                <a:close/>
                <a:moveTo>
                  <a:pt x="6319578" y="649453"/>
                </a:moveTo>
                <a:lnTo>
                  <a:pt x="6319578" y="1320703"/>
                </a:lnTo>
                <a:cubicBezTo>
                  <a:pt x="6319578" y="1338463"/>
                  <a:pt x="6304233" y="1351380"/>
                  <a:pt x="6288889" y="1351380"/>
                </a:cubicBezTo>
                <a:cubicBezTo>
                  <a:pt x="6271121" y="1351380"/>
                  <a:pt x="6258199" y="1338059"/>
                  <a:pt x="6258199" y="1320703"/>
                </a:cubicBezTo>
                <a:lnTo>
                  <a:pt x="6258199" y="1193154"/>
                </a:lnTo>
                <a:cubicBezTo>
                  <a:pt x="6207723" y="1294467"/>
                  <a:pt x="6117271" y="1366718"/>
                  <a:pt x="6002993" y="1366718"/>
                </a:cubicBezTo>
                <a:cubicBezTo>
                  <a:pt x="5820473" y="1366718"/>
                  <a:pt x="5719117" y="1208492"/>
                  <a:pt x="5719117" y="1041386"/>
                </a:cubicBezTo>
                <a:lnTo>
                  <a:pt x="5719117" y="647839"/>
                </a:lnTo>
                <a:cubicBezTo>
                  <a:pt x="5719117" y="632501"/>
                  <a:pt x="5732443" y="617162"/>
                  <a:pt x="5749806" y="617162"/>
                </a:cubicBezTo>
                <a:cubicBezTo>
                  <a:pt x="5767574" y="617162"/>
                  <a:pt x="5780496" y="632501"/>
                  <a:pt x="5780496" y="647839"/>
                </a:cubicBezTo>
                <a:lnTo>
                  <a:pt x="5780496" y="1041386"/>
                </a:lnTo>
                <a:cubicBezTo>
                  <a:pt x="5780496" y="1173375"/>
                  <a:pt x="5855200" y="1305365"/>
                  <a:pt x="6002589" y="1305365"/>
                </a:cubicBezTo>
                <a:cubicBezTo>
                  <a:pt x="6209338" y="1305365"/>
                  <a:pt x="6257795" y="1112022"/>
                  <a:pt x="6257795" y="898498"/>
                </a:cubicBezTo>
                <a:lnTo>
                  <a:pt x="6257795" y="647839"/>
                </a:lnTo>
                <a:cubicBezTo>
                  <a:pt x="6257795" y="630079"/>
                  <a:pt x="6275563" y="611915"/>
                  <a:pt x="6297369" y="618373"/>
                </a:cubicBezTo>
                <a:cubicBezTo>
                  <a:pt x="6310694" y="622813"/>
                  <a:pt x="6319578" y="635729"/>
                  <a:pt x="6319578" y="649453"/>
                </a:cubicBezTo>
                <a:moveTo>
                  <a:pt x="7874234" y="923120"/>
                </a:moveTo>
                <a:lnTo>
                  <a:pt x="7874234" y="1316667"/>
                </a:lnTo>
                <a:cubicBezTo>
                  <a:pt x="7874234" y="1334427"/>
                  <a:pt x="7858889" y="1347343"/>
                  <a:pt x="7843545" y="1347343"/>
                </a:cubicBezTo>
                <a:cubicBezTo>
                  <a:pt x="7825778" y="1347343"/>
                  <a:pt x="7812855" y="1334023"/>
                  <a:pt x="7812855" y="1316667"/>
                </a:cubicBezTo>
                <a:lnTo>
                  <a:pt x="7812855" y="923120"/>
                </a:lnTo>
                <a:cubicBezTo>
                  <a:pt x="7812855" y="791130"/>
                  <a:pt x="7738151" y="661562"/>
                  <a:pt x="7590762" y="661562"/>
                </a:cubicBezTo>
                <a:cubicBezTo>
                  <a:pt x="7405818" y="661562"/>
                  <a:pt x="7335556" y="859345"/>
                  <a:pt x="7335556" y="1013131"/>
                </a:cubicBezTo>
                <a:lnTo>
                  <a:pt x="7335556" y="1316667"/>
                </a:lnTo>
                <a:cubicBezTo>
                  <a:pt x="7335556" y="1334427"/>
                  <a:pt x="7320211" y="1347343"/>
                  <a:pt x="7304867" y="1347343"/>
                </a:cubicBezTo>
                <a:cubicBezTo>
                  <a:pt x="7287099" y="1347343"/>
                  <a:pt x="7274177" y="1334023"/>
                  <a:pt x="7274177" y="1316667"/>
                </a:cubicBezTo>
                <a:lnTo>
                  <a:pt x="7274177" y="923120"/>
                </a:lnTo>
                <a:cubicBezTo>
                  <a:pt x="7274177" y="791130"/>
                  <a:pt x="7199473" y="661562"/>
                  <a:pt x="7052084" y="661562"/>
                </a:cubicBezTo>
                <a:cubicBezTo>
                  <a:pt x="6865121" y="661562"/>
                  <a:pt x="6787994" y="808890"/>
                  <a:pt x="6794858" y="1004655"/>
                </a:cubicBezTo>
                <a:cubicBezTo>
                  <a:pt x="6794858" y="1009095"/>
                  <a:pt x="6796877" y="1017975"/>
                  <a:pt x="6794858" y="1019993"/>
                </a:cubicBezTo>
                <a:lnTo>
                  <a:pt x="6794858" y="1315859"/>
                </a:lnTo>
                <a:cubicBezTo>
                  <a:pt x="6794858" y="1330794"/>
                  <a:pt x="6784763" y="1344518"/>
                  <a:pt x="6769823" y="1346940"/>
                </a:cubicBezTo>
                <a:cubicBezTo>
                  <a:pt x="6749229" y="1350169"/>
                  <a:pt x="6733076" y="1336041"/>
                  <a:pt x="6733076" y="1316667"/>
                </a:cubicBezTo>
                <a:lnTo>
                  <a:pt x="6733076" y="645013"/>
                </a:lnTo>
                <a:cubicBezTo>
                  <a:pt x="6733076" y="630079"/>
                  <a:pt x="6743171" y="616355"/>
                  <a:pt x="6757708" y="613933"/>
                </a:cubicBezTo>
                <a:cubicBezTo>
                  <a:pt x="6778302" y="610704"/>
                  <a:pt x="6794455" y="624831"/>
                  <a:pt x="6794455" y="644206"/>
                </a:cubicBezTo>
                <a:lnTo>
                  <a:pt x="6794455" y="756417"/>
                </a:lnTo>
                <a:cubicBezTo>
                  <a:pt x="6847353" y="661966"/>
                  <a:pt x="6941844" y="600210"/>
                  <a:pt x="7051679" y="600210"/>
                </a:cubicBezTo>
                <a:cubicBezTo>
                  <a:pt x="7176860" y="600210"/>
                  <a:pt x="7273773" y="679323"/>
                  <a:pt x="7313347" y="795974"/>
                </a:cubicBezTo>
                <a:cubicBezTo>
                  <a:pt x="7363822" y="681744"/>
                  <a:pt x="7462755" y="600210"/>
                  <a:pt x="7590358" y="600210"/>
                </a:cubicBezTo>
                <a:cubicBezTo>
                  <a:pt x="7770860" y="600210"/>
                  <a:pt x="7874234" y="756014"/>
                  <a:pt x="7874234" y="923120"/>
                </a:cubicBezTo>
              </a:path>
            </a:pathLst>
          </a:custGeom>
          <a:solidFill>
            <a:srgbClr val="3C3C3B"/>
          </a:solidFill>
          <a:ln w="4035" cap="flat">
            <a:noFill/>
            <a:prstDash val="solid"/>
            <a:miter/>
          </a:ln>
        </p:spPr>
        <p:txBody>
          <a:bodyPr rtlCol="0" anchor="ctr"/>
          <a:lstStyle/>
          <a:p>
            <a:pPr algn="ctr"/>
            <a:endParaRPr lang="en-DE" dirty="0"/>
          </a:p>
        </p:txBody>
      </p:sp>
      <p:pic>
        <p:nvPicPr>
          <p:cNvPr id="12" name="Graphic 11" descr="Line arrow: Anti-clockwise curve outline">
            <a:extLst>
              <a:ext uri="{FF2B5EF4-FFF2-40B4-BE49-F238E27FC236}">
                <a16:creationId xmlns:a16="http://schemas.microsoft.com/office/drawing/2014/main" id="{B2E34002-DCD5-74A5-F4FB-55D2764F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28060">
            <a:off x="3785149" y="8588251"/>
            <a:ext cx="1404000" cy="1404000"/>
          </a:xfrm>
          <a:prstGeom prst="rect">
            <a:avLst/>
          </a:prstGeom>
        </p:spPr>
      </p:pic>
      <p:pic>
        <p:nvPicPr>
          <p:cNvPr id="13" name="Graphic 12" descr="Line arrow: Clockwise curve outline">
            <a:extLst>
              <a:ext uri="{FF2B5EF4-FFF2-40B4-BE49-F238E27FC236}">
                <a16:creationId xmlns:a16="http://schemas.microsoft.com/office/drawing/2014/main" id="{78649D0D-8AA8-4F57-A656-5E404F89D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7723" y="8496443"/>
            <a:ext cx="1404000" cy="1404000"/>
          </a:xfrm>
          <a:prstGeom prst="rect">
            <a:avLst/>
          </a:prstGeom>
        </p:spPr>
      </p:pic>
      <p:pic>
        <p:nvPicPr>
          <p:cNvPr id="14" name="Graphic 13" descr="Line arrow: Anti-clockwise curve outline">
            <a:extLst>
              <a:ext uri="{FF2B5EF4-FFF2-40B4-BE49-F238E27FC236}">
                <a16:creationId xmlns:a16="http://schemas.microsoft.com/office/drawing/2014/main" id="{8D11EBCF-5786-C372-140D-F8C9DE90F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67528">
            <a:off x="7024747" y="10535952"/>
            <a:ext cx="1404000" cy="1404000"/>
          </a:xfrm>
          <a:prstGeom prst="rect">
            <a:avLst/>
          </a:prstGeom>
        </p:spPr>
      </p:pic>
      <p:pic>
        <p:nvPicPr>
          <p:cNvPr id="15" name="Graphic 14" descr="Line arrow: Clockwise curve outline">
            <a:extLst>
              <a:ext uri="{FF2B5EF4-FFF2-40B4-BE49-F238E27FC236}">
                <a16:creationId xmlns:a16="http://schemas.microsoft.com/office/drawing/2014/main" id="{9A0BE749-0187-21DE-AC4A-681C4572AA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43727">
            <a:off x="3736005" y="10512505"/>
            <a:ext cx="1404000" cy="1404000"/>
          </a:xfrm>
          <a:prstGeom prst="rect">
            <a:avLst/>
          </a:prstGeom>
        </p:spPr>
      </p:pic>
    </p:spTree>
    <p:extLst>
      <p:ext uri="{BB962C8B-B14F-4D97-AF65-F5344CB8AC3E}">
        <p14:creationId xmlns:p14="http://schemas.microsoft.com/office/powerpoint/2010/main" val="277862190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9A74E-ABF3-A214-F46B-C1677639C16C}"/>
              </a:ext>
            </a:extLst>
          </p:cNvPr>
          <p:cNvSpPr>
            <a:spLocks noGrp="1"/>
          </p:cNvSpPr>
          <p:nvPr>
            <p:ph type="title"/>
          </p:nvPr>
        </p:nvSpPr>
        <p:spPr>
          <a:xfrm>
            <a:off x="334437" y="44452"/>
            <a:ext cx="10730115" cy="720725"/>
          </a:xfrm>
        </p:spPr>
        <p:txBody>
          <a:bodyPr/>
          <a:lstStyle/>
          <a:p>
            <a:r>
              <a:rPr lang="en-DE" dirty="0"/>
              <a:t>RQ1: How Much Censorship Occurs On Ethereum?</a:t>
            </a:r>
          </a:p>
        </p:txBody>
      </p:sp>
      <p:sp>
        <p:nvSpPr>
          <p:cNvPr id="4" name="Date Placeholder 3">
            <a:extLst>
              <a:ext uri="{FF2B5EF4-FFF2-40B4-BE49-F238E27FC236}">
                <a16:creationId xmlns:a16="http://schemas.microsoft.com/office/drawing/2014/main" id="{A3A8CECD-6BB3-E202-692D-3C2899FE4E15}"/>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AFD37FA-6818-4AC2-DF9D-C8922EFD7798}"/>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FBB00214-5C9F-53E1-49BB-46EB88292328}"/>
              </a:ext>
            </a:extLst>
          </p:cNvPr>
          <p:cNvSpPr>
            <a:spLocks noGrp="1"/>
          </p:cNvSpPr>
          <p:nvPr>
            <p:ph type="sldNum" sz="quarter" idx="12"/>
          </p:nvPr>
        </p:nvSpPr>
        <p:spPr/>
        <p:txBody>
          <a:bodyPr/>
          <a:lstStyle/>
          <a:p>
            <a:pPr>
              <a:defRPr/>
            </a:pPr>
            <a:fld id="{05BC9FAB-BDC1-47C0-A8BB-6E12A8205D33}" type="slidenum">
              <a:rPr lang="de-DE" smtClean="0"/>
              <a:pPr>
                <a:defRPr/>
              </a:pPr>
              <a:t>13</a:t>
            </a:fld>
            <a:endParaRPr lang="de-DE" dirty="0"/>
          </a:p>
        </p:txBody>
      </p:sp>
      <p:grpSp>
        <p:nvGrpSpPr>
          <p:cNvPr id="20" name="Group 19">
            <a:extLst>
              <a:ext uri="{FF2B5EF4-FFF2-40B4-BE49-F238E27FC236}">
                <a16:creationId xmlns:a16="http://schemas.microsoft.com/office/drawing/2014/main" id="{2E909F3C-32DA-6C01-FA91-1A29F97E4797}"/>
              </a:ext>
            </a:extLst>
          </p:cNvPr>
          <p:cNvGrpSpPr/>
          <p:nvPr/>
        </p:nvGrpSpPr>
        <p:grpSpPr>
          <a:xfrm>
            <a:off x="1559496" y="1271117"/>
            <a:ext cx="2429368" cy="1938992"/>
            <a:chOff x="1559496" y="1271117"/>
            <a:chExt cx="2429368" cy="1938992"/>
          </a:xfrm>
        </p:grpSpPr>
        <p:sp>
          <p:nvSpPr>
            <p:cNvPr id="17" name="TextBox 16">
              <a:extLst>
                <a:ext uri="{FF2B5EF4-FFF2-40B4-BE49-F238E27FC236}">
                  <a16:creationId xmlns:a16="http://schemas.microsoft.com/office/drawing/2014/main" id="{7AB01ABE-17DA-D05B-65CC-A15409710AEF}"/>
                </a:ext>
              </a:extLst>
            </p:cNvPr>
            <p:cNvSpPr txBox="1"/>
            <p:nvPr/>
          </p:nvSpPr>
          <p:spPr>
            <a:xfrm>
              <a:off x="1906964" y="1271117"/>
              <a:ext cx="1729115"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DE" sz="2400" b="1" dirty="0">
                <a:solidFill>
                  <a:schemeClr val="tx1">
                    <a:lumMod val="50000"/>
                    <a:lumOff val="50000"/>
                  </a:schemeClr>
                </a:solidFill>
                <a:latin typeface="Copperplate" panose="02000504000000020004" pitchFamily="2" charset="77"/>
              </a:endParaRPr>
            </a:p>
            <a:p>
              <a:pPr algn="ctr"/>
              <a:r>
                <a:rPr lang="en-DE" sz="2400" b="1" dirty="0">
                  <a:solidFill>
                    <a:schemeClr val="tx1">
                      <a:lumMod val="50000"/>
                      <a:lumOff val="50000"/>
                    </a:schemeClr>
                  </a:solidFill>
                  <a:latin typeface="+mj-lt"/>
                </a:rPr>
                <a:t>Motivation</a:t>
              </a:r>
            </a:p>
            <a:p>
              <a:endParaRPr lang="en-DE" dirty="0">
                <a:solidFill>
                  <a:schemeClr val="tx1">
                    <a:lumMod val="50000"/>
                    <a:lumOff val="50000"/>
                  </a:schemeClr>
                </a:solidFill>
                <a:latin typeface="Copperplate Light" panose="02000604030000020004" pitchFamily="2" charset="77"/>
              </a:endParaRPr>
            </a:p>
            <a:p>
              <a:pPr marL="285750" indent="-285750">
                <a:buFont typeface="Wingdings" pitchFamily="2" charset="2"/>
                <a:buChar char="§"/>
              </a:pPr>
              <a:endParaRPr lang="en-GB" dirty="0"/>
            </a:p>
            <a:p>
              <a:pPr marL="285750" indent="-285750">
                <a:buFont typeface="Wingdings" pitchFamily="2" charset="2"/>
                <a:buChar char="§"/>
              </a:pPr>
              <a:endParaRPr lang="en-GB" dirty="0"/>
            </a:p>
            <a:p>
              <a:pPr marL="285750" indent="-285750">
                <a:buFont typeface="Wingdings" pitchFamily="2" charset="2"/>
                <a:buChar char="§"/>
              </a:pPr>
              <a:endParaRPr lang="en-GB" dirty="0"/>
            </a:p>
          </p:txBody>
        </p:sp>
        <p:cxnSp>
          <p:nvCxnSpPr>
            <p:cNvPr id="18" name="Straight Connector 17">
              <a:extLst>
                <a:ext uri="{FF2B5EF4-FFF2-40B4-BE49-F238E27FC236}">
                  <a16:creationId xmlns:a16="http://schemas.microsoft.com/office/drawing/2014/main" id="{D95FBB74-4E3E-064E-1D08-4475F9A12EE9}"/>
                </a:ext>
              </a:extLst>
            </p:cNvPr>
            <p:cNvCxnSpPr/>
            <p:nvPr/>
          </p:nvCxnSpPr>
          <p:spPr bwMode="auto">
            <a:xfrm>
              <a:off x="1559496"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grpSp>
        <p:nvGrpSpPr>
          <p:cNvPr id="34" name="Group 33">
            <a:extLst>
              <a:ext uri="{FF2B5EF4-FFF2-40B4-BE49-F238E27FC236}">
                <a16:creationId xmlns:a16="http://schemas.microsoft.com/office/drawing/2014/main" id="{5CE9973B-C84F-469D-2396-E1818D5AB2CD}"/>
              </a:ext>
            </a:extLst>
          </p:cNvPr>
          <p:cNvGrpSpPr/>
          <p:nvPr/>
        </p:nvGrpSpPr>
        <p:grpSpPr>
          <a:xfrm>
            <a:off x="7200000" y="4865399"/>
            <a:ext cx="4032448" cy="864000"/>
            <a:chOff x="695400" y="4923837"/>
            <a:chExt cx="4825459" cy="1500410"/>
          </a:xfrm>
        </p:grpSpPr>
        <p:sp>
          <p:nvSpPr>
            <p:cNvPr id="35" name="Freeform 34">
              <a:extLst>
                <a:ext uri="{FF2B5EF4-FFF2-40B4-BE49-F238E27FC236}">
                  <a16:creationId xmlns:a16="http://schemas.microsoft.com/office/drawing/2014/main" id="{888A5C06-CF5C-4324-C42E-024D7C874683}"/>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pPr marL="0" lvl="0" indent="0" algn="l" defTabSz="711200">
                <a:lnSpc>
                  <a:spcPct val="90000"/>
                </a:lnSpc>
                <a:spcBef>
                  <a:spcPct val="0"/>
                </a:spcBef>
                <a:spcAft>
                  <a:spcPct val="35000"/>
                </a:spcAft>
                <a:buNone/>
              </a:pPr>
              <a:r>
                <a:rPr lang="en-DE" sz="1600" kern="1200" dirty="0">
                  <a:solidFill>
                    <a:schemeClr val="bg1"/>
                  </a:solidFill>
                </a:rPr>
                <a:t>How much do the different participants in the network censor?</a:t>
              </a:r>
            </a:p>
          </p:txBody>
        </p:sp>
        <p:sp>
          <p:nvSpPr>
            <p:cNvPr id="36" name="Rounded Rectangle 35">
              <a:extLst>
                <a:ext uri="{FF2B5EF4-FFF2-40B4-BE49-F238E27FC236}">
                  <a16:creationId xmlns:a16="http://schemas.microsoft.com/office/drawing/2014/main" id="{37A51223-AFCD-7BDD-9923-B932BABF3035}"/>
                </a:ext>
              </a:extLst>
            </p:cNvPr>
            <p:cNvSpPr/>
            <p:nvPr/>
          </p:nvSpPr>
          <p:spPr>
            <a:xfrm>
              <a:off x="911424" y="5060726"/>
              <a:ext cx="965091" cy="1200328"/>
            </a:xfrm>
            <a:prstGeom prst="roundRect">
              <a:avLst>
                <a:gd name="adj" fmla="val 10000"/>
              </a:avLst>
            </a:prstGeom>
            <a:pattFill prst="pct5">
              <a:fgClr>
                <a:schemeClr val="accent1"/>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43" name="Graphic 42" descr="Cycle with people with solid fill">
            <a:extLst>
              <a:ext uri="{FF2B5EF4-FFF2-40B4-BE49-F238E27FC236}">
                <a16:creationId xmlns:a16="http://schemas.microsoft.com/office/drawing/2014/main" id="{506B4768-9DA0-14A1-0047-C2DECF349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0000" y="4865400"/>
            <a:ext cx="809419" cy="809419"/>
          </a:xfrm>
          <a:prstGeom prst="rect">
            <a:avLst/>
          </a:prstGeom>
        </p:spPr>
      </p:pic>
      <p:grpSp>
        <p:nvGrpSpPr>
          <p:cNvPr id="9" name="Group 8">
            <a:extLst>
              <a:ext uri="{FF2B5EF4-FFF2-40B4-BE49-F238E27FC236}">
                <a16:creationId xmlns:a16="http://schemas.microsoft.com/office/drawing/2014/main" id="{FC7CDFCF-2173-9978-BA1E-3743DFAAB94B}"/>
              </a:ext>
            </a:extLst>
          </p:cNvPr>
          <p:cNvGrpSpPr/>
          <p:nvPr/>
        </p:nvGrpSpPr>
        <p:grpSpPr>
          <a:xfrm>
            <a:off x="7200000" y="2240612"/>
            <a:ext cx="4032448" cy="864000"/>
            <a:chOff x="7176120" y="2186485"/>
            <a:chExt cx="4032448" cy="809419"/>
          </a:xfrm>
        </p:grpSpPr>
        <p:grpSp>
          <p:nvGrpSpPr>
            <p:cNvPr id="31" name="Group 30">
              <a:extLst>
                <a:ext uri="{FF2B5EF4-FFF2-40B4-BE49-F238E27FC236}">
                  <a16:creationId xmlns:a16="http://schemas.microsoft.com/office/drawing/2014/main" id="{B38E494A-6813-4006-BBE0-3C3FCC513194}"/>
                </a:ext>
              </a:extLst>
            </p:cNvPr>
            <p:cNvGrpSpPr/>
            <p:nvPr/>
          </p:nvGrpSpPr>
          <p:grpSpPr>
            <a:xfrm>
              <a:off x="7176120" y="2186485"/>
              <a:ext cx="4032448" cy="809419"/>
              <a:chOff x="695400" y="4756288"/>
              <a:chExt cx="4825459" cy="1500410"/>
            </a:xfrm>
            <a:solidFill>
              <a:schemeClr val="accent3"/>
            </a:solidFill>
          </p:grpSpPr>
          <p:sp>
            <p:nvSpPr>
              <p:cNvPr id="32" name="Freeform 31">
                <a:extLst>
                  <a:ext uri="{FF2B5EF4-FFF2-40B4-BE49-F238E27FC236}">
                    <a16:creationId xmlns:a16="http://schemas.microsoft.com/office/drawing/2014/main" id="{5306A1B5-93AD-D833-52DD-F1282CE1407D}"/>
                  </a:ext>
                </a:extLst>
              </p:cNvPr>
              <p:cNvSpPr/>
              <p:nvPr/>
            </p:nvSpPr>
            <p:spPr>
              <a:xfrm>
                <a:off x="695400" y="4756288"/>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pPr marL="0" lvl="0" indent="0" algn="l" defTabSz="711200">
                  <a:lnSpc>
                    <a:spcPct val="90000"/>
                  </a:lnSpc>
                  <a:spcBef>
                    <a:spcPct val="0"/>
                  </a:spcBef>
                  <a:spcAft>
                    <a:spcPct val="35000"/>
                  </a:spcAft>
                  <a:buNone/>
                </a:pPr>
                <a:r>
                  <a:rPr lang="en-DE" sz="1600" kern="1200" dirty="0">
                    <a:solidFill>
                      <a:schemeClr val="bg1"/>
                    </a:solidFill>
                  </a:rPr>
                  <a:t>What and who is getting censored?</a:t>
                </a:r>
              </a:p>
            </p:txBody>
          </p:sp>
          <p:sp>
            <p:nvSpPr>
              <p:cNvPr id="33" name="Rounded Rectangle 32">
                <a:extLst>
                  <a:ext uri="{FF2B5EF4-FFF2-40B4-BE49-F238E27FC236}">
                    <a16:creationId xmlns:a16="http://schemas.microsoft.com/office/drawing/2014/main" id="{178DD41F-0E4E-5FB7-71D5-32445EDE1244}"/>
                  </a:ext>
                </a:extLst>
              </p:cNvPr>
              <p:cNvSpPr/>
              <p:nvPr/>
            </p:nvSpPr>
            <p:spPr>
              <a:xfrm>
                <a:off x="902206" y="4887703"/>
                <a:ext cx="965091" cy="1200328"/>
              </a:xfrm>
              <a:prstGeom prst="roundRect">
                <a:avLst>
                  <a:gd name="adj" fmla="val 10000"/>
                </a:avLst>
              </a:prstGeom>
              <a:pattFill prst="pct5">
                <a:fgClr>
                  <a:schemeClr val="accent1"/>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45" name="Graphic 44" descr="Office worker male with solid fill">
              <a:extLst>
                <a:ext uri="{FF2B5EF4-FFF2-40B4-BE49-F238E27FC236}">
                  <a16:creationId xmlns:a16="http://schemas.microsoft.com/office/drawing/2014/main" id="{CC84298D-1191-7EE1-4F1C-4F0C4C6B1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0489" y="2212332"/>
              <a:ext cx="703389" cy="703389"/>
            </a:xfrm>
            <a:prstGeom prst="rect">
              <a:avLst/>
            </a:prstGeom>
          </p:spPr>
        </p:pic>
      </p:grpSp>
      <p:grpSp>
        <p:nvGrpSpPr>
          <p:cNvPr id="8" name="Group 7">
            <a:extLst>
              <a:ext uri="{FF2B5EF4-FFF2-40B4-BE49-F238E27FC236}">
                <a16:creationId xmlns:a16="http://schemas.microsoft.com/office/drawing/2014/main" id="{F04C8A77-ADED-3268-3FA5-0D7497C3EC50}"/>
              </a:ext>
            </a:extLst>
          </p:cNvPr>
          <p:cNvGrpSpPr/>
          <p:nvPr/>
        </p:nvGrpSpPr>
        <p:grpSpPr>
          <a:xfrm>
            <a:off x="7200000" y="3555000"/>
            <a:ext cx="4032448" cy="864000"/>
            <a:chOff x="7213628" y="3195391"/>
            <a:chExt cx="4032448" cy="863845"/>
          </a:xfrm>
        </p:grpSpPr>
        <p:grpSp>
          <p:nvGrpSpPr>
            <p:cNvPr id="27" name="Group 26">
              <a:extLst>
                <a:ext uri="{FF2B5EF4-FFF2-40B4-BE49-F238E27FC236}">
                  <a16:creationId xmlns:a16="http://schemas.microsoft.com/office/drawing/2014/main" id="{035E9EF9-E765-7B34-DD18-30E8E87663B1}"/>
                </a:ext>
              </a:extLst>
            </p:cNvPr>
            <p:cNvGrpSpPr/>
            <p:nvPr/>
          </p:nvGrpSpPr>
          <p:grpSpPr>
            <a:xfrm>
              <a:off x="7213628" y="3195391"/>
              <a:ext cx="4032448" cy="863845"/>
              <a:chOff x="695400" y="4923833"/>
              <a:chExt cx="4825459" cy="1601299"/>
            </a:xfrm>
            <a:solidFill>
              <a:srgbClr val="DBE0F8"/>
            </a:solidFill>
          </p:grpSpPr>
          <p:sp>
            <p:nvSpPr>
              <p:cNvPr id="16" name="Freeform 15">
                <a:extLst>
                  <a:ext uri="{FF2B5EF4-FFF2-40B4-BE49-F238E27FC236}">
                    <a16:creationId xmlns:a16="http://schemas.microsoft.com/office/drawing/2014/main" id="{52F11D1E-F83D-AAA9-733A-EF07DC9AFB56}"/>
                  </a:ext>
                </a:extLst>
              </p:cNvPr>
              <p:cNvSpPr/>
              <p:nvPr/>
            </p:nvSpPr>
            <p:spPr>
              <a:xfrm>
                <a:off x="695400" y="4923833"/>
                <a:ext cx="4825459" cy="1601299"/>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pPr marL="0" lvl="0" indent="0" algn="l" defTabSz="711200">
                  <a:lnSpc>
                    <a:spcPct val="90000"/>
                  </a:lnSpc>
                  <a:spcBef>
                    <a:spcPct val="0"/>
                  </a:spcBef>
                  <a:spcAft>
                    <a:spcPct val="35000"/>
                  </a:spcAft>
                  <a:buNone/>
                </a:pPr>
                <a:r>
                  <a:rPr lang="en-DE" sz="1600" kern="1200" dirty="0">
                    <a:solidFill>
                      <a:schemeClr val="bg1"/>
                    </a:solidFill>
                  </a:rPr>
                  <a:t>Measure amount of transactions being censored</a:t>
                </a:r>
              </a:p>
            </p:txBody>
          </p:sp>
          <p:sp>
            <p:nvSpPr>
              <p:cNvPr id="22" name="Rounded Rectangle 21">
                <a:extLst>
                  <a:ext uri="{FF2B5EF4-FFF2-40B4-BE49-F238E27FC236}">
                    <a16:creationId xmlns:a16="http://schemas.microsoft.com/office/drawing/2014/main" id="{540E64AB-DE50-21A6-1C95-F34AC981E277}"/>
                  </a:ext>
                </a:extLst>
              </p:cNvPr>
              <p:cNvSpPr/>
              <p:nvPr/>
            </p:nvSpPr>
            <p:spPr>
              <a:xfrm>
                <a:off x="911424" y="5060726"/>
                <a:ext cx="965091" cy="1281038"/>
              </a:xfrm>
              <a:prstGeom prst="roundRect">
                <a:avLst>
                  <a:gd name="adj" fmla="val 10000"/>
                </a:avLst>
              </a:prstGeom>
              <a:pattFill prst="pct5">
                <a:fgClr>
                  <a:schemeClr val="accent1"/>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47" name="Graphic 46" descr="Speedometer Middle outline">
              <a:extLst>
                <a:ext uri="{FF2B5EF4-FFF2-40B4-BE49-F238E27FC236}">
                  <a16:creationId xmlns:a16="http://schemas.microsoft.com/office/drawing/2014/main" id="{C4E4A4F5-66A3-4A50-8E23-D34331769E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8849" y="3263224"/>
              <a:ext cx="697091" cy="697091"/>
            </a:xfrm>
            <a:prstGeom prst="rect">
              <a:avLst/>
            </a:prstGeom>
          </p:spPr>
        </p:pic>
      </p:grpSp>
      <p:grpSp>
        <p:nvGrpSpPr>
          <p:cNvPr id="74" name="Group 73">
            <a:extLst>
              <a:ext uri="{FF2B5EF4-FFF2-40B4-BE49-F238E27FC236}">
                <a16:creationId xmlns:a16="http://schemas.microsoft.com/office/drawing/2014/main" id="{7D00DDA1-BFFF-F716-DBA7-91F28887D5A7}"/>
              </a:ext>
            </a:extLst>
          </p:cNvPr>
          <p:cNvGrpSpPr/>
          <p:nvPr/>
        </p:nvGrpSpPr>
        <p:grpSpPr>
          <a:xfrm>
            <a:off x="767408" y="4866382"/>
            <a:ext cx="4032448" cy="864000"/>
            <a:chOff x="767408" y="4365104"/>
            <a:chExt cx="4032448" cy="809419"/>
          </a:xfrm>
        </p:grpSpPr>
        <p:grpSp>
          <p:nvGrpSpPr>
            <p:cNvPr id="51" name="Group 50">
              <a:extLst>
                <a:ext uri="{FF2B5EF4-FFF2-40B4-BE49-F238E27FC236}">
                  <a16:creationId xmlns:a16="http://schemas.microsoft.com/office/drawing/2014/main" id="{00A8F184-F787-817E-620D-584ED8352D7B}"/>
                </a:ext>
              </a:extLst>
            </p:cNvPr>
            <p:cNvGrpSpPr/>
            <p:nvPr/>
          </p:nvGrpSpPr>
          <p:grpSpPr>
            <a:xfrm>
              <a:off x="767408" y="4365104"/>
              <a:ext cx="4032448" cy="809419"/>
              <a:chOff x="695400" y="4923837"/>
              <a:chExt cx="4825459" cy="1500410"/>
            </a:xfrm>
            <a:solidFill>
              <a:srgbClr val="C0C0C0"/>
            </a:solidFill>
          </p:grpSpPr>
          <p:sp>
            <p:nvSpPr>
              <p:cNvPr id="52" name="Freeform 51">
                <a:extLst>
                  <a:ext uri="{FF2B5EF4-FFF2-40B4-BE49-F238E27FC236}">
                    <a16:creationId xmlns:a16="http://schemas.microsoft.com/office/drawing/2014/main" id="{FBD33DB0-8F65-D95B-5D54-35D9D8894A42}"/>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rPr>
                  <a:t>Community interest in amount of censoring and by whom?</a:t>
                </a:r>
                <a:endParaRPr lang="en-DE" sz="1600" dirty="0">
                  <a:solidFill>
                    <a:schemeClr val="bg1"/>
                  </a:solidFill>
                </a:endParaRPr>
              </a:p>
            </p:txBody>
          </p:sp>
          <p:sp>
            <p:nvSpPr>
              <p:cNvPr id="53" name="Rounded Rectangle 52">
                <a:extLst>
                  <a:ext uri="{FF2B5EF4-FFF2-40B4-BE49-F238E27FC236}">
                    <a16:creationId xmlns:a16="http://schemas.microsoft.com/office/drawing/2014/main" id="{0CC08A32-87A4-C90A-3561-E7462A2C92E0}"/>
                  </a:ext>
                </a:extLst>
              </p:cNvPr>
              <p:cNvSpPr/>
              <p:nvPr/>
            </p:nvSpPr>
            <p:spPr>
              <a:xfrm>
                <a:off x="911424" y="5060726"/>
                <a:ext cx="965091" cy="1200328"/>
              </a:xfrm>
              <a:prstGeom prst="roundRect">
                <a:avLst>
                  <a:gd name="adj" fmla="val 10000"/>
                </a:avLst>
              </a:prstGeom>
              <a:pattFill prst="pct5">
                <a:fgClr>
                  <a:schemeClr val="accent1"/>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61" name="Graphic 60" descr="Detective male with solid fill">
              <a:extLst>
                <a:ext uri="{FF2B5EF4-FFF2-40B4-BE49-F238E27FC236}">
                  <a16:creationId xmlns:a16="http://schemas.microsoft.com/office/drawing/2014/main" id="{BDAF2FBA-5113-8CB2-6D22-087EE1187C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4466" y="4410637"/>
              <a:ext cx="718351" cy="718351"/>
            </a:xfrm>
            <a:prstGeom prst="rect">
              <a:avLst/>
            </a:prstGeom>
          </p:spPr>
        </p:pic>
      </p:grpSp>
      <p:grpSp>
        <p:nvGrpSpPr>
          <p:cNvPr id="73" name="Group 72">
            <a:extLst>
              <a:ext uri="{FF2B5EF4-FFF2-40B4-BE49-F238E27FC236}">
                <a16:creationId xmlns:a16="http://schemas.microsoft.com/office/drawing/2014/main" id="{3EF93F4B-978A-CAA5-6C37-D1E10894B924}"/>
              </a:ext>
            </a:extLst>
          </p:cNvPr>
          <p:cNvGrpSpPr/>
          <p:nvPr/>
        </p:nvGrpSpPr>
        <p:grpSpPr>
          <a:xfrm>
            <a:off x="767408" y="3555684"/>
            <a:ext cx="4032448" cy="864000"/>
            <a:chOff x="767408" y="3284984"/>
            <a:chExt cx="4032448" cy="809419"/>
          </a:xfrm>
        </p:grpSpPr>
        <p:grpSp>
          <p:nvGrpSpPr>
            <p:cNvPr id="54" name="Group 53">
              <a:extLst>
                <a:ext uri="{FF2B5EF4-FFF2-40B4-BE49-F238E27FC236}">
                  <a16:creationId xmlns:a16="http://schemas.microsoft.com/office/drawing/2014/main" id="{759F6DEE-EAE6-21CC-6917-04D88FB97AD3}"/>
                </a:ext>
              </a:extLst>
            </p:cNvPr>
            <p:cNvGrpSpPr/>
            <p:nvPr/>
          </p:nvGrpSpPr>
          <p:grpSpPr>
            <a:xfrm>
              <a:off x="767408" y="3284984"/>
              <a:ext cx="4032448" cy="809419"/>
              <a:chOff x="695400" y="4923837"/>
              <a:chExt cx="4825459" cy="1500410"/>
            </a:xfrm>
            <a:solidFill>
              <a:schemeClr val="accent3"/>
            </a:solidFill>
          </p:grpSpPr>
          <p:sp>
            <p:nvSpPr>
              <p:cNvPr id="55" name="Freeform 54">
                <a:extLst>
                  <a:ext uri="{FF2B5EF4-FFF2-40B4-BE49-F238E27FC236}">
                    <a16:creationId xmlns:a16="http://schemas.microsoft.com/office/drawing/2014/main" id="{420E48D9-585B-A226-89D5-616D50AE113E}"/>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rPr>
                  <a:t>Failure of values if high degree of censorship exists</a:t>
                </a:r>
              </a:p>
            </p:txBody>
          </p:sp>
          <p:sp>
            <p:nvSpPr>
              <p:cNvPr id="56" name="Rounded Rectangle 55">
                <a:extLst>
                  <a:ext uri="{FF2B5EF4-FFF2-40B4-BE49-F238E27FC236}">
                    <a16:creationId xmlns:a16="http://schemas.microsoft.com/office/drawing/2014/main" id="{A4F03197-2D14-DF5A-CEEF-A9238B4A9415}"/>
                  </a:ext>
                </a:extLst>
              </p:cNvPr>
              <p:cNvSpPr/>
              <p:nvPr/>
            </p:nvSpPr>
            <p:spPr>
              <a:xfrm>
                <a:off x="911424" y="5060726"/>
                <a:ext cx="965091" cy="1200328"/>
              </a:xfrm>
              <a:prstGeom prst="roundRect">
                <a:avLst>
                  <a:gd name="adj" fmla="val 10000"/>
                </a:avLst>
              </a:prstGeom>
              <a:pattFill prst="pct5">
                <a:fgClr>
                  <a:schemeClr val="accent1"/>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63" name="Graphic 62" descr="Sad face outline with solid fill">
              <a:extLst>
                <a:ext uri="{FF2B5EF4-FFF2-40B4-BE49-F238E27FC236}">
                  <a16:creationId xmlns:a16="http://schemas.microsoft.com/office/drawing/2014/main" id="{969160FB-CC7E-4873-8E3F-3190DF5826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432" y="3334839"/>
              <a:ext cx="721382" cy="721382"/>
            </a:xfrm>
            <a:prstGeom prst="rect">
              <a:avLst/>
            </a:prstGeom>
          </p:spPr>
        </p:pic>
      </p:grpSp>
      <p:grpSp>
        <p:nvGrpSpPr>
          <p:cNvPr id="72" name="Group 71">
            <a:extLst>
              <a:ext uri="{FF2B5EF4-FFF2-40B4-BE49-F238E27FC236}">
                <a16:creationId xmlns:a16="http://schemas.microsoft.com/office/drawing/2014/main" id="{4471022F-60C0-191B-6C1F-DEA5FDD1B5E9}"/>
              </a:ext>
            </a:extLst>
          </p:cNvPr>
          <p:cNvGrpSpPr/>
          <p:nvPr/>
        </p:nvGrpSpPr>
        <p:grpSpPr>
          <a:xfrm>
            <a:off x="767408" y="2240999"/>
            <a:ext cx="4032448" cy="864000"/>
            <a:chOff x="767408" y="2276872"/>
            <a:chExt cx="4032448" cy="809419"/>
          </a:xfrm>
        </p:grpSpPr>
        <p:grpSp>
          <p:nvGrpSpPr>
            <p:cNvPr id="57" name="Group 56">
              <a:extLst>
                <a:ext uri="{FF2B5EF4-FFF2-40B4-BE49-F238E27FC236}">
                  <a16:creationId xmlns:a16="http://schemas.microsoft.com/office/drawing/2014/main" id="{D2E60F0F-4CAE-BDFF-360A-BADC09B3C541}"/>
                </a:ext>
              </a:extLst>
            </p:cNvPr>
            <p:cNvGrpSpPr/>
            <p:nvPr/>
          </p:nvGrpSpPr>
          <p:grpSpPr>
            <a:xfrm>
              <a:off x="767408" y="2276872"/>
              <a:ext cx="4032448" cy="809419"/>
              <a:chOff x="695400" y="4923837"/>
              <a:chExt cx="4825459" cy="1500410"/>
            </a:xfrm>
            <a:solidFill>
              <a:srgbClr val="C0C0C0"/>
            </a:solidFill>
          </p:grpSpPr>
          <p:sp>
            <p:nvSpPr>
              <p:cNvPr id="58" name="Freeform 57">
                <a:extLst>
                  <a:ext uri="{FF2B5EF4-FFF2-40B4-BE49-F238E27FC236}">
                    <a16:creationId xmlns:a16="http://schemas.microsoft.com/office/drawing/2014/main" id="{F9A296DE-270C-FDC7-D01C-BF465C9EE092}"/>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Core value of Ethereum: permissionless, decentralized network</a:t>
                </a:r>
              </a:p>
            </p:txBody>
          </p:sp>
          <p:sp>
            <p:nvSpPr>
              <p:cNvPr id="59" name="Rounded Rectangle 58">
                <a:extLst>
                  <a:ext uri="{FF2B5EF4-FFF2-40B4-BE49-F238E27FC236}">
                    <a16:creationId xmlns:a16="http://schemas.microsoft.com/office/drawing/2014/main" id="{02F41F4D-4FAE-407C-D180-CD8AC3E7E0CE}"/>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69" name="Graphic 68" descr="Connections with solid fill">
              <a:extLst>
                <a:ext uri="{FF2B5EF4-FFF2-40B4-BE49-F238E27FC236}">
                  <a16:creationId xmlns:a16="http://schemas.microsoft.com/office/drawing/2014/main" id="{32AA2B4F-5AEB-CB3E-4C77-3A77359F3F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4692" y="2315232"/>
              <a:ext cx="718507" cy="718507"/>
            </a:xfrm>
            <a:prstGeom prst="rect">
              <a:avLst/>
            </a:prstGeom>
          </p:spPr>
        </p:pic>
        <p:pic>
          <p:nvPicPr>
            <p:cNvPr id="67" name="Graphic 66" descr="Tick with solid fill">
              <a:extLst>
                <a:ext uri="{FF2B5EF4-FFF2-40B4-BE49-F238E27FC236}">
                  <a16:creationId xmlns:a16="http://schemas.microsoft.com/office/drawing/2014/main" id="{2CAF9382-73DA-D2F2-B0E5-51499A82ED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08600" y="2708299"/>
              <a:ext cx="283537" cy="283537"/>
            </a:xfrm>
            <a:prstGeom prst="rect">
              <a:avLst/>
            </a:prstGeom>
          </p:spPr>
        </p:pic>
      </p:grpSp>
      <p:grpSp>
        <p:nvGrpSpPr>
          <p:cNvPr id="11" name="Group 10">
            <a:extLst>
              <a:ext uri="{FF2B5EF4-FFF2-40B4-BE49-F238E27FC236}">
                <a16:creationId xmlns:a16="http://schemas.microsoft.com/office/drawing/2014/main" id="{F634915B-CB2C-4A8E-1C07-D02AAFFB79AC}"/>
              </a:ext>
            </a:extLst>
          </p:cNvPr>
          <p:cNvGrpSpPr/>
          <p:nvPr/>
        </p:nvGrpSpPr>
        <p:grpSpPr>
          <a:xfrm>
            <a:off x="7752184" y="1628800"/>
            <a:ext cx="2573384" cy="461665"/>
            <a:chOff x="7752184" y="1628800"/>
            <a:chExt cx="2573384" cy="461665"/>
          </a:xfrm>
        </p:grpSpPr>
        <p:sp>
          <p:nvSpPr>
            <p:cNvPr id="10" name="TextBox 9">
              <a:extLst>
                <a:ext uri="{FF2B5EF4-FFF2-40B4-BE49-F238E27FC236}">
                  <a16:creationId xmlns:a16="http://schemas.microsoft.com/office/drawing/2014/main" id="{D9133980-4A96-09FA-B86D-56C89D670B43}"/>
                </a:ext>
              </a:extLst>
            </p:cNvPr>
            <p:cNvSpPr txBox="1"/>
            <p:nvPr/>
          </p:nvSpPr>
          <p:spPr>
            <a:xfrm>
              <a:off x="7752184" y="1628800"/>
              <a:ext cx="257338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2400" b="1" dirty="0">
                  <a:solidFill>
                    <a:schemeClr val="tx1">
                      <a:lumMod val="50000"/>
                      <a:lumOff val="50000"/>
                    </a:schemeClr>
                  </a:solidFill>
                  <a:latin typeface="+mj-lt"/>
                </a:rPr>
                <a:t>Research Goals</a:t>
              </a:r>
            </a:p>
          </p:txBody>
        </p:sp>
        <p:cxnSp>
          <p:nvCxnSpPr>
            <p:cNvPr id="19" name="Straight Connector 18">
              <a:extLst>
                <a:ext uri="{FF2B5EF4-FFF2-40B4-BE49-F238E27FC236}">
                  <a16:creationId xmlns:a16="http://schemas.microsoft.com/office/drawing/2014/main" id="{5E927280-F056-6B7C-E39D-2133E68357F4}"/>
                </a:ext>
              </a:extLst>
            </p:cNvPr>
            <p:cNvCxnSpPr/>
            <p:nvPr/>
          </p:nvCxnSpPr>
          <p:spPr bwMode="auto">
            <a:xfrm>
              <a:off x="7824192"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sp>
        <p:nvSpPr>
          <p:cNvPr id="12" name="Chevron 11">
            <a:extLst>
              <a:ext uri="{FF2B5EF4-FFF2-40B4-BE49-F238E27FC236}">
                <a16:creationId xmlns:a16="http://schemas.microsoft.com/office/drawing/2014/main" id="{2B9AC3DB-0274-B1E0-2A8E-F8FAFDC17C76}"/>
              </a:ext>
            </a:extLst>
          </p:cNvPr>
          <p:cNvSpPr/>
          <p:nvPr/>
        </p:nvSpPr>
        <p:spPr bwMode="auto">
          <a:xfrm>
            <a:off x="5510867" y="3017993"/>
            <a:ext cx="1080120" cy="935045"/>
          </a:xfrm>
          <a:prstGeom prst="chevron">
            <a:avLst/>
          </a:prstGeom>
          <a:solidFill>
            <a:schemeClr val="tx1"/>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409138997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9A74E-ABF3-A214-F46B-C1677639C16C}"/>
              </a:ext>
            </a:extLst>
          </p:cNvPr>
          <p:cNvSpPr>
            <a:spLocks noGrp="1"/>
          </p:cNvSpPr>
          <p:nvPr>
            <p:ph type="title"/>
          </p:nvPr>
        </p:nvSpPr>
        <p:spPr/>
        <p:txBody>
          <a:bodyPr/>
          <a:lstStyle/>
          <a:p>
            <a:r>
              <a:rPr lang="en-DE" dirty="0"/>
              <a:t>RQ2: How Effective Is Censorship On Ethereum?</a:t>
            </a:r>
          </a:p>
        </p:txBody>
      </p:sp>
      <p:sp>
        <p:nvSpPr>
          <p:cNvPr id="4" name="Date Placeholder 3">
            <a:extLst>
              <a:ext uri="{FF2B5EF4-FFF2-40B4-BE49-F238E27FC236}">
                <a16:creationId xmlns:a16="http://schemas.microsoft.com/office/drawing/2014/main" id="{A3A8CECD-6BB3-E202-692D-3C2899FE4E15}"/>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AFD37FA-6818-4AC2-DF9D-C8922EFD7798}"/>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FBB00214-5C9F-53E1-49BB-46EB88292328}"/>
              </a:ext>
            </a:extLst>
          </p:cNvPr>
          <p:cNvSpPr>
            <a:spLocks noGrp="1"/>
          </p:cNvSpPr>
          <p:nvPr>
            <p:ph type="sldNum" sz="quarter" idx="12"/>
          </p:nvPr>
        </p:nvSpPr>
        <p:spPr/>
        <p:txBody>
          <a:bodyPr/>
          <a:lstStyle/>
          <a:p>
            <a:pPr>
              <a:defRPr/>
            </a:pPr>
            <a:fld id="{05BC9FAB-BDC1-47C0-A8BB-6E12A8205D33}" type="slidenum">
              <a:rPr lang="de-DE" smtClean="0"/>
              <a:pPr>
                <a:defRPr/>
              </a:pPr>
              <a:t>14</a:t>
            </a:fld>
            <a:endParaRPr lang="de-DE" dirty="0"/>
          </a:p>
        </p:txBody>
      </p:sp>
      <p:grpSp>
        <p:nvGrpSpPr>
          <p:cNvPr id="11" name="Group 10">
            <a:extLst>
              <a:ext uri="{FF2B5EF4-FFF2-40B4-BE49-F238E27FC236}">
                <a16:creationId xmlns:a16="http://schemas.microsoft.com/office/drawing/2014/main" id="{897DF9F1-392D-7C1D-EB75-96E02C918F10}"/>
              </a:ext>
            </a:extLst>
          </p:cNvPr>
          <p:cNvGrpSpPr/>
          <p:nvPr/>
        </p:nvGrpSpPr>
        <p:grpSpPr>
          <a:xfrm>
            <a:off x="767408" y="2241000"/>
            <a:ext cx="4032448" cy="864000"/>
            <a:chOff x="695400" y="4923837"/>
            <a:chExt cx="4825459" cy="1500410"/>
          </a:xfrm>
          <a:solidFill>
            <a:srgbClr val="C0C0C0"/>
          </a:solidFill>
        </p:grpSpPr>
        <p:sp>
          <p:nvSpPr>
            <p:cNvPr id="15" name="Freeform 14">
              <a:extLst>
                <a:ext uri="{FF2B5EF4-FFF2-40B4-BE49-F238E27FC236}">
                  <a16:creationId xmlns:a16="http://schemas.microsoft.com/office/drawing/2014/main" id="{91B61387-80FD-4DC4-9110-4165427251DD}"/>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Understand transaction censorship by network participants</a:t>
              </a:r>
            </a:p>
          </p:txBody>
        </p:sp>
        <p:sp>
          <p:nvSpPr>
            <p:cNvPr id="16" name="Rounded Rectangle 15">
              <a:extLst>
                <a:ext uri="{FF2B5EF4-FFF2-40B4-BE49-F238E27FC236}">
                  <a16:creationId xmlns:a16="http://schemas.microsoft.com/office/drawing/2014/main" id="{B83E3BB5-804A-1970-0BA9-ABFA2AD4152A}"/>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23" name="Group 22">
            <a:extLst>
              <a:ext uri="{FF2B5EF4-FFF2-40B4-BE49-F238E27FC236}">
                <a16:creationId xmlns:a16="http://schemas.microsoft.com/office/drawing/2014/main" id="{5E39A3F3-80E8-8B83-A7F1-6D1BABBDB0A9}"/>
              </a:ext>
            </a:extLst>
          </p:cNvPr>
          <p:cNvGrpSpPr/>
          <p:nvPr/>
        </p:nvGrpSpPr>
        <p:grpSpPr>
          <a:xfrm>
            <a:off x="767408" y="3659008"/>
            <a:ext cx="4032448" cy="864000"/>
            <a:chOff x="695400" y="4923837"/>
            <a:chExt cx="4825459" cy="1500410"/>
          </a:xfrm>
          <a:solidFill>
            <a:srgbClr val="C0C0C0"/>
          </a:solidFill>
        </p:grpSpPr>
        <p:sp>
          <p:nvSpPr>
            <p:cNvPr id="26" name="Freeform 25">
              <a:extLst>
                <a:ext uri="{FF2B5EF4-FFF2-40B4-BE49-F238E27FC236}">
                  <a16:creationId xmlns:a16="http://schemas.microsoft.com/office/drawing/2014/main" id="{F5E72B70-ED39-BA3D-6CB2-8BDD3646DB85}"/>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pPr algn="l"/>
              <a:r>
                <a:rPr lang="en-GB" sz="1600" dirty="0">
                  <a:solidFill>
                    <a:schemeClr val="bg1"/>
                  </a:solidFill>
                  <a:effectLst/>
                </a:rPr>
                <a:t>Gain insights on degree and means of censoring sanctioned transactions</a:t>
              </a:r>
            </a:p>
          </p:txBody>
        </p:sp>
        <p:sp>
          <p:nvSpPr>
            <p:cNvPr id="27" name="Rounded Rectangle 26">
              <a:extLst>
                <a:ext uri="{FF2B5EF4-FFF2-40B4-BE49-F238E27FC236}">
                  <a16:creationId xmlns:a16="http://schemas.microsoft.com/office/drawing/2014/main" id="{6DE5415C-F045-3F5B-21E9-EA70E656D871}"/>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33" name="Graphic 32" descr="Thermometer with solid fill">
            <a:extLst>
              <a:ext uri="{FF2B5EF4-FFF2-40B4-BE49-F238E27FC236}">
                <a16:creationId xmlns:a16="http://schemas.microsoft.com/office/drawing/2014/main" id="{66EC0A67-2C59-B31F-8CAC-92FEC42F80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901" y="3754541"/>
            <a:ext cx="624548" cy="624548"/>
          </a:xfrm>
          <a:prstGeom prst="rect">
            <a:avLst/>
          </a:prstGeom>
        </p:spPr>
      </p:pic>
      <p:pic>
        <p:nvPicPr>
          <p:cNvPr id="35" name="Graphic 34" descr="Lights On with solid fill">
            <a:extLst>
              <a:ext uri="{FF2B5EF4-FFF2-40B4-BE49-F238E27FC236}">
                <a16:creationId xmlns:a16="http://schemas.microsoft.com/office/drawing/2014/main" id="{721302E8-5637-614A-0043-6032175815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901" y="2349000"/>
            <a:ext cx="624548" cy="624548"/>
          </a:xfrm>
          <a:prstGeom prst="rect">
            <a:avLst/>
          </a:prstGeom>
        </p:spPr>
      </p:pic>
      <p:grpSp>
        <p:nvGrpSpPr>
          <p:cNvPr id="39" name="Group 38">
            <a:extLst>
              <a:ext uri="{FF2B5EF4-FFF2-40B4-BE49-F238E27FC236}">
                <a16:creationId xmlns:a16="http://schemas.microsoft.com/office/drawing/2014/main" id="{D385270A-76AA-675C-5E4F-45304329A434}"/>
              </a:ext>
            </a:extLst>
          </p:cNvPr>
          <p:cNvGrpSpPr/>
          <p:nvPr/>
        </p:nvGrpSpPr>
        <p:grpSpPr>
          <a:xfrm>
            <a:off x="7200000" y="2241000"/>
            <a:ext cx="4032448" cy="864000"/>
            <a:chOff x="695400" y="4923837"/>
            <a:chExt cx="4825459" cy="1500410"/>
          </a:xfrm>
          <a:solidFill>
            <a:srgbClr val="C0C0C0"/>
          </a:solidFill>
        </p:grpSpPr>
        <p:sp>
          <p:nvSpPr>
            <p:cNvPr id="40" name="Freeform 39">
              <a:extLst>
                <a:ext uri="{FF2B5EF4-FFF2-40B4-BE49-F238E27FC236}">
                  <a16:creationId xmlns:a16="http://schemas.microsoft.com/office/drawing/2014/main" id="{0CC9F08A-5B04-056A-A9EC-71C96DCFF124}"/>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Measure expected delay based on total percentage of censoring nodes</a:t>
              </a:r>
            </a:p>
          </p:txBody>
        </p:sp>
        <p:sp>
          <p:nvSpPr>
            <p:cNvPr id="41" name="Rounded Rectangle 40">
              <a:extLst>
                <a:ext uri="{FF2B5EF4-FFF2-40B4-BE49-F238E27FC236}">
                  <a16:creationId xmlns:a16="http://schemas.microsoft.com/office/drawing/2014/main" id="{B5DFFFF1-0235-9562-E7B9-805B03B8C201}"/>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29" name="Graphic 28" descr="Stopwatch 25% with solid fill">
            <a:extLst>
              <a:ext uri="{FF2B5EF4-FFF2-40B4-BE49-F238E27FC236}">
                <a16:creationId xmlns:a16="http://schemas.microsoft.com/office/drawing/2014/main" id="{A845B3D3-BA86-D975-1417-605C7A1A07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2000" y="2349000"/>
            <a:ext cx="687003" cy="687003"/>
          </a:xfrm>
          <a:prstGeom prst="rect">
            <a:avLst/>
          </a:prstGeom>
        </p:spPr>
      </p:pic>
      <p:sp>
        <p:nvSpPr>
          <p:cNvPr id="42" name="Chevron 41">
            <a:extLst>
              <a:ext uri="{FF2B5EF4-FFF2-40B4-BE49-F238E27FC236}">
                <a16:creationId xmlns:a16="http://schemas.microsoft.com/office/drawing/2014/main" id="{B88CFA0F-0663-C522-3A3C-DCCBBB36A3D8}"/>
              </a:ext>
            </a:extLst>
          </p:cNvPr>
          <p:cNvSpPr/>
          <p:nvPr/>
        </p:nvSpPr>
        <p:spPr bwMode="auto">
          <a:xfrm>
            <a:off x="5510867" y="3017993"/>
            <a:ext cx="1080120" cy="935045"/>
          </a:xfrm>
          <a:prstGeom prst="chevron">
            <a:avLst/>
          </a:prstGeom>
          <a:solidFill>
            <a:schemeClr val="tx1"/>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grpSp>
        <p:nvGrpSpPr>
          <p:cNvPr id="8" name="Group 7">
            <a:extLst>
              <a:ext uri="{FF2B5EF4-FFF2-40B4-BE49-F238E27FC236}">
                <a16:creationId xmlns:a16="http://schemas.microsoft.com/office/drawing/2014/main" id="{82381AFF-E4C1-9C47-4D6A-7B57DA479C82}"/>
              </a:ext>
            </a:extLst>
          </p:cNvPr>
          <p:cNvGrpSpPr/>
          <p:nvPr/>
        </p:nvGrpSpPr>
        <p:grpSpPr>
          <a:xfrm>
            <a:off x="1559496" y="1271117"/>
            <a:ext cx="2429368" cy="1938992"/>
            <a:chOff x="1559496" y="1271117"/>
            <a:chExt cx="2429368" cy="1938992"/>
          </a:xfrm>
        </p:grpSpPr>
        <p:sp>
          <p:nvSpPr>
            <p:cNvPr id="9" name="TextBox 8">
              <a:extLst>
                <a:ext uri="{FF2B5EF4-FFF2-40B4-BE49-F238E27FC236}">
                  <a16:creationId xmlns:a16="http://schemas.microsoft.com/office/drawing/2014/main" id="{5EA2BC88-E5AE-69B9-5F71-55303003F2B6}"/>
                </a:ext>
              </a:extLst>
            </p:cNvPr>
            <p:cNvSpPr txBox="1"/>
            <p:nvPr/>
          </p:nvSpPr>
          <p:spPr>
            <a:xfrm>
              <a:off x="1906964" y="1271117"/>
              <a:ext cx="1729115"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DE" sz="2400" b="1" dirty="0">
                <a:solidFill>
                  <a:schemeClr val="tx1">
                    <a:lumMod val="50000"/>
                    <a:lumOff val="50000"/>
                  </a:schemeClr>
                </a:solidFill>
                <a:latin typeface="Copperplate" panose="02000504000000020004" pitchFamily="2" charset="77"/>
              </a:endParaRPr>
            </a:p>
            <a:p>
              <a:pPr algn="ctr"/>
              <a:r>
                <a:rPr lang="en-DE" sz="2400" b="1" dirty="0">
                  <a:solidFill>
                    <a:schemeClr val="tx1">
                      <a:lumMod val="50000"/>
                      <a:lumOff val="50000"/>
                    </a:schemeClr>
                  </a:solidFill>
                  <a:latin typeface="+mj-lt"/>
                </a:rPr>
                <a:t>Motivation</a:t>
              </a:r>
            </a:p>
            <a:p>
              <a:endParaRPr lang="en-DE" dirty="0">
                <a:solidFill>
                  <a:schemeClr val="tx1">
                    <a:lumMod val="50000"/>
                    <a:lumOff val="50000"/>
                  </a:schemeClr>
                </a:solidFill>
                <a:latin typeface="Copperplate Light" panose="02000604030000020004" pitchFamily="2" charset="77"/>
              </a:endParaRPr>
            </a:p>
            <a:p>
              <a:pPr marL="285750" indent="-285750">
                <a:buFont typeface="Wingdings" pitchFamily="2" charset="2"/>
                <a:buChar char="§"/>
              </a:pPr>
              <a:endParaRPr lang="en-GB" dirty="0"/>
            </a:p>
            <a:p>
              <a:pPr marL="285750" indent="-285750">
                <a:buFont typeface="Wingdings" pitchFamily="2" charset="2"/>
                <a:buChar char="§"/>
              </a:pPr>
              <a:endParaRPr lang="en-GB" dirty="0"/>
            </a:p>
            <a:p>
              <a:pPr marL="285750" indent="-285750">
                <a:buFont typeface="Wingdings" pitchFamily="2" charset="2"/>
                <a:buChar char="§"/>
              </a:pPr>
              <a:endParaRPr lang="en-GB" dirty="0"/>
            </a:p>
          </p:txBody>
        </p:sp>
        <p:cxnSp>
          <p:nvCxnSpPr>
            <p:cNvPr id="10" name="Straight Connector 9">
              <a:extLst>
                <a:ext uri="{FF2B5EF4-FFF2-40B4-BE49-F238E27FC236}">
                  <a16:creationId xmlns:a16="http://schemas.microsoft.com/office/drawing/2014/main" id="{75D17995-45CE-45C4-091F-E43AF9E9A511}"/>
                </a:ext>
              </a:extLst>
            </p:cNvPr>
            <p:cNvCxnSpPr/>
            <p:nvPr/>
          </p:nvCxnSpPr>
          <p:spPr bwMode="auto">
            <a:xfrm>
              <a:off x="1559496"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25269744-7617-B014-E6E9-AA337A438C1E}"/>
              </a:ext>
            </a:extLst>
          </p:cNvPr>
          <p:cNvGrpSpPr/>
          <p:nvPr/>
        </p:nvGrpSpPr>
        <p:grpSpPr>
          <a:xfrm>
            <a:off x="7752184" y="1628800"/>
            <a:ext cx="2573384" cy="461665"/>
            <a:chOff x="7752184" y="1628800"/>
            <a:chExt cx="2573384" cy="461665"/>
          </a:xfrm>
        </p:grpSpPr>
        <p:sp>
          <p:nvSpPr>
            <p:cNvPr id="20" name="TextBox 19">
              <a:extLst>
                <a:ext uri="{FF2B5EF4-FFF2-40B4-BE49-F238E27FC236}">
                  <a16:creationId xmlns:a16="http://schemas.microsoft.com/office/drawing/2014/main" id="{E167ABCC-678D-DC5D-3FB0-78EF4D673595}"/>
                </a:ext>
              </a:extLst>
            </p:cNvPr>
            <p:cNvSpPr txBox="1"/>
            <p:nvPr/>
          </p:nvSpPr>
          <p:spPr>
            <a:xfrm>
              <a:off x="7752184" y="1628800"/>
              <a:ext cx="257338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2400" b="1" dirty="0">
                  <a:solidFill>
                    <a:schemeClr val="tx1">
                      <a:lumMod val="50000"/>
                      <a:lumOff val="50000"/>
                    </a:schemeClr>
                  </a:solidFill>
                  <a:latin typeface="+mj-lt"/>
                </a:rPr>
                <a:t>Research Goals</a:t>
              </a:r>
            </a:p>
          </p:txBody>
        </p:sp>
        <p:cxnSp>
          <p:nvCxnSpPr>
            <p:cNvPr id="21" name="Straight Connector 20">
              <a:extLst>
                <a:ext uri="{FF2B5EF4-FFF2-40B4-BE49-F238E27FC236}">
                  <a16:creationId xmlns:a16="http://schemas.microsoft.com/office/drawing/2014/main" id="{57CDBAEF-12D5-0D16-E6F9-FD825FB3AE83}"/>
                </a:ext>
              </a:extLst>
            </p:cNvPr>
            <p:cNvCxnSpPr/>
            <p:nvPr/>
          </p:nvCxnSpPr>
          <p:spPr bwMode="auto">
            <a:xfrm>
              <a:off x="7824192"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943100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9A74E-ABF3-A214-F46B-C1677639C16C}"/>
              </a:ext>
            </a:extLst>
          </p:cNvPr>
          <p:cNvSpPr>
            <a:spLocks noGrp="1"/>
          </p:cNvSpPr>
          <p:nvPr>
            <p:ph type="title"/>
          </p:nvPr>
        </p:nvSpPr>
        <p:spPr>
          <a:xfrm>
            <a:off x="334437" y="44452"/>
            <a:ext cx="10586099" cy="1080292"/>
          </a:xfrm>
        </p:spPr>
        <p:txBody>
          <a:bodyPr/>
          <a:lstStyle/>
          <a:p>
            <a:br>
              <a:rPr lang="en-DE" dirty="0"/>
            </a:br>
            <a:r>
              <a:rPr lang="en-DE" dirty="0"/>
              <a:t>RQ3: </a:t>
            </a:r>
            <a:r>
              <a:rPr lang="en-GB" dirty="0"/>
              <a:t>What Is The Profit Difference Between Non-Censoring And Censoring Network Participants On Ethereum?</a:t>
            </a:r>
            <a:endParaRPr lang="en-DE" dirty="0"/>
          </a:p>
        </p:txBody>
      </p:sp>
      <p:sp>
        <p:nvSpPr>
          <p:cNvPr id="4" name="Date Placeholder 3">
            <a:extLst>
              <a:ext uri="{FF2B5EF4-FFF2-40B4-BE49-F238E27FC236}">
                <a16:creationId xmlns:a16="http://schemas.microsoft.com/office/drawing/2014/main" id="{A3A8CECD-6BB3-E202-692D-3C2899FE4E15}"/>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AFD37FA-6818-4AC2-DF9D-C8922EFD7798}"/>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FBB00214-5C9F-53E1-49BB-46EB88292328}"/>
              </a:ext>
            </a:extLst>
          </p:cNvPr>
          <p:cNvSpPr>
            <a:spLocks noGrp="1"/>
          </p:cNvSpPr>
          <p:nvPr>
            <p:ph type="sldNum" sz="quarter" idx="12"/>
          </p:nvPr>
        </p:nvSpPr>
        <p:spPr/>
        <p:txBody>
          <a:bodyPr/>
          <a:lstStyle/>
          <a:p>
            <a:pPr>
              <a:defRPr/>
            </a:pPr>
            <a:fld id="{05BC9FAB-BDC1-47C0-A8BB-6E12A8205D33}" type="slidenum">
              <a:rPr lang="de-DE" smtClean="0"/>
              <a:pPr>
                <a:defRPr/>
              </a:pPr>
              <a:t>15</a:t>
            </a:fld>
            <a:endParaRPr lang="de-DE" dirty="0"/>
          </a:p>
        </p:txBody>
      </p:sp>
      <p:grpSp>
        <p:nvGrpSpPr>
          <p:cNvPr id="9" name="Group 8">
            <a:extLst>
              <a:ext uri="{FF2B5EF4-FFF2-40B4-BE49-F238E27FC236}">
                <a16:creationId xmlns:a16="http://schemas.microsoft.com/office/drawing/2014/main" id="{7F6B1B16-3C2A-C5A5-2797-9061446D8F38}"/>
              </a:ext>
            </a:extLst>
          </p:cNvPr>
          <p:cNvGrpSpPr/>
          <p:nvPr/>
        </p:nvGrpSpPr>
        <p:grpSpPr>
          <a:xfrm>
            <a:off x="780267" y="3372235"/>
            <a:ext cx="4032448" cy="864000"/>
            <a:chOff x="695400" y="4923837"/>
            <a:chExt cx="4825459" cy="1500410"/>
          </a:xfrm>
          <a:solidFill>
            <a:srgbClr val="C0C0C0"/>
          </a:solidFill>
        </p:grpSpPr>
        <p:sp>
          <p:nvSpPr>
            <p:cNvPr id="10" name="Freeform 9">
              <a:extLst>
                <a:ext uri="{FF2B5EF4-FFF2-40B4-BE49-F238E27FC236}">
                  <a16:creationId xmlns:a16="http://schemas.microsoft.com/office/drawing/2014/main" id="{F2FD9F91-EFCA-D4B2-0FF0-D1C8B8E50F33}"/>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pPr algn="l"/>
              <a:r>
                <a:rPr lang="en-GB" sz="1600" dirty="0">
                  <a:solidFill>
                    <a:schemeClr val="bg1"/>
                  </a:solidFill>
                  <a:effectLst/>
                </a:rPr>
                <a:t>Results will benefit the wider community and block builders</a:t>
              </a:r>
            </a:p>
          </p:txBody>
        </p:sp>
        <p:sp>
          <p:nvSpPr>
            <p:cNvPr id="11" name="Rounded Rectangle 10">
              <a:extLst>
                <a:ext uri="{FF2B5EF4-FFF2-40B4-BE49-F238E27FC236}">
                  <a16:creationId xmlns:a16="http://schemas.microsoft.com/office/drawing/2014/main" id="{45CF6A0D-CC2E-BDE7-B5B2-BC9FC3AD5C99}"/>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12" name="Group 11">
            <a:extLst>
              <a:ext uri="{FF2B5EF4-FFF2-40B4-BE49-F238E27FC236}">
                <a16:creationId xmlns:a16="http://schemas.microsoft.com/office/drawing/2014/main" id="{5A5E0195-E351-A2AF-F5D4-AED1D1BE25D2}"/>
              </a:ext>
            </a:extLst>
          </p:cNvPr>
          <p:cNvGrpSpPr/>
          <p:nvPr/>
        </p:nvGrpSpPr>
        <p:grpSpPr>
          <a:xfrm>
            <a:off x="767408" y="2241000"/>
            <a:ext cx="4032448" cy="864000"/>
            <a:chOff x="695400" y="4923839"/>
            <a:chExt cx="4825459" cy="1500410"/>
          </a:xfrm>
          <a:solidFill>
            <a:srgbClr val="C0C0C0"/>
          </a:solidFill>
        </p:grpSpPr>
        <p:sp>
          <p:nvSpPr>
            <p:cNvPr id="13" name="Freeform 12">
              <a:extLst>
                <a:ext uri="{FF2B5EF4-FFF2-40B4-BE49-F238E27FC236}">
                  <a16:creationId xmlns:a16="http://schemas.microsoft.com/office/drawing/2014/main" id="{937CAD38-C9B8-C141-1D29-4118E686C115}"/>
                </a:ext>
              </a:extLst>
            </p:cNvPr>
            <p:cNvSpPr/>
            <p:nvPr/>
          </p:nvSpPr>
          <p:spPr>
            <a:xfrm>
              <a:off x="695400" y="4923839"/>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pPr algn="l"/>
              <a:r>
                <a:rPr lang="en-GB" sz="1600" dirty="0">
                  <a:solidFill>
                    <a:schemeClr val="bg1"/>
                  </a:solidFill>
                  <a:effectLst/>
                </a:rPr>
                <a:t>Encourage adoption of profitable strategies and discourage unprofitable ones</a:t>
              </a:r>
            </a:p>
          </p:txBody>
        </p:sp>
        <p:sp>
          <p:nvSpPr>
            <p:cNvPr id="15" name="Rounded Rectangle 14">
              <a:extLst>
                <a:ext uri="{FF2B5EF4-FFF2-40B4-BE49-F238E27FC236}">
                  <a16:creationId xmlns:a16="http://schemas.microsoft.com/office/drawing/2014/main" id="{3867DB02-8FC5-39D9-068C-853915F9916F}"/>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16" name="Group 15">
            <a:extLst>
              <a:ext uri="{FF2B5EF4-FFF2-40B4-BE49-F238E27FC236}">
                <a16:creationId xmlns:a16="http://schemas.microsoft.com/office/drawing/2014/main" id="{4B3DF3C2-657A-834E-A9BA-6151E773D84A}"/>
              </a:ext>
            </a:extLst>
          </p:cNvPr>
          <p:cNvGrpSpPr/>
          <p:nvPr/>
        </p:nvGrpSpPr>
        <p:grpSpPr>
          <a:xfrm>
            <a:off x="7200000" y="2241000"/>
            <a:ext cx="4032448" cy="864000"/>
            <a:chOff x="695400" y="4923837"/>
            <a:chExt cx="4825459" cy="1500410"/>
          </a:xfrm>
          <a:solidFill>
            <a:srgbClr val="C0C0C0"/>
          </a:solidFill>
        </p:grpSpPr>
        <p:sp>
          <p:nvSpPr>
            <p:cNvPr id="20" name="Freeform 19">
              <a:extLst>
                <a:ext uri="{FF2B5EF4-FFF2-40B4-BE49-F238E27FC236}">
                  <a16:creationId xmlns:a16="http://schemas.microsoft.com/office/drawing/2014/main" id="{F312705A-2F46-F6A9-97B6-16AFA2220624}"/>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Determine most profitable approach</a:t>
              </a:r>
            </a:p>
          </p:txBody>
        </p:sp>
        <p:sp>
          <p:nvSpPr>
            <p:cNvPr id="21" name="Rounded Rectangle 20">
              <a:extLst>
                <a:ext uri="{FF2B5EF4-FFF2-40B4-BE49-F238E27FC236}">
                  <a16:creationId xmlns:a16="http://schemas.microsoft.com/office/drawing/2014/main" id="{D6A6EC16-B43E-DFBB-C7DA-8D506B378111}"/>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22" name="Group 21">
            <a:extLst>
              <a:ext uri="{FF2B5EF4-FFF2-40B4-BE49-F238E27FC236}">
                <a16:creationId xmlns:a16="http://schemas.microsoft.com/office/drawing/2014/main" id="{B5D5205F-EA0E-B439-5B5F-9FAEE81F2CFF}"/>
              </a:ext>
            </a:extLst>
          </p:cNvPr>
          <p:cNvGrpSpPr/>
          <p:nvPr/>
        </p:nvGrpSpPr>
        <p:grpSpPr>
          <a:xfrm>
            <a:off x="7200000" y="3366083"/>
            <a:ext cx="4032448" cy="864000"/>
            <a:chOff x="579094" y="5022804"/>
            <a:chExt cx="4825459" cy="1500410"/>
          </a:xfrm>
          <a:solidFill>
            <a:srgbClr val="C0C0C0"/>
          </a:solidFill>
        </p:grpSpPr>
        <p:sp>
          <p:nvSpPr>
            <p:cNvPr id="23" name="Freeform 22">
              <a:extLst>
                <a:ext uri="{FF2B5EF4-FFF2-40B4-BE49-F238E27FC236}">
                  <a16:creationId xmlns:a16="http://schemas.microsoft.com/office/drawing/2014/main" id="{1B1D91D4-9FF6-86F9-EA0F-FBC3C84050F1}"/>
                </a:ext>
              </a:extLst>
            </p:cNvPr>
            <p:cNvSpPr/>
            <p:nvPr/>
          </p:nvSpPr>
          <p:spPr>
            <a:xfrm>
              <a:off x="579094" y="5022804"/>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Determine whether joining a MEV marketplace makes a difference</a:t>
              </a:r>
            </a:p>
          </p:txBody>
        </p:sp>
        <p:sp>
          <p:nvSpPr>
            <p:cNvPr id="24" name="Rounded Rectangle 23">
              <a:extLst>
                <a:ext uri="{FF2B5EF4-FFF2-40B4-BE49-F238E27FC236}">
                  <a16:creationId xmlns:a16="http://schemas.microsoft.com/office/drawing/2014/main" id="{C2D4E156-362B-1FD0-999C-643FF7934C33}"/>
                </a:ext>
              </a:extLst>
            </p:cNvPr>
            <p:cNvSpPr/>
            <p:nvPr/>
          </p:nvSpPr>
          <p:spPr>
            <a:xfrm>
              <a:off x="795118" y="5182110"/>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25" name="Group 24">
            <a:extLst>
              <a:ext uri="{FF2B5EF4-FFF2-40B4-BE49-F238E27FC236}">
                <a16:creationId xmlns:a16="http://schemas.microsoft.com/office/drawing/2014/main" id="{8541AED6-F691-0A73-6F61-E2E9BC0BAA84}"/>
              </a:ext>
            </a:extLst>
          </p:cNvPr>
          <p:cNvGrpSpPr/>
          <p:nvPr/>
        </p:nvGrpSpPr>
        <p:grpSpPr>
          <a:xfrm>
            <a:off x="7200000" y="4469876"/>
            <a:ext cx="4032448" cy="864000"/>
            <a:chOff x="695400" y="4923837"/>
            <a:chExt cx="4825459" cy="1500410"/>
          </a:xfrm>
          <a:solidFill>
            <a:srgbClr val="C0C0C0"/>
          </a:solidFill>
        </p:grpSpPr>
        <p:sp>
          <p:nvSpPr>
            <p:cNvPr id="26" name="Freeform 25">
              <a:extLst>
                <a:ext uri="{FF2B5EF4-FFF2-40B4-BE49-F238E27FC236}">
                  <a16:creationId xmlns:a16="http://schemas.microsoft.com/office/drawing/2014/main" id="{2F55805E-E003-EDA7-121D-F7C34FC6147E}"/>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Estimate costs of free and censored transaction flow</a:t>
              </a:r>
            </a:p>
          </p:txBody>
        </p:sp>
        <p:sp>
          <p:nvSpPr>
            <p:cNvPr id="27" name="Rounded Rectangle 26">
              <a:extLst>
                <a:ext uri="{FF2B5EF4-FFF2-40B4-BE49-F238E27FC236}">
                  <a16:creationId xmlns:a16="http://schemas.microsoft.com/office/drawing/2014/main" id="{AB2EF8C3-93C0-55DF-AFFE-BB344ACD2DC5}"/>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29" name="Graphic 28" descr="Money with solid fill">
            <a:extLst>
              <a:ext uri="{FF2B5EF4-FFF2-40B4-BE49-F238E27FC236}">
                <a16:creationId xmlns:a16="http://schemas.microsoft.com/office/drawing/2014/main" id="{276AAD5F-9428-0481-DBC3-601C5DD07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4152" y="4540612"/>
            <a:ext cx="687003" cy="687003"/>
          </a:xfrm>
          <a:prstGeom prst="rect">
            <a:avLst/>
          </a:prstGeom>
        </p:spPr>
      </p:pic>
      <p:pic>
        <p:nvPicPr>
          <p:cNvPr id="31" name="Graphic 30" descr="Upward trend with solid fill">
            <a:extLst>
              <a:ext uri="{FF2B5EF4-FFF2-40B4-BE49-F238E27FC236}">
                <a16:creationId xmlns:a16="http://schemas.microsoft.com/office/drawing/2014/main" id="{8E090ED1-B4E0-1124-3AAC-3BCA850834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0000" y="2284213"/>
            <a:ext cx="755703" cy="755703"/>
          </a:xfrm>
          <a:prstGeom prst="rect">
            <a:avLst/>
          </a:prstGeom>
        </p:spPr>
      </p:pic>
      <p:pic>
        <p:nvPicPr>
          <p:cNvPr id="33" name="Graphic 32" descr="Scales of justice with solid fill">
            <a:extLst>
              <a:ext uri="{FF2B5EF4-FFF2-40B4-BE49-F238E27FC236}">
                <a16:creationId xmlns:a16="http://schemas.microsoft.com/office/drawing/2014/main" id="{574A19CD-C705-8DF7-3F61-2BFBA3E010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7676" y="3456711"/>
            <a:ext cx="624548" cy="624548"/>
          </a:xfrm>
          <a:prstGeom prst="rect">
            <a:avLst/>
          </a:prstGeom>
        </p:spPr>
      </p:pic>
      <p:pic>
        <p:nvPicPr>
          <p:cNvPr id="35" name="Graphic 34" descr="Users with solid fill">
            <a:extLst>
              <a:ext uri="{FF2B5EF4-FFF2-40B4-BE49-F238E27FC236}">
                <a16:creationId xmlns:a16="http://schemas.microsoft.com/office/drawing/2014/main" id="{E860256D-F310-DFD6-23CA-AABC317804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7233" y="3412890"/>
            <a:ext cx="831273" cy="831273"/>
          </a:xfrm>
          <a:prstGeom prst="rect">
            <a:avLst/>
          </a:prstGeom>
        </p:spPr>
      </p:pic>
      <p:pic>
        <p:nvPicPr>
          <p:cNvPr id="37" name="Graphic 36" descr="Thumbs up sign with solid fill">
            <a:extLst>
              <a:ext uri="{FF2B5EF4-FFF2-40B4-BE49-F238E27FC236}">
                <a16:creationId xmlns:a16="http://schemas.microsoft.com/office/drawing/2014/main" id="{EC1B71EF-3C94-D6B2-223C-5AA0787A6C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432" y="2415652"/>
            <a:ext cx="387795" cy="387795"/>
          </a:xfrm>
          <a:prstGeom prst="rect">
            <a:avLst/>
          </a:prstGeom>
        </p:spPr>
      </p:pic>
      <p:pic>
        <p:nvPicPr>
          <p:cNvPr id="39" name="Graphic 38" descr="Thumbs Down with solid fill">
            <a:extLst>
              <a:ext uri="{FF2B5EF4-FFF2-40B4-BE49-F238E27FC236}">
                <a16:creationId xmlns:a16="http://schemas.microsoft.com/office/drawing/2014/main" id="{FE6BAB14-A2D7-5B1F-46A4-92AA496AB1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48945" y="2487660"/>
            <a:ext cx="426575" cy="426575"/>
          </a:xfrm>
          <a:prstGeom prst="rect">
            <a:avLst/>
          </a:prstGeom>
        </p:spPr>
      </p:pic>
      <p:sp>
        <p:nvSpPr>
          <p:cNvPr id="40" name="Chevron 39">
            <a:extLst>
              <a:ext uri="{FF2B5EF4-FFF2-40B4-BE49-F238E27FC236}">
                <a16:creationId xmlns:a16="http://schemas.microsoft.com/office/drawing/2014/main" id="{2227A6DA-B732-9403-8C5B-772D1485A811}"/>
              </a:ext>
            </a:extLst>
          </p:cNvPr>
          <p:cNvSpPr/>
          <p:nvPr/>
        </p:nvSpPr>
        <p:spPr bwMode="auto">
          <a:xfrm>
            <a:off x="5510867" y="3017993"/>
            <a:ext cx="1080120" cy="935045"/>
          </a:xfrm>
          <a:prstGeom prst="chevron">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grpSp>
        <p:nvGrpSpPr>
          <p:cNvPr id="28" name="Group 27">
            <a:extLst>
              <a:ext uri="{FF2B5EF4-FFF2-40B4-BE49-F238E27FC236}">
                <a16:creationId xmlns:a16="http://schemas.microsoft.com/office/drawing/2014/main" id="{671433CE-63ED-CFA3-6C49-A558273B9523}"/>
              </a:ext>
            </a:extLst>
          </p:cNvPr>
          <p:cNvGrpSpPr/>
          <p:nvPr/>
        </p:nvGrpSpPr>
        <p:grpSpPr>
          <a:xfrm>
            <a:off x="1559496" y="1271117"/>
            <a:ext cx="2429368" cy="1938992"/>
            <a:chOff x="1559496" y="1271117"/>
            <a:chExt cx="2429368" cy="1938992"/>
          </a:xfrm>
        </p:grpSpPr>
        <p:sp>
          <p:nvSpPr>
            <p:cNvPr id="30" name="TextBox 29">
              <a:extLst>
                <a:ext uri="{FF2B5EF4-FFF2-40B4-BE49-F238E27FC236}">
                  <a16:creationId xmlns:a16="http://schemas.microsoft.com/office/drawing/2014/main" id="{326764FC-7246-FFA1-5CF9-C0F15F033E31}"/>
                </a:ext>
              </a:extLst>
            </p:cNvPr>
            <p:cNvSpPr txBox="1"/>
            <p:nvPr/>
          </p:nvSpPr>
          <p:spPr>
            <a:xfrm>
              <a:off x="1906964" y="1271117"/>
              <a:ext cx="1729115"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DE" sz="2400" b="1" dirty="0">
                <a:solidFill>
                  <a:schemeClr val="tx1">
                    <a:lumMod val="50000"/>
                    <a:lumOff val="50000"/>
                  </a:schemeClr>
                </a:solidFill>
                <a:latin typeface="Copperplate" panose="02000504000000020004" pitchFamily="2" charset="77"/>
              </a:endParaRPr>
            </a:p>
            <a:p>
              <a:pPr algn="ctr"/>
              <a:r>
                <a:rPr lang="en-DE" sz="2400" b="1" dirty="0">
                  <a:solidFill>
                    <a:schemeClr val="tx1">
                      <a:lumMod val="50000"/>
                      <a:lumOff val="50000"/>
                    </a:schemeClr>
                  </a:solidFill>
                  <a:latin typeface="+mj-lt"/>
                </a:rPr>
                <a:t>Motivation</a:t>
              </a:r>
            </a:p>
            <a:p>
              <a:endParaRPr lang="en-DE" dirty="0">
                <a:solidFill>
                  <a:schemeClr val="tx1">
                    <a:lumMod val="50000"/>
                    <a:lumOff val="50000"/>
                  </a:schemeClr>
                </a:solidFill>
                <a:latin typeface="Copperplate Light" panose="02000604030000020004" pitchFamily="2" charset="77"/>
              </a:endParaRPr>
            </a:p>
            <a:p>
              <a:pPr marL="285750" indent="-285750">
                <a:buFont typeface="Wingdings" pitchFamily="2" charset="2"/>
                <a:buChar char="§"/>
              </a:pPr>
              <a:endParaRPr lang="en-GB" dirty="0"/>
            </a:p>
            <a:p>
              <a:pPr marL="285750" indent="-285750">
                <a:buFont typeface="Wingdings" pitchFamily="2" charset="2"/>
                <a:buChar char="§"/>
              </a:pPr>
              <a:endParaRPr lang="en-GB" dirty="0"/>
            </a:p>
            <a:p>
              <a:pPr marL="285750" indent="-285750">
                <a:buFont typeface="Wingdings" pitchFamily="2" charset="2"/>
                <a:buChar char="§"/>
              </a:pPr>
              <a:endParaRPr lang="en-GB" dirty="0"/>
            </a:p>
          </p:txBody>
        </p:sp>
        <p:cxnSp>
          <p:nvCxnSpPr>
            <p:cNvPr id="32" name="Straight Connector 31">
              <a:extLst>
                <a:ext uri="{FF2B5EF4-FFF2-40B4-BE49-F238E27FC236}">
                  <a16:creationId xmlns:a16="http://schemas.microsoft.com/office/drawing/2014/main" id="{A21F57F0-19AD-5B69-DF42-6FAC0CEE3279}"/>
                </a:ext>
              </a:extLst>
            </p:cNvPr>
            <p:cNvCxnSpPr/>
            <p:nvPr/>
          </p:nvCxnSpPr>
          <p:spPr bwMode="auto">
            <a:xfrm>
              <a:off x="1559496"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grpSp>
        <p:nvGrpSpPr>
          <p:cNvPr id="34" name="Group 33">
            <a:extLst>
              <a:ext uri="{FF2B5EF4-FFF2-40B4-BE49-F238E27FC236}">
                <a16:creationId xmlns:a16="http://schemas.microsoft.com/office/drawing/2014/main" id="{65066D67-C6A6-91AA-6206-74EA6AA48B38}"/>
              </a:ext>
            </a:extLst>
          </p:cNvPr>
          <p:cNvGrpSpPr/>
          <p:nvPr/>
        </p:nvGrpSpPr>
        <p:grpSpPr>
          <a:xfrm>
            <a:off x="7752184" y="1628800"/>
            <a:ext cx="2573384" cy="461665"/>
            <a:chOff x="7752184" y="1628800"/>
            <a:chExt cx="2573384" cy="461665"/>
          </a:xfrm>
        </p:grpSpPr>
        <p:sp>
          <p:nvSpPr>
            <p:cNvPr id="36" name="TextBox 35">
              <a:extLst>
                <a:ext uri="{FF2B5EF4-FFF2-40B4-BE49-F238E27FC236}">
                  <a16:creationId xmlns:a16="http://schemas.microsoft.com/office/drawing/2014/main" id="{4FCBAFA6-BF6C-D0F0-265C-4790C6665D3D}"/>
                </a:ext>
              </a:extLst>
            </p:cNvPr>
            <p:cNvSpPr txBox="1"/>
            <p:nvPr/>
          </p:nvSpPr>
          <p:spPr>
            <a:xfrm>
              <a:off x="7752184" y="1628800"/>
              <a:ext cx="257338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2400" b="1" dirty="0">
                  <a:solidFill>
                    <a:schemeClr val="tx1">
                      <a:lumMod val="50000"/>
                      <a:lumOff val="50000"/>
                    </a:schemeClr>
                  </a:solidFill>
                  <a:latin typeface="+mj-lt"/>
                </a:rPr>
                <a:t>Research Goals</a:t>
              </a:r>
            </a:p>
          </p:txBody>
        </p:sp>
        <p:cxnSp>
          <p:nvCxnSpPr>
            <p:cNvPr id="38" name="Straight Connector 37">
              <a:extLst>
                <a:ext uri="{FF2B5EF4-FFF2-40B4-BE49-F238E27FC236}">
                  <a16:creationId xmlns:a16="http://schemas.microsoft.com/office/drawing/2014/main" id="{72AE794E-A1A4-BCC1-AA1F-D3F620F20A09}"/>
                </a:ext>
              </a:extLst>
            </p:cNvPr>
            <p:cNvCxnSpPr/>
            <p:nvPr/>
          </p:nvCxnSpPr>
          <p:spPr bwMode="auto">
            <a:xfrm>
              <a:off x="7824192"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47045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9A74E-ABF3-A214-F46B-C1677639C16C}"/>
              </a:ext>
            </a:extLst>
          </p:cNvPr>
          <p:cNvSpPr>
            <a:spLocks noGrp="1"/>
          </p:cNvSpPr>
          <p:nvPr>
            <p:ph type="title"/>
          </p:nvPr>
        </p:nvSpPr>
        <p:spPr/>
        <p:txBody>
          <a:bodyPr/>
          <a:lstStyle/>
          <a:p>
            <a:r>
              <a:rPr lang="en-DE" dirty="0"/>
              <a:t>RQ4: </a:t>
            </a:r>
            <a:r>
              <a:rPr lang="en-GB" dirty="0"/>
              <a:t>Can Censorship Be Mitigated?</a:t>
            </a:r>
            <a:endParaRPr lang="en-DE" dirty="0"/>
          </a:p>
        </p:txBody>
      </p:sp>
      <p:sp>
        <p:nvSpPr>
          <p:cNvPr id="4" name="Date Placeholder 3">
            <a:extLst>
              <a:ext uri="{FF2B5EF4-FFF2-40B4-BE49-F238E27FC236}">
                <a16:creationId xmlns:a16="http://schemas.microsoft.com/office/drawing/2014/main" id="{A3A8CECD-6BB3-E202-692D-3C2899FE4E15}"/>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AFD37FA-6818-4AC2-DF9D-C8922EFD7798}"/>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FBB00214-5C9F-53E1-49BB-46EB88292328}"/>
              </a:ext>
            </a:extLst>
          </p:cNvPr>
          <p:cNvSpPr>
            <a:spLocks noGrp="1"/>
          </p:cNvSpPr>
          <p:nvPr>
            <p:ph type="sldNum" sz="quarter" idx="12"/>
          </p:nvPr>
        </p:nvSpPr>
        <p:spPr/>
        <p:txBody>
          <a:bodyPr/>
          <a:lstStyle/>
          <a:p>
            <a:pPr>
              <a:defRPr/>
            </a:pPr>
            <a:fld id="{05BC9FAB-BDC1-47C0-A8BB-6E12A8205D33}" type="slidenum">
              <a:rPr lang="de-DE" smtClean="0"/>
              <a:pPr>
                <a:defRPr/>
              </a:pPr>
              <a:t>16</a:t>
            </a:fld>
            <a:endParaRPr lang="de-DE" dirty="0"/>
          </a:p>
        </p:txBody>
      </p:sp>
      <p:grpSp>
        <p:nvGrpSpPr>
          <p:cNvPr id="8" name="Group 7">
            <a:extLst>
              <a:ext uri="{FF2B5EF4-FFF2-40B4-BE49-F238E27FC236}">
                <a16:creationId xmlns:a16="http://schemas.microsoft.com/office/drawing/2014/main" id="{FDDB6175-A77A-8DCF-4DA5-CEA34BC45339}"/>
              </a:ext>
            </a:extLst>
          </p:cNvPr>
          <p:cNvGrpSpPr/>
          <p:nvPr/>
        </p:nvGrpSpPr>
        <p:grpSpPr>
          <a:xfrm>
            <a:off x="767408" y="2241000"/>
            <a:ext cx="4032448" cy="1152127"/>
            <a:chOff x="695400" y="4288567"/>
            <a:chExt cx="4825459" cy="2135682"/>
          </a:xfrm>
          <a:solidFill>
            <a:srgbClr val="C0C0C0"/>
          </a:solidFill>
        </p:grpSpPr>
        <p:sp>
          <p:nvSpPr>
            <p:cNvPr id="9" name="Freeform 8">
              <a:extLst>
                <a:ext uri="{FF2B5EF4-FFF2-40B4-BE49-F238E27FC236}">
                  <a16:creationId xmlns:a16="http://schemas.microsoft.com/office/drawing/2014/main" id="{09B2B24E-A11A-91A0-D715-0A0921D25B5E}"/>
                </a:ext>
              </a:extLst>
            </p:cNvPr>
            <p:cNvSpPr/>
            <p:nvPr/>
          </p:nvSpPr>
          <p:spPr>
            <a:xfrm>
              <a:off x="695400" y="4288567"/>
              <a:ext cx="4825459" cy="2135682"/>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Many design solutions exists to combat censorship on Ethereum but which are not yet implemented</a:t>
              </a:r>
            </a:p>
          </p:txBody>
        </p:sp>
        <p:sp>
          <p:nvSpPr>
            <p:cNvPr id="10" name="Rounded Rectangle 9">
              <a:extLst>
                <a:ext uri="{FF2B5EF4-FFF2-40B4-BE49-F238E27FC236}">
                  <a16:creationId xmlns:a16="http://schemas.microsoft.com/office/drawing/2014/main" id="{5E647E88-3005-F45E-C6B0-A89B3B30679E}"/>
                </a:ext>
              </a:extLst>
            </p:cNvPr>
            <p:cNvSpPr/>
            <p:nvPr/>
          </p:nvSpPr>
          <p:spPr>
            <a:xfrm>
              <a:off x="911424" y="4783145"/>
              <a:ext cx="965091" cy="1200329"/>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11" name="Group 10">
            <a:extLst>
              <a:ext uri="{FF2B5EF4-FFF2-40B4-BE49-F238E27FC236}">
                <a16:creationId xmlns:a16="http://schemas.microsoft.com/office/drawing/2014/main" id="{A897DFA4-B564-AD70-67D2-20F67ED9C915}"/>
              </a:ext>
            </a:extLst>
          </p:cNvPr>
          <p:cNvGrpSpPr/>
          <p:nvPr/>
        </p:nvGrpSpPr>
        <p:grpSpPr>
          <a:xfrm>
            <a:off x="767408" y="3843715"/>
            <a:ext cx="4032448" cy="1152127"/>
            <a:chOff x="695400" y="4555522"/>
            <a:chExt cx="4825459" cy="2135684"/>
          </a:xfrm>
          <a:solidFill>
            <a:srgbClr val="C0C0C0"/>
          </a:solidFill>
        </p:grpSpPr>
        <p:sp>
          <p:nvSpPr>
            <p:cNvPr id="12" name="Freeform 11">
              <a:extLst>
                <a:ext uri="{FF2B5EF4-FFF2-40B4-BE49-F238E27FC236}">
                  <a16:creationId xmlns:a16="http://schemas.microsoft.com/office/drawing/2014/main" id="{75A85512-4C81-13A0-1F10-301973475D41}"/>
                </a:ext>
              </a:extLst>
            </p:cNvPr>
            <p:cNvSpPr/>
            <p:nvPr/>
          </p:nvSpPr>
          <p:spPr>
            <a:xfrm>
              <a:off x="695400" y="4555522"/>
              <a:ext cx="4825459" cy="2135684"/>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Unclear to users that want/require transactional freedom whether Ethereum can provide this</a:t>
              </a:r>
            </a:p>
          </p:txBody>
        </p:sp>
        <p:sp>
          <p:nvSpPr>
            <p:cNvPr id="13" name="Rounded Rectangle 12">
              <a:extLst>
                <a:ext uri="{FF2B5EF4-FFF2-40B4-BE49-F238E27FC236}">
                  <a16:creationId xmlns:a16="http://schemas.microsoft.com/office/drawing/2014/main" id="{0B9CCB0C-EF54-9080-8A65-19EB7EDEE423}"/>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15" name="Group 14">
            <a:extLst>
              <a:ext uri="{FF2B5EF4-FFF2-40B4-BE49-F238E27FC236}">
                <a16:creationId xmlns:a16="http://schemas.microsoft.com/office/drawing/2014/main" id="{13CB4AFF-F5AF-F96D-615B-B711E2A2E41B}"/>
              </a:ext>
            </a:extLst>
          </p:cNvPr>
          <p:cNvGrpSpPr/>
          <p:nvPr/>
        </p:nvGrpSpPr>
        <p:grpSpPr>
          <a:xfrm>
            <a:off x="7200000" y="2241000"/>
            <a:ext cx="4032448" cy="936000"/>
            <a:chOff x="695400" y="4923837"/>
            <a:chExt cx="4825459" cy="1500410"/>
          </a:xfrm>
          <a:solidFill>
            <a:srgbClr val="C0C0C0"/>
          </a:solidFill>
        </p:grpSpPr>
        <p:sp>
          <p:nvSpPr>
            <p:cNvPr id="16" name="Freeform 15">
              <a:extLst>
                <a:ext uri="{FF2B5EF4-FFF2-40B4-BE49-F238E27FC236}">
                  <a16:creationId xmlns:a16="http://schemas.microsoft.com/office/drawing/2014/main" id="{9FE3FD14-D283-AB06-D5EF-1AC8C186A7D4}"/>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What solutions are currently available to prevent transaction censorship?</a:t>
              </a:r>
            </a:p>
          </p:txBody>
        </p:sp>
        <p:sp>
          <p:nvSpPr>
            <p:cNvPr id="20" name="Rounded Rectangle 19">
              <a:extLst>
                <a:ext uri="{FF2B5EF4-FFF2-40B4-BE49-F238E27FC236}">
                  <a16:creationId xmlns:a16="http://schemas.microsoft.com/office/drawing/2014/main" id="{23C96CEB-E33E-DC41-1412-67E1A60612BD}"/>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grpSp>
        <p:nvGrpSpPr>
          <p:cNvPr id="21" name="Group 20">
            <a:extLst>
              <a:ext uri="{FF2B5EF4-FFF2-40B4-BE49-F238E27FC236}">
                <a16:creationId xmlns:a16="http://schemas.microsoft.com/office/drawing/2014/main" id="{313FCBD5-4022-D49B-A373-F5D72ED67859}"/>
              </a:ext>
            </a:extLst>
          </p:cNvPr>
          <p:cNvGrpSpPr/>
          <p:nvPr/>
        </p:nvGrpSpPr>
        <p:grpSpPr>
          <a:xfrm>
            <a:off x="7200000" y="3573120"/>
            <a:ext cx="4032448" cy="936000"/>
            <a:chOff x="695400" y="4923837"/>
            <a:chExt cx="4825459" cy="1500410"/>
          </a:xfrm>
          <a:solidFill>
            <a:srgbClr val="C0C0C0"/>
          </a:solidFill>
        </p:grpSpPr>
        <p:sp>
          <p:nvSpPr>
            <p:cNvPr id="22" name="Freeform 21">
              <a:extLst>
                <a:ext uri="{FF2B5EF4-FFF2-40B4-BE49-F238E27FC236}">
                  <a16:creationId xmlns:a16="http://schemas.microsoft.com/office/drawing/2014/main" id="{59AB3CE7-16CF-9AE8-B161-9A19988214FF}"/>
                </a:ext>
              </a:extLst>
            </p:cNvPr>
            <p:cNvSpPr/>
            <p:nvPr/>
          </p:nvSpPr>
          <p:spPr>
            <a:xfrm>
              <a:off x="695400" y="4923837"/>
              <a:ext cx="4825459" cy="1500410"/>
            </a:xfrm>
            <a:custGeom>
              <a:avLst/>
              <a:gdLst>
                <a:gd name="connsiteX0" fmla="*/ 0 w 4825459"/>
                <a:gd name="connsiteY0" fmla="*/ 150041 h 1500410"/>
                <a:gd name="connsiteX1" fmla="*/ 150041 w 4825459"/>
                <a:gd name="connsiteY1" fmla="*/ 0 h 1500410"/>
                <a:gd name="connsiteX2" fmla="*/ 4675418 w 4825459"/>
                <a:gd name="connsiteY2" fmla="*/ 0 h 1500410"/>
                <a:gd name="connsiteX3" fmla="*/ 4825459 w 4825459"/>
                <a:gd name="connsiteY3" fmla="*/ 150041 h 1500410"/>
                <a:gd name="connsiteX4" fmla="*/ 4825459 w 4825459"/>
                <a:gd name="connsiteY4" fmla="*/ 1350369 h 1500410"/>
                <a:gd name="connsiteX5" fmla="*/ 4675418 w 4825459"/>
                <a:gd name="connsiteY5" fmla="*/ 1500410 h 1500410"/>
                <a:gd name="connsiteX6" fmla="*/ 150041 w 4825459"/>
                <a:gd name="connsiteY6" fmla="*/ 1500410 h 1500410"/>
                <a:gd name="connsiteX7" fmla="*/ 0 w 4825459"/>
                <a:gd name="connsiteY7" fmla="*/ 1350369 h 1500410"/>
                <a:gd name="connsiteX8" fmla="*/ 0 w 4825459"/>
                <a:gd name="connsiteY8" fmla="*/ 150041 h 150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5459" h="1500410">
                  <a:moveTo>
                    <a:pt x="0" y="150041"/>
                  </a:moveTo>
                  <a:cubicBezTo>
                    <a:pt x="0" y="67176"/>
                    <a:pt x="67176" y="0"/>
                    <a:pt x="150041" y="0"/>
                  </a:cubicBezTo>
                  <a:lnTo>
                    <a:pt x="4675418" y="0"/>
                  </a:lnTo>
                  <a:cubicBezTo>
                    <a:pt x="4758283" y="0"/>
                    <a:pt x="4825459" y="67176"/>
                    <a:pt x="4825459" y="150041"/>
                  </a:cubicBezTo>
                  <a:lnTo>
                    <a:pt x="4825459" y="1350369"/>
                  </a:lnTo>
                  <a:cubicBezTo>
                    <a:pt x="4825459" y="1433234"/>
                    <a:pt x="4758283" y="1500410"/>
                    <a:pt x="4675418" y="1500410"/>
                  </a:cubicBezTo>
                  <a:lnTo>
                    <a:pt x="150041" y="1500410"/>
                  </a:lnTo>
                  <a:cubicBezTo>
                    <a:pt x="67176" y="1500410"/>
                    <a:pt x="0" y="1433234"/>
                    <a:pt x="0" y="1350369"/>
                  </a:cubicBezTo>
                  <a:lnTo>
                    <a:pt x="0" y="15004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6092" tIns="60960" rIns="60961" bIns="60960" numCol="1" spcCol="1270" anchor="ctr" anchorCtr="0">
              <a:noAutofit/>
            </a:bodyPr>
            <a:lstStyle/>
            <a:p>
              <a:r>
                <a:rPr lang="en-GB" sz="1600" dirty="0">
                  <a:solidFill>
                    <a:schemeClr val="bg1"/>
                  </a:solidFill>
                  <a:effectLst/>
                </a:rPr>
                <a:t>Assess the effectiveness of solutions in preventing different degrees of censorship</a:t>
              </a:r>
            </a:p>
          </p:txBody>
        </p:sp>
        <p:sp>
          <p:nvSpPr>
            <p:cNvPr id="23" name="Rounded Rectangle 22">
              <a:extLst>
                <a:ext uri="{FF2B5EF4-FFF2-40B4-BE49-F238E27FC236}">
                  <a16:creationId xmlns:a16="http://schemas.microsoft.com/office/drawing/2014/main" id="{88AFE669-990F-D8A4-DF2C-77B6B9257A5C}"/>
                </a:ext>
              </a:extLst>
            </p:cNvPr>
            <p:cNvSpPr/>
            <p:nvPr/>
          </p:nvSpPr>
          <p:spPr>
            <a:xfrm>
              <a:off x="911424" y="5060726"/>
              <a:ext cx="965091" cy="1200328"/>
            </a:xfrm>
            <a:prstGeom prst="roundRect">
              <a:avLst>
                <a:gd name="adj" fmla="val 10000"/>
              </a:avLst>
            </a:prstGeom>
            <a:pattFill prst="pct5">
              <a:fgClr>
                <a:schemeClr val="accent1"/>
              </a:fgClr>
              <a:bgClr>
                <a:schemeClr val="bg1"/>
              </a:bgClr>
            </a:patt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DE" dirty="0"/>
            </a:p>
          </p:txBody>
        </p:sp>
      </p:grpSp>
      <p:pic>
        <p:nvPicPr>
          <p:cNvPr id="25" name="Graphic 24" descr="Alterations &amp; Tailoring with solid fill">
            <a:extLst>
              <a:ext uri="{FF2B5EF4-FFF2-40B4-BE49-F238E27FC236}">
                <a16:creationId xmlns:a16="http://schemas.microsoft.com/office/drawing/2014/main" id="{8EAF1935-279A-F7A1-4A2D-48D44FD1C8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000" y="3672541"/>
            <a:ext cx="687003" cy="687003"/>
          </a:xfrm>
          <a:prstGeom prst="rect">
            <a:avLst/>
          </a:prstGeom>
        </p:spPr>
      </p:pic>
      <p:pic>
        <p:nvPicPr>
          <p:cNvPr id="27" name="Graphic 26" descr="List with solid fill">
            <a:extLst>
              <a:ext uri="{FF2B5EF4-FFF2-40B4-BE49-F238E27FC236}">
                <a16:creationId xmlns:a16="http://schemas.microsoft.com/office/drawing/2014/main" id="{F7D274BE-4655-1034-3C83-C79F4E35A9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2000" y="2385000"/>
            <a:ext cx="624548" cy="624548"/>
          </a:xfrm>
          <a:prstGeom prst="rect">
            <a:avLst/>
          </a:prstGeom>
        </p:spPr>
      </p:pic>
      <p:pic>
        <p:nvPicPr>
          <p:cNvPr id="29" name="Graphic 28" descr="Questions with solid fill">
            <a:extLst>
              <a:ext uri="{FF2B5EF4-FFF2-40B4-BE49-F238E27FC236}">
                <a16:creationId xmlns:a16="http://schemas.microsoft.com/office/drawing/2014/main" id="{4D5DF987-AD92-FAE2-49C0-3B0D7A5625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674" y="4096521"/>
            <a:ext cx="687003" cy="687003"/>
          </a:xfrm>
          <a:prstGeom prst="rect">
            <a:avLst/>
          </a:prstGeom>
        </p:spPr>
      </p:pic>
      <p:pic>
        <p:nvPicPr>
          <p:cNvPr id="31" name="Graphic 30" descr="Excavator with solid fill">
            <a:extLst>
              <a:ext uri="{FF2B5EF4-FFF2-40B4-BE49-F238E27FC236}">
                <a16:creationId xmlns:a16="http://schemas.microsoft.com/office/drawing/2014/main" id="{D0DD380E-EEDB-1E8D-9FDC-DF8A3A8699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3296" y="2457000"/>
            <a:ext cx="755703" cy="755703"/>
          </a:xfrm>
          <a:prstGeom prst="rect">
            <a:avLst/>
          </a:prstGeom>
        </p:spPr>
      </p:pic>
      <p:sp>
        <p:nvSpPr>
          <p:cNvPr id="32" name="Chevron 31">
            <a:extLst>
              <a:ext uri="{FF2B5EF4-FFF2-40B4-BE49-F238E27FC236}">
                <a16:creationId xmlns:a16="http://schemas.microsoft.com/office/drawing/2014/main" id="{9C1A192B-9F98-9CD3-6FC2-BBFE9EEF6952}"/>
              </a:ext>
            </a:extLst>
          </p:cNvPr>
          <p:cNvSpPr/>
          <p:nvPr/>
        </p:nvSpPr>
        <p:spPr bwMode="auto">
          <a:xfrm>
            <a:off x="5510867" y="3017993"/>
            <a:ext cx="1080120" cy="935045"/>
          </a:xfrm>
          <a:prstGeom prst="chevron">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grpSp>
        <p:nvGrpSpPr>
          <p:cNvPr id="24" name="Group 23">
            <a:extLst>
              <a:ext uri="{FF2B5EF4-FFF2-40B4-BE49-F238E27FC236}">
                <a16:creationId xmlns:a16="http://schemas.microsoft.com/office/drawing/2014/main" id="{34FC0369-3F3D-6E03-4830-1387D5E2755E}"/>
              </a:ext>
            </a:extLst>
          </p:cNvPr>
          <p:cNvGrpSpPr/>
          <p:nvPr/>
        </p:nvGrpSpPr>
        <p:grpSpPr>
          <a:xfrm>
            <a:off x="1559496" y="1271117"/>
            <a:ext cx="2429368" cy="1938992"/>
            <a:chOff x="1559496" y="1271117"/>
            <a:chExt cx="2429368" cy="1938992"/>
          </a:xfrm>
        </p:grpSpPr>
        <p:sp>
          <p:nvSpPr>
            <p:cNvPr id="26" name="TextBox 25">
              <a:extLst>
                <a:ext uri="{FF2B5EF4-FFF2-40B4-BE49-F238E27FC236}">
                  <a16:creationId xmlns:a16="http://schemas.microsoft.com/office/drawing/2014/main" id="{35AC4E11-47C0-542B-2784-9857274AE771}"/>
                </a:ext>
              </a:extLst>
            </p:cNvPr>
            <p:cNvSpPr txBox="1"/>
            <p:nvPr/>
          </p:nvSpPr>
          <p:spPr>
            <a:xfrm>
              <a:off x="1906964" y="1271117"/>
              <a:ext cx="1729115"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DE" sz="2400" b="1" dirty="0">
                <a:solidFill>
                  <a:schemeClr val="tx1">
                    <a:lumMod val="50000"/>
                    <a:lumOff val="50000"/>
                  </a:schemeClr>
                </a:solidFill>
                <a:latin typeface="Copperplate" panose="02000504000000020004" pitchFamily="2" charset="77"/>
              </a:endParaRPr>
            </a:p>
            <a:p>
              <a:pPr algn="ctr"/>
              <a:r>
                <a:rPr lang="en-DE" sz="2400" b="1" dirty="0">
                  <a:solidFill>
                    <a:schemeClr val="tx1">
                      <a:lumMod val="50000"/>
                      <a:lumOff val="50000"/>
                    </a:schemeClr>
                  </a:solidFill>
                  <a:latin typeface="+mj-lt"/>
                </a:rPr>
                <a:t>Motivation</a:t>
              </a:r>
            </a:p>
            <a:p>
              <a:endParaRPr lang="en-DE" dirty="0">
                <a:solidFill>
                  <a:schemeClr val="tx1">
                    <a:lumMod val="50000"/>
                    <a:lumOff val="50000"/>
                  </a:schemeClr>
                </a:solidFill>
                <a:latin typeface="Copperplate Light" panose="02000604030000020004" pitchFamily="2" charset="77"/>
              </a:endParaRPr>
            </a:p>
            <a:p>
              <a:pPr marL="285750" indent="-285750">
                <a:buFont typeface="Wingdings" pitchFamily="2" charset="2"/>
                <a:buChar char="§"/>
              </a:pPr>
              <a:endParaRPr lang="en-GB" dirty="0"/>
            </a:p>
            <a:p>
              <a:pPr marL="285750" indent="-285750">
                <a:buFont typeface="Wingdings" pitchFamily="2" charset="2"/>
                <a:buChar char="§"/>
              </a:pPr>
              <a:endParaRPr lang="en-GB" dirty="0"/>
            </a:p>
            <a:p>
              <a:pPr marL="285750" indent="-285750">
                <a:buFont typeface="Wingdings" pitchFamily="2" charset="2"/>
                <a:buChar char="§"/>
              </a:pPr>
              <a:endParaRPr lang="en-GB" dirty="0"/>
            </a:p>
          </p:txBody>
        </p:sp>
        <p:cxnSp>
          <p:nvCxnSpPr>
            <p:cNvPr id="28" name="Straight Connector 27">
              <a:extLst>
                <a:ext uri="{FF2B5EF4-FFF2-40B4-BE49-F238E27FC236}">
                  <a16:creationId xmlns:a16="http://schemas.microsoft.com/office/drawing/2014/main" id="{56870B1E-8E01-7729-CCBF-ABB39E227170}"/>
                </a:ext>
              </a:extLst>
            </p:cNvPr>
            <p:cNvCxnSpPr/>
            <p:nvPr/>
          </p:nvCxnSpPr>
          <p:spPr bwMode="auto">
            <a:xfrm>
              <a:off x="1559496"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grpSp>
        <p:nvGrpSpPr>
          <p:cNvPr id="30" name="Group 29">
            <a:extLst>
              <a:ext uri="{FF2B5EF4-FFF2-40B4-BE49-F238E27FC236}">
                <a16:creationId xmlns:a16="http://schemas.microsoft.com/office/drawing/2014/main" id="{A2502F0B-D1B2-5FDC-4FFB-E82EB3065F21}"/>
              </a:ext>
            </a:extLst>
          </p:cNvPr>
          <p:cNvGrpSpPr/>
          <p:nvPr/>
        </p:nvGrpSpPr>
        <p:grpSpPr>
          <a:xfrm>
            <a:off x="7752184" y="1628800"/>
            <a:ext cx="2573384" cy="461665"/>
            <a:chOff x="7752184" y="1628800"/>
            <a:chExt cx="2573384" cy="461665"/>
          </a:xfrm>
        </p:grpSpPr>
        <p:sp>
          <p:nvSpPr>
            <p:cNvPr id="33" name="TextBox 32">
              <a:extLst>
                <a:ext uri="{FF2B5EF4-FFF2-40B4-BE49-F238E27FC236}">
                  <a16:creationId xmlns:a16="http://schemas.microsoft.com/office/drawing/2014/main" id="{B49D702F-798E-365F-B42A-D70BB7EBCB6B}"/>
                </a:ext>
              </a:extLst>
            </p:cNvPr>
            <p:cNvSpPr txBox="1"/>
            <p:nvPr/>
          </p:nvSpPr>
          <p:spPr>
            <a:xfrm>
              <a:off x="7752184" y="1628800"/>
              <a:ext cx="257338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2400" b="1" dirty="0">
                  <a:solidFill>
                    <a:schemeClr val="tx1">
                      <a:lumMod val="50000"/>
                      <a:lumOff val="50000"/>
                    </a:schemeClr>
                  </a:solidFill>
                  <a:latin typeface="+mj-lt"/>
                </a:rPr>
                <a:t>Research Goals</a:t>
              </a:r>
            </a:p>
          </p:txBody>
        </p:sp>
        <p:cxnSp>
          <p:nvCxnSpPr>
            <p:cNvPr id="34" name="Straight Connector 33">
              <a:extLst>
                <a:ext uri="{FF2B5EF4-FFF2-40B4-BE49-F238E27FC236}">
                  <a16:creationId xmlns:a16="http://schemas.microsoft.com/office/drawing/2014/main" id="{8722FE14-73B0-E822-326E-D4B83B672CF2}"/>
                </a:ext>
              </a:extLst>
            </p:cNvPr>
            <p:cNvCxnSpPr/>
            <p:nvPr/>
          </p:nvCxnSpPr>
          <p:spPr bwMode="auto">
            <a:xfrm>
              <a:off x="7824192" y="2060848"/>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246997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2FAC45-78AE-2189-BA2B-89106EF40632}"/>
              </a:ext>
            </a:extLst>
          </p:cNvPr>
          <p:cNvSpPr/>
          <p:nvPr/>
        </p:nvSpPr>
        <p:spPr bwMode="auto">
          <a:xfrm>
            <a:off x="-1530" y="3068315"/>
            <a:ext cx="12192000" cy="720725"/>
          </a:xfrm>
          <a:prstGeom prst="rect">
            <a:avLst/>
          </a:prstGeom>
          <a:solidFill>
            <a:schemeClr val="accent6"/>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 name="Inhaltsplatzhalter 2"/>
          <p:cNvSpPr>
            <a:spLocks noGrp="1"/>
          </p:cNvSpPr>
          <p:nvPr>
            <p:ph idx="1"/>
          </p:nvPr>
        </p:nvSpPr>
        <p:spPr/>
        <p:txBody>
          <a:bodyPr/>
          <a:lstStyle/>
          <a:p>
            <a:pPr marL="342900" indent="-342900">
              <a:buFont typeface="+mj-lt"/>
              <a:buAutoNum type="arabicPeriod"/>
            </a:pPr>
            <a:endParaRPr lang="en-US" dirty="0"/>
          </a:p>
          <a:p>
            <a:pPr marL="342900" indent="-342900">
              <a:buFont typeface="+mj-lt"/>
              <a:buAutoNum type="arabicPeriod"/>
            </a:pPr>
            <a:r>
              <a:rPr lang="en-US" dirty="0"/>
              <a:t>Introduction</a:t>
            </a:r>
          </a:p>
          <a:p>
            <a:pPr marL="342900" indent="-342900">
              <a:buFont typeface="+mj-lt"/>
              <a:buAutoNum type="arabicPeriod"/>
            </a:pPr>
            <a:endParaRPr lang="en-US" dirty="0"/>
          </a:p>
          <a:p>
            <a:pPr marL="342900" indent="-342900">
              <a:buFont typeface="+mj-lt"/>
              <a:buAutoNum type="arabicPeriod"/>
            </a:pPr>
            <a:r>
              <a:rPr lang="en-US" dirty="0"/>
              <a:t>Motivation</a:t>
            </a:r>
            <a:br>
              <a:rPr lang="en-US" dirty="0"/>
            </a:br>
            <a:endParaRPr lang="en-US" dirty="0"/>
          </a:p>
          <a:p>
            <a:pPr marL="342900" indent="-342900">
              <a:buFont typeface="+mj-lt"/>
              <a:buAutoNum type="arabicPeriod"/>
            </a:pPr>
            <a:r>
              <a:rPr lang="en-US" dirty="0"/>
              <a:t>Research Questions</a:t>
            </a:r>
          </a:p>
          <a:p>
            <a:pPr marL="342900" indent="-342900">
              <a:buFont typeface="+mj-lt"/>
              <a:buAutoNum type="arabicPeriod"/>
            </a:pPr>
            <a:endParaRPr lang="en-US" dirty="0"/>
          </a:p>
          <a:p>
            <a:pPr marL="342900" indent="-342900">
              <a:buFont typeface="+mj-lt"/>
              <a:buAutoNum type="arabicPeriod"/>
            </a:pPr>
            <a:r>
              <a:rPr lang="en-US" dirty="0"/>
              <a:t>Methodology</a:t>
            </a:r>
          </a:p>
          <a:p>
            <a:pPr marL="342900" indent="-342900">
              <a:buFont typeface="+mj-lt"/>
              <a:buAutoNum type="arabicPeriod"/>
            </a:pPr>
            <a:endParaRPr lang="en-GB" dirty="0"/>
          </a:p>
          <a:p>
            <a:pPr marL="342900" indent="-342900">
              <a:buFont typeface="+mj-lt"/>
              <a:buAutoNum type="arabicPeriod"/>
            </a:pPr>
            <a:r>
              <a:rPr lang="en-GB" dirty="0"/>
              <a:t>Timeline</a:t>
            </a:r>
          </a:p>
          <a:p>
            <a:pPr marL="84138"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17</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nvGraphicFramePr>
            <p:xfrm>
              <a:off x="9888859" y="7317432"/>
              <a:ext cx="2019929" cy="3623299"/>
            </p:xfrm>
            <a:graphic>
              <a:graphicData uri="http://schemas.microsoft.com/office/drawing/2017/model3d">
                <am3d:model3d r:embed="rId3">
                  <am3d:spPr>
                    <a:xfrm>
                      <a:off x="0" y="0"/>
                      <a:ext cx="2019929" cy="3623299"/>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4385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9888859" y="7317432"/>
                <a:ext cx="2019929" cy="3623299"/>
              </a:xfrm>
              <a:prstGeom prst="rect">
                <a:avLst/>
              </a:prstGeom>
            </p:spPr>
          </p:pic>
        </mc:Fallback>
      </mc:AlternateContent>
      <p:sp>
        <p:nvSpPr>
          <p:cNvPr id="11" name="Freeform 10">
            <a:extLst>
              <a:ext uri="{FF2B5EF4-FFF2-40B4-BE49-F238E27FC236}">
                <a16:creationId xmlns:a16="http://schemas.microsoft.com/office/drawing/2014/main" id="{D93D7FFD-4815-BE3A-A0D3-CA08192E1F8F}"/>
              </a:ext>
            </a:extLst>
          </p:cNvPr>
          <p:cNvSpPr>
            <a:spLocks noChangeAspect="1"/>
          </p:cNvSpPr>
          <p:nvPr/>
        </p:nvSpPr>
        <p:spPr>
          <a:xfrm>
            <a:off x="3966565" y="7442323"/>
            <a:ext cx="4258871" cy="739205"/>
          </a:xfrm>
          <a:custGeom>
            <a:avLst/>
            <a:gdLst>
              <a:gd name="connsiteX0" fmla="*/ 710700 w 7874234"/>
              <a:gd name="connsiteY0" fmla="*/ 979629 h 1366718"/>
              <a:gd name="connsiteX1" fmla="*/ 678799 w 7874234"/>
              <a:gd name="connsiteY1" fmla="*/ 1011113 h 1366718"/>
              <a:gd name="connsiteX2" fmla="*/ 64205 w 7874234"/>
              <a:gd name="connsiteY2" fmla="*/ 1011113 h 1366718"/>
              <a:gd name="connsiteX3" fmla="*/ 354542 w 7874234"/>
              <a:gd name="connsiteY3" fmla="*/ 1301328 h 1366718"/>
              <a:gd name="connsiteX4" fmla="*/ 607326 w 7874234"/>
              <a:gd name="connsiteY4" fmla="*/ 1171761 h 1366718"/>
              <a:gd name="connsiteX5" fmla="*/ 646495 w 7874234"/>
              <a:gd name="connsiteY5" fmla="*/ 1159248 h 1366718"/>
              <a:gd name="connsiteX6" fmla="*/ 663859 w 7874234"/>
              <a:gd name="connsiteY6" fmla="*/ 1181448 h 1366718"/>
              <a:gd name="connsiteX7" fmla="*/ 659820 w 7874234"/>
              <a:gd name="connsiteY7" fmla="*/ 1202841 h 1366718"/>
              <a:gd name="connsiteX8" fmla="*/ 354139 w 7874234"/>
              <a:gd name="connsiteY8" fmla="*/ 1363489 h 1366718"/>
              <a:gd name="connsiteX9" fmla="*/ 0 w 7874234"/>
              <a:gd name="connsiteY9" fmla="*/ 980840 h 1366718"/>
              <a:gd name="connsiteX10" fmla="*/ 354139 w 7874234"/>
              <a:gd name="connsiteY10" fmla="*/ 598191 h 1366718"/>
              <a:gd name="connsiteX11" fmla="*/ 710700 w 7874234"/>
              <a:gd name="connsiteY11" fmla="*/ 979629 h 1366718"/>
              <a:gd name="connsiteX12" fmla="*/ 644880 w 7874234"/>
              <a:gd name="connsiteY12" fmla="*/ 949760 h 1366718"/>
              <a:gd name="connsiteX13" fmla="*/ 354542 w 7874234"/>
              <a:gd name="connsiteY13" fmla="*/ 659544 h 1366718"/>
              <a:gd name="connsiteX14" fmla="*/ 64205 w 7874234"/>
              <a:gd name="connsiteY14" fmla="*/ 949760 h 1366718"/>
              <a:gd name="connsiteX15" fmla="*/ 644880 w 7874234"/>
              <a:gd name="connsiteY15" fmla="*/ 949760 h 1366718"/>
              <a:gd name="connsiteX16" fmla="*/ 1456531 w 7874234"/>
              <a:gd name="connsiteY16" fmla="*/ 613126 h 1366718"/>
              <a:gd name="connsiteX17" fmla="*/ 1487221 w 7874234"/>
              <a:gd name="connsiteY17" fmla="*/ 643802 h 1366718"/>
              <a:gd name="connsiteX18" fmla="*/ 1456531 w 7874234"/>
              <a:gd name="connsiteY18" fmla="*/ 674479 h 1366718"/>
              <a:gd name="connsiteX19" fmla="*/ 1291778 w 7874234"/>
              <a:gd name="connsiteY19" fmla="*/ 674479 h 1366718"/>
              <a:gd name="connsiteX20" fmla="*/ 1291778 w 7874234"/>
              <a:gd name="connsiteY20" fmla="*/ 1320703 h 1366718"/>
              <a:gd name="connsiteX21" fmla="*/ 1261089 w 7874234"/>
              <a:gd name="connsiteY21" fmla="*/ 1351380 h 1366718"/>
              <a:gd name="connsiteX22" fmla="*/ 1230400 w 7874234"/>
              <a:gd name="connsiteY22" fmla="*/ 1320703 h 1366718"/>
              <a:gd name="connsiteX23" fmla="*/ 1230400 w 7874234"/>
              <a:gd name="connsiteY23" fmla="*/ 674479 h 1366718"/>
              <a:gd name="connsiteX24" fmla="*/ 1072107 w 7874234"/>
              <a:gd name="connsiteY24" fmla="*/ 674479 h 1366718"/>
              <a:gd name="connsiteX25" fmla="*/ 1041418 w 7874234"/>
              <a:gd name="connsiteY25" fmla="*/ 643802 h 1366718"/>
              <a:gd name="connsiteX26" fmla="*/ 1072107 w 7874234"/>
              <a:gd name="connsiteY26" fmla="*/ 613126 h 1366718"/>
              <a:gd name="connsiteX27" fmla="*/ 1230400 w 7874234"/>
              <a:gd name="connsiteY27" fmla="*/ 613126 h 1366718"/>
              <a:gd name="connsiteX28" fmla="*/ 1230400 w 7874234"/>
              <a:gd name="connsiteY28" fmla="*/ 376594 h 1366718"/>
              <a:gd name="connsiteX29" fmla="*/ 1255032 w 7874234"/>
              <a:gd name="connsiteY29" fmla="*/ 345514 h 1366718"/>
              <a:gd name="connsiteX30" fmla="*/ 1291778 w 7874234"/>
              <a:gd name="connsiteY30" fmla="*/ 375787 h 1366718"/>
              <a:gd name="connsiteX31" fmla="*/ 1291778 w 7874234"/>
              <a:gd name="connsiteY31" fmla="*/ 613126 h 1366718"/>
              <a:gd name="connsiteX32" fmla="*/ 1456531 w 7874234"/>
              <a:gd name="connsiteY32" fmla="*/ 613126 h 1366718"/>
              <a:gd name="connsiteX33" fmla="*/ 2461607 w 7874234"/>
              <a:gd name="connsiteY33" fmla="*/ 925542 h 1366718"/>
              <a:gd name="connsiteX34" fmla="*/ 2461607 w 7874234"/>
              <a:gd name="connsiteY34" fmla="*/ 1317070 h 1366718"/>
              <a:gd name="connsiteX35" fmla="*/ 2430918 w 7874234"/>
              <a:gd name="connsiteY35" fmla="*/ 1347747 h 1366718"/>
              <a:gd name="connsiteX36" fmla="*/ 2400228 w 7874234"/>
              <a:gd name="connsiteY36" fmla="*/ 1317070 h 1366718"/>
              <a:gd name="connsiteX37" fmla="*/ 2400228 w 7874234"/>
              <a:gd name="connsiteY37" fmla="*/ 925542 h 1366718"/>
              <a:gd name="connsiteX38" fmla="*/ 2178134 w 7874234"/>
              <a:gd name="connsiteY38" fmla="*/ 661562 h 1366718"/>
              <a:gd name="connsiteX39" fmla="*/ 1918487 w 7874234"/>
              <a:gd name="connsiteY39" fmla="*/ 995775 h 1366718"/>
              <a:gd name="connsiteX40" fmla="*/ 1920506 w 7874234"/>
              <a:gd name="connsiteY40" fmla="*/ 1022011 h 1366718"/>
              <a:gd name="connsiteX41" fmla="*/ 1920506 w 7874234"/>
              <a:gd name="connsiteY41" fmla="*/ 1315859 h 1366718"/>
              <a:gd name="connsiteX42" fmla="*/ 1895873 w 7874234"/>
              <a:gd name="connsiteY42" fmla="*/ 1346940 h 1366718"/>
              <a:gd name="connsiteX43" fmla="*/ 1859127 w 7874234"/>
              <a:gd name="connsiteY43" fmla="*/ 1316667 h 1366718"/>
              <a:gd name="connsiteX44" fmla="*/ 1859127 w 7874234"/>
              <a:gd name="connsiteY44" fmla="*/ 30676 h 1366718"/>
              <a:gd name="connsiteX45" fmla="*/ 1889816 w 7874234"/>
              <a:gd name="connsiteY45" fmla="*/ 0 h 1366718"/>
              <a:gd name="connsiteX46" fmla="*/ 1920506 w 7874234"/>
              <a:gd name="connsiteY46" fmla="*/ 30676 h 1366718"/>
              <a:gd name="connsiteX47" fmla="*/ 1920506 w 7874234"/>
              <a:gd name="connsiteY47" fmla="*/ 758435 h 1366718"/>
              <a:gd name="connsiteX48" fmla="*/ 2177731 w 7874234"/>
              <a:gd name="connsiteY48" fmla="*/ 600210 h 1366718"/>
              <a:gd name="connsiteX49" fmla="*/ 2461607 w 7874234"/>
              <a:gd name="connsiteY49" fmla="*/ 925542 h 1366718"/>
              <a:gd name="connsiteX50" fmla="*/ 3563596 w 7874234"/>
              <a:gd name="connsiteY50" fmla="*/ 979629 h 1366718"/>
              <a:gd name="connsiteX51" fmla="*/ 3531695 w 7874234"/>
              <a:gd name="connsiteY51" fmla="*/ 1011113 h 1366718"/>
              <a:gd name="connsiteX52" fmla="*/ 2916697 w 7874234"/>
              <a:gd name="connsiteY52" fmla="*/ 1011113 h 1366718"/>
              <a:gd name="connsiteX53" fmla="*/ 3207034 w 7874234"/>
              <a:gd name="connsiteY53" fmla="*/ 1301328 h 1366718"/>
              <a:gd name="connsiteX54" fmla="*/ 3459817 w 7874234"/>
              <a:gd name="connsiteY54" fmla="*/ 1171761 h 1366718"/>
              <a:gd name="connsiteX55" fmla="*/ 3498987 w 7874234"/>
              <a:gd name="connsiteY55" fmla="*/ 1159248 h 1366718"/>
              <a:gd name="connsiteX56" fmla="*/ 3516350 w 7874234"/>
              <a:gd name="connsiteY56" fmla="*/ 1181448 h 1366718"/>
              <a:gd name="connsiteX57" fmla="*/ 3512312 w 7874234"/>
              <a:gd name="connsiteY57" fmla="*/ 1202841 h 1366718"/>
              <a:gd name="connsiteX58" fmla="*/ 3206630 w 7874234"/>
              <a:gd name="connsiteY58" fmla="*/ 1363489 h 1366718"/>
              <a:gd name="connsiteX59" fmla="*/ 2852492 w 7874234"/>
              <a:gd name="connsiteY59" fmla="*/ 980840 h 1366718"/>
              <a:gd name="connsiteX60" fmla="*/ 3206630 w 7874234"/>
              <a:gd name="connsiteY60" fmla="*/ 598191 h 1366718"/>
              <a:gd name="connsiteX61" fmla="*/ 3563596 w 7874234"/>
              <a:gd name="connsiteY61" fmla="*/ 979629 h 1366718"/>
              <a:gd name="connsiteX62" fmla="*/ 3497371 w 7874234"/>
              <a:gd name="connsiteY62" fmla="*/ 949760 h 1366718"/>
              <a:gd name="connsiteX63" fmla="*/ 3207034 w 7874234"/>
              <a:gd name="connsiteY63" fmla="*/ 659544 h 1366718"/>
              <a:gd name="connsiteX64" fmla="*/ 2916697 w 7874234"/>
              <a:gd name="connsiteY64" fmla="*/ 949760 h 1366718"/>
              <a:gd name="connsiteX65" fmla="*/ 3497371 w 7874234"/>
              <a:gd name="connsiteY65" fmla="*/ 949760 h 1366718"/>
              <a:gd name="connsiteX66" fmla="*/ 4317907 w 7874234"/>
              <a:gd name="connsiteY66" fmla="*/ 641784 h 1366718"/>
              <a:gd name="connsiteX67" fmla="*/ 4289237 w 7874234"/>
              <a:gd name="connsiteY67" fmla="*/ 674883 h 1366718"/>
              <a:gd name="connsiteX68" fmla="*/ 4027570 w 7874234"/>
              <a:gd name="connsiteY68" fmla="*/ 1019993 h 1366718"/>
              <a:gd name="connsiteX69" fmla="*/ 4027570 w 7874234"/>
              <a:gd name="connsiteY69" fmla="*/ 1313841 h 1366718"/>
              <a:gd name="connsiteX70" fmla="*/ 4002938 w 7874234"/>
              <a:gd name="connsiteY70" fmla="*/ 1344922 h 1366718"/>
              <a:gd name="connsiteX71" fmla="*/ 3966191 w 7874234"/>
              <a:gd name="connsiteY71" fmla="*/ 1314649 h 1366718"/>
              <a:gd name="connsiteX72" fmla="*/ 3966191 w 7874234"/>
              <a:gd name="connsiteY72" fmla="*/ 645013 h 1366718"/>
              <a:gd name="connsiteX73" fmla="*/ 3990823 w 7874234"/>
              <a:gd name="connsiteY73" fmla="*/ 613933 h 1366718"/>
              <a:gd name="connsiteX74" fmla="*/ 4027570 w 7874234"/>
              <a:gd name="connsiteY74" fmla="*/ 644206 h 1366718"/>
              <a:gd name="connsiteX75" fmla="*/ 4027570 w 7874234"/>
              <a:gd name="connsiteY75" fmla="*/ 780636 h 1366718"/>
              <a:gd name="connsiteX76" fmla="*/ 4284795 w 7874234"/>
              <a:gd name="connsiteY76" fmla="*/ 613529 h 1366718"/>
              <a:gd name="connsiteX77" fmla="*/ 4317907 w 7874234"/>
              <a:gd name="connsiteY77" fmla="*/ 641784 h 1366718"/>
              <a:gd name="connsiteX78" fmla="*/ 5327424 w 7874234"/>
              <a:gd name="connsiteY78" fmla="*/ 979629 h 1366718"/>
              <a:gd name="connsiteX79" fmla="*/ 5295524 w 7874234"/>
              <a:gd name="connsiteY79" fmla="*/ 1011113 h 1366718"/>
              <a:gd name="connsiteX80" fmla="*/ 4680929 w 7874234"/>
              <a:gd name="connsiteY80" fmla="*/ 1011113 h 1366718"/>
              <a:gd name="connsiteX81" fmla="*/ 4971267 w 7874234"/>
              <a:gd name="connsiteY81" fmla="*/ 1301328 h 1366718"/>
              <a:gd name="connsiteX82" fmla="*/ 5224050 w 7874234"/>
              <a:gd name="connsiteY82" fmla="*/ 1171761 h 1366718"/>
              <a:gd name="connsiteX83" fmla="*/ 5263219 w 7874234"/>
              <a:gd name="connsiteY83" fmla="*/ 1159248 h 1366718"/>
              <a:gd name="connsiteX84" fmla="*/ 5280583 w 7874234"/>
              <a:gd name="connsiteY84" fmla="*/ 1181448 h 1366718"/>
              <a:gd name="connsiteX85" fmla="*/ 5276545 w 7874234"/>
              <a:gd name="connsiteY85" fmla="*/ 1202841 h 1366718"/>
              <a:gd name="connsiteX86" fmla="*/ 4970863 w 7874234"/>
              <a:gd name="connsiteY86" fmla="*/ 1363489 h 1366718"/>
              <a:gd name="connsiteX87" fmla="*/ 4616724 w 7874234"/>
              <a:gd name="connsiteY87" fmla="*/ 980840 h 1366718"/>
              <a:gd name="connsiteX88" fmla="*/ 4970863 w 7874234"/>
              <a:gd name="connsiteY88" fmla="*/ 598191 h 1366718"/>
              <a:gd name="connsiteX89" fmla="*/ 5327424 w 7874234"/>
              <a:gd name="connsiteY89" fmla="*/ 979629 h 1366718"/>
              <a:gd name="connsiteX90" fmla="*/ 5261604 w 7874234"/>
              <a:gd name="connsiteY90" fmla="*/ 949760 h 1366718"/>
              <a:gd name="connsiteX91" fmla="*/ 4971267 w 7874234"/>
              <a:gd name="connsiteY91" fmla="*/ 659544 h 1366718"/>
              <a:gd name="connsiteX92" fmla="*/ 4680929 w 7874234"/>
              <a:gd name="connsiteY92" fmla="*/ 949760 h 1366718"/>
              <a:gd name="connsiteX93" fmla="*/ 5261604 w 7874234"/>
              <a:gd name="connsiteY93" fmla="*/ 949760 h 1366718"/>
              <a:gd name="connsiteX94" fmla="*/ 6319578 w 7874234"/>
              <a:gd name="connsiteY94" fmla="*/ 649453 h 1366718"/>
              <a:gd name="connsiteX95" fmla="*/ 6319578 w 7874234"/>
              <a:gd name="connsiteY95" fmla="*/ 1320703 h 1366718"/>
              <a:gd name="connsiteX96" fmla="*/ 6288889 w 7874234"/>
              <a:gd name="connsiteY96" fmla="*/ 1351380 h 1366718"/>
              <a:gd name="connsiteX97" fmla="*/ 6258199 w 7874234"/>
              <a:gd name="connsiteY97" fmla="*/ 1320703 h 1366718"/>
              <a:gd name="connsiteX98" fmla="*/ 6258199 w 7874234"/>
              <a:gd name="connsiteY98" fmla="*/ 1193154 h 1366718"/>
              <a:gd name="connsiteX99" fmla="*/ 6002993 w 7874234"/>
              <a:gd name="connsiteY99" fmla="*/ 1366718 h 1366718"/>
              <a:gd name="connsiteX100" fmla="*/ 5719117 w 7874234"/>
              <a:gd name="connsiteY100" fmla="*/ 1041386 h 1366718"/>
              <a:gd name="connsiteX101" fmla="*/ 5719117 w 7874234"/>
              <a:gd name="connsiteY101" fmla="*/ 647839 h 1366718"/>
              <a:gd name="connsiteX102" fmla="*/ 5749806 w 7874234"/>
              <a:gd name="connsiteY102" fmla="*/ 617162 h 1366718"/>
              <a:gd name="connsiteX103" fmla="*/ 5780496 w 7874234"/>
              <a:gd name="connsiteY103" fmla="*/ 647839 h 1366718"/>
              <a:gd name="connsiteX104" fmla="*/ 5780496 w 7874234"/>
              <a:gd name="connsiteY104" fmla="*/ 1041386 h 1366718"/>
              <a:gd name="connsiteX105" fmla="*/ 6002589 w 7874234"/>
              <a:gd name="connsiteY105" fmla="*/ 1305365 h 1366718"/>
              <a:gd name="connsiteX106" fmla="*/ 6257795 w 7874234"/>
              <a:gd name="connsiteY106" fmla="*/ 898498 h 1366718"/>
              <a:gd name="connsiteX107" fmla="*/ 6257795 w 7874234"/>
              <a:gd name="connsiteY107" fmla="*/ 647839 h 1366718"/>
              <a:gd name="connsiteX108" fmla="*/ 6297369 w 7874234"/>
              <a:gd name="connsiteY108" fmla="*/ 618373 h 1366718"/>
              <a:gd name="connsiteX109" fmla="*/ 6319578 w 7874234"/>
              <a:gd name="connsiteY109" fmla="*/ 649453 h 1366718"/>
              <a:gd name="connsiteX110" fmla="*/ 7874234 w 7874234"/>
              <a:gd name="connsiteY110" fmla="*/ 923120 h 1366718"/>
              <a:gd name="connsiteX111" fmla="*/ 7874234 w 7874234"/>
              <a:gd name="connsiteY111" fmla="*/ 1316667 h 1366718"/>
              <a:gd name="connsiteX112" fmla="*/ 7843545 w 7874234"/>
              <a:gd name="connsiteY112" fmla="*/ 1347343 h 1366718"/>
              <a:gd name="connsiteX113" fmla="*/ 7812855 w 7874234"/>
              <a:gd name="connsiteY113" fmla="*/ 1316667 h 1366718"/>
              <a:gd name="connsiteX114" fmla="*/ 7812855 w 7874234"/>
              <a:gd name="connsiteY114" fmla="*/ 923120 h 1366718"/>
              <a:gd name="connsiteX115" fmla="*/ 7590762 w 7874234"/>
              <a:gd name="connsiteY115" fmla="*/ 661562 h 1366718"/>
              <a:gd name="connsiteX116" fmla="*/ 7335556 w 7874234"/>
              <a:gd name="connsiteY116" fmla="*/ 1013131 h 1366718"/>
              <a:gd name="connsiteX117" fmla="*/ 7335556 w 7874234"/>
              <a:gd name="connsiteY117" fmla="*/ 1316667 h 1366718"/>
              <a:gd name="connsiteX118" fmla="*/ 7304867 w 7874234"/>
              <a:gd name="connsiteY118" fmla="*/ 1347343 h 1366718"/>
              <a:gd name="connsiteX119" fmla="*/ 7274177 w 7874234"/>
              <a:gd name="connsiteY119" fmla="*/ 1316667 h 1366718"/>
              <a:gd name="connsiteX120" fmla="*/ 7274177 w 7874234"/>
              <a:gd name="connsiteY120" fmla="*/ 923120 h 1366718"/>
              <a:gd name="connsiteX121" fmla="*/ 7052084 w 7874234"/>
              <a:gd name="connsiteY121" fmla="*/ 661562 h 1366718"/>
              <a:gd name="connsiteX122" fmla="*/ 6794858 w 7874234"/>
              <a:gd name="connsiteY122" fmla="*/ 1004655 h 1366718"/>
              <a:gd name="connsiteX123" fmla="*/ 6794858 w 7874234"/>
              <a:gd name="connsiteY123" fmla="*/ 1019993 h 1366718"/>
              <a:gd name="connsiteX124" fmla="*/ 6794858 w 7874234"/>
              <a:gd name="connsiteY124" fmla="*/ 1315859 h 1366718"/>
              <a:gd name="connsiteX125" fmla="*/ 6769823 w 7874234"/>
              <a:gd name="connsiteY125" fmla="*/ 1346940 h 1366718"/>
              <a:gd name="connsiteX126" fmla="*/ 6733076 w 7874234"/>
              <a:gd name="connsiteY126" fmla="*/ 1316667 h 1366718"/>
              <a:gd name="connsiteX127" fmla="*/ 6733076 w 7874234"/>
              <a:gd name="connsiteY127" fmla="*/ 645013 h 1366718"/>
              <a:gd name="connsiteX128" fmla="*/ 6757708 w 7874234"/>
              <a:gd name="connsiteY128" fmla="*/ 613933 h 1366718"/>
              <a:gd name="connsiteX129" fmla="*/ 6794455 w 7874234"/>
              <a:gd name="connsiteY129" fmla="*/ 644206 h 1366718"/>
              <a:gd name="connsiteX130" fmla="*/ 6794455 w 7874234"/>
              <a:gd name="connsiteY130" fmla="*/ 756417 h 1366718"/>
              <a:gd name="connsiteX131" fmla="*/ 7051679 w 7874234"/>
              <a:gd name="connsiteY131" fmla="*/ 600210 h 1366718"/>
              <a:gd name="connsiteX132" fmla="*/ 7313347 w 7874234"/>
              <a:gd name="connsiteY132" fmla="*/ 795974 h 1366718"/>
              <a:gd name="connsiteX133" fmla="*/ 7590358 w 7874234"/>
              <a:gd name="connsiteY133" fmla="*/ 600210 h 1366718"/>
              <a:gd name="connsiteX134" fmla="*/ 7874234 w 7874234"/>
              <a:gd name="connsiteY134" fmla="*/ 923120 h 13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874234" h="1366718">
                <a:moveTo>
                  <a:pt x="710700" y="979629"/>
                </a:moveTo>
                <a:cubicBezTo>
                  <a:pt x="710700" y="996985"/>
                  <a:pt x="696163" y="1011113"/>
                  <a:pt x="678799" y="1011113"/>
                </a:cubicBezTo>
                <a:lnTo>
                  <a:pt x="64205" y="1011113"/>
                </a:lnTo>
                <a:cubicBezTo>
                  <a:pt x="79550" y="1162881"/>
                  <a:pt x="193827" y="1301328"/>
                  <a:pt x="354542" y="1301328"/>
                </a:cubicBezTo>
                <a:cubicBezTo>
                  <a:pt x="464378" y="1301328"/>
                  <a:pt x="545947" y="1259350"/>
                  <a:pt x="607326" y="1171761"/>
                </a:cubicBezTo>
                <a:cubicBezTo>
                  <a:pt x="616209" y="1159652"/>
                  <a:pt x="629535" y="1151982"/>
                  <a:pt x="646495" y="1159248"/>
                </a:cubicBezTo>
                <a:cubicBezTo>
                  <a:pt x="655782" y="1163285"/>
                  <a:pt x="662243" y="1171761"/>
                  <a:pt x="663859" y="1181448"/>
                </a:cubicBezTo>
                <a:cubicBezTo>
                  <a:pt x="665474" y="1191539"/>
                  <a:pt x="662647" y="1197190"/>
                  <a:pt x="659820" y="1202841"/>
                </a:cubicBezTo>
                <a:cubicBezTo>
                  <a:pt x="598038" y="1310612"/>
                  <a:pt x="474877" y="1363489"/>
                  <a:pt x="354139" y="1363489"/>
                </a:cubicBezTo>
                <a:cubicBezTo>
                  <a:pt x="147390" y="1363489"/>
                  <a:pt x="0" y="1178622"/>
                  <a:pt x="0" y="980840"/>
                </a:cubicBezTo>
                <a:cubicBezTo>
                  <a:pt x="0" y="783057"/>
                  <a:pt x="147390" y="598191"/>
                  <a:pt x="354139" y="598191"/>
                </a:cubicBezTo>
                <a:cubicBezTo>
                  <a:pt x="560888" y="597788"/>
                  <a:pt x="710296" y="782250"/>
                  <a:pt x="710700" y="979629"/>
                </a:cubicBezTo>
                <a:moveTo>
                  <a:pt x="644880" y="949760"/>
                </a:moveTo>
                <a:cubicBezTo>
                  <a:pt x="631554" y="797992"/>
                  <a:pt x="515258" y="659544"/>
                  <a:pt x="354542" y="659544"/>
                </a:cubicBezTo>
                <a:cubicBezTo>
                  <a:pt x="193827" y="659544"/>
                  <a:pt x="79550" y="797992"/>
                  <a:pt x="64205" y="949760"/>
                </a:cubicBezTo>
                <a:lnTo>
                  <a:pt x="644880" y="949760"/>
                </a:lnTo>
                <a:close/>
                <a:moveTo>
                  <a:pt x="1456531" y="613126"/>
                </a:moveTo>
                <a:cubicBezTo>
                  <a:pt x="1474299" y="613126"/>
                  <a:pt x="1487221" y="628464"/>
                  <a:pt x="1487221" y="643802"/>
                </a:cubicBezTo>
                <a:cubicBezTo>
                  <a:pt x="1487221" y="661562"/>
                  <a:pt x="1473895" y="674479"/>
                  <a:pt x="1456531" y="674479"/>
                </a:cubicBezTo>
                <a:lnTo>
                  <a:pt x="1291778" y="674479"/>
                </a:lnTo>
                <a:lnTo>
                  <a:pt x="1291778" y="1320703"/>
                </a:lnTo>
                <a:cubicBezTo>
                  <a:pt x="1291778" y="1336041"/>
                  <a:pt x="1278453" y="1351380"/>
                  <a:pt x="1261089" y="1351380"/>
                </a:cubicBezTo>
                <a:cubicBezTo>
                  <a:pt x="1243321" y="1351380"/>
                  <a:pt x="1230400" y="1336041"/>
                  <a:pt x="1230400" y="1320703"/>
                </a:cubicBezTo>
                <a:lnTo>
                  <a:pt x="1230400" y="674479"/>
                </a:lnTo>
                <a:lnTo>
                  <a:pt x="1072107" y="674479"/>
                </a:lnTo>
                <a:cubicBezTo>
                  <a:pt x="1054340" y="674479"/>
                  <a:pt x="1041418" y="661159"/>
                  <a:pt x="1041418" y="643802"/>
                </a:cubicBezTo>
                <a:cubicBezTo>
                  <a:pt x="1041418" y="628464"/>
                  <a:pt x="1054744" y="613126"/>
                  <a:pt x="1072107" y="613126"/>
                </a:cubicBezTo>
                <a:lnTo>
                  <a:pt x="1230400" y="613126"/>
                </a:lnTo>
                <a:lnTo>
                  <a:pt x="1230400" y="376594"/>
                </a:lnTo>
                <a:cubicBezTo>
                  <a:pt x="1230400" y="361660"/>
                  <a:pt x="1240495" y="347936"/>
                  <a:pt x="1255032" y="345514"/>
                </a:cubicBezTo>
                <a:cubicBezTo>
                  <a:pt x="1275626" y="342285"/>
                  <a:pt x="1291778" y="356412"/>
                  <a:pt x="1291778" y="375787"/>
                </a:cubicBezTo>
                <a:lnTo>
                  <a:pt x="1291778" y="613126"/>
                </a:lnTo>
                <a:lnTo>
                  <a:pt x="1456531" y="613126"/>
                </a:lnTo>
                <a:close/>
                <a:moveTo>
                  <a:pt x="2461607" y="925542"/>
                </a:moveTo>
                <a:lnTo>
                  <a:pt x="2461607" y="1317070"/>
                </a:lnTo>
                <a:cubicBezTo>
                  <a:pt x="2461607" y="1334831"/>
                  <a:pt x="2446262" y="1347747"/>
                  <a:pt x="2430918" y="1347747"/>
                </a:cubicBezTo>
                <a:cubicBezTo>
                  <a:pt x="2413150" y="1347747"/>
                  <a:pt x="2400228" y="1334427"/>
                  <a:pt x="2400228" y="1317070"/>
                </a:cubicBezTo>
                <a:lnTo>
                  <a:pt x="2400228" y="925542"/>
                </a:lnTo>
                <a:cubicBezTo>
                  <a:pt x="2400228" y="793552"/>
                  <a:pt x="2325524" y="661562"/>
                  <a:pt x="2178134" y="661562"/>
                </a:cubicBezTo>
                <a:cubicBezTo>
                  <a:pt x="1989153" y="661562"/>
                  <a:pt x="1907584" y="826650"/>
                  <a:pt x="1918487" y="995775"/>
                </a:cubicBezTo>
                <a:cubicBezTo>
                  <a:pt x="1918487" y="1000215"/>
                  <a:pt x="1920506" y="1019993"/>
                  <a:pt x="1920506" y="1022011"/>
                </a:cubicBezTo>
                <a:lnTo>
                  <a:pt x="1920506" y="1315859"/>
                </a:lnTo>
                <a:cubicBezTo>
                  <a:pt x="1920506" y="1330794"/>
                  <a:pt x="1910410" y="1344518"/>
                  <a:pt x="1895873" y="1346940"/>
                </a:cubicBezTo>
                <a:cubicBezTo>
                  <a:pt x="1875279" y="1350169"/>
                  <a:pt x="1859127" y="1336041"/>
                  <a:pt x="1859127" y="1316667"/>
                </a:cubicBezTo>
                <a:lnTo>
                  <a:pt x="1859127" y="30676"/>
                </a:lnTo>
                <a:cubicBezTo>
                  <a:pt x="1859127" y="15338"/>
                  <a:pt x="1872453" y="0"/>
                  <a:pt x="1889816" y="0"/>
                </a:cubicBezTo>
                <a:cubicBezTo>
                  <a:pt x="1907584" y="0"/>
                  <a:pt x="1920506" y="15338"/>
                  <a:pt x="1920506" y="30676"/>
                </a:cubicBezTo>
                <a:lnTo>
                  <a:pt x="1920506" y="758435"/>
                </a:lnTo>
                <a:cubicBezTo>
                  <a:pt x="1973404" y="663984"/>
                  <a:pt x="2067895" y="600210"/>
                  <a:pt x="2177731" y="600210"/>
                </a:cubicBezTo>
                <a:cubicBezTo>
                  <a:pt x="2358232" y="600210"/>
                  <a:pt x="2461607" y="758435"/>
                  <a:pt x="2461607" y="925542"/>
                </a:cubicBezTo>
                <a:moveTo>
                  <a:pt x="3563596" y="979629"/>
                </a:moveTo>
                <a:cubicBezTo>
                  <a:pt x="3563596" y="996985"/>
                  <a:pt x="3549059" y="1011113"/>
                  <a:pt x="3531695" y="1011113"/>
                </a:cubicBezTo>
                <a:lnTo>
                  <a:pt x="2916697" y="1011113"/>
                </a:lnTo>
                <a:cubicBezTo>
                  <a:pt x="2932042" y="1162881"/>
                  <a:pt x="3046319" y="1301328"/>
                  <a:pt x="3207034" y="1301328"/>
                </a:cubicBezTo>
                <a:cubicBezTo>
                  <a:pt x="3316870" y="1301328"/>
                  <a:pt x="3398439" y="1259350"/>
                  <a:pt x="3459817" y="1171761"/>
                </a:cubicBezTo>
                <a:cubicBezTo>
                  <a:pt x="3468701" y="1159652"/>
                  <a:pt x="3482027" y="1151982"/>
                  <a:pt x="3498987" y="1159248"/>
                </a:cubicBezTo>
                <a:cubicBezTo>
                  <a:pt x="3508274" y="1163285"/>
                  <a:pt x="3514735" y="1171761"/>
                  <a:pt x="3516350" y="1181448"/>
                </a:cubicBezTo>
                <a:cubicBezTo>
                  <a:pt x="3517965" y="1191539"/>
                  <a:pt x="3515139" y="1197190"/>
                  <a:pt x="3512312" y="1202841"/>
                </a:cubicBezTo>
                <a:cubicBezTo>
                  <a:pt x="3450530" y="1310612"/>
                  <a:pt x="3327369" y="1363489"/>
                  <a:pt x="3206630" y="1363489"/>
                </a:cubicBezTo>
                <a:cubicBezTo>
                  <a:pt x="2999881" y="1363489"/>
                  <a:pt x="2852492" y="1178622"/>
                  <a:pt x="2852492" y="980840"/>
                </a:cubicBezTo>
                <a:cubicBezTo>
                  <a:pt x="2852492" y="783057"/>
                  <a:pt x="2999881" y="598191"/>
                  <a:pt x="3206630" y="598191"/>
                </a:cubicBezTo>
                <a:cubicBezTo>
                  <a:pt x="3413783" y="597788"/>
                  <a:pt x="3563192" y="782250"/>
                  <a:pt x="3563596" y="979629"/>
                </a:cubicBezTo>
                <a:moveTo>
                  <a:pt x="3497371" y="949760"/>
                </a:moveTo>
                <a:cubicBezTo>
                  <a:pt x="3484046" y="797992"/>
                  <a:pt x="3367750" y="659544"/>
                  <a:pt x="3207034" y="659544"/>
                </a:cubicBezTo>
                <a:cubicBezTo>
                  <a:pt x="3046319" y="659544"/>
                  <a:pt x="2932042" y="797992"/>
                  <a:pt x="2916697" y="949760"/>
                </a:cubicBezTo>
                <a:lnTo>
                  <a:pt x="3497371" y="949760"/>
                </a:lnTo>
                <a:close/>
                <a:moveTo>
                  <a:pt x="4317907" y="641784"/>
                </a:moveTo>
                <a:cubicBezTo>
                  <a:pt x="4317907" y="661562"/>
                  <a:pt x="4307004" y="672461"/>
                  <a:pt x="4289237" y="674883"/>
                </a:cubicBezTo>
                <a:cubicBezTo>
                  <a:pt x="4108735" y="701119"/>
                  <a:pt x="4027570" y="848447"/>
                  <a:pt x="4027570" y="1019993"/>
                </a:cubicBezTo>
                <a:lnTo>
                  <a:pt x="4027570" y="1313841"/>
                </a:lnTo>
                <a:cubicBezTo>
                  <a:pt x="4027570" y="1328776"/>
                  <a:pt x="4017475" y="1342500"/>
                  <a:pt x="4002938" y="1344922"/>
                </a:cubicBezTo>
                <a:cubicBezTo>
                  <a:pt x="3982343" y="1348150"/>
                  <a:pt x="3966191" y="1334023"/>
                  <a:pt x="3966191" y="1314649"/>
                </a:cubicBezTo>
                <a:lnTo>
                  <a:pt x="3966191" y="645013"/>
                </a:lnTo>
                <a:cubicBezTo>
                  <a:pt x="3966191" y="630079"/>
                  <a:pt x="3976286" y="616355"/>
                  <a:pt x="3990823" y="613933"/>
                </a:cubicBezTo>
                <a:cubicBezTo>
                  <a:pt x="4011418" y="610704"/>
                  <a:pt x="4027570" y="624831"/>
                  <a:pt x="4027570" y="644206"/>
                </a:cubicBezTo>
                <a:lnTo>
                  <a:pt x="4027570" y="780636"/>
                </a:lnTo>
                <a:cubicBezTo>
                  <a:pt x="4078046" y="695065"/>
                  <a:pt x="4179401" y="613529"/>
                  <a:pt x="4284795" y="613529"/>
                </a:cubicBezTo>
                <a:cubicBezTo>
                  <a:pt x="4300140" y="613126"/>
                  <a:pt x="4317907" y="624428"/>
                  <a:pt x="4317907" y="641784"/>
                </a:cubicBezTo>
                <a:moveTo>
                  <a:pt x="5327424" y="979629"/>
                </a:moveTo>
                <a:cubicBezTo>
                  <a:pt x="5327424" y="996985"/>
                  <a:pt x="5312887" y="1011113"/>
                  <a:pt x="5295524" y="1011113"/>
                </a:cubicBezTo>
                <a:lnTo>
                  <a:pt x="4680929" y="1011113"/>
                </a:lnTo>
                <a:cubicBezTo>
                  <a:pt x="4696274" y="1162881"/>
                  <a:pt x="4810551" y="1301328"/>
                  <a:pt x="4971267" y="1301328"/>
                </a:cubicBezTo>
                <a:cubicBezTo>
                  <a:pt x="5081102" y="1301328"/>
                  <a:pt x="5162671" y="1259350"/>
                  <a:pt x="5224050" y="1171761"/>
                </a:cubicBezTo>
                <a:cubicBezTo>
                  <a:pt x="5232934" y="1159652"/>
                  <a:pt x="5246259" y="1151982"/>
                  <a:pt x="5263219" y="1159248"/>
                </a:cubicBezTo>
                <a:cubicBezTo>
                  <a:pt x="5272506" y="1163285"/>
                  <a:pt x="5278967" y="1171761"/>
                  <a:pt x="5280583" y="1181448"/>
                </a:cubicBezTo>
                <a:cubicBezTo>
                  <a:pt x="5282198" y="1191539"/>
                  <a:pt x="5279371" y="1197190"/>
                  <a:pt x="5276545" y="1202841"/>
                </a:cubicBezTo>
                <a:cubicBezTo>
                  <a:pt x="5214762" y="1310612"/>
                  <a:pt x="5091601" y="1363489"/>
                  <a:pt x="4970863" y="1363489"/>
                </a:cubicBezTo>
                <a:cubicBezTo>
                  <a:pt x="4764114" y="1363489"/>
                  <a:pt x="4616724" y="1178622"/>
                  <a:pt x="4616724" y="980840"/>
                </a:cubicBezTo>
                <a:cubicBezTo>
                  <a:pt x="4616724" y="783057"/>
                  <a:pt x="4764114" y="598191"/>
                  <a:pt x="4970863" y="598191"/>
                </a:cubicBezTo>
                <a:cubicBezTo>
                  <a:pt x="5177612" y="597788"/>
                  <a:pt x="5327020" y="782250"/>
                  <a:pt x="5327424" y="979629"/>
                </a:cubicBezTo>
                <a:moveTo>
                  <a:pt x="5261604" y="949760"/>
                </a:moveTo>
                <a:cubicBezTo>
                  <a:pt x="5248278" y="797992"/>
                  <a:pt x="5131982" y="659544"/>
                  <a:pt x="4971267" y="659544"/>
                </a:cubicBezTo>
                <a:cubicBezTo>
                  <a:pt x="4810551" y="659544"/>
                  <a:pt x="4696274" y="797992"/>
                  <a:pt x="4680929" y="949760"/>
                </a:cubicBezTo>
                <a:lnTo>
                  <a:pt x="5261604" y="949760"/>
                </a:lnTo>
                <a:close/>
                <a:moveTo>
                  <a:pt x="6319578" y="649453"/>
                </a:moveTo>
                <a:lnTo>
                  <a:pt x="6319578" y="1320703"/>
                </a:lnTo>
                <a:cubicBezTo>
                  <a:pt x="6319578" y="1338463"/>
                  <a:pt x="6304233" y="1351380"/>
                  <a:pt x="6288889" y="1351380"/>
                </a:cubicBezTo>
                <a:cubicBezTo>
                  <a:pt x="6271121" y="1351380"/>
                  <a:pt x="6258199" y="1338059"/>
                  <a:pt x="6258199" y="1320703"/>
                </a:cubicBezTo>
                <a:lnTo>
                  <a:pt x="6258199" y="1193154"/>
                </a:lnTo>
                <a:cubicBezTo>
                  <a:pt x="6207723" y="1294467"/>
                  <a:pt x="6117271" y="1366718"/>
                  <a:pt x="6002993" y="1366718"/>
                </a:cubicBezTo>
                <a:cubicBezTo>
                  <a:pt x="5820473" y="1366718"/>
                  <a:pt x="5719117" y="1208492"/>
                  <a:pt x="5719117" y="1041386"/>
                </a:cubicBezTo>
                <a:lnTo>
                  <a:pt x="5719117" y="647839"/>
                </a:lnTo>
                <a:cubicBezTo>
                  <a:pt x="5719117" y="632501"/>
                  <a:pt x="5732443" y="617162"/>
                  <a:pt x="5749806" y="617162"/>
                </a:cubicBezTo>
                <a:cubicBezTo>
                  <a:pt x="5767574" y="617162"/>
                  <a:pt x="5780496" y="632501"/>
                  <a:pt x="5780496" y="647839"/>
                </a:cubicBezTo>
                <a:lnTo>
                  <a:pt x="5780496" y="1041386"/>
                </a:lnTo>
                <a:cubicBezTo>
                  <a:pt x="5780496" y="1173375"/>
                  <a:pt x="5855200" y="1305365"/>
                  <a:pt x="6002589" y="1305365"/>
                </a:cubicBezTo>
                <a:cubicBezTo>
                  <a:pt x="6209338" y="1305365"/>
                  <a:pt x="6257795" y="1112022"/>
                  <a:pt x="6257795" y="898498"/>
                </a:cubicBezTo>
                <a:lnTo>
                  <a:pt x="6257795" y="647839"/>
                </a:lnTo>
                <a:cubicBezTo>
                  <a:pt x="6257795" y="630079"/>
                  <a:pt x="6275563" y="611915"/>
                  <a:pt x="6297369" y="618373"/>
                </a:cubicBezTo>
                <a:cubicBezTo>
                  <a:pt x="6310694" y="622813"/>
                  <a:pt x="6319578" y="635729"/>
                  <a:pt x="6319578" y="649453"/>
                </a:cubicBezTo>
                <a:moveTo>
                  <a:pt x="7874234" y="923120"/>
                </a:moveTo>
                <a:lnTo>
                  <a:pt x="7874234" y="1316667"/>
                </a:lnTo>
                <a:cubicBezTo>
                  <a:pt x="7874234" y="1334427"/>
                  <a:pt x="7858889" y="1347343"/>
                  <a:pt x="7843545" y="1347343"/>
                </a:cubicBezTo>
                <a:cubicBezTo>
                  <a:pt x="7825778" y="1347343"/>
                  <a:pt x="7812855" y="1334023"/>
                  <a:pt x="7812855" y="1316667"/>
                </a:cubicBezTo>
                <a:lnTo>
                  <a:pt x="7812855" y="923120"/>
                </a:lnTo>
                <a:cubicBezTo>
                  <a:pt x="7812855" y="791130"/>
                  <a:pt x="7738151" y="661562"/>
                  <a:pt x="7590762" y="661562"/>
                </a:cubicBezTo>
                <a:cubicBezTo>
                  <a:pt x="7405818" y="661562"/>
                  <a:pt x="7335556" y="859345"/>
                  <a:pt x="7335556" y="1013131"/>
                </a:cubicBezTo>
                <a:lnTo>
                  <a:pt x="7335556" y="1316667"/>
                </a:lnTo>
                <a:cubicBezTo>
                  <a:pt x="7335556" y="1334427"/>
                  <a:pt x="7320211" y="1347343"/>
                  <a:pt x="7304867" y="1347343"/>
                </a:cubicBezTo>
                <a:cubicBezTo>
                  <a:pt x="7287099" y="1347343"/>
                  <a:pt x="7274177" y="1334023"/>
                  <a:pt x="7274177" y="1316667"/>
                </a:cubicBezTo>
                <a:lnTo>
                  <a:pt x="7274177" y="923120"/>
                </a:lnTo>
                <a:cubicBezTo>
                  <a:pt x="7274177" y="791130"/>
                  <a:pt x="7199473" y="661562"/>
                  <a:pt x="7052084" y="661562"/>
                </a:cubicBezTo>
                <a:cubicBezTo>
                  <a:pt x="6865121" y="661562"/>
                  <a:pt x="6787994" y="808890"/>
                  <a:pt x="6794858" y="1004655"/>
                </a:cubicBezTo>
                <a:cubicBezTo>
                  <a:pt x="6794858" y="1009095"/>
                  <a:pt x="6796877" y="1017975"/>
                  <a:pt x="6794858" y="1019993"/>
                </a:cubicBezTo>
                <a:lnTo>
                  <a:pt x="6794858" y="1315859"/>
                </a:lnTo>
                <a:cubicBezTo>
                  <a:pt x="6794858" y="1330794"/>
                  <a:pt x="6784763" y="1344518"/>
                  <a:pt x="6769823" y="1346940"/>
                </a:cubicBezTo>
                <a:cubicBezTo>
                  <a:pt x="6749229" y="1350169"/>
                  <a:pt x="6733076" y="1336041"/>
                  <a:pt x="6733076" y="1316667"/>
                </a:cubicBezTo>
                <a:lnTo>
                  <a:pt x="6733076" y="645013"/>
                </a:lnTo>
                <a:cubicBezTo>
                  <a:pt x="6733076" y="630079"/>
                  <a:pt x="6743171" y="616355"/>
                  <a:pt x="6757708" y="613933"/>
                </a:cubicBezTo>
                <a:cubicBezTo>
                  <a:pt x="6778302" y="610704"/>
                  <a:pt x="6794455" y="624831"/>
                  <a:pt x="6794455" y="644206"/>
                </a:cubicBezTo>
                <a:lnTo>
                  <a:pt x="6794455" y="756417"/>
                </a:lnTo>
                <a:cubicBezTo>
                  <a:pt x="6847353" y="661966"/>
                  <a:pt x="6941844" y="600210"/>
                  <a:pt x="7051679" y="600210"/>
                </a:cubicBezTo>
                <a:cubicBezTo>
                  <a:pt x="7176860" y="600210"/>
                  <a:pt x="7273773" y="679323"/>
                  <a:pt x="7313347" y="795974"/>
                </a:cubicBezTo>
                <a:cubicBezTo>
                  <a:pt x="7363822" y="681744"/>
                  <a:pt x="7462755" y="600210"/>
                  <a:pt x="7590358" y="600210"/>
                </a:cubicBezTo>
                <a:cubicBezTo>
                  <a:pt x="7770860" y="600210"/>
                  <a:pt x="7874234" y="756014"/>
                  <a:pt x="7874234" y="923120"/>
                </a:cubicBezTo>
              </a:path>
            </a:pathLst>
          </a:custGeom>
          <a:solidFill>
            <a:srgbClr val="3C3C3B"/>
          </a:solidFill>
          <a:ln w="4035" cap="flat">
            <a:noFill/>
            <a:prstDash val="solid"/>
            <a:miter/>
          </a:ln>
        </p:spPr>
        <p:txBody>
          <a:bodyPr rtlCol="0" anchor="ctr"/>
          <a:lstStyle/>
          <a:p>
            <a:pPr algn="ctr"/>
            <a:endParaRPr lang="en-DE" dirty="0"/>
          </a:p>
        </p:txBody>
      </p:sp>
      <p:pic>
        <p:nvPicPr>
          <p:cNvPr id="12" name="Graphic 11" descr="Line arrow: Anti-clockwise curve outline">
            <a:extLst>
              <a:ext uri="{FF2B5EF4-FFF2-40B4-BE49-F238E27FC236}">
                <a16:creationId xmlns:a16="http://schemas.microsoft.com/office/drawing/2014/main" id="{B2E34002-DCD5-74A5-F4FB-55D2764F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28060">
            <a:off x="3785149" y="8588251"/>
            <a:ext cx="1404000" cy="1404000"/>
          </a:xfrm>
          <a:prstGeom prst="rect">
            <a:avLst/>
          </a:prstGeom>
        </p:spPr>
      </p:pic>
      <p:pic>
        <p:nvPicPr>
          <p:cNvPr id="13" name="Graphic 12" descr="Line arrow: Clockwise curve outline">
            <a:extLst>
              <a:ext uri="{FF2B5EF4-FFF2-40B4-BE49-F238E27FC236}">
                <a16:creationId xmlns:a16="http://schemas.microsoft.com/office/drawing/2014/main" id="{78649D0D-8AA8-4F57-A656-5E404F89D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7723" y="8496443"/>
            <a:ext cx="1404000" cy="1404000"/>
          </a:xfrm>
          <a:prstGeom prst="rect">
            <a:avLst/>
          </a:prstGeom>
        </p:spPr>
      </p:pic>
      <p:pic>
        <p:nvPicPr>
          <p:cNvPr id="14" name="Graphic 13" descr="Line arrow: Anti-clockwise curve outline">
            <a:extLst>
              <a:ext uri="{FF2B5EF4-FFF2-40B4-BE49-F238E27FC236}">
                <a16:creationId xmlns:a16="http://schemas.microsoft.com/office/drawing/2014/main" id="{8D11EBCF-5786-C372-140D-F8C9DE90F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67528">
            <a:off x="7024747" y="10535952"/>
            <a:ext cx="1404000" cy="1404000"/>
          </a:xfrm>
          <a:prstGeom prst="rect">
            <a:avLst/>
          </a:prstGeom>
        </p:spPr>
      </p:pic>
      <p:pic>
        <p:nvPicPr>
          <p:cNvPr id="15" name="Graphic 14" descr="Line arrow: Clockwise curve outline">
            <a:extLst>
              <a:ext uri="{FF2B5EF4-FFF2-40B4-BE49-F238E27FC236}">
                <a16:creationId xmlns:a16="http://schemas.microsoft.com/office/drawing/2014/main" id="{9A0BE749-0187-21DE-AC4A-681C4572AA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43727">
            <a:off x="3736005" y="10512505"/>
            <a:ext cx="1404000" cy="1404000"/>
          </a:xfrm>
          <a:prstGeom prst="rect">
            <a:avLst/>
          </a:prstGeom>
        </p:spPr>
      </p:pic>
    </p:spTree>
    <p:extLst>
      <p:ext uri="{BB962C8B-B14F-4D97-AF65-F5344CB8AC3E}">
        <p14:creationId xmlns:p14="http://schemas.microsoft.com/office/powerpoint/2010/main" val="6549005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5DA05-7FAF-F582-379E-55095A84747C}"/>
              </a:ext>
            </a:extLst>
          </p:cNvPr>
          <p:cNvSpPr>
            <a:spLocks noGrp="1"/>
          </p:cNvSpPr>
          <p:nvPr>
            <p:ph type="title"/>
          </p:nvPr>
        </p:nvSpPr>
        <p:spPr/>
        <p:txBody>
          <a:bodyPr/>
          <a:lstStyle/>
          <a:p>
            <a:r>
              <a:rPr lang="en-DE" dirty="0"/>
              <a:t>Methodology</a:t>
            </a:r>
          </a:p>
        </p:txBody>
      </p:sp>
      <p:sp>
        <p:nvSpPr>
          <p:cNvPr id="4" name="Date Placeholder 3">
            <a:extLst>
              <a:ext uri="{FF2B5EF4-FFF2-40B4-BE49-F238E27FC236}">
                <a16:creationId xmlns:a16="http://schemas.microsoft.com/office/drawing/2014/main" id="{E4269B0F-7E8C-DEE2-D27D-A12E903DF232}"/>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93F4B61-C32B-FD45-C052-851E3CE4A724}"/>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811650B8-A4E1-308D-E2E8-DF91F3B14400}"/>
              </a:ext>
            </a:extLst>
          </p:cNvPr>
          <p:cNvSpPr>
            <a:spLocks noGrp="1"/>
          </p:cNvSpPr>
          <p:nvPr>
            <p:ph type="sldNum" sz="quarter" idx="12"/>
          </p:nvPr>
        </p:nvSpPr>
        <p:spPr/>
        <p:txBody>
          <a:bodyPr/>
          <a:lstStyle/>
          <a:p>
            <a:pPr>
              <a:defRPr/>
            </a:pPr>
            <a:fld id="{E201E5CB-5EE0-4EA4-87FF-7D8A79A61969}" type="slidenum">
              <a:rPr lang="de-DE" smtClean="0"/>
              <a:pPr>
                <a:defRPr/>
              </a:pPr>
              <a:t>18</a:t>
            </a:fld>
            <a:endParaRPr lang="de-DE" dirty="0"/>
          </a:p>
        </p:txBody>
      </p:sp>
      <p:pic>
        <p:nvPicPr>
          <p:cNvPr id="10" name="Graphic 9" descr="Magnifying glass with solid fill">
            <a:extLst>
              <a:ext uri="{FF2B5EF4-FFF2-40B4-BE49-F238E27FC236}">
                <a16:creationId xmlns:a16="http://schemas.microsoft.com/office/drawing/2014/main" id="{B0131F99-C101-C0DC-0D40-B5F392579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1916832"/>
            <a:ext cx="565472" cy="565472"/>
          </a:xfrm>
          <a:prstGeom prst="rect">
            <a:avLst/>
          </a:prstGeom>
        </p:spPr>
      </p:pic>
      <p:grpSp>
        <p:nvGrpSpPr>
          <p:cNvPr id="2" name="Group 1">
            <a:extLst>
              <a:ext uri="{FF2B5EF4-FFF2-40B4-BE49-F238E27FC236}">
                <a16:creationId xmlns:a16="http://schemas.microsoft.com/office/drawing/2014/main" id="{C70BBE7E-30B1-A2AB-0E7A-F42AE0239AA1}"/>
              </a:ext>
            </a:extLst>
          </p:cNvPr>
          <p:cNvGrpSpPr/>
          <p:nvPr/>
        </p:nvGrpSpPr>
        <p:grpSpPr>
          <a:xfrm>
            <a:off x="216016" y="1196752"/>
            <a:ext cx="11759968" cy="4847552"/>
            <a:chOff x="144000" y="1340768"/>
            <a:chExt cx="11759968" cy="4847552"/>
          </a:xfrm>
        </p:grpSpPr>
        <p:pic>
          <p:nvPicPr>
            <p:cNvPr id="18" name="Graphic 17" descr="Flask with solid fill">
              <a:extLst>
                <a:ext uri="{FF2B5EF4-FFF2-40B4-BE49-F238E27FC236}">
                  <a16:creationId xmlns:a16="http://schemas.microsoft.com/office/drawing/2014/main" id="{B7DB5191-9AAA-12D5-34B4-1E9573B1A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344" y="1340768"/>
              <a:ext cx="1217066" cy="1217066"/>
            </a:xfrm>
            <a:prstGeom prst="rect">
              <a:avLst/>
            </a:prstGeom>
          </p:spPr>
        </p:pic>
        <p:pic>
          <p:nvPicPr>
            <p:cNvPr id="8" name="Graphic 7" descr="Connections with solid fill">
              <a:extLst>
                <a:ext uri="{FF2B5EF4-FFF2-40B4-BE49-F238E27FC236}">
                  <a16:creationId xmlns:a16="http://schemas.microsoft.com/office/drawing/2014/main" id="{C1CF6C8E-6EAD-04D5-23CE-4508C6AF4D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7945" y="1412776"/>
              <a:ext cx="1217066" cy="1217066"/>
            </a:xfrm>
            <a:prstGeom prst="rect">
              <a:avLst/>
            </a:prstGeom>
          </p:spPr>
        </p:pic>
        <p:pic>
          <p:nvPicPr>
            <p:cNvPr id="12" name="Graphic 11" descr="Open book outline">
              <a:extLst>
                <a:ext uri="{FF2B5EF4-FFF2-40B4-BE49-F238E27FC236}">
                  <a16:creationId xmlns:a16="http://schemas.microsoft.com/office/drawing/2014/main" id="{4A3C14AF-3642-898D-F070-937C6DA58D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0542" y="1556792"/>
              <a:ext cx="1217066" cy="1217066"/>
            </a:xfrm>
            <a:prstGeom prst="rect">
              <a:avLst/>
            </a:prstGeom>
          </p:spPr>
        </p:pic>
        <p:sp>
          <p:nvSpPr>
            <p:cNvPr id="13" name="TextBox 12">
              <a:extLst>
                <a:ext uri="{FF2B5EF4-FFF2-40B4-BE49-F238E27FC236}">
                  <a16:creationId xmlns:a16="http://schemas.microsoft.com/office/drawing/2014/main" id="{46850E46-050A-2D93-5C4A-0AE9AD23A98A}"/>
                </a:ext>
              </a:extLst>
            </p:cNvPr>
            <p:cNvSpPr txBox="1"/>
            <p:nvPr/>
          </p:nvSpPr>
          <p:spPr>
            <a:xfrm>
              <a:off x="144000" y="3024000"/>
              <a:ext cx="3672408" cy="27084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DE" b="1" dirty="0">
                <a:solidFill>
                  <a:schemeClr val="tx1">
                    <a:lumMod val="50000"/>
                    <a:lumOff val="50000"/>
                  </a:schemeClr>
                </a:solidFill>
                <a:latin typeface="Copperplate" panose="02000504000000020004" pitchFamily="2" charset="77"/>
              </a:endParaRPr>
            </a:p>
            <a:p>
              <a:pPr algn="ctr"/>
              <a:r>
                <a:rPr lang="en-DE" b="1" dirty="0">
                  <a:solidFill>
                    <a:schemeClr val="accent5"/>
                  </a:solidFill>
                  <a:latin typeface="+mj-lt"/>
                </a:rPr>
                <a:t>Literature Review</a:t>
              </a:r>
            </a:p>
            <a:p>
              <a:pPr algn="ctr"/>
              <a:endParaRPr lang="en-DE" b="1" dirty="0">
                <a:latin typeface="Copperplate" panose="02000504000000020004" pitchFamily="2" charset="77"/>
              </a:endParaRPr>
            </a:p>
            <a:p>
              <a:pPr marL="285750" indent="-285750">
                <a:buFont typeface="Wingdings" pitchFamily="2" charset="2"/>
                <a:buChar char="§"/>
              </a:pPr>
              <a:r>
                <a:rPr lang="en-DE" sz="1600" dirty="0"/>
                <a:t>Research methods to identify censoring entities</a:t>
              </a:r>
            </a:p>
            <a:p>
              <a:pPr marL="285750" indent="-285750">
                <a:buFont typeface="Wingdings" pitchFamily="2" charset="2"/>
                <a:buChar char="§"/>
              </a:pPr>
              <a:endParaRPr lang="en-DE" sz="1600" dirty="0"/>
            </a:p>
            <a:p>
              <a:pPr marL="285750" indent="-285750">
                <a:buFont typeface="Wingdings" pitchFamily="2" charset="2"/>
                <a:buChar char="§"/>
              </a:pPr>
              <a:r>
                <a:rPr lang="en-DE" sz="1600" dirty="0"/>
                <a:t>Research solutions to combat censorship</a:t>
              </a:r>
            </a:p>
            <a:p>
              <a:pPr marL="285750" indent="-285750">
                <a:buFontTx/>
                <a:buChar char="-"/>
              </a:pPr>
              <a:endParaRPr lang="en-DE" b="1" dirty="0">
                <a:latin typeface="Copperplate" panose="02000504000000020004" pitchFamily="2" charset="77"/>
              </a:endParaRPr>
            </a:p>
            <a:p>
              <a:pPr algn="ctr"/>
              <a:endParaRPr lang="en-DE" b="1" dirty="0">
                <a:latin typeface="Copperplate" panose="02000504000000020004" pitchFamily="2" charset="77"/>
              </a:endParaRPr>
            </a:p>
          </p:txBody>
        </p:sp>
        <p:sp>
          <p:nvSpPr>
            <p:cNvPr id="14" name="TextBox 13">
              <a:extLst>
                <a:ext uri="{FF2B5EF4-FFF2-40B4-BE49-F238E27FC236}">
                  <a16:creationId xmlns:a16="http://schemas.microsoft.com/office/drawing/2014/main" id="{F0EFB882-C9FB-E1B6-664C-49B112A9D50D}"/>
                </a:ext>
              </a:extLst>
            </p:cNvPr>
            <p:cNvSpPr txBox="1"/>
            <p:nvPr/>
          </p:nvSpPr>
          <p:spPr>
            <a:xfrm>
              <a:off x="4426724" y="2772000"/>
              <a:ext cx="3338553"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b="1" dirty="0">
                  <a:solidFill>
                    <a:schemeClr val="accent1"/>
                  </a:solidFill>
                  <a:latin typeface="+mj-lt"/>
                </a:rPr>
                <a:t>Blockchain Monitoring </a:t>
              </a:r>
            </a:p>
            <a:p>
              <a:pPr algn="ctr"/>
              <a:r>
                <a:rPr lang="en-DE" b="1" dirty="0">
                  <a:solidFill>
                    <a:schemeClr val="accent1"/>
                  </a:solidFill>
                  <a:latin typeface="+mj-lt"/>
                </a:rPr>
                <a:t>&amp;</a:t>
              </a:r>
            </a:p>
            <a:p>
              <a:pPr algn="ctr"/>
              <a:r>
                <a:rPr lang="en-DE" b="1" dirty="0">
                  <a:solidFill>
                    <a:schemeClr val="accent1"/>
                  </a:solidFill>
                  <a:latin typeface="+mj-lt"/>
                </a:rPr>
                <a:t>Data Analysis</a:t>
              </a:r>
            </a:p>
            <a:p>
              <a:pPr algn="ctr"/>
              <a:endParaRPr lang="en-DE" b="1" dirty="0">
                <a:latin typeface="Copperplate" panose="02000504000000020004" pitchFamily="2" charset="77"/>
              </a:endParaRPr>
            </a:p>
            <a:p>
              <a:pPr marL="285750" indent="-285750">
                <a:buFont typeface="Wingdings" pitchFamily="2" charset="2"/>
                <a:buChar char="§"/>
              </a:pPr>
              <a:r>
                <a:rPr lang="en-DE" sz="1600" dirty="0"/>
                <a:t>Montior known censored addresses </a:t>
              </a:r>
              <a:br>
                <a:rPr lang="en-DE" sz="1600" dirty="0"/>
              </a:br>
              <a:endParaRPr lang="en-DE" sz="1600" dirty="0"/>
            </a:p>
            <a:p>
              <a:pPr marL="285750" indent="-285750">
                <a:buFont typeface="Wingdings" pitchFamily="2" charset="2"/>
                <a:buChar char="§"/>
              </a:pPr>
              <a:r>
                <a:rPr lang="en-GB" sz="1600" dirty="0"/>
                <a:t>M</a:t>
              </a:r>
              <a:r>
                <a:rPr lang="en-DE" sz="1600" dirty="0"/>
                <a:t>onitor mempool for tx staying longer than usual</a:t>
              </a:r>
              <a:br>
                <a:rPr lang="en-DE" sz="1600" dirty="0"/>
              </a:br>
              <a:endParaRPr lang="en-DE" sz="1600" dirty="0"/>
            </a:p>
            <a:p>
              <a:pPr marL="285750" indent="-285750">
                <a:buFont typeface="Wingdings" pitchFamily="2" charset="2"/>
                <a:buChar char="§"/>
              </a:pPr>
              <a:r>
                <a:rPr lang="en-GB" sz="1600" dirty="0"/>
                <a:t>G</a:t>
              </a:r>
              <a:r>
                <a:rPr lang="en-DE" sz="1600" dirty="0"/>
                <a:t>ather data of blocks proposed by censoring and non-censoring parties</a:t>
              </a:r>
            </a:p>
          </p:txBody>
        </p:sp>
        <p:pic>
          <p:nvPicPr>
            <p:cNvPr id="16" name="Graphic 15" descr="Clipboard with solid fill">
              <a:extLst>
                <a:ext uri="{FF2B5EF4-FFF2-40B4-BE49-F238E27FC236}">
                  <a16:creationId xmlns:a16="http://schemas.microsoft.com/office/drawing/2014/main" id="{6C22ECAB-685A-150D-5FE9-79298630F2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52398" y="1961876"/>
              <a:ext cx="831273" cy="831273"/>
            </a:xfrm>
            <a:prstGeom prst="rect">
              <a:avLst/>
            </a:prstGeom>
          </p:spPr>
        </p:pic>
        <p:sp>
          <p:nvSpPr>
            <p:cNvPr id="19" name="TextBox 18">
              <a:extLst>
                <a:ext uri="{FF2B5EF4-FFF2-40B4-BE49-F238E27FC236}">
                  <a16:creationId xmlns:a16="http://schemas.microsoft.com/office/drawing/2014/main" id="{4D87ACFE-5603-48AC-237F-42C83E7E28A8}"/>
                </a:ext>
              </a:extLst>
            </p:cNvPr>
            <p:cNvSpPr txBox="1"/>
            <p:nvPr/>
          </p:nvSpPr>
          <p:spPr>
            <a:xfrm>
              <a:off x="8472264" y="3276000"/>
              <a:ext cx="3431704" cy="21236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b="1" dirty="0">
                  <a:solidFill>
                    <a:schemeClr val="accent2"/>
                  </a:solidFill>
                  <a:latin typeface="+mj-lt"/>
                </a:rPr>
                <a:t>Empirical Testing</a:t>
              </a:r>
            </a:p>
            <a:p>
              <a:pPr algn="ctr"/>
              <a:endParaRPr lang="en-DE" b="1" dirty="0">
                <a:latin typeface="Copperplate" panose="02000504000000020004" pitchFamily="2" charset="77"/>
              </a:endParaRPr>
            </a:p>
            <a:p>
              <a:pPr marL="285750" indent="-285750">
                <a:buFont typeface="Wingdings" pitchFamily="2" charset="2"/>
                <a:buChar char="§"/>
              </a:pPr>
              <a:r>
                <a:rPr lang="en-DE" sz="1600" dirty="0"/>
                <a:t>Measure inclusion time of transactions to censored addresses</a:t>
              </a:r>
            </a:p>
            <a:p>
              <a:pPr marL="285750" indent="-285750">
                <a:buFont typeface="Wingdings" pitchFamily="2" charset="2"/>
                <a:buChar char="§"/>
              </a:pPr>
              <a:endParaRPr lang="en-DE" sz="1600" dirty="0"/>
            </a:p>
            <a:p>
              <a:pPr marL="285750" indent="-285750">
                <a:buFont typeface="Wingdings" pitchFamily="2" charset="2"/>
                <a:buChar char="§"/>
              </a:pPr>
              <a:r>
                <a:rPr lang="en-GB" sz="1600" dirty="0"/>
                <a:t>E</a:t>
              </a:r>
              <a:r>
                <a:rPr lang="en-DE" sz="1600" dirty="0"/>
                <a:t>valuate data based on various metrics</a:t>
              </a:r>
            </a:p>
          </p:txBody>
        </p:sp>
        <p:pic>
          <p:nvPicPr>
            <p:cNvPr id="21" name="Graphic 20" descr="Database with solid fill">
              <a:extLst>
                <a:ext uri="{FF2B5EF4-FFF2-40B4-BE49-F238E27FC236}">
                  <a16:creationId xmlns:a16="http://schemas.microsoft.com/office/drawing/2014/main" id="{09DC388A-7A45-5F8E-81DA-2EBE7ECA6F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56040" y="1598943"/>
              <a:ext cx="914400" cy="914400"/>
            </a:xfrm>
            <a:prstGeom prst="rect">
              <a:avLst/>
            </a:prstGeom>
          </p:spPr>
        </p:pic>
        <p:sp>
          <p:nvSpPr>
            <p:cNvPr id="22" name="TextBox 21">
              <a:extLst>
                <a:ext uri="{FF2B5EF4-FFF2-40B4-BE49-F238E27FC236}">
                  <a16:creationId xmlns:a16="http://schemas.microsoft.com/office/drawing/2014/main" id="{F60FBA47-0059-FBE3-9667-7B45FD173313}"/>
                </a:ext>
              </a:extLst>
            </p:cNvPr>
            <p:cNvSpPr txBox="1"/>
            <p:nvPr/>
          </p:nvSpPr>
          <p:spPr>
            <a:xfrm>
              <a:off x="5879976" y="1793263"/>
              <a:ext cx="399468"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2800" b="1" dirty="0">
                  <a:latin typeface="Copperplate" panose="02000504000000020004" pitchFamily="2" charset="77"/>
                </a:rPr>
                <a:t>+</a:t>
              </a:r>
            </a:p>
          </p:txBody>
        </p:sp>
        <p:cxnSp>
          <p:nvCxnSpPr>
            <p:cNvPr id="23" name="Straight Connector 22">
              <a:extLst>
                <a:ext uri="{FF2B5EF4-FFF2-40B4-BE49-F238E27FC236}">
                  <a16:creationId xmlns:a16="http://schemas.microsoft.com/office/drawing/2014/main" id="{624A5BB0-4B67-3660-72E8-D18359CAF736}"/>
                </a:ext>
              </a:extLst>
            </p:cNvPr>
            <p:cNvCxnSpPr/>
            <p:nvPr/>
          </p:nvCxnSpPr>
          <p:spPr bwMode="auto">
            <a:xfrm>
              <a:off x="767408" y="3717032"/>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CB0F6CD5-D26D-658F-B944-472FB028B3AD}"/>
                </a:ext>
              </a:extLst>
            </p:cNvPr>
            <p:cNvCxnSpPr/>
            <p:nvPr/>
          </p:nvCxnSpPr>
          <p:spPr bwMode="auto">
            <a:xfrm>
              <a:off x="4818760" y="3717032"/>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8CCFD055-A57E-83A8-B3EF-45AD835F68AE}"/>
                </a:ext>
              </a:extLst>
            </p:cNvPr>
            <p:cNvCxnSpPr/>
            <p:nvPr/>
          </p:nvCxnSpPr>
          <p:spPr bwMode="auto">
            <a:xfrm>
              <a:off x="8904312" y="3717032"/>
              <a:ext cx="2429368"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grpSp>
      <p:sp>
        <p:nvSpPr>
          <p:cNvPr id="7" name="Rounded Rectangle 6">
            <a:extLst>
              <a:ext uri="{FF2B5EF4-FFF2-40B4-BE49-F238E27FC236}">
                <a16:creationId xmlns:a16="http://schemas.microsoft.com/office/drawing/2014/main" id="{DAC43A0D-52F4-3DD1-9E1B-81FA9A614A41}"/>
              </a:ext>
            </a:extLst>
          </p:cNvPr>
          <p:cNvSpPr/>
          <p:nvPr/>
        </p:nvSpPr>
        <p:spPr bwMode="auto">
          <a:xfrm>
            <a:off x="4788000" y="6021288"/>
            <a:ext cx="871418" cy="360040"/>
          </a:xfrm>
          <a:prstGeom prst="roundRect">
            <a:avLst/>
          </a:prstGeom>
          <a:solidFill>
            <a:schemeClr val="tx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600" b="1" dirty="0">
                <a:solidFill>
                  <a:schemeClr val="bg1"/>
                </a:solidFill>
                <a:cs typeface="Arial" pitchFamily="34" charset="0"/>
              </a:rPr>
              <a:t>RQ 1</a:t>
            </a:r>
          </a:p>
        </p:txBody>
      </p:sp>
      <p:sp>
        <p:nvSpPr>
          <p:cNvPr id="9" name="Rounded Rectangle 8">
            <a:extLst>
              <a:ext uri="{FF2B5EF4-FFF2-40B4-BE49-F238E27FC236}">
                <a16:creationId xmlns:a16="http://schemas.microsoft.com/office/drawing/2014/main" id="{7B7AE0E0-3598-D31F-1CD9-DF0D11028E75}"/>
              </a:ext>
            </a:extLst>
          </p:cNvPr>
          <p:cNvSpPr/>
          <p:nvPr/>
        </p:nvSpPr>
        <p:spPr bwMode="auto">
          <a:xfrm>
            <a:off x="6660000" y="6021288"/>
            <a:ext cx="871418" cy="360040"/>
          </a:xfrm>
          <a:prstGeom prst="roundRect">
            <a:avLst/>
          </a:prstGeom>
          <a:solidFill>
            <a:schemeClr val="accent5">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600" b="1" dirty="0">
                <a:solidFill>
                  <a:schemeClr val="bg1"/>
                </a:solidFill>
                <a:cs typeface="Arial" pitchFamily="34" charset="0"/>
              </a:rPr>
              <a:t>RQ 3</a:t>
            </a:r>
          </a:p>
        </p:txBody>
      </p:sp>
      <p:sp>
        <p:nvSpPr>
          <p:cNvPr id="11" name="Rounded Rectangle 10">
            <a:extLst>
              <a:ext uri="{FF2B5EF4-FFF2-40B4-BE49-F238E27FC236}">
                <a16:creationId xmlns:a16="http://schemas.microsoft.com/office/drawing/2014/main" id="{37ACED54-1CED-3EE1-ABE3-E09079A2B064}"/>
              </a:ext>
            </a:extLst>
          </p:cNvPr>
          <p:cNvSpPr/>
          <p:nvPr/>
        </p:nvSpPr>
        <p:spPr bwMode="auto">
          <a:xfrm>
            <a:off x="1550316" y="6021000"/>
            <a:ext cx="871418" cy="360040"/>
          </a:xfrm>
          <a:prstGeom prst="roundRect">
            <a:avLst/>
          </a:prstGeom>
          <a:solidFill>
            <a:schemeClr val="bg2">
              <a:lumMod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600" b="1" dirty="0">
                <a:solidFill>
                  <a:schemeClr val="bg1"/>
                </a:solidFill>
                <a:cs typeface="Arial" pitchFamily="34" charset="0"/>
              </a:rPr>
              <a:t>RQ 4</a:t>
            </a:r>
          </a:p>
        </p:txBody>
      </p:sp>
      <p:sp>
        <p:nvSpPr>
          <p:cNvPr id="15" name="Rounded Rectangle 14">
            <a:extLst>
              <a:ext uri="{FF2B5EF4-FFF2-40B4-BE49-F238E27FC236}">
                <a16:creationId xmlns:a16="http://schemas.microsoft.com/office/drawing/2014/main" id="{1380CAA3-1BBC-444D-1B70-F7FC0E8C626F}"/>
              </a:ext>
            </a:extLst>
          </p:cNvPr>
          <p:cNvSpPr/>
          <p:nvPr/>
        </p:nvSpPr>
        <p:spPr bwMode="auto">
          <a:xfrm>
            <a:off x="615289" y="6021000"/>
            <a:ext cx="871418" cy="360040"/>
          </a:xfrm>
          <a:prstGeom prst="roundRect">
            <a:avLst/>
          </a:prstGeom>
          <a:solidFill>
            <a:schemeClr val="tx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600" b="1" dirty="0">
                <a:solidFill>
                  <a:schemeClr val="bg1"/>
                </a:solidFill>
                <a:cs typeface="Arial" pitchFamily="34" charset="0"/>
              </a:rPr>
              <a:t>RQ 1</a:t>
            </a:r>
          </a:p>
        </p:txBody>
      </p:sp>
      <p:sp>
        <p:nvSpPr>
          <p:cNvPr id="17" name="Rounded Rectangle 16">
            <a:extLst>
              <a:ext uri="{FF2B5EF4-FFF2-40B4-BE49-F238E27FC236}">
                <a16:creationId xmlns:a16="http://schemas.microsoft.com/office/drawing/2014/main" id="{91D872CA-BB94-47BE-8A3E-6A8F8D9839F0}"/>
              </a:ext>
            </a:extLst>
          </p:cNvPr>
          <p:cNvSpPr/>
          <p:nvPr/>
        </p:nvSpPr>
        <p:spPr bwMode="auto">
          <a:xfrm>
            <a:off x="8976328" y="6021288"/>
            <a:ext cx="871418" cy="360040"/>
          </a:xfrm>
          <a:prstGeom prst="roundRect">
            <a:avLst/>
          </a:prstGeom>
          <a:solidFill>
            <a:srgbClr val="A484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600" b="1" dirty="0">
                <a:solidFill>
                  <a:schemeClr val="bg1"/>
                </a:solidFill>
                <a:cs typeface="Arial" pitchFamily="34" charset="0"/>
              </a:rPr>
              <a:t>RQ 2</a:t>
            </a:r>
          </a:p>
        </p:txBody>
      </p:sp>
      <p:sp>
        <p:nvSpPr>
          <p:cNvPr id="20" name="Rounded Rectangle 19">
            <a:extLst>
              <a:ext uri="{FF2B5EF4-FFF2-40B4-BE49-F238E27FC236}">
                <a16:creationId xmlns:a16="http://schemas.microsoft.com/office/drawing/2014/main" id="{FDC0E04D-CDDE-E0DF-F0EE-964302121985}"/>
              </a:ext>
            </a:extLst>
          </p:cNvPr>
          <p:cNvSpPr/>
          <p:nvPr/>
        </p:nvSpPr>
        <p:spPr bwMode="auto">
          <a:xfrm>
            <a:off x="5724973" y="6021288"/>
            <a:ext cx="871418" cy="360040"/>
          </a:xfrm>
          <a:prstGeom prst="roundRect">
            <a:avLst/>
          </a:prstGeom>
          <a:solidFill>
            <a:srgbClr val="A484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600" b="1" dirty="0">
                <a:solidFill>
                  <a:schemeClr val="bg1"/>
                </a:solidFill>
                <a:cs typeface="Arial" pitchFamily="34" charset="0"/>
              </a:rPr>
              <a:t>RQ 2</a:t>
            </a:r>
          </a:p>
        </p:txBody>
      </p:sp>
    </p:spTree>
    <p:extLst>
      <p:ext uri="{BB962C8B-B14F-4D97-AF65-F5344CB8AC3E}">
        <p14:creationId xmlns:p14="http://schemas.microsoft.com/office/powerpoint/2010/main" val="1183781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2FAC45-78AE-2189-BA2B-89106EF40632}"/>
              </a:ext>
            </a:extLst>
          </p:cNvPr>
          <p:cNvSpPr/>
          <p:nvPr/>
        </p:nvSpPr>
        <p:spPr bwMode="auto">
          <a:xfrm>
            <a:off x="119336" y="3716387"/>
            <a:ext cx="12192000" cy="720725"/>
          </a:xfrm>
          <a:prstGeom prst="rect">
            <a:avLst/>
          </a:prstGeom>
          <a:solidFill>
            <a:schemeClr val="accent6"/>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 name="Inhaltsplatzhalter 2"/>
          <p:cNvSpPr>
            <a:spLocks noGrp="1"/>
          </p:cNvSpPr>
          <p:nvPr>
            <p:ph idx="1"/>
          </p:nvPr>
        </p:nvSpPr>
        <p:spPr/>
        <p:txBody>
          <a:bodyPr/>
          <a:lstStyle/>
          <a:p>
            <a:pPr marL="342900" indent="-342900">
              <a:buFont typeface="+mj-lt"/>
              <a:buAutoNum type="arabicPeriod"/>
            </a:pPr>
            <a:endParaRPr lang="en-US" dirty="0"/>
          </a:p>
          <a:p>
            <a:pPr marL="342900" indent="-342900">
              <a:buFont typeface="+mj-lt"/>
              <a:buAutoNum type="arabicPeriod"/>
            </a:pPr>
            <a:r>
              <a:rPr lang="en-US" dirty="0"/>
              <a:t>Introduction</a:t>
            </a:r>
          </a:p>
          <a:p>
            <a:pPr marL="342900" indent="-342900">
              <a:buFont typeface="+mj-lt"/>
              <a:buAutoNum type="arabicPeriod"/>
            </a:pPr>
            <a:endParaRPr lang="en-US" dirty="0"/>
          </a:p>
          <a:p>
            <a:pPr marL="342900" indent="-342900">
              <a:buFont typeface="+mj-lt"/>
              <a:buAutoNum type="arabicPeriod"/>
            </a:pPr>
            <a:r>
              <a:rPr lang="en-US" dirty="0"/>
              <a:t>Motivation</a:t>
            </a:r>
            <a:br>
              <a:rPr lang="en-US" dirty="0"/>
            </a:br>
            <a:endParaRPr lang="en-US" dirty="0"/>
          </a:p>
          <a:p>
            <a:pPr marL="342900" indent="-342900">
              <a:buFont typeface="+mj-lt"/>
              <a:buAutoNum type="arabicPeriod"/>
            </a:pPr>
            <a:r>
              <a:rPr lang="en-US" dirty="0"/>
              <a:t>Research Questions</a:t>
            </a:r>
          </a:p>
          <a:p>
            <a:pPr marL="342900" indent="-342900">
              <a:buFont typeface="+mj-lt"/>
              <a:buAutoNum type="arabicPeriod"/>
            </a:pPr>
            <a:endParaRPr lang="en-US" dirty="0"/>
          </a:p>
          <a:p>
            <a:pPr marL="342900" indent="-342900">
              <a:buFont typeface="+mj-lt"/>
              <a:buAutoNum type="arabicPeriod"/>
            </a:pPr>
            <a:r>
              <a:rPr lang="en-US" dirty="0"/>
              <a:t>Methodology</a:t>
            </a:r>
          </a:p>
          <a:p>
            <a:pPr marL="342900" indent="-342900">
              <a:buFont typeface="+mj-lt"/>
              <a:buAutoNum type="arabicPeriod"/>
            </a:pPr>
            <a:endParaRPr lang="en-GB" dirty="0"/>
          </a:p>
          <a:p>
            <a:pPr marL="342900" indent="-342900">
              <a:buFont typeface="+mj-lt"/>
              <a:buAutoNum type="arabicPeriod"/>
            </a:pPr>
            <a:r>
              <a:rPr lang="en-GB" dirty="0"/>
              <a:t>Timeline</a:t>
            </a:r>
          </a:p>
          <a:p>
            <a:pPr marL="84138"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19</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nvGraphicFramePr>
            <p:xfrm>
              <a:off x="9888859" y="7317432"/>
              <a:ext cx="2019929" cy="3623299"/>
            </p:xfrm>
            <a:graphic>
              <a:graphicData uri="http://schemas.microsoft.com/office/drawing/2017/model3d">
                <am3d:model3d r:embed="rId3">
                  <am3d:spPr>
                    <a:xfrm>
                      <a:off x="0" y="0"/>
                      <a:ext cx="2019929" cy="3623299"/>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4385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9888859" y="7317432"/>
                <a:ext cx="2019929" cy="3623299"/>
              </a:xfrm>
              <a:prstGeom prst="rect">
                <a:avLst/>
              </a:prstGeom>
            </p:spPr>
          </p:pic>
        </mc:Fallback>
      </mc:AlternateContent>
      <p:sp>
        <p:nvSpPr>
          <p:cNvPr id="11" name="Freeform 10">
            <a:extLst>
              <a:ext uri="{FF2B5EF4-FFF2-40B4-BE49-F238E27FC236}">
                <a16:creationId xmlns:a16="http://schemas.microsoft.com/office/drawing/2014/main" id="{D93D7FFD-4815-BE3A-A0D3-CA08192E1F8F}"/>
              </a:ext>
            </a:extLst>
          </p:cNvPr>
          <p:cNvSpPr>
            <a:spLocks noChangeAspect="1"/>
          </p:cNvSpPr>
          <p:nvPr/>
        </p:nvSpPr>
        <p:spPr>
          <a:xfrm>
            <a:off x="3966565" y="7442323"/>
            <a:ext cx="4258871" cy="739205"/>
          </a:xfrm>
          <a:custGeom>
            <a:avLst/>
            <a:gdLst>
              <a:gd name="connsiteX0" fmla="*/ 710700 w 7874234"/>
              <a:gd name="connsiteY0" fmla="*/ 979629 h 1366718"/>
              <a:gd name="connsiteX1" fmla="*/ 678799 w 7874234"/>
              <a:gd name="connsiteY1" fmla="*/ 1011113 h 1366718"/>
              <a:gd name="connsiteX2" fmla="*/ 64205 w 7874234"/>
              <a:gd name="connsiteY2" fmla="*/ 1011113 h 1366718"/>
              <a:gd name="connsiteX3" fmla="*/ 354542 w 7874234"/>
              <a:gd name="connsiteY3" fmla="*/ 1301328 h 1366718"/>
              <a:gd name="connsiteX4" fmla="*/ 607326 w 7874234"/>
              <a:gd name="connsiteY4" fmla="*/ 1171761 h 1366718"/>
              <a:gd name="connsiteX5" fmla="*/ 646495 w 7874234"/>
              <a:gd name="connsiteY5" fmla="*/ 1159248 h 1366718"/>
              <a:gd name="connsiteX6" fmla="*/ 663859 w 7874234"/>
              <a:gd name="connsiteY6" fmla="*/ 1181448 h 1366718"/>
              <a:gd name="connsiteX7" fmla="*/ 659820 w 7874234"/>
              <a:gd name="connsiteY7" fmla="*/ 1202841 h 1366718"/>
              <a:gd name="connsiteX8" fmla="*/ 354139 w 7874234"/>
              <a:gd name="connsiteY8" fmla="*/ 1363489 h 1366718"/>
              <a:gd name="connsiteX9" fmla="*/ 0 w 7874234"/>
              <a:gd name="connsiteY9" fmla="*/ 980840 h 1366718"/>
              <a:gd name="connsiteX10" fmla="*/ 354139 w 7874234"/>
              <a:gd name="connsiteY10" fmla="*/ 598191 h 1366718"/>
              <a:gd name="connsiteX11" fmla="*/ 710700 w 7874234"/>
              <a:gd name="connsiteY11" fmla="*/ 979629 h 1366718"/>
              <a:gd name="connsiteX12" fmla="*/ 644880 w 7874234"/>
              <a:gd name="connsiteY12" fmla="*/ 949760 h 1366718"/>
              <a:gd name="connsiteX13" fmla="*/ 354542 w 7874234"/>
              <a:gd name="connsiteY13" fmla="*/ 659544 h 1366718"/>
              <a:gd name="connsiteX14" fmla="*/ 64205 w 7874234"/>
              <a:gd name="connsiteY14" fmla="*/ 949760 h 1366718"/>
              <a:gd name="connsiteX15" fmla="*/ 644880 w 7874234"/>
              <a:gd name="connsiteY15" fmla="*/ 949760 h 1366718"/>
              <a:gd name="connsiteX16" fmla="*/ 1456531 w 7874234"/>
              <a:gd name="connsiteY16" fmla="*/ 613126 h 1366718"/>
              <a:gd name="connsiteX17" fmla="*/ 1487221 w 7874234"/>
              <a:gd name="connsiteY17" fmla="*/ 643802 h 1366718"/>
              <a:gd name="connsiteX18" fmla="*/ 1456531 w 7874234"/>
              <a:gd name="connsiteY18" fmla="*/ 674479 h 1366718"/>
              <a:gd name="connsiteX19" fmla="*/ 1291778 w 7874234"/>
              <a:gd name="connsiteY19" fmla="*/ 674479 h 1366718"/>
              <a:gd name="connsiteX20" fmla="*/ 1291778 w 7874234"/>
              <a:gd name="connsiteY20" fmla="*/ 1320703 h 1366718"/>
              <a:gd name="connsiteX21" fmla="*/ 1261089 w 7874234"/>
              <a:gd name="connsiteY21" fmla="*/ 1351380 h 1366718"/>
              <a:gd name="connsiteX22" fmla="*/ 1230400 w 7874234"/>
              <a:gd name="connsiteY22" fmla="*/ 1320703 h 1366718"/>
              <a:gd name="connsiteX23" fmla="*/ 1230400 w 7874234"/>
              <a:gd name="connsiteY23" fmla="*/ 674479 h 1366718"/>
              <a:gd name="connsiteX24" fmla="*/ 1072107 w 7874234"/>
              <a:gd name="connsiteY24" fmla="*/ 674479 h 1366718"/>
              <a:gd name="connsiteX25" fmla="*/ 1041418 w 7874234"/>
              <a:gd name="connsiteY25" fmla="*/ 643802 h 1366718"/>
              <a:gd name="connsiteX26" fmla="*/ 1072107 w 7874234"/>
              <a:gd name="connsiteY26" fmla="*/ 613126 h 1366718"/>
              <a:gd name="connsiteX27" fmla="*/ 1230400 w 7874234"/>
              <a:gd name="connsiteY27" fmla="*/ 613126 h 1366718"/>
              <a:gd name="connsiteX28" fmla="*/ 1230400 w 7874234"/>
              <a:gd name="connsiteY28" fmla="*/ 376594 h 1366718"/>
              <a:gd name="connsiteX29" fmla="*/ 1255032 w 7874234"/>
              <a:gd name="connsiteY29" fmla="*/ 345514 h 1366718"/>
              <a:gd name="connsiteX30" fmla="*/ 1291778 w 7874234"/>
              <a:gd name="connsiteY30" fmla="*/ 375787 h 1366718"/>
              <a:gd name="connsiteX31" fmla="*/ 1291778 w 7874234"/>
              <a:gd name="connsiteY31" fmla="*/ 613126 h 1366718"/>
              <a:gd name="connsiteX32" fmla="*/ 1456531 w 7874234"/>
              <a:gd name="connsiteY32" fmla="*/ 613126 h 1366718"/>
              <a:gd name="connsiteX33" fmla="*/ 2461607 w 7874234"/>
              <a:gd name="connsiteY33" fmla="*/ 925542 h 1366718"/>
              <a:gd name="connsiteX34" fmla="*/ 2461607 w 7874234"/>
              <a:gd name="connsiteY34" fmla="*/ 1317070 h 1366718"/>
              <a:gd name="connsiteX35" fmla="*/ 2430918 w 7874234"/>
              <a:gd name="connsiteY35" fmla="*/ 1347747 h 1366718"/>
              <a:gd name="connsiteX36" fmla="*/ 2400228 w 7874234"/>
              <a:gd name="connsiteY36" fmla="*/ 1317070 h 1366718"/>
              <a:gd name="connsiteX37" fmla="*/ 2400228 w 7874234"/>
              <a:gd name="connsiteY37" fmla="*/ 925542 h 1366718"/>
              <a:gd name="connsiteX38" fmla="*/ 2178134 w 7874234"/>
              <a:gd name="connsiteY38" fmla="*/ 661562 h 1366718"/>
              <a:gd name="connsiteX39" fmla="*/ 1918487 w 7874234"/>
              <a:gd name="connsiteY39" fmla="*/ 995775 h 1366718"/>
              <a:gd name="connsiteX40" fmla="*/ 1920506 w 7874234"/>
              <a:gd name="connsiteY40" fmla="*/ 1022011 h 1366718"/>
              <a:gd name="connsiteX41" fmla="*/ 1920506 w 7874234"/>
              <a:gd name="connsiteY41" fmla="*/ 1315859 h 1366718"/>
              <a:gd name="connsiteX42" fmla="*/ 1895873 w 7874234"/>
              <a:gd name="connsiteY42" fmla="*/ 1346940 h 1366718"/>
              <a:gd name="connsiteX43" fmla="*/ 1859127 w 7874234"/>
              <a:gd name="connsiteY43" fmla="*/ 1316667 h 1366718"/>
              <a:gd name="connsiteX44" fmla="*/ 1859127 w 7874234"/>
              <a:gd name="connsiteY44" fmla="*/ 30676 h 1366718"/>
              <a:gd name="connsiteX45" fmla="*/ 1889816 w 7874234"/>
              <a:gd name="connsiteY45" fmla="*/ 0 h 1366718"/>
              <a:gd name="connsiteX46" fmla="*/ 1920506 w 7874234"/>
              <a:gd name="connsiteY46" fmla="*/ 30676 h 1366718"/>
              <a:gd name="connsiteX47" fmla="*/ 1920506 w 7874234"/>
              <a:gd name="connsiteY47" fmla="*/ 758435 h 1366718"/>
              <a:gd name="connsiteX48" fmla="*/ 2177731 w 7874234"/>
              <a:gd name="connsiteY48" fmla="*/ 600210 h 1366718"/>
              <a:gd name="connsiteX49" fmla="*/ 2461607 w 7874234"/>
              <a:gd name="connsiteY49" fmla="*/ 925542 h 1366718"/>
              <a:gd name="connsiteX50" fmla="*/ 3563596 w 7874234"/>
              <a:gd name="connsiteY50" fmla="*/ 979629 h 1366718"/>
              <a:gd name="connsiteX51" fmla="*/ 3531695 w 7874234"/>
              <a:gd name="connsiteY51" fmla="*/ 1011113 h 1366718"/>
              <a:gd name="connsiteX52" fmla="*/ 2916697 w 7874234"/>
              <a:gd name="connsiteY52" fmla="*/ 1011113 h 1366718"/>
              <a:gd name="connsiteX53" fmla="*/ 3207034 w 7874234"/>
              <a:gd name="connsiteY53" fmla="*/ 1301328 h 1366718"/>
              <a:gd name="connsiteX54" fmla="*/ 3459817 w 7874234"/>
              <a:gd name="connsiteY54" fmla="*/ 1171761 h 1366718"/>
              <a:gd name="connsiteX55" fmla="*/ 3498987 w 7874234"/>
              <a:gd name="connsiteY55" fmla="*/ 1159248 h 1366718"/>
              <a:gd name="connsiteX56" fmla="*/ 3516350 w 7874234"/>
              <a:gd name="connsiteY56" fmla="*/ 1181448 h 1366718"/>
              <a:gd name="connsiteX57" fmla="*/ 3512312 w 7874234"/>
              <a:gd name="connsiteY57" fmla="*/ 1202841 h 1366718"/>
              <a:gd name="connsiteX58" fmla="*/ 3206630 w 7874234"/>
              <a:gd name="connsiteY58" fmla="*/ 1363489 h 1366718"/>
              <a:gd name="connsiteX59" fmla="*/ 2852492 w 7874234"/>
              <a:gd name="connsiteY59" fmla="*/ 980840 h 1366718"/>
              <a:gd name="connsiteX60" fmla="*/ 3206630 w 7874234"/>
              <a:gd name="connsiteY60" fmla="*/ 598191 h 1366718"/>
              <a:gd name="connsiteX61" fmla="*/ 3563596 w 7874234"/>
              <a:gd name="connsiteY61" fmla="*/ 979629 h 1366718"/>
              <a:gd name="connsiteX62" fmla="*/ 3497371 w 7874234"/>
              <a:gd name="connsiteY62" fmla="*/ 949760 h 1366718"/>
              <a:gd name="connsiteX63" fmla="*/ 3207034 w 7874234"/>
              <a:gd name="connsiteY63" fmla="*/ 659544 h 1366718"/>
              <a:gd name="connsiteX64" fmla="*/ 2916697 w 7874234"/>
              <a:gd name="connsiteY64" fmla="*/ 949760 h 1366718"/>
              <a:gd name="connsiteX65" fmla="*/ 3497371 w 7874234"/>
              <a:gd name="connsiteY65" fmla="*/ 949760 h 1366718"/>
              <a:gd name="connsiteX66" fmla="*/ 4317907 w 7874234"/>
              <a:gd name="connsiteY66" fmla="*/ 641784 h 1366718"/>
              <a:gd name="connsiteX67" fmla="*/ 4289237 w 7874234"/>
              <a:gd name="connsiteY67" fmla="*/ 674883 h 1366718"/>
              <a:gd name="connsiteX68" fmla="*/ 4027570 w 7874234"/>
              <a:gd name="connsiteY68" fmla="*/ 1019993 h 1366718"/>
              <a:gd name="connsiteX69" fmla="*/ 4027570 w 7874234"/>
              <a:gd name="connsiteY69" fmla="*/ 1313841 h 1366718"/>
              <a:gd name="connsiteX70" fmla="*/ 4002938 w 7874234"/>
              <a:gd name="connsiteY70" fmla="*/ 1344922 h 1366718"/>
              <a:gd name="connsiteX71" fmla="*/ 3966191 w 7874234"/>
              <a:gd name="connsiteY71" fmla="*/ 1314649 h 1366718"/>
              <a:gd name="connsiteX72" fmla="*/ 3966191 w 7874234"/>
              <a:gd name="connsiteY72" fmla="*/ 645013 h 1366718"/>
              <a:gd name="connsiteX73" fmla="*/ 3990823 w 7874234"/>
              <a:gd name="connsiteY73" fmla="*/ 613933 h 1366718"/>
              <a:gd name="connsiteX74" fmla="*/ 4027570 w 7874234"/>
              <a:gd name="connsiteY74" fmla="*/ 644206 h 1366718"/>
              <a:gd name="connsiteX75" fmla="*/ 4027570 w 7874234"/>
              <a:gd name="connsiteY75" fmla="*/ 780636 h 1366718"/>
              <a:gd name="connsiteX76" fmla="*/ 4284795 w 7874234"/>
              <a:gd name="connsiteY76" fmla="*/ 613529 h 1366718"/>
              <a:gd name="connsiteX77" fmla="*/ 4317907 w 7874234"/>
              <a:gd name="connsiteY77" fmla="*/ 641784 h 1366718"/>
              <a:gd name="connsiteX78" fmla="*/ 5327424 w 7874234"/>
              <a:gd name="connsiteY78" fmla="*/ 979629 h 1366718"/>
              <a:gd name="connsiteX79" fmla="*/ 5295524 w 7874234"/>
              <a:gd name="connsiteY79" fmla="*/ 1011113 h 1366718"/>
              <a:gd name="connsiteX80" fmla="*/ 4680929 w 7874234"/>
              <a:gd name="connsiteY80" fmla="*/ 1011113 h 1366718"/>
              <a:gd name="connsiteX81" fmla="*/ 4971267 w 7874234"/>
              <a:gd name="connsiteY81" fmla="*/ 1301328 h 1366718"/>
              <a:gd name="connsiteX82" fmla="*/ 5224050 w 7874234"/>
              <a:gd name="connsiteY82" fmla="*/ 1171761 h 1366718"/>
              <a:gd name="connsiteX83" fmla="*/ 5263219 w 7874234"/>
              <a:gd name="connsiteY83" fmla="*/ 1159248 h 1366718"/>
              <a:gd name="connsiteX84" fmla="*/ 5280583 w 7874234"/>
              <a:gd name="connsiteY84" fmla="*/ 1181448 h 1366718"/>
              <a:gd name="connsiteX85" fmla="*/ 5276545 w 7874234"/>
              <a:gd name="connsiteY85" fmla="*/ 1202841 h 1366718"/>
              <a:gd name="connsiteX86" fmla="*/ 4970863 w 7874234"/>
              <a:gd name="connsiteY86" fmla="*/ 1363489 h 1366718"/>
              <a:gd name="connsiteX87" fmla="*/ 4616724 w 7874234"/>
              <a:gd name="connsiteY87" fmla="*/ 980840 h 1366718"/>
              <a:gd name="connsiteX88" fmla="*/ 4970863 w 7874234"/>
              <a:gd name="connsiteY88" fmla="*/ 598191 h 1366718"/>
              <a:gd name="connsiteX89" fmla="*/ 5327424 w 7874234"/>
              <a:gd name="connsiteY89" fmla="*/ 979629 h 1366718"/>
              <a:gd name="connsiteX90" fmla="*/ 5261604 w 7874234"/>
              <a:gd name="connsiteY90" fmla="*/ 949760 h 1366718"/>
              <a:gd name="connsiteX91" fmla="*/ 4971267 w 7874234"/>
              <a:gd name="connsiteY91" fmla="*/ 659544 h 1366718"/>
              <a:gd name="connsiteX92" fmla="*/ 4680929 w 7874234"/>
              <a:gd name="connsiteY92" fmla="*/ 949760 h 1366718"/>
              <a:gd name="connsiteX93" fmla="*/ 5261604 w 7874234"/>
              <a:gd name="connsiteY93" fmla="*/ 949760 h 1366718"/>
              <a:gd name="connsiteX94" fmla="*/ 6319578 w 7874234"/>
              <a:gd name="connsiteY94" fmla="*/ 649453 h 1366718"/>
              <a:gd name="connsiteX95" fmla="*/ 6319578 w 7874234"/>
              <a:gd name="connsiteY95" fmla="*/ 1320703 h 1366718"/>
              <a:gd name="connsiteX96" fmla="*/ 6288889 w 7874234"/>
              <a:gd name="connsiteY96" fmla="*/ 1351380 h 1366718"/>
              <a:gd name="connsiteX97" fmla="*/ 6258199 w 7874234"/>
              <a:gd name="connsiteY97" fmla="*/ 1320703 h 1366718"/>
              <a:gd name="connsiteX98" fmla="*/ 6258199 w 7874234"/>
              <a:gd name="connsiteY98" fmla="*/ 1193154 h 1366718"/>
              <a:gd name="connsiteX99" fmla="*/ 6002993 w 7874234"/>
              <a:gd name="connsiteY99" fmla="*/ 1366718 h 1366718"/>
              <a:gd name="connsiteX100" fmla="*/ 5719117 w 7874234"/>
              <a:gd name="connsiteY100" fmla="*/ 1041386 h 1366718"/>
              <a:gd name="connsiteX101" fmla="*/ 5719117 w 7874234"/>
              <a:gd name="connsiteY101" fmla="*/ 647839 h 1366718"/>
              <a:gd name="connsiteX102" fmla="*/ 5749806 w 7874234"/>
              <a:gd name="connsiteY102" fmla="*/ 617162 h 1366718"/>
              <a:gd name="connsiteX103" fmla="*/ 5780496 w 7874234"/>
              <a:gd name="connsiteY103" fmla="*/ 647839 h 1366718"/>
              <a:gd name="connsiteX104" fmla="*/ 5780496 w 7874234"/>
              <a:gd name="connsiteY104" fmla="*/ 1041386 h 1366718"/>
              <a:gd name="connsiteX105" fmla="*/ 6002589 w 7874234"/>
              <a:gd name="connsiteY105" fmla="*/ 1305365 h 1366718"/>
              <a:gd name="connsiteX106" fmla="*/ 6257795 w 7874234"/>
              <a:gd name="connsiteY106" fmla="*/ 898498 h 1366718"/>
              <a:gd name="connsiteX107" fmla="*/ 6257795 w 7874234"/>
              <a:gd name="connsiteY107" fmla="*/ 647839 h 1366718"/>
              <a:gd name="connsiteX108" fmla="*/ 6297369 w 7874234"/>
              <a:gd name="connsiteY108" fmla="*/ 618373 h 1366718"/>
              <a:gd name="connsiteX109" fmla="*/ 6319578 w 7874234"/>
              <a:gd name="connsiteY109" fmla="*/ 649453 h 1366718"/>
              <a:gd name="connsiteX110" fmla="*/ 7874234 w 7874234"/>
              <a:gd name="connsiteY110" fmla="*/ 923120 h 1366718"/>
              <a:gd name="connsiteX111" fmla="*/ 7874234 w 7874234"/>
              <a:gd name="connsiteY111" fmla="*/ 1316667 h 1366718"/>
              <a:gd name="connsiteX112" fmla="*/ 7843545 w 7874234"/>
              <a:gd name="connsiteY112" fmla="*/ 1347343 h 1366718"/>
              <a:gd name="connsiteX113" fmla="*/ 7812855 w 7874234"/>
              <a:gd name="connsiteY113" fmla="*/ 1316667 h 1366718"/>
              <a:gd name="connsiteX114" fmla="*/ 7812855 w 7874234"/>
              <a:gd name="connsiteY114" fmla="*/ 923120 h 1366718"/>
              <a:gd name="connsiteX115" fmla="*/ 7590762 w 7874234"/>
              <a:gd name="connsiteY115" fmla="*/ 661562 h 1366718"/>
              <a:gd name="connsiteX116" fmla="*/ 7335556 w 7874234"/>
              <a:gd name="connsiteY116" fmla="*/ 1013131 h 1366718"/>
              <a:gd name="connsiteX117" fmla="*/ 7335556 w 7874234"/>
              <a:gd name="connsiteY117" fmla="*/ 1316667 h 1366718"/>
              <a:gd name="connsiteX118" fmla="*/ 7304867 w 7874234"/>
              <a:gd name="connsiteY118" fmla="*/ 1347343 h 1366718"/>
              <a:gd name="connsiteX119" fmla="*/ 7274177 w 7874234"/>
              <a:gd name="connsiteY119" fmla="*/ 1316667 h 1366718"/>
              <a:gd name="connsiteX120" fmla="*/ 7274177 w 7874234"/>
              <a:gd name="connsiteY120" fmla="*/ 923120 h 1366718"/>
              <a:gd name="connsiteX121" fmla="*/ 7052084 w 7874234"/>
              <a:gd name="connsiteY121" fmla="*/ 661562 h 1366718"/>
              <a:gd name="connsiteX122" fmla="*/ 6794858 w 7874234"/>
              <a:gd name="connsiteY122" fmla="*/ 1004655 h 1366718"/>
              <a:gd name="connsiteX123" fmla="*/ 6794858 w 7874234"/>
              <a:gd name="connsiteY123" fmla="*/ 1019993 h 1366718"/>
              <a:gd name="connsiteX124" fmla="*/ 6794858 w 7874234"/>
              <a:gd name="connsiteY124" fmla="*/ 1315859 h 1366718"/>
              <a:gd name="connsiteX125" fmla="*/ 6769823 w 7874234"/>
              <a:gd name="connsiteY125" fmla="*/ 1346940 h 1366718"/>
              <a:gd name="connsiteX126" fmla="*/ 6733076 w 7874234"/>
              <a:gd name="connsiteY126" fmla="*/ 1316667 h 1366718"/>
              <a:gd name="connsiteX127" fmla="*/ 6733076 w 7874234"/>
              <a:gd name="connsiteY127" fmla="*/ 645013 h 1366718"/>
              <a:gd name="connsiteX128" fmla="*/ 6757708 w 7874234"/>
              <a:gd name="connsiteY128" fmla="*/ 613933 h 1366718"/>
              <a:gd name="connsiteX129" fmla="*/ 6794455 w 7874234"/>
              <a:gd name="connsiteY129" fmla="*/ 644206 h 1366718"/>
              <a:gd name="connsiteX130" fmla="*/ 6794455 w 7874234"/>
              <a:gd name="connsiteY130" fmla="*/ 756417 h 1366718"/>
              <a:gd name="connsiteX131" fmla="*/ 7051679 w 7874234"/>
              <a:gd name="connsiteY131" fmla="*/ 600210 h 1366718"/>
              <a:gd name="connsiteX132" fmla="*/ 7313347 w 7874234"/>
              <a:gd name="connsiteY132" fmla="*/ 795974 h 1366718"/>
              <a:gd name="connsiteX133" fmla="*/ 7590358 w 7874234"/>
              <a:gd name="connsiteY133" fmla="*/ 600210 h 1366718"/>
              <a:gd name="connsiteX134" fmla="*/ 7874234 w 7874234"/>
              <a:gd name="connsiteY134" fmla="*/ 923120 h 13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874234" h="1366718">
                <a:moveTo>
                  <a:pt x="710700" y="979629"/>
                </a:moveTo>
                <a:cubicBezTo>
                  <a:pt x="710700" y="996985"/>
                  <a:pt x="696163" y="1011113"/>
                  <a:pt x="678799" y="1011113"/>
                </a:cubicBezTo>
                <a:lnTo>
                  <a:pt x="64205" y="1011113"/>
                </a:lnTo>
                <a:cubicBezTo>
                  <a:pt x="79550" y="1162881"/>
                  <a:pt x="193827" y="1301328"/>
                  <a:pt x="354542" y="1301328"/>
                </a:cubicBezTo>
                <a:cubicBezTo>
                  <a:pt x="464378" y="1301328"/>
                  <a:pt x="545947" y="1259350"/>
                  <a:pt x="607326" y="1171761"/>
                </a:cubicBezTo>
                <a:cubicBezTo>
                  <a:pt x="616209" y="1159652"/>
                  <a:pt x="629535" y="1151982"/>
                  <a:pt x="646495" y="1159248"/>
                </a:cubicBezTo>
                <a:cubicBezTo>
                  <a:pt x="655782" y="1163285"/>
                  <a:pt x="662243" y="1171761"/>
                  <a:pt x="663859" y="1181448"/>
                </a:cubicBezTo>
                <a:cubicBezTo>
                  <a:pt x="665474" y="1191539"/>
                  <a:pt x="662647" y="1197190"/>
                  <a:pt x="659820" y="1202841"/>
                </a:cubicBezTo>
                <a:cubicBezTo>
                  <a:pt x="598038" y="1310612"/>
                  <a:pt x="474877" y="1363489"/>
                  <a:pt x="354139" y="1363489"/>
                </a:cubicBezTo>
                <a:cubicBezTo>
                  <a:pt x="147390" y="1363489"/>
                  <a:pt x="0" y="1178622"/>
                  <a:pt x="0" y="980840"/>
                </a:cubicBezTo>
                <a:cubicBezTo>
                  <a:pt x="0" y="783057"/>
                  <a:pt x="147390" y="598191"/>
                  <a:pt x="354139" y="598191"/>
                </a:cubicBezTo>
                <a:cubicBezTo>
                  <a:pt x="560888" y="597788"/>
                  <a:pt x="710296" y="782250"/>
                  <a:pt x="710700" y="979629"/>
                </a:cubicBezTo>
                <a:moveTo>
                  <a:pt x="644880" y="949760"/>
                </a:moveTo>
                <a:cubicBezTo>
                  <a:pt x="631554" y="797992"/>
                  <a:pt x="515258" y="659544"/>
                  <a:pt x="354542" y="659544"/>
                </a:cubicBezTo>
                <a:cubicBezTo>
                  <a:pt x="193827" y="659544"/>
                  <a:pt x="79550" y="797992"/>
                  <a:pt x="64205" y="949760"/>
                </a:cubicBezTo>
                <a:lnTo>
                  <a:pt x="644880" y="949760"/>
                </a:lnTo>
                <a:close/>
                <a:moveTo>
                  <a:pt x="1456531" y="613126"/>
                </a:moveTo>
                <a:cubicBezTo>
                  <a:pt x="1474299" y="613126"/>
                  <a:pt x="1487221" y="628464"/>
                  <a:pt x="1487221" y="643802"/>
                </a:cubicBezTo>
                <a:cubicBezTo>
                  <a:pt x="1487221" y="661562"/>
                  <a:pt x="1473895" y="674479"/>
                  <a:pt x="1456531" y="674479"/>
                </a:cubicBezTo>
                <a:lnTo>
                  <a:pt x="1291778" y="674479"/>
                </a:lnTo>
                <a:lnTo>
                  <a:pt x="1291778" y="1320703"/>
                </a:lnTo>
                <a:cubicBezTo>
                  <a:pt x="1291778" y="1336041"/>
                  <a:pt x="1278453" y="1351380"/>
                  <a:pt x="1261089" y="1351380"/>
                </a:cubicBezTo>
                <a:cubicBezTo>
                  <a:pt x="1243321" y="1351380"/>
                  <a:pt x="1230400" y="1336041"/>
                  <a:pt x="1230400" y="1320703"/>
                </a:cubicBezTo>
                <a:lnTo>
                  <a:pt x="1230400" y="674479"/>
                </a:lnTo>
                <a:lnTo>
                  <a:pt x="1072107" y="674479"/>
                </a:lnTo>
                <a:cubicBezTo>
                  <a:pt x="1054340" y="674479"/>
                  <a:pt x="1041418" y="661159"/>
                  <a:pt x="1041418" y="643802"/>
                </a:cubicBezTo>
                <a:cubicBezTo>
                  <a:pt x="1041418" y="628464"/>
                  <a:pt x="1054744" y="613126"/>
                  <a:pt x="1072107" y="613126"/>
                </a:cubicBezTo>
                <a:lnTo>
                  <a:pt x="1230400" y="613126"/>
                </a:lnTo>
                <a:lnTo>
                  <a:pt x="1230400" y="376594"/>
                </a:lnTo>
                <a:cubicBezTo>
                  <a:pt x="1230400" y="361660"/>
                  <a:pt x="1240495" y="347936"/>
                  <a:pt x="1255032" y="345514"/>
                </a:cubicBezTo>
                <a:cubicBezTo>
                  <a:pt x="1275626" y="342285"/>
                  <a:pt x="1291778" y="356412"/>
                  <a:pt x="1291778" y="375787"/>
                </a:cubicBezTo>
                <a:lnTo>
                  <a:pt x="1291778" y="613126"/>
                </a:lnTo>
                <a:lnTo>
                  <a:pt x="1456531" y="613126"/>
                </a:lnTo>
                <a:close/>
                <a:moveTo>
                  <a:pt x="2461607" y="925542"/>
                </a:moveTo>
                <a:lnTo>
                  <a:pt x="2461607" y="1317070"/>
                </a:lnTo>
                <a:cubicBezTo>
                  <a:pt x="2461607" y="1334831"/>
                  <a:pt x="2446262" y="1347747"/>
                  <a:pt x="2430918" y="1347747"/>
                </a:cubicBezTo>
                <a:cubicBezTo>
                  <a:pt x="2413150" y="1347747"/>
                  <a:pt x="2400228" y="1334427"/>
                  <a:pt x="2400228" y="1317070"/>
                </a:cubicBezTo>
                <a:lnTo>
                  <a:pt x="2400228" y="925542"/>
                </a:lnTo>
                <a:cubicBezTo>
                  <a:pt x="2400228" y="793552"/>
                  <a:pt x="2325524" y="661562"/>
                  <a:pt x="2178134" y="661562"/>
                </a:cubicBezTo>
                <a:cubicBezTo>
                  <a:pt x="1989153" y="661562"/>
                  <a:pt x="1907584" y="826650"/>
                  <a:pt x="1918487" y="995775"/>
                </a:cubicBezTo>
                <a:cubicBezTo>
                  <a:pt x="1918487" y="1000215"/>
                  <a:pt x="1920506" y="1019993"/>
                  <a:pt x="1920506" y="1022011"/>
                </a:cubicBezTo>
                <a:lnTo>
                  <a:pt x="1920506" y="1315859"/>
                </a:lnTo>
                <a:cubicBezTo>
                  <a:pt x="1920506" y="1330794"/>
                  <a:pt x="1910410" y="1344518"/>
                  <a:pt x="1895873" y="1346940"/>
                </a:cubicBezTo>
                <a:cubicBezTo>
                  <a:pt x="1875279" y="1350169"/>
                  <a:pt x="1859127" y="1336041"/>
                  <a:pt x="1859127" y="1316667"/>
                </a:cubicBezTo>
                <a:lnTo>
                  <a:pt x="1859127" y="30676"/>
                </a:lnTo>
                <a:cubicBezTo>
                  <a:pt x="1859127" y="15338"/>
                  <a:pt x="1872453" y="0"/>
                  <a:pt x="1889816" y="0"/>
                </a:cubicBezTo>
                <a:cubicBezTo>
                  <a:pt x="1907584" y="0"/>
                  <a:pt x="1920506" y="15338"/>
                  <a:pt x="1920506" y="30676"/>
                </a:cubicBezTo>
                <a:lnTo>
                  <a:pt x="1920506" y="758435"/>
                </a:lnTo>
                <a:cubicBezTo>
                  <a:pt x="1973404" y="663984"/>
                  <a:pt x="2067895" y="600210"/>
                  <a:pt x="2177731" y="600210"/>
                </a:cubicBezTo>
                <a:cubicBezTo>
                  <a:pt x="2358232" y="600210"/>
                  <a:pt x="2461607" y="758435"/>
                  <a:pt x="2461607" y="925542"/>
                </a:cubicBezTo>
                <a:moveTo>
                  <a:pt x="3563596" y="979629"/>
                </a:moveTo>
                <a:cubicBezTo>
                  <a:pt x="3563596" y="996985"/>
                  <a:pt x="3549059" y="1011113"/>
                  <a:pt x="3531695" y="1011113"/>
                </a:cubicBezTo>
                <a:lnTo>
                  <a:pt x="2916697" y="1011113"/>
                </a:lnTo>
                <a:cubicBezTo>
                  <a:pt x="2932042" y="1162881"/>
                  <a:pt x="3046319" y="1301328"/>
                  <a:pt x="3207034" y="1301328"/>
                </a:cubicBezTo>
                <a:cubicBezTo>
                  <a:pt x="3316870" y="1301328"/>
                  <a:pt x="3398439" y="1259350"/>
                  <a:pt x="3459817" y="1171761"/>
                </a:cubicBezTo>
                <a:cubicBezTo>
                  <a:pt x="3468701" y="1159652"/>
                  <a:pt x="3482027" y="1151982"/>
                  <a:pt x="3498987" y="1159248"/>
                </a:cubicBezTo>
                <a:cubicBezTo>
                  <a:pt x="3508274" y="1163285"/>
                  <a:pt x="3514735" y="1171761"/>
                  <a:pt x="3516350" y="1181448"/>
                </a:cubicBezTo>
                <a:cubicBezTo>
                  <a:pt x="3517965" y="1191539"/>
                  <a:pt x="3515139" y="1197190"/>
                  <a:pt x="3512312" y="1202841"/>
                </a:cubicBezTo>
                <a:cubicBezTo>
                  <a:pt x="3450530" y="1310612"/>
                  <a:pt x="3327369" y="1363489"/>
                  <a:pt x="3206630" y="1363489"/>
                </a:cubicBezTo>
                <a:cubicBezTo>
                  <a:pt x="2999881" y="1363489"/>
                  <a:pt x="2852492" y="1178622"/>
                  <a:pt x="2852492" y="980840"/>
                </a:cubicBezTo>
                <a:cubicBezTo>
                  <a:pt x="2852492" y="783057"/>
                  <a:pt x="2999881" y="598191"/>
                  <a:pt x="3206630" y="598191"/>
                </a:cubicBezTo>
                <a:cubicBezTo>
                  <a:pt x="3413783" y="597788"/>
                  <a:pt x="3563192" y="782250"/>
                  <a:pt x="3563596" y="979629"/>
                </a:cubicBezTo>
                <a:moveTo>
                  <a:pt x="3497371" y="949760"/>
                </a:moveTo>
                <a:cubicBezTo>
                  <a:pt x="3484046" y="797992"/>
                  <a:pt x="3367750" y="659544"/>
                  <a:pt x="3207034" y="659544"/>
                </a:cubicBezTo>
                <a:cubicBezTo>
                  <a:pt x="3046319" y="659544"/>
                  <a:pt x="2932042" y="797992"/>
                  <a:pt x="2916697" y="949760"/>
                </a:cubicBezTo>
                <a:lnTo>
                  <a:pt x="3497371" y="949760"/>
                </a:lnTo>
                <a:close/>
                <a:moveTo>
                  <a:pt x="4317907" y="641784"/>
                </a:moveTo>
                <a:cubicBezTo>
                  <a:pt x="4317907" y="661562"/>
                  <a:pt x="4307004" y="672461"/>
                  <a:pt x="4289237" y="674883"/>
                </a:cubicBezTo>
                <a:cubicBezTo>
                  <a:pt x="4108735" y="701119"/>
                  <a:pt x="4027570" y="848447"/>
                  <a:pt x="4027570" y="1019993"/>
                </a:cubicBezTo>
                <a:lnTo>
                  <a:pt x="4027570" y="1313841"/>
                </a:lnTo>
                <a:cubicBezTo>
                  <a:pt x="4027570" y="1328776"/>
                  <a:pt x="4017475" y="1342500"/>
                  <a:pt x="4002938" y="1344922"/>
                </a:cubicBezTo>
                <a:cubicBezTo>
                  <a:pt x="3982343" y="1348150"/>
                  <a:pt x="3966191" y="1334023"/>
                  <a:pt x="3966191" y="1314649"/>
                </a:cubicBezTo>
                <a:lnTo>
                  <a:pt x="3966191" y="645013"/>
                </a:lnTo>
                <a:cubicBezTo>
                  <a:pt x="3966191" y="630079"/>
                  <a:pt x="3976286" y="616355"/>
                  <a:pt x="3990823" y="613933"/>
                </a:cubicBezTo>
                <a:cubicBezTo>
                  <a:pt x="4011418" y="610704"/>
                  <a:pt x="4027570" y="624831"/>
                  <a:pt x="4027570" y="644206"/>
                </a:cubicBezTo>
                <a:lnTo>
                  <a:pt x="4027570" y="780636"/>
                </a:lnTo>
                <a:cubicBezTo>
                  <a:pt x="4078046" y="695065"/>
                  <a:pt x="4179401" y="613529"/>
                  <a:pt x="4284795" y="613529"/>
                </a:cubicBezTo>
                <a:cubicBezTo>
                  <a:pt x="4300140" y="613126"/>
                  <a:pt x="4317907" y="624428"/>
                  <a:pt x="4317907" y="641784"/>
                </a:cubicBezTo>
                <a:moveTo>
                  <a:pt x="5327424" y="979629"/>
                </a:moveTo>
                <a:cubicBezTo>
                  <a:pt x="5327424" y="996985"/>
                  <a:pt x="5312887" y="1011113"/>
                  <a:pt x="5295524" y="1011113"/>
                </a:cubicBezTo>
                <a:lnTo>
                  <a:pt x="4680929" y="1011113"/>
                </a:lnTo>
                <a:cubicBezTo>
                  <a:pt x="4696274" y="1162881"/>
                  <a:pt x="4810551" y="1301328"/>
                  <a:pt x="4971267" y="1301328"/>
                </a:cubicBezTo>
                <a:cubicBezTo>
                  <a:pt x="5081102" y="1301328"/>
                  <a:pt x="5162671" y="1259350"/>
                  <a:pt x="5224050" y="1171761"/>
                </a:cubicBezTo>
                <a:cubicBezTo>
                  <a:pt x="5232934" y="1159652"/>
                  <a:pt x="5246259" y="1151982"/>
                  <a:pt x="5263219" y="1159248"/>
                </a:cubicBezTo>
                <a:cubicBezTo>
                  <a:pt x="5272506" y="1163285"/>
                  <a:pt x="5278967" y="1171761"/>
                  <a:pt x="5280583" y="1181448"/>
                </a:cubicBezTo>
                <a:cubicBezTo>
                  <a:pt x="5282198" y="1191539"/>
                  <a:pt x="5279371" y="1197190"/>
                  <a:pt x="5276545" y="1202841"/>
                </a:cubicBezTo>
                <a:cubicBezTo>
                  <a:pt x="5214762" y="1310612"/>
                  <a:pt x="5091601" y="1363489"/>
                  <a:pt x="4970863" y="1363489"/>
                </a:cubicBezTo>
                <a:cubicBezTo>
                  <a:pt x="4764114" y="1363489"/>
                  <a:pt x="4616724" y="1178622"/>
                  <a:pt x="4616724" y="980840"/>
                </a:cubicBezTo>
                <a:cubicBezTo>
                  <a:pt x="4616724" y="783057"/>
                  <a:pt x="4764114" y="598191"/>
                  <a:pt x="4970863" y="598191"/>
                </a:cubicBezTo>
                <a:cubicBezTo>
                  <a:pt x="5177612" y="597788"/>
                  <a:pt x="5327020" y="782250"/>
                  <a:pt x="5327424" y="979629"/>
                </a:cubicBezTo>
                <a:moveTo>
                  <a:pt x="5261604" y="949760"/>
                </a:moveTo>
                <a:cubicBezTo>
                  <a:pt x="5248278" y="797992"/>
                  <a:pt x="5131982" y="659544"/>
                  <a:pt x="4971267" y="659544"/>
                </a:cubicBezTo>
                <a:cubicBezTo>
                  <a:pt x="4810551" y="659544"/>
                  <a:pt x="4696274" y="797992"/>
                  <a:pt x="4680929" y="949760"/>
                </a:cubicBezTo>
                <a:lnTo>
                  <a:pt x="5261604" y="949760"/>
                </a:lnTo>
                <a:close/>
                <a:moveTo>
                  <a:pt x="6319578" y="649453"/>
                </a:moveTo>
                <a:lnTo>
                  <a:pt x="6319578" y="1320703"/>
                </a:lnTo>
                <a:cubicBezTo>
                  <a:pt x="6319578" y="1338463"/>
                  <a:pt x="6304233" y="1351380"/>
                  <a:pt x="6288889" y="1351380"/>
                </a:cubicBezTo>
                <a:cubicBezTo>
                  <a:pt x="6271121" y="1351380"/>
                  <a:pt x="6258199" y="1338059"/>
                  <a:pt x="6258199" y="1320703"/>
                </a:cubicBezTo>
                <a:lnTo>
                  <a:pt x="6258199" y="1193154"/>
                </a:lnTo>
                <a:cubicBezTo>
                  <a:pt x="6207723" y="1294467"/>
                  <a:pt x="6117271" y="1366718"/>
                  <a:pt x="6002993" y="1366718"/>
                </a:cubicBezTo>
                <a:cubicBezTo>
                  <a:pt x="5820473" y="1366718"/>
                  <a:pt x="5719117" y="1208492"/>
                  <a:pt x="5719117" y="1041386"/>
                </a:cubicBezTo>
                <a:lnTo>
                  <a:pt x="5719117" y="647839"/>
                </a:lnTo>
                <a:cubicBezTo>
                  <a:pt x="5719117" y="632501"/>
                  <a:pt x="5732443" y="617162"/>
                  <a:pt x="5749806" y="617162"/>
                </a:cubicBezTo>
                <a:cubicBezTo>
                  <a:pt x="5767574" y="617162"/>
                  <a:pt x="5780496" y="632501"/>
                  <a:pt x="5780496" y="647839"/>
                </a:cubicBezTo>
                <a:lnTo>
                  <a:pt x="5780496" y="1041386"/>
                </a:lnTo>
                <a:cubicBezTo>
                  <a:pt x="5780496" y="1173375"/>
                  <a:pt x="5855200" y="1305365"/>
                  <a:pt x="6002589" y="1305365"/>
                </a:cubicBezTo>
                <a:cubicBezTo>
                  <a:pt x="6209338" y="1305365"/>
                  <a:pt x="6257795" y="1112022"/>
                  <a:pt x="6257795" y="898498"/>
                </a:cubicBezTo>
                <a:lnTo>
                  <a:pt x="6257795" y="647839"/>
                </a:lnTo>
                <a:cubicBezTo>
                  <a:pt x="6257795" y="630079"/>
                  <a:pt x="6275563" y="611915"/>
                  <a:pt x="6297369" y="618373"/>
                </a:cubicBezTo>
                <a:cubicBezTo>
                  <a:pt x="6310694" y="622813"/>
                  <a:pt x="6319578" y="635729"/>
                  <a:pt x="6319578" y="649453"/>
                </a:cubicBezTo>
                <a:moveTo>
                  <a:pt x="7874234" y="923120"/>
                </a:moveTo>
                <a:lnTo>
                  <a:pt x="7874234" y="1316667"/>
                </a:lnTo>
                <a:cubicBezTo>
                  <a:pt x="7874234" y="1334427"/>
                  <a:pt x="7858889" y="1347343"/>
                  <a:pt x="7843545" y="1347343"/>
                </a:cubicBezTo>
                <a:cubicBezTo>
                  <a:pt x="7825778" y="1347343"/>
                  <a:pt x="7812855" y="1334023"/>
                  <a:pt x="7812855" y="1316667"/>
                </a:cubicBezTo>
                <a:lnTo>
                  <a:pt x="7812855" y="923120"/>
                </a:lnTo>
                <a:cubicBezTo>
                  <a:pt x="7812855" y="791130"/>
                  <a:pt x="7738151" y="661562"/>
                  <a:pt x="7590762" y="661562"/>
                </a:cubicBezTo>
                <a:cubicBezTo>
                  <a:pt x="7405818" y="661562"/>
                  <a:pt x="7335556" y="859345"/>
                  <a:pt x="7335556" y="1013131"/>
                </a:cubicBezTo>
                <a:lnTo>
                  <a:pt x="7335556" y="1316667"/>
                </a:lnTo>
                <a:cubicBezTo>
                  <a:pt x="7335556" y="1334427"/>
                  <a:pt x="7320211" y="1347343"/>
                  <a:pt x="7304867" y="1347343"/>
                </a:cubicBezTo>
                <a:cubicBezTo>
                  <a:pt x="7287099" y="1347343"/>
                  <a:pt x="7274177" y="1334023"/>
                  <a:pt x="7274177" y="1316667"/>
                </a:cubicBezTo>
                <a:lnTo>
                  <a:pt x="7274177" y="923120"/>
                </a:lnTo>
                <a:cubicBezTo>
                  <a:pt x="7274177" y="791130"/>
                  <a:pt x="7199473" y="661562"/>
                  <a:pt x="7052084" y="661562"/>
                </a:cubicBezTo>
                <a:cubicBezTo>
                  <a:pt x="6865121" y="661562"/>
                  <a:pt x="6787994" y="808890"/>
                  <a:pt x="6794858" y="1004655"/>
                </a:cubicBezTo>
                <a:cubicBezTo>
                  <a:pt x="6794858" y="1009095"/>
                  <a:pt x="6796877" y="1017975"/>
                  <a:pt x="6794858" y="1019993"/>
                </a:cubicBezTo>
                <a:lnTo>
                  <a:pt x="6794858" y="1315859"/>
                </a:lnTo>
                <a:cubicBezTo>
                  <a:pt x="6794858" y="1330794"/>
                  <a:pt x="6784763" y="1344518"/>
                  <a:pt x="6769823" y="1346940"/>
                </a:cubicBezTo>
                <a:cubicBezTo>
                  <a:pt x="6749229" y="1350169"/>
                  <a:pt x="6733076" y="1336041"/>
                  <a:pt x="6733076" y="1316667"/>
                </a:cubicBezTo>
                <a:lnTo>
                  <a:pt x="6733076" y="645013"/>
                </a:lnTo>
                <a:cubicBezTo>
                  <a:pt x="6733076" y="630079"/>
                  <a:pt x="6743171" y="616355"/>
                  <a:pt x="6757708" y="613933"/>
                </a:cubicBezTo>
                <a:cubicBezTo>
                  <a:pt x="6778302" y="610704"/>
                  <a:pt x="6794455" y="624831"/>
                  <a:pt x="6794455" y="644206"/>
                </a:cubicBezTo>
                <a:lnTo>
                  <a:pt x="6794455" y="756417"/>
                </a:lnTo>
                <a:cubicBezTo>
                  <a:pt x="6847353" y="661966"/>
                  <a:pt x="6941844" y="600210"/>
                  <a:pt x="7051679" y="600210"/>
                </a:cubicBezTo>
                <a:cubicBezTo>
                  <a:pt x="7176860" y="600210"/>
                  <a:pt x="7273773" y="679323"/>
                  <a:pt x="7313347" y="795974"/>
                </a:cubicBezTo>
                <a:cubicBezTo>
                  <a:pt x="7363822" y="681744"/>
                  <a:pt x="7462755" y="600210"/>
                  <a:pt x="7590358" y="600210"/>
                </a:cubicBezTo>
                <a:cubicBezTo>
                  <a:pt x="7770860" y="600210"/>
                  <a:pt x="7874234" y="756014"/>
                  <a:pt x="7874234" y="923120"/>
                </a:cubicBezTo>
              </a:path>
            </a:pathLst>
          </a:custGeom>
          <a:solidFill>
            <a:srgbClr val="3C3C3B"/>
          </a:solidFill>
          <a:ln w="4035" cap="flat">
            <a:noFill/>
            <a:prstDash val="solid"/>
            <a:miter/>
          </a:ln>
        </p:spPr>
        <p:txBody>
          <a:bodyPr rtlCol="0" anchor="ctr"/>
          <a:lstStyle/>
          <a:p>
            <a:pPr algn="ctr"/>
            <a:endParaRPr lang="en-DE" dirty="0"/>
          </a:p>
        </p:txBody>
      </p:sp>
      <p:pic>
        <p:nvPicPr>
          <p:cNvPr id="12" name="Graphic 11" descr="Line arrow: Anti-clockwise curve outline">
            <a:extLst>
              <a:ext uri="{FF2B5EF4-FFF2-40B4-BE49-F238E27FC236}">
                <a16:creationId xmlns:a16="http://schemas.microsoft.com/office/drawing/2014/main" id="{B2E34002-DCD5-74A5-F4FB-55D2764F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28060">
            <a:off x="3785149" y="8588251"/>
            <a:ext cx="1404000" cy="1404000"/>
          </a:xfrm>
          <a:prstGeom prst="rect">
            <a:avLst/>
          </a:prstGeom>
        </p:spPr>
      </p:pic>
      <p:pic>
        <p:nvPicPr>
          <p:cNvPr id="13" name="Graphic 12" descr="Line arrow: Clockwise curve outline">
            <a:extLst>
              <a:ext uri="{FF2B5EF4-FFF2-40B4-BE49-F238E27FC236}">
                <a16:creationId xmlns:a16="http://schemas.microsoft.com/office/drawing/2014/main" id="{78649D0D-8AA8-4F57-A656-5E404F89D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7723" y="8496443"/>
            <a:ext cx="1404000" cy="1404000"/>
          </a:xfrm>
          <a:prstGeom prst="rect">
            <a:avLst/>
          </a:prstGeom>
        </p:spPr>
      </p:pic>
      <p:pic>
        <p:nvPicPr>
          <p:cNvPr id="14" name="Graphic 13" descr="Line arrow: Anti-clockwise curve outline">
            <a:extLst>
              <a:ext uri="{FF2B5EF4-FFF2-40B4-BE49-F238E27FC236}">
                <a16:creationId xmlns:a16="http://schemas.microsoft.com/office/drawing/2014/main" id="{8D11EBCF-5786-C372-140D-F8C9DE90F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67528">
            <a:off x="7024747" y="10535952"/>
            <a:ext cx="1404000" cy="1404000"/>
          </a:xfrm>
          <a:prstGeom prst="rect">
            <a:avLst/>
          </a:prstGeom>
        </p:spPr>
      </p:pic>
      <p:pic>
        <p:nvPicPr>
          <p:cNvPr id="15" name="Graphic 14" descr="Line arrow: Clockwise curve outline">
            <a:extLst>
              <a:ext uri="{FF2B5EF4-FFF2-40B4-BE49-F238E27FC236}">
                <a16:creationId xmlns:a16="http://schemas.microsoft.com/office/drawing/2014/main" id="{9A0BE749-0187-21DE-AC4A-681C4572AA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43727">
            <a:off x="3736005" y="10512505"/>
            <a:ext cx="1404000" cy="1404000"/>
          </a:xfrm>
          <a:prstGeom prst="rect">
            <a:avLst/>
          </a:prstGeom>
        </p:spPr>
      </p:pic>
      <p:sp>
        <p:nvSpPr>
          <p:cNvPr id="7" name="Rectangle 6">
            <a:extLst>
              <a:ext uri="{FF2B5EF4-FFF2-40B4-BE49-F238E27FC236}">
                <a16:creationId xmlns:a16="http://schemas.microsoft.com/office/drawing/2014/main" id="{8501B88A-0B2C-D9A9-E8D5-A70C0A0E213A}"/>
              </a:ext>
            </a:extLst>
          </p:cNvPr>
          <p:cNvSpPr/>
          <p:nvPr/>
        </p:nvSpPr>
        <p:spPr bwMode="auto">
          <a:xfrm>
            <a:off x="-6901743" y="2016000"/>
            <a:ext cx="2700000" cy="432000"/>
          </a:xfrm>
          <a:prstGeom prst="rect">
            <a:avLst/>
          </a:prstGeom>
          <a:pattFill prst="pct75">
            <a:fgClr>
              <a:schemeClr val="tx2"/>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8" name="Rectangle 7">
            <a:extLst>
              <a:ext uri="{FF2B5EF4-FFF2-40B4-BE49-F238E27FC236}">
                <a16:creationId xmlns:a16="http://schemas.microsoft.com/office/drawing/2014/main" id="{3D3034BE-CEEC-464A-1084-B1AF20B2AD64}"/>
              </a:ext>
            </a:extLst>
          </p:cNvPr>
          <p:cNvSpPr/>
          <p:nvPr/>
        </p:nvSpPr>
        <p:spPr bwMode="auto">
          <a:xfrm>
            <a:off x="-5245559" y="2592000"/>
            <a:ext cx="1524079" cy="432000"/>
          </a:xfrm>
          <a:prstGeom prst="rect">
            <a:avLst/>
          </a:prstGeom>
          <a:pattFill prst="pct75">
            <a:fgClr>
              <a:srgbClr val="A484EB"/>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6" name="Rectangle 15">
            <a:extLst>
              <a:ext uri="{FF2B5EF4-FFF2-40B4-BE49-F238E27FC236}">
                <a16:creationId xmlns:a16="http://schemas.microsoft.com/office/drawing/2014/main" id="{32FF68D3-5940-3FEF-72DB-820C1B3BA2A4}"/>
              </a:ext>
            </a:extLst>
          </p:cNvPr>
          <p:cNvSpPr/>
          <p:nvPr/>
        </p:nvSpPr>
        <p:spPr bwMode="auto">
          <a:xfrm>
            <a:off x="-4753414" y="3168000"/>
            <a:ext cx="1524079" cy="432000"/>
          </a:xfrm>
          <a:prstGeom prst="rect">
            <a:avLst/>
          </a:prstGeom>
          <a:pattFill prst="pct75">
            <a:fgClr>
              <a:schemeClr val="accent5">
                <a:lumMod val="40000"/>
                <a:lumOff val="60000"/>
              </a:schemeClr>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7" name="Rectangle 16">
            <a:extLst>
              <a:ext uri="{FF2B5EF4-FFF2-40B4-BE49-F238E27FC236}">
                <a16:creationId xmlns:a16="http://schemas.microsoft.com/office/drawing/2014/main" id="{243376C2-176E-3754-3B6F-5ED707524036}"/>
              </a:ext>
            </a:extLst>
          </p:cNvPr>
          <p:cNvSpPr/>
          <p:nvPr/>
        </p:nvSpPr>
        <p:spPr bwMode="auto">
          <a:xfrm>
            <a:off x="-3745302" y="3744000"/>
            <a:ext cx="1524079" cy="432000"/>
          </a:xfrm>
          <a:prstGeom prst="rect">
            <a:avLst/>
          </a:prstGeom>
          <a:pattFill prst="pct75">
            <a:fgClr>
              <a:schemeClr val="bg2">
                <a:lumMod val="75000"/>
              </a:schemeClr>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8" name="Rectangle 17">
            <a:extLst>
              <a:ext uri="{FF2B5EF4-FFF2-40B4-BE49-F238E27FC236}">
                <a16:creationId xmlns:a16="http://schemas.microsoft.com/office/drawing/2014/main" id="{667ECC67-4EF4-8A02-AD42-1702CD1391B9}"/>
              </a:ext>
            </a:extLst>
          </p:cNvPr>
          <p:cNvSpPr/>
          <p:nvPr/>
        </p:nvSpPr>
        <p:spPr bwMode="auto">
          <a:xfrm>
            <a:off x="-2673574" y="4320000"/>
            <a:ext cx="1676487" cy="432000"/>
          </a:xfrm>
          <a:prstGeom prst="rect">
            <a:avLst/>
          </a:prstGeom>
          <a:pattFill prst="pct75">
            <a:fgClr>
              <a:srgbClr val="C0C0C0"/>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9" name="Rectangle 18">
            <a:extLst>
              <a:ext uri="{FF2B5EF4-FFF2-40B4-BE49-F238E27FC236}">
                <a16:creationId xmlns:a16="http://schemas.microsoft.com/office/drawing/2014/main" id="{A4C4FE08-09C3-8B95-38CF-2B71A2D08525}"/>
              </a:ext>
            </a:extLst>
          </p:cNvPr>
          <p:cNvSpPr/>
          <p:nvPr/>
        </p:nvSpPr>
        <p:spPr bwMode="auto">
          <a:xfrm>
            <a:off x="-997087" y="4932000"/>
            <a:ext cx="504056" cy="432000"/>
          </a:xfrm>
          <a:prstGeom prst="rect">
            <a:avLst/>
          </a:prstGeom>
          <a:pattFill prst="pct75">
            <a:fgClr>
              <a:srgbClr val="C0C0C0"/>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0" name="Rectangle 19">
            <a:extLst>
              <a:ext uri="{FF2B5EF4-FFF2-40B4-BE49-F238E27FC236}">
                <a16:creationId xmlns:a16="http://schemas.microsoft.com/office/drawing/2014/main" id="{2493EAD6-A9E9-D17B-C798-9B177E6D35FC}"/>
              </a:ext>
            </a:extLst>
          </p:cNvPr>
          <p:cNvSpPr/>
          <p:nvPr/>
        </p:nvSpPr>
        <p:spPr bwMode="auto">
          <a:xfrm>
            <a:off x="-997087" y="5508000"/>
            <a:ext cx="504056" cy="432000"/>
          </a:xfrm>
          <a:prstGeom prst="rect">
            <a:avLst/>
          </a:prstGeom>
          <a:pattFill prst="pct75">
            <a:fgClr>
              <a:srgbClr val="C0C0C0"/>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1" name="Rectangle 20">
            <a:extLst>
              <a:ext uri="{FF2B5EF4-FFF2-40B4-BE49-F238E27FC236}">
                <a16:creationId xmlns:a16="http://schemas.microsoft.com/office/drawing/2014/main" id="{58E75510-0DD2-B9B0-37DE-3713AECD3FB9}"/>
              </a:ext>
            </a:extLst>
          </p:cNvPr>
          <p:cNvSpPr/>
          <p:nvPr/>
        </p:nvSpPr>
        <p:spPr bwMode="auto">
          <a:xfrm>
            <a:off x="-8449616" y="1440000"/>
            <a:ext cx="6372404" cy="432000"/>
          </a:xfrm>
          <a:prstGeom prst="rect">
            <a:avLst/>
          </a:prstGeom>
          <a:pattFill prst="pct75">
            <a:fgClr>
              <a:schemeClr val="accent5"/>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40175346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2FAC45-78AE-2189-BA2B-89106EF40632}"/>
              </a:ext>
            </a:extLst>
          </p:cNvPr>
          <p:cNvSpPr/>
          <p:nvPr/>
        </p:nvSpPr>
        <p:spPr bwMode="auto">
          <a:xfrm>
            <a:off x="-1530" y="1149039"/>
            <a:ext cx="12192000" cy="720725"/>
          </a:xfrm>
          <a:prstGeom prst="rect">
            <a:avLst/>
          </a:prstGeom>
          <a:solidFill>
            <a:schemeClr val="accent6"/>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 name="Inhaltsplatzhalter 2"/>
          <p:cNvSpPr>
            <a:spLocks noGrp="1"/>
          </p:cNvSpPr>
          <p:nvPr>
            <p:ph idx="1"/>
          </p:nvPr>
        </p:nvSpPr>
        <p:spPr/>
        <p:txBody>
          <a:bodyPr/>
          <a:lstStyle/>
          <a:p>
            <a:pPr marL="342900" indent="-342900">
              <a:buFont typeface="+mj-lt"/>
              <a:buAutoNum type="arabicPeriod"/>
            </a:pPr>
            <a:endParaRPr lang="en-US" dirty="0"/>
          </a:p>
          <a:p>
            <a:pPr marL="342900" indent="-342900">
              <a:buFont typeface="+mj-lt"/>
              <a:buAutoNum type="arabicPeriod"/>
            </a:pPr>
            <a:r>
              <a:rPr lang="en-US" dirty="0"/>
              <a:t>Introduction</a:t>
            </a:r>
          </a:p>
          <a:p>
            <a:pPr marL="342900" indent="-342900">
              <a:buFont typeface="+mj-lt"/>
              <a:buAutoNum type="arabicPeriod"/>
            </a:pPr>
            <a:endParaRPr lang="en-US" dirty="0"/>
          </a:p>
          <a:p>
            <a:pPr marL="342900" indent="-342900">
              <a:buFont typeface="+mj-lt"/>
              <a:buAutoNum type="arabicPeriod"/>
            </a:pPr>
            <a:r>
              <a:rPr lang="en-US" dirty="0"/>
              <a:t>Motivation</a:t>
            </a:r>
            <a:br>
              <a:rPr lang="en-US" dirty="0"/>
            </a:br>
            <a:endParaRPr lang="en-US" dirty="0"/>
          </a:p>
          <a:p>
            <a:pPr marL="342900" indent="-342900">
              <a:buFont typeface="+mj-lt"/>
              <a:buAutoNum type="arabicPeriod"/>
            </a:pPr>
            <a:r>
              <a:rPr lang="en-US" dirty="0"/>
              <a:t>Research Questions</a:t>
            </a:r>
          </a:p>
          <a:p>
            <a:pPr marL="342900" indent="-342900">
              <a:buFont typeface="+mj-lt"/>
              <a:buAutoNum type="arabicPeriod"/>
            </a:pPr>
            <a:endParaRPr lang="en-US" dirty="0"/>
          </a:p>
          <a:p>
            <a:pPr marL="342900" indent="-342900">
              <a:buFont typeface="+mj-lt"/>
              <a:buAutoNum type="arabicPeriod"/>
            </a:pPr>
            <a:r>
              <a:rPr lang="en-US" dirty="0"/>
              <a:t>Methodology</a:t>
            </a:r>
          </a:p>
          <a:p>
            <a:pPr marL="342900" indent="-342900">
              <a:buFont typeface="+mj-lt"/>
              <a:buAutoNum type="arabicPeriod"/>
            </a:pPr>
            <a:endParaRPr lang="en-GB" dirty="0"/>
          </a:p>
          <a:p>
            <a:pPr marL="342900" indent="-342900">
              <a:buFont typeface="+mj-lt"/>
              <a:buAutoNum type="arabicPeriod"/>
            </a:pPr>
            <a:r>
              <a:rPr lang="en-GB" dirty="0"/>
              <a:t>Timeline</a:t>
            </a:r>
          </a:p>
          <a:p>
            <a:pPr marL="84138"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extLst>
                  <p:ext uri="{D42A27DB-BD31-4B8C-83A1-F6EECF244321}">
                    <p14:modId xmlns:p14="http://schemas.microsoft.com/office/powerpoint/2010/main" val="2904312443"/>
                  </p:ext>
                </p:extLst>
              </p:nvPr>
            </p:nvGraphicFramePr>
            <p:xfrm>
              <a:off x="9888859" y="7317432"/>
              <a:ext cx="2019929" cy="3623299"/>
            </p:xfrm>
            <a:graphic>
              <a:graphicData uri="http://schemas.microsoft.com/office/drawing/2017/model3d">
                <am3d:model3d r:embed="rId3">
                  <am3d:spPr>
                    <a:xfrm>
                      <a:off x="0" y="0"/>
                      <a:ext cx="2019929" cy="3623299"/>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4385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9888859" y="7317432"/>
                <a:ext cx="2019929" cy="3623299"/>
              </a:xfrm>
              <a:prstGeom prst="rect">
                <a:avLst/>
              </a:prstGeom>
            </p:spPr>
          </p:pic>
        </mc:Fallback>
      </mc:AlternateContent>
      <p:sp>
        <p:nvSpPr>
          <p:cNvPr id="11" name="Freeform 10">
            <a:extLst>
              <a:ext uri="{FF2B5EF4-FFF2-40B4-BE49-F238E27FC236}">
                <a16:creationId xmlns:a16="http://schemas.microsoft.com/office/drawing/2014/main" id="{D93D7FFD-4815-BE3A-A0D3-CA08192E1F8F}"/>
              </a:ext>
            </a:extLst>
          </p:cNvPr>
          <p:cNvSpPr>
            <a:spLocks noChangeAspect="1"/>
          </p:cNvSpPr>
          <p:nvPr/>
        </p:nvSpPr>
        <p:spPr>
          <a:xfrm>
            <a:off x="3966565" y="7442323"/>
            <a:ext cx="4258871" cy="739205"/>
          </a:xfrm>
          <a:custGeom>
            <a:avLst/>
            <a:gdLst>
              <a:gd name="connsiteX0" fmla="*/ 710700 w 7874234"/>
              <a:gd name="connsiteY0" fmla="*/ 979629 h 1366718"/>
              <a:gd name="connsiteX1" fmla="*/ 678799 w 7874234"/>
              <a:gd name="connsiteY1" fmla="*/ 1011113 h 1366718"/>
              <a:gd name="connsiteX2" fmla="*/ 64205 w 7874234"/>
              <a:gd name="connsiteY2" fmla="*/ 1011113 h 1366718"/>
              <a:gd name="connsiteX3" fmla="*/ 354542 w 7874234"/>
              <a:gd name="connsiteY3" fmla="*/ 1301328 h 1366718"/>
              <a:gd name="connsiteX4" fmla="*/ 607326 w 7874234"/>
              <a:gd name="connsiteY4" fmla="*/ 1171761 h 1366718"/>
              <a:gd name="connsiteX5" fmla="*/ 646495 w 7874234"/>
              <a:gd name="connsiteY5" fmla="*/ 1159248 h 1366718"/>
              <a:gd name="connsiteX6" fmla="*/ 663859 w 7874234"/>
              <a:gd name="connsiteY6" fmla="*/ 1181448 h 1366718"/>
              <a:gd name="connsiteX7" fmla="*/ 659820 w 7874234"/>
              <a:gd name="connsiteY7" fmla="*/ 1202841 h 1366718"/>
              <a:gd name="connsiteX8" fmla="*/ 354139 w 7874234"/>
              <a:gd name="connsiteY8" fmla="*/ 1363489 h 1366718"/>
              <a:gd name="connsiteX9" fmla="*/ 0 w 7874234"/>
              <a:gd name="connsiteY9" fmla="*/ 980840 h 1366718"/>
              <a:gd name="connsiteX10" fmla="*/ 354139 w 7874234"/>
              <a:gd name="connsiteY10" fmla="*/ 598191 h 1366718"/>
              <a:gd name="connsiteX11" fmla="*/ 710700 w 7874234"/>
              <a:gd name="connsiteY11" fmla="*/ 979629 h 1366718"/>
              <a:gd name="connsiteX12" fmla="*/ 644880 w 7874234"/>
              <a:gd name="connsiteY12" fmla="*/ 949760 h 1366718"/>
              <a:gd name="connsiteX13" fmla="*/ 354542 w 7874234"/>
              <a:gd name="connsiteY13" fmla="*/ 659544 h 1366718"/>
              <a:gd name="connsiteX14" fmla="*/ 64205 w 7874234"/>
              <a:gd name="connsiteY14" fmla="*/ 949760 h 1366718"/>
              <a:gd name="connsiteX15" fmla="*/ 644880 w 7874234"/>
              <a:gd name="connsiteY15" fmla="*/ 949760 h 1366718"/>
              <a:gd name="connsiteX16" fmla="*/ 1456531 w 7874234"/>
              <a:gd name="connsiteY16" fmla="*/ 613126 h 1366718"/>
              <a:gd name="connsiteX17" fmla="*/ 1487221 w 7874234"/>
              <a:gd name="connsiteY17" fmla="*/ 643802 h 1366718"/>
              <a:gd name="connsiteX18" fmla="*/ 1456531 w 7874234"/>
              <a:gd name="connsiteY18" fmla="*/ 674479 h 1366718"/>
              <a:gd name="connsiteX19" fmla="*/ 1291778 w 7874234"/>
              <a:gd name="connsiteY19" fmla="*/ 674479 h 1366718"/>
              <a:gd name="connsiteX20" fmla="*/ 1291778 w 7874234"/>
              <a:gd name="connsiteY20" fmla="*/ 1320703 h 1366718"/>
              <a:gd name="connsiteX21" fmla="*/ 1261089 w 7874234"/>
              <a:gd name="connsiteY21" fmla="*/ 1351380 h 1366718"/>
              <a:gd name="connsiteX22" fmla="*/ 1230400 w 7874234"/>
              <a:gd name="connsiteY22" fmla="*/ 1320703 h 1366718"/>
              <a:gd name="connsiteX23" fmla="*/ 1230400 w 7874234"/>
              <a:gd name="connsiteY23" fmla="*/ 674479 h 1366718"/>
              <a:gd name="connsiteX24" fmla="*/ 1072107 w 7874234"/>
              <a:gd name="connsiteY24" fmla="*/ 674479 h 1366718"/>
              <a:gd name="connsiteX25" fmla="*/ 1041418 w 7874234"/>
              <a:gd name="connsiteY25" fmla="*/ 643802 h 1366718"/>
              <a:gd name="connsiteX26" fmla="*/ 1072107 w 7874234"/>
              <a:gd name="connsiteY26" fmla="*/ 613126 h 1366718"/>
              <a:gd name="connsiteX27" fmla="*/ 1230400 w 7874234"/>
              <a:gd name="connsiteY27" fmla="*/ 613126 h 1366718"/>
              <a:gd name="connsiteX28" fmla="*/ 1230400 w 7874234"/>
              <a:gd name="connsiteY28" fmla="*/ 376594 h 1366718"/>
              <a:gd name="connsiteX29" fmla="*/ 1255032 w 7874234"/>
              <a:gd name="connsiteY29" fmla="*/ 345514 h 1366718"/>
              <a:gd name="connsiteX30" fmla="*/ 1291778 w 7874234"/>
              <a:gd name="connsiteY30" fmla="*/ 375787 h 1366718"/>
              <a:gd name="connsiteX31" fmla="*/ 1291778 w 7874234"/>
              <a:gd name="connsiteY31" fmla="*/ 613126 h 1366718"/>
              <a:gd name="connsiteX32" fmla="*/ 1456531 w 7874234"/>
              <a:gd name="connsiteY32" fmla="*/ 613126 h 1366718"/>
              <a:gd name="connsiteX33" fmla="*/ 2461607 w 7874234"/>
              <a:gd name="connsiteY33" fmla="*/ 925542 h 1366718"/>
              <a:gd name="connsiteX34" fmla="*/ 2461607 w 7874234"/>
              <a:gd name="connsiteY34" fmla="*/ 1317070 h 1366718"/>
              <a:gd name="connsiteX35" fmla="*/ 2430918 w 7874234"/>
              <a:gd name="connsiteY35" fmla="*/ 1347747 h 1366718"/>
              <a:gd name="connsiteX36" fmla="*/ 2400228 w 7874234"/>
              <a:gd name="connsiteY36" fmla="*/ 1317070 h 1366718"/>
              <a:gd name="connsiteX37" fmla="*/ 2400228 w 7874234"/>
              <a:gd name="connsiteY37" fmla="*/ 925542 h 1366718"/>
              <a:gd name="connsiteX38" fmla="*/ 2178134 w 7874234"/>
              <a:gd name="connsiteY38" fmla="*/ 661562 h 1366718"/>
              <a:gd name="connsiteX39" fmla="*/ 1918487 w 7874234"/>
              <a:gd name="connsiteY39" fmla="*/ 995775 h 1366718"/>
              <a:gd name="connsiteX40" fmla="*/ 1920506 w 7874234"/>
              <a:gd name="connsiteY40" fmla="*/ 1022011 h 1366718"/>
              <a:gd name="connsiteX41" fmla="*/ 1920506 w 7874234"/>
              <a:gd name="connsiteY41" fmla="*/ 1315859 h 1366718"/>
              <a:gd name="connsiteX42" fmla="*/ 1895873 w 7874234"/>
              <a:gd name="connsiteY42" fmla="*/ 1346940 h 1366718"/>
              <a:gd name="connsiteX43" fmla="*/ 1859127 w 7874234"/>
              <a:gd name="connsiteY43" fmla="*/ 1316667 h 1366718"/>
              <a:gd name="connsiteX44" fmla="*/ 1859127 w 7874234"/>
              <a:gd name="connsiteY44" fmla="*/ 30676 h 1366718"/>
              <a:gd name="connsiteX45" fmla="*/ 1889816 w 7874234"/>
              <a:gd name="connsiteY45" fmla="*/ 0 h 1366718"/>
              <a:gd name="connsiteX46" fmla="*/ 1920506 w 7874234"/>
              <a:gd name="connsiteY46" fmla="*/ 30676 h 1366718"/>
              <a:gd name="connsiteX47" fmla="*/ 1920506 w 7874234"/>
              <a:gd name="connsiteY47" fmla="*/ 758435 h 1366718"/>
              <a:gd name="connsiteX48" fmla="*/ 2177731 w 7874234"/>
              <a:gd name="connsiteY48" fmla="*/ 600210 h 1366718"/>
              <a:gd name="connsiteX49" fmla="*/ 2461607 w 7874234"/>
              <a:gd name="connsiteY49" fmla="*/ 925542 h 1366718"/>
              <a:gd name="connsiteX50" fmla="*/ 3563596 w 7874234"/>
              <a:gd name="connsiteY50" fmla="*/ 979629 h 1366718"/>
              <a:gd name="connsiteX51" fmla="*/ 3531695 w 7874234"/>
              <a:gd name="connsiteY51" fmla="*/ 1011113 h 1366718"/>
              <a:gd name="connsiteX52" fmla="*/ 2916697 w 7874234"/>
              <a:gd name="connsiteY52" fmla="*/ 1011113 h 1366718"/>
              <a:gd name="connsiteX53" fmla="*/ 3207034 w 7874234"/>
              <a:gd name="connsiteY53" fmla="*/ 1301328 h 1366718"/>
              <a:gd name="connsiteX54" fmla="*/ 3459817 w 7874234"/>
              <a:gd name="connsiteY54" fmla="*/ 1171761 h 1366718"/>
              <a:gd name="connsiteX55" fmla="*/ 3498987 w 7874234"/>
              <a:gd name="connsiteY55" fmla="*/ 1159248 h 1366718"/>
              <a:gd name="connsiteX56" fmla="*/ 3516350 w 7874234"/>
              <a:gd name="connsiteY56" fmla="*/ 1181448 h 1366718"/>
              <a:gd name="connsiteX57" fmla="*/ 3512312 w 7874234"/>
              <a:gd name="connsiteY57" fmla="*/ 1202841 h 1366718"/>
              <a:gd name="connsiteX58" fmla="*/ 3206630 w 7874234"/>
              <a:gd name="connsiteY58" fmla="*/ 1363489 h 1366718"/>
              <a:gd name="connsiteX59" fmla="*/ 2852492 w 7874234"/>
              <a:gd name="connsiteY59" fmla="*/ 980840 h 1366718"/>
              <a:gd name="connsiteX60" fmla="*/ 3206630 w 7874234"/>
              <a:gd name="connsiteY60" fmla="*/ 598191 h 1366718"/>
              <a:gd name="connsiteX61" fmla="*/ 3563596 w 7874234"/>
              <a:gd name="connsiteY61" fmla="*/ 979629 h 1366718"/>
              <a:gd name="connsiteX62" fmla="*/ 3497371 w 7874234"/>
              <a:gd name="connsiteY62" fmla="*/ 949760 h 1366718"/>
              <a:gd name="connsiteX63" fmla="*/ 3207034 w 7874234"/>
              <a:gd name="connsiteY63" fmla="*/ 659544 h 1366718"/>
              <a:gd name="connsiteX64" fmla="*/ 2916697 w 7874234"/>
              <a:gd name="connsiteY64" fmla="*/ 949760 h 1366718"/>
              <a:gd name="connsiteX65" fmla="*/ 3497371 w 7874234"/>
              <a:gd name="connsiteY65" fmla="*/ 949760 h 1366718"/>
              <a:gd name="connsiteX66" fmla="*/ 4317907 w 7874234"/>
              <a:gd name="connsiteY66" fmla="*/ 641784 h 1366718"/>
              <a:gd name="connsiteX67" fmla="*/ 4289237 w 7874234"/>
              <a:gd name="connsiteY67" fmla="*/ 674883 h 1366718"/>
              <a:gd name="connsiteX68" fmla="*/ 4027570 w 7874234"/>
              <a:gd name="connsiteY68" fmla="*/ 1019993 h 1366718"/>
              <a:gd name="connsiteX69" fmla="*/ 4027570 w 7874234"/>
              <a:gd name="connsiteY69" fmla="*/ 1313841 h 1366718"/>
              <a:gd name="connsiteX70" fmla="*/ 4002938 w 7874234"/>
              <a:gd name="connsiteY70" fmla="*/ 1344922 h 1366718"/>
              <a:gd name="connsiteX71" fmla="*/ 3966191 w 7874234"/>
              <a:gd name="connsiteY71" fmla="*/ 1314649 h 1366718"/>
              <a:gd name="connsiteX72" fmla="*/ 3966191 w 7874234"/>
              <a:gd name="connsiteY72" fmla="*/ 645013 h 1366718"/>
              <a:gd name="connsiteX73" fmla="*/ 3990823 w 7874234"/>
              <a:gd name="connsiteY73" fmla="*/ 613933 h 1366718"/>
              <a:gd name="connsiteX74" fmla="*/ 4027570 w 7874234"/>
              <a:gd name="connsiteY74" fmla="*/ 644206 h 1366718"/>
              <a:gd name="connsiteX75" fmla="*/ 4027570 w 7874234"/>
              <a:gd name="connsiteY75" fmla="*/ 780636 h 1366718"/>
              <a:gd name="connsiteX76" fmla="*/ 4284795 w 7874234"/>
              <a:gd name="connsiteY76" fmla="*/ 613529 h 1366718"/>
              <a:gd name="connsiteX77" fmla="*/ 4317907 w 7874234"/>
              <a:gd name="connsiteY77" fmla="*/ 641784 h 1366718"/>
              <a:gd name="connsiteX78" fmla="*/ 5327424 w 7874234"/>
              <a:gd name="connsiteY78" fmla="*/ 979629 h 1366718"/>
              <a:gd name="connsiteX79" fmla="*/ 5295524 w 7874234"/>
              <a:gd name="connsiteY79" fmla="*/ 1011113 h 1366718"/>
              <a:gd name="connsiteX80" fmla="*/ 4680929 w 7874234"/>
              <a:gd name="connsiteY80" fmla="*/ 1011113 h 1366718"/>
              <a:gd name="connsiteX81" fmla="*/ 4971267 w 7874234"/>
              <a:gd name="connsiteY81" fmla="*/ 1301328 h 1366718"/>
              <a:gd name="connsiteX82" fmla="*/ 5224050 w 7874234"/>
              <a:gd name="connsiteY82" fmla="*/ 1171761 h 1366718"/>
              <a:gd name="connsiteX83" fmla="*/ 5263219 w 7874234"/>
              <a:gd name="connsiteY83" fmla="*/ 1159248 h 1366718"/>
              <a:gd name="connsiteX84" fmla="*/ 5280583 w 7874234"/>
              <a:gd name="connsiteY84" fmla="*/ 1181448 h 1366718"/>
              <a:gd name="connsiteX85" fmla="*/ 5276545 w 7874234"/>
              <a:gd name="connsiteY85" fmla="*/ 1202841 h 1366718"/>
              <a:gd name="connsiteX86" fmla="*/ 4970863 w 7874234"/>
              <a:gd name="connsiteY86" fmla="*/ 1363489 h 1366718"/>
              <a:gd name="connsiteX87" fmla="*/ 4616724 w 7874234"/>
              <a:gd name="connsiteY87" fmla="*/ 980840 h 1366718"/>
              <a:gd name="connsiteX88" fmla="*/ 4970863 w 7874234"/>
              <a:gd name="connsiteY88" fmla="*/ 598191 h 1366718"/>
              <a:gd name="connsiteX89" fmla="*/ 5327424 w 7874234"/>
              <a:gd name="connsiteY89" fmla="*/ 979629 h 1366718"/>
              <a:gd name="connsiteX90" fmla="*/ 5261604 w 7874234"/>
              <a:gd name="connsiteY90" fmla="*/ 949760 h 1366718"/>
              <a:gd name="connsiteX91" fmla="*/ 4971267 w 7874234"/>
              <a:gd name="connsiteY91" fmla="*/ 659544 h 1366718"/>
              <a:gd name="connsiteX92" fmla="*/ 4680929 w 7874234"/>
              <a:gd name="connsiteY92" fmla="*/ 949760 h 1366718"/>
              <a:gd name="connsiteX93" fmla="*/ 5261604 w 7874234"/>
              <a:gd name="connsiteY93" fmla="*/ 949760 h 1366718"/>
              <a:gd name="connsiteX94" fmla="*/ 6319578 w 7874234"/>
              <a:gd name="connsiteY94" fmla="*/ 649453 h 1366718"/>
              <a:gd name="connsiteX95" fmla="*/ 6319578 w 7874234"/>
              <a:gd name="connsiteY95" fmla="*/ 1320703 h 1366718"/>
              <a:gd name="connsiteX96" fmla="*/ 6288889 w 7874234"/>
              <a:gd name="connsiteY96" fmla="*/ 1351380 h 1366718"/>
              <a:gd name="connsiteX97" fmla="*/ 6258199 w 7874234"/>
              <a:gd name="connsiteY97" fmla="*/ 1320703 h 1366718"/>
              <a:gd name="connsiteX98" fmla="*/ 6258199 w 7874234"/>
              <a:gd name="connsiteY98" fmla="*/ 1193154 h 1366718"/>
              <a:gd name="connsiteX99" fmla="*/ 6002993 w 7874234"/>
              <a:gd name="connsiteY99" fmla="*/ 1366718 h 1366718"/>
              <a:gd name="connsiteX100" fmla="*/ 5719117 w 7874234"/>
              <a:gd name="connsiteY100" fmla="*/ 1041386 h 1366718"/>
              <a:gd name="connsiteX101" fmla="*/ 5719117 w 7874234"/>
              <a:gd name="connsiteY101" fmla="*/ 647839 h 1366718"/>
              <a:gd name="connsiteX102" fmla="*/ 5749806 w 7874234"/>
              <a:gd name="connsiteY102" fmla="*/ 617162 h 1366718"/>
              <a:gd name="connsiteX103" fmla="*/ 5780496 w 7874234"/>
              <a:gd name="connsiteY103" fmla="*/ 647839 h 1366718"/>
              <a:gd name="connsiteX104" fmla="*/ 5780496 w 7874234"/>
              <a:gd name="connsiteY104" fmla="*/ 1041386 h 1366718"/>
              <a:gd name="connsiteX105" fmla="*/ 6002589 w 7874234"/>
              <a:gd name="connsiteY105" fmla="*/ 1305365 h 1366718"/>
              <a:gd name="connsiteX106" fmla="*/ 6257795 w 7874234"/>
              <a:gd name="connsiteY106" fmla="*/ 898498 h 1366718"/>
              <a:gd name="connsiteX107" fmla="*/ 6257795 w 7874234"/>
              <a:gd name="connsiteY107" fmla="*/ 647839 h 1366718"/>
              <a:gd name="connsiteX108" fmla="*/ 6297369 w 7874234"/>
              <a:gd name="connsiteY108" fmla="*/ 618373 h 1366718"/>
              <a:gd name="connsiteX109" fmla="*/ 6319578 w 7874234"/>
              <a:gd name="connsiteY109" fmla="*/ 649453 h 1366718"/>
              <a:gd name="connsiteX110" fmla="*/ 7874234 w 7874234"/>
              <a:gd name="connsiteY110" fmla="*/ 923120 h 1366718"/>
              <a:gd name="connsiteX111" fmla="*/ 7874234 w 7874234"/>
              <a:gd name="connsiteY111" fmla="*/ 1316667 h 1366718"/>
              <a:gd name="connsiteX112" fmla="*/ 7843545 w 7874234"/>
              <a:gd name="connsiteY112" fmla="*/ 1347343 h 1366718"/>
              <a:gd name="connsiteX113" fmla="*/ 7812855 w 7874234"/>
              <a:gd name="connsiteY113" fmla="*/ 1316667 h 1366718"/>
              <a:gd name="connsiteX114" fmla="*/ 7812855 w 7874234"/>
              <a:gd name="connsiteY114" fmla="*/ 923120 h 1366718"/>
              <a:gd name="connsiteX115" fmla="*/ 7590762 w 7874234"/>
              <a:gd name="connsiteY115" fmla="*/ 661562 h 1366718"/>
              <a:gd name="connsiteX116" fmla="*/ 7335556 w 7874234"/>
              <a:gd name="connsiteY116" fmla="*/ 1013131 h 1366718"/>
              <a:gd name="connsiteX117" fmla="*/ 7335556 w 7874234"/>
              <a:gd name="connsiteY117" fmla="*/ 1316667 h 1366718"/>
              <a:gd name="connsiteX118" fmla="*/ 7304867 w 7874234"/>
              <a:gd name="connsiteY118" fmla="*/ 1347343 h 1366718"/>
              <a:gd name="connsiteX119" fmla="*/ 7274177 w 7874234"/>
              <a:gd name="connsiteY119" fmla="*/ 1316667 h 1366718"/>
              <a:gd name="connsiteX120" fmla="*/ 7274177 w 7874234"/>
              <a:gd name="connsiteY120" fmla="*/ 923120 h 1366718"/>
              <a:gd name="connsiteX121" fmla="*/ 7052084 w 7874234"/>
              <a:gd name="connsiteY121" fmla="*/ 661562 h 1366718"/>
              <a:gd name="connsiteX122" fmla="*/ 6794858 w 7874234"/>
              <a:gd name="connsiteY122" fmla="*/ 1004655 h 1366718"/>
              <a:gd name="connsiteX123" fmla="*/ 6794858 w 7874234"/>
              <a:gd name="connsiteY123" fmla="*/ 1019993 h 1366718"/>
              <a:gd name="connsiteX124" fmla="*/ 6794858 w 7874234"/>
              <a:gd name="connsiteY124" fmla="*/ 1315859 h 1366718"/>
              <a:gd name="connsiteX125" fmla="*/ 6769823 w 7874234"/>
              <a:gd name="connsiteY125" fmla="*/ 1346940 h 1366718"/>
              <a:gd name="connsiteX126" fmla="*/ 6733076 w 7874234"/>
              <a:gd name="connsiteY126" fmla="*/ 1316667 h 1366718"/>
              <a:gd name="connsiteX127" fmla="*/ 6733076 w 7874234"/>
              <a:gd name="connsiteY127" fmla="*/ 645013 h 1366718"/>
              <a:gd name="connsiteX128" fmla="*/ 6757708 w 7874234"/>
              <a:gd name="connsiteY128" fmla="*/ 613933 h 1366718"/>
              <a:gd name="connsiteX129" fmla="*/ 6794455 w 7874234"/>
              <a:gd name="connsiteY129" fmla="*/ 644206 h 1366718"/>
              <a:gd name="connsiteX130" fmla="*/ 6794455 w 7874234"/>
              <a:gd name="connsiteY130" fmla="*/ 756417 h 1366718"/>
              <a:gd name="connsiteX131" fmla="*/ 7051679 w 7874234"/>
              <a:gd name="connsiteY131" fmla="*/ 600210 h 1366718"/>
              <a:gd name="connsiteX132" fmla="*/ 7313347 w 7874234"/>
              <a:gd name="connsiteY132" fmla="*/ 795974 h 1366718"/>
              <a:gd name="connsiteX133" fmla="*/ 7590358 w 7874234"/>
              <a:gd name="connsiteY133" fmla="*/ 600210 h 1366718"/>
              <a:gd name="connsiteX134" fmla="*/ 7874234 w 7874234"/>
              <a:gd name="connsiteY134" fmla="*/ 923120 h 13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874234" h="1366718">
                <a:moveTo>
                  <a:pt x="710700" y="979629"/>
                </a:moveTo>
                <a:cubicBezTo>
                  <a:pt x="710700" y="996985"/>
                  <a:pt x="696163" y="1011113"/>
                  <a:pt x="678799" y="1011113"/>
                </a:cubicBezTo>
                <a:lnTo>
                  <a:pt x="64205" y="1011113"/>
                </a:lnTo>
                <a:cubicBezTo>
                  <a:pt x="79550" y="1162881"/>
                  <a:pt x="193827" y="1301328"/>
                  <a:pt x="354542" y="1301328"/>
                </a:cubicBezTo>
                <a:cubicBezTo>
                  <a:pt x="464378" y="1301328"/>
                  <a:pt x="545947" y="1259350"/>
                  <a:pt x="607326" y="1171761"/>
                </a:cubicBezTo>
                <a:cubicBezTo>
                  <a:pt x="616209" y="1159652"/>
                  <a:pt x="629535" y="1151982"/>
                  <a:pt x="646495" y="1159248"/>
                </a:cubicBezTo>
                <a:cubicBezTo>
                  <a:pt x="655782" y="1163285"/>
                  <a:pt x="662243" y="1171761"/>
                  <a:pt x="663859" y="1181448"/>
                </a:cubicBezTo>
                <a:cubicBezTo>
                  <a:pt x="665474" y="1191539"/>
                  <a:pt x="662647" y="1197190"/>
                  <a:pt x="659820" y="1202841"/>
                </a:cubicBezTo>
                <a:cubicBezTo>
                  <a:pt x="598038" y="1310612"/>
                  <a:pt x="474877" y="1363489"/>
                  <a:pt x="354139" y="1363489"/>
                </a:cubicBezTo>
                <a:cubicBezTo>
                  <a:pt x="147390" y="1363489"/>
                  <a:pt x="0" y="1178622"/>
                  <a:pt x="0" y="980840"/>
                </a:cubicBezTo>
                <a:cubicBezTo>
                  <a:pt x="0" y="783057"/>
                  <a:pt x="147390" y="598191"/>
                  <a:pt x="354139" y="598191"/>
                </a:cubicBezTo>
                <a:cubicBezTo>
                  <a:pt x="560888" y="597788"/>
                  <a:pt x="710296" y="782250"/>
                  <a:pt x="710700" y="979629"/>
                </a:cubicBezTo>
                <a:moveTo>
                  <a:pt x="644880" y="949760"/>
                </a:moveTo>
                <a:cubicBezTo>
                  <a:pt x="631554" y="797992"/>
                  <a:pt x="515258" y="659544"/>
                  <a:pt x="354542" y="659544"/>
                </a:cubicBezTo>
                <a:cubicBezTo>
                  <a:pt x="193827" y="659544"/>
                  <a:pt x="79550" y="797992"/>
                  <a:pt x="64205" y="949760"/>
                </a:cubicBezTo>
                <a:lnTo>
                  <a:pt x="644880" y="949760"/>
                </a:lnTo>
                <a:close/>
                <a:moveTo>
                  <a:pt x="1456531" y="613126"/>
                </a:moveTo>
                <a:cubicBezTo>
                  <a:pt x="1474299" y="613126"/>
                  <a:pt x="1487221" y="628464"/>
                  <a:pt x="1487221" y="643802"/>
                </a:cubicBezTo>
                <a:cubicBezTo>
                  <a:pt x="1487221" y="661562"/>
                  <a:pt x="1473895" y="674479"/>
                  <a:pt x="1456531" y="674479"/>
                </a:cubicBezTo>
                <a:lnTo>
                  <a:pt x="1291778" y="674479"/>
                </a:lnTo>
                <a:lnTo>
                  <a:pt x="1291778" y="1320703"/>
                </a:lnTo>
                <a:cubicBezTo>
                  <a:pt x="1291778" y="1336041"/>
                  <a:pt x="1278453" y="1351380"/>
                  <a:pt x="1261089" y="1351380"/>
                </a:cubicBezTo>
                <a:cubicBezTo>
                  <a:pt x="1243321" y="1351380"/>
                  <a:pt x="1230400" y="1336041"/>
                  <a:pt x="1230400" y="1320703"/>
                </a:cubicBezTo>
                <a:lnTo>
                  <a:pt x="1230400" y="674479"/>
                </a:lnTo>
                <a:lnTo>
                  <a:pt x="1072107" y="674479"/>
                </a:lnTo>
                <a:cubicBezTo>
                  <a:pt x="1054340" y="674479"/>
                  <a:pt x="1041418" y="661159"/>
                  <a:pt x="1041418" y="643802"/>
                </a:cubicBezTo>
                <a:cubicBezTo>
                  <a:pt x="1041418" y="628464"/>
                  <a:pt x="1054744" y="613126"/>
                  <a:pt x="1072107" y="613126"/>
                </a:cubicBezTo>
                <a:lnTo>
                  <a:pt x="1230400" y="613126"/>
                </a:lnTo>
                <a:lnTo>
                  <a:pt x="1230400" y="376594"/>
                </a:lnTo>
                <a:cubicBezTo>
                  <a:pt x="1230400" y="361660"/>
                  <a:pt x="1240495" y="347936"/>
                  <a:pt x="1255032" y="345514"/>
                </a:cubicBezTo>
                <a:cubicBezTo>
                  <a:pt x="1275626" y="342285"/>
                  <a:pt x="1291778" y="356412"/>
                  <a:pt x="1291778" y="375787"/>
                </a:cubicBezTo>
                <a:lnTo>
                  <a:pt x="1291778" y="613126"/>
                </a:lnTo>
                <a:lnTo>
                  <a:pt x="1456531" y="613126"/>
                </a:lnTo>
                <a:close/>
                <a:moveTo>
                  <a:pt x="2461607" y="925542"/>
                </a:moveTo>
                <a:lnTo>
                  <a:pt x="2461607" y="1317070"/>
                </a:lnTo>
                <a:cubicBezTo>
                  <a:pt x="2461607" y="1334831"/>
                  <a:pt x="2446262" y="1347747"/>
                  <a:pt x="2430918" y="1347747"/>
                </a:cubicBezTo>
                <a:cubicBezTo>
                  <a:pt x="2413150" y="1347747"/>
                  <a:pt x="2400228" y="1334427"/>
                  <a:pt x="2400228" y="1317070"/>
                </a:cubicBezTo>
                <a:lnTo>
                  <a:pt x="2400228" y="925542"/>
                </a:lnTo>
                <a:cubicBezTo>
                  <a:pt x="2400228" y="793552"/>
                  <a:pt x="2325524" y="661562"/>
                  <a:pt x="2178134" y="661562"/>
                </a:cubicBezTo>
                <a:cubicBezTo>
                  <a:pt x="1989153" y="661562"/>
                  <a:pt x="1907584" y="826650"/>
                  <a:pt x="1918487" y="995775"/>
                </a:cubicBezTo>
                <a:cubicBezTo>
                  <a:pt x="1918487" y="1000215"/>
                  <a:pt x="1920506" y="1019993"/>
                  <a:pt x="1920506" y="1022011"/>
                </a:cubicBezTo>
                <a:lnTo>
                  <a:pt x="1920506" y="1315859"/>
                </a:lnTo>
                <a:cubicBezTo>
                  <a:pt x="1920506" y="1330794"/>
                  <a:pt x="1910410" y="1344518"/>
                  <a:pt x="1895873" y="1346940"/>
                </a:cubicBezTo>
                <a:cubicBezTo>
                  <a:pt x="1875279" y="1350169"/>
                  <a:pt x="1859127" y="1336041"/>
                  <a:pt x="1859127" y="1316667"/>
                </a:cubicBezTo>
                <a:lnTo>
                  <a:pt x="1859127" y="30676"/>
                </a:lnTo>
                <a:cubicBezTo>
                  <a:pt x="1859127" y="15338"/>
                  <a:pt x="1872453" y="0"/>
                  <a:pt x="1889816" y="0"/>
                </a:cubicBezTo>
                <a:cubicBezTo>
                  <a:pt x="1907584" y="0"/>
                  <a:pt x="1920506" y="15338"/>
                  <a:pt x="1920506" y="30676"/>
                </a:cubicBezTo>
                <a:lnTo>
                  <a:pt x="1920506" y="758435"/>
                </a:lnTo>
                <a:cubicBezTo>
                  <a:pt x="1973404" y="663984"/>
                  <a:pt x="2067895" y="600210"/>
                  <a:pt x="2177731" y="600210"/>
                </a:cubicBezTo>
                <a:cubicBezTo>
                  <a:pt x="2358232" y="600210"/>
                  <a:pt x="2461607" y="758435"/>
                  <a:pt x="2461607" y="925542"/>
                </a:cubicBezTo>
                <a:moveTo>
                  <a:pt x="3563596" y="979629"/>
                </a:moveTo>
                <a:cubicBezTo>
                  <a:pt x="3563596" y="996985"/>
                  <a:pt x="3549059" y="1011113"/>
                  <a:pt x="3531695" y="1011113"/>
                </a:cubicBezTo>
                <a:lnTo>
                  <a:pt x="2916697" y="1011113"/>
                </a:lnTo>
                <a:cubicBezTo>
                  <a:pt x="2932042" y="1162881"/>
                  <a:pt x="3046319" y="1301328"/>
                  <a:pt x="3207034" y="1301328"/>
                </a:cubicBezTo>
                <a:cubicBezTo>
                  <a:pt x="3316870" y="1301328"/>
                  <a:pt x="3398439" y="1259350"/>
                  <a:pt x="3459817" y="1171761"/>
                </a:cubicBezTo>
                <a:cubicBezTo>
                  <a:pt x="3468701" y="1159652"/>
                  <a:pt x="3482027" y="1151982"/>
                  <a:pt x="3498987" y="1159248"/>
                </a:cubicBezTo>
                <a:cubicBezTo>
                  <a:pt x="3508274" y="1163285"/>
                  <a:pt x="3514735" y="1171761"/>
                  <a:pt x="3516350" y="1181448"/>
                </a:cubicBezTo>
                <a:cubicBezTo>
                  <a:pt x="3517965" y="1191539"/>
                  <a:pt x="3515139" y="1197190"/>
                  <a:pt x="3512312" y="1202841"/>
                </a:cubicBezTo>
                <a:cubicBezTo>
                  <a:pt x="3450530" y="1310612"/>
                  <a:pt x="3327369" y="1363489"/>
                  <a:pt x="3206630" y="1363489"/>
                </a:cubicBezTo>
                <a:cubicBezTo>
                  <a:pt x="2999881" y="1363489"/>
                  <a:pt x="2852492" y="1178622"/>
                  <a:pt x="2852492" y="980840"/>
                </a:cubicBezTo>
                <a:cubicBezTo>
                  <a:pt x="2852492" y="783057"/>
                  <a:pt x="2999881" y="598191"/>
                  <a:pt x="3206630" y="598191"/>
                </a:cubicBezTo>
                <a:cubicBezTo>
                  <a:pt x="3413783" y="597788"/>
                  <a:pt x="3563192" y="782250"/>
                  <a:pt x="3563596" y="979629"/>
                </a:cubicBezTo>
                <a:moveTo>
                  <a:pt x="3497371" y="949760"/>
                </a:moveTo>
                <a:cubicBezTo>
                  <a:pt x="3484046" y="797992"/>
                  <a:pt x="3367750" y="659544"/>
                  <a:pt x="3207034" y="659544"/>
                </a:cubicBezTo>
                <a:cubicBezTo>
                  <a:pt x="3046319" y="659544"/>
                  <a:pt x="2932042" y="797992"/>
                  <a:pt x="2916697" y="949760"/>
                </a:cubicBezTo>
                <a:lnTo>
                  <a:pt x="3497371" y="949760"/>
                </a:lnTo>
                <a:close/>
                <a:moveTo>
                  <a:pt x="4317907" y="641784"/>
                </a:moveTo>
                <a:cubicBezTo>
                  <a:pt x="4317907" y="661562"/>
                  <a:pt x="4307004" y="672461"/>
                  <a:pt x="4289237" y="674883"/>
                </a:cubicBezTo>
                <a:cubicBezTo>
                  <a:pt x="4108735" y="701119"/>
                  <a:pt x="4027570" y="848447"/>
                  <a:pt x="4027570" y="1019993"/>
                </a:cubicBezTo>
                <a:lnTo>
                  <a:pt x="4027570" y="1313841"/>
                </a:lnTo>
                <a:cubicBezTo>
                  <a:pt x="4027570" y="1328776"/>
                  <a:pt x="4017475" y="1342500"/>
                  <a:pt x="4002938" y="1344922"/>
                </a:cubicBezTo>
                <a:cubicBezTo>
                  <a:pt x="3982343" y="1348150"/>
                  <a:pt x="3966191" y="1334023"/>
                  <a:pt x="3966191" y="1314649"/>
                </a:cubicBezTo>
                <a:lnTo>
                  <a:pt x="3966191" y="645013"/>
                </a:lnTo>
                <a:cubicBezTo>
                  <a:pt x="3966191" y="630079"/>
                  <a:pt x="3976286" y="616355"/>
                  <a:pt x="3990823" y="613933"/>
                </a:cubicBezTo>
                <a:cubicBezTo>
                  <a:pt x="4011418" y="610704"/>
                  <a:pt x="4027570" y="624831"/>
                  <a:pt x="4027570" y="644206"/>
                </a:cubicBezTo>
                <a:lnTo>
                  <a:pt x="4027570" y="780636"/>
                </a:lnTo>
                <a:cubicBezTo>
                  <a:pt x="4078046" y="695065"/>
                  <a:pt x="4179401" y="613529"/>
                  <a:pt x="4284795" y="613529"/>
                </a:cubicBezTo>
                <a:cubicBezTo>
                  <a:pt x="4300140" y="613126"/>
                  <a:pt x="4317907" y="624428"/>
                  <a:pt x="4317907" y="641784"/>
                </a:cubicBezTo>
                <a:moveTo>
                  <a:pt x="5327424" y="979629"/>
                </a:moveTo>
                <a:cubicBezTo>
                  <a:pt x="5327424" y="996985"/>
                  <a:pt x="5312887" y="1011113"/>
                  <a:pt x="5295524" y="1011113"/>
                </a:cubicBezTo>
                <a:lnTo>
                  <a:pt x="4680929" y="1011113"/>
                </a:lnTo>
                <a:cubicBezTo>
                  <a:pt x="4696274" y="1162881"/>
                  <a:pt x="4810551" y="1301328"/>
                  <a:pt x="4971267" y="1301328"/>
                </a:cubicBezTo>
                <a:cubicBezTo>
                  <a:pt x="5081102" y="1301328"/>
                  <a:pt x="5162671" y="1259350"/>
                  <a:pt x="5224050" y="1171761"/>
                </a:cubicBezTo>
                <a:cubicBezTo>
                  <a:pt x="5232934" y="1159652"/>
                  <a:pt x="5246259" y="1151982"/>
                  <a:pt x="5263219" y="1159248"/>
                </a:cubicBezTo>
                <a:cubicBezTo>
                  <a:pt x="5272506" y="1163285"/>
                  <a:pt x="5278967" y="1171761"/>
                  <a:pt x="5280583" y="1181448"/>
                </a:cubicBezTo>
                <a:cubicBezTo>
                  <a:pt x="5282198" y="1191539"/>
                  <a:pt x="5279371" y="1197190"/>
                  <a:pt x="5276545" y="1202841"/>
                </a:cubicBezTo>
                <a:cubicBezTo>
                  <a:pt x="5214762" y="1310612"/>
                  <a:pt x="5091601" y="1363489"/>
                  <a:pt x="4970863" y="1363489"/>
                </a:cubicBezTo>
                <a:cubicBezTo>
                  <a:pt x="4764114" y="1363489"/>
                  <a:pt x="4616724" y="1178622"/>
                  <a:pt x="4616724" y="980840"/>
                </a:cubicBezTo>
                <a:cubicBezTo>
                  <a:pt x="4616724" y="783057"/>
                  <a:pt x="4764114" y="598191"/>
                  <a:pt x="4970863" y="598191"/>
                </a:cubicBezTo>
                <a:cubicBezTo>
                  <a:pt x="5177612" y="597788"/>
                  <a:pt x="5327020" y="782250"/>
                  <a:pt x="5327424" y="979629"/>
                </a:cubicBezTo>
                <a:moveTo>
                  <a:pt x="5261604" y="949760"/>
                </a:moveTo>
                <a:cubicBezTo>
                  <a:pt x="5248278" y="797992"/>
                  <a:pt x="5131982" y="659544"/>
                  <a:pt x="4971267" y="659544"/>
                </a:cubicBezTo>
                <a:cubicBezTo>
                  <a:pt x="4810551" y="659544"/>
                  <a:pt x="4696274" y="797992"/>
                  <a:pt x="4680929" y="949760"/>
                </a:cubicBezTo>
                <a:lnTo>
                  <a:pt x="5261604" y="949760"/>
                </a:lnTo>
                <a:close/>
                <a:moveTo>
                  <a:pt x="6319578" y="649453"/>
                </a:moveTo>
                <a:lnTo>
                  <a:pt x="6319578" y="1320703"/>
                </a:lnTo>
                <a:cubicBezTo>
                  <a:pt x="6319578" y="1338463"/>
                  <a:pt x="6304233" y="1351380"/>
                  <a:pt x="6288889" y="1351380"/>
                </a:cubicBezTo>
                <a:cubicBezTo>
                  <a:pt x="6271121" y="1351380"/>
                  <a:pt x="6258199" y="1338059"/>
                  <a:pt x="6258199" y="1320703"/>
                </a:cubicBezTo>
                <a:lnTo>
                  <a:pt x="6258199" y="1193154"/>
                </a:lnTo>
                <a:cubicBezTo>
                  <a:pt x="6207723" y="1294467"/>
                  <a:pt x="6117271" y="1366718"/>
                  <a:pt x="6002993" y="1366718"/>
                </a:cubicBezTo>
                <a:cubicBezTo>
                  <a:pt x="5820473" y="1366718"/>
                  <a:pt x="5719117" y="1208492"/>
                  <a:pt x="5719117" y="1041386"/>
                </a:cubicBezTo>
                <a:lnTo>
                  <a:pt x="5719117" y="647839"/>
                </a:lnTo>
                <a:cubicBezTo>
                  <a:pt x="5719117" y="632501"/>
                  <a:pt x="5732443" y="617162"/>
                  <a:pt x="5749806" y="617162"/>
                </a:cubicBezTo>
                <a:cubicBezTo>
                  <a:pt x="5767574" y="617162"/>
                  <a:pt x="5780496" y="632501"/>
                  <a:pt x="5780496" y="647839"/>
                </a:cubicBezTo>
                <a:lnTo>
                  <a:pt x="5780496" y="1041386"/>
                </a:lnTo>
                <a:cubicBezTo>
                  <a:pt x="5780496" y="1173375"/>
                  <a:pt x="5855200" y="1305365"/>
                  <a:pt x="6002589" y="1305365"/>
                </a:cubicBezTo>
                <a:cubicBezTo>
                  <a:pt x="6209338" y="1305365"/>
                  <a:pt x="6257795" y="1112022"/>
                  <a:pt x="6257795" y="898498"/>
                </a:cubicBezTo>
                <a:lnTo>
                  <a:pt x="6257795" y="647839"/>
                </a:lnTo>
                <a:cubicBezTo>
                  <a:pt x="6257795" y="630079"/>
                  <a:pt x="6275563" y="611915"/>
                  <a:pt x="6297369" y="618373"/>
                </a:cubicBezTo>
                <a:cubicBezTo>
                  <a:pt x="6310694" y="622813"/>
                  <a:pt x="6319578" y="635729"/>
                  <a:pt x="6319578" y="649453"/>
                </a:cubicBezTo>
                <a:moveTo>
                  <a:pt x="7874234" y="923120"/>
                </a:moveTo>
                <a:lnTo>
                  <a:pt x="7874234" y="1316667"/>
                </a:lnTo>
                <a:cubicBezTo>
                  <a:pt x="7874234" y="1334427"/>
                  <a:pt x="7858889" y="1347343"/>
                  <a:pt x="7843545" y="1347343"/>
                </a:cubicBezTo>
                <a:cubicBezTo>
                  <a:pt x="7825778" y="1347343"/>
                  <a:pt x="7812855" y="1334023"/>
                  <a:pt x="7812855" y="1316667"/>
                </a:cubicBezTo>
                <a:lnTo>
                  <a:pt x="7812855" y="923120"/>
                </a:lnTo>
                <a:cubicBezTo>
                  <a:pt x="7812855" y="791130"/>
                  <a:pt x="7738151" y="661562"/>
                  <a:pt x="7590762" y="661562"/>
                </a:cubicBezTo>
                <a:cubicBezTo>
                  <a:pt x="7405818" y="661562"/>
                  <a:pt x="7335556" y="859345"/>
                  <a:pt x="7335556" y="1013131"/>
                </a:cubicBezTo>
                <a:lnTo>
                  <a:pt x="7335556" y="1316667"/>
                </a:lnTo>
                <a:cubicBezTo>
                  <a:pt x="7335556" y="1334427"/>
                  <a:pt x="7320211" y="1347343"/>
                  <a:pt x="7304867" y="1347343"/>
                </a:cubicBezTo>
                <a:cubicBezTo>
                  <a:pt x="7287099" y="1347343"/>
                  <a:pt x="7274177" y="1334023"/>
                  <a:pt x="7274177" y="1316667"/>
                </a:cubicBezTo>
                <a:lnTo>
                  <a:pt x="7274177" y="923120"/>
                </a:lnTo>
                <a:cubicBezTo>
                  <a:pt x="7274177" y="791130"/>
                  <a:pt x="7199473" y="661562"/>
                  <a:pt x="7052084" y="661562"/>
                </a:cubicBezTo>
                <a:cubicBezTo>
                  <a:pt x="6865121" y="661562"/>
                  <a:pt x="6787994" y="808890"/>
                  <a:pt x="6794858" y="1004655"/>
                </a:cubicBezTo>
                <a:cubicBezTo>
                  <a:pt x="6794858" y="1009095"/>
                  <a:pt x="6796877" y="1017975"/>
                  <a:pt x="6794858" y="1019993"/>
                </a:cubicBezTo>
                <a:lnTo>
                  <a:pt x="6794858" y="1315859"/>
                </a:lnTo>
                <a:cubicBezTo>
                  <a:pt x="6794858" y="1330794"/>
                  <a:pt x="6784763" y="1344518"/>
                  <a:pt x="6769823" y="1346940"/>
                </a:cubicBezTo>
                <a:cubicBezTo>
                  <a:pt x="6749229" y="1350169"/>
                  <a:pt x="6733076" y="1336041"/>
                  <a:pt x="6733076" y="1316667"/>
                </a:cubicBezTo>
                <a:lnTo>
                  <a:pt x="6733076" y="645013"/>
                </a:lnTo>
                <a:cubicBezTo>
                  <a:pt x="6733076" y="630079"/>
                  <a:pt x="6743171" y="616355"/>
                  <a:pt x="6757708" y="613933"/>
                </a:cubicBezTo>
                <a:cubicBezTo>
                  <a:pt x="6778302" y="610704"/>
                  <a:pt x="6794455" y="624831"/>
                  <a:pt x="6794455" y="644206"/>
                </a:cubicBezTo>
                <a:lnTo>
                  <a:pt x="6794455" y="756417"/>
                </a:lnTo>
                <a:cubicBezTo>
                  <a:pt x="6847353" y="661966"/>
                  <a:pt x="6941844" y="600210"/>
                  <a:pt x="7051679" y="600210"/>
                </a:cubicBezTo>
                <a:cubicBezTo>
                  <a:pt x="7176860" y="600210"/>
                  <a:pt x="7273773" y="679323"/>
                  <a:pt x="7313347" y="795974"/>
                </a:cubicBezTo>
                <a:cubicBezTo>
                  <a:pt x="7363822" y="681744"/>
                  <a:pt x="7462755" y="600210"/>
                  <a:pt x="7590358" y="600210"/>
                </a:cubicBezTo>
                <a:cubicBezTo>
                  <a:pt x="7770860" y="600210"/>
                  <a:pt x="7874234" y="756014"/>
                  <a:pt x="7874234" y="923120"/>
                </a:cubicBezTo>
              </a:path>
            </a:pathLst>
          </a:custGeom>
          <a:solidFill>
            <a:srgbClr val="3C3C3B"/>
          </a:solidFill>
          <a:ln w="4035" cap="flat">
            <a:noFill/>
            <a:prstDash val="solid"/>
            <a:miter/>
          </a:ln>
        </p:spPr>
        <p:txBody>
          <a:bodyPr rtlCol="0" anchor="ctr"/>
          <a:lstStyle/>
          <a:p>
            <a:pPr algn="ctr"/>
            <a:endParaRPr lang="en-DE" dirty="0"/>
          </a:p>
        </p:txBody>
      </p:sp>
      <p:pic>
        <p:nvPicPr>
          <p:cNvPr id="12" name="Graphic 11" descr="Line arrow: Anti-clockwise curve outline">
            <a:extLst>
              <a:ext uri="{FF2B5EF4-FFF2-40B4-BE49-F238E27FC236}">
                <a16:creationId xmlns:a16="http://schemas.microsoft.com/office/drawing/2014/main" id="{B2E34002-DCD5-74A5-F4FB-55D2764F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28060">
            <a:off x="3785149" y="8588251"/>
            <a:ext cx="1404000" cy="1404000"/>
          </a:xfrm>
          <a:prstGeom prst="rect">
            <a:avLst/>
          </a:prstGeom>
        </p:spPr>
      </p:pic>
      <p:pic>
        <p:nvPicPr>
          <p:cNvPr id="13" name="Graphic 12" descr="Line arrow: Clockwise curve outline">
            <a:extLst>
              <a:ext uri="{FF2B5EF4-FFF2-40B4-BE49-F238E27FC236}">
                <a16:creationId xmlns:a16="http://schemas.microsoft.com/office/drawing/2014/main" id="{78649D0D-8AA8-4F57-A656-5E404F89D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7723" y="8496443"/>
            <a:ext cx="1404000" cy="1404000"/>
          </a:xfrm>
          <a:prstGeom prst="rect">
            <a:avLst/>
          </a:prstGeom>
        </p:spPr>
      </p:pic>
      <p:pic>
        <p:nvPicPr>
          <p:cNvPr id="14" name="Graphic 13" descr="Line arrow: Anti-clockwise curve outline">
            <a:extLst>
              <a:ext uri="{FF2B5EF4-FFF2-40B4-BE49-F238E27FC236}">
                <a16:creationId xmlns:a16="http://schemas.microsoft.com/office/drawing/2014/main" id="{8D11EBCF-5786-C372-140D-F8C9DE90F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67528">
            <a:off x="7024747" y="10535952"/>
            <a:ext cx="1404000" cy="1404000"/>
          </a:xfrm>
          <a:prstGeom prst="rect">
            <a:avLst/>
          </a:prstGeom>
        </p:spPr>
      </p:pic>
      <p:pic>
        <p:nvPicPr>
          <p:cNvPr id="15" name="Graphic 14" descr="Line arrow: Clockwise curve outline">
            <a:extLst>
              <a:ext uri="{FF2B5EF4-FFF2-40B4-BE49-F238E27FC236}">
                <a16:creationId xmlns:a16="http://schemas.microsoft.com/office/drawing/2014/main" id="{9A0BE749-0187-21DE-AC4A-681C4572AA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43727">
            <a:off x="3736005" y="10512505"/>
            <a:ext cx="1404000" cy="1404000"/>
          </a:xfrm>
          <a:prstGeom prst="rect">
            <a:avLst/>
          </a:prstGeom>
        </p:spPr>
      </p:pic>
    </p:spTree>
    <p:extLst>
      <p:ext uri="{BB962C8B-B14F-4D97-AF65-F5344CB8AC3E}">
        <p14:creationId xmlns:p14="http://schemas.microsoft.com/office/powerpoint/2010/main" val="344903094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7C7B9F77-DD4B-219C-C59F-0F711ED44CA3}"/>
              </a:ext>
            </a:extLst>
          </p:cNvPr>
          <p:cNvGraphicFramePr>
            <a:graphicFrameLocks noGrp="1"/>
          </p:cNvGraphicFramePr>
          <p:nvPr>
            <p:ph idx="1"/>
            <p:extLst>
              <p:ext uri="{D42A27DB-BD31-4B8C-83A1-F6EECF244321}">
                <p14:modId xmlns:p14="http://schemas.microsoft.com/office/powerpoint/2010/main" val="3911723122"/>
              </p:ext>
            </p:extLst>
          </p:nvPr>
        </p:nvGraphicFramePr>
        <p:xfrm>
          <a:off x="2863640" y="981075"/>
          <a:ext cx="8560952" cy="5095240"/>
        </p:xfrm>
        <a:graphic>
          <a:graphicData uri="http://schemas.openxmlformats.org/drawingml/2006/table">
            <a:tbl>
              <a:tblPr firstRow="1" bandRow="1">
                <a:tableStyleId>{7DF18680-E054-41AD-8BC1-D1AEF772440D}</a:tableStyleId>
              </a:tblPr>
              <a:tblGrid>
                <a:gridCol w="1070119">
                  <a:extLst>
                    <a:ext uri="{9D8B030D-6E8A-4147-A177-3AD203B41FA5}">
                      <a16:colId xmlns:a16="http://schemas.microsoft.com/office/drawing/2014/main" val="4142444817"/>
                    </a:ext>
                  </a:extLst>
                </a:gridCol>
                <a:gridCol w="1070119">
                  <a:extLst>
                    <a:ext uri="{9D8B030D-6E8A-4147-A177-3AD203B41FA5}">
                      <a16:colId xmlns:a16="http://schemas.microsoft.com/office/drawing/2014/main" val="3713062607"/>
                    </a:ext>
                  </a:extLst>
                </a:gridCol>
                <a:gridCol w="1070119">
                  <a:extLst>
                    <a:ext uri="{9D8B030D-6E8A-4147-A177-3AD203B41FA5}">
                      <a16:colId xmlns:a16="http://schemas.microsoft.com/office/drawing/2014/main" val="1506543267"/>
                    </a:ext>
                  </a:extLst>
                </a:gridCol>
                <a:gridCol w="1070119">
                  <a:extLst>
                    <a:ext uri="{9D8B030D-6E8A-4147-A177-3AD203B41FA5}">
                      <a16:colId xmlns:a16="http://schemas.microsoft.com/office/drawing/2014/main" val="2953520950"/>
                    </a:ext>
                  </a:extLst>
                </a:gridCol>
                <a:gridCol w="1070119">
                  <a:extLst>
                    <a:ext uri="{9D8B030D-6E8A-4147-A177-3AD203B41FA5}">
                      <a16:colId xmlns:a16="http://schemas.microsoft.com/office/drawing/2014/main" val="2583715140"/>
                    </a:ext>
                  </a:extLst>
                </a:gridCol>
                <a:gridCol w="1070119">
                  <a:extLst>
                    <a:ext uri="{9D8B030D-6E8A-4147-A177-3AD203B41FA5}">
                      <a16:colId xmlns:a16="http://schemas.microsoft.com/office/drawing/2014/main" val="1238863263"/>
                    </a:ext>
                  </a:extLst>
                </a:gridCol>
                <a:gridCol w="1070119">
                  <a:extLst>
                    <a:ext uri="{9D8B030D-6E8A-4147-A177-3AD203B41FA5}">
                      <a16:colId xmlns:a16="http://schemas.microsoft.com/office/drawing/2014/main" val="3393521376"/>
                    </a:ext>
                  </a:extLst>
                </a:gridCol>
                <a:gridCol w="1070119">
                  <a:extLst>
                    <a:ext uri="{9D8B030D-6E8A-4147-A177-3AD203B41FA5}">
                      <a16:colId xmlns:a16="http://schemas.microsoft.com/office/drawing/2014/main" val="3629217929"/>
                    </a:ext>
                  </a:extLst>
                </a:gridCol>
              </a:tblGrid>
              <a:tr h="370840">
                <a:tc>
                  <a:txBody>
                    <a:bodyPr/>
                    <a:lstStyle/>
                    <a:p>
                      <a:pPr algn="ctr"/>
                      <a:r>
                        <a:rPr lang="en-DE" sz="1600" b="0" i="0" dirty="0">
                          <a:latin typeface="+mn-lt"/>
                        </a:rPr>
                        <a:t>March</a:t>
                      </a:r>
                    </a:p>
                  </a:txBody>
                  <a:tcPr/>
                </a:tc>
                <a:tc>
                  <a:txBody>
                    <a:bodyPr/>
                    <a:lstStyle/>
                    <a:p>
                      <a:pPr algn="ctr"/>
                      <a:r>
                        <a:rPr lang="en-DE" sz="1600" b="0" i="0" dirty="0">
                          <a:latin typeface="+mn-lt"/>
                        </a:rPr>
                        <a:t>April</a:t>
                      </a:r>
                    </a:p>
                  </a:txBody>
                  <a:tcPr/>
                </a:tc>
                <a:tc>
                  <a:txBody>
                    <a:bodyPr/>
                    <a:lstStyle/>
                    <a:p>
                      <a:pPr algn="ctr"/>
                      <a:r>
                        <a:rPr lang="en-DE" sz="1600" b="0" i="0" dirty="0">
                          <a:latin typeface="+mn-lt"/>
                        </a:rPr>
                        <a:t>May</a:t>
                      </a:r>
                    </a:p>
                  </a:txBody>
                  <a:tcPr/>
                </a:tc>
                <a:tc>
                  <a:txBody>
                    <a:bodyPr/>
                    <a:lstStyle/>
                    <a:p>
                      <a:pPr algn="ctr"/>
                      <a:r>
                        <a:rPr lang="en-DE" sz="1600" b="0" i="0" dirty="0">
                          <a:latin typeface="+mn-lt"/>
                        </a:rPr>
                        <a:t>June</a:t>
                      </a:r>
                    </a:p>
                  </a:txBody>
                  <a:tcPr/>
                </a:tc>
                <a:tc>
                  <a:txBody>
                    <a:bodyPr/>
                    <a:lstStyle/>
                    <a:p>
                      <a:pPr algn="ctr"/>
                      <a:r>
                        <a:rPr lang="en-DE" sz="1600" b="0" i="0" dirty="0">
                          <a:latin typeface="+mn-lt"/>
                        </a:rPr>
                        <a:t>July</a:t>
                      </a:r>
                    </a:p>
                  </a:txBody>
                  <a:tcPr/>
                </a:tc>
                <a:tc>
                  <a:txBody>
                    <a:bodyPr/>
                    <a:lstStyle/>
                    <a:p>
                      <a:pPr algn="ctr"/>
                      <a:r>
                        <a:rPr lang="en-DE" sz="1600" b="0" i="0" dirty="0">
                          <a:latin typeface="+mn-lt"/>
                        </a:rPr>
                        <a:t>August</a:t>
                      </a:r>
                    </a:p>
                  </a:txBody>
                  <a:tcPr/>
                </a:tc>
                <a:tc>
                  <a:txBody>
                    <a:bodyPr/>
                    <a:lstStyle/>
                    <a:p>
                      <a:pPr algn="ctr"/>
                      <a:r>
                        <a:rPr lang="en-DE" sz="1600" b="0" i="0" dirty="0">
                          <a:latin typeface="+mn-lt"/>
                        </a:rPr>
                        <a:t>Sept.</a:t>
                      </a:r>
                    </a:p>
                  </a:txBody>
                  <a:tcPr/>
                </a:tc>
                <a:tc>
                  <a:txBody>
                    <a:bodyPr/>
                    <a:lstStyle/>
                    <a:p>
                      <a:r>
                        <a:rPr lang="en-DE" sz="1600" b="0" i="0" dirty="0">
                          <a:latin typeface="+mn-lt"/>
                        </a:rPr>
                        <a:t>October</a:t>
                      </a:r>
                    </a:p>
                  </a:txBody>
                  <a:tcPr/>
                </a:tc>
                <a:extLst>
                  <a:ext uri="{0D108BD9-81ED-4DB2-BD59-A6C34878D82A}">
                    <a16:rowId xmlns:a16="http://schemas.microsoft.com/office/drawing/2014/main" val="4093165057"/>
                  </a:ext>
                </a:extLst>
              </a:tr>
              <a:tr h="360610">
                <a:tc>
                  <a:txBody>
                    <a:bodyPr/>
                    <a:lstStyle/>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tc>
                  <a:txBody>
                    <a:bodyPr/>
                    <a:lstStyle/>
                    <a:p>
                      <a:endParaRPr lang="en-DE" sz="1600" b="0" i="0" dirty="0">
                        <a:latin typeface="Copperplate Light" panose="02000604030000020004" pitchFamily="2" charset="77"/>
                      </a:endParaRPr>
                    </a:p>
                  </a:txBody>
                  <a:tcPr/>
                </a:tc>
                <a:extLst>
                  <a:ext uri="{0D108BD9-81ED-4DB2-BD59-A6C34878D82A}">
                    <a16:rowId xmlns:a16="http://schemas.microsoft.com/office/drawing/2014/main" val="1377068953"/>
                  </a:ext>
                </a:extLst>
              </a:tr>
            </a:tbl>
          </a:graphicData>
        </a:graphic>
      </p:graphicFrame>
      <p:sp>
        <p:nvSpPr>
          <p:cNvPr id="3" name="Title 2">
            <a:extLst>
              <a:ext uri="{FF2B5EF4-FFF2-40B4-BE49-F238E27FC236}">
                <a16:creationId xmlns:a16="http://schemas.microsoft.com/office/drawing/2014/main" id="{DA48E3CF-7FF1-09EB-4406-798F8EDEEFB5}"/>
              </a:ext>
            </a:extLst>
          </p:cNvPr>
          <p:cNvSpPr>
            <a:spLocks noGrp="1"/>
          </p:cNvSpPr>
          <p:nvPr>
            <p:ph type="title"/>
          </p:nvPr>
        </p:nvSpPr>
        <p:spPr/>
        <p:txBody>
          <a:bodyPr/>
          <a:lstStyle/>
          <a:p>
            <a:r>
              <a:rPr lang="en-DE" dirty="0"/>
              <a:t>Timeline</a:t>
            </a:r>
          </a:p>
        </p:txBody>
      </p:sp>
      <p:sp>
        <p:nvSpPr>
          <p:cNvPr id="4" name="Date Placeholder 3">
            <a:extLst>
              <a:ext uri="{FF2B5EF4-FFF2-40B4-BE49-F238E27FC236}">
                <a16:creationId xmlns:a16="http://schemas.microsoft.com/office/drawing/2014/main" id="{85F881E4-D9F1-9233-D1EF-A56D4A3F2A7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41F7998D-6F47-64EB-2294-9954686B7120}"/>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Slide Number Placeholder 5">
            <a:extLst>
              <a:ext uri="{FF2B5EF4-FFF2-40B4-BE49-F238E27FC236}">
                <a16:creationId xmlns:a16="http://schemas.microsoft.com/office/drawing/2014/main" id="{C03782C6-9E5B-966E-861A-8C7EB0BE3753}"/>
              </a:ext>
            </a:extLst>
          </p:cNvPr>
          <p:cNvSpPr>
            <a:spLocks noGrp="1"/>
          </p:cNvSpPr>
          <p:nvPr>
            <p:ph type="sldNum" sz="quarter" idx="12"/>
          </p:nvPr>
        </p:nvSpPr>
        <p:spPr/>
        <p:txBody>
          <a:bodyPr/>
          <a:lstStyle/>
          <a:p>
            <a:pPr>
              <a:defRPr/>
            </a:pPr>
            <a:fld id="{E201E5CB-5EE0-4EA4-87FF-7D8A79A61969}" type="slidenum">
              <a:rPr lang="de-DE" smtClean="0"/>
              <a:pPr>
                <a:defRPr/>
              </a:pPr>
              <a:t>20</a:t>
            </a:fld>
            <a:endParaRPr lang="de-DE" dirty="0"/>
          </a:p>
        </p:txBody>
      </p:sp>
      <p:sp>
        <p:nvSpPr>
          <p:cNvPr id="9" name="Rectangle 8">
            <a:extLst>
              <a:ext uri="{FF2B5EF4-FFF2-40B4-BE49-F238E27FC236}">
                <a16:creationId xmlns:a16="http://schemas.microsoft.com/office/drawing/2014/main" id="{E9AB4227-C361-C180-35FF-AA2181C245E0}"/>
              </a:ext>
            </a:extLst>
          </p:cNvPr>
          <p:cNvSpPr/>
          <p:nvPr/>
        </p:nvSpPr>
        <p:spPr bwMode="auto">
          <a:xfrm>
            <a:off x="623392" y="1404000"/>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Literature Review</a:t>
            </a:r>
          </a:p>
        </p:txBody>
      </p:sp>
      <p:sp>
        <p:nvSpPr>
          <p:cNvPr id="10" name="Rectangle 9">
            <a:extLst>
              <a:ext uri="{FF2B5EF4-FFF2-40B4-BE49-F238E27FC236}">
                <a16:creationId xmlns:a16="http://schemas.microsoft.com/office/drawing/2014/main" id="{32862AEF-FC27-5FC4-C030-1D39E840B936}"/>
              </a:ext>
            </a:extLst>
          </p:cNvPr>
          <p:cNvSpPr/>
          <p:nvPr/>
        </p:nvSpPr>
        <p:spPr bwMode="auto">
          <a:xfrm>
            <a:off x="623392" y="1988840"/>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RQ1: Amount Of Censorship</a:t>
            </a:r>
          </a:p>
        </p:txBody>
      </p:sp>
      <p:sp>
        <p:nvSpPr>
          <p:cNvPr id="11" name="Rectangle 10">
            <a:extLst>
              <a:ext uri="{FF2B5EF4-FFF2-40B4-BE49-F238E27FC236}">
                <a16:creationId xmlns:a16="http://schemas.microsoft.com/office/drawing/2014/main" id="{8AA3B982-ABCD-E78A-3346-637D2D3025B9}"/>
              </a:ext>
            </a:extLst>
          </p:cNvPr>
          <p:cNvSpPr/>
          <p:nvPr/>
        </p:nvSpPr>
        <p:spPr bwMode="auto">
          <a:xfrm>
            <a:off x="623392" y="2564904"/>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RQ2: Effectiveness of Censorship</a:t>
            </a:r>
          </a:p>
        </p:txBody>
      </p:sp>
      <p:sp>
        <p:nvSpPr>
          <p:cNvPr id="12" name="Rectangle 11">
            <a:extLst>
              <a:ext uri="{FF2B5EF4-FFF2-40B4-BE49-F238E27FC236}">
                <a16:creationId xmlns:a16="http://schemas.microsoft.com/office/drawing/2014/main" id="{2213C5EC-5904-64EB-B3FF-416DA0773710}"/>
              </a:ext>
            </a:extLst>
          </p:cNvPr>
          <p:cNvSpPr/>
          <p:nvPr/>
        </p:nvSpPr>
        <p:spPr bwMode="auto">
          <a:xfrm>
            <a:off x="623392" y="3140968"/>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RQ3: Which practice is more profitable</a:t>
            </a:r>
          </a:p>
        </p:txBody>
      </p:sp>
      <p:sp>
        <p:nvSpPr>
          <p:cNvPr id="13" name="Rectangle 12">
            <a:extLst>
              <a:ext uri="{FF2B5EF4-FFF2-40B4-BE49-F238E27FC236}">
                <a16:creationId xmlns:a16="http://schemas.microsoft.com/office/drawing/2014/main" id="{C57E45EB-5EBC-C43F-5F79-F0147885FEA6}"/>
              </a:ext>
            </a:extLst>
          </p:cNvPr>
          <p:cNvSpPr/>
          <p:nvPr/>
        </p:nvSpPr>
        <p:spPr bwMode="auto">
          <a:xfrm>
            <a:off x="623392" y="3717032"/>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RQ4: Can Censorship Be Prevented</a:t>
            </a:r>
          </a:p>
        </p:txBody>
      </p:sp>
      <p:sp>
        <p:nvSpPr>
          <p:cNvPr id="14" name="Rectangle 13">
            <a:extLst>
              <a:ext uri="{FF2B5EF4-FFF2-40B4-BE49-F238E27FC236}">
                <a16:creationId xmlns:a16="http://schemas.microsoft.com/office/drawing/2014/main" id="{8FA2FE98-A7F5-BD0C-86D7-5B093157C046}"/>
              </a:ext>
            </a:extLst>
          </p:cNvPr>
          <p:cNvSpPr/>
          <p:nvPr/>
        </p:nvSpPr>
        <p:spPr bwMode="auto">
          <a:xfrm>
            <a:off x="623392" y="4293096"/>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Finish writing Background </a:t>
            </a:r>
          </a:p>
        </p:txBody>
      </p:sp>
      <p:sp>
        <p:nvSpPr>
          <p:cNvPr id="15" name="Rectangle 14">
            <a:extLst>
              <a:ext uri="{FF2B5EF4-FFF2-40B4-BE49-F238E27FC236}">
                <a16:creationId xmlns:a16="http://schemas.microsoft.com/office/drawing/2014/main" id="{A60FA401-D6E7-2EBA-7A50-65B51D1895B5}"/>
              </a:ext>
            </a:extLst>
          </p:cNvPr>
          <p:cNvSpPr/>
          <p:nvPr/>
        </p:nvSpPr>
        <p:spPr bwMode="auto">
          <a:xfrm>
            <a:off x="623392" y="4869160"/>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Revision of thesis</a:t>
            </a:r>
          </a:p>
        </p:txBody>
      </p:sp>
      <p:sp>
        <p:nvSpPr>
          <p:cNvPr id="16" name="Rectangle 15">
            <a:extLst>
              <a:ext uri="{FF2B5EF4-FFF2-40B4-BE49-F238E27FC236}">
                <a16:creationId xmlns:a16="http://schemas.microsoft.com/office/drawing/2014/main" id="{8EE467A5-D8A7-48E8-5F4E-85834C39D523}"/>
              </a:ext>
            </a:extLst>
          </p:cNvPr>
          <p:cNvSpPr/>
          <p:nvPr/>
        </p:nvSpPr>
        <p:spPr bwMode="auto">
          <a:xfrm>
            <a:off x="623392" y="5445224"/>
            <a:ext cx="2160240" cy="50405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400" dirty="0">
                <a:solidFill>
                  <a:schemeClr val="bg1"/>
                </a:solidFill>
                <a:cs typeface="Arial" pitchFamily="34" charset="0"/>
              </a:rPr>
              <a:t>Create Presentation</a:t>
            </a:r>
          </a:p>
        </p:txBody>
      </p:sp>
      <p:cxnSp>
        <p:nvCxnSpPr>
          <p:cNvPr id="18" name="Straight Connector 17">
            <a:extLst>
              <a:ext uri="{FF2B5EF4-FFF2-40B4-BE49-F238E27FC236}">
                <a16:creationId xmlns:a16="http://schemas.microsoft.com/office/drawing/2014/main" id="{4E59BA22-FF96-A23E-01CB-50EAA347012B}"/>
              </a:ext>
            </a:extLst>
          </p:cNvPr>
          <p:cNvCxnSpPr>
            <a:cxnSpLocks/>
          </p:cNvCxnSpPr>
          <p:nvPr/>
        </p:nvCxnSpPr>
        <p:spPr bwMode="auto">
          <a:xfrm>
            <a:off x="4439816" y="1340768"/>
            <a:ext cx="0" cy="4735547"/>
          </a:xfrm>
          <a:prstGeom prst="line">
            <a:avLst/>
          </a:prstGeom>
          <a:ln>
            <a:prstDash val="sysDot"/>
            <a:headEnd type="none" w="med" len="med"/>
            <a:tailEnd type="none"/>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A4FFC17D-E78F-5CC2-419D-5340925CC894}"/>
              </a:ext>
            </a:extLst>
          </p:cNvPr>
          <p:cNvCxnSpPr>
            <a:cxnSpLocks/>
          </p:cNvCxnSpPr>
          <p:nvPr/>
        </p:nvCxnSpPr>
        <p:spPr bwMode="auto">
          <a:xfrm>
            <a:off x="10848528" y="1340768"/>
            <a:ext cx="0" cy="4735547"/>
          </a:xfrm>
          <a:prstGeom prst="line">
            <a:avLst/>
          </a:prstGeom>
          <a:ln>
            <a:prstDash val="sysDot"/>
            <a:headEnd type="none" w="med" len="med"/>
            <a:tailEnd type="non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E6FBE7F9-2FD9-0A9E-65EA-DA211E15F4AF}"/>
              </a:ext>
            </a:extLst>
          </p:cNvPr>
          <p:cNvSpPr txBox="1"/>
          <p:nvPr/>
        </p:nvSpPr>
        <p:spPr>
          <a:xfrm>
            <a:off x="3936866" y="6093296"/>
            <a:ext cx="1007006" cy="4231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DE" sz="1100" b="1" dirty="0">
                <a:latin typeface="Arial" pitchFamily="34" charset="0"/>
              </a:rPr>
              <a:t>Registration</a:t>
            </a:r>
          </a:p>
          <a:p>
            <a:pPr algn="ctr"/>
            <a:r>
              <a:rPr lang="en-DE" sz="1050" dirty="0">
                <a:latin typeface="Arial" pitchFamily="34" charset="0"/>
              </a:rPr>
              <a:t>15/04/2023</a:t>
            </a:r>
          </a:p>
        </p:txBody>
      </p:sp>
      <p:sp>
        <p:nvSpPr>
          <p:cNvPr id="26" name="TextBox 25">
            <a:extLst>
              <a:ext uri="{FF2B5EF4-FFF2-40B4-BE49-F238E27FC236}">
                <a16:creationId xmlns:a16="http://schemas.microsoft.com/office/drawing/2014/main" id="{394A4809-3CC1-F7E3-A0E2-E736A94E79DC}"/>
              </a:ext>
            </a:extLst>
          </p:cNvPr>
          <p:cNvSpPr txBox="1"/>
          <p:nvPr/>
        </p:nvSpPr>
        <p:spPr>
          <a:xfrm>
            <a:off x="10428806" y="6093296"/>
            <a:ext cx="984565" cy="4231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DE" sz="1100" b="1" dirty="0">
                <a:latin typeface="Arial" pitchFamily="34" charset="0"/>
              </a:rPr>
              <a:t>Submission</a:t>
            </a:r>
          </a:p>
          <a:p>
            <a:pPr algn="ctr"/>
            <a:r>
              <a:rPr lang="en-DE" sz="1050" dirty="0">
                <a:latin typeface="Arial" pitchFamily="34" charset="0"/>
              </a:rPr>
              <a:t>15/10/2023</a:t>
            </a:r>
          </a:p>
        </p:txBody>
      </p:sp>
      <p:cxnSp>
        <p:nvCxnSpPr>
          <p:cNvPr id="27" name="Straight Connector 26">
            <a:extLst>
              <a:ext uri="{FF2B5EF4-FFF2-40B4-BE49-F238E27FC236}">
                <a16:creationId xmlns:a16="http://schemas.microsoft.com/office/drawing/2014/main" id="{B8C24281-6140-F26C-0C51-91C7D89D6C50}"/>
              </a:ext>
            </a:extLst>
          </p:cNvPr>
          <p:cNvCxnSpPr>
            <a:cxnSpLocks/>
          </p:cNvCxnSpPr>
          <p:nvPr/>
        </p:nvCxnSpPr>
        <p:spPr bwMode="auto">
          <a:xfrm>
            <a:off x="5303912" y="1340768"/>
            <a:ext cx="0" cy="4735547"/>
          </a:xfrm>
          <a:prstGeom prst="line">
            <a:avLst/>
          </a:prstGeom>
          <a:ln>
            <a:prstDash val="sysDot"/>
            <a:headEnd type="none" w="med" len="med"/>
            <a:tailEnd type="non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09034F99-C596-5A47-009E-2BC788DD2608}"/>
              </a:ext>
            </a:extLst>
          </p:cNvPr>
          <p:cNvSpPr txBox="1"/>
          <p:nvPr/>
        </p:nvSpPr>
        <p:spPr>
          <a:xfrm>
            <a:off x="5017914" y="6093296"/>
            <a:ext cx="861134" cy="4231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DE" sz="1100" b="1" dirty="0">
                <a:latin typeface="Arial" pitchFamily="34" charset="0"/>
              </a:rPr>
              <a:t>Kick-Off</a:t>
            </a:r>
          </a:p>
          <a:p>
            <a:pPr algn="ctr"/>
            <a:r>
              <a:rPr lang="en-DE" sz="1050" dirty="0">
                <a:latin typeface="Arial" pitchFamily="34" charset="0"/>
              </a:rPr>
              <a:t>08/05/2023</a:t>
            </a:r>
          </a:p>
        </p:txBody>
      </p:sp>
      <p:sp>
        <p:nvSpPr>
          <p:cNvPr id="29" name="Rectangle 28">
            <a:extLst>
              <a:ext uri="{FF2B5EF4-FFF2-40B4-BE49-F238E27FC236}">
                <a16:creationId xmlns:a16="http://schemas.microsoft.com/office/drawing/2014/main" id="{D49C1495-1233-117A-1FB8-15AEA23439D3}"/>
              </a:ext>
            </a:extLst>
          </p:cNvPr>
          <p:cNvSpPr/>
          <p:nvPr/>
        </p:nvSpPr>
        <p:spPr bwMode="auto">
          <a:xfrm>
            <a:off x="4439816" y="2016000"/>
            <a:ext cx="2700000" cy="432000"/>
          </a:xfrm>
          <a:prstGeom prst="rect">
            <a:avLst/>
          </a:prstGeom>
          <a:pattFill prst="pct75">
            <a:fgClr>
              <a:schemeClr val="tx2"/>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0" name="Rectangle 29">
            <a:extLst>
              <a:ext uri="{FF2B5EF4-FFF2-40B4-BE49-F238E27FC236}">
                <a16:creationId xmlns:a16="http://schemas.microsoft.com/office/drawing/2014/main" id="{BD8D16AD-25F1-D5E6-4D05-289E38D47761}"/>
              </a:ext>
            </a:extLst>
          </p:cNvPr>
          <p:cNvSpPr/>
          <p:nvPr/>
        </p:nvSpPr>
        <p:spPr bwMode="auto">
          <a:xfrm>
            <a:off x="6096000" y="2592000"/>
            <a:ext cx="1524079" cy="432000"/>
          </a:xfrm>
          <a:prstGeom prst="rect">
            <a:avLst/>
          </a:prstGeom>
          <a:pattFill prst="pct75">
            <a:fgClr>
              <a:srgbClr val="A484EB"/>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1" name="Rectangle 30">
            <a:extLst>
              <a:ext uri="{FF2B5EF4-FFF2-40B4-BE49-F238E27FC236}">
                <a16:creationId xmlns:a16="http://schemas.microsoft.com/office/drawing/2014/main" id="{9046559C-A792-BE88-A5B4-B21B32727B64}"/>
              </a:ext>
            </a:extLst>
          </p:cNvPr>
          <p:cNvSpPr/>
          <p:nvPr/>
        </p:nvSpPr>
        <p:spPr bwMode="auto">
          <a:xfrm>
            <a:off x="6588145" y="3168000"/>
            <a:ext cx="1524079" cy="432000"/>
          </a:xfrm>
          <a:prstGeom prst="rect">
            <a:avLst/>
          </a:prstGeom>
          <a:pattFill prst="pct75">
            <a:fgClr>
              <a:schemeClr val="accent5">
                <a:lumMod val="40000"/>
                <a:lumOff val="60000"/>
              </a:schemeClr>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2" name="Rectangle 31">
            <a:extLst>
              <a:ext uri="{FF2B5EF4-FFF2-40B4-BE49-F238E27FC236}">
                <a16:creationId xmlns:a16="http://schemas.microsoft.com/office/drawing/2014/main" id="{25F7DBF6-7181-9F9F-75C3-3CBF0DCDEB42}"/>
              </a:ext>
            </a:extLst>
          </p:cNvPr>
          <p:cNvSpPr/>
          <p:nvPr/>
        </p:nvSpPr>
        <p:spPr bwMode="auto">
          <a:xfrm>
            <a:off x="7596257" y="3744000"/>
            <a:ext cx="1524079" cy="432000"/>
          </a:xfrm>
          <a:prstGeom prst="rect">
            <a:avLst/>
          </a:prstGeom>
          <a:pattFill prst="pct75">
            <a:fgClr>
              <a:schemeClr val="bg2">
                <a:lumMod val="75000"/>
              </a:schemeClr>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3" name="Rectangle 32">
            <a:extLst>
              <a:ext uri="{FF2B5EF4-FFF2-40B4-BE49-F238E27FC236}">
                <a16:creationId xmlns:a16="http://schemas.microsoft.com/office/drawing/2014/main" id="{A48E4F53-B05D-E0A7-CCFB-2C08055A8D75}"/>
              </a:ext>
            </a:extLst>
          </p:cNvPr>
          <p:cNvSpPr/>
          <p:nvPr/>
        </p:nvSpPr>
        <p:spPr bwMode="auto">
          <a:xfrm>
            <a:off x="8667985" y="4320000"/>
            <a:ext cx="1676487" cy="432000"/>
          </a:xfrm>
          <a:prstGeom prst="rect">
            <a:avLst/>
          </a:prstGeom>
          <a:pattFill prst="pct75">
            <a:fgClr>
              <a:srgbClr val="C0C0C0"/>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4" name="Rectangle 33">
            <a:extLst>
              <a:ext uri="{FF2B5EF4-FFF2-40B4-BE49-F238E27FC236}">
                <a16:creationId xmlns:a16="http://schemas.microsoft.com/office/drawing/2014/main" id="{9A8F993F-5AD5-83E7-02A8-23A2E12EECA2}"/>
              </a:ext>
            </a:extLst>
          </p:cNvPr>
          <p:cNvSpPr/>
          <p:nvPr/>
        </p:nvSpPr>
        <p:spPr bwMode="auto">
          <a:xfrm>
            <a:off x="10344472" y="4932000"/>
            <a:ext cx="504056" cy="432000"/>
          </a:xfrm>
          <a:prstGeom prst="rect">
            <a:avLst/>
          </a:prstGeom>
          <a:pattFill prst="pct75">
            <a:fgClr>
              <a:srgbClr val="C0C0C0"/>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5" name="Rectangle 34">
            <a:extLst>
              <a:ext uri="{FF2B5EF4-FFF2-40B4-BE49-F238E27FC236}">
                <a16:creationId xmlns:a16="http://schemas.microsoft.com/office/drawing/2014/main" id="{61091A0C-A284-65A7-1A5A-FE8BC0140376}"/>
              </a:ext>
            </a:extLst>
          </p:cNvPr>
          <p:cNvSpPr/>
          <p:nvPr/>
        </p:nvSpPr>
        <p:spPr bwMode="auto">
          <a:xfrm>
            <a:off x="10344472" y="5508000"/>
            <a:ext cx="504056" cy="432000"/>
          </a:xfrm>
          <a:prstGeom prst="rect">
            <a:avLst/>
          </a:prstGeom>
          <a:pattFill prst="pct75">
            <a:fgClr>
              <a:srgbClr val="C0C0C0"/>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6" name="Rectangle 35">
            <a:extLst>
              <a:ext uri="{FF2B5EF4-FFF2-40B4-BE49-F238E27FC236}">
                <a16:creationId xmlns:a16="http://schemas.microsoft.com/office/drawing/2014/main" id="{540D8E33-8C36-D756-56AB-E057D282C2A5}"/>
              </a:ext>
            </a:extLst>
          </p:cNvPr>
          <p:cNvSpPr/>
          <p:nvPr/>
        </p:nvSpPr>
        <p:spPr bwMode="auto">
          <a:xfrm>
            <a:off x="2891943" y="1440000"/>
            <a:ext cx="6372404" cy="432000"/>
          </a:xfrm>
          <a:prstGeom prst="rect">
            <a:avLst/>
          </a:prstGeom>
          <a:pattFill prst="pct75">
            <a:fgClr>
              <a:schemeClr val="accent5"/>
            </a:fgClr>
            <a:bgClr>
              <a:schemeClr val="bg1"/>
            </a:bgClr>
          </a:patt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151527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Cristian </a:t>
            </a:r>
            <a:r>
              <a:rPr lang="en-AU" dirty="0" err="1"/>
              <a:t>Neufuss</a:t>
            </a:r>
            <a:endParaRPr lang="en-AU" dirty="0"/>
          </a:p>
        </p:txBody>
      </p:sp>
      <p:sp>
        <p:nvSpPr>
          <p:cNvPr id="18" name="Textplatzhalter 17"/>
          <p:cNvSpPr>
            <a:spLocks noGrp="1"/>
          </p:cNvSpPr>
          <p:nvPr>
            <p:ph type="body" sz="quarter" idx="14"/>
          </p:nvPr>
        </p:nvSpPr>
        <p:spPr/>
        <p:txBody>
          <a:bodyPr/>
          <a:lstStyle/>
          <a:p>
            <a:r>
              <a:rPr lang="en-AU" noProof="1"/>
              <a:t>B.Sc.</a:t>
            </a:r>
          </a:p>
        </p:txBody>
      </p:sp>
      <p:sp>
        <p:nvSpPr>
          <p:cNvPr id="19" name="Textplatzhalter 18"/>
          <p:cNvSpPr>
            <a:spLocks noGrp="1"/>
          </p:cNvSpPr>
          <p:nvPr>
            <p:ph type="body" sz="quarter" idx="15"/>
          </p:nvPr>
        </p:nvSpPr>
        <p:spPr/>
        <p:txBody>
          <a:bodyPr/>
          <a:lstStyle/>
          <a:p>
            <a:r>
              <a:rPr lang="en-AU"/>
              <a:t>17132</a:t>
            </a:r>
            <a:endParaRPr lang="en-AU" dirty="0"/>
          </a:p>
        </p:txBody>
      </p:sp>
      <p:sp>
        <p:nvSpPr>
          <p:cNvPr id="21" name="Inhaltsplatzhalter 20"/>
          <p:cNvSpPr>
            <a:spLocks noGrp="1"/>
          </p:cNvSpPr>
          <p:nvPr>
            <p:ph sz="quarter" idx="18"/>
          </p:nvPr>
        </p:nvSpPr>
        <p:spPr/>
        <p:txBody>
          <a:bodyPr/>
          <a:lstStyle/>
          <a:p>
            <a:r>
              <a:rPr lang="de-DE" dirty="0" err="1"/>
              <a:t>Master‘s</a:t>
            </a:r>
            <a:r>
              <a:rPr lang="de-DE" dirty="0"/>
              <a:t> Student </a:t>
            </a:r>
            <a:r>
              <a:rPr lang="de-DE" dirty="0" err="1"/>
              <a:t>Informatics</a:t>
            </a:r>
            <a:endParaRPr lang="de-DE" dirty="0"/>
          </a:p>
          <a:p>
            <a:r>
              <a:rPr lang="de-DE" dirty="0" err="1"/>
              <a:t>cristian.neufuss@tum.de</a:t>
            </a:r>
            <a:endParaRPr lang="de-DE" dirty="0"/>
          </a:p>
        </p:txBody>
      </p:sp>
      <p:sp>
        <p:nvSpPr>
          <p:cNvPr id="11" name="Rectangle 10">
            <a:extLst>
              <a:ext uri="{FF2B5EF4-FFF2-40B4-BE49-F238E27FC236}">
                <a16:creationId xmlns:a16="http://schemas.microsoft.com/office/drawing/2014/main" id="{B6892FF1-CF24-0B0C-6029-8791FF0073A8}"/>
              </a:ext>
            </a:extLst>
          </p:cNvPr>
          <p:cNvSpPr/>
          <p:nvPr/>
        </p:nvSpPr>
        <p:spPr bwMode="auto">
          <a:xfrm>
            <a:off x="1055440" y="5373216"/>
            <a:ext cx="1944216" cy="936104"/>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16276200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F7699F4-F587-B13C-6D52-1521DB3B545B}"/>
              </a:ext>
            </a:extLst>
          </p:cNvPr>
          <p:cNvSpPr/>
          <p:nvPr/>
        </p:nvSpPr>
        <p:spPr bwMode="auto">
          <a:xfrm>
            <a:off x="8702695" y="3636000"/>
            <a:ext cx="2392574" cy="2119182"/>
          </a:xfrm>
          <a:prstGeom prst="ellipse">
            <a:avLst/>
          </a:prstGeom>
          <a:solidFill>
            <a:srgbClr val="DBE0F8"/>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0" name="Oval 9">
            <a:extLst>
              <a:ext uri="{FF2B5EF4-FFF2-40B4-BE49-F238E27FC236}">
                <a16:creationId xmlns:a16="http://schemas.microsoft.com/office/drawing/2014/main" id="{851D5903-8D00-A0E6-9FB0-4F02269C90A5}"/>
              </a:ext>
            </a:extLst>
          </p:cNvPr>
          <p:cNvSpPr/>
          <p:nvPr/>
        </p:nvSpPr>
        <p:spPr bwMode="auto">
          <a:xfrm>
            <a:off x="8640000" y="1332000"/>
            <a:ext cx="2392574" cy="2119182"/>
          </a:xfrm>
          <a:prstGeom prst="ellipse">
            <a:avLst/>
          </a:prstGeom>
          <a:solidFill>
            <a:srgbClr val="D8BAF8"/>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8" name="Oval 7">
            <a:extLst>
              <a:ext uri="{FF2B5EF4-FFF2-40B4-BE49-F238E27FC236}">
                <a16:creationId xmlns:a16="http://schemas.microsoft.com/office/drawing/2014/main" id="{3FB60DCC-1543-976F-22CA-147594F0423E}"/>
              </a:ext>
            </a:extLst>
          </p:cNvPr>
          <p:cNvSpPr/>
          <p:nvPr/>
        </p:nvSpPr>
        <p:spPr bwMode="auto">
          <a:xfrm>
            <a:off x="987958" y="3636000"/>
            <a:ext cx="2394000" cy="2119182"/>
          </a:xfrm>
          <a:prstGeom prst="ellipse">
            <a:avLst/>
          </a:prstGeom>
          <a:solidFill>
            <a:srgbClr val="ECE8C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7" name="Oval 6">
            <a:extLst>
              <a:ext uri="{FF2B5EF4-FFF2-40B4-BE49-F238E27FC236}">
                <a16:creationId xmlns:a16="http://schemas.microsoft.com/office/drawing/2014/main" id="{E3BFC94E-3486-7AE6-510B-33C17B1E2919}"/>
              </a:ext>
            </a:extLst>
          </p:cNvPr>
          <p:cNvSpPr/>
          <p:nvPr/>
        </p:nvSpPr>
        <p:spPr bwMode="auto">
          <a:xfrm>
            <a:off x="987958" y="1332000"/>
            <a:ext cx="2392574" cy="2088000"/>
          </a:xfrm>
          <a:prstGeom prst="ellipse">
            <a:avLst/>
          </a:prstGeom>
          <a:solidFill>
            <a:srgbClr val="C0C0C0"/>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 name="Titel 1"/>
          <p:cNvSpPr>
            <a:spLocks noGrp="1"/>
          </p:cNvSpPr>
          <p:nvPr>
            <p:ph type="title"/>
          </p:nvPr>
        </p:nvSpPr>
        <p:spPr/>
        <p:txBody>
          <a:bodyPr/>
          <a:lstStyle/>
          <a:p>
            <a:r>
              <a:rPr lang="en-US" dirty="0"/>
              <a:t>1. Introduction</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a:t>
            </a:fld>
            <a:endParaRPr lang="de-DE" dirty="0"/>
          </a:p>
        </p:txBody>
      </p:sp>
      <p:sp>
        <p:nvSpPr>
          <p:cNvPr id="12" name="Freeform 11">
            <a:extLst>
              <a:ext uri="{FF2B5EF4-FFF2-40B4-BE49-F238E27FC236}">
                <a16:creationId xmlns:a16="http://schemas.microsoft.com/office/drawing/2014/main" id="{1E6DF77E-304E-FF31-6D1E-2272D7100E10}"/>
              </a:ext>
            </a:extLst>
          </p:cNvPr>
          <p:cNvSpPr>
            <a:spLocks noChangeAspect="1"/>
          </p:cNvSpPr>
          <p:nvPr/>
        </p:nvSpPr>
        <p:spPr>
          <a:xfrm>
            <a:off x="3966565" y="5085184"/>
            <a:ext cx="4258871" cy="739205"/>
          </a:xfrm>
          <a:custGeom>
            <a:avLst/>
            <a:gdLst>
              <a:gd name="connsiteX0" fmla="*/ 710700 w 7874234"/>
              <a:gd name="connsiteY0" fmla="*/ 979629 h 1366718"/>
              <a:gd name="connsiteX1" fmla="*/ 678799 w 7874234"/>
              <a:gd name="connsiteY1" fmla="*/ 1011113 h 1366718"/>
              <a:gd name="connsiteX2" fmla="*/ 64205 w 7874234"/>
              <a:gd name="connsiteY2" fmla="*/ 1011113 h 1366718"/>
              <a:gd name="connsiteX3" fmla="*/ 354542 w 7874234"/>
              <a:gd name="connsiteY3" fmla="*/ 1301328 h 1366718"/>
              <a:gd name="connsiteX4" fmla="*/ 607326 w 7874234"/>
              <a:gd name="connsiteY4" fmla="*/ 1171761 h 1366718"/>
              <a:gd name="connsiteX5" fmla="*/ 646495 w 7874234"/>
              <a:gd name="connsiteY5" fmla="*/ 1159248 h 1366718"/>
              <a:gd name="connsiteX6" fmla="*/ 663859 w 7874234"/>
              <a:gd name="connsiteY6" fmla="*/ 1181448 h 1366718"/>
              <a:gd name="connsiteX7" fmla="*/ 659820 w 7874234"/>
              <a:gd name="connsiteY7" fmla="*/ 1202841 h 1366718"/>
              <a:gd name="connsiteX8" fmla="*/ 354139 w 7874234"/>
              <a:gd name="connsiteY8" fmla="*/ 1363489 h 1366718"/>
              <a:gd name="connsiteX9" fmla="*/ 0 w 7874234"/>
              <a:gd name="connsiteY9" fmla="*/ 980840 h 1366718"/>
              <a:gd name="connsiteX10" fmla="*/ 354139 w 7874234"/>
              <a:gd name="connsiteY10" fmla="*/ 598191 h 1366718"/>
              <a:gd name="connsiteX11" fmla="*/ 710700 w 7874234"/>
              <a:gd name="connsiteY11" fmla="*/ 979629 h 1366718"/>
              <a:gd name="connsiteX12" fmla="*/ 644880 w 7874234"/>
              <a:gd name="connsiteY12" fmla="*/ 949760 h 1366718"/>
              <a:gd name="connsiteX13" fmla="*/ 354542 w 7874234"/>
              <a:gd name="connsiteY13" fmla="*/ 659544 h 1366718"/>
              <a:gd name="connsiteX14" fmla="*/ 64205 w 7874234"/>
              <a:gd name="connsiteY14" fmla="*/ 949760 h 1366718"/>
              <a:gd name="connsiteX15" fmla="*/ 644880 w 7874234"/>
              <a:gd name="connsiteY15" fmla="*/ 949760 h 1366718"/>
              <a:gd name="connsiteX16" fmla="*/ 1456531 w 7874234"/>
              <a:gd name="connsiteY16" fmla="*/ 613126 h 1366718"/>
              <a:gd name="connsiteX17" fmla="*/ 1487221 w 7874234"/>
              <a:gd name="connsiteY17" fmla="*/ 643802 h 1366718"/>
              <a:gd name="connsiteX18" fmla="*/ 1456531 w 7874234"/>
              <a:gd name="connsiteY18" fmla="*/ 674479 h 1366718"/>
              <a:gd name="connsiteX19" fmla="*/ 1291778 w 7874234"/>
              <a:gd name="connsiteY19" fmla="*/ 674479 h 1366718"/>
              <a:gd name="connsiteX20" fmla="*/ 1291778 w 7874234"/>
              <a:gd name="connsiteY20" fmla="*/ 1320703 h 1366718"/>
              <a:gd name="connsiteX21" fmla="*/ 1261089 w 7874234"/>
              <a:gd name="connsiteY21" fmla="*/ 1351380 h 1366718"/>
              <a:gd name="connsiteX22" fmla="*/ 1230400 w 7874234"/>
              <a:gd name="connsiteY22" fmla="*/ 1320703 h 1366718"/>
              <a:gd name="connsiteX23" fmla="*/ 1230400 w 7874234"/>
              <a:gd name="connsiteY23" fmla="*/ 674479 h 1366718"/>
              <a:gd name="connsiteX24" fmla="*/ 1072107 w 7874234"/>
              <a:gd name="connsiteY24" fmla="*/ 674479 h 1366718"/>
              <a:gd name="connsiteX25" fmla="*/ 1041418 w 7874234"/>
              <a:gd name="connsiteY25" fmla="*/ 643802 h 1366718"/>
              <a:gd name="connsiteX26" fmla="*/ 1072107 w 7874234"/>
              <a:gd name="connsiteY26" fmla="*/ 613126 h 1366718"/>
              <a:gd name="connsiteX27" fmla="*/ 1230400 w 7874234"/>
              <a:gd name="connsiteY27" fmla="*/ 613126 h 1366718"/>
              <a:gd name="connsiteX28" fmla="*/ 1230400 w 7874234"/>
              <a:gd name="connsiteY28" fmla="*/ 376594 h 1366718"/>
              <a:gd name="connsiteX29" fmla="*/ 1255032 w 7874234"/>
              <a:gd name="connsiteY29" fmla="*/ 345514 h 1366718"/>
              <a:gd name="connsiteX30" fmla="*/ 1291778 w 7874234"/>
              <a:gd name="connsiteY30" fmla="*/ 375787 h 1366718"/>
              <a:gd name="connsiteX31" fmla="*/ 1291778 w 7874234"/>
              <a:gd name="connsiteY31" fmla="*/ 613126 h 1366718"/>
              <a:gd name="connsiteX32" fmla="*/ 1456531 w 7874234"/>
              <a:gd name="connsiteY32" fmla="*/ 613126 h 1366718"/>
              <a:gd name="connsiteX33" fmla="*/ 2461607 w 7874234"/>
              <a:gd name="connsiteY33" fmla="*/ 925542 h 1366718"/>
              <a:gd name="connsiteX34" fmla="*/ 2461607 w 7874234"/>
              <a:gd name="connsiteY34" fmla="*/ 1317070 h 1366718"/>
              <a:gd name="connsiteX35" fmla="*/ 2430918 w 7874234"/>
              <a:gd name="connsiteY35" fmla="*/ 1347747 h 1366718"/>
              <a:gd name="connsiteX36" fmla="*/ 2400228 w 7874234"/>
              <a:gd name="connsiteY36" fmla="*/ 1317070 h 1366718"/>
              <a:gd name="connsiteX37" fmla="*/ 2400228 w 7874234"/>
              <a:gd name="connsiteY37" fmla="*/ 925542 h 1366718"/>
              <a:gd name="connsiteX38" fmla="*/ 2178134 w 7874234"/>
              <a:gd name="connsiteY38" fmla="*/ 661562 h 1366718"/>
              <a:gd name="connsiteX39" fmla="*/ 1918487 w 7874234"/>
              <a:gd name="connsiteY39" fmla="*/ 995775 h 1366718"/>
              <a:gd name="connsiteX40" fmla="*/ 1920506 w 7874234"/>
              <a:gd name="connsiteY40" fmla="*/ 1022011 h 1366718"/>
              <a:gd name="connsiteX41" fmla="*/ 1920506 w 7874234"/>
              <a:gd name="connsiteY41" fmla="*/ 1315859 h 1366718"/>
              <a:gd name="connsiteX42" fmla="*/ 1895873 w 7874234"/>
              <a:gd name="connsiteY42" fmla="*/ 1346940 h 1366718"/>
              <a:gd name="connsiteX43" fmla="*/ 1859127 w 7874234"/>
              <a:gd name="connsiteY43" fmla="*/ 1316667 h 1366718"/>
              <a:gd name="connsiteX44" fmla="*/ 1859127 w 7874234"/>
              <a:gd name="connsiteY44" fmla="*/ 30676 h 1366718"/>
              <a:gd name="connsiteX45" fmla="*/ 1889816 w 7874234"/>
              <a:gd name="connsiteY45" fmla="*/ 0 h 1366718"/>
              <a:gd name="connsiteX46" fmla="*/ 1920506 w 7874234"/>
              <a:gd name="connsiteY46" fmla="*/ 30676 h 1366718"/>
              <a:gd name="connsiteX47" fmla="*/ 1920506 w 7874234"/>
              <a:gd name="connsiteY47" fmla="*/ 758435 h 1366718"/>
              <a:gd name="connsiteX48" fmla="*/ 2177731 w 7874234"/>
              <a:gd name="connsiteY48" fmla="*/ 600210 h 1366718"/>
              <a:gd name="connsiteX49" fmla="*/ 2461607 w 7874234"/>
              <a:gd name="connsiteY49" fmla="*/ 925542 h 1366718"/>
              <a:gd name="connsiteX50" fmla="*/ 3563596 w 7874234"/>
              <a:gd name="connsiteY50" fmla="*/ 979629 h 1366718"/>
              <a:gd name="connsiteX51" fmla="*/ 3531695 w 7874234"/>
              <a:gd name="connsiteY51" fmla="*/ 1011113 h 1366718"/>
              <a:gd name="connsiteX52" fmla="*/ 2916697 w 7874234"/>
              <a:gd name="connsiteY52" fmla="*/ 1011113 h 1366718"/>
              <a:gd name="connsiteX53" fmla="*/ 3207034 w 7874234"/>
              <a:gd name="connsiteY53" fmla="*/ 1301328 h 1366718"/>
              <a:gd name="connsiteX54" fmla="*/ 3459817 w 7874234"/>
              <a:gd name="connsiteY54" fmla="*/ 1171761 h 1366718"/>
              <a:gd name="connsiteX55" fmla="*/ 3498987 w 7874234"/>
              <a:gd name="connsiteY55" fmla="*/ 1159248 h 1366718"/>
              <a:gd name="connsiteX56" fmla="*/ 3516350 w 7874234"/>
              <a:gd name="connsiteY56" fmla="*/ 1181448 h 1366718"/>
              <a:gd name="connsiteX57" fmla="*/ 3512312 w 7874234"/>
              <a:gd name="connsiteY57" fmla="*/ 1202841 h 1366718"/>
              <a:gd name="connsiteX58" fmla="*/ 3206630 w 7874234"/>
              <a:gd name="connsiteY58" fmla="*/ 1363489 h 1366718"/>
              <a:gd name="connsiteX59" fmla="*/ 2852492 w 7874234"/>
              <a:gd name="connsiteY59" fmla="*/ 980840 h 1366718"/>
              <a:gd name="connsiteX60" fmla="*/ 3206630 w 7874234"/>
              <a:gd name="connsiteY60" fmla="*/ 598191 h 1366718"/>
              <a:gd name="connsiteX61" fmla="*/ 3563596 w 7874234"/>
              <a:gd name="connsiteY61" fmla="*/ 979629 h 1366718"/>
              <a:gd name="connsiteX62" fmla="*/ 3497371 w 7874234"/>
              <a:gd name="connsiteY62" fmla="*/ 949760 h 1366718"/>
              <a:gd name="connsiteX63" fmla="*/ 3207034 w 7874234"/>
              <a:gd name="connsiteY63" fmla="*/ 659544 h 1366718"/>
              <a:gd name="connsiteX64" fmla="*/ 2916697 w 7874234"/>
              <a:gd name="connsiteY64" fmla="*/ 949760 h 1366718"/>
              <a:gd name="connsiteX65" fmla="*/ 3497371 w 7874234"/>
              <a:gd name="connsiteY65" fmla="*/ 949760 h 1366718"/>
              <a:gd name="connsiteX66" fmla="*/ 4317907 w 7874234"/>
              <a:gd name="connsiteY66" fmla="*/ 641784 h 1366718"/>
              <a:gd name="connsiteX67" fmla="*/ 4289237 w 7874234"/>
              <a:gd name="connsiteY67" fmla="*/ 674883 h 1366718"/>
              <a:gd name="connsiteX68" fmla="*/ 4027570 w 7874234"/>
              <a:gd name="connsiteY68" fmla="*/ 1019993 h 1366718"/>
              <a:gd name="connsiteX69" fmla="*/ 4027570 w 7874234"/>
              <a:gd name="connsiteY69" fmla="*/ 1313841 h 1366718"/>
              <a:gd name="connsiteX70" fmla="*/ 4002938 w 7874234"/>
              <a:gd name="connsiteY70" fmla="*/ 1344922 h 1366718"/>
              <a:gd name="connsiteX71" fmla="*/ 3966191 w 7874234"/>
              <a:gd name="connsiteY71" fmla="*/ 1314649 h 1366718"/>
              <a:gd name="connsiteX72" fmla="*/ 3966191 w 7874234"/>
              <a:gd name="connsiteY72" fmla="*/ 645013 h 1366718"/>
              <a:gd name="connsiteX73" fmla="*/ 3990823 w 7874234"/>
              <a:gd name="connsiteY73" fmla="*/ 613933 h 1366718"/>
              <a:gd name="connsiteX74" fmla="*/ 4027570 w 7874234"/>
              <a:gd name="connsiteY74" fmla="*/ 644206 h 1366718"/>
              <a:gd name="connsiteX75" fmla="*/ 4027570 w 7874234"/>
              <a:gd name="connsiteY75" fmla="*/ 780636 h 1366718"/>
              <a:gd name="connsiteX76" fmla="*/ 4284795 w 7874234"/>
              <a:gd name="connsiteY76" fmla="*/ 613529 h 1366718"/>
              <a:gd name="connsiteX77" fmla="*/ 4317907 w 7874234"/>
              <a:gd name="connsiteY77" fmla="*/ 641784 h 1366718"/>
              <a:gd name="connsiteX78" fmla="*/ 5327424 w 7874234"/>
              <a:gd name="connsiteY78" fmla="*/ 979629 h 1366718"/>
              <a:gd name="connsiteX79" fmla="*/ 5295524 w 7874234"/>
              <a:gd name="connsiteY79" fmla="*/ 1011113 h 1366718"/>
              <a:gd name="connsiteX80" fmla="*/ 4680929 w 7874234"/>
              <a:gd name="connsiteY80" fmla="*/ 1011113 h 1366718"/>
              <a:gd name="connsiteX81" fmla="*/ 4971267 w 7874234"/>
              <a:gd name="connsiteY81" fmla="*/ 1301328 h 1366718"/>
              <a:gd name="connsiteX82" fmla="*/ 5224050 w 7874234"/>
              <a:gd name="connsiteY82" fmla="*/ 1171761 h 1366718"/>
              <a:gd name="connsiteX83" fmla="*/ 5263219 w 7874234"/>
              <a:gd name="connsiteY83" fmla="*/ 1159248 h 1366718"/>
              <a:gd name="connsiteX84" fmla="*/ 5280583 w 7874234"/>
              <a:gd name="connsiteY84" fmla="*/ 1181448 h 1366718"/>
              <a:gd name="connsiteX85" fmla="*/ 5276545 w 7874234"/>
              <a:gd name="connsiteY85" fmla="*/ 1202841 h 1366718"/>
              <a:gd name="connsiteX86" fmla="*/ 4970863 w 7874234"/>
              <a:gd name="connsiteY86" fmla="*/ 1363489 h 1366718"/>
              <a:gd name="connsiteX87" fmla="*/ 4616724 w 7874234"/>
              <a:gd name="connsiteY87" fmla="*/ 980840 h 1366718"/>
              <a:gd name="connsiteX88" fmla="*/ 4970863 w 7874234"/>
              <a:gd name="connsiteY88" fmla="*/ 598191 h 1366718"/>
              <a:gd name="connsiteX89" fmla="*/ 5327424 w 7874234"/>
              <a:gd name="connsiteY89" fmla="*/ 979629 h 1366718"/>
              <a:gd name="connsiteX90" fmla="*/ 5261604 w 7874234"/>
              <a:gd name="connsiteY90" fmla="*/ 949760 h 1366718"/>
              <a:gd name="connsiteX91" fmla="*/ 4971267 w 7874234"/>
              <a:gd name="connsiteY91" fmla="*/ 659544 h 1366718"/>
              <a:gd name="connsiteX92" fmla="*/ 4680929 w 7874234"/>
              <a:gd name="connsiteY92" fmla="*/ 949760 h 1366718"/>
              <a:gd name="connsiteX93" fmla="*/ 5261604 w 7874234"/>
              <a:gd name="connsiteY93" fmla="*/ 949760 h 1366718"/>
              <a:gd name="connsiteX94" fmla="*/ 6319578 w 7874234"/>
              <a:gd name="connsiteY94" fmla="*/ 649453 h 1366718"/>
              <a:gd name="connsiteX95" fmla="*/ 6319578 w 7874234"/>
              <a:gd name="connsiteY95" fmla="*/ 1320703 h 1366718"/>
              <a:gd name="connsiteX96" fmla="*/ 6288889 w 7874234"/>
              <a:gd name="connsiteY96" fmla="*/ 1351380 h 1366718"/>
              <a:gd name="connsiteX97" fmla="*/ 6258199 w 7874234"/>
              <a:gd name="connsiteY97" fmla="*/ 1320703 h 1366718"/>
              <a:gd name="connsiteX98" fmla="*/ 6258199 w 7874234"/>
              <a:gd name="connsiteY98" fmla="*/ 1193154 h 1366718"/>
              <a:gd name="connsiteX99" fmla="*/ 6002993 w 7874234"/>
              <a:gd name="connsiteY99" fmla="*/ 1366718 h 1366718"/>
              <a:gd name="connsiteX100" fmla="*/ 5719117 w 7874234"/>
              <a:gd name="connsiteY100" fmla="*/ 1041386 h 1366718"/>
              <a:gd name="connsiteX101" fmla="*/ 5719117 w 7874234"/>
              <a:gd name="connsiteY101" fmla="*/ 647839 h 1366718"/>
              <a:gd name="connsiteX102" fmla="*/ 5749806 w 7874234"/>
              <a:gd name="connsiteY102" fmla="*/ 617162 h 1366718"/>
              <a:gd name="connsiteX103" fmla="*/ 5780496 w 7874234"/>
              <a:gd name="connsiteY103" fmla="*/ 647839 h 1366718"/>
              <a:gd name="connsiteX104" fmla="*/ 5780496 w 7874234"/>
              <a:gd name="connsiteY104" fmla="*/ 1041386 h 1366718"/>
              <a:gd name="connsiteX105" fmla="*/ 6002589 w 7874234"/>
              <a:gd name="connsiteY105" fmla="*/ 1305365 h 1366718"/>
              <a:gd name="connsiteX106" fmla="*/ 6257795 w 7874234"/>
              <a:gd name="connsiteY106" fmla="*/ 898498 h 1366718"/>
              <a:gd name="connsiteX107" fmla="*/ 6257795 w 7874234"/>
              <a:gd name="connsiteY107" fmla="*/ 647839 h 1366718"/>
              <a:gd name="connsiteX108" fmla="*/ 6297369 w 7874234"/>
              <a:gd name="connsiteY108" fmla="*/ 618373 h 1366718"/>
              <a:gd name="connsiteX109" fmla="*/ 6319578 w 7874234"/>
              <a:gd name="connsiteY109" fmla="*/ 649453 h 1366718"/>
              <a:gd name="connsiteX110" fmla="*/ 7874234 w 7874234"/>
              <a:gd name="connsiteY110" fmla="*/ 923120 h 1366718"/>
              <a:gd name="connsiteX111" fmla="*/ 7874234 w 7874234"/>
              <a:gd name="connsiteY111" fmla="*/ 1316667 h 1366718"/>
              <a:gd name="connsiteX112" fmla="*/ 7843545 w 7874234"/>
              <a:gd name="connsiteY112" fmla="*/ 1347343 h 1366718"/>
              <a:gd name="connsiteX113" fmla="*/ 7812855 w 7874234"/>
              <a:gd name="connsiteY113" fmla="*/ 1316667 h 1366718"/>
              <a:gd name="connsiteX114" fmla="*/ 7812855 w 7874234"/>
              <a:gd name="connsiteY114" fmla="*/ 923120 h 1366718"/>
              <a:gd name="connsiteX115" fmla="*/ 7590762 w 7874234"/>
              <a:gd name="connsiteY115" fmla="*/ 661562 h 1366718"/>
              <a:gd name="connsiteX116" fmla="*/ 7335556 w 7874234"/>
              <a:gd name="connsiteY116" fmla="*/ 1013131 h 1366718"/>
              <a:gd name="connsiteX117" fmla="*/ 7335556 w 7874234"/>
              <a:gd name="connsiteY117" fmla="*/ 1316667 h 1366718"/>
              <a:gd name="connsiteX118" fmla="*/ 7304867 w 7874234"/>
              <a:gd name="connsiteY118" fmla="*/ 1347343 h 1366718"/>
              <a:gd name="connsiteX119" fmla="*/ 7274177 w 7874234"/>
              <a:gd name="connsiteY119" fmla="*/ 1316667 h 1366718"/>
              <a:gd name="connsiteX120" fmla="*/ 7274177 w 7874234"/>
              <a:gd name="connsiteY120" fmla="*/ 923120 h 1366718"/>
              <a:gd name="connsiteX121" fmla="*/ 7052084 w 7874234"/>
              <a:gd name="connsiteY121" fmla="*/ 661562 h 1366718"/>
              <a:gd name="connsiteX122" fmla="*/ 6794858 w 7874234"/>
              <a:gd name="connsiteY122" fmla="*/ 1004655 h 1366718"/>
              <a:gd name="connsiteX123" fmla="*/ 6794858 w 7874234"/>
              <a:gd name="connsiteY123" fmla="*/ 1019993 h 1366718"/>
              <a:gd name="connsiteX124" fmla="*/ 6794858 w 7874234"/>
              <a:gd name="connsiteY124" fmla="*/ 1315859 h 1366718"/>
              <a:gd name="connsiteX125" fmla="*/ 6769823 w 7874234"/>
              <a:gd name="connsiteY125" fmla="*/ 1346940 h 1366718"/>
              <a:gd name="connsiteX126" fmla="*/ 6733076 w 7874234"/>
              <a:gd name="connsiteY126" fmla="*/ 1316667 h 1366718"/>
              <a:gd name="connsiteX127" fmla="*/ 6733076 w 7874234"/>
              <a:gd name="connsiteY127" fmla="*/ 645013 h 1366718"/>
              <a:gd name="connsiteX128" fmla="*/ 6757708 w 7874234"/>
              <a:gd name="connsiteY128" fmla="*/ 613933 h 1366718"/>
              <a:gd name="connsiteX129" fmla="*/ 6794455 w 7874234"/>
              <a:gd name="connsiteY129" fmla="*/ 644206 h 1366718"/>
              <a:gd name="connsiteX130" fmla="*/ 6794455 w 7874234"/>
              <a:gd name="connsiteY130" fmla="*/ 756417 h 1366718"/>
              <a:gd name="connsiteX131" fmla="*/ 7051679 w 7874234"/>
              <a:gd name="connsiteY131" fmla="*/ 600210 h 1366718"/>
              <a:gd name="connsiteX132" fmla="*/ 7313347 w 7874234"/>
              <a:gd name="connsiteY132" fmla="*/ 795974 h 1366718"/>
              <a:gd name="connsiteX133" fmla="*/ 7590358 w 7874234"/>
              <a:gd name="connsiteY133" fmla="*/ 600210 h 1366718"/>
              <a:gd name="connsiteX134" fmla="*/ 7874234 w 7874234"/>
              <a:gd name="connsiteY134" fmla="*/ 923120 h 13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874234" h="1366718">
                <a:moveTo>
                  <a:pt x="710700" y="979629"/>
                </a:moveTo>
                <a:cubicBezTo>
                  <a:pt x="710700" y="996985"/>
                  <a:pt x="696163" y="1011113"/>
                  <a:pt x="678799" y="1011113"/>
                </a:cubicBezTo>
                <a:lnTo>
                  <a:pt x="64205" y="1011113"/>
                </a:lnTo>
                <a:cubicBezTo>
                  <a:pt x="79550" y="1162881"/>
                  <a:pt x="193827" y="1301328"/>
                  <a:pt x="354542" y="1301328"/>
                </a:cubicBezTo>
                <a:cubicBezTo>
                  <a:pt x="464378" y="1301328"/>
                  <a:pt x="545947" y="1259350"/>
                  <a:pt x="607326" y="1171761"/>
                </a:cubicBezTo>
                <a:cubicBezTo>
                  <a:pt x="616209" y="1159652"/>
                  <a:pt x="629535" y="1151982"/>
                  <a:pt x="646495" y="1159248"/>
                </a:cubicBezTo>
                <a:cubicBezTo>
                  <a:pt x="655782" y="1163285"/>
                  <a:pt x="662243" y="1171761"/>
                  <a:pt x="663859" y="1181448"/>
                </a:cubicBezTo>
                <a:cubicBezTo>
                  <a:pt x="665474" y="1191539"/>
                  <a:pt x="662647" y="1197190"/>
                  <a:pt x="659820" y="1202841"/>
                </a:cubicBezTo>
                <a:cubicBezTo>
                  <a:pt x="598038" y="1310612"/>
                  <a:pt x="474877" y="1363489"/>
                  <a:pt x="354139" y="1363489"/>
                </a:cubicBezTo>
                <a:cubicBezTo>
                  <a:pt x="147390" y="1363489"/>
                  <a:pt x="0" y="1178622"/>
                  <a:pt x="0" y="980840"/>
                </a:cubicBezTo>
                <a:cubicBezTo>
                  <a:pt x="0" y="783057"/>
                  <a:pt x="147390" y="598191"/>
                  <a:pt x="354139" y="598191"/>
                </a:cubicBezTo>
                <a:cubicBezTo>
                  <a:pt x="560888" y="597788"/>
                  <a:pt x="710296" y="782250"/>
                  <a:pt x="710700" y="979629"/>
                </a:cubicBezTo>
                <a:moveTo>
                  <a:pt x="644880" y="949760"/>
                </a:moveTo>
                <a:cubicBezTo>
                  <a:pt x="631554" y="797992"/>
                  <a:pt x="515258" y="659544"/>
                  <a:pt x="354542" y="659544"/>
                </a:cubicBezTo>
                <a:cubicBezTo>
                  <a:pt x="193827" y="659544"/>
                  <a:pt x="79550" y="797992"/>
                  <a:pt x="64205" y="949760"/>
                </a:cubicBezTo>
                <a:lnTo>
                  <a:pt x="644880" y="949760"/>
                </a:lnTo>
                <a:close/>
                <a:moveTo>
                  <a:pt x="1456531" y="613126"/>
                </a:moveTo>
                <a:cubicBezTo>
                  <a:pt x="1474299" y="613126"/>
                  <a:pt x="1487221" y="628464"/>
                  <a:pt x="1487221" y="643802"/>
                </a:cubicBezTo>
                <a:cubicBezTo>
                  <a:pt x="1487221" y="661562"/>
                  <a:pt x="1473895" y="674479"/>
                  <a:pt x="1456531" y="674479"/>
                </a:cubicBezTo>
                <a:lnTo>
                  <a:pt x="1291778" y="674479"/>
                </a:lnTo>
                <a:lnTo>
                  <a:pt x="1291778" y="1320703"/>
                </a:lnTo>
                <a:cubicBezTo>
                  <a:pt x="1291778" y="1336041"/>
                  <a:pt x="1278453" y="1351380"/>
                  <a:pt x="1261089" y="1351380"/>
                </a:cubicBezTo>
                <a:cubicBezTo>
                  <a:pt x="1243321" y="1351380"/>
                  <a:pt x="1230400" y="1336041"/>
                  <a:pt x="1230400" y="1320703"/>
                </a:cubicBezTo>
                <a:lnTo>
                  <a:pt x="1230400" y="674479"/>
                </a:lnTo>
                <a:lnTo>
                  <a:pt x="1072107" y="674479"/>
                </a:lnTo>
                <a:cubicBezTo>
                  <a:pt x="1054340" y="674479"/>
                  <a:pt x="1041418" y="661159"/>
                  <a:pt x="1041418" y="643802"/>
                </a:cubicBezTo>
                <a:cubicBezTo>
                  <a:pt x="1041418" y="628464"/>
                  <a:pt x="1054744" y="613126"/>
                  <a:pt x="1072107" y="613126"/>
                </a:cubicBezTo>
                <a:lnTo>
                  <a:pt x="1230400" y="613126"/>
                </a:lnTo>
                <a:lnTo>
                  <a:pt x="1230400" y="376594"/>
                </a:lnTo>
                <a:cubicBezTo>
                  <a:pt x="1230400" y="361660"/>
                  <a:pt x="1240495" y="347936"/>
                  <a:pt x="1255032" y="345514"/>
                </a:cubicBezTo>
                <a:cubicBezTo>
                  <a:pt x="1275626" y="342285"/>
                  <a:pt x="1291778" y="356412"/>
                  <a:pt x="1291778" y="375787"/>
                </a:cubicBezTo>
                <a:lnTo>
                  <a:pt x="1291778" y="613126"/>
                </a:lnTo>
                <a:lnTo>
                  <a:pt x="1456531" y="613126"/>
                </a:lnTo>
                <a:close/>
                <a:moveTo>
                  <a:pt x="2461607" y="925542"/>
                </a:moveTo>
                <a:lnTo>
                  <a:pt x="2461607" y="1317070"/>
                </a:lnTo>
                <a:cubicBezTo>
                  <a:pt x="2461607" y="1334831"/>
                  <a:pt x="2446262" y="1347747"/>
                  <a:pt x="2430918" y="1347747"/>
                </a:cubicBezTo>
                <a:cubicBezTo>
                  <a:pt x="2413150" y="1347747"/>
                  <a:pt x="2400228" y="1334427"/>
                  <a:pt x="2400228" y="1317070"/>
                </a:cubicBezTo>
                <a:lnTo>
                  <a:pt x="2400228" y="925542"/>
                </a:lnTo>
                <a:cubicBezTo>
                  <a:pt x="2400228" y="793552"/>
                  <a:pt x="2325524" y="661562"/>
                  <a:pt x="2178134" y="661562"/>
                </a:cubicBezTo>
                <a:cubicBezTo>
                  <a:pt x="1989153" y="661562"/>
                  <a:pt x="1907584" y="826650"/>
                  <a:pt x="1918487" y="995775"/>
                </a:cubicBezTo>
                <a:cubicBezTo>
                  <a:pt x="1918487" y="1000215"/>
                  <a:pt x="1920506" y="1019993"/>
                  <a:pt x="1920506" y="1022011"/>
                </a:cubicBezTo>
                <a:lnTo>
                  <a:pt x="1920506" y="1315859"/>
                </a:lnTo>
                <a:cubicBezTo>
                  <a:pt x="1920506" y="1330794"/>
                  <a:pt x="1910410" y="1344518"/>
                  <a:pt x="1895873" y="1346940"/>
                </a:cubicBezTo>
                <a:cubicBezTo>
                  <a:pt x="1875279" y="1350169"/>
                  <a:pt x="1859127" y="1336041"/>
                  <a:pt x="1859127" y="1316667"/>
                </a:cubicBezTo>
                <a:lnTo>
                  <a:pt x="1859127" y="30676"/>
                </a:lnTo>
                <a:cubicBezTo>
                  <a:pt x="1859127" y="15338"/>
                  <a:pt x="1872453" y="0"/>
                  <a:pt x="1889816" y="0"/>
                </a:cubicBezTo>
                <a:cubicBezTo>
                  <a:pt x="1907584" y="0"/>
                  <a:pt x="1920506" y="15338"/>
                  <a:pt x="1920506" y="30676"/>
                </a:cubicBezTo>
                <a:lnTo>
                  <a:pt x="1920506" y="758435"/>
                </a:lnTo>
                <a:cubicBezTo>
                  <a:pt x="1973404" y="663984"/>
                  <a:pt x="2067895" y="600210"/>
                  <a:pt x="2177731" y="600210"/>
                </a:cubicBezTo>
                <a:cubicBezTo>
                  <a:pt x="2358232" y="600210"/>
                  <a:pt x="2461607" y="758435"/>
                  <a:pt x="2461607" y="925542"/>
                </a:cubicBezTo>
                <a:moveTo>
                  <a:pt x="3563596" y="979629"/>
                </a:moveTo>
                <a:cubicBezTo>
                  <a:pt x="3563596" y="996985"/>
                  <a:pt x="3549059" y="1011113"/>
                  <a:pt x="3531695" y="1011113"/>
                </a:cubicBezTo>
                <a:lnTo>
                  <a:pt x="2916697" y="1011113"/>
                </a:lnTo>
                <a:cubicBezTo>
                  <a:pt x="2932042" y="1162881"/>
                  <a:pt x="3046319" y="1301328"/>
                  <a:pt x="3207034" y="1301328"/>
                </a:cubicBezTo>
                <a:cubicBezTo>
                  <a:pt x="3316870" y="1301328"/>
                  <a:pt x="3398439" y="1259350"/>
                  <a:pt x="3459817" y="1171761"/>
                </a:cubicBezTo>
                <a:cubicBezTo>
                  <a:pt x="3468701" y="1159652"/>
                  <a:pt x="3482027" y="1151982"/>
                  <a:pt x="3498987" y="1159248"/>
                </a:cubicBezTo>
                <a:cubicBezTo>
                  <a:pt x="3508274" y="1163285"/>
                  <a:pt x="3514735" y="1171761"/>
                  <a:pt x="3516350" y="1181448"/>
                </a:cubicBezTo>
                <a:cubicBezTo>
                  <a:pt x="3517965" y="1191539"/>
                  <a:pt x="3515139" y="1197190"/>
                  <a:pt x="3512312" y="1202841"/>
                </a:cubicBezTo>
                <a:cubicBezTo>
                  <a:pt x="3450530" y="1310612"/>
                  <a:pt x="3327369" y="1363489"/>
                  <a:pt x="3206630" y="1363489"/>
                </a:cubicBezTo>
                <a:cubicBezTo>
                  <a:pt x="2999881" y="1363489"/>
                  <a:pt x="2852492" y="1178622"/>
                  <a:pt x="2852492" y="980840"/>
                </a:cubicBezTo>
                <a:cubicBezTo>
                  <a:pt x="2852492" y="783057"/>
                  <a:pt x="2999881" y="598191"/>
                  <a:pt x="3206630" y="598191"/>
                </a:cubicBezTo>
                <a:cubicBezTo>
                  <a:pt x="3413783" y="597788"/>
                  <a:pt x="3563192" y="782250"/>
                  <a:pt x="3563596" y="979629"/>
                </a:cubicBezTo>
                <a:moveTo>
                  <a:pt x="3497371" y="949760"/>
                </a:moveTo>
                <a:cubicBezTo>
                  <a:pt x="3484046" y="797992"/>
                  <a:pt x="3367750" y="659544"/>
                  <a:pt x="3207034" y="659544"/>
                </a:cubicBezTo>
                <a:cubicBezTo>
                  <a:pt x="3046319" y="659544"/>
                  <a:pt x="2932042" y="797992"/>
                  <a:pt x="2916697" y="949760"/>
                </a:cubicBezTo>
                <a:lnTo>
                  <a:pt x="3497371" y="949760"/>
                </a:lnTo>
                <a:close/>
                <a:moveTo>
                  <a:pt x="4317907" y="641784"/>
                </a:moveTo>
                <a:cubicBezTo>
                  <a:pt x="4317907" y="661562"/>
                  <a:pt x="4307004" y="672461"/>
                  <a:pt x="4289237" y="674883"/>
                </a:cubicBezTo>
                <a:cubicBezTo>
                  <a:pt x="4108735" y="701119"/>
                  <a:pt x="4027570" y="848447"/>
                  <a:pt x="4027570" y="1019993"/>
                </a:cubicBezTo>
                <a:lnTo>
                  <a:pt x="4027570" y="1313841"/>
                </a:lnTo>
                <a:cubicBezTo>
                  <a:pt x="4027570" y="1328776"/>
                  <a:pt x="4017475" y="1342500"/>
                  <a:pt x="4002938" y="1344922"/>
                </a:cubicBezTo>
                <a:cubicBezTo>
                  <a:pt x="3982343" y="1348150"/>
                  <a:pt x="3966191" y="1334023"/>
                  <a:pt x="3966191" y="1314649"/>
                </a:cubicBezTo>
                <a:lnTo>
                  <a:pt x="3966191" y="645013"/>
                </a:lnTo>
                <a:cubicBezTo>
                  <a:pt x="3966191" y="630079"/>
                  <a:pt x="3976286" y="616355"/>
                  <a:pt x="3990823" y="613933"/>
                </a:cubicBezTo>
                <a:cubicBezTo>
                  <a:pt x="4011418" y="610704"/>
                  <a:pt x="4027570" y="624831"/>
                  <a:pt x="4027570" y="644206"/>
                </a:cubicBezTo>
                <a:lnTo>
                  <a:pt x="4027570" y="780636"/>
                </a:lnTo>
                <a:cubicBezTo>
                  <a:pt x="4078046" y="695065"/>
                  <a:pt x="4179401" y="613529"/>
                  <a:pt x="4284795" y="613529"/>
                </a:cubicBezTo>
                <a:cubicBezTo>
                  <a:pt x="4300140" y="613126"/>
                  <a:pt x="4317907" y="624428"/>
                  <a:pt x="4317907" y="641784"/>
                </a:cubicBezTo>
                <a:moveTo>
                  <a:pt x="5327424" y="979629"/>
                </a:moveTo>
                <a:cubicBezTo>
                  <a:pt x="5327424" y="996985"/>
                  <a:pt x="5312887" y="1011113"/>
                  <a:pt x="5295524" y="1011113"/>
                </a:cubicBezTo>
                <a:lnTo>
                  <a:pt x="4680929" y="1011113"/>
                </a:lnTo>
                <a:cubicBezTo>
                  <a:pt x="4696274" y="1162881"/>
                  <a:pt x="4810551" y="1301328"/>
                  <a:pt x="4971267" y="1301328"/>
                </a:cubicBezTo>
                <a:cubicBezTo>
                  <a:pt x="5081102" y="1301328"/>
                  <a:pt x="5162671" y="1259350"/>
                  <a:pt x="5224050" y="1171761"/>
                </a:cubicBezTo>
                <a:cubicBezTo>
                  <a:pt x="5232934" y="1159652"/>
                  <a:pt x="5246259" y="1151982"/>
                  <a:pt x="5263219" y="1159248"/>
                </a:cubicBezTo>
                <a:cubicBezTo>
                  <a:pt x="5272506" y="1163285"/>
                  <a:pt x="5278967" y="1171761"/>
                  <a:pt x="5280583" y="1181448"/>
                </a:cubicBezTo>
                <a:cubicBezTo>
                  <a:pt x="5282198" y="1191539"/>
                  <a:pt x="5279371" y="1197190"/>
                  <a:pt x="5276545" y="1202841"/>
                </a:cubicBezTo>
                <a:cubicBezTo>
                  <a:pt x="5214762" y="1310612"/>
                  <a:pt x="5091601" y="1363489"/>
                  <a:pt x="4970863" y="1363489"/>
                </a:cubicBezTo>
                <a:cubicBezTo>
                  <a:pt x="4764114" y="1363489"/>
                  <a:pt x="4616724" y="1178622"/>
                  <a:pt x="4616724" y="980840"/>
                </a:cubicBezTo>
                <a:cubicBezTo>
                  <a:pt x="4616724" y="783057"/>
                  <a:pt x="4764114" y="598191"/>
                  <a:pt x="4970863" y="598191"/>
                </a:cubicBezTo>
                <a:cubicBezTo>
                  <a:pt x="5177612" y="597788"/>
                  <a:pt x="5327020" y="782250"/>
                  <a:pt x="5327424" y="979629"/>
                </a:cubicBezTo>
                <a:moveTo>
                  <a:pt x="5261604" y="949760"/>
                </a:moveTo>
                <a:cubicBezTo>
                  <a:pt x="5248278" y="797992"/>
                  <a:pt x="5131982" y="659544"/>
                  <a:pt x="4971267" y="659544"/>
                </a:cubicBezTo>
                <a:cubicBezTo>
                  <a:pt x="4810551" y="659544"/>
                  <a:pt x="4696274" y="797992"/>
                  <a:pt x="4680929" y="949760"/>
                </a:cubicBezTo>
                <a:lnTo>
                  <a:pt x="5261604" y="949760"/>
                </a:lnTo>
                <a:close/>
                <a:moveTo>
                  <a:pt x="6319578" y="649453"/>
                </a:moveTo>
                <a:lnTo>
                  <a:pt x="6319578" y="1320703"/>
                </a:lnTo>
                <a:cubicBezTo>
                  <a:pt x="6319578" y="1338463"/>
                  <a:pt x="6304233" y="1351380"/>
                  <a:pt x="6288889" y="1351380"/>
                </a:cubicBezTo>
                <a:cubicBezTo>
                  <a:pt x="6271121" y="1351380"/>
                  <a:pt x="6258199" y="1338059"/>
                  <a:pt x="6258199" y="1320703"/>
                </a:cubicBezTo>
                <a:lnTo>
                  <a:pt x="6258199" y="1193154"/>
                </a:lnTo>
                <a:cubicBezTo>
                  <a:pt x="6207723" y="1294467"/>
                  <a:pt x="6117271" y="1366718"/>
                  <a:pt x="6002993" y="1366718"/>
                </a:cubicBezTo>
                <a:cubicBezTo>
                  <a:pt x="5820473" y="1366718"/>
                  <a:pt x="5719117" y="1208492"/>
                  <a:pt x="5719117" y="1041386"/>
                </a:cubicBezTo>
                <a:lnTo>
                  <a:pt x="5719117" y="647839"/>
                </a:lnTo>
                <a:cubicBezTo>
                  <a:pt x="5719117" y="632501"/>
                  <a:pt x="5732443" y="617162"/>
                  <a:pt x="5749806" y="617162"/>
                </a:cubicBezTo>
                <a:cubicBezTo>
                  <a:pt x="5767574" y="617162"/>
                  <a:pt x="5780496" y="632501"/>
                  <a:pt x="5780496" y="647839"/>
                </a:cubicBezTo>
                <a:lnTo>
                  <a:pt x="5780496" y="1041386"/>
                </a:lnTo>
                <a:cubicBezTo>
                  <a:pt x="5780496" y="1173375"/>
                  <a:pt x="5855200" y="1305365"/>
                  <a:pt x="6002589" y="1305365"/>
                </a:cubicBezTo>
                <a:cubicBezTo>
                  <a:pt x="6209338" y="1305365"/>
                  <a:pt x="6257795" y="1112022"/>
                  <a:pt x="6257795" y="898498"/>
                </a:cubicBezTo>
                <a:lnTo>
                  <a:pt x="6257795" y="647839"/>
                </a:lnTo>
                <a:cubicBezTo>
                  <a:pt x="6257795" y="630079"/>
                  <a:pt x="6275563" y="611915"/>
                  <a:pt x="6297369" y="618373"/>
                </a:cubicBezTo>
                <a:cubicBezTo>
                  <a:pt x="6310694" y="622813"/>
                  <a:pt x="6319578" y="635729"/>
                  <a:pt x="6319578" y="649453"/>
                </a:cubicBezTo>
                <a:moveTo>
                  <a:pt x="7874234" y="923120"/>
                </a:moveTo>
                <a:lnTo>
                  <a:pt x="7874234" y="1316667"/>
                </a:lnTo>
                <a:cubicBezTo>
                  <a:pt x="7874234" y="1334427"/>
                  <a:pt x="7858889" y="1347343"/>
                  <a:pt x="7843545" y="1347343"/>
                </a:cubicBezTo>
                <a:cubicBezTo>
                  <a:pt x="7825778" y="1347343"/>
                  <a:pt x="7812855" y="1334023"/>
                  <a:pt x="7812855" y="1316667"/>
                </a:cubicBezTo>
                <a:lnTo>
                  <a:pt x="7812855" y="923120"/>
                </a:lnTo>
                <a:cubicBezTo>
                  <a:pt x="7812855" y="791130"/>
                  <a:pt x="7738151" y="661562"/>
                  <a:pt x="7590762" y="661562"/>
                </a:cubicBezTo>
                <a:cubicBezTo>
                  <a:pt x="7405818" y="661562"/>
                  <a:pt x="7335556" y="859345"/>
                  <a:pt x="7335556" y="1013131"/>
                </a:cubicBezTo>
                <a:lnTo>
                  <a:pt x="7335556" y="1316667"/>
                </a:lnTo>
                <a:cubicBezTo>
                  <a:pt x="7335556" y="1334427"/>
                  <a:pt x="7320211" y="1347343"/>
                  <a:pt x="7304867" y="1347343"/>
                </a:cubicBezTo>
                <a:cubicBezTo>
                  <a:pt x="7287099" y="1347343"/>
                  <a:pt x="7274177" y="1334023"/>
                  <a:pt x="7274177" y="1316667"/>
                </a:cubicBezTo>
                <a:lnTo>
                  <a:pt x="7274177" y="923120"/>
                </a:lnTo>
                <a:cubicBezTo>
                  <a:pt x="7274177" y="791130"/>
                  <a:pt x="7199473" y="661562"/>
                  <a:pt x="7052084" y="661562"/>
                </a:cubicBezTo>
                <a:cubicBezTo>
                  <a:pt x="6865121" y="661562"/>
                  <a:pt x="6787994" y="808890"/>
                  <a:pt x="6794858" y="1004655"/>
                </a:cubicBezTo>
                <a:cubicBezTo>
                  <a:pt x="6794858" y="1009095"/>
                  <a:pt x="6796877" y="1017975"/>
                  <a:pt x="6794858" y="1019993"/>
                </a:cubicBezTo>
                <a:lnTo>
                  <a:pt x="6794858" y="1315859"/>
                </a:lnTo>
                <a:cubicBezTo>
                  <a:pt x="6794858" y="1330794"/>
                  <a:pt x="6784763" y="1344518"/>
                  <a:pt x="6769823" y="1346940"/>
                </a:cubicBezTo>
                <a:cubicBezTo>
                  <a:pt x="6749229" y="1350169"/>
                  <a:pt x="6733076" y="1336041"/>
                  <a:pt x="6733076" y="1316667"/>
                </a:cubicBezTo>
                <a:lnTo>
                  <a:pt x="6733076" y="645013"/>
                </a:lnTo>
                <a:cubicBezTo>
                  <a:pt x="6733076" y="630079"/>
                  <a:pt x="6743171" y="616355"/>
                  <a:pt x="6757708" y="613933"/>
                </a:cubicBezTo>
                <a:cubicBezTo>
                  <a:pt x="6778302" y="610704"/>
                  <a:pt x="6794455" y="624831"/>
                  <a:pt x="6794455" y="644206"/>
                </a:cubicBezTo>
                <a:lnTo>
                  <a:pt x="6794455" y="756417"/>
                </a:lnTo>
                <a:cubicBezTo>
                  <a:pt x="6847353" y="661966"/>
                  <a:pt x="6941844" y="600210"/>
                  <a:pt x="7051679" y="600210"/>
                </a:cubicBezTo>
                <a:cubicBezTo>
                  <a:pt x="7176860" y="600210"/>
                  <a:pt x="7273773" y="679323"/>
                  <a:pt x="7313347" y="795974"/>
                </a:cubicBezTo>
                <a:cubicBezTo>
                  <a:pt x="7363822" y="681744"/>
                  <a:pt x="7462755" y="600210"/>
                  <a:pt x="7590358" y="600210"/>
                </a:cubicBezTo>
                <a:cubicBezTo>
                  <a:pt x="7770860" y="600210"/>
                  <a:pt x="7874234" y="756014"/>
                  <a:pt x="7874234" y="923120"/>
                </a:cubicBezTo>
              </a:path>
            </a:pathLst>
          </a:custGeom>
          <a:solidFill>
            <a:srgbClr val="3C3C3B"/>
          </a:solidFill>
          <a:ln w="4035" cap="flat">
            <a:noFill/>
            <a:prstDash val="solid"/>
            <a:miter/>
          </a:ln>
        </p:spPr>
        <p:txBody>
          <a:bodyPr rtlCol="0" anchor="ctr"/>
          <a:lstStyle/>
          <a:p>
            <a:pPr algn="ctr"/>
            <a:endParaRPr lang="en-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extLst>
                  <p:ext uri="{D42A27DB-BD31-4B8C-83A1-F6EECF244321}">
                    <p14:modId xmlns:p14="http://schemas.microsoft.com/office/powerpoint/2010/main" val="1929783838"/>
                  </p:ext>
                </p:extLst>
              </p:nvPr>
            </p:nvGraphicFramePr>
            <p:xfrm>
              <a:off x="5214277" y="2065445"/>
              <a:ext cx="1763446" cy="2908048"/>
            </p:xfrm>
            <a:graphic>
              <a:graphicData uri="http://schemas.microsoft.com/office/drawing/2017/model3d">
                <am3d:model3d r:embed="rId3">
                  <am3d:spPr>
                    <a:xfrm>
                      <a:off x="0" y="0"/>
                      <a:ext cx="1763446" cy="2908048"/>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m3d:postTrans dx="0" dy="0" dz="0"/>
                  </am3d:trans>
                  <am3d:raster rName="Office3DRenderer" rVer="16.0.8326">
                    <am3d:blip r:embed="rId4"/>
                  </am3d:raster>
                  <am3d:objViewport viewportSz="35649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5214277" y="2065445"/>
                <a:ext cx="1763446" cy="2908048"/>
              </a:xfrm>
              <a:prstGeom prst="rect">
                <a:avLst/>
              </a:prstGeom>
            </p:spPr>
          </p:pic>
        </mc:Fallback>
      </mc:AlternateContent>
      <p:sp>
        <p:nvSpPr>
          <p:cNvPr id="25" name="TextBox 24">
            <a:extLst>
              <a:ext uri="{FF2B5EF4-FFF2-40B4-BE49-F238E27FC236}">
                <a16:creationId xmlns:a16="http://schemas.microsoft.com/office/drawing/2014/main" id="{3207697D-96EF-05E9-7800-9655B56CA381}"/>
              </a:ext>
            </a:extLst>
          </p:cNvPr>
          <p:cNvSpPr txBox="1"/>
          <p:nvPr/>
        </p:nvSpPr>
        <p:spPr>
          <a:xfrm>
            <a:off x="1068121" y="1808113"/>
            <a:ext cx="223224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600" b="1" dirty="0">
                <a:solidFill>
                  <a:schemeClr val="tx1"/>
                </a:solidFill>
                <a:latin typeface="+mj-lt"/>
              </a:rPr>
              <a:t>Blockchain Network with Smart Contract Capabilities</a:t>
            </a:r>
          </a:p>
        </p:txBody>
      </p:sp>
      <p:sp>
        <p:nvSpPr>
          <p:cNvPr id="26" name="TextBox 25">
            <a:extLst>
              <a:ext uri="{FF2B5EF4-FFF2-40B4-BE49-F238E27FC236}">
                <a16:creationId xmlns:a16="http://schemas.microsoft.com/office/drawing/2014/main" id="{A5F82FB3-7F74-2007-0A3E-27E2D43F8CC3}"/>
              </a:ext>
            </a:extLst>
          </p:cNvPr>
          <p:cNvSpPr txBox="1"/>
          <p:nvPr/>
        </p:nvSpPr>
        <p:spPr>
          <a:xfrm>
            <a:off x="8718848" y="1661899"/>
            <a:ext cx="223224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600" b="1" dirty="0">
                <a:latin typeface="+mj-lt"/>
              </a:rPr>
              <a:t>Open-Source, Public, Decentralized  and Permissionless</a:t>
            </a:r>
          </a:p>
        </p:txBody>
      </p:sp>
      <p:sp>
        <p:nvSpPr>
          <p:cNvPr id="28" name="TextBox 27">
            <a:extLst>
              <a:ext uri="{FF2B5EF4-FFF2-40B4-BE49-F238E27FC236}">
                <a16:creationId xmlns:a16="http://schemas.microsoft.com/office/drawing/2014/main" id="{36F3992A-097A-C7F2-156C-BAB017E1F2E4}"/>
              </a:ext>
            </a:extLst>
          </p:cNvPr>
          <p:cNvSpPr txBox="1"/>
          <p:nvPr/>
        </p:nvSpPr>
        <p:spPr>
          <a:xfrm>
            <a:off x="1271114" y="4142496"/>
            <a:ext cx="1827687"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600" b="1" dirty="0">
                <a:latin typeface="+mj-lt"/>
              </a:rPr>
              <a:t>Turing Complete Programming Language</a:t>
            </a:r>
          </a:p>
        </p:txBody>
      </p:sp>
      <p:sp>
        <p:nvSpPr>
          <p:cNvPr id="29" name="TextBox 28">
            <a:extLst>
              <a:ext uri="{FF2B5EF4-FFF2-40B4-BE49-F238E27FC236}">
                <a16:creationId xmlns:a16="http://schemas.microsoft.com/office/drawing/2014/main" id="{4618CA9B-7F0B-A031-C31D-A1B71F223A47}"/>
              </a:ext>
            </a:extLst>
          </p:cNvPr>
          <p:cNvSpPr txBox="1"/>
          <p:nvPr/>
        </p:nvSpPr>
        <p:spPr>
          <a:xfrm>
            <a:off x="8843365" y="4248835"/>
            <a:ext cx="223224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600" b="1" dirty="0">
                <a:latin typeface="Arial" pitchFamily="34" charset="0"/>
              </a:rPr>
              <a:t>DeFi, NFTs, DAOs</a:t>
            </a:r>
          </a:p>
        </p:txBody>
      </p:sp>
      <p:pic>
        <p:nvPicPr>
          <p:cNvPr id="31" name="Graphic 30" descr="Line arrow: Anti-clockwise curve outline">
            <a:extLst>
              <a:ext uri="{FF2B5EF4-FFF2-40B4-BE49-F238E27FC236}">
                <a16:creationId xmlns:a16="http://schemas.microsoft.com/office/drawing/2014/main" id="{14A09B7C-8840-90BB-97AF-D0771A8A3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750030">
            <a:off x="3785149" y="1735166"/>
            <a:ext cx="1404000" cy="1404000"/>
          </a:xfrm>
          <a:prstGeom prst="rect">
            <a:avLst/>
          </a:prstGeom>
        </p:spPr>
      </p:pic>
      <p:pic>
        <p:nvPicPr>
          <p:cNvPr id="33" name="Graphic 32" descr="Line arrow: Clockwise curve outline">
            <a:extLst>
              <a:ext uri="{FF2B5EF4-FFF2-40B4-BE49-F238E27FC236}">
                <a16:creationId xmlns:a16="http://schemas.microsoft.com/office/drawing/2014/main" id="{7A044A5F-01E6-2717-1400-5CC92EE54D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7723" y="1656000"/>
            <a:ext cx="1404000" cy="1404000"/>
          </a:xfrm>
          <a:prstGeom prst="rect">
            <a:avLst/>
          </a:prstGeom>
        </p:spPr>
      </p:pic>
      <p:pic>
        <p:nvPicPr>
          <p:cNvPr id="34" name="Graphic 33" descr="Line arrow: Anti-clockwise curve outline">
            <a:extLst>
              <a:ext uri="{FF2B5EF4-FFF2-40B4-BE49-F238E27FC236}">
                <a16:creationId xmlns:a16="http://schemas.microsoft.com/office/drawing/2014/main" id="{F29DF3D3-8092-61C0-B26E-B9D06788D8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226959">
            <a:off x="7024747" y="3708000"/>
            <a:ext cx="1404000" cy="1404000"/>
          </a:xfrm>
          <a:prstGeom prst="rect">
            <a:avLst/>
          </a:prstGeom>
        </p:spPr>
      </p:pic>
      <p:pic>
        <p:nvPicPr>
          <p:cNvPr id="35" name="Graphic 34" descr="Line arrow: Clockwise curve outline">
            <a:extLst>
              <a:ext uri="{FF2B5EF4-FFF2-40B4-BE49-F238E27FC236}">
                <a16:creationId xmlns:a16="http://schemas.microsoft.com/office/drawing/2014/main" id="{CB47696E-42A3-BE82-1BB2-B030D7BE1D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827904" y="3708000"/>
            <a:ext cx="1404000" cy="1404000"/>
          </a:xfrm>
          <a:prstGeom prst="rect">
            <a:avLst/>
          </a:prstGeom>
        </p:spPr>
      </p:pic>
      <p:pic>
        <p:nvPicPr>
          <p:cNvPr id="37" name="Graphic 36" descr="Tick with solid fill">
            <a:extLst>
              <a:ext uri="{FF2B5EF4-FFF2-40B4-BE49-F238E27FC236}">
                <a16:creationId xmlns:a16="http://schemas.microsoft.com/office/drawing/2014/main" id="{7BB98766-C35A-0139-D204-992DABD97D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3364" y="4973493"/>
            <a:ext cx="576000" cy="576000"/>
          </a:xfrm>
          <a:prstGeom prst="rect">
            <a:avLst/>
          </a:prstGeom>
        </p:spPr>
      </p:pic>
      <p:pic>
        <p:nvPicPr>
          <p:cNvPr id="39" name="Graphic 38" descr="Contract outline">
            <a:extLst>
              <a:ext uri="{FF2B5EF4-FFF2-40B4-BE49-F238E27FC236}">
                <a16:creationId xmlns:a16="http://schemas.microsoft.com/office/drawing/2014/main" id="{965E40C5-F6C9-7C31-03D9-F2EF807763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78245" y="2677848"/>
            <a:ext cx="612000" cy="612000"/>
          </a:xfrm>
          <a:prstGeom prst="rect">
            <a:avLst/>
          </a:prstGeom>
        </p:spPr>
      </p:pic>
      <p:grpSp>
        <p:nvGrpSpPr>
          <p:cNvPr id="48" name="Group 47">
            <a:extLst>
              <a:ext uri="{FF2B5EF4-FFF2-40B4-BE49-F238E27FC236}">
                <a16:creationId xmlns:a16="http://schemas.microsoft.com/office/drawing/2014/main" id="{1A37D685-3FAF-9639-E884-220F2C541C9D}"/>
              </a:ext>
            </a:extLst>
          </p:cNvPr>
          <p:cNvGrpSpPr/>
          <p:nvPr/>
        </p:nvGrpSpPr>
        <p:grpSpPr>
          <a:xfrm>
            <a:off x="9054270" y="4625907"/>
            <a:ext cx="1714732" cy="527450"/>
            <a:chOff x="8875614" y="4446043"/>
            <a:chExt cx="1714732" cy="527450"/>
          </a:xfrm>
        </p:grpSpPr>
        <p:pic>
          <p:nvPicPr>
            <p:cNvPr id="41" name="Graphic 40" descr="Bank outline">
              <a:extLst>
                <a:ext uri="{FF2B5EF4-FFF2-40B4-BE49-F238E27FC236}">
                  <a16:creationId xmlns:a16="http://schemas.microsoft.com/office/drawing/2014/main" id="{84A6CF08-388A-B3A4-0B06-7E548E530C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86347" y="4446043"/>
              <a:ext cx="503999" cy="503999"/>
            </a:xfrm>
            <a:prstGeom prst="rect">
              <a:avLst/>
            </a:prstGeom>
          </p:spPr>
        </p:pic>
        <p:pic>
          <p:nvPicPr>
            <p:cNvPr id="43" name="Graphic 42" descr="Coins with solid fill">
              <a:extLst>
                <a:ext uri="{FF2B5EF4-FFF2-40B4-BE49-F238E27FC236}">
                  <a16:creationId xmlns:a16="http://schemas.microsoft.com/office/drawing/2014/main" id="{DA942F26-5AEF-71BB-EBF0-6116AE5B2E1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75614" y="4469494"/>
              <a:ext cx="503999" cy="503999"/>
            </a:xfrm>
            <a:prstGeom prst="rect">
              <a:avLst/>
            </a:prstGeom>
          </p:spPr>
        </p:pic>
        <p:pic>
          <p:nvPicPr>
            <p:cNvPr id="45" name="Graphic 44" descr="Artist female with solid fill">
              <a:extLst>
                <a:ext uri="{FF2B5EF4-FFF2-40B4-BE49-F238E27FC236}">
                  <a16:creationId xmlns:a16="http://schemas.microsoft.com/office/drawing/2014/main" id="{9AB3329F-187A-AC55-F143-468117780C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78907" y="4469493"/>
              <a:ext cx="504000" cy="504000"/>
            </a:xfrm>
            <a:prstGeom prst="rect">
              <a:avLst/>
            </a:prstGeom>
          </p:spPr>
        </p:pic>
      </p:grpSp>
      <p:pic>
        <p:nvPicPr>
          <p:cNvPr id="47" name="Graphic 46" descr="Connections outline">
            <a:extLst>
              <a:ext uri="{FF2B5EF4-FFF2-40B4-BE49-F238E27FC236}">
                <a16:creationId xmlns:a16="http://schemas.microsoft.com/office/drawing/2014/main" id="{9F2D4D1E-0DA2-CACD-7287-413250A29CE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89668" y="2437166"/>
            <a:ext cx="914400" cy="914400"/>
          </a:xfrm>
          <a:prstGeom prst="rect">
            <a:avLst/>
          </a:prstGeom>
        </p:spPr>
      </p:pic>
      <p:sp>
        <p:nvSpPr>
          <p:cNvPr id="51" name="TextBox 50">
            <a:extLst>
              <a:ext uri="{FF2B5EF4-FFF2-40B4-BE49-F238E27FC236}">
                <a16:creationId xmlns:a16="http://schemas.microsoft.com/office/drawing/2014/main" id="{74B4CC74-DF73-A2EB-B5B1-3809A856FB28}"/>
              </a:ext>
            </a:extLst>
          </p:cNvPr>
          <p:cNvSpPr txBox="1"/>
          <p:nvPr/>
        </p:nvSpPr>
        <p:spPr>
          <a:xfrm>
            <a:off x="735898" y="7236132"/>
            <a:ext cx="20633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rPr>
              <a:t>FLOW DIAGRAM</a:t>
            </a:r>
          </a:p>
        </p:txBody>
      </p:sp>
    </p:spTree>
    <p:extLst>
      <p:ext uri="{BB962C8B-B14F-4D97-AF65-F5344CB8AC3E}">
        <p14:creationId xmlns:p14="http://schemas.microsoft.com/office/powerpoint/2010/main" val="3111646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7BE4-B42B-3F5D-0D23-D83E1DEDC047}"/>
              </a:ext>
            </a:extLst>
          </p:cNvPr>
          <p:cNvSpPr>
            <a:spLocks noGrp="1"/>
          </p:cNvSpPr>
          <p:nvPr>
            <p:ph type="title"/>
          </p:nvPr>
        </p:nvSpPr>
        <p:spPr/>
        <p:txBody>
          <a:bodyPr/>
          <a:lstStyle/>
          <a:p>
            <a:r>
              <a:rPr lang="en-DE" dirty="0"/>
              <a:t>1. Introduction</a:t>
            </a:r>
          </a:p>
        </p:txBody>
      </p:sp>
      <p:sp>
        <p:nvSpPr>
          <p:cNvPr id="5" name="Date Placeholder 4">
            <a:extLst>
              <a:ext uri="{FF2B5EF4-FFF2-40B4-BE49-F238E27FC236}">
                <a16:creationId xmlns:a16="http://schemas.microsoft.com/office/drawing/2014/main" id="{B8484C4A-16F2-624E-03C0-BD53D2F21EAA}"/>
              </a:ext>
            </a:extLst>
          </p:cNvPr>
          <p:cNvSpPr>
            <a:spLocks noGrp="1"/>
          </p:cNvSpPr>
          <p:nvPr>
            <p:ph type="dt" sz="half" idx="10"/>
          </p:nvPr>
        </p:nvSpPr>
        <p:spPr/>
        <p:txBody>
          <a:bodyPr/>
          <a:lstStyle/>
          <a:p>
            <a:pPr>
              <a:defRPr/>
            </a:pPr>
            <a:r>
              <a:rPr lang="de-DE"/>
              <a:t>© sebis</a:t>
            </a:r>
            <a:endParaRPr lang="de-DE" dirty="0"/>
          </a:p>
        </p:txBody>
      </p:sp>
      <p:sp>
        <p:nvSpPr>
          <p:cNvPr id="6" name="Footer Placeholder 5">
            <a:extLst>
              <a:ext uri="{FF2B5EF4-FFF2-40B4-BE49-F238E27FC236}">
                <a16:creationId xmlns:a16="http://schemas.microsoft.com/office/drawing/2014/main" id="{7152A07E-8E25-5E1C-BBDB-60425AD43978}"/>
              </a:ext>
            </a:extLst>
          </p:cNvPr>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7" name="Slide Number Placeholder 6">
            <a:extLst>
              <a:ext uri="{FF2B5EF4-FFF2-40B4-BE49-F238E27FC236}">
                <a16:creationId xmlns:a16="http://schemas.microsoft.com/office/drawing/2014/main" id="{6F6825F8-DD2D-09B8-A62B-8BC420211229}"/>
              </a:ext>
            </a:extLst>
          </p:cNvPr>
          <p:cNvSpPr>
            <a:spLocks noGrp="1"/>
          </p:cNvSpPr>
          <p:nvPr>
            <p:ph type="sldNum" sz="quarter" idx="12"/>
          </p:nvPr>
        </p:nvSpPr>
        <p:spPr/>
        <p:txBody>
          <a:bodyPr/>
          <a:lstStyle/>
          <a:p>
            <a:pPr>
              <a:defRPr/>
            </a:pPr>
            <a:fld id="{B96C9E22-1B76-46A8-871B-C48D8E59C6FA}" type="slidenum">
              <a:rPr lang="de-DE" smtClean="0"/>
              <a:pPr>
                <a:defRPr/>
              </a:pPr>
              <a:t>4</a:t>
            </a:fld>
            <a:endParaRPr lang="de-DE" dirty="0"/>
          </a:p>
        </p:txBody>
      </p:sp>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80EF166F-DF19-436A-4134-82644C9373FF}"/>
                  </a:ext>
                </a:extLst>
              </p:cNvPr>
              <p:cNvGraphicFramePr>
                <a:graphicFrameLocks noChangeAspect="1"/>
              </p:cNvGraphicFramePr>
              <p:nvPr>
                <p:extLst>
                  <p:ext uri="{D42A27DB-BD31-4B8C-83A1-F6EECF244321}">
                    <p14:modId xmlns:p14="http://schemas.microsoft.com/office/powerpoint/2010/main" val="4246109979"/>
                  </p:ext>
                </p:extLst>
              </p:nvPr>
            </p:nvGraphicFramePr>
            <p:xfrm>
              <a:off x="5404625" y="2301046"/>
              <a:ext cx="1382750" cy="2255909"/>
            </p:xfrm>
            <a:graphic>
              <a:graphicData uri="http://schemas.microsoft.com/office/drawing/2017/model3d">
                <am3d:model3d r:embed="rId3">
                  <am3d:spPr>
                    <a:xfrm>
                      <a:off x="0" y="0"/>
                      <a:ext cx="1382750" cy="2255909"/>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20400000" ay="10800000"/>
                    <am3d:postTrans dx="0" dy="0" dz="0"/>
                  </am3d:trans>
                  <am3d:raster rName="Office3DRenderer" rVer="16.0.8326">
                    <am3d:blip r:embed="rId4"/>
                  </am3d:raster>
                  <am3d:objViewport viewportSz="27655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80EF166F-DF19-436A-4134-82644C9373FF}"/>
                  </a:ext>
                </a:extLst>
              </p:cNvPr>
              <p:cNvPicPr>
                <a:picLocks noGrp="1" noRot="1" noChangeAspect="1" noMove="1" noResize="1" noEditPoints="1" noAdjustHandles="1" noChangeArrowheads="1" noChangeShapeType="1" noCrop="1"/>
              </p:cNvPicPr>
              <p:nvPr/>
            </p:nvPicPr>
            <p:blipFill>
              <a:blip r:embed="rId4"/>
              <a:stretch>
                <a:fillRect/>
              </a:stretch>
            </p:blipFill>
            <p:spPr>
              <a:xfrm>
                <a:off x="5404625" y="2301046"/>
                <a:ext cx="1382750" cy="2255909"/>
              </a:xfrm>
              <a:prstGeom prst="rect">
                <a:avLst/>
              </a:prstGeom>
            </p:spPr>
          </p:pic>
        </mc:Fallback>
      </mc:AlternateContent>
      <p:sp>
        <p:nvSpPr>
          <p:cNvPr id="17" name="TextBox 16">
            <a:extLst>
              <a:ext uri="{FF2B5EF4-FFF2-40B4-BE49-F238E27FC236}">
                <a16:creationId xmlns:a16="http://schemas.microsoft.com/office/drawing/2014/main" id="{AFE090FD-29C2-8B72-7CC3-302FAC0F3F1C}"/>
              </a:ext>
            </a:extLst>
          </p:cNvPr>
          <p:cNvSpPr txBox="1"/>
          <p:nvPr/>
        </p:nvSpPr>
        <p:spPr>
          <a:xfrm>
            <a:off x="1045132" y="2780928"/>
            <a:ext cx="3101217" cy="954107"/>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DE" sz="2400" b="1" dirty="0">
                <a:solidFill>
                  <a:schemeClr val="tx1">
                    <a:lumMod val="50000"/>
                    <a:lumOff val="50000"/>
                  </a:schemeClr>
                </a:solidFill>
                <a:latin typeface="+mj-lt"/>
                <a:ea typeface="Helvetica Neue" panose="02000503000000020004" pitchFamily="2" charset="0"/>
                <a:cs typeface="Helvetica Neue" panose="02000503000000020004" pitchFamily="2" charset="0"/>
              </a:rPr>
              <a:t>Economic Metrics</a:t>
            </a:r>
          </a:p>
          <a:p>
            <a:endPar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endParaRPr>
          </a:p>
          <a:p>
            <a:pPr algn="ctr"/>
            <a:endParaRPr lang="en-DE" sz="1400" dirty="0"/>
          </a:p>
        </p:txBody>
      </p:sp>
      <p:sp>
        <p:nvSpPr>
          <p:cNvPr id="18" name="TextBox 17">
            <a:extLst>
              <a:ext uri="{FF2B5EF4-FFF2-40B4-BE49-F238E27FC236}">
                <a16:creationId xmlns:a16="http://schemas.microsoft.com/office/drawing/2014/main" id="{85563953-0488-7688-FBC1-70DD8058223B}"/>
              </a:ext>
            </a:extLst>
          </p:cNvPr>
          <p:cNvSpPr txBox="1"/>
          <p:nvPr/>
        </p:nvSpPr>
        <p:spPr>
          <a:xfrm>
            <a:off x="8113232" y="2779633"/>
            <a:ext cx="2539904" cy="1231106"/>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DE" sz="2400" b="1" dirty="0">
                <a:solidFill>
                  <a:schemeClr val="tx1">
                    <a:lumMod val="50000"/>
                    <a:lumOff val="50000"/>
                  </a:schemeClr>
                </a:solidFill>
                <a:latin typeface="+mj-lt"/>
                <a:ea typeface="Helvetica Neue" panose="02000503000000020004" pitchFamily="2" charset="0"/>
                <a:cs typeface="Helvetica Neue" panose="02000503000000020004" pitchFamily="2" charset="0"/>
              </a:rPr>
              <a:t>Network Metrics</a:t>
            </a:r>
          </a:p>
          <a:p>
            <a:pPr algn="ctr"/>
            <a:endPar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endParaRPr>
          </a:p>
          <a:p>
            <a:pPr algn="ctr"/>
            <a:endParaRPr lang="en-DE" sz="1400" dirty="0"/>
          </a:p>
          <a:p>
            <a:pPr algn="ctr"/>
            <a:endPar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endParaRPr>
          </a:p>
        </p:txBody>
      </p:sp>
      <p:sp>
        <p:nvSpPr>
          <p:cNvPr id="20" name="TextBox 19">
            <a:extLst>
              <a:ext uri="{FF2B5EF4-FFF2-40B4-BE49-F238E27FC236}">
                <a16:creationId xmlns:a16="http://schemas.microsoft.com/office/drawing/2014/main" id="{4AD736D7-56EE-769D-8F55-23E5358060D5}"/>
              </a:ext>
            </a:extLst>
          </p:cNvPr>
          <p:cNvSpPr txBox="1"/>
          <p:nvPr/>
        </p:nvSpPr>
        <p:spPr>
          <a:xfrm>
            <a:off x="6746180" y="5397023"/>
            <a:ext cx="541425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DE" sz="1200" dirty="0">
                <a:latin typeface="Arial" pitchFamily="34" charset="0"/>
              </a:rPr>
              <a:t>[1] </a:t>
            </a:r>
            <a:r>
              <a:rPr lang="en-GB" sz="1200" dirty="0">
                <a:solidFill>
                  <a:srgbClr val="000000"/>
                </a:solidFill>
                <a:latin typeface="Arial" pitchFamily="34" charset="0"/>
              </a:rPr>
              <a:t>https://www.coingecko.com/en/coins/Ethereum, 18/04/2023 </a:t>
            </a:r>
          </a:p>
          <a:p>
            <a:pPr algn="r"/>
            <a:r>
              <a:rPr lang="en-GB" sz="1200" dirty="0">
                <a:solidFill>
                  <a:srgbClr val="000000"/>
                </a:solidFill>
                <a:latin typeface="Arial" pitchFamily="34" charset="0"/>
              </a:rPr>
              <a:t>[2] https://defillama.com/chains, 18/04/2023</a:t>
            </a:r>
            <a:endParaRPr lang="en-DE" sz="1200" dirty="0">
              <a:solidFill>
                <a:srgbClr val="000000"/>
              </a:solidFill>
              <a:latin typeface="Arial" pitchFamily="34" charset="0"/>
            </a:endParaRPr>
          </a:p>
          <a:p>
            <a:pPr algn="r"/>
            <a:r>
              <a:rPr lang="en-DE" sz="1200" dirty="0">
                <a:solidFill>
                  <a:srgbClr val="000000"/>
                </a:solidFill>
                <a:latin typeface="Arial" pitchFamily="34" charset="0"/>
              </a:rPr>
              <a:t>[3] </a:t>
            </a:r>
            <a:r>
              <a:rPr lang="en-GB" sz="1200" dirty="0">
                <a:solidFill>
                  <a:srgbClr val="000000"/>
                </a:solidFill>
                <a:latin typeface="Arial" pitchFamily="34" charset="0"/>
              </a:rPr>
              <a:t>https://defillama.com/dexs/chains, 18/04/2023 </a:t>
            </a:r>
            <a:endParaRPr lang="en-DE" sz="1200" dirty="0">
              <a:solidFill>
                <a:srgbClr val="000000"/>
              </a:solidFill>
              <a:latin typeface="Arial" pitchFamily="34" charset="0"/>
            </a:endParaRPr>
          </a:p>
          <a:p>
            <a:pPr algn="r"/>
            <a:r>
              <a:rPr lang="en-DE" sz="1200" dirty="0">
                <a:solidFill>
                  <a:srgbClr val="000000"/>
                </a:solidFill>
                <a:latin typeface="Arial" pitchFamily="34" charset="0"/>
              </a:rPr>
              <a:t>[4] </a:t>
            </a:r>
            <a:r>
              <a:rPr lang="en-GB" sz="1200" dirty="0">
                <a:solidFill>
                  <a:srgbClr val="000000"/>
                </a:solidFill>
                <a:latin typeface="Arial" pitchFamily="34" charset="0"/>
              </a:rPr>
              <a:t>https://etherscan.io/chart/address, 18/04/2023 </a:t>
            </a:r>
          </a:p>
          <a:p>
            <a:pPr algn="r"/>
            <a:r>
              <a:rPr lang="en-GB" sz="1200" dirty="0">
                <a:solidFill>
                  <a:srgbClr val="000000"/>
                </a:solidFill>
                <a:latin typeface="Arial" pitchFamily="34" charset="0"/>
              </a:rPr>
              <a:t>[5] https://beaconcha.in/, 18/04/2023 </a:t>
            </a:r>
          </a:p>
          <a:p>
            <a:pPr algn="r"/>
            <a:r>
              <a:rPr lang="en-GB" sz="1200" dirty="0">
                <a:solidFill>
                  <a:srgbClr val="000000"/>
                </a:solidFill>
                <a:latin typeface="Arial" pitchFamily="34" charset="0"/>
              </a:rPr>
              <a:t>[6] https://etherscan.io/nodetracker, </a:t>
            </a:r>
            <a:r>
              <a:rPr lang="en-GB" sz="1200" dirty="0">
                <a:latin typeface="Arial" pitchFamily="34" charset="0"/>
              </a:rPr>
              <a:t>18/04/2023 </a:t>
            </a:r>
            <a:endParaRPr lang="en-DE" sz="1200" dirty="0">
              <a:latin typeface="Arial" pitchFamily="34" charset="0"/>
            </a:endParaRPr>
          </a:p>
        </p:txBody>
      </p:sp>
      <p:cxnSp>
        <p:nvCxnSpPr>
          <p:cNvPr id="22" name="Straight Connector 21">
            <a:extLst>
              <a:ext uri="{FF2B5EF4-FFF2-40B4-BE49-F238E27FC236}">
                <a16:creationId xmlns:a16="http://schemas.microsoft.com/office/drawing/2014/main" id="{B98CC3BE-4609-897B-1DDF-DB99FFE8C2F0}"/>
              </a:ext>
            </a:extLst>
          </p:cNvPr>
          <p:cNvCxnSpPr>
            <a:cxnSpLocks/>
          </p:cNvCxnSpPr>
          <p:nvPr/>
        </p:nvCxnSpPr>
        <p:spPr bwMode="auto">
          <a:xfrm>
            <a:off x="1286471" y="3267784"/>
            <a:ext cx="2618539"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 name="Oval 2">
            <a:extLst>
              <a:ext uri="{FF2B5EF4-FFF2-40B4-BE49-F238E27FC236}">
                <a16:creationId xmlns:a16="http://schemas.microsoft.com/office/drawing/2014/main" id="{526652A7-98AB-021B-03E1-8AADCCB7778D}"/>
              </a:ext>
            </a:extLst>
          </p:cNvPr>
          <p:cNvSpPr>
            <a:spLocks noChangeAspect="1"/>
          </p:cNvSpPr>
          <p:nvPr/>
        </p:nvSpPr>
        <p:spPr bwMode="auto">
          <a:xfrm>
            <a:off x="1690363" y="1268760"/>
            <a:ext cx="1627646" cy="1440000"/>
          </a:xfrm>
          <a:prstGeom prst="ellipse">
            <a:avLst/>
          </a:prstGeom>
          <a:solidFill>
            <a:srgbClr val="C0C0C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DE" dirty="0"/>
          </a:p>
          <a:p>
            <a:pPr algn="ctr" eaLnBrk="0" hangingPunct="0"/>
            <a:r>
              <a:rPr lang="en-DE" sz="1400" dirty="0"/>
              <a:t>$250+ Billion Market Cap </a:t>
            </a:r>
            <a:r>
              <a:rPr lang="en-DE" sz="1100" dirty="0"/>
              <a:t>[1]</a:t>
            </a:r>
          </a:p>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4" name="Oval 3">
            <a:extLst>
              <a:ext uri="{FF2B5EF4-FFF2-40B4-BE49-F238E27FC236}">
                <a16:creationId xmlns:a16="http://schemas.microsoft.com/office/drawing/2014/main" id="{91A8A79C-830F-B0CB-88CB-7BD209C2E6D9}"/>
              </a:ext>
            </a:extLst>
          </p:cNvPr>
          <p:cNvSpPr>
            <a:spLocks noChangeAspect="1"/>
          </p:cNvSpPr>
          <p:nvPr/>
        </p:nvSpPr>
        <p:spPr bwMode="auto">
          <a:xfrm>
            <a:off x="876451" y="3429160"/>
            <a:ext cx="1627824" cy="1440000"/>
          </a:xfrm>
          <a:prstGeom prst="ellipse">
            <a:avLst/>
          </a:prstGeom>
          <a:solidFill>
            <a:srgbClr val="DBE0F8"/>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DE" sz="1400" dirty="0"/>
              <a:t>$31+ Billion Total Value Locked </a:t>
            </a:r>
            <a:r>
              <a:rPr lang="en-DE" sz="1100" dirty="0"/>
              <a:t>[2]</a:t>
            </a:r>
          </a:p>
        </p:txBody>
      </p:sp>
      <p:sp>
        <p:nvSpPr>
          <p:cNvPr id="8" name="Oval 7">
            <a:extLst>
              <a:ext uri="{FF2B5EF4-FFF2-40B4-BE49-F238E27FC236}">
                <a16:creationId xmlns:a16="http://schemas.microsoft.com/office/drawing/2014/main" id="{756F1671-7CE2-7AA6-109E-2177A2106720}"/>
              </a:ext>
            </a:extLst>
          </p:cNvPr>
          <p:cNvSpPr>
            <a:spLocks noChangeAspect="1"/>
          </p:cNvSpPr>
          <p:nvPr/>
        </p:nvSpPr>
        <p:spPr bwMode="auto">
          <a:xfrm>
            <a:off x="2616762" y="3429160"/>
            <a:ext cx="1627646" cy="1440000"/>
          </a:xfrm>
          <a:prstGeom prst="ellipse">
            <a:avLst/>
          </a:prstGeom>
          <a:solidFill>
            <a:srgbClr val="D8BAF8"/>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DE" sz="1400" dirty="0"/>
              <a:t>$8+ Billion Weekly Volume </a:t>
            </a:r>
            <a:r>
              <a:rPr lang="en-DE" sz="1100" dirty="0"/>
              <a:t>[3]</a:t>
            </a:r>
          </a:p>
        </p:txBody>
      </p:sp>
      <p:sp>
        <p:nvSpPr>
          <p:cNvPr id="10" name="Oval 9">
            <a:extLst>
              <a:ext uri="{FF2B5EF4-FFF2-40B4-BE49-F238E27FC236}">
                <a16:creationId xmlns:a16="http://schemas.microsoft.com/office/drawing/2014/main" id="{B3FC136D-A3AA-1C00-6326-8FB8F5901C35}"/>
              </a:ext>
            </a:extLst>
          </p:cNvPr>
          <p:cNvSpPr>
            <a:spLocks noChangeAspect="1"/>
          </p:cNvSpPr>
          <p:nvPr/>
        </p:nvSpPr>
        <p:spPr bwMode="auto">
          <a:xfrm>
            <a:off x="7536160" y="1270090"/>
            <a:ext cx="1847023" cy="1440000"/>
          </a:xfrm>
          <a:prstGeom prst="ellipse">
            <a:avLst/>
          </a:prstGeom>
          <a:solidFill>
            <a:srgbClr val="C0C0C0"/>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DE" sz="1600" dirty="0"/>
          </a:p>
          <a:p>
            <a:pPr algn="ctr"/>
            <a:r>
              <a:rPr lang="en-DE" sz="1400" dirty="0"/>
              <a:t>228,600,000+ Unique Addresses </a:t>
            </a:r>
            <a:r>
              <a:rPr lang="en-DE" sz="1100" dirty="0"/>
              <a:t>[4]</a:t>
            </a:r>
          </a:p>
          <a:p>
            <a:pPr marL="0" marR="0" indent="0" algn="ctr" defTabSz="914400" rtl="0" eaLnBrk="0" fontAlgn="base" latinLnBrk="0" hangingPunct="0">
              <a:lnSpc>
                <a:spcPct val="100000"/>
              </a:lnSpc>
              <a:spcBef>
                <a:spcPct val="0"/>
              </a:spcBef>
              <a:spcAft>
                <a:spcPct val="0"/>
              </a:spcAft>
              <a:buClrTx/>
              <a:buSzTx/>
              <a:buFontTx/>
              <a:buNone/>
              <a:tabLst/>
            </a:pPr>
            <a:endParaRPr lang="en-DE" sz="1600" dirty="0">
              <a:solidFill>
                <a:schemeClr val="tx1"/>
              </a:solidFill>
              <a:cs typeface="Arial" pitchFamily="34" charset="0"/>
            </a:endParaRPr>
          </a:p>
        </p:txBody>
      </p:sp>
      <p:sp>
        <p:nvSpPr>
          <p:cNvPr id="11" name="Oval 10">
            <a:extLst>
              <a:ext uri="{FF2B5EF4-FFF2-40B4-BE49-F238E27FC236}">
                <a16:creationId xmlns:a16="http://schemas.microsoft.com/office/drawing/2014/main" id="{81929C10-A14E-8C2F-BBB2-BBCF7D240D52}"/>
              </a:ext>
            </a:extLst>
          </p:cNvPr>
          <p:cNvSpPr>
            <a:spLocks noChangeAspect="1"/>
          </p:cNvSpPr>
          <p:nvPr/>
        </p:nvSpPr>
        <p:spPr bwMode="auto">
          <a:xfrm>
            <a:off x="7608349" y="3477845"/>
            <a:ext cx="1627646" cy="1440000"/>
          </a:xfrm>
          <a:prstGeom prst="ellipse">
            <a:avLst/>
          </a:prstGeom>
          <a:solidFill>
            <a:srgbClr val="DBE0F8"/>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DE" sz="1600" dirty="0"/>
          </a:p>
          <a:p>
            <a:pPr algn="ctr"/>
            <a:r>
              <a:rPr lang="en-DE" sz="1400" dirty="0"/>
              <a:t>561,655 Active Validator Nodes </a:t>
            </a:r>
            <a:r>
              <a:rPr lang="en-DE" sz="1100" dirty="0"/>
              <a:t>[5]</a:t>
            </a:r>
          </a:p>
          <a:p>
            <a:pPr marL="0" marR="0" indent="0" algn="ctr" defTabSz="914400" rtl="0" eaLnBrk="0" fontAlgn="base" latinLnBrk="0" hangingPunct="0">
              <a:lnSpc>
                <a:spcPct val="100000"/>
              </a:lnSpc>
              <a:spcBef>
                <a:spcPct val="0"/>
              </a:spcBef>
              <a:spcAft>
                <a:spcPct val="0"/>
              </a:spcAft>
              <a:buClrTx/>
              <a:buSzTx/>
              <a:buFontTx/>
              <a:buNone/>
              <a:tabLst/>
            </a:pPr>
            <a:endParaRPr lang="en-DE" sz="1600" dirty="0">
              <a:solidFill>
                <a:schemeClr val="tx1"/>
              </a:solidFill>
              <a:cs typeface="Arial" pitchFamily="34" charset="0"/>
            </a:endParaRPr>
          </a:p>
        </p:txBody>
      </p:sp>
      <p:sp>
        <p:nvSpPr>
          <p:cNvPr id="12" name="Oval 11">
            <a:extLst>
              <a:ext uri="{FF2B5EF4-FFF2-40B4-BE49-F238E27FC236}">
                <a16:creationId xmlns:a16="http://schemas.microsoft.com/office/drawing/2014/main" id="{A9F83328-806A-D62E-E775-5B821DAE2711}"/>
              </a:ext>
            </a:extLst>
          </p:cNvPr>
          <p:cNvSpPr>
            <a:spLocks/>
          </p:cNvSpPr>
          <p:nvPr/>
        </p:nvSpPr>
        <p:spPr bwMode="auto">
          <a:xfrm>
            <a:off x="9574791" y="1268760"/>
            <a:ext cx="1847379" cy="1440000"/>
          </a:xfrm>
          <a:prstGeom prst="ellipse">
            <a:avLst/>
          </a:prstGeom>
          <a:solidFill>
            <a:srgbClr val="ECE8C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DE" sz="1600" dirty="0"/>
          </a:p>
          <a:p>
            <a:pPr algn="ctr"/>
            <a:r>
              <a:rPr lang="en-DE" sz="1400" dirty="0"/>
              <a:t>~84% Validators Distributed among 10 countries </a:t>
            </a:r>
            <a:r>
              <a:rPr lang="en-DE" sz="1100" dirty="0"/>
              <a:t>[6]</a:t>
            </a:r>
          </a:p>
          <a:p>
            <a:pPr marL="0" marR="0" indent="0" algn="ctr" defTabSz="914400" rtl="0" eaLnBrk="0" fontAlgn="base" latinLnBrk="0" hangingPunct="0">
              <a:lnSpc>
                <a:spcPct val="100000"/>
              </a:lnSpc>
              <a:spcBef>
                <a:spcPct val="0"/>
              </a:spcBef>
              <a:spcAft>
                <a:spcPct val="0"/>
              </a:spcAft>
              <a:buClrTx/>
              <a:buSzTx/>
              <a:buFontTx/>
              <a:buNone/>
              <a:tabLst/>
            </a:pPr>
            <a:endParaRPr lang="en-DE" sz="1600" dirty="0">
              <a:solidFill>
                <a:schemeClr val="tx1"/>
              </a:solidFill>
              <a:cs typeface="Arial" pitchFamily="34" charset="0"/>
            </a:endParaRPr>
          </a:p>
        </p:txBody>
      </p:sp>
      <p:sp>
        <p:nvSpPr>
          <p:cNvPr id="13" name="Oval 12">
            <a:extLst>
              <a:ext uri="{FF2B5EF4-FFF2-40B4-BE49-F238E27FC236}">
                <a16:creationId xmlns:a16="http://schemas.microsoft.com/office/drawing/2014/main" id="{9491753C-9E92-6DE5-B7E8-A43A9385B945}"/>
              </a:ext>
            </a:extLst>
          </p:cNvPr>
          <p:cNvSpPr>
            <a:spLocks/>
          </p:cNvSpPr>
          <p:nvPr/>
        </p:nvSpPr>
        <p:spPr bwMode="auto">
          <a:xfrm>
            <a:off x="9782661" y="3477845"/>
            <a:ext cx="1627199" cy="1440000"/>
          </a:xfrm>
          <a:prstGeom prst="ellipse">
            <a:avLst/>
          </a:prstGeom>
          <a:solidFill>
            <a:srgbClr val="D8BAF8"/>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DE" sz="1600" dirty="0"/>
          </a:p>
          <a:p>
            <a:pPr algn="ctr"/>
            <a:r>
              <a:rPr lang="en-DE" sz="1400" dirty="0"/>
              <a:t>~49% </a:t>
            </a:r>
            <a:r>
              <a:rPr lang="en-GB" sz="1400" dirty="0"/>
              <a:t>in the US alone </a:t>
            </a:r>
            <a:r>
              <a:rPr lang="en-DE" sz="1100" dirty="0"/>
              <a:t>[6]</a:t>
            </a:r>
          </a:p>
          <a:p>
            <a:pPr marL="0" marR="0" indent="0" algn="ctr" defTabSz="914400" rtl="0" eaLnBrk="0" fontAlgn="base" latinLnBrk="0" hangingPunct="0">
              <a:lnSpc>
                <a:spcPct val="100000"/>
              </a:lnSpc>
              <a:spcBef>
                <a:spcPct val="0"/>
              </a:spcBef>
              <a:spcAft>
                <a:spcPct val="0"/>
              </a:spcAft>
              <a:buClrTx/>
              <a:buSzTx/>
              <a:buFontTx/>
              <a:buNone/>
              <a:tabLst/>
            </a:pPr>
            <a:endParaRPr lang="en-DE" sz="1600" dirty="0">
              <a:solidFill>
                <a:schemeClr val="tx1"/>
              </a:solidFill>
              <a:cs typeface="Arial" pitchFamily="34" charset="0"/>
            </a:endParaRPr>
          </a:p>
        </p:txBody>
      </p:sp>
      <p:cxnSp>
        <p:nvCxnSpPr>
          <p:cNvPr id="15" name="Straight Connector 14">
            <a:extLst>
              <a:ext uri="{FF2B5EF4-FFF2-40B4-BE49-F238E27FC236}">
                <a16:creationId xmlns:a16="http://schemas.microsoft.com/office/drawing/2014/main" id="{6ACFE48A-6F9D-E40F-A36D-32EFA385BBA4}"/>
              </a:ext>
            </a:extLst>
          </p:cNvPr>
          <p:cNvCxnSpPr>
            <a:cxnSpLocks/>
          </p:cNvCxnSpPr>
          <p:nvPr/>
        </p:nvCxnSpPr>
        <p:spPr bwMode="auto">
          <a:xfrm>
            <a:off x="8073914" y="3267784"/>
            <a:ext cx="2618539" cy="0"/>
          </a:xfrm>
          <a:prstGeom prst="line">
            <a:avLst/>
          </a:prstGeom>
          <a:ln w="25400">
            <a:solidFill>
              <a:schemeClr val="tx1">
                <a:alpha val="50000"/>
              </a:schemeClr>
            </a:solidFill>
            <a:headEnd type="none" w="med" len="med"/>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28894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915879-879B-12DA-A47B-D6EACFC3C767}"/>
              </a:ext>
            </a:extLst>
          </p:cNvPr>
          <p:cNvSpPr/>
          <p:nvPr/>
        </p:nvSpPr>
        <p:spPr bwMode="auto">
          <a:xfrm>
            <a:off x="324754" y="765177"/>
            <a:ext cx="11532813" cy="5805439"/>
          </a:xfrm>
          <a:prstGeom prst="rect">
            <a:avLst/>
          </a:prstGeom>
          <a:pattFill prst="dotGrid">
            <a:fgClr>
              <a:schemeClr val="accent3">
                <a:tint val="65000"/>
              </a:schemeClr>
            </a:fgClr>
            <a:bgClr>
              <a:schemeClr val="bg1"/>
            </a:bgClr>
          </a:patt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 name="Titel 1"/>
          <p:cNvSpPr>
            <a:spLocks noGrp="1"/>
          </p:cNvSpPr>
          <p:nvPr>
            <p:ph type="title"/>
          </p:nvPr>
        </p:nvSpPr>
        <p:spPr/>
        <p:txBody>
          <a:bodyPr/>
          <a:lstStyle/>
          <a:p>
            <a:r>
              <a:rPr lang="en-US" dirty="0"/>
              <a:t>1. Introduction</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5</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extLst>
                  <p:ext uri="{D42A27DB-BD31-4B8C-83A1-F6EECF244321}">
                    <p14:modId xmlns:p14="http://schemas.microsoft.com/office/powerpoint/2010/main" val="901429245"/>
                  </p:ext>
                </p:extLst>
              </p:nvPr>
            </p:nvGraphicFramePr>
            <p:xfrm>
              <a:off x="1032853" y="2172253"/>
              <a:ext cx="1418180" cy="2513493"/>
            </p:xfrm>
            <a:graphic>
              <a:graphicData uri="http://schemas.microsoft.com/office/drawing/2017/model3d">
                <am3d:model3d r:embed="rId3">
                  <am3d:spPr>
                    <a:xfrm>
                      <a:off x="0" y="0"/>
                      <a:ext cx="1418180" cy="2513493"/>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30420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1032853" y="2172253"/>
                <a:ext cx="1418180" cy="2513493"/>
              </a:xfrm>
              <a:prstGeom prst="rect">
                <a:avLst/>
              </a:prstGeom>
            </p:spPr>
          </p:pic>
        </mc:Fallback>
      </mc:AlternateContent>
      <p:pic>
        <p:nvPicPr>
          <p:cNvPr id="36" name="Graphic 35" descr="Contract outline">
            <a:extLst>
              <a:ext uri="{FF2B5EF4-FFF2-40B4-BE49-F238E27FC236}">
                <a16:creationId xmlns:a16="http://schemas.microsoft.com/office/drawing/2014/main" id="{2465207C-E31F-7D7E-B374-AC2D686321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2464" y="981572"/>
            <a:ext cx="720000" cy="720000"/>
          </a:xfrm>
          <a:prstGeom prst="rect">
            <a:avLst/>
          </a:prstGeom>
        </p:spPr>
      </p:pic>
      <p:pic>
        <p:nvPicPr>
          <p:cNvPr id="38" name="Graphic 37" descr="Programmer male with solid fill">
            <a:extLst>
              <a:ext uri="{FF2B5EF4-FFF2-40B4-BE49-F238E27FC236}">
                <a16:creationId xmlns:a16="http://schemas.microsoft.com/office/drawing/2014/main" id="{0D89D924-9392-30C4-FC6F-F499FA134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816" y="936080"/>
            <a:ext cx="720000" cy="720000"/>
          </a:xfrm>
          <a:prstGeom prst="rect">
            <a:avLst/>
          </a:prstGeom>
        </p:spPr>
      </p:pic>
      <p:pic>
        <p:nvPicPr>
          <p:cNvPr id="40" name="Graphic 39" descr="Programmer female with solid fill">
            <a:extLst>
              <a:ext uri="{FF2B5EF4-FFF2-40B4-BE49-F238E27FC236}">
                <a16:creationId xmlns:a16="http://schemas.microsoft.com/office/drawing/2014/main" id="{7333D0A3-C64A-F314-BE31-BACC84B618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1984" y="936000"/>
            <a:ext cx="720000" cy="720000"/>
          </a:xfrm>
          <a:prstGeom prst="rect">
            <a:avLst/>
          </a:prstGeom>
        </p:spPr>
      </p:pic>
      <p:pic>
        <p:nvPicPr>
          <p:cNvPr id="41" name="Graphic 40" descr="Programmer female with solid fill">
            <a:extLst>
              <a:ext uri="{FF2B5EF4-FFF2-40B4-BE49-F238E27FC236}">
                <a16:creationId xmlns:a16="http://schemas.microsoft.com/office/drawing/2014/main" id="{0A85747B-6AA7-1D7E-9002-AB48181087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0256" y="936000"/>
            <a:ext cx="720000" cy="720000"/>
          </a:xfrm>
          <a:prstGeom prst="rect">
            <a:avLst/>
          </a:prstGeom>
        </p:spPr>
      </p:pic>
      <p:grpSp>
        <p:nvGrpSpPr>
          <p:cNvPr id="60" name="Group 59">
            <a:extLst>
              <a:ext uri="{FF2B5EF4-FFF2-40B4-BE49-F238E27FC236}">
                <a16:creationId xmlns:a16="http://schemas.microsoft.com/office/drawing/2014/main" id="{D32EA856-39C4-AF2F-1CFF-D7B770D0D07D}"/>
              </a:ext>
            </a:extLst>
          </p:cNvPr>
          <p:cNvGrpSpPr>
            <a:grpSpLocks noChangeAspect="1"/>
          </p:cNvGrpSpPr>
          <p:nvPr/>
        </p:nvGrpSpPr>
        <p:grpSpPr>
          <a:xfrm>
            <a:off x="5472326" y="840141"/>
            <a:ext cx="199049" cy="324000"/>
            <a:chOff x="3968686" y="0"/>
            <a:chExt cx="2028397" cy="3301687"/>
          </a:xfrm>
        </p:grpSpPr>
        <p:sp>
          <p:nvSpPr>
            <p:cNvPr id="56" name="Freeform 55">
              <a:extLst>
                <a:ext uri="{FF2B5EF4-FFF2-40B4-BE49-F238E27FC236}">
                  <a16:creationId xmlns:a16="http://schemas.microsoft.com/office/drawing/2014/main" id="{5DE43249-76FF-8DA5-6A89-B570AEBE28BE}"/>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57" name="Freeform 56">
              <a:extLst>
                <a:ext uri="{FF2B5EF4-FFF2-40B4-BE49-F238E27FC236}">
                  <a16:creationId xmlns:a16="http://schemas.microsoft.com/office/drawing/2014/main" id="{1F109974-BF43-6CC5-102E-F2D5ADF6E85B}"/>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58" name="Freeform 57">
              <a:extLst>
                <a:ext uri="{FF2B5EF4-FFF2-40B4-BE49-F238E27FC236}">
                  <a16:creationId xmlns:a16="http://schemas.microsoft.com/office/drawing/2014/main" id="{D3B50B3D-19C4-72A9-55AB-0274E81AEAE1}"/>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59" name="Freeform 58">
              <a:extLst>
                <a:ext uri="{FF2B5EF4-FFF2-40B4-BE49-F238E27FC236}">
                  <a16:creationId xmlns:a16="http://schemas.microsoft.com/office/drawing/2014/main" id="{63472E33-FA2F-AE75-17D2-F1F551A3FFAB}"/>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67" name="TextBox 66">
            <a:extLst>
              <a:ext uri="{FF2B5EF4-FFF2-40B4-BE49-F238E27FC236}">
                <a16:creationId xmlns:a16="http://schemas.microsoft.com/office/drawing/2014/main" id="{81C09BE1-8292-AA3B-C8BA-0B1342D9D224}"/>
              </a:ext>
            </a:extLst>
          </p:cNvPr>
          <p:cNvSpPr txBox="1"/>
          <p:nvPr/>
        </p:nvSpPr>
        <p:spPr>
          <a:xfrm>
            <a:off x="4663973"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sp>
        <p:nvSpPr>
          <p:cNvPr id="68" name="TextBox 67">
            <a:extLst>
              <a:ext uri="{FF2B5EF4-FFF2-40B4-BE49-F238E27FC236}">
                <a16:creationId xmlns:a16="http://schemas.microsoft.com/office/drawing/2014/main" id="{2BFF1546-A30B-84BE-8E35-D06605DC9B77}"/>
              </a:ext>
            </a:extLst>
          </p:cNvPr>
          <p:cNvSpPr txBox="1"/>
          <p:nvPr/>
        </p:nvSpPr>
        <p:spPr>
          <a:xfrm>
            <a:off x="8240724"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grpSp>
        <p:nvGrpSpPr>
          <p:cNvPr id="86" name="Group 85">
            <a:extLst>
              <a:ext uri="{FF2B5EF4-FFF2-40B4-BE49-F238E27FC236}">
                <a16:creationId xmlns:a16="http://schemas.microsoft.com/office/drawing/2014/main" id="{79C14796-8459-0B15-F35A-B0BCEC4E9278}"/>
              </a:ext>
            </a:extLst>
          </p:cNvPr>
          <p:cNvGrpSpPr/>
          <p:nvPr/>
        </p:nvGrpSpPr>
        <p:grpSpPr>
          <a:xfrm>
            <a:off x="4007768" y="-2114505"/>
            <a:ext cx="2040669" cy="1243881"/>
            <a:chOff x="4213776" y="2636912"/>
            <a:chExt cx="2040669" cy="1243881"/>
          </a:xfrm>
        </p:grpSpPr>
        <p:grpSp>
          <p:nvGrpSpPr>
            <p:cNvPr id="66" name="Group 65">
              <a:extLst>
                <a:ext uri="{FF2B5EF4-FFF2-40B4-BE49-F238E27FC236}">
                  <a16:creationId xmlns:a16="http://schemas.microsoft.com/office/drawing/2014/main" id="{512092B3-3E69-3260-3A89-E9D87CAC6338}"/>
                </a:ext>
              </a:extLst>
            </p:cNvPr>
            <p:cNvGrpSpPr/>
            <p:nvPr/>
          </p:nvGrpSpPr>
          <p:grpSpPr>
            <a:xfrm>
              <a:off x="4213776" y="2682772"/>
              <a:ext cx="914400" cy="914400"/>
              <a:chOff x="4263499" y="2764475"/>
              <a:chExt cx="914400" cy="914400"/>
            </a:xfrm>
          </p:grpSpPr>
          <p:pic>
            <p:nvPicPr>
              <p:cNvPr id="47" name="Graphic 46" descr="Monitor with solid fill">
                <a:extLst>
                  <a:ext uri="{FF2B5EF4-FFF2-40B4-BE49-F238E27FC236}">
                    <a16:creationId xmlns:a16="http://schemas.microsoft.com/office/drawing/2014/main" id="{699E33E5-7777-4FC8-4789-C68F15F1D5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3499" y="2764475"/>
                <a:ext cx="914400" cy="914400"/>
              </a:xfrm>
              <a:prstGeom prst="rect">
                <a:avLst/>
              </a:prstGeom>
            </p:spPr>
          </p:pic>
          <p:grpSp>
            <p:nvGrpSpPr>
              <p:cNvPr id="61" name="Group 60">
                <a:extLst>
                  <a:ext uri="{FF2B5EF4-FFF2-40B4-BE49-F238E27FC236}">
                    <a16:creationId xmlns:a16="http://schemas.microsoft.com/office/drawing/2014/main" id="{BCCB0238-461B-13B4-D59E-DC16F9B8AFD3}"/>
                  </a:ext>
                </a:extLst>
              </p:cNvPr>
              <p:cNvGrpSpPr>
                <a:grpSpLocks noChangeAspect="1"/>
              </p:cNvGrpSpPr>
              <p:nvPr/>
            </p:nvGrpSpPr>
            <p:grpSpPr>
              <a:xfrm>
                <a:off x="4632250" y="3030439"/>
                <a:ext cx="176933" cy="288000"/>
                <a:chOff x="3968686" y="0"/>
                <a:chExt cx="2028397" cy="3301687"/>
              </a:xfrm>
            </p:grpSpPr>
            <p:sp>
              <p:nvSpPr>
                <p:cNvPr id="62" name="Freeform 61">
                  <a:extLst>
                    <a:ext uri="{FF2B5EF4-FFF2-40B4-BE49-F238E27FC236}">
                      <a16:creationId xmlns:a16="http://schemas.microsoft.com/office/drawing/2014/main" id="{72A8487C-4F65-66F5-1BB8-080D3419F143}"/>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63" name="Freeform 62">
                  <a:extLst>
                    <a:ext uri="{FF2B5EF4-FFF2-40B4-BE49-F238E27FC236}">
                      <a16:creationId xmlns:a16="http://schemas.microsoft.com/office/drawing/2014/main" id="{51C3DA4F-8617-7783-987F-F71C0F3D148F}"/>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64" name="Freeform 63">
                  <a:extLst>
                    <a:ext uri="{FF2B5EF4-FFF2-40B4-BE49-F238E27FC236}">
                      <a16:creationId xmlns:a16="http://schemas.microsoft.com/office/drawing/2014/main" id="{888BF62C-C400-97F7-512F-47FCA47B4567}"/>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65" name="Freeform 64">
                  <a:extLst>
                    <a:ext uri="{FF2B5EF4-FFF2-40B4-BE49-F238E27FC236}">
                      <a16:creationId xmlns:a16="http://schemas.microsoft.com/office/drawing/2014/main" id="{29BA52B6-BEC6-F36A-30E1-4D3A77C383F7}"/>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81" name="Double Brace 80">
              <a:extLst>
                <a:ext uri="{FF2B5EF4-FFF2-40B4-BE49-F238E27FC236}">
                  <a16:creationId xmlns:a16="http://schemas.microsoft.com/office/drawing/2014/main" id="{887AF98E-8326-6DBE-2751-B0675876E24F}"/>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82" name="TextBox 81">
              <a:extLst>
                <a:ext uri="{FF2B5EF4-FFF2-40B4-BE49-F238E27FC236}">
                  <a16:creationId xmlns:a16="http://schemas.microsoft.com/office/drawing/2014/main" id="{F782D3B4-4CDA-3B44-1B53-85F0A5029DB8}"/>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84" name="Straight Connector 83">
              <a:extLst>
                <a:ext uri="{FF2B5EF4-FFF2-40B4-BE49-F238E27FC236}">
                  <a16:creationId xmlns:a16="http://schemas.microsoft.com/office/drawing/2014/main" id="{C6582EF6-AA8C-29A2-BA48-0F3FDD199D39}"/>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248E2D68-63FA-036C-F384-0ACB7FACC6FF}"/>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grpSp>
        <p:nvGrpSpPr>
          <p:cNvPr id="87" name="Group 86">
            <a:extLst>
              <a:ext uri="{FF2B5EF4-FFF2-40B4-BE49-F238E27FC236}">
                <a16:creationId xmlns:a16="http://schemas.microsoft.com/office/drawing/2014/main" id="{49AEEE0B-2ADC-FCB2-1B14-1D7542CFA173}"/>
              </a:ext>
            </a:extLst>
          </p:cNvPr>
          <p:cNvGrpSpPr/>
          <p:nvPr/>
        </p:nvGrpSpPr>
        <p:grpSpPr>
          <a:xfrm>
            <a:off x="7583723" y="-2114505"/>
            <a:ext cx="2040669" cy="1243881"/>
            <a:chOff x="4213776" y="2636912"/>
            <a:chExt cx="2040669" cy="1243881"/>
          </a:xfrm>
        </p:grpSpPr>
        <p:grpSp>
          <p:nvGrpSpPr>
            <p:cNvPr id="88" name="Group 87">
              <a:extLst>
                <a:ext uri="{FF2B5EF4-FFF2-40B4-BE49-F238E27FC236}">
                  <a16:creationId xmlns:a16="http://schemas.microsoft.com/office/drawing/2014/main" id="{0513DA28-856F-55DB-3A08-DF9593228587}"/>
                </a:ext>
              </a:extLst>
            </p:cNvPr>
            <p:cNvGrpSpPr/>
            <p:nvPr/>
          </p:nvGrpSpPr>
          <p:grpSpPr>
            <a:xfrm>
              <a:off x="4213776" y="2682772"/>
              <a:ext cx="914400" cy="914400"/>
              <a:chOff x="4263499" y="2764475"/>
              <a:chExt cx="914400" cy="914400"/>
            </a:xfrm>
          </p:grpSpPr>
          <p:pic>
            <p:nvPicPr>
              <p:cNvPr id="93" name="Graphic 92" descr="Monitor with solid fill">
                <a:extLst>
                  <a:ext uri="{FF2B5EF4-FFF2-40B4-BE49-F238E27FC236}">
                    <a16:creationId xmlns:a16="http://schemas.microsoft.com/office/drawing/2014/main" id="{714E4BBB-A156-1A75-31C8-BC6D985824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3499" y="2764475"/>
                <a:ext cx="914400" cy="914400"/>
              </a:xfrm>
              <a:prstGeom prst="rect">
                <a:avLst/>
              </a:prstGeom>
            </p:spPr>
          </p:pic>
          <p:grpSp>
            <p:nvGrpSpPr>
              <p:cNvPr id="94" name="Group 93">
                <a:extLst>
                  <a:ext uri="{FF2B5EF4-FFF2-40B4-BE49-F238E27FC236}">
                    <a16:creationId xmlns:a16="http://schemas.microsoft.com/office/drawing/2014/main" id="{DA478C35-85BD-04CF-4AC3-B08C56589DD8}"/>
                  </a:ext>
                </a:extLst>
              </p:cNvPr>
              <p:cNvGrpSpPr>
                <a:grpSpLocks noChangeAspect="1"/>
              </p:cNvGrpSpPr>
              <p:nvPr/>
            </p:nvGrpSpPr>
            <p:grpSpPr>
              <a:xfrm>
                <a:off x="4632250" y="3030439"/>
                <a:ext cx="176933" cy="288000"/>
                <a:chOff x="3968686" y="0"/>
                <a:chExt cx="2028397" cy="3301687"/>
              </a:xfrm>
            </p:grpSpPr>
            <p:sp>
              <p:nvSpPr>
                <p:cNvPr id="95" name="Freeform 94">
                  <a:extLst>
                    <a:ext uri="{FF2B5EF4-FFF2-40B4-BE49-F238E27FC236}">
                      <a16:creationId xmlns:a16="http://schemas.microsoft.com/office/drawing/2014/main" id="{FD64608C-B817-E47F-8E90-85158D488356}"/>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96" name="Freeform 95">
                  <a:extLst>
                    <a:ext uri="{FF2B5EF4-FFF2-40B4-BE49-F238E27FC236}">
                      <a16:creationId xmlns:a16="http://schemas.microsoft.com/office/drawing/2014/main" id="{C546F698-5292-807A-D33A-34ABE4187F76}"/>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97" name="Freeform 96">
                  <a:extLst>
                    <a:ext uri="{FF2B5EF4-FFF2-40B4-BE49-F238E27FC236}">
                      <a16:creationId xmlns:a16="http://schemas.microsoft.com/office/drawing/2014/main" id="{CFF8DCAB-2413-1431-567F-E4A521628C8A}"/>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98" name="Freeform 97">
                  <a:extLst>
                    <a:ext uri="{FF2B5EF4-FFF2-40B4-BE49-F238E27FC236}">
                      <a16:creationId xmlns:a16="http://schemas.microsoft.com/office/drawing/2014/main" id="{63277CF3-79C8-E277-0152-605B6C8E2934}"/>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89" name="Double Brace 88">
              <a:extLst>
                <a:ext uri="{FF2B5EF4-FFF2-40B4-BE49-F238E27FC236}">
                  <a16:creationId xmlns:a16="http://schemas.microsoft.com/office/drawing/2014/main" id="{A84D4629-9C34-8CEB-6885-2D1FD7E7BC20}"/>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a:p>
          </p:txBody>
        </p:sp>
        <p:sp>
          <p:nvSpPr>
            <p:cNvPr id="90" name="TextBox 89">
              <a:extLst>
                <a:ext uri="{FF2B5EF4-FFF2-40B4-BE49-F238E27FC236}">
                  <a16:creationId xmlns:a16="http://schemas.microsoft.com/office/drawing/2014/main" id="{A17BBAA6-4D30-BF51-F3F8-13B7986582B9}"/>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91" name="Straight Connector 90">
              <a:extLst>
                <a:ext uri="{FF2B5EF4-FFF2-40B4-BE49-F238E27FC236}">
                  <a16:creationId xmlns:a16="http://schemas.microsoft.com/office/drawing/2014/main" id="{6E896A0D-40B2-B6AD-83BF-84850999FF07}"/>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2" name="TextBox 91">
              <a:extLst>
                <a:ext uri="{FF2B5EF4-FFF2-40B4-BE49-F238E27FC236}">
                  <a16:creationId xmlns:a16="http://schemas.microsoft.com/office/drawing/2014/main" id="{052CD938-2B03-7769-7105-4FA59392E8BA}"/>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sp>
        <p:nvSpPr>
          <p:cNvPr id="99" name="TextBox 98">
            <a:extLst>
              <a:ext uri="{FF2B5EF4-FFF2-40B4-BE49-F238E27FC236}">
                <a16:creationId xmlns:a16="http://schemas.microsoft.com/office/drawing/2014/main" id="{E5AA9C74-1E5E-B0EA-8BC6-892AB0B91C83}"/>
              </a:ext>
            </a:extLst>
          </p:cNvPr>
          <p:cNvSpPr txBox="1"/>
          <p:nvPr/>
        </p:nvSpPr>
        <p:spPr>
          <a:xfrm>
            <a:off x="4018594" y="-232073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sp>
        <p:nvSpPr>
          <p:cNvPr id="100" name="TextBox 99">
            <a:extLst>
              <a:ext uri="{FF2B5EF4-FFF2-40B4-BE49-F238E27FC236}">
                <a16:creationId xmlns:a16="http://schemas.microsoft.com/office/drawing/2014/main" id="{47D388CD-EEF5-E59B-F6AA-D6D9A3090D2C}"/>
              </a:ext>
            </a:extLst>
          </p:cNvPr>
          <p:cNvSpPr txBox="1"/>
          <p:nvPr/>
        </p:nvSpPr>
        <p:spPr>
          <a:xfrm>
            <a:off x="7680176" y="-2330529"/>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pic>
        <p:nvPicPr>
          <p:cNvPr id="104" name="Graphic 103" descr="Line arrow: Clockwise curve outline">
            <a:extLst>
              <a:ext uri="{FF2B5EF4-FFF2-40B4-BE49-F238E27FC236}">
                <a16:creationId xmlns:a16="http://schemas.microsoft.com/office/drawing/2014/main" id="{A55A1605-6E3D-F9E9-6FB5-6B00244149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7200000">
            <a:off x="6509763" y="-2079695"/>
            <a:ext cx="687003" cy="687003"/>
          </a:xfrm>
          <a:prstGeom prst="rect">
            <a:avLst/>
          </a:prstGeom>
        </p:spPr>
      </p:pic>
      <p:pic>
        <p:nvPicPr>
          <p:cNvPr id="105" name="Graphic 104" descr="Line arrow: Clockwise curve outline">
            <a:extLst>
              <a:ext uri="{FF2B5EF4-FFF2-40B4-BE49-F238E27FC236}">
                <a16:creationId xmlns:a16="http://schemas.microsoft.com/office/drawing/2014/main" id="{AFA76722-3C44-43CB-63F8-28D4758645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000000">
            <a:off x="6437755" y="-1726581"/>
            <a:ext cx="687003" cy="687003"/>
          </a:xfrm>
          <a:prstGeom prst="rect">
            <a:avLst/>
          </a:prstGeom>
        </p:spPr>
      </p:pic>
      <p:sp>
        <p:nvSpPr>
          <p:cNvPr id="139" name="TextBox 138">
            <a:extLst>
              <a:ext uri="{FF2B5EF4-FFF2-40B4-BE49-F238E27FC236}">
                <a16:creationId xmlns:a16="http://schemas.microsoft.com/office/drawing/2014/main" id="{5A71888A-F715-68A5-4722-DD165AF1414C}"/>
              </a:ext>
            </a:extLst>
          </p:cNvPr>
          <p:cNvSpPr txBox="1"/>
          <p:nvPr/>
        </p:nvSpPr>
        <p:spPr>
          <a:xfrm>
            <a:off x="521096" y="4616743"/>
            <a:ext cx="2663934" cy="6771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Transaction Lifecycle:</a:t>
            </a:r>
          </a:p>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A High Level Overview</a:t>
            </a:r>
            <a:endParaRPr lang="en-DE" sz="2000" b="1" dirty="0">
              <a:solidFill>
                <a:schemeClr val="tx1">
                  <a:lumMod val="50000"/>
                  <a:lumOff val="50000"/>
                </a:schemeClr>
              </a:solidFill>
              <a:latin typeface="+mj-lt"/>
              <a:ea typeface="Helvetica Neue" panose="02000503000000020004" pitchFamily="2" charset="0"/>
              <a:cs typeface="Helvetica Neue" panose="02000503000000020004" pitchFamily="2" charset="0"/>
            </a:endParaRPr>
          </a:p>
        </p:txBody>
      </p:sp>
      <p:cxnSp>
        <p:nvCxnSpPr>
          <p:cNvPr id="12" name="Straight Arrow Connector 11">
            <a:extLst>
              <a:ext uri="{FF2B5EF4-FFF2-40B4-BE49-F238E27FC236}">
                <a16:creationId xmlns:a16="http://schemas.microsoft.com/office/drawing/2014/main" id="{F5BFB588-9C58-28DE-B184-CE839683179C}"/>
              </a:ext>
            </a:extLst>
          </p:cNvPr>
          <p:cNvCxnSpPr/>
          <p:nvPr/>
        </p:nvCxnSpPr>
        <p:spPr bwMode="auto">
          <a:xfrm>
            <a:off x="5195603" y="1412776"/>
            <a:ext cx="684000" cy="0"/>
          </a:xfrm>
          <a:prstGeom prst="straightConnector1">
            <a:avLst/>
          </a:prstGeom>
          <a:ln w="412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B9007EBE-B352-0709-0756-191418A43F80}"/>
              </a:ext>
            </a:extLst>
          </p:cNvPr>
          <p:cNvCxnSpPr/>
          <p:nvPr/>
        </p:nvCxnSpPr>
        <p:spPr bwMode="auto">
          <a:xfrm>
            <a:off x="8826586" y="1412776"/>
            <a:ext cx="684000" cy="0"/>
          </a:xfrm>
          <a:prstGeom prst="straightConnector1">
            <a:avLst/>
          </a:prstGeom>
          <a:ln w="41275">
            <a:solidFill>
              <a:schemeClr val="dk1">
                <a:shade val="95000"/>
                <a:satMod val="1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A8F45586-71B6-B607-BA88-4F52DA523D1D}"/>
              </a:ext>
            </a:extLst>
          </p:cNvPr>
          <p:cNvCxnSpPr/>
          <p:nvPr/>
        </p:nvCxnSpPr>
        <p:spPr bwMode="auto">
          <a:xfrm>
            <a:off x="5580906"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C89BF29-7F29-1E20-BC72-AA651C141000}"/>
              </a:ext>
            </a:extLst>
          </p:cNvPr>
          <p:cNvCxnSpPr/>
          <p:nvPr/>
        </p:nvCxnSpPr>
        <p:spPr bwMode="auto">
          <a:xfrm>
            <a:off x="9192344"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15305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915879-879B-12DA-A47B-D6EACFC3C767}"/>
              </a:ext>
            </a:extLst>
          </p:cNvPr>
          <p:cNvSpPr/>
          <p:nvPr/>
        </p:nvSpPr>
        <p:spPr bwMode="auto">
          <a:xfrm>
            <a:off x="324754" y="765177"/>
            <a:ext cx="11532813" cy="5805439"/>
          </a:xfrm>
          <a:prstGeom prst="rect">
            <a:avLst/>
          </a:prstGeom>
          <a:pattFill prst="dotGrid">
            <a:fgClr>
              <a:schemeClr val="accent3">
                <a:tint val="65000"/>
              </a:schemeClr>
            </a:fgClr>
            <a:bgClr>
              <a:schemeClr val="bg1"/>
            </a:bgClr>
          </a:patt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 name="Titel 1"/>
          <p:cNvSpPr>
            <a:spLocks noGrp="1"/>
          </p:cNvSpPr>
          <p:nvPr>
            <p:ph type="title"/>
          </p:nvPr>
        </p:nvSpPr>
        <p:spPr/>
        <p:txBody>
          <a:bodyPr/>
          <a:lstStyle/>
          <a:p>
            <a:r>
              <a:rPr lang="en-US" dirty="0"/>
              <a:t>1. Introduction</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6</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nvGraphicFramePr>
            <p:xfrm>
              <a:off x="1032853" y="2172253"/>
              <a:ext cx="1418180" cy="2513493"/>
            </p:xfrm>
            <a:graphic>
              <a:graphicData uri="http://schemas.microsoft.com/office/drawing/2017/model3d">
                <am3d:model3d r:embed="rId3">
                  <am3d:spPr>
                    <a:xfrm>
                      <a:off x="0" y="0"/>
                      <a:ext cx="1418180" cy="2513493"/>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30420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1032853" y="2172253"/>
                <a:ext cx="1418180" cy="2513493"/>
              </a:xfrm>
              <a:prstGeom prst="rect">
                <a:avLst/>
              </a:prstGeom>
            </p:spPr>
          </p:pic>
        </mc:Fallback>
      </mc:AlternateContent>
      <p:pic>
        <p:nvPicPr>
          <p:cNvPr id="36" name="Graphic 35" descr="Contract outline">
            <a:extLst>
              <a:ext uri="{FF2B5EF4-FFF2-40B4-BE49-F238E27FC236}">
                <a16:creationId xmlns:a16="http://schemas.microsoft.com/office/drawing/2014/main" id="{2465207C-E31F-7D7E-B374-AC2D686321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2464" y="981572"/>
            <a:ext cx="720000" cy="720000"/>
          </a:xfrm>
          <a:prstGeom prst="rect">
            <a:avLst/>
          </a:prstGeom>
        </p:spPr>
      </p:pic>
      <p:pic>
        <p:nvPicPr>
          <p:cNvPr id="38" name="Graphic 37" descr="Programmer male with solid fill">
            <a:extLst>
              <a:ext uri="{FF2B5EF4-FFF2-40B4-BE49-F238E27FC236}">
                <a16:creationId xmlns:a16="http://schemas.microsoft.com/office/drawing/2014/main" id="{0D89D924-9392-30C4-FC6F-F499FA134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816" y="936080"/>
            <a:ext cx="720000" cy="720000"/>
          </a:xfrm>
          <a:prstGeom prst="rect">
            <a:avLst/>
          </a:prstGeom>
        </p:spPr>
      </p:pic>
      <p:pic>
        <p:nvPicPr>
          <p:cNvPr id="40" name="Graphic 39" descr="Programmer female with solid fill">
            <a:extLst>
              <a:ext uri="{FF2B5EF4-FFF2-40B4-BE49-F238E27FC236}">
                <a16:creationId xmlns:a16="http://schemas.microsoft.com/office/drawing/2014/main" id="{7333D0A3-C64A-F314-BE31-BACC84B618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1984" y="936000"/>
            <a:ext cx="720000" cy="720000"/>
          </a:xfrm>
          <a:prstGeom prst="rect">
            <a:avLst/>
          </a:prstGeom>
        </p:spPr>
      </p:pic>
      <p:pic>
        <p:nvPicPr>
          <p:cNvPr id="41" name="Graphic 40" descr="Programmer female with solid fill">
            <a:extLst>
              <a:ext uri="{FF2B5EF4-FFF2-40B4-BE49-F238E27FC236}">
                <a16:creationId xmlns:a16="http://schemas.microsoft.com/office/drawing/2014/main" id="{0A85747B-6AA7-1D7E-9002-AB48181087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0256" y="936000"/>
            <a:ext cx="720000" cy="720000"/>
          </a:xfrm>
          <a:prstGeom prst="rect">
            <a:avLst/>
          </a:prstGeom>
        </p:spPr>
      </p:pic>
      <p:grpSp>
        <p:nvGrpSpPr>
          <p:cNvPr id="60" name="Group 59">
            <a:extLst>
              <a:ext uri="{FF2B5EF4-FFF2-40B4-BE49-F238E27FC236}">
                <a16:creationId xmlns:a16="http://schemas.microsoft.com/office/drawing/2014/main" id="{D32EA856-39C4-AF2F-1CFF-D7B770D0D07D}"/>
              </a:ext>
            </a:extLst>
          </p:cNvPr>
          <p:cNvGrpSpPr>
            <a:grpSpLocks noChangeAspect="1"/>
          </p:cNvGrpSpPr>
          <p:nvPr/>
        </p:nvGrpSpPr>
        <p:grpSpPr>
          <a:xfrm>
            <a:off x="5472326" y="840141"/>
            <a:ext cx="199049" cy="324000"/>
            <a:chOff x="3968686" y="0"/>
            <a:chExt cx="2028397" cy="3301687"/>
          </a:xfrm>
        </p:grpSpPr>
        <p:sp>
          <p:nvSpPr>
            <p:cNvPr id="56" name="Freeform 55">
              <a:extLst>
                <a:ext uri="{FF2B5EF4-FFF2-40B4-BE49-F238E27FC236}">
                  <a16:creationId xmlns:a16="http://schemas.microsoft.com/office/drawing/2014/main" id="{5DE43249-76FF-8DA5-6A89-B570AEBE28BE}"/>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57" name="Freeform 56">
              <a:extLst>
                <a:ext uri="{FF2B5EF4-FFF2-40B4-BE49-F238E27FC236}">
                  <a16:creationId xmlns:a16="http://schemas.microsoft.com/office/drawing/2014/main" id="{1F109974-BF43-6CC5-102E-F2D5ADF6E85B}"/>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58" name="Freeform 57">
              <a:extLst>
                <a:ext uri="{FF2B5EF4-FFF2-40B4-BE49-F238E27FC236}">
                  <a16:creationId xmlns:a16="http://schemas.microsoft.com/office/drawing/2014/main" id="{D3B50B3D-19C4-72A9-55AB-0274E81AEAE1}"/>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59" name="Freeform 58">
              <a:extLst>
                <a:ext uri="{FF2B5EF4-FFF2-40B4-BE49-F238E27FC236}">
                  <a16:creationId xmlns:a16="http://schemas.microsoft.com/office/drawing/2014/main" id="{63472E33-FA2F-AE75-17D2-F1F551A3FFAB}"/>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67" name="TextBox 66">
            <a:extLst>
              <a:ext uri="{FF2B5EF4-FFF2-40B4-BE49-F238E27FC236}">
                <a16:creationId xmlns:a16="http://schemas.microsoft.com/office/drawing/2014/main" id="{81C09BE1-8292-AA3B-C8BA-0B1342D9D224}"/>
              </a:ext>
            </a:extLst>
          </p:cNvPr>
          <p:cNvSpPr txBox="1"/>
          <p:nvPr/>
        </p:nvSpPr>
        <p:spPr>
          <a:xfrm>
            <a:off x="4663973"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sp>
        <p:nvSpPr>
          <p:cNvPr id="68" name="TextBox 67">
            <a:extLst>
              <a:ext uri="{FF2B5EF4-FFF2-40B4-BE49-F238E27FC236}">
                <a16:creationId xmlns:a16="http://schemas.microsoft.com/office/drawing/2014/main" id="{2BFF1546-A30B-84BE-8E35-D06605DC9B77}"/>
              </a:ext>
            </a:extLst>
          </p:cNvPr>
          <p:cNvSpPr txBox="1"/>
          <p:nvPr/>
        </p:nvSpPr>
        <p:spPr>
          <a:xfrm>
            <a:off x="8240724"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grpSp>
        <p:nvGrpSpPr>
          <p:cNvPr id="86" name="Group 85">
            <a:extLst>
              <a:ext uri="{FF2B5EF4-FFF2-40B4-BE49-F238E27FC236}">
                <a16:creationId xmlns:a16="http://schemas.microsoft.com/office/drawing/2014/main" id="{79C14796-8459-0B15-F35A-B0BCEC4E9278}"/>
              </a:ext>
            </a:extLst>
          </p:cNvPr>
          <p:cNvGrpSpPr/>
          <p:nvPr/>
        </p:nvGrpSpPr>
        <p:grpSpPr>
          <a:xfrm>
            <a:off x="4437455" y="2636912"/>
            <a:ext cx="2040669" cy="1243881"/>
            <a:chOff x="4213776" y="2636912"/>
            <a:chExt cx="2040669" cy="1243881"/>
          </a:xfrm>
        </p:grpSpPr>
        <p:grpSp>
          <p:nvGrpSpPr>
            <p:cNvPr id="66" name="Group 65">
              <a:extLst>
                <a:ext uri="{FF2B5EF4-FFF2-40B4-BE49-F238E27FC236}">
                  <a16:creationId xmlns:a16="http://schemas.microsoft.com/office/drawing/2014/main" id="{512092B3-3E69-3260-3A89-E9D87CAC6338}"/>
                </a:ext>
              </a:extLst>
            </p:cNvPr>
            <p:cNvGrpSpPr/>
            <p:nvPr/>
          </p:nvGrpSpPr>
          <p:grpSpPr>
            <a:xfrm>
              <a:off x="4213776" y="2682772"/>
              <a:ext cx="914400" cy="914400"/>
              <a:chOff x="4263499" y="2764475"/>
              <a:chExt cx="914400" cy="914400"/>
            </a:xfrm>
          </p:grpSpPr>
          <p:pic>
            <p:nvPicPr>
              <p:cNvPr id="47" name="Graphic 46" descr="Monitor with solid fill">
                <a:extLst>
                  <a:ext uri="{FF2B5EF4-FFF2-40B4-BE49-F238E27FC236}">
                    <a16:creationId xmlns:a16="http://schemas.microsoft.com/office/drawing/2014/main" id="{699E33E5-7777-4FC8-4789-C68F15F1D5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3499" y="2764475"/>
                <a:ext cx="914400" cy="914400"/>
              </a:xfrm>
              <a:prstGeom prst="rect">
                <a:avLst/>
              </a:prstGeom>
            </p:spPr>
          </p:pic>
          <p:grpSp>
            <p:nvGrpSpPr>
              <p:cNvPr id="61" name="Group 60">
                <a:extLst>
                  <a:ext uri="{FF2B5EF4-FFF2-40B4-BE49-F238E27FC236}">
                    <a16:creationId xmlns:a16="http://schemas.microsoft.com/office/drawing/2014/main" id="{BCCB0238-461B-13B4-D59E-DC16F9B8AFD3}"/>
                  </a:ext>
                </a:extLst>
              </p:cNvPr>
              <p:cNvGrpSpPr>
                <a:grpSpLocks noChangeAspect="1"/>
              </p:cNvGrpSpPr>
              <p:nvPr/>
            </p:nvGrpSpPr>
            <p:grpSpPr>
              <a:xfrm>
                <a:off x="4632250" y="3030439"/>
                <a:ext cx="176933" cy="288000"/>
                <a:chOff x="3968686" y="0"/>
                <a:chExt cx="2028397" cy="3301687"/>
              </a:xfrm>
            </p:grpSpPr>
            <p:sp>
              <p:nvSpPr>
                <p:cNvPr id="62" name="Freeform 61">
                  <a:extLst>
                    <a:ext uri="{FF2B5EF4-FFF2-40B4-BE49-F238E27FC236}">
                      <a16:creationId xmlns:a16="http://schemas.microsoft.com/office/drawing/2014/main" id="{72A8487C-4F65-66F5-1BB8-080D3419F143}"/>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63" name="Freeform 62">
                  <a:extLst>
                    <a:ext uri="{FF2B5EF4-FFF2-40B4-BE49-F238E27FC236}">
                      <a16:creationId xmlns:a16="http://schemas.microsoft.com/office/drawing/2014/main" id="{51C3DA4F-8617-7783-987F-F71C0F3D148F}"/>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64" name="Freeform 63">
                  <a:extLst>
                    <a:ext uri="{FF2B5EF4-FFF2-40B4-BE49-F238E27FC236}">
                      <a16:creationId xmlns:a16="http://schemas.microsoft.com/office/drawing/2014/main" id="{888BF62C-C400-97F7-512F-47FCA47B4567}"/>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65" name="Freeform 64">
                  <a:extLst>
                    <a:ext uri="{FF2B5EF4-FFF2-40B4-BE49-F238E27FC236}">
                      <a16:creationId xmlns:a16="http://schemas.microsoft.com/office/drawing/2014/main" id="{29BA52B6-BEC6-F36A-30E1-4D3A77C383F7}"/>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81" name="Double Brace 80">
              <a:extLst>
                <a:ext uri="{FF2B5EF4-FFF2-40B4-BE49-F238E27FC236}">
                  <a16:creationId xmlns:a16="http://schemas.microsoft.com/office/drawing/2014/main" id="{887AF98E-8326-6DBE-2751-B0675876E24F}"/>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82" name="TextBox 81">
              <a:extLst>
                <a:ext uri="{FF2B5EF4-FFF2-40B4-BE49-F238E27FC236}">
                  <a16:creationId xmlns:a16="http://schemas.microsoft.com/office/drawing/2014/main" id="{F782D3B4-4CDA-3B44-1B53-85F0A5029DB8}"/>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84" name="Straight Connector 83">
              <a:extLst>
                <a:ext uri="{FF2B5EF4-FFF2-40B4-BE49-F238E27FC236}">
                  <a16:creationId xmlns:a16="http://schemas.microsoft.com/office/drawing/2014/main" id="{C6582EF6-AA8C-29A2-BA48-0F3FDD199D39}"/>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248E2D68-63FA-036C-F384-0ACB7FACC6FF}"/>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grpSp>
        <p:nvGrpSpPr>
          <p:cNvPr id="87" name="Group 86">
            <a:extLst>
              <a:ext uri="{FF2B5EF4-FFF2-40B4-BE49-F238E27FC236}">
                <a16:creationId xmlns:a16="http://schemas.microsoft.com/office/drawing/2014/main" id="{49AEEE0B-2ADC-FCB2-1B14-1D7542CFA173}"/>
              </a:ext>
            </a:extLst>
          </p:cNvPr>
          <p:cNvGrpSpPr/>
          <p:nvPr/>
        </p:nvGrpSpPr>
        <p:grpSpPr>
          <a:xfrm>
            <a:off x="8040216" y="2636912"/>
            <a:ext cx="2040669" cy="1243881"/>
            <a:chOff x="4213776" y="2636912"/>
            <a:chExt cx="2040669" cy="1243881"/>
          </a:xfrm>
        </p:grpSpPr>
        <p:grpSp>
          <p:nvGrpSpPr>
            <p:cNvPr id="88" name="Group 87">
              <a:extLst>
                <a:ext uri="{FF2B5EF4-FFF2-40B4-BE49-F238E27FC236}">
                  <a16:creationId xmlns:a16="http://schemas.microsoft.com/office/drawing/2014/main" id="{0513DA28-856F-55DB-3A08-DF9593228587}"/>
                </a:ext>
              </a:extLst>
            </p:cNvPr>
            <p:cNvGrpSpPr/>
            <p:nvPr/>
          </p:nvGrpSpPr>
          <p:grpSpPr>
            <a:xfrm>
              <a:off x="4213776" y="2682772"/>
              <a:ext cx="914400" cy="914400"/>
              <a:chOff x="4263499" y="2764475"/>
              <a:chExt cx="914400" cy="914400"/>
            </a:xfrm>
          </p:grpSpPr>
          <p:pic>
            <p:nvPicPr>
              <p:cNvPr id="93" name="Graphic 92" descr="Monitor with solid fill">
                <a:extLst>
                  <a:ext uri="{FF2B5EF4-FFF2-40B4-BE49-F238E27FC236}">
                    <a16:creationId xmlns:a16="http://schemas.microsoft.com/office/drawing/2014/main" id="{714E4BBB-A156-1A75-31C8-BC6D985824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3499" y="2764475"/>
                <a:ext cx="914400" cy="914400"/>
              </a:xfrm>
              <a:prstGeom prst="rect">
                <a:avLst/>
              </a:prstGeom>
            </p:spPr>
          </p:pic>
          <p:grpSp>
            <p:nvGrpSpPr>
              <p:cNvPr id="94" name="Group 93">
                <a:extLst>
                  <a:ext uri="{FF2B5EF4-FFF2-40B4-BE49-F238E27FC236}">
                    <a16:creationId xmlns:a16="http://schemas.microsoft.com/office/drawing/2014/main" id="{DA478C35-85BD-04CF-4AC3-B08C56589DD8}"/>
                  </a:ext>
                </a:extLst>
              </p:cNvPr>
              <p:cNvGrpSpPr>
                <a:grpSpLocks noChangeAspect="1"/>
              </p:cNvGrpSpPr>
              <p:nvPr/>
            </p:nvGrpSpPr>
            <p:grpSpPr>
              <a:xfrm>
                <a:off x="4632250" y="3030439"/>
                <a:ext cx="176933" cy="288000"/>
                <a:chOff x="3968686" y="0"/>
                <a:chExt cx="2028397" cy="3301687"/>
              </a:xfrm>
            </p:grpSpPr>
            <p:sp>
              <p:nvSpPr>
                <p:cNvPr id="95" name="Freeform 94">
                  <a:extLst>
                    <a:ext uri="{FF2B5EF4-FFF2-40B4-BE49-F238E27FC236}">
                      <a16:creationId xmlns:a16="http://schemas.microsoft.com/office/drawing/2014/main" id="{FD64608C-B817-E47F-8E90-85158D488356}"/>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96" name="Freeform 95">
                  <a:extLst>
                    <a:ext uri="{FF2B5EF4-FFF2-40B4-BE49-F238E27FC236}">
                      <a16:creationId xmlns:a16="http://schemas.microsoft.com/office/drawing/2014/main" id="{C546F698-5292-807A-D33A-34ABE4187F76}"/>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97" name="Freeform 96">
                  <a:extLst>
                    <a:ext uri="{FF2B5EF4-FFF2-40B4-BE49-F238E27FC236}">
                      <a16:creationId xmlns:a16="http://schemas.microsoft.com/office/drawing/2014/main" id="{CFF8DCAB-2413-1431-567F-E4A521628C8A}"/>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98" name="Freeform 97">
                  <a:extLst>
                    <a:ext uri="{FF2B5EF4-FFF2-40B4-BE49-F238E27FC236}">
                      <a16:creationId xmlns:a16="http://schemas.microsoft.com/office/drawing/2014/main" id="{63277CF3-79C8-E277-0152-605B6C8E2934}"/>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89" name="Double Brace 88">
              <a:extLst>
                <a:ext uri="{FF2B5EF4-FFF2-40B4-BE49-F238E27FC236}">
                  <a16:creationId xmlns:a16="http://schemas.microsoft.com/office/drawing/2014/main" id="{A84D4629-9C34-8CEB-6885-2D1FD7E7BC20}"/>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a:p>
          </p:txBody>
        </p:sp>
        <p:sp>
          <p:nvSpPr>
            <p:cNvPr id="90" name="TextBox 89">
              <a:extLst>
                <a:ext uri="{FF2B5EF4-FFF2-40B4-BE49-F238E27FC236}">
                  <a16:creationId xmlns:a16="http://schemas.microsoft.com/office/drawing/2014/main" id="{A17BBAA6-4D30-BF51-F3F8-13B7986582B9}"/>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91" name="Straight Connector 90">
              <a:extLst>
                <a:ext uri="{FF2B5EF4-FFF2-40B4-BE49-F238E27FC236}">
                  <a16:creationId xmlns:a16="http://schemas.microsoft.com/office/drawing/2014/main" id="{6E896A0D-40B2-B6AD-83BF-84850999FF07}"/>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2" name="TextBox 91">
              <a:extLst>
                <a:ext uri="{FF2B5EF4-FFF2-40B4-BE49-F238E27FC236}">
                  <a16:creationId xmlns:a16="http://schemas.microsoft.com/office/drawing/2014/main" id="{052CD938-2B03-7769-7105-4FA59392E8BA}"/>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sp>
        <p:nvSpPr>
          <p:cNvPr id="99" name="TextBox 98">
            <a:extLst>
              <a:ext uri="{FF2B5EF4-FFF2-40B4-BE49-F238E27FC236}">
                <a16:creationId xmlns:a16="http://schemas.microsoft.com/office/drawing/2014/main" id="{E5AA9C74-1E5E-B0EA-8BC6-892AB0B91C83}"/>
              </a:ext>
            </a:extLst>
          </p:cNvPr>
          <p:cNvSpPr txBox="1"/>
          <p:nvPr/>
        </p:nvSpPr>
        <p:spPr>
          <a:xfrm>
            <a:off x="4555961" y="242088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sp>
        <p:nvSpPr>
          <p:cNvPr id="100" name="TextBox 99">
            <a:extLst>
              <a:ext uri="{FF2B5EF4-FFF2-40B4-BE49-F238E27FC236}">
                <a16:creationId xmlns:a16="http://schemas.microsoft.com/office/drawing/2014/main" id="{47D388CD-EEF5-E59B-F6AA-D6D9A3090D2C}"/>
              </a:ext>
            </a:extLst>
          </p:cNvPr>
          <p:cNvSpPr txBox="1"/>
          <p:nvPr/>
        </p:nvSpPr>
        <p:spPr>
          <a:xfrm>
            <a:off x="8136669" y="242088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pic>
        <p:nvPicPr>
          <p:cNvPr id="104" name="Graphic 103" descr="Line arrow: Clockwise curve outline">
            <a:extLst>
              <a:ext uri="{FF2B5EF4-FFF2-40B4-BE49-F238E27FC236}">
                <a16:creationId xmlns:a16="http://schemas.microsoft.com/office/drawing/2014/main" id="{A55A1605-6E3D-F9E9-6FB5-6B00244149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7200000">
            <a:off x="6939450" y="2671722"/>
            <a:ext cx="687003" cy="687003"/>
          </a:xfrm>
          <a:prstGeom prst="rect">
            <a:avLst/>
          </a:prstGeom>
        </p:spPr>
      </p:pic>
      <p:pic>
        <p:nvPicPr>
          <p:cNvPr id="105" name="Graphic 104" descr="Line arrow: Clockwise curve outline">
            <a:extLst>
              <a:ext uri="{FF2B5EF4-FFF2-40B4-BE49-F238E27FC236}">
                <a16:creationId xmlns:a16="http://schemas.microsoft.com/office/drawing/2014/main" id="{AFA76722-3C44-43CB-63F8-28D4758645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000000">
            <a:off x="6867442" y="3024836"/>
            <a:ext cx="687003" cy="687003"/>
          </a:xfrm>
          <a:prstGeom prst="rect">
            <a:avLst/>
          </a:prstGeom>
        </p:spPr>
      </p:pic>
      <p:grpSp>
        <p:nvGrpSpPr>
          <p:cNvPr id="113" name="Group 112">
            <a:extLst>
              <a:ext uri="{FF2B5EF4-FFF2-40B4-BE49-F238E27FC236}">
                <a16:creationId xmlns:a16="http://schemas.microsoft.com/office/drawing/2014/main" id="{D68FF693-C501-B653-7E04-8DAE0E20727F}"/>
              </a:ext>
            </a:extLst>
          </p:cNvPr>
          <p:cNvGrpSpPr>
            <a:grpSpLocks noChangeAspect="1"/>
          </p:cNvGrpSpPr>
          <p:nvPr/>
        </p:nvGrpSpPr>
        <p:grpSpPr>
          <a:xfrm>
            <a:off x="5186184" y="8327816"/>
            <a:ext cx="1005840" cy="1005840"/>
            <a:chOff x="3935760" y="4098776"/>
            <a:chExt cx="914400" cy="914400"/>
          </a:xfrm>
        </p:grpSpPr>
        <p:pic>
          <p:nvPicPr>
            <p:cNvPr id="106" name="Graphic 105" descr="Monitor with solid fill">
              <a:extLst>
                <a:ext uri="{FF2B5EF4-FFF2-40B4-BE49-F238E27FC236}">
                  <a16:creationId xmlns:a16="http://schemas.microsoft.com/office/drawing/2014/main" id="{5E50691D-0EAF-0044-CA4A-F176303AC2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35760" y="4098776"/>
              <a:ext cx="914400" cy="914400"/>
            </a:xfrm>
            <a:prstGeom prst="rect">
              <a:avLst/>
            </a:prstGeom>
          </p:spPr>
        </p:pic>
        <p:sp>
          <p:nvSpPr>
            <p:cNvPr id="109" name="Freeform 108">
              <a:extLst>
                <a:ext uri="{FF2B5EF4-FFF2-40B4-BE49-F238E27FC236}">
                  <a16:creationId xmlns:a16="http://schemas.microsoft.com/office/drawing/2014/main" id="{92B9D216-237C-F7B3-55B3-FEC3CC5ACC74}"/>
                </a:ext>
              </a:extLst>
            </p:cNvPr>
            <p:cNvSpPr/>
            <p:nvPr/>
          </p:nvSpPr>
          <p:spPr>
            <a:xfrm>
              <a:off x="4295800" y="4365136"/>
              <a:ext cx="88449" cy="198928"/>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110" name="Freeform 109">
              <a:extLst>
                <a:ext uri="{FF2B5EF4-FFF2-40B4-BE49-F238E27FC236}">
                  <a16:creationId xmlns:a16="http://schemas.microsoft.com/office/drawing/2014/main" id="{4D30B1F9-0130-56CA-764B-2A334CD906CE}"/>
                </a:ext>
              </a:extLst>
            </p:cNvPr>
            <p:cNvSpPr/>
            <p:nvPr/>
          </p:nvSpPr>
          <p:spPr>
            <a:xfrm>
              <a:off x="4384249" y="4365136"/>
              <a:ext cx="88414" cy="198928"/>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111" name="Freeform 110">
              <a:extLst>
                <a:ext uri="{FF2B5EF4-FFF2-40B4-BE49-F238E27FC236}">
                  <a16:creationId xmlns:a16="http://schemas.microsoft.com/office/drawing/2014/main" id="{266A9F41-18D4-4649-66E3-2D2517B0CA9F}"/>
                </a:ext>
              </a:extLst>
            </p:cNvPr>
            <p:cNvSpPr/>
            <p:nvPr/>
          </p:nvSpPr>
          <p:spPr>
            <a:xfrm>
              <a:off x="4295800" y="4528580"/>
              <a:ext cx="88449" cy="124556"/>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112" name="Freeform 111">
              <a:extLst>
                <a:ext uri="{FF2B5EF4-FFF2-40B4-BE49-F238E27FC236}">
                  <a16:creationId xmlns:a16="http://schemas.microsoft.com/office/drawing/2014/main" id="{D0FB4817-C6AF-2168-69BD-B0E56841FB45}"/>
                </a:ext>
              </a:extLst>
            </p:cNvPr>
            <p:cNvSpPr/>
            <p:nvPr/>
          </p:nvSpPr>
          <p:spPr>
            <a:xfrm>
              <a:off x="4384249" y="4528580"/>
              <a:ext cx="88484" cy="124556"/>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114" name="Cube 113">
            <a:extLst>
              <a:ext uri="{FF2B5EF4-FFF2-40B4-BE49-F238E27FC236}">
                <a16:creationId xmlns:a16="http://schemas.microsoft.com/office/drawing/2014/main" id="{98686F13-3D2D-800E-EE7B-A34845277805}"/>
              </a:ext>
            </a:extLst>
          </p:cNvPr>
          <p:cNvSpPr>
            <a:spLocks noChangeAspect="1"/>
          </p:cNvSpPr>
          <p:nvPr/>
        </p:nvSpPr>
        <p:spPr bwMode="auto">
          <a:xfrm>
            <a:off x="7992000" y="8460368"/>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15" name="Cube 114">
            <a:extLst>
              <a:ext uri="{FF2B5EF4-FFF2-40B4-BE49-F238E27FC236}">
                <a16:creationId xmlns:a16="http://schemas.microsoft.com/office/drawing/2014/main" id="{EF5AA8C2-2955-B693-12FD-4109759F178E}"/>
              </a:ext>
            </a:extLst>
          </p:cNvPr>
          <p:cNvSpPr>
            <a:spLocks noChangeAspect="1"/>
          </p:cNvSpPr>
          <p:nvPr/>
        </p:nvSpPr>
        <p:spPr bwMode="auto">
          <a:xfrm>
            <a:off x="9360000" y="8469640"/>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16" name="Cube 115">
            <a:extLst>
              <a:ext uri="{FF2B5EF4-FFF2-40B4-BE49-F238E27FC236}">
                <a16:creationId xmlns:a16="http://schemas.microsoft.com/office/drawing/2014/main" id="{D680D94A-2E3B-FC70-68E5-54859B912075}"/>
              </a:ext>
            </a:extLst>
          </p:cNvPr>
          <p:cNvSpPr>
            <a:spLocks noChangeAspect="1"/>
          </p:cNvSpPr>
          <p:nvPr/>
        </p:nvSpPr>
        <p:spPr bwMode="auto">
          <a:xfrm>
            <a:off x="10728000" y="8469640"/>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cxnSp>
        <p:nvCxnSpPr>
          <p:cNvPr id="121" name="Straight Connector 120">
            <a:extLst>
              <a:ext uri="{FF2B5EF4-FFF2-40B4-BE49-F238E27FC236}">
                <a16:creationId xmlns:a16="http://schemas.microsoft.com/office/drawing/2014/main" id="{1E6CB21F-C9B5-B346-A5D7-AD1D1F632B59}"/>
              </a:ext>
            </a:extLst>
          </p:cNvPr>
          <p:cNvCxnSpPr>
            <a:cxnSpLocks/>
          </p:cNvCxnSpPr>
          <p:nvPr/>
        </p:nvCxnSpPr>
        <p:spPr bwMode="auto">
          <a:xfrm>
            <a:off x="8616280" y="8829600"/>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F7558129-783C-6F82-2802-5D9F4A4D6005}"/>
              </a:ext>
            </a:extLst>
          </p:cNvPr>
          <p:cNvCxnSpPr>
            <a:cxnSpLocks/>
          </p:cNvCxnSpPr>
          <p:nvPr/>
        </p:nvCxnSpPr>
        <p:spPr bwMode="auto">
          <a:xfrm>
            <a:off x="9984432" y="8829600"/>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grpSp>
        <p:nvGrpSpPr>
          <p:cNvPr id="12" name="Group 11">
            <a:extLst>
              <a:ext uri="{FF2B5EF4-FFF2-40B4-BE49-F238E27FC236}">
                <a16:creationId xmlns:a16="http://schemas.microsoft.com/office/drawing/2014/main" id="{FABB9109-837A-3E18-702E-BD6195796482}"/>
              </a:ext>
            </a:extLst>
          </p:cNvPr>
          <p:cNvGrpSpPr/>
          <p:nvPr/>
        </p:nvGrpSpPr>
        <p:grpSpPr>
          <a:xfrm>
            <a:off x="4079776" y="8233791"/>
            <a:ext cx="941894" cy="1243881"/>
            <a:chOff x="4079776" y="4921423"/>
            <a:chExt cx="941894" cy="1243881"/>
          </a:xfrm>
        </p:grpSpPr>
        <p:sp>
          <p:nvSpPr>
            <p:cNvPr id="126" name="Double Brace 125">
              <a:extLst>
                <a:ext uri="{FF2B5EF4-FFF2-40B4-BE49-F238E27FC236}">
                  <a16:creationId xmlns:a16="http://schemas.microsoft.com/office/drawing/2014/main" id="{6A36F3F7-14A5-B37F-AAF0-948387C78E23}"/>
                </a:ext>
              </a:extLst>
            </p:cNvPr>
            <p:cNvSpPr/>
            <p:nvPr/>
          </p:nvSpPr>
          <p:spPr bwMode="auto">
            <a:xfrm>
              <a:off x="4079776" y="4998475"/>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127" name="TextBox 126">
              <a:extLst>
                <a:ext uri="{FF2B5EF4-FFF2-40B4-BE49-F238E27FC236}">
                  <a16:creationId xmlns:a16="http://schemas.microsoft.com/office/drawing/2014/main" id="{702556A3-AEFC-B5E1-1C6C-4B4F25B4D0F2}"/>
                </a:ext>
              </a:extLst>
            </p:cNvPr>
            <p:cNvSpPr txBox="1"/>
            <p:nvPr/>
          </p:nvSpPr>
          <p:spPr>
            <a:xfrm>
              <a:off x="4223864" y="4921423"/>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sp>
          <p:nvSpPr>
            <p:cNvPr id="128" name="TextBox 127">
              <a:extLst>
                <a:ext uri="{FF2B5EF4-FFF2-40B4-BE49-F238E27FC236}">
                  <a16:creationId xmlns:a16="http://schemas.microsoft.com/office/drawing/2014/main" id="{AF44FD06-A978-C0B3-3D9D-E6307A5CD711}"/>
                </a:ext>
              </a:extLst>
            </p:cNvPr>
            <p:cNvSpPr txBox="1"/>
            <p:nvPr/>
          </p:nvSpPr>
          <p:spPr>
            <a:xfrm>
              <a:off x="4101225" y="5857527"/>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cxnSp>
        <p:nvCxnSpPr>
          <p:cNvPr id="129" name="Straight Connector 128">
            <a:extLst>
              <a:ext uri="{FF2B5EF4-FFF2-40B4-BE49-F238E27FC236}">
                <a16:creationId xmlns:a16="http://schemas.microsoft.com/office/drawing/2014/main" id="{5970BFC0-C7BB-BE2A-91F8-A4CCBDBF5862}"/>
              </a:ext>
            </a:extLst>
          </p:cNvPr>
          <p:cNvCxnSpPr/>
          <p:nvPr/>
        </p:nvCxnSpPr>
        <p:spPr bwMode="auto">
          <a:xfrm>
            <a:off x="4223864" y="9158656"/>
            <a:ext cx="612000"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130" name="TextBox 129">
            <a:extLst>
              <a:ext uri="{FF2B5EF4-FFF2-40B4-BE49-F238E27FC236}">
                <a16:creationId xmlns:a16="http://schemas.microsoft.com/office/drawing/2014/main" id="{1BCBBAE3-8E70-131E-A055-020F0D014498}"/>
              </a:ext>
            </a:extLst>
          </p:cNvPr>
          <p:cNvSpPr txBox="1"/>
          <p:nvPr/>
        </p:nvSpPr>
        <p:spPr>
          <a:xfrm>
            <a:off x="4957771" y="8097562"/>
            <a:ext cx="157447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Block Proposer</a:t>
            </a:r>
          </a:p>
        </p:txBody>
      </p:sp>
      <p:sp>
        <p:nvSpPr>
          <p:cNvPr id="131" name="Cube 130">
            <a:extLst>
              <a:ext uri="{FF2B5EF4-FFF2-40B4-BE49-F238E27FC236}">
                <a16:creationId xmlns:a16="http://schemas.microsoft.com/office/drawing/2014/main" id="{F03D0311-9A2F-95F0-4264-09270D4A901C}"/>
              </a:ext>
            </a:extLst>
          </p:cNvPr>
          <p:cNvSpPr/>
          <p:nvPr/>
        </p:nvSpPr>
        <p:spPr bwMode="auto">
          <a:xfrm>
            <a:off x="6418757" y="8384086"/>
            <a:ext cx="550365" cy="553526"/>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pic>
        <p:nvPicPr>
          <p:cNvPr id="134" name="Graphic 133" descr="Line arrow: Anti-clockwise curve outline">
            <a:extLst>
              <a:ext uri="{FF2B5EF4-FFF2-40B4-BE49-F238E27FC236}">
                <a16:creationId xmlns:a16="http://schemas.microsoft.com/office/drawing/2014/main" id="{39298424-9B4C-BCA6-B2E9-85BF79568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6300000">
            <a:off x="5159761" y="8901473"/>
            <a:ext cx="1100594" cy="1100594"/>
          </a:xfrm>
          <a:prstGeom prst="rect">
            <a:avLst/>
          </a:prstGeom>
        </p:spPr>
      </p:pic>
      <p:sp>
        <p:nvSpPr>
          <p:cNvPr id="136" name="TextBox 135">
            <a:extLst>
              <a:ext uri="{FF2B5EF4-FFF2-40B4-BE49-F238E27FC236}">
                <a16:creationId xmlns:a16="http://schemas.microsoft.com/office/drawing/2014/main" id="{336D0912-F762-9C62-C63F-48C77A1C8FFA}"/>
              </a:ext>
            </a:extLst>
          </p:cNvPr>
          <p:cNvSpPr txBox="1"/>
          <p:nvPr/>
        </p:nvSpPr>
        <p:spPr>
          <a:xfrm>
            <a:off x="5159896" y="9621688"/>
            <a:ext cx="98560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S</a:t>
            </a:r>
            <a:r>
              <a:rPr lang="en-DE" sz="1100" dirty="0">
                <a:latin typeface="Arial" pitchFamily="34" charset="0"/>
              </a:rPr>
              <a:t>elects txs to include</a:t>
            </a:r>
          </a:p>
        </p:txBody>
      </p:sp>
      <p:sp>
        <p:nvSpPr>
          <p:cNvPr id="137" name="TextBox 136">
            <a:extLst>
              <a:ext uri="{FF2B5EF4-FFF2-40B4-BE49-F238E27FC236}">
                <a16:creationId xmlns:a16="http://schemas.microsoft.com/office/drawing/2014/main" id="{39679974-6EC0-DAA1-DCC8-03E1B7C5F814}"/>
              </a:ext>
            </a:extLst>
          </p:cNvPr>
          <p:cNvSpPr txBox="1"/>
          <p:nvPr/>
        </p:nvSpPr>
        <p:spPr>
          <a:xfrm>
            <a:off x="5932186" y="9062173"/>
            <a:ext cx="1512311"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P</a:t>
            </a:r>
            <a:r>
              <a:rPr lang="en-DE" sz="1100" dirty="0">
                <a:latin typeface="Arial" pitchFamily="34" charset="0"/>
              </a:rPr>
              <a:t>roposes Block</a:t>
            </a:r>
          </a:p>
        </p:txBody>
      </p:sp>
      <p:pic>
        <p:nvPicPr>
          <p:cNvPr id="143" name="Graphic 142" descr="Line arrow: Clockwise curve outline">
            <a:extLst>
              <a:ext uri="{FF2B5EF4-FFF2-40B4-BE49-F238E27FC236}">
                <a16:creationId xmlns:a16="http://schemas.microsoft.com/office/drawing/2014/main" id="{1AF57A2C-9C97-676C-7A99-879C1AC8DB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7200000">
            <a:off x="7112230" y="8134225"/>
            <a:ext cx="831273" cy="831273"/>
          </a:xfrm>
          <a:prstGeom prst="rect">
            <a:avLst/>
          </a:prstGeom>
        </p:spPr>
      </p:pic>
      <p:pic>
        <p:nvPicPr>
          <p:cNvPr id="144" name="Graphic 143" descr="Arrow Right outline">
            <a:extLst>
              <a:ext uri="{FF2B5EF4-FFF2-40B4-BE49-F238E27FC236}">
                <a16:creationId xmlns:a16="http://schemas.microsoft.com/office/drawing/2014/main" id="{D8E167CA-9F4D-6E77-0C50-D002EF673A9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7200000">
            <a:off x="5960511" y="7316913"/>
            <a:ext cx="784080" cy="784080"/>
          </a:xfrm>
          <a:prstGeom prst="rect">
            <a:avLst/>
          </a:prstGeom>
        </p:spPr>
      </p:pic>
      <p:sp>
        <p:nvSpPr>
          <p:cNvPr id="174" name="TextBox 173">
            <a:extLst>
              <a:ext uri="{FF2B5EF4-FFF2-40B4-BE49-F238E27FC236}">
                <a16:creationId xmlns:a16="http://schemas.microsoft.com/office/drawing/2014/main" id="{D06F09C3-4B51-E23F-B329-FC2BC4EAE4E9}"/>
              </a:ext>
            </a:extLst>
          </p:cNvPr>
          <p:cNvSpPr txBox="1"/>
          <p:nvPr/>
        </p:nvSpPr>
        <p:spPr>
          <a:xfrm>
            <a:off x="8712000" y="9314605"/>
            <a:ext cx="187743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Ethereum Blockchain</a:t>
            </a:r>
          </a:p>
        </p:txBody>
      </p:sp>
      <p:grpSp>
        <p:nvGrpSpPr>
          <p:cNvPr id="175" name="Group 174">
            <a:extLst>
              <a:ext uri="{FF2B5EF4-FFF2-40B4-BE49-F238E27FC236}">
                <a16:creationId xmlns:a16="http://schemas.microsoft.com/office/drawing/2014/main" id="{293FDF55-A62D-7AE3-FAB6-ACDB443F4A26}"/>
              </a:ext>
            </a:extLst>
          </p:cNvPr>
          <p:cNvGrpSpPr>
            <a:grpSpLocks noChangeAspect="1"/>
          </p:cNvGrpSpPr>
          <p:nvPr/>
        </p:nvGrpSpPr>
        <p:grpSpPr>
          <a:xfrm>
            <a:off x="8489239" y="9297688"/>
            <a:ext cx="199049" cy="324000"/>
            <a:chOff x="3968686" y="0"/>
            <a:chExt cx="2028397" cy="3301687"/>
          </a:xfrm>
        </p:grpSpPr>
        <p:sp>
          <p:nvSpPr>
            <p:cNvPr id="176" name="Freeform 175">
              <a:extLst>
                <a:ext uri="{FF2B5EF4-FFF2-40B4-BE49-F238E27FC236}">
                  <a16:creationId xmlns:a16="http://schemas.microsoft.com/office/drawing/2014/main" id="{13C2C56E-B65F-FC87-5DE4-F04260279869}"/>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177" name="Freeform 176">
              <a:extLst>
                <a:ext uri="{FF2B5EF4-FFF2-40B4-BE49-F238E27FC236}">
                  <a16:creationId xmlns:a16="http://schemas.microsoft.com/office/drawing/2014/main" id="{9EE20A81-8720-3D71-BD13-35BEBEB9AB49}"/>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178" name="Freeform 177">
              <a:extLst>
                <a:ext uri="{FF2B5EF4-FFF2-40B4-BE49-F238E27FC236}">
                  <a16:creationId xmlns:a16="http://schemas.microsoft.com/office/drawing/2014/main" id="{A8148823-4719-C2C0-930D-C60AAECA757C}"/>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179" name="Freeform 178">
              <a:extLst>
                <a:ext uri="{FF2B5EF4-FFF2-40B4-BE49-F238E27FC236}">
                  <a16:creationId xmlns:a16="http://schemas.microsoft.com/office/drawing/2014/main" id="{6F670446-635D-EB6C-441D-24C823318C53}"/>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cxnSp>
        <p:nvCxnSpPr>
          <p:cNvPr id="13" name="Straight Arrow Connector 12">
            <a:extLst>
              <a:ext uri="{FF2B5EF4-FFF2-40B4-BE49-F238E27FC236}">
                <a16:creationId xmlns:a16="http://schemas.microsoft.com/office/drawing/2014/main" id="{5047B8D0-9845-DDE0-0FFE-39D0FC7B00CA}"/>
              </a:ext>
            </a:extLst>
          </p:cNvPr>
          <p:cNvCxnSpPr/>
          <p:nvPr/>
        </p:nvCxnSpPr>
        <p:spPr bwMode="auto">
          <a:xfrm>
            <a:off x="5195603" y="1412776"/>
            <a:ext cx="684000" cy="0"/>
          </a:xfrm>
          <a:prstGeom prst="straightConnector1">
            <a:avLst/>
          </a:prstGeom>
          <a:ln w="412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F07FFB50-D730-9253-3736-6F11081FCB88}"/>
              </a:ext>
            </a:extLst>
          </p:cNvPr>
          <p:cNvCxnSpPr/>
          <p:nvPr/>
        </p:nvCxnSpPr>
        <p:spPr bwMode="auto">
          <a:xfrm>
            <a:off x="8826586" y="1412776"/>
            <a:ext cx="684000" cy="0"/>
          </a:xfrm>
          <a:prstGeom prst="straightConnector1">
            <a:avLst/>
          </a:prstGeom>
          <a:ln w="41275">
            <a:solidFill>
              <a:schemeClr val="dk1">
                <a:shade val="95000"/>
                <a:satMod val="1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FBB724AB-78E6-8CC0-A7C5-2F8777349F1A}"/>
              </a:ext>
            </a:extLst>
          </p:cNvPr>
          <p:cNvCxnSpPr/>
          <p:nvPr/>
        </p:nvCxnSpPr>
        <p:spPr bwMode="auto">
          <a:xfrm>
            <a:off x="5580906"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A0B5CE2A-91F3-16EA-1A3C-0559FEA82ED1}"/>
              </a:ext>
            </a:extLst>
          </p:cNvPr>
          <p:cNvCxnSpPr/>
          <p:nvPr/>
        </p:nvCxnSpPr>
        <p:spPr bwMode="auto">
          <a:xfrm>
            <a:off x="9192344"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8537F3D0-C021-7109-641E-25978D83FE77}"/>
              </a:ext>
            </a:extLst>
          </p:cNvPr>
          <p:cNvSpPr txBox="1"/>
          <p:nvPr/>
        </p:nvSpPr>
        <p:spPr>
          <a:xfrm>
            <a:off x="521096" y="4616743"/>
            <a:ext cx="2663934" cy="6771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Transaction Lifecycle:</a:t>
            </a:r>
          </a:p>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A High Level Overview</a:t>
            </a:r>
            <a:endParaRPr lang="en-DE" sz="2000" b="1" dirty="0">
              <a:solidFill>
                <a:schemeClr val="tx1">
                  <a:lumMod val="50000"/>
                  <a:lumOff val="50000"/>
                </a:schemeClr>
              </a:solidFill>
              <a:latin typeface="+mj-lt"/>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137764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9D1BF007-1BA8-3256-097B-F29E83F797C7}"/>
              </a:ext>
            </a:extLst>
          </p:cNvPr>
          <p:cNvSpPr/>
          <p:nvPr/>
        </p:nvSpPr>
        <p:spPr bwMode="auto">
          <a:xfrm>
            <a:off x="324754" y="765177"/>
            <a:ext cx="11532813" cy="5805439"/>
          </a:xfrm>
          <a:prstGeom prst="rect">
            <a:avLst/>
          </a:prstGeom>
          <a:pattFill prst="dotGrid">
            <a:fgClr>
              <a:schemeClr val="accent3">
                <a:tint val="65000"/>
              </a:schemeClr>
            </a:fgClr>
            <a:bgClr>
              <a:schemeClr val="bg1"/>
            </a:bgClr>
          </a:patt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 name="Titel 1"/>
          <p:cNvSpPr>
            <a:spLocks noGrp="1"/>
          </p:cNvSpPr>
          <p:nvPr>
            <p:ph type="title"/>
          </p:nvPr>
        </p:nvSpPr>
        <p:spPr/>
        <p:txBody>
          <a:bodyPr/>
          <a:lstStyle/>
          <a:p>
            <a:r>
              <a:rPr lang="en-US" dirty="0"/>
              <a:t>1. Introduction</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7</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nvGraphicFramePr>
            <p:xfrm>
              <a:off x="1032853" y="2172253"/>
              <a:ext cx="1418180" cy="2513493"/>
            </p:xfrm>
            <a:graphic>
              <a:graphicData uri="http://schemas.microsoft.com/office/drawing/2017/model3d">
                <am3d:model3d r:embed="rId3">
                  <am3d:spPr>
                    <a:xfrm>
                      <a:off x="0" y="0"/>
                      <a:ext cx="1418180" cy="2513493"/>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30420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1032853" y="2172253"/>
                <a:ext cx="1418180" cy="2513493"/>
              </a:xfrm>
              <a:prstGeom prst="rect">
                <a:avLst/>
              </a:prstGeom>
            </p:spPr>
          </p:pic>
        </mc:Fallback>
      </mc:AlternateContent>
      <p:pic>
        <p:nvPicPr>
          <p:cNvPr id="36" name="Graphic 35" descr="Contract outline">
            <a:extLst>
              <a:ext uri="{FF2B5EF4-FFF2-40B4-BE49-F238E27FC236}">
                <a16:creationId xmlns:a16="http://schemas.microsoft.com/office/drawing/2014/main" id="{2465207C-E31F-7D7E-B374-AC2D686321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2464" y="981572"/>
            <a:ext cx="720000" cy="720000"/>
          </a:xfrm>
          <a:prstGeom prst="rect">
            <a:avLst/>
          </a:prstGeom>
        </p:spPr>
      </p:pic>
      <p:pic>
        <p:nvPicPr>
          <p:cNvPr id="38" name="Graphic 37" descr="Programmer male with solid fill">
            <a:extLst>
              <a:ext uri="{FF2B5EF4-FFF2-40B4-BE49-F238E27FC236}">
                <a16:creationId xmlns:a16="http://schemas.microsoft.com/office/drawing/2014/main" id="{0D89D924-9392-30C4-FC6F-F499FA134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816" y="936080"/>
            <a:ext cx="720000" cy="720000"/>
          </a:xfrm>
          <a:prstGeom prst="rect">
            <a:avLst/>
          </a:prstGeom>
        </p:spPr>
      </p:pic>
      <p:pic>
        <p:nvPicPr>
          <p:cNvPr id="40" name="Graphic 39" descr="Programmer female with solid fill">
            <a:extLst>
              <a:ext uri="{FF2B5EF4-FFF2-40B4-BE49-F238E27FC236}">
                <a16:creationId xmlns:a16="http://schemas.microsoft.com/office/drawing/2014/main" id="{7333D0A3-C64A-F314-BE31-BACC84B618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1984" y="936000"/>
            <a:ext cx="720000" cy="720000"/>
          </a:xfrm>
          <a:prstGeom prst="rect">
            <a:avLst/>
          </a:prstGeom>
        </p:spPr>
      </p:pic>
      <p:pic>
        <p:nvPicPr>
          <p:cNvPr id="41" name="Graphic 40" descr="Programmer female with solid fill">
            <a:extLst>
              <a:ext uri="{FF2B5EF4-FFF2-40B4-BE49-F238E27FC236}">
                <a16:creationId xmlns:a16="http://schemas.microsoft.com/office/drawing/2014/main" id="{0A85747B-6AA7-1D7E-9002-AB48181087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0256" y="936000"/>
            <a:ext cx="720000" cy="720000"/>
          </a:xfrm>
          <a:prstGeom prst="rect">
            <a:avLst/>
          </a:prstGeom>
        </p:spPr>
      </p:pic>
      <p:grpSp>
        <p:nvGrpSpPr>
          <p:cNvPr id="60" name="Group 59">
            <a:extLst>
              <a:ext uri="{FF2B5EF4-FFF2-40B4-BE49-F238E27FC236}">
                <a16:creationId xmlns:a16="http://schemas.microsoft.com/office/drawing/2014/main" id="{D32EA856-39C4-AF2F-1CFF-D7B770D0D07D}"/>
              </a:ext>
            </a:extLst>
          </p:cNvPr>
          <p:cNvGrpSpPr>
            <a:grpSpLocks noChangeAspect="1"/>
          </p:cNvGrpSpPr>
          <p:nvPr/>
        </p:nvGrpSpPr>
        <p:grpSpPr>
          <a:xfrm>
            <a:off x="5472326" y="840141"/>
            <a:ext cx="199049" cy="324000"/>
            <a:chOff x="3968686" y="0"/>
            <a:chExt cx="2028397" cy="3301687"/>
          </a:xfrm>
        </p:grpSpPr>
        <p:sp>
          <p:nvSpPr>
            <p:cNvPr id="56" name="Freeform 55">
              <a:extLst>
                <a:ext uri="{FF2B5EF4-FFF2-40B4-BE49-F238E27FC236}">
                  <a16:creationId xmlns:a16="http://schemas.microsoft.com/office/drawing/2014/main" id="{5DE43249-76FF-8DA5-6A89-B570AEBE28BE}"/>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57" name="Freeform 56">
              <a:extLst>
                <a:ext uri="{FF2B5EF4-FFF2-40B4-BE49-F238E27FC236}">
                  <a16:creationId xmlns:a16="http://schemas.microsoft.com/office/drawing/2014/main" id="{1F109974-BF43-6CC5-102E-F2D5ADF6E85B}"/>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58" name="Freeform 57">
              <a:extLst>
                <a:ext uri="{FF2B5EF4-FFF2-40B4-BE49-F238E27FC236}">
                  <a16:creationId xmlns:a16="http://schemas.microsoft.com/office/drawing/2014/main" id="{D3B50B3D-19C4-72A9-55AB-0274E81AEAE1}"/>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59" name="Freeform 58">
              <a:extLst>
                <a:ext uri="{FF2B5EF4-FFF2-40B4-BE49-F238E27FC236}">
                  <a16:creationId xmlns:a16="http://schemas.microsoft.com/office/drawing/2014/main" id="{63472E33-FA2F-AE75-17D2-F1F551A3FFAB}"/>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67" name="TextBox 66">
            <a:extLst>
              <a:ext uri="{FF2B5EF4-FFF2-40B4-BE49-F238E27FC236}">
                <a16:creationId xmlns:a16="http://schemas.microsoft.com/office/drawing/2014/main" id="{81C09BE1-8292-AA3B-C8BA-0B1342D9D224}"/>
              </a:ext>
            </a:extLst>
          </p:cNvPr>
          <p:cNvSpPr txBox="1"/>
          <p:nvPr/>
        </p:nvSpPr>
        <p:spPr>
          <a:xfrm>
            <a:off x="4663973"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sp>
        <p:nvSpPr>
          <p:cNvPr id="68" name="TextBox 67">
            <a:extLst>
              <a:ext uri="{FF2B5EF4-FFF2-40B4-BE49-F238E27FC236}">
                <a16:creationId xmlns:a16="http://schemas.microsoft.com/office/drawing/2014/main" id="{2BFF1546-A30B-84BE-8E35-D06605DC9B77}"/>
              </a:ext>
            </a:extLst>
          </p:cNvPr>
          <p:cNvSpPr txBox="1"/>
          <p:nvPr/>
        </p:nvSpPr>
        <p:spPr>
          <a:xfrm>
            <a:off x="8240724"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sp>
        <p:nvSpPr>
          <p:cNvPr id="114" name="Cube 113">
            <a:extLst>
              <a:ext uri="{FF2B5EF4-FFF2-40B4-BE49-F238E27FC236}">
                <a16:creationId xmlns:a16="http://schemas.microsoft.com/office/drawing/2014/main" id="{98686F13-3D2D-800E-EE7B-A34845277805}"/>
              </a:ext>
            </a:extLst>
          </p:cNvPr>
          <p:cNvSpPr>
            <a:spLocks noChangeAspect="1"/>
          </p:cNvSpPr>
          <p:nvPr/>
        </p:nvSpPr>
        <p:spPr bwMode="auto">
          <a:xfrm>
            <a:off x="7992000" y="7523570"/>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15" name="Cube 114">
            <a:extLst>
              <a:ext uri="{FF2B5EF4-FFF2-40B4-BE49-F238E27FC236}">
                <a16:creationId xmlns:a16="http://schemas.microsoft.com/office/drawing/2014/main" id="{EF5AA8C2-2955-B693-12FD-4109759F178E}"/>
              </a:ext>
            </a:extLst>
          </p:cNvPr>
          <p:cNvSpPr>
            <a:spLocks noChangeAspect="1"/>
          </p:cNvSpPr>
          <p:nvPr/>
        </p:nvSpPr>
        <p:spPr bwMode="auto">
          <a:xfrm>
            <a:off x="9360000" y="7532842"/>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16" name="Cube 115">
            <a:extLst>
              <a:ext uri="{FF2B5EF4-FFF2-40B4-BE49-F238E27FC236}">
                <a16:creationId xmlns:a16="http://schemas.microsoft.com/office/drawing/2014/main" id="{D680D94A-2E3B-FC70-68E5-54859B912075}"/>
              </a:ext>
            </a:extLst>
          </p:cNvPr>
          <p:cNvSpPr>
            <a:spLocks noChangeAspect="1"/>
          </p:cNvSpPr>
          <p:nvPr/>
        </p:nvSpPr>
        <p:spPr bwMode="auto">
          <a:xfrm>
            <a:off x="10728000" y="7532842"/>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cxnSp>
        <p:nvCxnSpPr>
          <p:cNvPr id="121" name="Straight Connector 120">
            <a:extLst>
              <a:ext uri="{FF2B5EF4-FFF2-40B4-BE49-F238E27FC236}">
                <a16:creationId xmlns:a16="http://schemas.microsoft.com/office/drawing/2014/main" id="{1E6CB21F-C9B5-B346-A5D7-AD1D1F632B59}"/>
              </a:ext>
            </a:extLst>
          </p:cNvPr>
          <p:cNvCxnSpPr>
            <a:cxnSpLocks/>
          </p:cNvCxnSpPr>
          <p:nvPr/>
        </p:nvCxnSpPr>
        <p:spPr bwMode="auto">
          <a:xfrm>
            <a:off x="8616280" y="7892802"/>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F7558129-783C-6F82-2802-5D9F4A4D6005}"/>
              </a:ext>
            </a:extLst>
          </p:cNvPr>
          <p:cNvCxnSpPr>
            <a:cxnSpLocks/>
          </p:cNvCxnSpPr>
          <p:nvPr/>
        </p:nvCxnSpPr>
        <p:spPr bwMode="auto">
          <a:xfrm>
            <a:off x="9984432" y="7892802"/>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137" name="TextBox 136">
            <a:extLst>
              <a:ext uri="{FF2B5EF4-FFF2-40B4-BE49-F238E27FC236}">
                <a16:creationId xmlns:a16="http://schemas.microsoft.com/office/drawing/2014/main" id="{39679974-6EC0-DAA1-DCC8-03E1B7C5F814}"/>
              </a:ext>
            </a:extLst>
          </p:cNvPr>
          <p:cNvSpPr txBox="1"/>
          <p:nvPr/>
        </p:nvSpPr>
        <p:spPr>
          <a:xfrm>
            <a:off x="5932186" y="8125375"/>
            <a:ext cx="1512311"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P</a:t>
            </a:r>
            <a:r>
              <a:rPr lang="en-DE" sz="1100" dirty="0">
                <a:latin typeface="Arial" pitchFamily="34" charset="0"/>
              </a:rPr>
              <a:t>roposes Block</a:t>
            </a:r>
          </a:p>
        </p:txBody>
      </p:sp>
      <p:sp>
        <p:nvSpPr>
          <p:cNvPr id="140" name="TextBox 139">
            <a:extLst>
              <a:ext uri="{FF2B5EF4-FFF2-40B4-BE49-F238E27FC236}">
                <a16:creationId xmlns:a16="http://schemas.microsoft.com/office/drawing/2014/main" id="{696A41A4-9B70-893A-6CFA-7E8B26B7F4B4}"/>
              </a:ext>
            </a:extLst>
          </p:cNvPr>
          <p:cNvSpPr txBox="1"/>
          <p:nvPr/>
        </p:nvSpPr>
        <p:spPr>
          <a:xfrm>
            <a:off x="332903" y="-742257"/>
            <a:ext cx="3935760"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rPr>
              <a:t>Economic Metrics</a:t>
            </a:r>
          </a:p>
        </p:txBody>
      </p:sp>
      <p:sp>
        <p:nvSpPr>
          <p:cNvPr id="141" name="TextBox 140">
            <a:extLst>
              <a:ext uri="{FF2B5EF4-FFF2-40B4-BE49-F238E27FC236}">
                <a16:creationId xmlns:a16="http://schemas.microsoft.com/office/drawing/2014/main" id="{F55EDA84-CC20-6C73-0321-F92DBB6BCF4F}"/>
              </a:ext>
            </a:extLst>
          </p:cNvPr>
          <p:cNvSpPr txBox="1"/>
          <p:nvPr/>
        </p:nvSpPr>
        <p:spPr>
          <a:xfrm>
            <a:off x="7724480" y="-747464"/>
            <a:ext cx="3935760"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rPr>
              <a:t>Network Metrics</a:t>
            </a:r>
          </a:p>
        </p:txBody>
      </p:sp>
      <p:pic>
        <p:nvPicPr>
          <p:cNvPr id="143" name="Graphic 142" descr="Line arrow: Clockwise curve outline">
            <a:extLst>
              <a:ext uri="{FF2B5EF4-FFF2-40B4-BE49-F238E27FC236}">
                <a16:creationId xmlns:a16="http://schemas.microsoft.com/office/drawing/2014/main" id="{1AF57A2C-9C97-676C-7A99-879C1AC8D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200000">
            <a:off x="7112230" y="7197427"/>
            <a:ext cx="831273" cy="831273"/>
          </a:xfrm>
          <a:prstGeom prst="rect">
            <a:avLst/>
          </a:prstGeom>
        </p:spPr>
      </p:pic>
      <p:sp>
        <p:nvSpPr>
          <p:cNvPr id="174" name="TextBox 173">
            <a:extLst>
              <a:ext uri="{FF2B5EF4-FFF2-40B4-BE49-F238E27FC236}">
                <a16:creationId xmlns:a16="http://schemas.microsoft.com/office/drawing/2014/main" id="{D06F09C3-4B51-E23F-B329-FC2BC4EAE4E9}"/>
              </a:ext>
            </a:extLst>
          </p:cNvPr>
          <p:cNvSpPr txBox="1"/>
          <p:nvPr/>
        </p:nvSpPr>
        <p:spPr>
          <a:xfrm>
            <a:off x="8712000" y="8377807"/>
            <a:ext cx="187743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Ethereum Blockchain</a:t>
            </a:r>
          </a:p>
        </p:txBody>
      </p:sp>
      <p:grpSp>
        <p:nvGrpSpPr>
          <p:cNvPr id="175" name="Group 174">
            <a:extLst>
              <a:ext uri="{FF2B5EF4-FFF2-40B4-BE49-F238E27FC236}">
                <a16:creationId xmlns:a16="http://schemas.microsoft.com/office/drawing/2014/main" id="{293FDF55-A62D-7AE3-FAB6-ACDB443F4A26}"/>
              </a:ext>
            </a:extLst>
          </p:cNvPr>
          <p:cNvGrpSpPr>
            <a:grpSpLocks noChangeAspect="1"/>
          </p:cNvGrpSpPr>
          <p:nvPr/>
        </p:nvGrpSpPr>
        <p:grpSpPr>
          <a:xfrm>
            <a:off x="8489239" y="8360890"/>
            <a:ext cx="199049" cy="324000"/>
            <a:chOff x="3968686" y="0"/>
            <a:chExt cx="2028397" cy="3301687"/>
          </a:xfrm>
        </p:grpSpPr>
        <p:sp>
          <p:nvSpPr>
            <p:cNvPr id="176" name="Freeform 175">
              <a:extLst>
                <a:ext uri="{FF2B5EF4-FFF2-40B4-BE49-F238E27FC236}">
                  <a16:creationId xmlns:a16="http://schemas.microsoft.com/office/drawing/2014/main" id="{13C2C56E-B65F-FC87-5DE4-F04260279869}"/>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177" name="Freeform 176">
              <a:extLst>
                <a:ext uri="{FF2B5EF4-FFF2-40B4-BE49-F238E27FC236}">
                  <a16:creationId xmlns:a16="http://schemas.microsoft.com/office/drawing/2014/main" id="{9EE20A81-8720-3D71-BD13-35BEBEB9AB49}"/>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178" name="Freeform 177">
              <a:extLst>
                <a:ext uri="{FF2B5EF4-FFF2-40B4-BE49-F238E27FC236}">
                  <a16:creationId xmlns:a16="http://schemas.microsoft.com/office/drawing/2014/main" id="{A8148823-4719-C2C0-930D-C60AAECA757C}"/>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179" name="Freeform 178">
              <a:extLst>
                <a:ext uri="{FF2B5EF4-FFF2-40B4-BE49-F238E27FC236}">
                  <a16:creationId xmlns:a16="http://schemas.microsoft.com/office/drawing/2014/main" id="{6F670446-635D-EB6C-441D-24C823318C53}"/>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nvGrpSpPr>
          <p:cNvPr id="7" name="Group 6">
            <a:extLst>
              <a:ext uri="{FF2B5EF4-FFF2-40B4-BE49-F238E27FC236}">
                <a16:creationId xmlns:a16="http://schemas.microsoft.com/office/drawing/2014/main" id="{BD61CDEC-0F18-934B-B38E-FF3D0C9B6122}"/>
              </a:ext>
            </a:extLst>
          </p:cNvPr>
          <p:cNvGrpSpPr>
            <a:grpSpLocks noChangeAspect="1"/>
          </p:cNvGrpSpPr>
          <p:nvPr/>
        </p:nvGrpSpPr>
        <p:grpSpPr>
          <a:xfrm>
            <a:off x="5186184" y="4854845"/>
            <a:ext cx="1005840" cy="1005840"/>
            <a:chOff x="3935760" y="4098776"/>
            <a:chExt cx="914400" cy="914400"/>
          </a:xfrm>
        </p:grpSpPr>
        <p:pic>
          <p:nvPicPr>
            <p:cNvPr id="8" name="Graphic 7" descr="Monitor with solid fill">
              <a:extLst>
                <a:ext uri="{FF2B5EF4-FFF2-40B4-BE49-F238E27FC236}">
                  <a16:creationId xmlns:a16="http://schemas.microsoft.com/office/drawing/2014/main" id="{4BA570DD-1C8A-E1DD-EE42-434A68BFD17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35760" y="4098776"/>
              <a:ext cx="914400" cy="914400"/>
            </a:xfrm>
            <a:prstGeom prst="rect">
              <a:avLst/>
            </a:prstGeom>
          </p:spPr>
        </p:pic>
        <p:sp>
          <p:nvSpPr>
            <p:cNvPr id="10" name="Freeform 9">
              <a:extLst>
                <a:ext uri="{FF2B5EF4-FFF2-40B4-BE49-F238E27FC236}">
                  <a16:creationId xmlns:a16="http://schemas.microsoft.com/office/drawing/2014/main" id="{555012F9-B5A4-16A8-10A1-87EE092100D0}"/>
                </a:ext>
              </a:extLst>
            </p:cNvPr>
            <p:cNvSpPr/>
            <p:nvPr/>
          </p:nvSpPr>
          <p:spPr>
            <a:xfrm>
              <a:off x="4295800" y="4365136"/>
              <a:ext cx="88449" cy="198928"/>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11" name="Freeform 10">
              <a:extLst>
                <a:ext uri="{FF2B5EF4-FFF2-40B4-BE49-F238E27FC236}">
                  <a16:creationId xmlns:a16="http://schemas.microsoft.com/office/drawing/2014/main" id="{34FE63ED-1B21-F3CB-5B5D-81C8E2CCA167}"/>
                </a:ext>
              </a:extLst>
            </p:cNvPr>
            <p:cNvSpPr/>
            <p:nvPr/>
          </p:nvSpPr>
          <p:spPr>
            <a:xfrm>
              <a:off x="4384249" y="4365136"/>
              <a:ext cx="88414" cy="198928"/>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12" name="Freeform 11">
              <a:extLst>
                <a:ext uri="{FF2B5EF4-FFF2-40B4-BE49-F238E27FC236}">
                  <a16:creationId xmlns:a16="http://schemas.microsoft.com/office/drawing/2014/main" id="{922353A4-0D18-1319-A3C9-0D6AFB4783DB}"/>
                </a:ext>
              </a:extLst>
            </p:cNvPr>
            <p:cNvSpPr/>
            <p:nvPr/>
          </p:nvSpPr>
          <p:spPr>
            <a:xfrm>
              <a:off x="4295800" y="4528580"/>
              <a:ext cx="88449" cy="124556"/>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13" name="Freeform 12">
              <a:extLst>
                <a:ext uri="{FF2B5EF4-FFF2-40B4-BE49-F238E27FC236}">
                  <a16:creationId xmlns:a16="http://schemas.microsoft.com/office/drawing/2014/main" id="{812554D2-24A0-2CD9-FFEC-C53448B5AAFA}"/>
                </a:ext>
              </a:extLst>
            </p:cNvPr>
            <p:cNvSpPr/>
            <p:nvPr/>
          </p:nvSpPr>
          <p:spPr>
            <a:xfrm>
              <a:off x="4384249" y="4528580"/>
              <a:ext cx="88484" cy="124556"/>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14" name="Double Brace 13">
            <a:extLst>
              <a:ext uri="{FF2B5EF4-FFF2-40B4-BE49-F238E27FC236}">
                <a16:creationId xmlns:a16="http://schemas.microsoft.com/office/drawing/2014/main" id="{8EA55414-F52C-E9D8-0D04-9C6FCCE7154C}"/>
              </a:ext>
            </a:extLst>
          </p:cNvPr>
          <p:cNvSpPr/>
          <p:nvPr/>
        </p:nvSpPr>
        <p:spPr bwMode="auto">
          <a:xfrm>
            <a:off x="4079776" y="4837872"/>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15" name="TextBox 14">
            <a:extLst>
              <a:ext uri="{FF2B5EF4-FFF2-40B4-BE49-F238E27FC236}">
                <a16:creationId xmlns:a16="http://schemas.microsoft.com/office/drawing/2014/main" id="{BA918D9D-0ABB-7545-02F4-F5F1646FD8D1}"/>
              </a:ext>
            </a:extLst>
          </p:cNvPr>
          <p:cNvSpPr txBox="1"/>
          <p:nvPr/>
        </p:nvSpPr>
        <p:spPr>
          <a:xfrm>
            <a:off x="4101225" y="5696924"/>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cxnSp>
        <p:nvCxnSpPr>
          <p:cNvPr id="16" name="Straight Connector 15">
            <a:extLst>
              <a:ext uri="{FF2B5EF4-FFF2-40B4-BE49-F238E27FC236}">
                <a16:creationId xmlns:a16="http://schemas.microsoft.com/office/drawing/2014/main" id="{D06723A0-D317-FEE4-FECD-26CAF58AA053}"/>
              </a:ext>
            </a:extLst>
          </p:cNvPr>
          <p:cNvCxnSpPr/>
          <p:nvPr/>
        </p:nvCxnSpPr>
        <p:spPr bwMode="auto">
          <a:xfrm>
            <a:off x="4223864" y="5685685"/>
            <a:ext cx="612000"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FEF5FA6F-99ED-901B-55E1-EA7739E1595C}"/>
              </a:ext>
            </a:extLst>
          </p:cNvPr>
          <p:cNvSpPr txBox="1"/>
          <p:nvPr/>
        </p:nvSpPr>
        <p:spPr>
          <a:xfrm>
            <a:off x="4957771" y="4624591"/>
            <a:ext cx="157447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Block Proposer</a:t>
            </a:r>
          </a:p>
        </p:txBody>
      </p:sp>
      <p:sp>
        <p:nvSpPr>
          <p:cNvPr id="18" name="Cube 17">
            <a:extLst>
              <a:ext uri="{FF2B5EF4-FFF2-40B4-BE49-F238E27FC236}">
                <a16:creationId xmlns:a16="http://schemas.microsoft.com/office/drawing/2014/main" id="{4B1C9AC0-0EEF-CCC7-7B89-EB1FBF962737}"/>
              </a:ext>
            </a:extLst>
          </p:cNvPr>
          <p:cNvSpPr/>
          <p:nvPr/>
        </p:nvSpPr>
        <p:spPr bwMode="auto">
          <a:xfrm>
            <a:off x="6418757" y="4911115"/>
            <a:ext cx="550365" cy="553526"/>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0" name="TextBox 19">
            <a:extLst>
              <a:ext uri="{FF2B5EF4-FFF2-40B4-BE49-F238E27FC236}">
                <a16:creationId xmlns:a16="http://schemas.microsoft.com/office/drawing/2014/main" id="{49634E66-0743-CB76-BB59-16FFDECFE89B}"/>
              </a:ext>
            </a:extLst>
          </p:cNvPr>
          <p:cNvSpPr txBox="1"/>
          <p:nvPr/>
        </p:nvSpPr>
        <p:spPr>
          <a:xfrm>
            <a:off x="5231904" y="6093296"/>
            <a:ext cx="98560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S</a:t>
            </a:r>
            <a:r>
              <a:rPr lang="en-DE" sz="1100" dirty="0">
                <a:latin typeface="Arial" pitchFamily="34" charset="0"/>
              </a:rPr>
              <a:t>elects Txs to include</a:t>
            </a:r>
          </a:p>
        </p:txBody>
      </p:sp>
      <p:sp>
        <p:nvSpPr>
          <p:cNvPr id="22" name="TextBox 21">
            <a:extLst>
              <a:ext uri="{FF2B5EF4-FFF2-40B4-BE49-F238E27FC236}">
                <a16:creationId xmlns:a16="http://schemas.microsoft.com/office/drawing/2014/main" id="{5D27D3CF-4E18-330A-557C-5FE52DE654C1}"/>
              </a:ext>
            </a:extLst>
          </p:cNvPr>
          <p:cNvSpPr txBox="1"/>
          <p:nvPr/>
        </p:nvSpPr>
        <p:spPr>
          <a:xfrm>
            <a:off x="4223864" y="4760820"/>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grpSp>
        <p:nvGrpSpPr>
          <p:cNvPr id="23" name="Group 22">
            <a:extLst>
              <a:ext uri="{FF2B5EF4-FFF2-40B4-BE49-F238E27FC236}">
                <a16:creationId xmlns:a16="http://schemas.microsoft.com/office/drawing/2014/main" id="{70BA471F-B0FA-C6FB-713B-D60462D6910B}"/>
              </a:ext>
            </a:extLst>
          </p:cNvPr>
          <p:cNvGrpSpPr/>
          <p:nvPr/>
        </p:nvGrpSpPr>
        <p:grpSpPr>
          <a:xfrm>
            <a:off x="4437455" y="2636912"/>
            <a:ext cx="2040669" cy="1243881"/>
            <a:chOff x="4213776" y="2636912"/>
            <a:chExt cx="2040669" cy="1243881"/>
          </a:xfrm>
        </p:grpSpPr>
        <p:grpSp>
          <p:nvGrpSpPr>
            <p:cNvPr id="24" name="Group 23">
              <a:extLst>
                <a:ext uri="{FF2B5EF4-FFF2-40B4-BE49-F238E27FC236}">
                  <a16:creationId xmlns:a16="http://schemas.microsoft.com/office/drawing/2014/main" id="{9D8EEA00-567F-07B0-60C4-0511702BE763}"/>
                </a:ext>
              </a:extLst>
            </p:cNvPr>
            <p:cNvGrpSpPr/>
            <p:nvPr/>
          </p:nvGrpSpPr>
          <p:grpSpPr>
            <a:xfrm>
              <a:off x="4213776" y="2682772"/>
              <a:ext cx="914400" cy="914400"/>
              <a:chOff x="4263499" y="2764475"/>
              <a:chExt cx="914400" cy="914400"/>
            </a:xfrm>
          </p:grpSpPr>
          <p:pic>
            <p:nvPicPr>
              <p:cNvPr id="29" name="Graphic 28" descr="Monitor with solid fill">
                <a:extLst>
                  <a:ext uri="{FF2B5EF4-FFF2-40B4-BE49-F238E27FC236}">
                    <a16:creationId xmlns:a16="http://schemas.microsoft.com/office/drawing/2014/main" id="{0370D257-A245-EB87-46D5-2A98C967DA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63499" y="2764475"/>
                <a:ext cx="914400" cy="914400"/>
              </a:xfrm>
              <a:prstGeom prst="rect">
                <a:avLst/>
              </a:prstGeom>
            </p:spPr>
          </p:pic>
          <p:grpSp>
            <p:nvGrpSpPr>
              <p:cNvPr id="30" name="Group 29">
                <a:extLst>
                  <a:ext uri="{FF2B5EF4-FFF2-40B4-BE49-F238E27FC236}">
                    <a16:creationId xmlns:a16="http://schemas.microsoft.com/office/drawing/2014/main" id="{071FB5EE-9418-BFF3-3B89-3F763C12298B}"/>
                  </a:ext>
                </a:extLst>
              </p:cNvPr>
              <p:cNvGrpSpPr>
                <a:grpSpLocks noChangeAspect="1"/>
              </p:cNvGrpSpPr>
              <p:nvPr/>
            </p:nvGrpSpPr>
            <p:grpSpPr>
              <a:xfrm>
                <a:off x="4632250" y="3030439"/>
                <a:ext cx="176933" cy="288000"/>
                <a:chOff x="3968686" y="0"/>
                <a:chExt cx="2028397" cy="3301687"/>
              </a:xfrm>
            </p:grpSpPr>
            <p:sp>
              <p:nvSpPr>
                <p:cNvPr id="31" name="Freeform 30">
                  <a:extLst>
                    <a:ext uri="{FF2B5EF4-FFF2-40B4-BE49-F238E27FC236}">
                      <a16:creationId xmlns:a16="http://schemas.microsoft.com/office/drawing/2014/main" id="{41E7E195-4EBB-9D8E-0FD5-5980C76C0FB0}"/>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32" name="Freeform 31">
                  <a:extLst>
                    <a:ext uri="{FF2B5EF4-FFF2-40B4-BE49-F238E27FC236}">
                      <a16:creationId xmlns:a16="http://schemas.microsoft.com/office/drawing/2014/main" id="{B34BDD4F-333D-4EFA-FB6A-BF04F0130E15}"/>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33" name="Freeform 32">
                  <a:extLst>
                    <a:ext uri="{FF2B5EF4-FFF2-40B4-BE49-F238E27FC236}">
                      <a16:creationId xmlns:a16="http://schemas.microsoft.com/office/drawing/2014/main" id="{6310153A-2DF9-4BBC-54B0-D232C9B4ECF4}"/>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34" name="Freeform 33">
                  <a:extLst>
                    <a:ext uri="{FF2B5EF4-FFF2-40B4-BE49-F238E27FC236}">
                      <a16:creationId xmlns:a16="http://schemas.microsoft.com/office/drawing/2014/main" id="{1176178C-4E70-C7D5-8D5A-3D4A2F7D2F92}"/>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25" name="Double Brace 24">
              <a:extLst>
                <a:ext uri="{FF2B5EF4-FFF2-40B4-BE49-F238E27FC236}">
                  <a16:creationId xmlns:a16="http://schemas.microsoft.com/office/drawing/2014/main" id="{258884B6-C9C9-8590-4D45-923E038DF406}"/>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26" name="TextBox 25">
              <a:extLst>
                <a:ext uri="{FF2B5EF4-FFF2-40B4-BE49-F238E27FC236}">
                  <a16:creationId xmlns:a16="http://schemas.microsoft.com/office/drawing/2014/main" id="{64978D2C-0850-E554-E817-18DE3721E1D9}"/>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27" name="Straight Connector 26">
              <a:extLst>
                <a:ext uri="{FF2B5EF4-FFF2-40B4-BE49-F238E27FC236}">
                  <a16:creationId xmlns:a16="http://schemas.microsoft.com/office/drawing/2014/main" id="{F1D1E87C-EE06-05F6-BB45-8479DCCF49AB}"/>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414BE360-3E46-B0B2-6CFE-7B50E70F7F80}"/>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grpSp>
        <p:nvGrpSpPr>
          <p:cNvPr id="35" name="Group 34">
            <a:extLst>
              <a:ext uri="{FF2B5EF4-FFF2-40B4-BE49-F238E27FC236}">
                <a16:creationId xmlns:a16="http://schemas.microsoft.com/office/drawing/2014/main" id="{E2EDC79A-761C-0BB1-35B1-2B4AB5A03703}"/>
              </a:ext>
            </a:extLst>
          </p:cNvPr>
          <p:cNvGrpSpPr/>
          <p:nvPr/>
        </p:nvGrpSpPr>
        <p:grpSpPr>
          <a:xfrm>
            <a:off x="8040216" y="2636912"/>
            <a:ext cx="2040669" cy="1243881"/>
            <a:chOff x="4213776" y="2636912"/>
            <a:chExt cx="2040669" cy="1243881"/>
          </a:xfrm>
        </p:grpSpPr>
        <p:grpSp>
          <p:nvGrpSpPr>
            <p:cNvPr id="37" name="Group 36">
              <a:extLst>
                <a:ext uri="{FF2B5EF4-FFF2-40B4-BE49-F238E27FC236}">
                  <a16:creationId xmlns:a16="http://schemas.microsoft.com/office/drawing/2014/main" id="{20C94D5E-C5A3-A93B-5F74-6D52B80B79F7}"/>
                </a:ext>
              </a:extLst>
            </p:cNvPr>
            <p:cNvGrpSpPr/>
            <p:nvPr/>
          </p:nvGrpSpPr>
          <p:grpSpPr>
            <a:xfrm>
              <a:off x="4213776" y="2682772"/>
              <a:ext cx="914400" cy="914400"/>
              <a:chOff x="4263499" y="2764475"/>
              <a:chExt cx="914400" cy="914400"/>
            </a:xfrm>
          </p:grpSpPr>
          <p:pic>
            <p:nvPicPr>
              <p:cNvPr id="48" name="Graphic 47" descr="Monitor with solid fill">
                <a:extLst>
                  <a:ext uri="{FF2B5EF4-FFF2-40B4-BE49-F238E27FC236}">
                    <a16:creationId xmlns:a16="http://schemas.microsoft.com/office/drawing/2014/main" id="{6DB04E39-0BB7-3A6E-F10E-D0CA7D5F71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63499" y="2764475"/>
                <a:ext cx="914400" cy="914400"/>
              </a:xfrm>
              <a:prstGeom prst="rect">
                <a:avLst/>
              </a:prstGeom>
            </p:spPr>
          </p:pic>
          <p:grpSp>
            <p:nvGrpSpPr>
              <p:cNvPr id="49" name="Group 48">
                <a:extLst>
                  <a:ext uri="{FF2B5EF4-FFF2-40B4-BE49-F238E27FC236}">
                    <a16:creationId xmlns:a16="http://schemas.microsoft.com/office/drawing/2014/main" id="{D7DD5983-D724-C745-F127-C8768DD79795}"/>
                  </a:ext>
                </a:extLst>
              </p:cNvPr>
              <p:cNvGrpSpPr>
                <a:grpSpLocks noChangeAspect="1"/>
              </p:cNvGrpSpPr>
              <p:nvPr/>
            </p:nvGrpSpPr>
            <p:grpSpPr>
              <a:xfrm>
                <a:off x="4632250" y="3030439"/>
                <a:ext cx="176933" cy="288000"/>
                <a:chOff x="3968686" y="0"/>
                <a:chExt cx="2028397" cy="3301687"/>
              </a:xfrm>
            </p:grpSpPr>
            <p:sp>
              <p:nvSpPr>
                <p:cNvPr id="50" name="Freeform 49">
                  <a:extLst>
                    <a:ext uri="{FF2B5EF4-FFF2-40B4-BE49-F238E27FC236}">
                      <a16:creationId xmlns:a16="http://schemas.microsoft.com/office/drawing/2014/main" id="{B7B8FD75-8ACB-B735-6053-6E4456682D18}"/>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51" name="Freeform 50">
                  <a:extLst>
                    <a:ext uri="{FF2B5EF4-FFF2-40B4-BE49-F238E27FC236}">
                      <a16:creationId xmlns:a16="http://schemas.microsoft.com/office/drawing/2014/main" id="{C0519797-771E-3B9E-9DDA-60DB8B106713}"/>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52" name="Freeform 51">
                  <a:extLst>
                    <a:ext uri="{FF2B5EF4-FFF2-40B4-BE49-F238E27FC236}">
                      <a16:creationId xmlns:a16="http://schemas.microsoft.com/office/drawing/2014/main" id="{192CC599-AA41-37B3-1FD1-DA35744CCD90}"/>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53" name="Freeform 52">
                  <a:extLst>
                    <a:ext uri="{FF2B5EF4-FFF2-40B4-BE49-F238E27FC236}">
                      <a16:creationId xmlns:a16="http://schemas.microsoft.com/office/drawing/2014/main" id="{FD44AC78-CB6F-1F34-3DFE-83794033F42F}"/>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39" name="Double Brace 38">
              <a:extLst>
                <a:ext uri="{FF2B5EF4-FFF2-40B4-BE49-F238E27FC236}">
                  <a16:creationId xmlns:a16="http://schemas.microsoft.com/office/drawing/2014/main" id="{861D3086-E384-3A7E-7A0B-4F5BDD31691C}"/>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a:p>
          </p:txBody>
        </p:sp>
        <p:sp>
          <p:nvSpPr>
            <p:cNvPr id="42" name="TextBox 41">
              <a:extLst>
                <a:ext uri="{FF2B5EF4-FFF2-40B4-BE49-F238E27FC236}">
                  <a16:creationId xmlns:a16="http://schemas.microsoft.com/office/drawing/2014/main" id="{66A7A5CB-77E0-72C4-A78E-51B6CBED0931}"/>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44" name="Straight Connector 43">
              <a:extLst>
                <a:ext uri="{FF2B5EF4-FFF2-40B4-BE49-F238E27FC236}">
                  <a16:creationId xmlns:a16="http://schemas.microsoft.com/office/drawing/2014/main" id="{511E52AA-EBC0-4667-3ED9-3EB47F8C4EA5}"/>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D0B6C6CA-2DB1-F31D-84B0-5E3FDA204A7A}"/>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sp>
        <p:nvSpPr>
          <p:cNvPr id="54" name="TextBox 53">
            <a:extLst>
              <a:ext uri="{FF2B5EF4-FFF2-40B4-BE49-F238E27FC236}">
                <a16:creationId xmlns:a16="http://schemas.microsoft.com/office/drawing/2014/main" id="{EACD6B16-5746-C744-EE4A-D70717497FD1}"/>
              </a:ext>
            </a:extLst>
          </p:cNvPr>
          <p:cNvSpPr txBox="1"/>
          <p:nvPr/>
        </p:nvSpPr>
        <p:spPr>
          <a:xfrm>
            <a:off x="4555961" y="242088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sp>
        <p:nvSpPr>
          <p:cNvPr id="55" name="TextBox 54">
            <a:extLst>
              <a:ext uri="{FF2B5EF4-FFF2-40B4-BE49-F238E27FC236}">
                <a16:creationId xmlns:a16="http://schemas.microsoft.com/office/drawing/2014/main" id="{CC4F0A1B-6E2D-4CF0-1574-752911C9F46C}"/>
              </a:ext>
            </a:extLst>
          </p:cNvPr>
          <p:cNvSpPr txBox="1"/>
          <p:nvPr/>
        </p:nvSpPr>
        <p:spPr>
          <a:xfrm>
            <a:off x="8136669" y="242088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pic>
        <p:nvPicPr>
          <p:cNvPr id="70" name="Graphic 69" descr="Line arrow: Clockwise curve outline">
            <a:extLst>
              <a:ext uri="{FF2B5EF4-FFF2-40B4-BE49-F238E27FC236}">
                <a16:creationId xmlns:a16="http://schemas.microsoft.com/office/drawing/2014/main" id="{6A958C49-B9FB-B191-BFE4-9BB02C74C5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200000">
            <a:off x="6939450" y="2671722"/>
            <a:ext cx="687003" cy="687003"/>
          </a:xfrm>
          <a:prstGeom prst="rect">
            <a:avLst/>
          </a:prstGeom>
        </p:spPr>
      </p:pic>
      <p:pic>
        <p:nvPicPr>
          <p:cNvPr id="71" name="Graphic 70" descr="Line arrow: Clockwise curve outline">
            <a:extLst>
              <a:ext uri="{FF2B5EF4-FFF2-40B4-BE49-F238E27FC236}">
                <a16:creationId xmlns:a16="http://schemas.microsoft.com/office/drawing/2014/main" id="{95E7D9CE-9271-AF3B-2B21-5AE7813E54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000000">
            <a:off x="6867442" y="3024836"/>
            <a:ext cx="687003" cy="687003"/>
          </a:xfrm>
          <a:prstGeom prst="rect">
            <a:avLst/>
          </a:prstGeom>
        </p:spPr>
      </p:pic>
      <p:cxnSp>
        <p:nvCxnSpPr>
          <p:cNvPr id="72" name="Straight Arrow Connector 71">
            <a:extLst>
              <a:ext uri="{FF2B5EF4-FFF2-40B4-BE49-F238E27FC236}">
                <a16:creationId xmlns:a16="http://schemas.microsoft.com/office/drawing/2014/main" id="{DC6E47A7-319D-7764-5810-8CEBD8C2E82C}"/>
              </a:ext>
            </a:extLst>
          </p:cNvPr>
          <p:cNvCxnSpPr/>
          <p:nvPr/>
        </p:nvCxnSpPr>
        <p:spPr bwMode="auto">
          <a:xfrm>
            <a:off x="5195603" y="1412776"/>
            <a:ext cx="684000" cy="0"/>
          </a:xfrm>
          <a:prstGeom prst="straightConnector1">
            <a:avLst/>
          </a:prstGeom>
          <a:ln w="412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FC50AD26-8193-ED5C-337E-ABA2D763416B}"/>
              </a:ext>
            </a:extLst>
          </p:cNvPr>
          <p:cNvCxnSpPr/>
          <p:nvPr/>
        </p:nvCxnSpPr>
        <p:spPr bwMode="auto">
          <a:xfrm>
            <a:off x="8826586" y="1412776"/>
            <a:ext cx="684000" cy="0"/>
          </a:xfrm>
          <a:prstGeom prst="straightConnector1">
            <a:avLst/>
          </a:prstGeom>
          <a:ln w="41275">
            <a:solidFill>
              <a:schemeClr val="dk1">
                <a:shade val="95000"/>
                <a:satMod val="1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id="{9098FF26-F3D9-1989-A12F-BB04CD7EC0A8}"/>
              </a:ext>
            </a:extLst>
          </p:cNvPr>
          <p:cNvCxnSpPr/>
          <p:nvPr/>
        </p:nvCxnSpPr>
        <p:spPr bwMode="auto">
          <a:xfrm>
            <a:off x="5580906"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a16="http://schemas.microsoft.com/office/drawing/2014/main" id="{37619B26-5367-989A-EF0F-A3AF037869A2}"/>
              </a:ext>
            </a:extLst>
          </p:cNvPr>
          <p:cNvCxnSpPr/>
          <p:nvPr/>
        </p:nvCxnSpPr>
        <p:spPr bwMode="auto">
          <a:xfrm>
            <a:off x="9192344"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6" name="Graphic 75" descr="Line arrow: Anti-clockwise curve outline">
            <a:extLst>
              <a:ext uri="{FF2B5EF4-FFF2-40B4-BE49-F238E27FC236}">
                <a16:creationId xmlns:a16="http://schemas.microsoft.com/office/drawing/2014/main" id="{11A12410-30B3-2A78-1DC3-9EE111DFEA0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6300000">
            <a:off x="5296612" y="5466136"/>
            <a:ext cx="826893" cy="826893"/>
          </a:xfrm>
          <a:prstGeom prst="rect">
            <a:avLst/>
          </a:prstGeom>
        </p:spPr>
      </p:pic>
      <p:cxnSp>
        <p:nvCxnSpPr>
          <p:cNvPr id="77" name="Straight Arrow Connector 76">
            <a:extLst>
              <a:ext uri="{FF2B5EF4-FFF2-40B4-BE49-F238E27FC236}">
                <a16:creationId xmlns:a16="http://schemas.microsoft.com/office/drawing/2014/main" id="{21D7D505-4C7C-CBC4-C46B-DC96418F0957}"/>
              </a:ext>
            </a:extLst>
          </p:cNvPr>
          <p:cNvCxnSpPr/>
          <p:nvPr/>
        </p:nvCxnSpPr>
        <p:spPr bwMode="auto">
          <a:xfrm flipH="1">
            <a:off x="5951984" y="3837570"/>
            <a:ext cx="1258959" cy="671550"/>
          </a:xfrm>
          <a:prstGeom prst="straightConnector1">
            <a:avLst/>
          </a:prstGeom>
          <a:ln w="41275">
            <a:solidFill>
              <a:schemeClr val="dk1">
                <a:shade val="95000"/>
                <a:satMod val="1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grpSp>
        <p:nvGrpSpPr>
          <p:cNvPr id="103" name="Group 102">
            <a:extLst>
              <a:ext uri="{FF2B5EF4-FFF2-40B4-BE49-F238E27FC236}">
                <a16:creationId xmlns:a16="http://schemas.microsoft.com/office/drawing/2014/main" id="{C071E36D-5794-BD26-F621-4A156761C58B}"/>
              </a:ext>
            </a:extLst>
          </p:cNvPr>
          <p:cNvGrpSpPr/>
          <p:nvPr/>
        </p:nvGrpSpPr>
        <p:grpSpPr>
          <a:xfrm>
            <a:off x="5087904" y="6021288"/>
            <a:ext cx="108000" cy="424752"/>
            <a:chOff x="5014920" y="6052201"/>
            <a:chExt cx="86025" cy="424752"/>
          </a:xfrm>
          <a:solidFill>
            <a:srgbClr val="FF0000"/>
          </a:solidFill>
        </p:grpSpPr>
        <p:sp>
          <p:nvSpPr>
            <p:cNvPr id="101" name="Freeform 100">
              <a:extLst>
                <a:ext uri="{FF2B5EF4-FFF2-40B4-BE49-F238E27FC236}">
                  <a16:creationId xmlns:a16="http://schemas.microsoft.com/office/drawing/2014/main" id="{F5C1EABC-49E2-B754-03CD-B6C942639134}"/>
                </a:ext>
              </a:extLst>
            </p:cNvPr>
            <p:cNvSpPr/>
            <p:nvPr/>
          </p:nvSpPr>
          <p:spPr>
            <a:xfrm>
              <a:off x="5027555" y="6052201"/>
              <a:ext cx="60755" cy="305875"/>
            </a:xfrm>
            <a:custGeom>
              <a:avLst/>
              <a:gdLst>
                <a:gd name="connsiteX0" fmla="*/ 0 w 60755"/>
                <a:gd name="connsiteY0" fmla="*/ 0 h 305875"/>
                <a:gd name="connsiteX1" fmla="*/ 60756 w 60755"/>
                <a:gd name="connsiteY1" fmla="*/ 0 h 305875"/>
                <a:gd name="connsiteX2" fmla="*/ 55702 w 60755"/>
                <a:gd name="connsiteY2" fmla="*/ 305876 h 305875"/>
                <a:gd name="connsiteX3" fmla="*/ 5054 w 60755"/>
                <a:gd name="connsiteY3" fmla="*/ 305876 h 305875"/>
                <a:gd name="connsiteX4" fmla="*/ 0 w 60755"/>
                <a:gd name="connsiteY4" fmla="*/ 0 h 3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305875">
                  <a:moveTo>
                    <a:pt x="0" y="0"/>
                  </a:moveTo>
                  <a:lnTo>
                    <a:pt x="60756" y="0"/>
                  </a:lnTo>
                  <a:lnTo>
                    <a:pt x="55702" y="305876"/>
                  </a:lnTo>
                  <a:lnTo>
                    <a:pt x="5054" y="305876"/>
                  </a:lnTo>
                  <a:lnTo>
                    <a:pt x="0" y="0"/>
                  </a:lnTo>
                  <a:close/>
                </a:path>
              </a:pathLst>
            </a:custGeom>
            <a:grpFill/>
            <a:ln w="5358" cap="flat">
              <a:noFill/>
              <a:prstDash val="solid"/>
              <a:miter/>
            </a:ln>
          </p:spPr>
          <p:txBody>
            <a:bodyPr rtlCol="0" anchor="ctr"/>
            <a:lstStyle/>
            <a:p>
              <a:endParaRPr lang="en-DE"/>
            </a:p>
          </p:txBody>
        </p:sp>
        <p:sp>
          <p:nvSpPr>
            <p:cNvPr id="102" name="Freeform 101">
              <a:extLst>
                <a:ext uri="{FF2B5EF4-FFF2-40B4-BE49-F238E27FC236}">
                  <a16:creationId xmlns:a16="http://schemas.microsoft.com/office/drawing/2014/main" id="{B56C7DFD-E7B7-A880-D94E-8F7AF4487FD1}"/>
                </a:ext>
              </a:extLst>
            </p:cNvPr>
            <p:cNvSpPr/>
            <p:nvPr/>
          </p:nvSpPr>
          <p:spPr>
            <a:xfrm>
              <a:off x="5014920" y="6390928"/>
              <a:ext cx="86025" cy="86025"/>
            </a:xfrm>
            <a:custGeom>
              <a:avLst/>
              <a:gdLst>
                <a:gd name="connsiteX0" fmla="*/ 86026 w 86025"/>
                <a:gd name="connsiteY0" fmla="*/ 43013 h 86025"/>
                <a:gd name="connsiteX1" fmla="*/ 43013 w 86025"/>
                <a:gd name="connsiteY1" fmla="*/ 86026 h 86025"/>
                <a:gd name="connsiteX2" fmla="*/ 0 w 86025"/>
                <a:gd name="connsiteY2" fmla="*/ 43013 h 86025"/>
                <a:gd name="connsiteX3" fmla="*/ 43013 w 86025"/>
                <a:gd name="connsiteY3" fmla="*/ 0 h 86025"/>
                <a:gd name="connsiteX4" fmla="*/ 86026 w 86025"/>
                <a:gd name="connsiteY4" fmla="*/ 43013 h 8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5" h="86025">
                  <a:moveTo>
                    <a:pt x="86026" y="43013"/>
                  </a:moveTo>
                  <a:cubicBezTo>
                    <a:pt x="86026" y="66768"/>
                    <a:pt x="66768" y="86026"/>
                    <a:pt x="43013" y="86026"/>
                  </a:cubicBezTo>
                  <a:cubicBezTo>
                    <a:pt x="19258" y="86026"/>
                    <a:pt x="0" y="66768"/>
                    <a:pt x="0" y="43013"/>
                  </a:cubicBezTo>
                  <a:cubicBezTo>
                    <a:pt x="0" y="19258"/>
                    <a:pt x="19258" y="0"/>
                    <a:pt x="43013" y="0"/>
                  </a:cubicBezTo>
                  <a:cubicBezTo>
                    <a:pt x="66768" y="0"/>
                    <a:pt x="86026" y="19258"/>
                    <a:pt x="86026" y="43013"/>
                  </a:cubicBezTo>
                  <a:close/>
                </a:path>
              </a:pathLst>
            </a:custGeom>
            <a:grpFill/>
            <a:ln w="5358" cap="flat">
              <a:noFill/>
              <a:prstDash val="solid"/>
              <a:miter/>
            </a:ln>
          </p:spPr>
          <p:txBody>
            <a:bodyPr rtlCol="0" anchor="ctr"/>
            <a:lstStyle/>
            <a:p>
              <a:endParaRPr lang="en-DE"/>
            </a:p>
          </p:txBody>
        </p:sp>
      </p:grpSp>
      <p:sp>
        <p:nvSpPr>
          <p:cNvPr id="108" name="TextBox 107">
            <a:extLst>
              <a:ext uri="{FF2B5EF4-FFF2-40B4-BE49-F238E27FC236}">
                <a16:creationId xmlns:a16="http://schemas.microsoft.com/office/drawing/2014/main" id="{D2992180-686F-0C4B-09E1-2AC639C10515}"/>
              </a:ext>
            </a:extLst>
          </p:cNvPr>
          <p:cNvSpPr txBox="1"/>
          <p:nvPr/>
        </p:nvSpPr>
        <p:spPr>
          <a:xfrm>
            <a:off x="521096" y="4616743"/>
            <a:ext cx="2663934" cy="6771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Transaction Lifecycle:</a:t>
            </a:r>
          </a:p>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A High Level Overview</a:t>
            </a:r>
            <a:endParaRPr lang="en-DE" sz="2000" b="1" dirty="0">
              <a:solidFill>
                <a:schemeClr val="tx1">
                  <a:lumMod val="50000"/>
                  <a:lumOff val="50000"/>
                </a:schemeClr>
              </a:solidFill>
              <a:latin typeface="+mj-lt"/>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967129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915879-879B-12DA-A47B-D6EACFC3C767}"/>
              </a:ext>
            </a:extLst>
          </p:cNvPr>
          <p:cNvSpPr/>
          <p:nvPr/>
        </p:nvSpPr>
        <p:spPr bwMode="auto">
          <a:xfrm>
            <a:off x="324754" y="765177"/>
            <a:ext cx="11532813" cy="5805439"/>
          </a:xfrm>
          <a:prstGeom prst="rect">
            <a:avLst/>
          </a:prstGeom>
          <a:pattFill prst="dotGrid">
            <a:fgClr>
              <a:schemeClr val="accent3">
                <a:tint val="65000"/>
              </a:schemeClr>
            </a:fgClr>
            <a:bgClr>
              <a:schemeClr val="bg1"/>
            </a:bgClr>
          </a:patt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2" name="Titel 1"/>
          <p:cNvSpPr>
            <a:spLocks noGrp="1"/>
          </p:cNvSpPr>
          <p:nvPr>
            <p:ph type="title"/>
          </p:nvPr>
        </p:nvSpPr>
        <p:spPr/>
        <p:txBody>
          <a:bodyPr/>
          <a:lstStyle/>
          <a:p>
            <a:r>
              <a:rPr lang="en-US" dirty="0"/>
              <a:t>1. Introduction</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8</a:t>
            </a:fld>
            <a:endParaRPr lang="de-DE" dirty="0"/>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6BB3D72E-E969-4085-FAE8-AA58DF61AA4E}"/>
                  </a:ext>
                </a:extLst>
              </p:cNvPr>
              <p:cNvGraphicFramePr>
                <a:graphicFrameLocks noChangeAspect="1"/>
              </p:cNvGraphicFramePr>
              <p:nvPr/>
            </p:nvGraphicFramePr>
            <p:xfrm>
              <a:off x="1032853" y="2172253"/>
              <a:ext cx="1418180" cy="2513493"/>
            </p:xfrm>
            <a:graphic>
              <a:graphicData uri="http://schemas.microsoft.com/office/drawing/2017/model3d">
                <am3d:model3d r:embed="rId3">
                  <am3d:spPr>
                    <a:xfrm>
                      <a:off x="0" y="0"/>
                      <a:ext cx="1418180" cy="2513493"/>
                    </a:xfrm>
                    <a:prstGeom prst="rect">
                      <a:avLst/>
                    </a:prstGeom>
                  </am3d:spPr>
                  <am3d:camera>
                    <am3d:pos x="0" y="0" z="56551244"/>
                    <am3d:up dx="0" dy="36000000" dz="0"/>
                    <am3d:lookAt x="0" y="0" z="0"/>
                    <am3d:perspective fov="2700000"/>
                  </am3d:camera>
                  <am3d:trans>
                    <am3d:meterPerModelUnit n="333333" d="1000000"/>
                    <am3d:preTrans dx="0" dy="120427" dz="0"/>
                    <am3d:scale>
                      <am3d:sx n="1000000" d="1000000"/>
                      <am3d:sy n="1000000" d="1000000"/>
                      <am3d:sz n="1000000" d="1000000"/>
                    </am3d:scale>
                    <am3d:rot ax="1200000" ay="1800000" az="600000"/>
                    <am3d:postTrans dx="0" dy="0" dz="0"/>
                  </am3d:trans>
                  <am3d:raster rName="Office3DRenderer" rVer="16.0.8326">
                    <am3d:blip r:embed="rId4"/>
                  </am3d:raster>
                  <am3d:objViewport viewportSz="30420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6BB3D72E-E969-4085-FAE8-AA58DF61AA4E}"/>
                  </a:ext>
                </a:extLst>
              </p:cNvPr>
              <p:cNvPicPr>
                <a:picLocks noGrp="1" noRot="1" noChangeAspect="1" noMove="1" noResize="1" noEditPoints="1" noAdjustHandles="1" noChangeArrowheads="1" noChangeShapeType="1" noCrop="1"/>
              </p:cNvPicPr>
              <p:nvPr/>
            </p:nvPicPr>
            <p:blipFill>
              <a:blip r:embed="rId4"/>
              <a:stretch>
                <a:fillRect/>
              </a:stretch>
            </p:blipFill>
            <p:spPr>
              <a:xfrm>
                <a:off x="1032853" y="2172253"/>
                <a:ext cx="1418180" cy="2513493"/>
              </a:xfrm>
              <a:prstGeom prst="rect">
                <a:avLst/>
              </a:prstGeom>
            </p:spPr>
          </p:pic>
        </mc:Fallback>
      </mc:AlternateContent>
      <p:pic>
        <p:nvPicPr>
          <p:cNvPr id="36" name="Graphic 35" descr="Contract outline">
            <a:extLst>
              <a:ext uri="{FF2B5EF4-FFF2-40B4-BE49-F238E27FC236}">
                <a16:creationId xmlns:a16="http://schemas.microsoft.com/office/drawing/2014/main" id="{2465207C-E31F-7D7E-B374-AC2D686321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2464" y="981572"/>
            <a:ext cx="720000" cy="720000"/>
          </a:xfrm>
          <a:prstGeom prst="rect">
            <a:avLst/>
          </a:prstGeom>
        </p:spPr>
      </p:pic>
      <p:pic>
        <p:nvPicPr>
          <p:cNvPr id="38" name="Graphic 37" descr="Programmer male with solid fill">
            <a:extLst>
              <a:ext uri="{FF2B5EF4-FFF2-40B4-BE49-F238E27FC236}">
                <a16:creationId xmlns:a16="http://schemas.microsoft.com/office/drawing/2014/main" id="{0D89D924-9392-30C4-FC6F-F499FA134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816" y="936080"/>
            <a:ext cx="720000" cy="720000"/>
          </a:xfrm>
          <a:prstGeom prst="rect">
            <a:avLst/>
          </a:prstGeom>
        </p:spPr>
      </p:pic>
      <p:pic>
        <p:nvPicPr>
          <p:cNvPr id="40" name="Graphic 39" descr="Programmer female with solid fill">
            <a:extLst>
              <a:ext uri="{FF2B5EF4-FFF2-40B4-BE49-F238E27FC236}">
                <a16:creationId xmlns:a16="http://schemas.microsoft.com/office/drawing/2014/main" id="{7333D0A3-C64A-F314-BE31-BACC84B618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1984" y="936000"/>
            <a:ext cx="720000" cy="720000"/>
          </a:xfrm>
          <a:prstGeom prst="rect">
            <a:avLst/>
          </a:prstGeom>
        </p:spPr>
      </p:pic>
      <p:pic>
        <p:nvPicPr>
          <p:cNvPr id="41" name="Graphic 40" descr="Programmer female with solid fill">
            <a:extLst>
              <a:ext uri="{FF2B5EF4-FFF2-40B4-BE49-F238E27FC236}">
                <a16:creationId xmlns:a16="http://schemas.microsoft.com/office/drawing/2014/main" id="{0A85747B-6AA7-1D7E-9002-AB48181087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0256" y="936000"/>
            <a:ext cx="720000" cy="720000"/>
          </a:xfrm>
          <a:prstGeom prst="rect">
            <a:avLst/>
          </a:prstGeom>
        </p:spPr>
      </p:pic>
      <p:grpSp>
        <p:nvGrpSpPr>
          <p:cNvPr id="60" name="Group 59">
            <a:extLst>
              <a:ext uri="{FF2B5EF4-FFF2-40B4-BE49-F238E27FC236}">
                <a16:creationId xmlns:a16="http://schemas.microsoft.com/office/drawing/2014/main" id="{D32EA856-39C4-AF2F-1CFF-D7B770D0D07D}"/>
              </a:ext>
            </a:extLst>
          </p:cNvPr>
          <p:cNvGrpSpPr>
            <a:grpSpLocks noChangeAspect="1"/>
          </p:cNvGrpSpPr>
          <p:nvPr/>
        </p:nvGrpSpPr>
        <p:grpSpPr>
          <a:xfrm>
            <a:off x="5472326" y="840141"/>
            <a:ext cx="199049" cy="324000"/>
            <a:chOff x="3968686" y="0"/>
            <a:chExt cx="2028397" cy="3301687"/>
          </a:xfrm>
        </p:grpSpPr>
        <p:sp>
          <p:nvSpPr>
            <p:cNvPr id="56" name="Freeform 55">
              <a:extLst>
                <a:ext uri="{FF2B5EF4-FFF2-40B4-BE49-F238E27FC236}">
                  <a16:creationId xmlns:a16="http://schemas.microsoft.com/office/drawing/2014/main" id="{5DE43249-76FF-8DA5-6A89-B570AEBE28BE}"/>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57" name="Freeform 56">
              <a:extLst>
                <a:ext uri="{FF2B5EF4-FFF2-40B4-BE49-F238E27FC236}">
                  <a16:creationId xmlns:a16="http://schemas.microsoft.com/office/drawing/2014/main" id="{1F109974-BF43-6CC5-102E-F2D5ADF6E85B}"/>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58" name="Freeform 57">
              <a:extLst>
                <a:ext uri="{FF2B5EF4-FFF2-40B4-BE49-F238E27FC236}">
                  <a16:creationId xmlns:a16="http://schemas.microsoft.com/office/drawing/2014/main" id="{D3B50B3D-19C4-72A9-55AB-0274E81AEAE1}"/>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59" name="Freeform 58">
              <a:extLst>
                <a:ext uri="{FF2B5EF4-FFF2-40B4-BE49-F238E27FC236}">
                  <a16:creationId xmlns:a16="http://schemas.microsoft.com/office/drawing/2014/main" id="{63472E33-FA2F-AE75-17D2-F1F551A3FFAB}"/>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67" name="TextBox 66">
            <a:extLst>
              <a:ext uri="{FF2B5EF4-FFF2-40B4-BE49-F238E27FC236}">
                <a16:creationId xmlns:a16="http://schemas.microsoft.com/office/drawing/2014/main" id="{81C09BE1-8292-AA3B-C8BA-0B1342D9D224}"/>
              </a:ext>
            </a:extLst>
          </p:cNvPr>
          <p:cNvSpPr txBox="1"/>
          <p:nvPr/>
        </p:nvSpPr>
        <p:spPr>
          <a:xfrm>
            <a:off x="4663973"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sp>
        <p:nvSpPr>
          <p:cNvPr id="68" name="TextBox 67">
            <a:extLst>
              <a:ext uri="{FF2B5EF4-FFF2-40B4-BE49-F238E27FC236}">
                <a16:creationId xmlns:a16="http://schemas.microsoft.com/office/drawing/2014/main" id="{2BFF1546-A30B-84BE-8E35-D06605DC9B77}"/>
              </a:ext>
            </a:extLst>
          </p:cNvPr>
          <p:cNvSpPr txBox="1"/>
          <p:nvPr/>
        </p:nvSpPr>
        <p:spPr>
          <a:xfrm>
            <a:off x="8240724" y="1836000"/>
            <a:ext cx="181571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400" dirty="0">
                <a:latin typeface="Arial" pitchFamily="34" charset="0"/>
              </a:rPr>
              <a:t>Tx Broadcast</a:t>
            </a:r>
          </a:p>
        </p:txBody>
      </p:sp>
      <p:grpSp>
        <p:nvGrpSpPr>
          <p:cNvPr id="113" name="Group 112">
            <a:extLst>
              <a:ext uri="{FF2B5EF4-FFF2-40B4-BE49-F238E27FC236}">
                <a16:creationId xmlns:a16="http://schemas.microsoft.com/office/drawing/2014/main" id="{D68FF693-C501-B653-7E04-8DAE0E20727F}"/>
              </a:ext>
            </a:extLst>
          </p:cNvPr>
          <p:cNvGrpSpPr>
            <a:grpSpLocks noChangeAspect="1"/>
          </p:cNvGrpSpPr>
          <p:nvPr/>
        </p:nvGrpSpPr>
        <p:grpSpPr>
          <a:xfrm>
            <a:off x="5186184" y="4854845"/>
            <a:ext cx="1005840" cy="1005840"/>
            <a:chOff x="3935760" y="4098776"/>
            <a:chExt cx="914400" cy="914400"/>
          </a:xfrm>
        </p:grpSpPr>
        <p:pic>
          <p:nvPicPr>
            <p:cNvPr id="106" name="Graphic 105" descr="Monitor with solid fill">
              <a:extLst>
                <a:ext uri="{FF2B5EF4-FFF2-40B4-BE49-F238E27FC236}">
                  <a16:creationId xmlns:a16="http://schemas.microsoft.com/office/drawing/2014/main" id="{5E50691D-0EAF-0044-CA4A-F176303AC2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35760" y="4098776"/>
              <a:ext cx="914400" cy="914400"/>
            </a:xfrm>
            <a:prstGeom prst="rect">
              <a:avLst/>
            </a:prstGeom>
          </p:spPr>
        </p:pic>
        <p:sp>
          <p:nvSpPr>
            <p:cNvPr id="109" name="Freeform 108">
              <a:extLst>
                <a:ext uri="{FF2B5EF4-FFF2-40B4-BE49-F238E27FC236}">
                  <a16:creationId xmlns:a16="http://schemas.microsoft.com/office/drawing/2014/main" id="{92B9D216-237C-F7B3-55B3-FEC3CC5ACC74}"/>
                </a:ext>
              </a:extLst>
            </p:cNvPr>
            <p:cNvSpPr/>
            <p:nvPr/>
          </p:nvSpPr>
          <p:spPr>
            <a:xfrm>
              <a:off x="4295800" y="4365136"/>
              <a:ext cx="88449" cy="198928"/>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110" name="Freeform 109">
              <a:extLst>
                <a:ext uri="{FF2B5EF4-FFF2-40B4-BE49-F238E27FC236}">
                  <a16:creationId xmlns:a16="http://schemas.microsoft.com/office/drawing/2014/main" id="{4D30B1F9-0130-56CA-764B-2A334CD906CE}"/>
                </a:ext>
              </a:extLst>
            </p:cNvPr>
            <p:cNvSpPr/>
            <p:nvPr/>
          </p:nvSpPr>
          <p:spPr>
            <a:xfrm>
              <a:off x="4384249" y="4365136"/>
              <a:ext cx="88414" cy="198928"/>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111" name="Freeform 110">
              <a:extLst>
                <a:ext uri="{FF2B5EF4-FFF2-40B4-BE49-F238E27FC236}">
                  <a16:creationId xmlns:a16="http://schemas.microsoft.com/office/drawing/2014/main" id="{266A9F41-18D4-4649-66E3-2D2517B0CA9F}"/>
                </a:ext>
              </a:extLst>
            </p:cNvPr>
            <p:cNvSpPr/>
            <p:nvPr/>
          </p:nvSpPr>
          <p:spPr>
            <a:xfrm>
              <a:off x="4295800" y="4528580"/>
              <a:ext cx="88449" cy="124556"/>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112" name="Freeform 111">
              <a:extLst>
                <a:ext uri="{FF2B5EF4-FFF2-40B4-BE49-F238E27FC236}">
                  <a16:creationId xmlns:a16="http://schemas.microsoft.com/office/drawing/2014/main" id="{D0FB4817-C6AF-2168-69BD-B0E56841FB45}"/>
                </a:ext>
              </a:extLst>
            </p:cNvPr>
            <p:cNvSpPr/>
            <p:nvPr/>
          </p:nvSpPr>
          <p:spPr>
            <a:xfrm>
              <a:off x="4384249" y="4528580"/>
              <a:ext cx="88484" cy="124556"/>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sp>
        <p:nvSpPr>
          <p:cNvPr id="114" name="Cube 113">
            <a:extLst>
              <a:ext uri="{FF2B5EF4-FFF2-40B4-BE49-F238E27FC236}">
                <a16:creationId xmlns:a16="http://schemas.microsoft.com/office/drawing/2014/main" id="{98686F13-3D2D-800E-EE7B-A34845277805}"/>
              </a:ext>
            </a:extLst>
          </p:cNvPr>
          <p:cNvSpPr>
            <a:spLocks noChangeAspect="1"/>
          </p:cNvSpPr>
          <p:nvPr/>
        </p:nvSpPr>
        <p:spPr bwMode="auto">
          <a:xfrm>
            <a:off x="7992000" y="4987397"/>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15" name="Cube 114">
            <a:extLst>
              <a:ext uri="{FF2B5EF4-FFF2-40B4-BE49-F238E27FC236}">
                <a16:creationId xmlns:a16="http://schemas.microsoft.com/office/drawing/2014/main" id="{EF5AA8C2-2955-B693-12FD-4109759F178E}"/>
              </a:ext>
            </a:extLst>
          </p:cNvPr>
          <p:cNvSpPr>
            <a:spLocks noChangeAspect="1"/>
          </p:cNvSpPr>
          <p:nvPr/>
        </p:nvSpPr>
        <p:spPr bwMode="auto">
          <a:xfrm>
            <a:off x="9360000" y="4996669"/>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116" name="Cube 115">
            <a:extLst>
              <a:ext uri="{FF2B5EF4-FFF2-40B4-BE49-F238E27FC236}">
                <a16:creationId xmlns:a16="http://schemas.microsoft.com/office/drawing/2014/main" id="{D680D94A-2E3B-FC70-68E5-54859B912075}"/>
              </a:ext>
            </a:extLst>
          </p:cNvPr>
          <p:cNvSpPr>
            <a:spLocks noChangeAspect="1"/>
          </p:cNvSpPr>
          <p:nvPr/>
        </p:nvSpPr>
        <p:spPr bwMode="auto">
          <a:xfrm>
            <a:off x="10728000" y="4996669"/>
            <a:ext cx="720000" cy="720000"/>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cxnSp>
        <p:nvCxnSpPr>
          <p:cNvPr id="121" name="Straight Connector 120">
            <a:extLst>
              <a:ext uri="{FF2B5EF4-FFF2-40B4-BE49-F238E27FC236}">
                <a16:creationId xmlns:a16="http://schemas.microsoft.com/office/drawing/2014/main" id="{1E6CB21F-C9B5-B346-A5D7-AD1D1F632B59}"/>
              </a:ext>
            </a:extLst>
          </p:cNvPr>
          <p:cNvCxnSpPr>
            <a:cxnSpLocks/>
          </p:cNvCxnSpPr>
          <p:nvPr/>
        </p:nvCxnSpPr>
        <p:spPr bwMode="auto">
          <a:xfrm>
            <a:off x="8616280" y="5356629"/>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F7558129-783C-6F82-2802-5D9F4A4D6005}"/>
              </a:ext>
            </a:extLst>
          </p:cNvPr>
          <p:cNvCxnSpPr>
            <a:cxnSpLocks/>
          </p:cNvCxnSpPr>
          <p:nvPr/>
        </p:nvCxnSpPr>
        <p:spPr bwMode="auto">
          <a:xfrm>
            <a:off x="9984432" y="5356629"/>
            <a:ext cx="743720"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126" name="Double Brace 125">
            <a:extLst>
              <a:ext uri="{FF2B5EF4-FFF2-40B4-BE49-F238E27FC236}">
                <a16:creationId xmlns:a16="http://schemas.microsoft.com/office/drawing/2014/main" id="{6A36F3F7-14A5-B37F-AAF0-948387C78E23}"/>
              </a:ext>
            </a:extLst>
          </p:cNvPr>
          <p:cNvSpPr/>
          <p:nvPr/>
        </p:nvSpPr>
        <p:spPr bwMode="auto">
          <a:xfrm>
            <a:off x="4079776" y="4837872"/>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127" name="TextBox 126">
            <a:extLst>
              <a:ext uri="{FF2B5EF4-FFF2-40B4-BE49-F238E27FC236}">
                <a16:creationId xmlns:a16="http://schemas.microsoft.com/office/drawing/2014/main" id="{702556A3-AEFC-B5E1-1C6C-4B4F25B4D0F2}"/>
              </a:ext>
            </a:extLst>
          </p:cNvPr>
          <p:cNvSpPr txBox="1"/>
          <p:nvPr/>
        </p:nvSpPr>
        <p:spPr>
          <a:xfrm>
            <a:off x="4223864" y="4760820"/>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sp>
        <p:nvSpPr>
          <p:cNvPr id="128" name="TextBox 127">
            <a:extLst>
              <a:ext uri="{FF2B5EF4-FFF2-40B4-BE49-F238E27FC236}">
                <a16:creationId xmlns:a16="http://schemas.microsoft.com/office/drawing/2014/main" id="{AF44FD06-A978-C0B3-3D9D-E6307A5CD711}"/>
              </a:ext>
            </a:extLst>
          </p:cNvPr>
          <p:cNvSpPr txBox="1"/>
          <p:nvPr/>
        </p:nvSpPr>
        <p:spPr>
          <a:xfrm>
            <a:off x="4101225" y="5696924"/>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cxnSp>
        <p:nvCxnSpPr>
          <p:cNvPr id="129" name="Straight Connector 128">
            <a:extLst>
              <a:ext uri="{FF2B5EF4-FFF2-40B4-BE49-F238E27FC236}">
                <a16:creationId xmlns:a16="http://schemas.microsoft.com/office/drawing/2014/main" id="{5970BFC0-C7BB-BE2A-91F8-A4CCBDBF5862}"/>
              </a:ext>
            </a:extLst>
          </p:cNvPr>
          <p:cNvCxnSpPr/>
          <p:nvPr/>
        </p:nvCxnSpPr>
        <p:spPr bwMode="auto">
          <a:xfrm>
            <a:off x="4223864" y="5685685"/>
            <a:ext cx="612000"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130" name="TextBox 129">
            <a:extLst>
              <a:ext uri="{FF2B5EF4-FFF2-40B4-BE49-F238E27FC236}">
                <a16:creationId xmlns:a16="http://schemas.microsoft.com/office/drawing/2014/main" id="{1BCBBAE3-8E70-131E-A055-020F0D014498}"/>
              </a:ext>
            </a:extLst>
          </p:cNvPr>
          <p:cNvSpPr txBox="1"/>
          <p:nvPr/>
        </p:nvSpPr>
        <p:spPr>
          <a:xfrm>
            <a:off x="4957771" y="4624591"/>
            <a:ext cx="157447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Block Proposer</a:t>
            </a:r>
          </a:p>
        </p:txBody>
      </p:sp>
      <p:sp>
        <p:nvSpPr>
          <p:cNvPr id="131" name="Cube 130">
            <a:extLst>
              <a:ext uri="{FF2B5EF4-FFF2-40B4-BE49-F238E27FC236}">
                <a16:creationId xmlns:a16="http://schemas.microsoft.com/office/drawing/2014/main" id="{F03D0311-9A2F-95F0-4264-09270D4A901C}"/>
              </a:ext>
            </a:extLst>
          </p:cNvPr>
          <p:cNvSpPr/>
          <p:nvPr/>
        </p:nvSpPr>
        <p:spPr bwMode="auto">
          <a:xfrm>
            <a:off x="6418757" y="4911115"/>
            <a:ext cx="550365" cy="553526"/>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pic>
        <p:nvPicPr>
          <p:cNvPr id="134" name="Graphic 133" descr="Line arrow: Anti-clockwise curve outline">
            <a:extLst>
              <a:ext uri="{FF2B5EF4-FFF2-40B4-BE49-F238E27FC236}">
                <a16:creationId xmlns:a16="http://schemas.microsoft.com/office/drawing/2014/main" id="{39298424-9B4C-BCA6-B2E9-85BF795683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6300000">
            <a:off x="5296612" y="5466136"/>
            <a:ext cx="826893" cy="826893"/>
          </a:xfrm>
          <a:prstGeom prst="rect">
            <a:avLst/>
          </a:prstGeom>
        </p:spPr>
      </p:pic>
      <p:sp>
        <p:nvSpPr>
          <p:cNvPr id="137" name="TextBox 136">
            <a:extLst>
              <a:ext uri="{FF2B5EF4-FFF2-40B4-BE49-F238E27FC236}">
                <a16:creationId xmlns:a16="http://schemas.microsoft.com/office/drawing/2014/main" id="{39679974-6EC0-DAA1-DCC8-03E1B7C5F814}"/>
              </a:ext>
            </a:extLst>
          </p:cNvPr>
          <p:cNvSpPr txBox="1"/>
          <p:nvPr/>
        </p:nvSpPr>
        <p:spPr>
          <a:xfrm>
            <a:off x="5932186" y="5589202"/>
            <a:ext cx="1512311"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P</a:t>
            </a:r>
            <a:r>
              <a:rPr lang="en-DE" sz="1100" dirty="0">
                <a:latin typeface="Arial" pitchFamily="34" charset="0"/>
              </a:rPr>
              <a:t>roposes Block</a:t>
            </a:r>
          </a:p>
        </p:txBody>
      </p:sp>
      <p:sp>
        <p:nvSpPr>
          <p:cNvPr id="140" name="TextBox 139">
            <a:extLst>
              <a:ext uri="{FF2B5EF4-FFF2-40B4-BE49-F238E27FC236}">
                <a16:creationId xmlns:a16="http://schemas.microsoft.com/office/drawing/2014/main" id="{696A41A4-9B70-893A-6CFA-7E8B26B7F4B4}"/>
              </a:ext>
            </a:extLst>
          </p:cNvPr>
          <p:cNvSpPr txBox="1"/>
          <p:nvPr/>
        </p:nvSpPr>
        <p:spPr>
          <a:xfrm>
            <a:off x="332903" y="-742257"/>
            <a:ext cx="3935760"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rPr>
              <a:t>Economic Metrics</a:t>
            </a:r>
          </a:p>
        </p:txBody>
      </p:sp>
      <p:sp>
        <p:nvSpPr>
          <p:cNvPr id="141" name="TextBox 140">
            <a:extLst>
              <a:ext uri="{FF2B5EF4-FFF2-40B4-BE49-F238E27FC236}">
                <a16:creationId xmlns:a16="http://schemas.microsoft.com/office/drawing/2014/main" id="{F55EDA84-CC20-6C73-0321-F92DBB6BCF4F}"/>
              </a:ext>
            </a:extLst>
          </p:cNvPr>
          <p:cNvSpPr txBox="1"/>
          <p:nvPr/>
        </p:nvSpPr>
        <p:spPr>
          <a:xfrm>
            <a:off x="7724480" y="-747464"/>
            <a:ext cx="3935760"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DE" b="1" dirty="0">
                <a:solidFill>
                  <a:schemeClr val="tx1">
                    <a:lumMod val="50000"/>
                    <a:lumOff val="50000"/>
                  </a:schemeClr>
                </a:solidFill>
                <a:latin typeface="Copperplate" panose="02000504000000020004" pitchFamily="2" charset="77"/>
                <a:ea typeface="Helvetica Neue" panose="02000503000000020004" pitchFamily="2" charset="0"/>
                <a:cs typeface="Helvetica Neue" panose="02000503000000020004" pitchFamily="2" charset="0"/>
              </a:rPr>
              <a:t>Network Metrics</a:t>
            </a:r>
          </a:p>
        </p:txBody>
      </p:sp>
      <p:pic>
        <p:nvPicPr>
          <p:cNvPr id="143" name="Graphic 142" descr="Line arrow: Clockwise curve outline">
            <a:extLst>
              <a:ext uri="{FF2B5EF4-FFF2-40B4-BE49-F238E27FC236}">
                <a16:creationId xmlns:a16="http://schemas.microsoft.com/office/drawing/2014/main" id="{1AF57A2C-9C97-676C-7A99-879C1AC8DB9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200000">
            <a:off x="7112230" y="4661254"/>
            <a:ext cx="831273" cy="831273"/>
          </a:xfrm>
          <a:prstGeom prst="rect">
            <a:avLst/>
          </a:prstGeom>
        </p:spPr>
      </p:pic>
      <p:sp>
        <p:nvSpPr>
          <p:cNvPr id="174" name="TextBox 173">
            <a:extLst>
              <a:ext uri="{FF2B5EF4-FFF2-40B4-BE49-F238E27FC236}">
                <a16:creationId xmlns:a16="http://schemas.microsoft.com/office/drawing/2014/main" id="{D06F09C3-4B51-E23F-B329-FC2BC4EAE4E9}"/>
              </a:ext>
            </a:extLst>
          </p:cNvPr>
          <p:cNvSpPr txBox="1"/>
          <p:nvPr/>
        </p:nvSpPr>
        <p:spPr>
          <a:xfrm>
            <a:off x="8712000" y="5841634"/>
            <a:ext cx="187743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Ethereum Blockchain</a:t>
            </a:r>
          </a:p>
        </p:txBody>
      </p:sp>
      <p:grpSp>
        <p:nvGrpSpPr>
          <p:cNvPr id="175" name="Group 174">
            <a:extLst>
              <a:ext uri="{FF2B5EF4-FFF2-40B4-BE49-F238E27FC236}">
                <a16:creationId xmlns:a16="http://schemas.microsoft.com/office/drawing/2014/main" id="{293FDF55-A62D-7AE3-FAB6-ACDB443F4A26}"/>
              </a:ext>
            </a:extLst>
          </p:cNvPr>
          <p:cNvGrpSpPr>
            <a:grpSpLocks noChangeAspect="1"/>
          </p:cNvGrpSpPr>
          <p:nvPr/>
        </p:nvGrpSpPr>
        <p:grpSpPr>
          <a:xfrm>
            <a:off x="8489239" y="5824717"/>
            <a:ext cx="199049" cy="324000"/>
            <a:chOff x="3968686" y="0"/>
            <a:chExt cx="2028397" cy="3301687"/>
          </a:xfrm>
        </p:grpSpPr>
        <p:sp>
          <p:nvSpPr>
            <p:cNvPr id="176" name="Freeform 175">
              <a:extLst>
                <a:ext uri="{FF2B5EF4-FFF2-40B4-BE49-F238E27FC236}">
                  <a16:creationId xmlns:a16="http://schemas.microsoft.com/office/drawing/2014/main" id="{13C2C56E-B65F-FC87-5DE4-F04260279869}"/>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177" name="Freeform 176">
              <a:extLst>
                <a:ext uri="{FF2B5EF4-FFF2-40B4-BE49-F238E27FC236}">
                  <a16:creationId xmlns:a16="http://schemas.microsoft.com/office/drawing/2014/main" id="{9EE20A81-8720-3D71-BD13-35BEBEB9AB49}"/>
                </a:ext>
              </a:extLst>
            </p:cNvPr>
            <p:cNvSpPr/>
            <p:nvPr/>
          </p:nvSpPr>
          <p:spPr>
            <a:xfrm>
              <a:off x="4982686" y="0"/>
              <a:ext cx="1013600" cy="2280543"/>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178" name="Freeform 177">
              <a:extLst>
                <a:ext uri="{FF2B5EF4-FFF2-40B4-BE49-F238E27FC236}">
                  <a16:creationId xmlns:a16="http://schemas.microsoft.com/office/drawing/2014/main" id="{A8148823-4719-C2C0-930D-C60AAECA757C}"/>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179" name="Freeform 178">
              <a:extLst>
                <a:ext uri="{FF2B5EF4-FFF2-40B4-BE49-F238E27FC236}">
                  <a16:creationId xmlns:a16="http://schemas.microsoft.com/office/drawing/2014/main" id="{6F670446-635D-EB6C-441D-24C823318C53}"/>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nvGrpSpPr>
          <p:cNvPr id="8" name="Group 7">
            <a:extLst>
              <a:ext uri="{FF2B5EF4-FFF2-40B4-BE49-F238E27FC236}">
                <a16:creationId xmlns:a16="http://schemas.microsoft.com/office/drawing/2014/main" id="{2EBFA66D-3FDE-7841-F154-CA70F0D0652D}"/>
              </a:ext>
            </a:extLst>
          </p:cNvPr>
          <p:cNvGrpSpPr/>
          <p:nvPr/>
        </p:nvGrpSpPr>
        <p:grpSpPr>
          <a:xfrm>
            <a:off x="4437455" y="2636912"/>
            <a:ext cx="2040669" cy="1243881"/>
            <a:chOff x="4213776" y="2636912"/>
            <a:chExt cx="2040669" cy="1243881"/>
          </a:xfrm>
        </p:grpSpPr>
        <p:grpSp>
          <p:nvGrpSpPr>
            <p:cNvPr id="12" name="Group 11">
              <a:extLst>
                <a:ext uri="{FF2B5EF4-FFF2-40B4-BE49-F238E27FC236}">
                  <a16:creationId xmlns:a16="http://schemas.microsoft.com/office/drawing/2014/main" id="{5D156565-A62F-B61A-EC1C-4A610E356960}"/>
                </a:ext>
              </a:extLst>
            </p:cNvPr>
            <p:cNvGrpSpPr/>
            <p:nvPr/>
          </p:nvGrpSpPr>
          <p:grpSpPr>
            <a:xfrm>
              <a:off x="4213776" y="2682772"/>
              <a:ext cx="914400" cy="914400"/>
              <a:chOff x="4263499" y="2764475"/>
              <a:chExt cx="914400" cy="914400"/>
            </a:xfrm>
          </p:grpSpPr>
          <p:pic>
            <p:nvPicPr>
              <p:cNvPr id="17" name="Graphic 16" descr="Monitor with solid fill">
                <a:extLst>
                  <a:ext uri="{FF2B5EF4-FFF2-40B4-BE49-F238E27FC236}">
                    <a16:creationId xmlns:a16="http://schemas.microsoft.com/office/drawing/2014/main" id="{A44D6AA0-A5A4-D9A2-41C9-DE043621A7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3499" y="2764475"/>
                <a:ext cx="914400" cy="914400"/>
              </a:xfrm>
              <a:prstGeom prst="rect">
                <a:avLst/>
              </a:prstGeom>
            </p:spPr>
          </p:pic>
          <p:grpSp>
            <p:nvGrpSpPr>
              <p:cNvPr id="18" name="Group 17">
                <a:extLst>
                  <a:ext uri="{FF2B5EF4-FFF2-40B4-BE49-F238E27FC236}">
                    <a16:creationId xmlns:a16="http://schemas.microsoft.com/office/drawing/2014/main" id="{C8F6041B-4E55-E59D-3FF5-04F6DD75FEF5}"/>
                  </a:ext>
                </a:extLst>
              </p:cNvPr>
              <p:cNvGrpSpPr>
                <a:grpSpLocks noChangeAspect="1"/>
              </p:cNvGrpSpPr>
              <p:nvPr/>
            </p:nvGrpSpPr>
            <p:grpSpPr>
              <a:xfrm>
                <a:off x="4632250" y="3030439"/>
                <a:ext cx="176933" cy="288000"/>
                <a:chOff x="3968686" y="0"/>
                <a:chExt cx="2028397" cy="3301687"/>
              </a:xfrm>
            </p:grpSpPr>
            <p:sp>
              <p:nvSpPr>
                <p:cNvPr id="19" name="Freeform 18">
                  <a:extLst>
                    <a:ext uri="{FF2B5EF4-FFF2-40B4-BE49-F238E27FC236}">
                      <a16:creationId xmlns:a16="http://schemas.microsoft.com/office/drawing/2014/main" id="{028BDFB4-3FF4-D8DE-7A2B-A519F04F0942}"/>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20" name="Freeform 19">
                  <a:extLst>
                    <a:ext uri="{FF2B5EF4-FFF2-40B4-BE49-F238E27FC236}">
                      <a16:creationId xmlns:a16="http://schemas.microsoft.com/office/drawing/2014/main" id="{F1C682B4-184D-330B-8BF7-DC58494F8776}"/>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dirty="0"/>
                </a:p>
              </p:txBody>
            </p:sp>
            <p:sp>
              <p:nvSpPr>
                <p:cNvPr id="21" name="Freeform 20">
                  <a:extLst>
                    <a:ext uri="{FF2B5EF4-FFF2-40B4-BE49-F238E27FC236}">
                      <a16:creationId xmlns:a16="http://schemas.microsoft.com/office/drawing/2014/main" id="{8061CA1C-FE2D-6067-9F4A-08C33630BAC4}"/>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22" name="Freeform 21">
                  <a:extLst>
                    <a:ext uri="{FF2B5EF4-FFF2-40B4-BE49-F238E27FC236}">
                      <a16:creationId xmlns:a16="http://schemas.microsoft.com/office/drawing/2014/main" id="{5443832B-21AD-A759-A56F-52093729BB8C}"/>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13" name="Double Brace 12">
              <a:extLst>
                <a:ext uri="{FF2B5EF4-FFF2-40B4-BE49-F238E27FC236}">
                  <a16:creationId xmlns:a16="http://schemas.microsoft.com/office/drawing/2014/main" id="{E123BBFC-0F7E-F859-4F25-EA659F63F9A9}"/>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dirty="0"/>
            </a:p>
          </p:txBody>
        </p:sp>
        <p:sp>
          <p:nvSpPr>
            <p:cNvPr id="14" name="TextBox 13">
              <a:extLst>
                <a:ext uri="{FF2B5EF4-FFF2-40B4-BE49-F238E27FC236}">
                  <a16:creationId xmlns:a16="http://schemas.microsoft.com/office/drawing/2014/main" id="{49CEDB64-E328-838E-D855-A8EE7F36BF90}"/>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15" name="Straight Connector 14">
              <a:extLst>
                <a:ext uri="{FF2B5EF4-FFF2-40B4-BE49-F238E27FC236}">
                  <a16:creationId xmlns:a16="http://schemas.microsoft.com/office/drawing/2014/main" id="{72220A85-ABCE-ABAD-716C-41C06D092A90}"/>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3FF48E09-86E4-492A-96B7-84A4C8B476A9}"/>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grpSp>
        <p:nvGrpSpPr>
          <p:cNvPr id="23" name="Group 22">
            <a:extLst>
              <a:ext uri="{FF2B5EF4-FFF2-40B4-BE49-F238E27FC236}">
                <a16:creationId xmlns:a16="http://schemas.microsoft.com/office/drawing/2014/main" id="{B60BC41A-DB59-A0FE-BFA6-BB0CEB5EE4F7}"/>
              </a:ext>
            </a:extLst>
          </p:cNvPr>
          <p:cNvGrpSpPr/>
          <p:nvPr/>
        </p:nvGrpSpPr>
        <p:grpSpPr>
          <a:xfrm>
            <a:off x="8040216" y="2636912"/>
            <a:ext cx="2040669" cy="1243881"/>
            <a:chOff x="4213776" y="2636912"/>
            <a:chExt cx="2040669" cy="1243881"/>
          </a:xfrm>
        </p:grpSpPr>
        <p:grpSp>
          <p:nvGrpSpPr>
            <p:cNvPr id="24" name="Group 23">
              <a:extLst>
                <a:ext uri="{FF2B5EF4-FFF2-40B4-BE49-F238E27FC236}">
                  <a16:creationId xmlns:a16="http://schemas.microsoft.com/office/drawing/2014/main" id="{9D40B064-5B54-70C7-F06F-CA4955428098}"/>
                </a:ext>
              </a:extLst>
            </p:cNvPr>
            <p:cNvGrpSpPr/>
            <p:nvPr/>
          </p:nvGrpSpPr>
          <p:grpSpPr>
            <a:xfrm>
              <a:off x="4213776" y="2682772"/>
              <a:ext cx="914400" cy="914400"/>
              <a:chOff x="4263499" y="2764475"/>
              <a:chExt cx="914400" cy="914400"/>
            </a:xfrm>
          </p:grpSpPr>
          <p:pic>
            <p:nvPicPr>
              <p:cNvPr id="29" name="Graphic 28" descr="Monitor with solid fill">
                <a:extLst>
                  <a:ext uri="{FF2B5EF4-FFF2-40B4-BE49-F238E27FC236}">
                    <a16:creationId xmlns:a16="http://schemas.microsoft.com/office/drawing/2014/main" id="{F7F3A9AA-3736-47AD-D179-09D60251FA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3499" y="2764475"/>
                <a:ext cx="914400" cy="914400"/>
              </a:xfrm>
              <a:prstGeom prst="rect">
                <a:avLst/>
              </a:prstGeom>
            </p:spPr>
          </p:pic>
          <p:grpSp>
            <p:nvGrpSpPr>
              <p:cNvPr id="30" name="Group 29">
                <a:extLst>
                  <a:ext uri="{FF2B5EF4-FFF2-40B4-BE49-F238E27FC236}">
                    <a16:creationId xmlns:a16="http://schemas.microsoft.com/office/drawing/2014/main" id="{85CE81E3-DC1B-7F5A-F601-8A617274E234}"/>
                  </a:ext>
                </a:extLst>
              </p:cNvPr>
              <p:cNvGrpSpPr>
                <a:grpSpLocks noChangeAspect="1"/>
              </p:cNvGrpSpPr>
              <p:nvPr/>
            </p:nvGrpSpPr>
            <p:grpSpPr>
              <a:xfrm>
                <a:off x="4632250" y="3030439"/>
                <a:ext cx="176933" cy="288000"/>
                <a:chOff x="3968686" y="0"/>
                <a:chExt cx="2028397" cy="3301687"/>
              </a:xfrm>
            </p:grpSpPr>
            <p:sp>
              <p:nvSpPr>
                <p:cNvPr id="31" name="Freeform 30">
                  <a:extLst>
                    <a:ext uri="{FF2B5EF4-FFF2-40B4-BE49-F238E27FC236}">
                      <a16:creationId xmlns:a16="http://schemas.microsoft.com/office/drawing/2014/main" id="{B48B6991-8A3B-F509-B3F1-3B0DD698E0A6}"/>
                    </a:ext>
                  </a:extLst>
                </p:cNvPr>
                <p:cNvSpPr/>
                <p:nvPr/>
              </p:nvSpPr>
              <p:spPr>
                <a:xfrm>
                  <a:off x="3968686" y="0"/>
                  <a:ext cx="1013999" cy="2280543"/>
                </a:xfrm>
                <a:custGeom>
                  <a:avLst/>
                  <a:gdLst>
                    <a:gd name="connsiteX0" fmla="*/ 0 w 1013999"/>
                    <a:gd name="connsiteY0" fmla="*/ 1681722 h 2280543"/>
                    <a:gd name="connsiteX1" fmla="*/ 1013999 w 1013999"/>
                    <a:gd name="connsiteY1" fmla="*/ 2280544 h 2280543"/>
                    <a:gd name="connsiteX2" fmla="*/ 1013999 w 1013999"/>
                    <a:gd name="connsiteY2" fmla="*/ 0 h 2280543"/>
                  </a:gdLst>
                  <a:ahLst/>
                  <a:cxnLst>
                    <a:cxn ang="0">
                      <a:pos x="connsiteX0" y="connsiteY0"/>
                    </a:cxn>
                    <a:cxn ang="0">
                      <a:pos x="connsiteX1" y="connsiteY1"/>
                    </a:cxn>
                    <a:cxn ang="0">
                      <a:pos x="connsiteX2" y="connsiteY2"/>
                    </a:cxn>
                  </a:cxnLst>
                  <a:rect l="l" t="t" r="r" b="b"/>
                  <a:pathLst>
                    <a:path w="1013999" h="2280543">
                      <a:moveTo>
                        <a:pt x="0" y="1681722"/>
                      </a:moveTo>
                      <a:lnTo>
                        <a:pt x="1013999" y="2280544"/>
                      </a:lnTo>
                      <a:lnTo>
                        <a:pt x="1013999" y="0"/>
                      </a:lnTo>
                      <a:close/>
                    </a:path>
                  </a:pathLst>
                </a:custGeom>
                <a:solidFill>
                  <a:srgbClr val="010101"/>
                </a:solidFill>
                <a:ln w="3986" cap="flat">
                  <a:noFill/>
                  <a:prstDash val="solid"/>
                  <a:miter/>
                </a:ln>
              </p:spPr>
              <p:txBody>
                <a:bodyPr rtlCol="0" anchor="ctr"/>
                <a:lstStyle/>
                <a:p>
                  <a:endParaRPr lang="en-DE"/>
                </a:p>
              </p:txBody>
            </p:sp>
            <p:sp>
              <p:nvSpPr>
                <p:cNvPr id="32" name="Freeform 31">
                  <a:extLst>
                    <a:ext uri="{FF2B5EF4-FFF2-40B4-BE49-F238E27FC236}">
                      <a16:creationId xmlns:a16="http://schemas.microsoft.com/office/drawing/2014/main" id="{AB926108-7F1D-0ACB-61DC-4E2C378E40C4}"/>
                    </a:ext>
                  </a:extLst>
                </p:cNvPr>
                <p:cNvSpPr/>
                <p:nvPr/>
              </p:nvSpPr>
              <p:spPr>
                <a:xfrm>
                  <a:off x="4982685" y="0"/>
                  <a:ext cx="1013599" cy="2280546"/>
                </a:xfrm>
                <a:custGeom>
                  <a:avLst/>
                  <a:gdLst>
                    <a:gd name="connsiteX0" fmla="*/ 0 w 1013600"/>
                    <a:gd name="connsiteY0" fmla="*/ 0 h 2280543"/>
                    <a:gd name="connsiteX1" fmla="*/ 0 w 1013600"/>
                    <a:gd name="connsiteY1" fmla="*/ 2280544 h 2280543"/>
                    <a:gd name="connsiteX2" fmla="*/ 1013601 w 1013600"/>
                    <a:gd name="connsiteY2" fmla="*/ 1681722 h 2280543"/>
                  </a:gdLst>
                  <a:ahLst/>
                  <a:cxnLst>
                    <a:cxn ang="0">
                      <a:pos x="connsiteX0" y="connsiteY0"/>
                    </a:cxn>
                    <a:cxn ang="0">
                      <a:pos x="connsiteX1" y="connsiteY1"/>
                    </a:cxn>
                    <a:cxn ang="0">
                      <a:pos x="connsiteX2" y="connsiteY2"/>
                    </a:cxn>
                  </a:cxnLst>
                  <a:rect l="l" t="t" r="r" b="b"/>
                  <a:pathLst>
                    <a:path w="1013600" h="2280543">
                      <a:moveTo>
                        <a:pt x="0" y="0"/>
                      </a:moveTo>
                      <a:lnTo>
                        <a:pt x="0" y="2280544"/>
                      </a:lnTo>
                      <a:lnTo>
                        <a:pt x="1013601" y="1681722"/>
                      </a:lnTo>
                      <a:close/>
                    </a:path>
                  </a:pathLst>
                </a:custGeom>
                <a:solidFill>
                  <a:srgbClr val="010101"/>
                </a:solidFill>
                <a:ln w="3986" cap="flat">
                  <a:noFill/>
                  <a:prstDash val="solid"/>
                  <a:miter/>
                </a:ln>
              </p:spPr>
              <p:txBody>
                <a:bodyPr rtlCol="0" anchor="ctr"/>
                <a:lstStyle/>
                <a:p>
                  <a:endParaRPr lang="en-DE"/>
                </a:p>
              </p:txBody>
            </p:sp>
            <p:sp>
              <p:nvSpPr>
                <p:cNvPr id="33" name="Freeform 32">
                  <a:extLst>
                    <a:ext uri="{FF2B5EF4-FFF2-40B4-BE49-F238E27FC236}">
                      <a16:creationId xmlns:a16="http://schemas.microsoft.com/office/drawing/2014/main" id="{C6EAD002-8B8B-6A37-2036-9BB8AFA7E7B3}"/>
                    </a:ext>
                  </a:extLst>
                </p:cNvPr>
                <p:cNvSpPr/>
                <p:nvPr/>
              </p:nvSpPr>
              <p:spPr>
                <a:xfrm>
                  <a:off x="3968686" y="1873758"/>
                  <a:ext cx="1013999" cy="1427929"/>
                </a:xfrm>
                <a:custGeom>
                  <a:avLst/>
                  <a:gdLst>
                    <a:gd name="connsiteX0" fmla="*/ 0 w 1013999"/>
                    <a:gd name="connsiteY0" fmla="*/ 0 h 1427929"/>
                    <a:gd name="connsiteX1" fmla="*/ 1013999 w 1013999"/>
                    <a:gd name="connsiteY1" fmla="*/ 1427930 h 1427929"/>
                    <a:gd name="connsiteX2" fmla="*/ 1013999 w 1013999"/>
                    <a:gd name="connsiteY2" fmla="*/ 598822 h 1427929"/>
                  </a:gdLst>
                  <a:ahLst/>
                  <a:cxnLst>
                    <a:cxn ang="0">
                      <a:pos x="connsiteX0" y="connsiteY0"/>
                    </a:cxn>
                    <a:cxn ang="0">
                      <a:pos x="connsiteX1" y="connsiteY1"/>
                    </a:cxn>
                    <a:cxn ang="0">
                      <a:pos x="connsiteX2" y="connsiteY2"/>
                    </a:cxn>
                  </a:cxnLst>
                  <a:rect l="l" t="t" r="r" b="b"/>
                  <a:pathLst>
                    <a:path w="1013999" h="1427929">
                      <a:moveTo>
                        <a:pt x="0" y="0"/>
                      </a:moveTo>
                      <a:lnTo>
                        <a:pt x="1013999" y="1427930"/>
                      </a:lnTo>
                      <a:lnTo>
                        <a:pt x="1013999" y="598822"/>
                      </a:lnTo>
                      <a:close/>
                    </a:path>
                  </a:pathLst>
                </a:custGeom>
                <a:solidFill>
                  <a:srgbClr val="010101"/>
                </a:solidFill>
                <a:ln w="3986" cap="flat">
                  <a:noFill/>
                  <a:prstDash val="solid"/>
                  <a:miter/>
                </a:ln>
              </p:spPr>
              <p:txBody>
                <a:bodyPr rtlCol="0" anchor="ctr"/>
                <a:lstStyle/>
                <a:p>
                  <a:endParaRPr lang="en-DE"/>
                </a:p>
              </p:txBody>
            </p:sp>
            <p:sp>
              <p:nvSpPr>
                <p:cNvPr id="34" name="Freeform 33">
                  <a:extLst>
                    <a:ext uri="{FF2B5EF4-FFF2-40B4-BE49-F238E27FC236}">
                      <a16:creationId xmlns:a16="http://schemas.microsoft.com/office/drawing/2014/main" id="{4AA1E0E6-DD55-7E26-5502-55A0F0F611C3}"/>
                    </a:ext>
                  </a:extLst>
                </p:cNvPr>
                <p:cNvSpPr/>
                <p:nvPr/>
              </p:nvSpPr>
              <p:spPr>
                <a:xfrm>
                  <a:off x="4982686" y="1873758"/>
                  <a:ext cx="1014397" cy="1427929"/>
                </a:xfrm>
                <a:custGeom>
                  <a:avLst/>
                  <a:gdLst>
                    <a:gd name="connsiteX0" fmla="*/ 0 w 1014397"/>
                    <a:gd name="connsiteY0" fmla="*/ 598822 h 1427929"/>
                    <a:gd name="connsiteX1" fmla="*/ 0 w 1014397"/>
                    <a:gd name="connsiteY1" fmla="*/ 1427930 h 1427929"/>
                    <a:gd name="connsiteX2" fmla="*/ 1014398 w 1014397"/>
                    <a:gd name="connsiteY2" fmla="*/ 0 h 1427929"/>
                  </a:gdLst>
                  <a:ahLst/>
                  <a:cxnLst>
                    <a:cxn ang="0">
                      <a:pos x="connsiteX0" y="connsiteY0"/>
                    </a:cxn>
                    <a:cxn ang="0">
                      <a:pos x="connsiteX1" y="connsiteY1"/>
                    </a:cxn>
                    <a:cxn ang="0">
                      <a:pos x="connsiteX2" y="connsiteY2"/>
                    </a:cxn>
                  </a:cxnLst>
                  <a:rect l="l" t="t" r="r" b="b"/>
                  <a:pathLst>
                    <a:path w="1014397" h="1427929">
                      <a:moveTo>
                        <a:pt x="0" y="598822"/>
                      </a:moveTo>
                      <a:lnTo>
                        <a:pt x="0" y="1427930"/>
                      </a:lnTo>
                      <a:lnTo>
                        <a:pt x="1014398" y="0"/>
                      </a:lnTo>
                      <a:close/>
                    </a:path>
                  </a:pathLst>
                </a:custGeom>
                <a:solidFill>
                  <a:srgbClr val="010101"/>
                </a:solidFill>
                <a:ln w="3986" cap="flat">
                  <a:noFill/>
                  <a:prstDash val="solid"/>
                  <a:miter/>
                </a:ln>
              </p:spPr>
              <p:txBody>
                <a:bodyPr rtlCol="0" anchor="ctr"/>
                <a:lstStyle/>
                <a:p>
                  <a:endParaRPr lang="en-DE"/>
                </a:p>
              </p:txBody>
            </p:sp>
          </p:grpSp>
        </p:grpSp>
        <p:sp>
          <p:nvSpPr>
            <p:cNvPr id="25" name="Double Brace 24">
              <a:extLst>
                <a:ext uri="{FF2B5EF4-FFF2-40B4-BE49-F238E27FC236}">
                  <a16:creationId xmlns:a16="http://schemas.microsoft.com/office/drawing/2014/main" id="{EC475895-D47B-DD03-2C39-CA75F3026556}"/>
                </a:ext>
              </a:extLst>
            </p:cNvPr>
            <p:cNvSpPr/>
            <p:nvPr/>
          </p:nvSpPr>
          <p:spPr bwMode="auto">
            <a:xfrm>
              <a:off x="5312551" y="2713964"/>
              <a:ext cx="914400" cy="787044"/>
            </a:xfrm>
            <a:prstGeom prst="bracePair">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DE"/>
            </a:p>
          </p:txBody>
        </p:sp>
        <p:sp>
          <p:nvSpPr>
            <p:cNvPr id="26" name="TextBox 25">
              <a:extLst>
                <a:ext uri="{FF2B5EF4-FFF2-40B4-BE49-F238E27FC236}">
                  <a16:creationId xmlns:a16="http://schemas.microsoft.com/office/drawing/2014/main" id="{DCD00006-995B-2256-6C31-43F3A40190CB}"/>
                </a:ext>
              </a:extLst>
            </p:cNvPr>
            <p:cNvSpPr txBox="1"/>
            <p:nvPr/>
          </p:nvSpPr>
          <p:spPr>
            <a:xfrm>
              <a:off x="5456639" y="2636912"/>
              <a:ext cx="63783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DE" sz="1200" dirty="0">
                  <a:latin typeface="Arial" pitchFamily="34" charset="0"/>
                </a:rPr>
                <a:t>Tx 1</a:t>
              </a:r>
            </a:p>
            <a:p>
              <a:pPr algn="ctr"/>
              <a:r>
                <a:rPr lang="en-DE" sz="1200" dirty="0">
                  <a:latin typeface="Arial" pitchFamily="34" charset="0"/>
                </a:rPr>
                <a:t>Tx 2</a:t>
              </a:r>
            </a:p>
            <a:p>
              <a:pPr algn="ctr"/>
              <a:r>
                <a:rPr lang="en-DE" sz="1200" dirty="0">
                  <a:latin typeface="Arial" pitchFamily="34" charset="0"/>
                </a:rPr>
                <a:t>.</a:t>
              </a:r>
              <a:br>
                <a:rPr lang="en-DE" sz="1200" dirty="0">
                  <a:latin typeface="Arial" pitchFamily="34" charset="0"/>
                </a:rPr>
              </a:br>
              <a:r>
                <a:rPr lang="en-DE" sz="1200" dirty="0">
                  <a:latin typeface="Arial" pitchFamily="34" charset="0"/>
                </a:rPr>
                <a:t>.</a:t>
              </a:r>
              <a:br>
                <a:rPr lang="en-DE" sz="1200" dirty="0">
                  <a:latin typeface="Arial" pitchFamily="34" charset="0"/>
                </a:rPr>
              </a:br>
              <a:endParaRPr lang="en-DE" sz="1200" dirty="0">
                <a:latin typeface="Arial" pitchFamily="34" charset="0"/>
              </a:endParaRPr>
            </a:p>
          </p:txBody>
        </p:sp>
        <p:cxnSp>
          <p:nvCxnSpPr>
            <p:cNvPr id="27" name="Straight Connector 26">
              <a:extLst>
                <a:ext uri="{FF2B5EF4-FFF2-40B4-BE49-F238E27FC236}">
                  <a16:creationId xmlns:a16="http://schemas.microsoft.com/office/drawing/2014/main" id="{0004604C-3EA6-10A0-AC66-20C9B5C24DF1}"/>
                </a:ext>
              </a:extLst>
            </p:cNvPr>
            <p:cNvCxnSpPr/>
            <p:nvPr/>
          </p:nvCxnSpPr>
          <p:spPr bwMode="auto">
            <a:xfrm>
              <a:off x="5456639" y="3573016"/>
              <a:ext cx="637831"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9166DC8B-4775-CB11-7289-0E6F12A46C91}"/>
                </a:ext>
              </a:extLst>
            </p:cNvPr>
            <p:cNvSpPr txBox="1"/>
            <p:nvPr/>
          </p:nvSpPr>
          <p:spPr>
            <a:xfrm>
              <a:off x="5334000" y="3573016"/>
              <a:ext cx="92044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400" dirty="0">
                  <a:latin typeface="Arial" pitchFamily="34" charset="0"/>
                </a:rPr>
                <a:t>Mempool</a:t>
              </a:r>
            </a:p>
          </p:txBody>
        </p:sp>
      </p:grpSp>
      <p:sp>
        <p:nvSpPr>
          <p:cNvPr id="35" name="TextBox 34">
            <a:extLst>
              <a:ext uri="{FF2B5EF4-FFF2-40B4-BE49-F238E27FC236}">
                <a16:creationId xmlns:a16="http://schemas.microsoft.com/office/drawing/2014/main" id="{BED3DE84-5940-EF3B-0FF7-DE50BDCDEEBA}"/>
              </a:ext>
            </a:extLst>
          </p:cNvPr>
          <p:cNvSpPr txBox="1"/>
          <p:nvPr/>
        </p:nvSpPr>
        <p:spPr>
          <a:xfrm>
            <a:off x="4555961" y="242088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sp>
        <p:nvSpPr>
          <p:cNvPr id="37" name="TextBox 36">
            <a:extLst>
              <a:ext uri="{FF2B5EF4-FFF2-40B4-BE49-F238E27FC236}">
                <a16:creationId xmlns:a16="http://schemas.microsoft.com/office/drawing/2014/main" id="{8A1E0B9D-BF5F-5366-EABC-5241CB340CC0}"/>
              </a:ext>
            </a:extLst>
          </p:cNvPr>
          <p:cNvSpPr txBox="1"/>
          <p:nvPr/>
        </p:nvSpPr>
        <p:spPr>
          <a:xfrm>
            <a:off x="8136669" y="2420888"/>
            <a:ext cx="67358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sz="1600" dirty="0">
                <a:latin typeface="Arial" pitchFamily="34" charset="0"/>
              </a:rPr>
              <a:t>Node</a:t>
            </a:r>
          </a:p>
        </p:txBody>
      </p:sp>
      <p:pic>
        <p:nvPicPr>
          <p:cNvPr id="39" name="Graphic 38" descr="Line arrow: Clockwise curve outline">
            <a:extLst>
              <a:ext uri="{FF2B5EF4-FFF2-40B4-BE49-F238E27FC236}">
                <a16:creationId xmlns:a16="http://schemas.microsoft.com/office/drawing/2014/main" id="{3C499726-3CB0-0498-CE79-125D6101F63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7200000">
            <a:off x="6939450" y="2671722"/>
            <a:ext cx="687003" cy="687003"/>
          </a:xfrm>
          <a:prstGeom prst="rect">
            <a:avLst/>
          </a:prstGeom>
        </p:spPr>
      </p:pic>
      <p:pic>
        <p:nvPicPr>
          <p:cNvPr id="42" name="Graphic 41" descr="Line arrow: Clockwise curve outline">
            <a:extLst>
              <a:ext uri="{FF2B5EF4-FFF2-40B4-BE49-F238E27FC236}">
                <a16:creationId xmlns:a16="http://schemas.microsoft.com/office/drawing/2014/main" id="{105FD6D0-6614-8B37-2488-792438E65AF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8000000">
            <a:off x="6867442" y="3024836"/>
            <a:ext cx="687003" cy="687003"/>
          </a:xfrm>
          <a:prstGeom prst="rect">
            <a:avLst/>
          </a:prstGeom>
        </p:spPr>
      </p:pic>
      <p:cxnSp>
        <p:nvCxnSpPr>
          <p:cNvPr id="44" name="Straight Arrow Connector 43">
            <a:extLst>
              <a:ext uri="{FF2B5EF4-FFF2-40B4-BE49-F238E27FC236}">
                <a16:creationId xmlns:a16="http://schemas.microsoft.com/office/drawing/2014/main" id="{E469B0AA-85F2-4829-C164-557DF90E0502}"/>
              </a:ext>
            </a:extLst>
          </p:cNvPr>
          <p:cNvCxnSpPr/>
          <p:nvPr/>
        </p:nvCxnSpPr>
        <p:spPr bwMode="auto">
          <a:xfrm>
            <a:off x="5195603" y="1412776"/>
            <a:ext cx="684000" cy="0"/>
          </a:xfrm>
          <a:prstGeom prst="straightConnector1">
            <a:avLst/>
          </a:prstGeom>
          <a:ln w="412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606FE05D-533E-2751-3206-DF6372300672}"/>
              </a:ext>
            </a:extLst>
          </p:cNvPr>
          <p:cNvCxnSpPr/>
          <p:nvPr/>
        </p:nvCxnSpPr>
        <p:spPr bwMode="auto">
          <a:xfrm>
            <a:off x="8826586" y="1412776"/>
            <a:ext cx="684000" cy="0"/>
          </a:xfrm>
          <a:prstGeom prst="straightConnector1">
            <a:avLst/>
          </a:prstGeom>
          <a:ln w="41275">
            <a:solidFill>
              <a:schemeClr val="dk1">
                <a:shade val="95000"/>
                <a:satMod val="1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4E6A12DC-1FA2-CE1A-C3AB-FE0FB152DF3F}"/>
              </a:ext>
            </a:extLst>
          </p:cNvPr>
          <p:cNvCxnSpPr/>
          <p:nvPr/>
        </p:nvCxnSpPr>
        <p:spPr bwMode="auto">
          <a:xfrm>
            <a:off x="5580906"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9C96B35D-AA09-FAD0-4CC8-95536A458B5F}"/>
              </a:ext>
            </a:extLst>
          </p:cNvPr>
          <p:cNvCxnSpPr/>
          <p:nvPr/>
        </p:nvCxnSpPr>
        <p:spPr bwMode="auto">
          <a:xfrm>
            <a:off x="9192344" y="2143777"/>
            <a:ext cx="0" cy="432000"/>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554D5159-A09F-274D-69C1-6FC5D151E5B0}"/>
              </a:ext>
            </a:extLst>
          </p:cNvPr>
          <p:cNvCxnSpPr/>
          <p:nvPr/>
        </p:nvCxnSpPr>
        <p:spPr bwMode="auto">
          <a:xfrm flipH="1">
            <a:off x="5951984" y="3837570"/>
            <a:ext cx="1258959" cy="671550"/>
          </a:xfrm>
          <a:prstGeom prst="straightConnector1">
            <a:avLst/>
          </a:prstGeom>
          <a:ln w="41275">
            <a:solidFill>
              <a:schemeClr val="dk1">
                <a:shade val="95000"/>
                <a:satMod val="1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52" name="TextBox 51">
            <a:extLst>
              <a:ext uri="{FF2B5EF4-FFF2-40B4-BE49-F238E27FC236}">
                <a16:creationId xmlns:a16="http://schemas.microsoft.com/office/drawing/2014/main" id="{F2C41A93-1075-2B27-9D09-12B77DA95239}"/>
              </a:ext>
            </a:extLst>
          </p:cNvPr>
          <p:cNvSpPr txBox="1"/>
          <p:nvPr/>
        </p:nvSpPr>
        <p:spPr>
          <a:xfrm>
            <a:off x="5231904" y="6093296"/>
            <a:ext cx="98560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dirty="0">
                <a:latin typeface="Arial" pitchFamily="34" charset="0"/>
              </a:rPr>
              <a:t>S</a:t>
            </a:r>
            <a:r>
              <a:rPr lang="en-DE" sz="1100" dirty="0">
                <a:latin typeface="Arial" pitchFamily="34" charset="0"/>
              </a:rPr>
              <a:t>elects Txs to include</a:t>
            </a:r>
          </a:p>
        </p:txBody>
      </p:sp>
      <p:grpSp>
        <p:nvGrpSpPr>
          <p:cNvPr id="53" name="Group 52">
            <a:extLst>
              <a:ext uri="{FF2B5EF4-FFF2-40B4-BE49-F238E27FC236}">
                <a16:creationId xmlns:a16="http://schemas.microsoft.com/office/drawing/2014/main" id="{34F60DC6-D60A-66FF-A26D-AE5D9C8694AE}"/>
              </a:ext>
            </a:extLst>
          </p:cNvPr>
          <p:cNvGrpSpPr/>
          <p:nvPr/>
        </p:nvGrpSpPr>
        <p:grpSpPr>
          <a:xfrm>
            <a:off x="5087904" y="6021288"/>
            <a:ext cx="108000" cy="424752"/>
            <a:chOff x="5014920" y="6052201"/>
            <a:chExt cx="86025" cy="424752"/>
          </a:xfrm>
          <a:solidFill>
            <a:srgbClr val="FF0000"/>
          </a:solidFill>
        </p:grpSpPr>
        <p:sp>
          <p:nvSpPr>
            <p:cNvPr id="54" name="Freeform 53">
              <a:extLst>
                <a:ext uri="{FF2B5EF4-FFF2-40B4-BE49-F238E27FC236}">
                  <a16:creationId xmlns:a16="http://schemas.microsoft.com/office/drawing/2014/main" id="{57F53317-31AC-35EE-ADB9-89F3586C66AD}"/>
                </a:ext>
              </a:extLst>
            </p:cNvPr>
            <p:cNvSpPr/>
            <p:nvPr/>
          </p:nvSpPr>
          <p:spPr>
            <a:xfrm>
              <a:off x="5027555" y="6052201"/>
              <a:ext cx="60755" cy="305875"/>
            </a:xfrm>
            <a:custGeom>
              <a:avLst/>
              <a:gdLst>
                <a:gd name="connsiteX0" fmla="*/ 0 w 60755"/>
                <a:gd name="connsiteY0" fmla="*/ 0 h 305875"/>
                <a:gd name="connsiteX1" fmla="*/ 60756 w 60755"/>
                <a:gd name="connsiteY1" fmla="*/ 0 h 305875"/>
                <a:gd name="connsiteX2" fmla="*/ 55702 w 60755"/>
                <a:gd name="connsiteY2" fmla="*/ 305876 h 305875"/>
                <a:gd name="connsiteX3" fmla="*/ 5054 w 60755"/>
                <a:gd name="connsiteY3" fmla="*/ 305876 h 305875"/>
                <a:gd name="connsiteX4" fmla="*/ 0 w 60755"/>
                <a:gd name="connsiteY4" fmla="*/ 0 h 3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305875">
                  <a:moveTo>
                    <a:pt x="0" y="0"/>
                  </a:moveTo>
                  <a:lnTo>
                    <a:pt x="60756" y="0"/>
                  </a:lnTo>
                  <a:lnTo>
                    <a:pt x="55702" y="305876"/>
                  </a:lnTo>
                  <a:lnTo>
                    <a:pt x="5054" y="305876"/>
                  </a:lnTo>
                  <a:lnTo>
                    <a:pt x="0" y="0"/>
                  </a:lnTo>
                  <a:close/>
                </a:path>
              </a:pathLst>
            </a:custGeom>
            <a:grpFill/>
            <a:ln w="5358" cap="flat">
              <a:noFill/>
              <a:prstDash val="solid"/>
              <a:miter/>
            </a:ln>
          </p:spPr>
          <p:txBody>
            <a:bodyPr rtlCol="0" anchor="ctr"/>
            <a:lstStyle/>
            <a:p>
              <a:endParaRPr lang="en-DE"/>
            </a:p>
          </p:txBody>
        </p:sp>
        <p:sp>
          <p:nvSpPr>
            <p:cNvPr id="55" name="Freeform 54">
              <a:extLst>
                <a:ext uri="{FF2B5EF4-FFF2-40B4-BE49-F238E27FC236}">
                  <a16:creationId xmlns:a16="http://schemas.microsoft.com/office/drawing/2014/main" id="{B4600081-BABF-9169-4FDD-369983D529CC}"/>
                </a:ext>
              </a:extLst>
            </p:cNvPr>
            <p:cNvSpPr/>
            <p:nvPr/>
          </p:nvSpPr>
          <p:spPr>
            <a:xfrm>
              <a:off x="5014920" y="6390928"/>
              <a:ext cx="86025" cy="86025"/>
            </a:xfrm>
            <a:custGeom>
              <a:avLst/>
              <a:gdLst>
                <a:gd name="connsiteX0" fmla="*/ 86026 w 86025"/>
                <a:gd name="connsiteY0" fmla="*/ 43013 h 86025"/>
                <a:gd name="connsiteX1" fmla="*/ 43013 w 86025"/>
                <a:gd name="connsiteY1" fmla="*/ 86026 h 86025"/>
                <a:gd name="connsiteX2" fmla="*/ 0 w 86025"/>
                <a:gd name="connsiteY2" fmla="*/ 43013 h 86025"/>
                <a:gd name="connsiteX3" fmla="*/ 43013 w 86025"/>
                <a:gd name="connsiteY3" fmla="*/ 0 h 86025"/>
                <a:gd name="connsiteX4" fmla="*/ 86026 w 86025"/>
                <a:gd name="connsiteY4" fmla="*/ 43013 h 8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5" h="86025">
                  <a:moveTo>
                    <a:pt x="86026" y="43013"/>
                  </a:moveTo>
                  <a:cubicBezTo>
                    <a:pt x="86026" y="66768"/>
                    <a:pt x="66768" y="86026"/>
                    <a:pt x="43013" y="86026"/>
                  </a:cubicBezTo>
                  <a:cubicBezTo>
                    <a:pt x="19258" y="86026"/>
                    <a:pt x="0" y="66768"/>
                    <a:pt x="0" y="43013"/>
                  </a:cubicBezTo>
                  <a:cubicBezTo>
                    <a:pt x="0" y="19258"/>
                    <a:pt x="19258" y="0"/>
                    <a:pt x="43013" y="0"/>
                  </a:cubicBezTo>
                  <a:cubicBezTo>
                    <a:pt x="66768" y="0"/>
                    <a:pt x="86026" y="19258"/>
                    <a:pt x="86026" y="43013"/>
                  </a:cubicBezTo>
                  <a:close/>
                </a:path>
              </a:pathLst>
            </a:custGeom>
            <a:grpFill/>
            <a:ln w="5358" cap="flat">
              <a:noFill/>
              <a:prstDash val="solid"/>
              <a:miter/>
            </a:ln>
          </p:spPr>
          <p:txBody>
            <a:bodyPr rtlCol="0" anchor="ctr"/>
            <a:lstStyle/>
            <a:p>
              <a:endParaRPr lang="en-DE"/>
            </a:p>
          </p:txBody>
        </p:sp>
      </p:grpSp>
      <p:sp>
        <p:nvSpPr>
          <p:cNvPr id="70" name="TextBox 69">
            <a:extLst>
              <a:ext uri="{FF2B5EF4-FFF2-40B4-BE49-F238E27FC236}">
                <a16:creationId xmlns:a16="http://schemas.microsoft.com/office/drawing/2014/main" id="{CA18C713-2ADD-5C37-FB10-7CCF4DC0C766}"/>
              </a:ext>
            </a:extLst>
          </p:cNvPr>
          <p:cNvSpPr txBox="1"/>
          <p:nvPr/>
        </p:nvSpPr>
        <p:spPr>
          <a:xfrm>
            <a:off x="521096" y="4616743"/>
            <a:ext cx="2663934" cy="6771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Transaction Lifecycle:</a:t>
            </a:r>
          </a:p>
          <a:p>
            <a:r>
              <a:rPr lang="en-DE" b="1" dirty="0">
                <a:solidFill>
                  <a:schemeClr val="tx1">
                    <a:lumMod val="50000"/>
                    <a:lumOff val="50000"/>
                  </a:schemeClr>
                </a:solidFill>
                <a:latin typeface="+mj-lt"/>
                <a:ea typeface="Helvetica Neue" panose="02000503000000020004" pitchFamily="2" charset="0"/>
                <a:cs typeface="Helvetica Neue" panose="02000503000000020004" pitchFamily="2" charset="0"/>
              </a:rPr>
              <a:t>A High Level Overview</a:t>
            </a:r>
            <a:endParaRPr lang="en-DE" sz="2000" b="1" dirty="0">
              <a:solidFill>
                <a:schemeClr val="tx1">
                  <a:lumMod val="50000"/>
                  <a:lumOff val="50000"/>
                </a:schemeClr>
              </a:solidFill>
              <a:latin typeface="+mj-lt"/>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99961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2FAC45-78AE-2189-BA2B-89106EF40632}"/>
              </a:ext>
            </a:extLst>
          </p:cNvPr>
          <p:cNvSpPr/>
          <p:nvPr/>
        </p:nvSpPr>
        <p:spPr bwMode="auto">
          <a:xfrm>
            <a:off x="-1530" y="1844179"/>
            <a:ext cx="12192000" cy="720725"/>
          </a:xfrm>
          <a:prstGeom prst="rect">
            <a:avLst/>
          </a:prstGeom>
          <a:solidFill>
            <a:schemeClr val="accent6"/>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3" name="Inhaltsplatzhalter 2"/>
          <p:cNvSpPr>
            <a:spLocks noGrp="1"/>
          </p:cNvSpPr>
          <p:nvPr>
            <p:ph idx="1"/>
          </p:nvPr>
        </p:nvSpPr>
        <p:spPr/>
        <p:txBody>
          <a:bodyPr/>
          <a:lstStyle/>
          <a:p>
            <a:pPr marL="342900" indent="-342900">
              <a:buFont typeface="+mj-lt"/>
              <a:buAutoNum type="arabicPeriod"/>
            </a:pPr>
            <a:endParaRPr lang="en-US" dirty="0"/>
          </a:p>
          <a:p>
            <a:pPr marL="342900" indent="-342900">
              <a:buFont typeface="+mj-lt"/>
              <a:buAutoNum type="arabicPeriod"/>
            </a:pPr>
            <a:r>
              <a:rPr lang="en-US" dirty="0"/>
              <a:t>Introduction</a:t>
            </a:r>
          </a:p>
          <a:p>
            <a:pPr marL="342900" indent="-342900">
              <a:buFont typeface="+mj-lt"/>
              <a:buAutoNum type="arabicPeriod"/>
            </a:pPr>
            <a:endParaRPr lang="en-US" dirty="0"/>
          </a:p>
          <a:p>
            <a:pPr marL="342900" indent="-342900">
              <a:buFont typeface="+mj-lt"/>
              <a:buAutoNum type="arabicPeriod"/>
            </a:pPr>
            <a:r>
              <a:rPr lang="en-US" dirty="0"/>
              <a:t>Motivation</a:t>
            </a:r>
            <a:br>
              <a:rPr lang="en-US" dirty="0"/>
            </a:br>
            <a:endParaRPr lang="en-US" dirty="0"/>
          </a:p>
          <a:p>
            <a:pPr marL="342900" indent="-342900">
              <a:buFont typeface="+mj-lt"/>
              <a:buAutoNum type="arabicPeriod"/>
            </a:pPr>
            <a:r>
              <a:rPr lang="en-US" dirty="0"/>
              <a:t>Research Questions</a:t>
            </a:r>
          </a:p>
          <a:p>
            <a:pPr marL="342900" indent="-342900">
              <a:buFont typeface="+mj-lt"/>
              <a:buAutoNum type="arabicPeriod"/>
            </a:pPr>
            <a:endParaRPr lang="en-US" dirty="0"/>
          </a:p>
          <a:p>
            <a:pPr marL="342900" indent="-342900">
              <a:buFont typeface="+mj-lt"/>
              <a:buAutoNum type="arabicPeriod"/>
            </a:pPr>
            <a:r>
              <a:rPr lang="en-US" dirty="0"/>
              <a:t>Methodology</a:t>
            </a:r>
          </a:p>
          <a:p>
            <a:pPr marL="342900" indent="-342900">
              <a:buFont typeface="+mj-lt"/>
              <a:buAutoNum type="arabicPeriod"/>
            </a:pPr>
            <a:endParaRPr lang="en-GB" dirty="0"/>
          </a:p>
          <a:p>
            <a:pPr marL="342900" indent="-342900">
              <a:buFont typeface="+mj-lt"/>
              <a:buAutoNum type="arabicPeriod"/>
            </a:pPr>
            <a:r>
              <a:rPr lang="en-GB" dirty="0"/>
              <a:t>Timeline</a:t>
            </a:r>
          </a:p>
          <a:p>
            <a:pPr marL="84138"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dirty="0"/>
              <a:t>230303 Cristian </a:t>
            </a:r>
            <a:r>
              <a:rPr lang="en-US" dirty="0" err="1"/>
              <a:t>Neufuss</a:t>
            </a:r>
            <a:r>
              <a:rPr lang="en-GB" dirty="0"/>
              <a:t> </a:t>
            </a:r>
            <a:r>
              <a:rPr lang="en-GB" dirty="0" err="1"/>
              <a:t>Analyzing</a:t>
            </a:r>
            <a:r>
              <a:rPr lang="en-GB" dirty="0"/>
              <a:t> and Measuring Censorship and its Effects on the Ethereum Blockchain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9</a:t>
            </a:fld>
            <a:endParaRPr lang="de-DE" dirty="0"/>
          </a:p>
        </p:txBody>
      </p:sp>
    </p:spTree>
    <p:extLst>
      <p:ext uri="{BB962C8B-B14F-4D97-AF65-F5344CB8AC3E}">
        <p14:creationId xmlns:p14="http://schemas.microsoft.com/office/powerpoint/2010/main" val="100573585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FEE22EF-CE78-4652-AF62-532A236F1ECD}" vid="{E8268B09-2135-444D-9711-C6D24C3A78C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sebis 2013 2</Template>
  <TotalTime>29073</TotalTime>
  <Words>3438</Words>
  <Application>Microsoft Macintosh PowerPoint</Application>
  <PresentationFormat>Widescreen</PresentationFormat>
  <Paragraphs>481</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 Unicode MS</vt:lpstr>
      <vt:lpstr>Arial</vt:lpstr>
      <vt:lpstr>Copperplate</vt:lpstr>
      <vt:lpstr>Copperplate Light</vt:lpstr>
      <vt:lpstr>Helvetica Neue</vt:lpstr>
      <vt:lpstr>Söhne</vt:lpstr>
      <vt:lpstr>TUM Neue Helvetica 75 Bold</vt:lpstr>
      <vt:lpstr>Wingdings</vt:lpstr>
      <vt:lpstr>Slides sebis 2013 2</vt:lpstr>
      <vt:lpstr>Analyzing and Measuring Censorship and its Effects on the Ethereum Blockchain</vt:lpstr>
      <vt:lpstr>Outline</vt:lpstr>
      <vt:lpstr>1. Introduction</vt:lpstr>
      <vt:lpstr>1. Introduction</vt:lpstr>
      <vt:lpstr>1. Introduction</vt:lpstr>
      <vt:lpstr>1. Introduction</vt:lpstr>
      <vt:lpstr>1. Introduction</vt:lpstr>
      <vt:lpstr>1. Introduction</vt:lpstr>
      <vt:lpstr>Outline</vt:lpstr>
      <vt:lpstr>2. Motivation</vt:lpstr>
      <vt:lpstr>2. Motivation</vt:lpstr>
      <vt:lpstr>Outline</vt:lpstr>
      <vt:lpstr>RQ1: How Much Censorship Occurs On Ethereum?</vt:lpstr>
      <vt:lpstr>RQ2: How Effective Is Censorship On Ethereum?</vt:lpstr>
      <vt:lpstr> RQ3: What Is The Profit Difference Between Non-Censoring And Censoring Network Participants On Ethereum?</vt:lpstr>
      <vt:lpstr>RQ4: Can Censorship Be Mitigated?</vt:lpstr>
      <vt:lpstr>Outline</vt:lpstr>
      <vt:lpstr>Methodology</vt:lpstr>
      <vt:lpstr>Outline</vt:lpstr>
      <vt:lpstr>Timeline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Implications of Maximal Extractable Value on Decentralization and Censorship Resistance of the Ethereum Blockchain</dc:title>
  <dc:creator>Cristian Neufuss</dc:creator>
  <dc:description>Copyright sebis</dc:description>
  <cp:lastModifiedBy>Cristian Neufuss</cp:lastModifiedBy>
  <cp:revision>25</cp:revision>
  <dcterms:created xsi:type="dcterms:W3CDTF">2023-02-28T00:29:45Z</dcterms:created>
  <dcterms:modified xsi:type="dcterms:W3CDTF">2023-05-09T06:55:41Z</dcterms:modified>
</cp:coreProperties>
</file>