
<file path=[Content_Types].xml><?xml version="1.0" encoding="utf-8"?>
<Types xmlns="http://schemas.openxmlformats.org/package/2006/content-types">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4.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5.xml" ContentType="application/vnd.openxmlformats-officedocument.presentationml.comments+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Lst>
  <p:notesMasterIdLst>
    <p:notesMasterId r:id="rId50"/>
  </p:notesMasterIdLst>
  <p:handoutMasterIdLst>
    <p:handoutMasterId r:id="rId51"/>
  </p:handoutMasterIdLst>
  <p:sldIdLst>
    <p:sldId id="695" r:id="rId2"/>
    <p:sldId id="709" r:id="rId3"/>
    <p:sldId id="774" r:id="rId4"/>
    <p:sldId id="735" r:id="rId5"/>
    <p:sldId id="736" r:id="rId6"/>
    <p:sldId id="737" r:id="rId7"/>
    <p:sldId id="738" r:id="rId8"/>
    <p:sldId id="740" r:id="rId9"/>
    <p:sldId id="742" r:id="rId10"/>
    <p:sldId id="743" r:id="rId11"/>
    <p:sldId id="758" r:id="rId12"/>
    <p:sldId id="759" r:id="rId13"/>
    <p:sldId id="760" r:id="rId14"/>
    <p:sldId id="761" r:id="rId15"/>
    <p:sldId id="808" r:id="rId16"/>
    <p:sldId id="764" r:id="rId17"/>
    <p:sldId id="766" r:id="rId18"/>
    <p:sldId id="767" r:id="rId19"/>
    <p:sldId id="744" r:id="rId20"/>
    <p:sldId id="783" r:id="rId21"/>
    <p:sldId id="809" r:id="rId22"/>
    <p:sldId id="784" r:id="rId23"/>
    <p:sldId id="748" r:id="rId24"/>
    <p:sldId id="796" r:id="rId25"/>
    <p:sldId id="790" r:id="rId26"/>
    <p:sldId id="791" r:id="rId27"/>
    <p:sldId id="792" r:id="rId28"/>
    <p:sldId id="793" r:id="rId29"/>
    <p:sldId id="794" r:id="rId30"/>
    <p:sldId id="795" r:id="rId31"/>
    <p:sldId id="799" r:id="rId32"/>
    <p:sldId id="801" r:id="rId33"/>
    <p:sldId id="797" r:id="rId34"/>
    <p:sldId id="749" r:id="rId35"/>
    <p:sldId id="798" r:id="rId36"/>
    <p:sldId id="751" r:id="rId37"/>
    <p:sldId id="802" r:id="rId38"/>
    <p:sldId id="750" r:id="rId39"/>
    <p:sldId id="752" r:id="rId40"/>
    <p:sldId id="803" r:id="rId41"/>
    <p:sldId id="754" r:id="rId42"/>
    <p:sldId id="755" r:id="rId43"/>
    <p:sldId id="804" r:id="rId44"/>
    <p:sldId id="805" r:id="rId45"/>
    <p:sldId id="806" r:id="rId46"/>
    <p:sldId id="807" r:id="rId47"/>
    <p:sldId id="756" r:id="rId48"/>
    <p:sldId id="673" r:id="rId49"/>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 id="4" name="Burak Öz" initials="BÖ" lastIdx="10" clrIdx="4">
    <p:extLst>
      <p:ext uri="{19B8F6BF-5375-455C-9EA6-DF929625EA0E}">
        <p15:presenceInfo xmlns:p15="http://schemas.microsoft.com/office/powerpoint/2012/main" userId="S::burak.oez@tum.de::c389dfbc-6ed4-4b8b-bf5d-8c926abcdca9" providerId="AD"/>
      </p:ext>
    </p:extLst>
  </p:cmAuthor>
  <p:cmAuthor id="5" name="Cristian Neufuss" initials="CN" lastIdx="10" clrIdx="5">
    <p:extLst>
      <p:ext uri="{19B8F6BF-5375-455C-9EA6-DF929625EA0E}">
        <p15:presenceInfo xmlns:p15="http://schemas.microsoft.com/office/powerpoint/2012/main" userId="S::CristianNeufuss@SolityNetwork.onmicrosoft.com::62a74e96-56f6-4bf7-88f7-73b449e8f9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84EB"/>
    <a:srgbClr val="ECE8C2"/>
    <a:srgbClr val="DBE0F8"/>
    <a:srgbClr val="D8BAF8"/>
    <a:srgbClr val="C0C0C0"/>
    <a:srgbClr val="000000"/>
    <a:srgbClr val="0065BD"/>
    <a:srgbClr val="41BEFF"/>
    <a:srgbClr val="FF8000"/>
    <a:srgbClr val="CB6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71" autoAdjust="0"/>
    <p:restoredTop sz="80339" autoAdjust="0"/>
  </p:normalViewPr>
  <p:slideViewPr>
    <p:cSldViewPr>
      <p:cViewPr varScale="1">
        <p:scale>
          <a:sx n="106" d="100"/>
          <a:sy n="106" d="100"/>
        </p:scale>
        <p:origin x="376" y="184"/>
      </p:cViewPr>
      <p:guideLst>
        <p:guide orient="horz" pos="2160"/>
        <p:guide orient="horz" pos="618"/>
        <p:guide orient="horz" pos="4042"/>
        <p:guide pos="7499"/>
        <p:guide pos="211"/>
        <p:guide pos="3840"/>
      </p:guideLst>
    </p:cSldViewPr>
  </p:slideViewPr>
  <p:outlineViewPr>
    <p:cViewPr>
      <p:scale>
        <a:sx n="33" d="100"/>
        <a:sy n="33" d="100"/>
      </p:scale>
      <p:origin x="0" y="-2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186"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DE"/>
        </a:p>
      </c:txPr>
    </c:title>
    <c:autoTitleDeleted val="0"/>
    <c:plotArea>
      <c:layout/>
      <c:barChart>
        <c:barDir val="col"/>
        <c:grouping val="clustered"/>
        <c:varyColors val="0"/>
        <c:ser>
          <c:idx val="0"/>
          <c:order val="0"/>
          <c:tx>
            <c:strRef>
              <c:f>Sheet1!$B$1</c:f>
              <c:strCache>
                <c:ptCount val="1"/>
                <c:pt idx="0">
                  <c:v>Block Production </c:v>
                </c:pt>
              </c:strCache>
            </c:strRef>
          </c:tx>
          <c:spPr>
            <a:solidFill>
              <a:schemeClr val="accent1">
                <a:shade val="80000"/>
                <a:satMod val="18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MEV-Boost Blocks</c:v>
                </c:pt>
                <c:pt idx="1">
                  <c:v>Vanilla Blocks</c:v>
                </c:pt>
              </c:strCache>
            </c:strRef>
          </c:cat>
          <c:val>
            <c:numRef>
              <c:f>Sheet1!$B$2:$B$3</c:f>
              <c:numCache>
                <c:formatCode>0.00%</c:formatCode>
                <c:ptCount val="2"/>
                <c:pt idx="0">
                  <c:v>0.93799999999999994</c:v>
                </c:pt>
                <c:pt idx="1">
                  <c:v>6.2E-2</c:v>
                </c:pt>
              </c:numCache>
            </c:numRef>
          </c:val>
          <c:extLst>
            <c:ext xmlns:c16="http://schemas.microsoft.com/office/drawing/2014/chart" uri="{C3380CC4-5D6E-409C-BE32-E72D297353CC}">
              <c16:uniqueId val="{00000000-0EFB-2548-AFCF-011ED7DCB374}"/>
            </c:ext>
          </c:extLst>
        </c:ser>
        <c:dLbls>
          <c:dLblPos val="outEnd"/>
          <c:showLegendKey val="0"/>
          <c:showVal val="1"/>
          <c:showCatName val="0"/>
          <c:showSerName val="0"/>
          <c:showPercent val="0"/>
          <c:showBubbleSize val="0"/>
        </c:dLbls>
        <c:gapWidth val="100"/>
        <c:overlap val="-24"/>
        <c:axId val="871663615"/>
        <c:axId val="97093215"/>
      </c:barChart>
      <c:catAx>
        <c:axId val="8716636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97093215"/>
        <c:crosses val="autoZero"/>
        <c:auto val="1"/>
        <c:lblAlgn val="ctr"/>
        <c:lblOffset val="100"/>
        <c:noMultiLvlLbl val="0"/>
      </c:catAx>
      <c:valAx>
        <c:axId val="9709321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871663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DE"/>
        </a:p>
      </c:txPr>
    </c:title>
    <c:autoTitleDeleted val="0"/>
    <c:plotArea>
      <c:layout/>
      <c:pieChart>
        <c:varyColors val="1"/>
        <c:ser>
          <c:idx val="0"/>
          <c:order val="0"/>
          <c:tx>
            <c:strRef>
              <c:f>Sheet1!$B$1</c:f>
              <c:strCache>
                <c:ptCount val="1"/>
                <c:pt idx="0">
                  <c:v>Total Censorship </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51E-B848-B4D6-350BF1DB461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51E-B848-B4D6-350BF1DB461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51E-B848-B4D6-350BF1DB461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51E-B848-B4D6-350BF1DB461A}"/>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1-B51E-B848-B4D6-350BF1DB461A}"/>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2-B51E-B848-B4D6-350BF1DB461A}"/>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3-B51E-B848-B4D6-350BF1DB461A}"/>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4-B51E-B848-B4D6-350BF1DB461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Economic Exclusion</c:v>
                </c:pt>
                <c:pt idx="1">
                  <c:v>Censored Non-Strict (excl.)</c:v>
                </c:pt>
                <c:pt idx="2">
                  <c:v>Inclusion</c:v>
                </c:pt>
                <c:pt idx="3">
                  <c:v>Censored Strict</c:v>
                </c:pt>
              </c:strCache>
            </c:strRef>
          </c:cat>
          <c:val>
            <c:numRef>
              <c:f>Sheet1!$B$2:$B$5</c:f>
              <c:numCache>
                <c:formatCode>General</c:formatCode>
                <c:ptCount val="4"/>
                <c:pt idx="0">
                  <c:v>32.11</c:v>
                </c:pt>
                <c:pt idx="1">
                  <c:v>18</c:v>
                </c:pt>
                <c:pt idx="2">
                  <c:v>21.17</c:v>
                </c:pt>
                <c:pt idx="3">
                  <c:v>28.72</c:v>
                </c:pt>
              </c:numCache>
            </c:numRef>
          </c:val>
          <c:extLst>
            <c:ext xmlns:c16="http://schemas.microsoft.com/office/drawing/2014/chart" uri="{C3380CC4-5D6E-409C-BE32-E72D297353CC}">
              <c16:uniqueId val="{00000000-B51E-B848-B4D6-350BF1DB461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GB" dirty="0"/>
              <a:t>Censorship in MEV-Boost  </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DE"/>
        </a:p>
      </c:txPr>
    </c:title>
    <c:autoTitleDeleted val="0"/>
    <c:plotArea>
      <c:layout/>
      <c:pieChart>
        <c:varyColors val="1"/>
        <c:ser>
          <c:idx val="0"/>
          <c:order val="0"/>
          <c:tx>
            <c:strRef>
              <c:f>Sheet1!$B$1</c:f>
              <c:strCache>
                <c:ptCount val="1"/>
                <c:pt idx="0">
                  <c:v>Censorship in MEV-Boost </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7588-9646-A31A-0F115D2CC17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588-9646-A31A-0F115D2CC17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7588-9646-A31A-0F115D2CC17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588-9646-A31A-0F115D2CC17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2-7588-9646-A31A-0F115D2CC177}"/>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3-7588-9646-A31A-0F115D2CC177}"/>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4-7588-9646-A31A-0F115D2CC177}"/>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1-7588-9646-A31A-0F115D2CC17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Economic Exclusion</c:v>
                </c:pt>
                <c:pt idx="1">
                  <c:v>Censored Non-Strict (excl.)</c:v>
                </c:pt>
                <c:pt idx="2">
                  <c:v>Inclusion</c:v>
                </c:pt>
                <c:pt idx="3">
                  <c:v>Censored Strict</c:v>
                </c:pt>
              </c:strCache>
            </c:strRef>
          </c:cat>
          <c:val>
            <c:numRef>
              <c:f>Sheet1!$B$2:$B$5</c:f>
              <c:numCache>
                <c:formatCode>0.00%</c:formatCode>
                <c:ptCount val="4"/>
                <c:pt idx="0">
                  <c:v>0.32669999999999999</c:v>
                </c:pt>
                <c:pt idx="1">
                  <c:v>0.19089999999999999</c:v>
                </c:pt>
                <c:pt idx="2">
                  <c:v>0.183</c:v>
                </c:pt>
                <c:pt idx="3">
                  <c:v>0.2994</c:v>
                </c:pt>
              </c:numCache>
            </c:numRef>
          </c:val>
          <c:extLst>
            <c:ext xmlns:c16="http://schemas.microsoft.com/office/drawing/2014/chart" uri="{C3380CC4-5D6E-409C-BE32-E72D297353CC}">
              <c16:uniqueId val="{00000000-7588-9646-A31A-0F115D2CC17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DE"/>
        </a:p>
      </c:txPr>
    </c:title>
    <c:autoTitleDeleted val="0"/>
    <c:plotArea>
      <c:layout/>
      <c:pieChart>
        <c:varyColors val="1"/>
        <c:ser>
          <c:idx val="0"/>
          <c:order val="0"/>
          <c:tx>
            <c:strRef>
              <c:f>Sheet1!$B$1</c:f>
              <c:strCache>
                <c:ptCount val="1"/>
                <c:pt idx="0">
                  <c:v>Vanilla</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869-3340-846E-C3B38D31F61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869-3340-846E-C3B38D31F61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869-3340-846E-C3B38D31F61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D869-3340-846E-C3B38D31F61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2-D869-3340-846E-C3B38D31F613}"/>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3-D869-3340-846E-C3B38D31F613}"/>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1-D869-3340-846E-C3B38D31F613}"/>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DE"/>
                </a:p>
              </c:txPr>
              <c:dLblPos val="outEnd"/>
              <c:showLegendKey val="0"/>
              <c:showVal val="0"/>
              <c:showCatName val="1"/>
              <c:showSerName val="0"/>
              <c:showPercent val="1"/>
              <c:showBubbleSize val="0"/>
              <c:extLst>
                <c:ext xmlns:c16="http://schemas.microsoft.com/office/drawing/2014/chart" uri="{C3380CC4-5D6E-409C-BE32-E72D297353CC}">
                  <c16:uniqueId val="{00000004-D869-3340-846E-C3B38D31F61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Economic Exclusion</c:v>
                </c:pt>
                <c:pt idx="1">
                  <c:v>Censored Non-Strict (excl.)</c:v>
                </c:pt>
                <c:pt idx="2">
                  <c:v>Inclusion</c:v>
                </c:pt>
                <c:pt idx="3">
                  <c:v>Censored Strict</c:v>
                </c:pt>
              </c:strCache>
            </c:strRef>
          </c:cat>
          <c:val>
            <c:numRef>
              <c:f>Sheet1!$B$2:$B$5</c:f>
              <c:numCache>
                <c:formatCode>0.00%</c:formatCode>
                <c:ptCount val="4"/>
                <c:pt idx="0">
                  <c:v>0.23699999999999999</c:v>
                </c:pt>
                <c:pt idx="1">
                  <c:v>1.55E-2</c:v>
                </c:pt>
                <c:pt idx="2">
                  <c:v>0.64539999999999997</c:v>
                </c:pt>
                <c:pt idx="3">
                  <c:v>0.1021</c:v>
                </c:pt>
              </c:numCache>
            </c:numRef>
          </c:val>
          <c:extLst>
            <c:ext xmlns:c16="http://schemas.microsoft.com/office/drawing/2014/chart" uri="{C3380CC4-5D6E-409C-BE32-E72D297353CC}">
              <c16:uniqueId val="{00000000-D869-3340-846E-C3B38D31F61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Censorship</a:t>
            </a:r>
            <a:r>
              <a:rPr lang="en-GB" baseline="0" dirty="0"/>
              <a:t> Amount Comparison with </a:t>
            </a:r>
          </a:p>
          <a:p>
            <a:pPr>
              <a:defRPr/>
            </a:pPr>
            <a:r>
              <a:rPr lang="en-GB" baseline="0" dirty="0"/>
              <a:t>MEV-Watch</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DE"/>
        </a:p>
      </c:txPr>
    </c:title>
    <c:autoTitleDeleted val="0"/>
    <c:plotArea>
      <c:layout/>
      <c:barChart>
        <c:barDir val="col"/>
        <c:grouping val="stacked"/>
        <c:varyColors val="0"/>
        <c:ser>
          <c:idx val="0"/>
          <c:order val="0"/>
          <c:tx>
            <c:strRef>
              <c:f>Sheet1!$B$1</c:f>
              <c:strCache>
                <c:ptCount val="1"/>
                <c:pt idx="0">
                  <c:v>Censored Strict</c:v>
                </c:pt>
              </c:strCache>
            </c:strRef>
          </c:tx>
          <c:spPr>
            <a:solidFill>
              <a:schemeClr val="accent1"/>
            </a:solidFill>
            <a:ln>
              <a:noFill/>
            </a:ln>
            <a:effectLst/>
          </c:spPr>
          <c:invertIfNegative val="0"/>
          <c:cat>
            <c:strRef>
              <c:f>Sheet1!$A$2:$A$3</c:f>
              <c:strCache>
                <c:ptCount val="2"/>
                <c:pt idx="0">
                  <c:v>Our Framework</c:v>
                </c:pt>
                <c:pt idx="1">
                  <c:v>MEV-Watch</c:v>
                </c:pt>
              </c:strCache>
            </c:strRef>
          </c:cat>
          <c:val>
            <c:numRef>
              <c:f>Sheet1!$B$2:$B$3</c:f>
              <c:numCache>
                <c:formatCode>General</c:formatCode>
                <c:ptCount val="2"/>
                <c:pt idx="0" formatCode="0.00%">
                  <c:v>0.2994</c:v>
                </c:pt>
                <c:pt idx="1">
                  <c:v>0</c:v>
                </c:pt>
              </c:numCache>
            </c:numRef>
          </c:val>
          <c:extLst>
            <c:ext xmlns:c16="http://schemas.microsoft.com/office/drawing/2014/chart" uri="{C3380CC4-5D6E-409C-BE32-E72D297353CC}">
              <c16:uniqueId val="{00000000-21C3-7541-B404-21D7DA3C7108}"/>
            </c:ext>
          </c:extLst>
        </c:ser>
        <c:ser>
          <c:idx val="1"/>
          <c:order val="1"/>
          <c:tx>
            <c:strRef>
              <c:f>Sheet1!$C$1</c:f>
              <c:strCache>
                <c:ptCount val="1"/>
                <c:pt idx="0">
                  <c:v>Censored Non-Strict (excl.)</c:v>
                </c:pt>
              </c:strCache>
            </c:strRef>
          </c:tx>
          <c:spPr>
            <a:solidFill>
              <a:schemeClr val="accent2"/>
            </a:solidFill>
            <a:ln>
              <a:noFill/>
            </a:ln>
            <a:effectLst/>
          </c:spPr>
          <c:invertIfNegative val="0"/>
          <c:cat>
            <c:strRef>
              <c:f>Sheet1!$A$2:$A$3</c:f>
              <c:strCache>
                <c:ptCount val="2"/>
                <c:pt idx="0">
                  <c:v>Our Framework</c:v>
                </c:pt>
                <c:pt idx="1">
                  <c:v>MEV-Watch</c:v>
                </c:pt>
              </c:strCache>
            </c:strRef>
          </c:cat>
          <c:val>
            <c:numRef>
              <c:f>Sheet1!$C$2:$C$3</c:f>
              <c:numCache>
                <c:formatCode>General</c:formatCode>
                <c:ptCount val="2"/>
                <c:pt idx="0" formatCode="0.00%">
                  <c:v>0.19089999999999999</c:v>
                </c:pt>
                <c:pt idx="1">
                  <c:v>0</c:v>
                </c:pt>
              </c:numCache>
            </c:numRef>
          </c:val>
          <c:extLst>
            <c:ext xmlns:c16="http://schemas.microsoft.com/office/drawing/2014/chart" uri="{C3380CC4-5D6E-409C-BE32-E72D297353CC}">
              <c16:uniqueId val="{00000001-21C3-7541-B404-21D7DA3C7108}"/>
            </c:ext>
          </c:extLst>
        </c:ser>
        <c:ser>
          <c:idx val="2"/>
          <c:order val="2"/>
          <c:tx>
            <c:strRef>
              <c:f>Sheet1!$D$1</c:f>
              <c:strCache>
                <c:ptCount val="1"/>
                <c:pt idx="0">
                  <c:v>MEV-Watch</c:v>
                </c:pt>
              </c:strCache>
            </c:strRef>
          </c:tx>
          <c:spPr>
            <a:solidFill>
              <a:schemeClr val="accent3"/>
            </a:solidFill>
            <a:ln>
              <a:noFill/>
            </a:ln>
            <a:effectLst/>
          </c:spPr>
          <c:invertIfNegative val="0"/>
          <c:cat>
            <c:strRef>
              <c:f>Sheet1!$A$2:$A$3</c:f>
              <c:strCache>
                <c:ptCount val="2"/>
                <c:pt idx="0">
                  <c:v>Our Framework</c:v>
                </c:pt>
                <c:pt idx="1">
                  <c:v>MEV-Watch</c:v>
                </c:pt>
              </c:strCache>
            </c:strRef>
          </c:cat>
          <c:val>
            <c:numRef>
              <c:f>Sheet1!$D$2:$D$3</c:f>
              <c:numCache>
                <c:formatCode>0.00%</c:formatCode>
                <c:ptCount val="2"/>
                <c:pt idx="1">
                  <c:v>0.47049999999999997</c:v>
                </c:pt>
              </c:numCache>
            </c:numRef>
          </c:val>
          <c:extLst>
            <c:ext xmlns:c16="http://schemas.microsoft.com/office/drawing/2014/chart" uri="{C3380CC4-5D6E-409C-BE32-E72D297353CC}">
              <c16:uniqueId val="{00000003-21C3-7541-B404-21D7DA3C7108}"/>
            </c:ext>
          </c:extLst>
        </c:ser>
        <c:dLbls>
          <c:showLegendKey val="0"/>
          <c:showVal val="0"/>
          <c:showCatName val="0"/>
          <c:showSerName val="0"/>
          <c:showPercent val="0"/>
          <c:showBubbleSize val="0"/>
        </c:dLbls>
        <c:gapWidth val="150"/>
        <c:overlap val="100"/>
        <c:axId val="1234582703"/>
        <c:axId val="840444927"/>
      </c:barChart>
      <c:catAx>
        <c:axId val="1234582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840444927"/>
        <c:crosses val="autoZero"/>
        <c:auto val="1"/>
        <c:lblAlgn val="ctr"/>
        <c:lblOffset val="100"/>
        <c:noMultiLvlLbl val="0"/>
      </c:catAx>
      <c:valAx>
        <c:axId val="8404449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1234582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Average Inclusion Time and Adjusted Delay</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DE"/>
        </a:p>
      </c:txPr>
    </c:title>
    <c:autoTitleDeleted val="0"/>
    <c:plotArea>
      <c:layout/>
      <c:barChart>
        <c:barDir val="col"/>
        <c:grouping val="clustered"/>
        <c:varyColors val="0"/>
        <c:ser>
          <c:idx val="0"/>
          <c:order val="0"/>
          <c:tx>
            <c:strRef>
              <c:f>Sheet1!$B$1</c:f>
              <c:strCache>
                <c:ptCount val="1"/>
                <c:pt idx="0">
                  <c:v>Time in Seconds</c:v>
                </c:pt>
              </c:strCache>
            </c:strRef>
          </c:tx>
          <c:spPr>
            <a:solidFill>
              <a:schemeClr val="accent1">
                <a:shade val="80000"/>
                <a:satMod val="18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Inclusion Time</c:v>
                </c:pt>
                <c:pt idx="1">
                  <c:v>Delay Censorship Strict</c:v>
                </c:pt>
                <c:pt idx="2">
                  <c:v>Delay Censorship Non-Strict</c:v>
                </c:pt>
              </c:strCache>
            </c:strRef>
          </c:cat>
          <c:val>
            <c:numRef>
              <c:f>Sheet1!$B$2:$B$4</c:f>
              <c:numCache>
                <c:formatCode>General</c:formatCode>
                <c:ptCount val="3"/>
                <c:pt idx="0">
                  <c:v>51.63</c:v>
                </c:pt>
                <c:pt idx="1">
                  <c:v>13.34</c:v>
                </c:pt>
                <c:pt idx="2">
                  <c:v>21.53</c:v>
                </c:pt>
              </c:numCache>
            </c:numRef>
          </c:val>
          <c:extLst>
            <c:ext xmlns:c16="http://schemas.microsoft.com/office/drawing/2014/chart" uri="{C3380CC4-5D6E-409C-BE32-E72D297353CC}">
              <c16:uniqueId val="{00000000-6660-AB4C-8BD5-4BB7261E1E54}"/>
            </c:ext>
          </c:extLst>
        </c:ser>
        <c:dLbls>
          <c:dLblPos val="outEnd"/>
          <c:showLegendKey val="0"/>
          <c:showVal val="1"/>
          <c:showCatName val="0"/>
          <c:showSerName val="0"/>
          <c:showPercent val="0"/>
          <c:showBubbleSize val="0"/>
        </c:dLbls>
        <c:gapWidth val="100"/>
        <c:overlap val="-24"/>
        <c:axId val="1287558143"/>
        <c:axId val="1287629311"/>
      </c:barChart>
      <c:catAx>
        <c:axId val="12875581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1287629311"/>
        <c:crosses val="autoZero"/>
        <c:auto val="1"/>
        <c:lblAlgn val="ctr"/>
        <c:lblOffset val="100"/>
        <c:noMultiLvlLbl val="0"/>
      </c:catAx>
      <c:valAx>
        <c:axId val="1287629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1287558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Average Fee per Gas in Gwei</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DE"/>
        </a:p>
      </c:txPr>
    </c:title>
    <c:autoTitleDeleted val="0"/>
    <c:plotArea>
      <c:layout/>
      <c:barChart>
        <c:barDir val="col"/>
        <c:grouping val="clustered"/>
        <c:varyColors val="0"/>
        <c:ser>
          <c:idx val="0"/>
          <c:order val="0"/>
          <c:tx>
            <c:strRef>
              <c:f>Sheet1!$B$1</c:f>
              <c:strCache>
                <c:ptCount val="1"/>
                <c:pt idx="0">
                  <c:v>Fee per Gas in Gwei</c:v>
                </c:pt>
              </c:strCache>
            </c:strRef>
          </c:tx>
          <c:spPr>
            <a:solidFill>
              <a:schemeClr val="accent1">
                <a:shade val="80000"/>
                <a:satMod val="18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Sanctioned Transactions</c:v>
                </c:pt>
                <c:pt idx="1">
                  <c:v>Censored (Non-Strict)</c:v>
                </c:pt>
                <c:pt idx="2">
                  <c:v>Censored (Strict)</c:v>
                </c:pt>
                <c:pt idx="3">
                  <c:v>Overall Transactions</c:v>
                </c:pt>
              </c:strCache>
            </c:strRef>
          </c:cat>
          <c:val>
            <c:numRef>
              <c:f>Sheet1!$B$2:$B$5</c:f>
              <c:numCache>
                <c:formatCode>General</c:formatCode>
                <c:ptCount val="4"/>
                <c:pt idx="0">
                  <c:v>24.79</c:v>
                </c:pt>
                <c:pt idx="1">
                  <c:v>25.24</c:v>
                </c:pt>
                <c:pt idx="2">
                  <c:v>25.42</c:v>
                </c:pt>
                <c:pt idx="3">
                  <c:v>27.76</c:v>
                </c:pt>
              </c:numCache>
            </c:numRef>
          </c:val>
          <c:extLst>
            <c:ext xmlns:c16="http://schemas.microsoft.com/office/drawing/2014/chart" uri="{C3380CC4-5D6E-409C-BE32-E72D297353CC}">
              <c16:uniqueId val="{00000000-085E-D74A-815D-81056D256A14}"/>
            </c:ext>
          </c:extLst>
        </c:ser>
        <c:dLbls>
          <c:dLblPos val="outEnd"/>
          <c:showLegendKey val="0"/>
          <c:showVal val="1"/>
          <c:showCatName val="0"/>
          <c:showSerName val="0"/>
          <c:showPercent val="0"/>
          <c:showBubbleSize val="0"/>
        </c:dLbls>
        <c:gapWidth val="100"/>
        <c:overlap val="-24"/>
        <c:axId val="1287472479"/>
        <c:axId val="998456047"/>
      </c:barChart>
      <c:catAx>
        <c:axId val="12874724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998456047"/>
        <c:crosses val="autoZero"/>
        <c:auto val="1"/>
        <c:lblAlgn val="ctr"/>
        <c:lblOffset val="100"/>
        <c:noMultiLvlLbl val="0"/>
      </c:catAx>
      <c:valAx>
        <c:axId val="998456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128747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GB"/>
              <a:t>Ranking Class of Censored Transactions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DE"/>
        </a:p>
      </c:txPr>
    </c:title>
    <c:autoTitleDeleted val="0"/>
    <c:plotArea>
      <c:layout/>
      <c:barChart>
        <c:barDir val="col"/>
        <c:grouping val="clustered"/>
        <c:varyColors val="0"/>
        <c:ser>
          <c:idx val="0"/>
          <c:order val="0"/>
          <c:tx>
            <c:strRef>
              <c:f>Sheet1!$B$1</c:f>
              <c:strCache>
                <c:ptCount val="1"/>
                <c:pt idx="0">
                  <c:v>Censored Strict</c:v>
                </c:pt>
              </c:strCache>
            </c:strRef>
          </c:tx>
          <c:spPr>
            <a:solidFill>
              <a:schemeClr val="accent1">
                <a:shade val="80000"/>
                <a:satMod val="18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S1</c:v>
                </c:pt>
                <c:pt idx="1">
                  <c:v>S2+Top</c:v>
                </c:pt>
                <c:pt idx="2">
                  <c:v>S2+Mid</c:v>
                </c:pt>
                <c:pt idx="3">
                  <c:v>S2+Bot</c:v>
                </c:pt>
              </c:strCache>
            </c:strRef>
          </c:cat>
          <c:val>
            <c:numRef>
              <c:f>Sheet1!$B$2:$B$5</c:f>
              <c:numCache>
                <c:formatCode>General</c:formatCode>
                <c:ptCount val="4"/>
                <c:pt idx="0">
                  <c:v>814</c:v>
                </c:pt>
                <c:pt idx="1">
                  <c:v>3058</c:v>
                </c:pt>
                <c:pt idx="2">
                  <c:v>1209</c:v>
                </c:pt>
                <c:pt idx="3">
                  <c:v>0</c:v>
                </c:pt>
              </c:numCache>
            </c:numRef>
          </c:val>
          <c:extLst>
            <c:ext xmlns:c16="http://schemas.microsoft.com/office/drawing/2014/chart" uri="{C3380CC4-5D6E-409C-BE32-E72D297353CC}">
              <c16:uniqueId val="{00000000-F7BA-A04C-8A0B-B55D5ECD5F10}"/>
            </c:ext>
          </c:extLst>
        </c:ser>
        <c:ser>
          <c:idx val="1"/>
          <c:order val="1"/>
          <c:tx>
            <c:strRef>
              <c:f>Sheet1!$C$1</c:f>
              <c:strCache>
                <c:ptCount val="1"/>
                <c:pt idx="0">
                  <c:v>Censored Non-Strict</c:v>
                </c:pt>
              </c:strCache>
            </c:strRef>
          </c:tx>
          <c:spPr>
            <a:solidFill>
              <a:schemeClr val="accent2">
                <a:shade val="80000"/>
                <a:satMod val="18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S1</c:v>
                </c:pt>
                <c:pt idx="1">
                  <c:v>S2+Top</c:v>
                </c:pt>
                <c:pt idx="2">
                  <c:v>S2+Mid</c:v>
                </c:pt>
                <c:pt idx="3">
                  <c:v>S2+Bot</c:v>
                </c:pt>
              </c:strCache>
            </c:strRef>
          </c:cat>
          <c:val>
            <c:numRef>
              <c:f>Sheet1!$C$2:$C$5</c:f>
              <c:numCache>
                <c:formatCode>General</c:formatCode>
                <c:ptCount val="4"/>
                <c:pt idx="0">
                  <c:v>0</c:v>
                </c:pt>
                <c:pt idx="1">
                  <c:v>1777</c:v>
                </c:pt>
                <c:pt idx="2">
                  <c:v>812</c:v>
                </c:pt>
                <c:pt idx="3">
                  <c:v>596</c:v>
                </c:pt>
              </c:numCache>
            </c:numRef>
          </c:val>
          <c:extLst>
            <c:ext xmlns:c16="http://schemas.microsoft.com/office/drawing/2014/chart" uri="{C3380CC4-5D6E-409C-BE32-E72D297353CC}">
              <c16:uniqueId val="{00000001-F7BA-A04C-8A0B-B55D5ECD5F10}"/>
            </c:ext>
          </c:extLst>
        </c:ser>
        <c:dLbls>
          <c:dLblPos val="outEnd"/>
          <c:showLegendKey val="0"/>
          <c:showVal val="1"/>
          <c:showCatName val="0"/>
          <c:showSerName val="0"/>
          <c:showPercent val="0"/>
          <c:showBubbleSize val="0"/>
        </c:dLbls>
        <c:gapWidth val="100"/>
        <c:overlap val="-24"/>
        <c:axId val="1287300751"/>
        <c:axId val="998431311"/>
      </c:barChart>
      <c:catAx>
        <c:axId val="128730075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998431311"/>
        <c:crosses val="autoZero"/>
        <c:auto val="1"/>
        <c:lblAlgn val="ctr"/>
        <c:lblOffset val="100"/>
        <c:noMultiLvlLbl val="0"/>
      </c:catAx>
      <c:valAx>
        <c:axId val="998431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1287300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3-04-21T17:44:05.760" idx="2">
    <p:pos x="10" y="10"/>
    <p:text>follow the template slide fonts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3-11-24T16:56:07.540" idx="4">
    <p:pos x="10" y="10"/>
    <p:text>Explain MEV-Boost</p:text>
    <p:extLst>
      <p:ext uri="{C676402C-5697-4E1C-873F-D02D1690AC5C}">
        <p15:threadingInfo xmlns:p15="http://schemas.microsoft.com/office/powerpoint/2012/main" timeZoneBias="-60"/>
      </p:ext>
    </p:extLst>
  </p:cm>
  <p:cm authorId="5" dt="2023-11-24T16:58:09.470" idx="5">
    <p:pos x="10" y="146"/>
    <p:text>Importance of Relays being operated by different companies</p:text>
    <p:extLst>
      <p:ext uri="{C676402C-5697-4E1C-873F-D02D1690AC5C}">
        <p15:threadingInfo xmlns:p15="http://schemas.microsoft.com/office/powerpoint/2012/main" timeZoneBias="-60">
          <p15:parentCm authorId="5"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3-11-24T16:59:15.972" idx="7">
    <p:pos x="10" y="10"/>
    <p:text>explain current solutions for measuring censorship</p:text>
    <p:extLst>
      <p:ext uri="{C676402C-5697-4E1C-873F-D02D1690AC5C}">
        <p15:threadingInfo xmlns:p15="http://schemas.microsoft.com/office/powerpoint/2012/main" timeZoneBias="-60"/>
      </p:ext>
    </p:extLst>
  </p:cm>
  <p:cm authorId="5" dt="2023-11-24T16:59:57.276" idx="8">
    <p:pos x="10" y="146"/>
    <p:text>mev-watch</p:text>
    <p:extLst>
      <p:ext uri="{C676402C-5697-4E1C-873F-D02D1690AC5C}">
        <p15:threadingInfo xmlns:p15="http://schemas.microsoft.com/office/powerpoint/2012/main" timeZoneBias="-60">
          <p15:parentCm authorId="5" idx="7"/>
        </p15:threadingInfo>
      </p:ext>
    </p:extLst>
  </p:cm>
  <p:cm authorId="5" dt="2023-11-24T17:03:04.126" idx="9">
    <p:pos x="10" y="282"/>
    <p:text>give just some exampoes for jsutic</p:text>
    <p:extLst>
      <p:ext uri="{C676402C-5697-4E1C-873F-D02D1690AC5C}">
        <p15:threadingInfo xmlns:p15="http://schemas.microsoft.com/office/powerpoint/2012/main" timeZoneBias="-60">
          <p15:parentCm authorId="5" idx="7"/>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23-11-24T17:03:34.124" idx="10">
    <p:pos x="10" y="10"/>
    <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5" dt="2023-11-22T22:57:17.493" idx="2">
    <p:pos x="7559" y="845"/>
    <p:text>Note values are rounded</p:text>
    <p:extLst>
      <p:ext uri="{C676402C-5697-4E1C-873F-D02D1690AC5C}">
        <p15:threadingInfo xmlns:p15="http://schemas.microsoft.com/office/powerpoint/2012/main" timeZoneBias="-60"/>
      </p:ext>
    </p:extLst>
  </p:cm>
  <p:cm authorId="5" dt="2023-11-22T23:12:06.639" idx="3">
    <p:pos x="7559" y="981"/>
    <p:text>Add block count</p:text>
    <p:extLst>
      <p:ext uri="{C676402C-5697-4E1C-873F-D02D1690AC5C}">
        <p15:threadingInfo xmlns:p15="http://schemas.microsoft.com/office/powerpoint/2012/main" timeZoneBias="-60">
          <p15:parentCm authorId="5" idx="2"/>
        </p15:threadingInfo>
      </p:ext>
    </p:extLst>
  </p:cm>
</p:cmLst>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670F0-8730-9F4F-93F4-954C44FAF287}"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GB"/>
        </a:p>
      </dgm:t>
    </dgm:pt>
    <dgm:pt modelId="{8A087A88-968A-104E-AA64-75A63A8CA717}">
      <dgm:prSet phldrT="[Text]"/>
      <dgm:spPr/>
      <dgm:t>
        <a:bodyPr/>
        <a:lstStyle/>
        <a:p>
          <a:r>
            <a:rPr lang="en-GB" dirty="0"/>
            <a:t>Research Question 1</a:t>
          </a:r>
        </a:p>
      </dgm:t>
    </dgm:pt>
    <dgm:pt modelId="{030ED508-8145-174A-B9DF-935FF6A16B51}" type="parTrans" cxnId="{6F155688-6797-AD48-9232-D77F49957A01}">
      <dgm:prSet/>
      <dgm:spPr/>
      <dgm:t>
        <a:bodyPr/>
        <a:lstStyle/>
        <a:p>
          <a:endParaRPr lang="en-GB"/>
        </a:p>
      </dgm:t>
    </dgm:pt>
    <dgm:pt modelId="{564996F4-62B4-8E4C-8AB1-901CD404CBC6}" type="sibTrans" cxnId="{6F155688-6797-AD48-9232-D77F49957A01}">
      <dgm:prSet/>
      <dgm:spPr/>
      <dgm:t>
        <a:bodyPr/>
        <a:lstStyle/>
        <a:p>
          <a:endParaRPr lang="en-GB"/>
        </a:p>
      </dgm:t>
    </dgm:pt>
    <dgm:pt modelId="{4719B149-6E4D-B84B-B8FA-7E5F96BBB083}">
      <dgm:prSet phldrT="[Text]"/>
      <dgm:spPr/>
      <dgm:t>
        <a:bodyPr/>
        <a:lstStyle/>
        <a:p>
          <a:r>
            <a:rPr lang="en-GB" dirty="0"/>
            <a:t>Research Question 2 </a:t>
          </a:r>
        </a:p>
      </dgm:t>
    </dgm:pt>
    <dgm:pt modelId="{B913007A-EB2C-3C42-833F-92E4FEF04C99}" type="parTrans" cxnId="{F707AADC-6FBF-7C4B-80BE-E64C8B30D7FD}">
      <dgm:prSet/>
      <dgm:spPr/>
      <dgm:t>
        <a:bodyPr/>
        <a:lstStyle/>
        <a:p>
          <a:endParaRPr lang="en-GB"/>
        </a:p>
      </dgm:t>
    </dgm:pt>
    <dgm:pt modelId="{AE9255F4-F68E-9341-82EF-2DC4977FC6D8}" type="sibTrans" cxnId="{F707AADC-6FBF-7C4B-80BE-E64C8B30D7FD}">
      <dgm:prSet/>
      <dgm:spPr/>
      <dgm:t>
        <a:bodyPr/>
        <a:lstStyle/>
        <a:p>
          <a:endParaRPr lang="en-GB"/>
        </a:p>
      </dgm:t>
    </dgm:pt>
    <dgm:pt modelId="{DBDE98CA-E802-BC41-A6FB-6AA1B8A0FB9E}">
      <dgm:prSet phldrT="[Text]"/>
      <dgm:spPr/>
      <dgm:t>
        <a:bodyPr/>
        <a:lstStyle/>
        <a:p>
          <a:r>
            <a:rPr lang="en-GB" dirty="0"/>
            <a:t>Research Question 3</a:t>
          </a:r>
        </a:p>
      </dgm:t>
    </dgm:pt>
    <dgm:pt modelId="{CE3C9DE8-53F5-974C-8AE0-892E65BB1189}" type="parTrans" cxnId="{07855B1F-B171-0C41-ACA4-EE662254933C}">
      <dgm:prSet/>
      <dgm:spPr/>
      <dgm:t>
        <a:bodyPr/>
        <a:lstStyle/>
        <a:p>
          <a:endParaRPr lang="en-GB"/>
        </a:p>
      </dgm:t>
    </dgm:pt>
    <dgm:pt modelId="{946083A7-9CB4-1B45-A79E-AF83DBDF8461}" type="sibTrans" cxnId="{07855B1F-B171-0C41-ACA4-EE662254933C}">
      <dgm:prSet/>
      <dgm:spPr/>
      <dgm:t>
        <a:bodyPr/>
        <a:lstStyle/>
        <a:p>
          <a:endParaRPr lang="en-GB"/>
        </a:p>
      </dgm:t>
    </dgm:pt>
    <dgm:pt modelId="{101999D2-94DC-514D-977D-8BCB20497E42}">
      <dgm:prSet phldrT="[Text]"/>
      <dgm:spPr/>
      <dgm:t>
        <a:bodyPr/>
        <a:lstStyle/>
        <a:p>
          <a:r>
            <a:rPr lang="en-GB" dirty="0"/>
            <a:t>Research Question 4</a:t>
          </a:r>
        </a:p>
      </dgm:t>
    </dgm:pt>
    <dgm:pt modelId="{C0A34B54-E6C3-904C-B88A-627247949C10}" type="parTrans" cxnId="{11E8D437-95E5-8847-BA12-99476CCBA4D9}">
      <dgm:prSet/>
      <dgm:spPr/>
      <dgm:t>
        <a:bodyPr/>
        <a:lstStyle/>
        <a:p>
          <a:endParaRPr lang="en-GB"/>
        </a:p>
      </dgm:t>
    </dgm:pt>
    <dgm:pt modelId="{5A6BC327-D030-DE47-AEE0-0128B62DA772}" type="sibTrans" cxnId="{11E8D437-95E5-8847-BA12-99476CCBA4D9}">
      <dgm:prSet/>
      <dgm:spPr/>
      <dgm:t>
        <a:bodyPr/>
        <a:lstStyle/>
        <a:p>
          <a:endParaRPr lang="en-GB"/>
        </a:p>
      </dgm:t>
    </dgm:pt>
    <dgm:pt modelId="{C95688D6-0196-684C-AFAA-2F3545178CAD}" type="pres">
      <dgm:prSet presAssocID="{EAA670F0-8730-9F4F-93F4-954C44FAF287}" presName="Name0" presStyleCnt="0">
        <dgm:presLayoutVars>
          <dgm:dir/>
          <dgm:resizeHandles val="exact"/>
        </dgm:presLayoutVars>
      </dgm:prSet>
      <dgm:spPr/>
    </dgm:pt>
    <dgm:pt modelId="{2391FA61-AD8B-D74C-A6F3-4422F99A1E69}" type="pres">
      <dgm:prSet presAssocID="{8A087A88-968A-104E-AA64-75A63A8CA717}" presName="compNode" presStyleCnt="0"/>
      <dgm:spPr/>
    </dgm:pt>
    <dgm:pt modelId="{AE81F5F0-F80D-3D47-BA99-B54D834CA56B}" type="pres">
      <dgm:prSet presAssocID="{8A087A88-968A-104E-AA64-75A63A8CA717}" presName="pictRect" presStyleLbl="node1" presStyleIdx="0" presStyleCnt="4"/>
      <dgm:spPr>
        <a:solidFill>
          <a:schemeClr val="accent5"/>
        </a:solidFill>
      </dgm:spPr>
    </dgm:pt>
    <dgm:pt modelId="{91F85854-33B4-934E-98A3-FE075159AF5B}" type="pres">
      <dgm:prSet presAssocID="{8A087A88-968A-104E-AA64-75A63A8CA717}" presName="textRect" presStyleLbl="revTx" presStyleIdx="0" presStyleCnt="4">
        <dgm:presLayoutVars>
          <dgm:bulletEnabled val="1"/>
        </dgm:presLayoutVars>
      </dgm:prSet>
      <dgm:spPr/>
    </dgm:pt>
    <dgm:pt modelId="{526A66A3-ADA2-224C-9BFE-7A2F68FE46C5}" type="pres">
      <dgm:prSet presAssocID="{564996F4-62B4-8E4C-8AB1-901CD404CBC6}" presName="sibTrans" presStyleLbl="sibTrans2D1" presStyleIdx="0" presStyleCnt="0"/>
      <dgm:spPr/>
    </dgm:pt>
    <dgm:pt modelId="{8F135DC2-91AC-E440-8534-EC08591FC808}" type="pres">
      <dgm:prSet presAssocID="{4719B149-6E4D-B84B-B8FA-7E5F96BBB083}" presName="compNode" presStyleCnt="0"/>
      <dgm:spPr/>
    </dgm:pt>
    <dgm:pt modelId="{4997E40A-E956-1F45-976F-4FCF91A4533F}" type="pres">
      <dgm:prSet presAssocID="{4719B149-6E4D-B84B-B8FA-7E5F96BBB083}" presName="pictRect" presStyleLbl="node1" presStyleIdx="1" presStyleCnt="4"/>
      <dgm:spPr>
        <a:solidFill>
          <a:schemeClr val="accent5"/>
        </a:solidFill>
      </dgm:spPr>
    </dgm:pt>
    <dgm:pt modelId="{E419B3FD-8E0A-9444-B1B2-D1F517DE3859}" type="pres">
      <dgm:prSet presAssocID="{4719B149-6E4D-B84B-B8FA-7E5F96BBB083}" presName="textRect" presStyleLbl="revTx" presStyleIdx="1" presStyleCnt="4">
        <dgm:presLayoutVars>
          <dgm:bulletEnabled val="1"/>
        </dgm:presLayoutVars>
      </dgm:prSet>
      <dgm:spPr/>
    </dgm:pt>
    <dgm:pt modelId="{755A09D4-2943-B846-A5C8-4B7AB0868EC4}" type="pres">
      <dgm:prSet presAssocID="{AE9255F4-F68E-9341-82EF-2DC4977FC6D8}" presName="sibTrans" presStyleLbl="sibTrans2D1" presStyleIdx="0" presStyleCnt="0"/>
      <dgm:spPr/>
    </dgm:pt>
    <dgm:pt modelId="{57CED6C9-0F02-E24E-B80E-365C6D070189}" type="pres">
      <dgm:prSet presAssocID="{DBDE98CA-E802-BC41-A6FB-6AA1B8A0FB9E}" presName="compNode" presStyleCnt="0"/>
      <dgm:spPr/>
    </dgm:pt>
    <dgm:pt modelId="{4E5EC2FC-85EB-1648-90FA-0A35431FF3FF}" type="pres">
      <dgm:prSet presAssocID="{DBDE98CA-E802-BC41-A6FB-6AA1B8A0FB9E}" presName="pictRect" presStyleLbl="node1" presStyleIdx="2" presStyleCnt="4"/>
      <dgm:spPr>
        <a:solidFill>
          <a:schemeClr val="accent5"/>
        </a:solidFill>
      </dgm:spPr>
    </dgm:pt>
    <dgm:pt modelId="{898E91B1-F979-F744-95A4-B22C7C55E9DC}" type="pres">
      <dgm:prSet presAssocID="{DBDE98CA-E802-BC41-A6FB-6AA1B8A0FB9E}" presName="textRect" presStyleLbl="revTx" presStyleIdx="2" presStyleCnt="4">
        <dgm:presLayoutVars>
          <dgm:bulletEnabled val="1"/>
        </dgm:presLayoutVars>
      </dgm:prSet>
      <dgm:spPr/>
    </dgm:pt>
    <dgm:pt modelId="{9B53582F-1ABE-F441-933E-D8B142DA1DA0}" type="pres">
      <dgm:prSet presAssocID="{946083A7-9CB4-1B45-A79E-AF83DBDF8461}" presName="sibTrans" presStyleLbl="sibTrans2D1" presStyleIdx="0" presStyleCnt="0"/>
      <dgm:spPr/>
    </dgm:pt>
    <dgm:pt modelId="{B95475DD-FA64-F441-829F-2BF3F91C7728}" type="pres">
      <dgm:prSet presAssocID="{101999D2-94DC-514D-977D-8BCB20497E42}" presName="compNode" presStyleCnt="0"/>
      <dgm:spPr/>
    </dgm:pt>
    <dgm:pt modelId="{53968E41-8002-404E-93E8-0A6EA3A70935}" type="pres">
      <dgm:prSet presAssocID="{101999D2-94DC-514D-977D-8BCB20497E42}" presName="pictRect" presStyleLbl="node1" presStyleIdx="3" presStyleCnt="4"/>
      <dgm:spPr>
        <a:solidFill>
          <a:schemeClr val="accent5"/>
        </a:solidFill>
      </dgm:spPr>
    </dgm:pt>
    <dgm:pt modelId="{3EAC4D0E-E571-244D-B420-F5B452A583FE}" type="pres">
      <dgm:prSet presAssocID="{101999D2-94DC-514D-977D-8BCB20497E42}" presName="textRect" presStyleLbl="revTx" presStyleIdx="3" presStyleCnt="4">
        <dgm:presLayoutVars>
          <dgm:bulletEnabled val="1"/>
        </dgm:presLayoutVars>
      </dgm:prSet>
      <dgm:spPr/>
    </dgm:pt>
  </dgm:ptLst>
  <dgm:cxnLst>
    <dgm:cxn modelId="{C5BBE910-1EFF-704E-8AC9-B0615D52DA48}" type="presOf" srcId="{8A087A88-968A-104E-AA64-75A63A8CA717}" destId="{91F85854-33B4-934E-98A3-FE075159AF5B}" srcOrd="0" destOrd="0" presId="urn:microsoft.com/office/officeart/2005/8/layout/pList1"/>
    <dgm:cxn modelId="{1DA79111-A3AB-FB4E-BD22-D4D81EBDBF20}" type="presOf" srcId="{946083A7-9CB4-1B45-A79E-AF83DBDF8461}" destId="{9B53582F-1ABE-F441-933E-D8B142DA1DA0}" srcOrd="0" destOrd="0" presId="urn:microsoft.com/office/officeart/2005/8/layout/pList1"/>
    <dgm:cxn modelId="{07855B1F-B171-0C41-ACA4-EE662254933C}" srcId="{EAA670F0-8730-9F4F-93F4-954C44FAF287}" destId="{DBDE98CA-E802-BC41-A6FB-6AA1B8A0FB9E}" srcOrd="2" destOrd="0" parTransId="{CE3C9DE8-53F5-974C-8AE0-892E65BB1189}" sibTransId="{946083A7-9CB4-1B45-A79E-AF83DBDF8461}"/>
    <dgm:cxn modelId="{650C7826-8E2E-8E4A-99D3-7F89CC325E1D}" type="presOf" srcId="{564996F4-62B4-8E4C-8AB1-901CD404CBC6}" destId="{526A66A3-ADA2-224C-9BFE-7A2F68FE46C5}" srcOrd="0" destOrd="0" presId="urn:microsoft.com/office/officeart/2005/8/layout/pList1"/>
    <dgm:cxn modelId="{11E8D437-95E5-8847-BA12-99476CCBA4D9}" srcId="{EAA670F0-8730-9F4F-93F4-954C44FAF287}" destId="{101999D2-94DC-514D-977D-8BCB20497E42}" srcOrd="3" destOrd="0" parTransId="{C0A34B54-E6C3-904C-B88A-627247949C10}" sibTransId="{5A6BC327-D030-DE47-AEE0-0128B62DA772}"/>
    <dgm:cxn modelId="{EEDD024D-1063-594B-BB54-3755D93575D3}" type="presOf" srcId="{101999D2-94DC-514D-977D-8BCB20497E42}" destId="{3EAC4D0E-E571-244D-B420-F5B452A583FE}" srcOrd="0" destOrd="0" presId="urn:microsoft.com/office/officeart/2005/8/layout/pList1"/>
    <dgm:cxn modelId="{B9C72F5A-437B-6343-BD4E-9E8C5E3DF3F1}" type="presOf" srcId="{4719B149-6E4D-B84B-B8FA-7E5F96BBB083}" destId="{E419B3FD-8E0A-9444-B1B2-D1F517DE3859}" srcOrd="0" destOrd="0" presId="urn:microsoft.com/office/officeart/2005/8/layout/pList1"/>
    <dgm:cxn modelId="{6F155688-6797-AD48-9232-D77F49957A01}" srcId="{EAA670F0-8730-9F4F-93F4-954C44FAF287}" destId="{8A087A88-968A-104E-AA64-75A63A8CA717}" srcOrd="0" destOrd="0" parTransId="{030ED508-8145-174A-B9DF-935FF6A16B51}" sibTransId="{564996F4-62B4-8E4C-8AB1-901CD404CBC6}"/>
    <dgm:cxn modelId="{00D14D8C-2546-FD46-B0AE-1B6D897D7BE7}" type="presOf" srcId="{EAA670F0-8730-9F4F-93F4-954C44FAF287}" destId="{C95688D6-0196-684C-AFAA-2F3545178CAD}" srcOrd="0" destOrd="0" presId="urn:microsoft.com/office/officeart/2005/8/layout/pList1"/>
    <dgm:cxn modelId="{955889C2-3807-FF4C-AB21-CF6A6C127736}" type="presOf" srcId="{DBDE98CA-E802-BC41-A6FB-6AA1B8A0FB9E}" destId="{898E91B1-F979-F744-95A4-B22C7C55E9DC}" srcOrd="0" destOrd="0" presId="urn:microsoft.com/office/officeart/2005/8/layout/pList1"/>
    <dgm:cxn modelId="{F707AADC-6FBF-7C4B-80BE-E64C8B30D7FD}" srcId="{EAA670F0-8730-9F4F-93F4-954C44FAF287}" destId="{4719B149-6E4D-B84B-B8FA-7E5F96BBB083}" srcOrd="1" destOrd="0" parTransId="{B913007A-EB2C-3C42-833F-92E4FEF04C99}" sibTransId="{AE9255F4-F68E-9341-82EF-2DC4977FC6D8}"/>
    <dgm:cxn modelId="{D68BFBF2-4F9A-984B-814D-30DB2D30229A}" type="presOf" srcId="{AE9255F4-F68E-9341-82EF-2DC4977FC6D8}" destId="{755A09D4-2943-B846-A5C8-4B7AB0868EC4}" srcOrd="0" destOrd="0" presId="urn:microsoft.com/office/officeart/2005/8/layout/pList1"/>
    <dgm:cxn modelId="{BAE1572C-AAE6-C148-B0ED-36A804444BA2}" type="presParOf" srcId="{C95688D6-0196-684C-AFAA-2F3545178CAD}" destId="{2391FA61-AD8B-D74C-A6F3-4422F99A1E69}" srcOrd="0" destOrd="0" presId="urn:microsoft.com/office/officeart/2005/8/layout/pList1"/>
    <dgm:cxn modelId="{17BF549A-2BB7-0545-B03D-C86E22A34A30}" type="presParOf" srcId="{2391FA61-AD8B-D74C-A6F3-4422F99A1E69}" destId="{AE81F5F0-F80D-3D47-BA99-B54D834CA56B}" srcOrd="0" destOrd="0" presId="urn:microsoft.com/office/officeart/2005/8/layout/pList1"/>
    <dgm:cxn modelId="{35FFDCD0-25A9-4142-BA52-8D62013C6106}" type="presParOf" srcId="{2391FA61-AD8B-D74C-A6F3-4422F99A1E69}" destId="{91F85854-33B4-934E-98A3-FE075159AF5B}" srcOrd="1" destOrd="0" presId="urn:microsoft.com/office/officeart/2005/8/layout/pList1"/>
    <dgm:cxn modelId="{3B9DF112-AD7E-224F-B8C4-02CFDB28656E}" type="presParOf" srcId="{C95688D6-0196-684C-AFAA-2F3545178CAD}" destId="{526A66A3-ADA2-224C-9BFE-7A2F68FE46C5}" srcOrd="1" destOrd="0" presId="urn:microsoft.com/office/officeart/2005/8/layout/pList1"/>
    <dgm:cxn modelId="{A1E62A54-CB2D-2B4B-BD41-F235DDA6B9C7}" type="presParOf" srcId="{C95688D6-0196-684C-AFAA-2F3545178CAD}" destId="{8F135DC2-91AC-E440-8534-EC08591FC808}" srcOrd="2" destOrd="0" presId="urn:microsoft.com/office/officeart/2005/8/layout/pList1"/>
    <dgm:cxn modelId="{5870B232-5171-3D4E-99C2-3FF6192CFAEA}" type="presParOf" srcId="{8F135DC2-91AC-E440-8534-EC08591FC808}" destId="{4997E40A-E956-1F45-976F-4FCF91A4533F}" srcOrd="0" destOrd="0" presId="urn:microsoft.com/office/officeart/2005/8/layout/pList1"/>
    <dgm:cxn modelId="{92635F0D-58B4-0D40-9292-811DF1296BA2}" type="presParOf" srcId="{8F135DC2-91AC-E440-8534-EC08591FC808}" destId="{E419B3FD-8E0A-9444-B1B2-D1F517DE3859}" srcOrd="1" destOrd="0" presId="urn:microsoft.com/office/officeart/2005/8/layout/pList1"/>
    <dgm:cxn modelId="{5F489E2F-FFC0-1742-A0D1-772E97A78FAC}" type="presParOf" srcId="{C95688D6-0196-684C-AFAA-2F3545178CAD}" destId="{755A09D4-2943-B846-A5C8-4B7AB0868EC4}" srcOrd="3" destOrd="0" presId="urn:microsoft.com/office/officeart/2005/8/layout/pList1"/>
    <dgm:cxn modelId="{09CA5F82-E408-984E-84A8-34A68A92FA43}" type="presParOf" srcId="{C95688D6-0196-684C-AFAA-2F3545178CAD}" destId="{57CED6C9-0F02-E24E-B80E-365C6D070189}" srcOrd="4" destOrd="0" presId="urn:microsoft.com/office/officeart/2005/8/layout/pList1"/>
    <dgm:cxn modelId="{8C1A4A7D-BE99-704A-8593-74871EE61E69}" type="presParOf" srcId="{57CED6C9-0F02-E24E-B80E-365C6D070189}" destId="{4E5EC2FC-85EB-1648-90FA-0A35431FF3FF}" srcOrd="0" destOrd="0" presId="urn:microsoft.com/office/officeart/2005/8/layout/pList1"/>
    <dgm:cxn modelId="{835996DB-6F09-0241-A3D0-3EFC288E1765}" type="presParOf" srcId="{57CED6C9-0F02-E24E-B80E-365C6D070189}" destId="{898E91B1-F979-F744-95A4-B22C7C55E9DC}" srcOrd="1" destOrd="0" presId="urn:microsoft.com/office/officeart/2005/8/layout/pList1"/>
    <dgm:cxn modelId="{3772B2D0-2AB7-E347-A8F0-D68FA94A980E}" type="presParOf" srcId="{C95688D6-0196-684C-AFAA-2F3545178CAD}" destId="{9B53582F-1ABE-F441-933E-D8B142DA1DA0}" srcOrd="5" destOrd="0" presId="urn:microsoft.com/office/officeart/2005/8/layout/pList1"/>
    <dgm:cxn modelId="{37C02EA8-1D17-664D-9A74-BB5D944D44D8}" type="presParOf" srcId="{C95688D6-0196-684C-AFAA-2F3545178CAD}" destId="{B95475DD-FA64-F441-829F-2BF3F91C7728}" srcOrd="6" destOrd="0" presId="urn:microsoft.com/office/officeart/2005/8/layout/pList1"/>
    <dgm:cxn modelId="{B038EE92-D39F-4A4D-9098-9DD546069876}" type="presParOf" srcId="{B95475DD-FA64-F441-829F-2BF3F91C7728}" destId="{53968E41-8002-404E-93E8-0A6EA3A70935}" srcOrd="0" destOrd="0" presId="urn:microsoft.com/office/officeart/2005/8/layout/pList1"/>
    <dgm:cxn modelId="{67414CA5-4D47-6E48-B8B5-1B1385ED79C5}" type="presParOf" srcId="{B95475DD-FA64-F441-829F-2BF3F91C7728}" destId="{3EAC4D0E-E571-244D-B420-F5B452A583F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C5919-9050-4938-A902-776AF0321F0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EEDA28F-A30A-4F15-91D2-959CBD4E5108}">
      <dgm:prSet/>
      <dgm:spPr/>
      <dgm:t>
        <a:bodyPr/>
        <a:lstStyle/>
        <a:p>
          <a:r>
            <a:rPr lang="en-DE"/>
            <a:t>Novel Censorship Classification Framework</a:t>
          </a:r>
          <a:endParaRPr lang="en-US"/>
        </a:p>
      </dgm:t>
    </dgm:pt>
    <dgm:pt modelId="{63427F22-0A2D-4CF5-825F-8ACA51A6F0B0}" type="parTrans" cxnId="{A64B6CC3-667F-48FB-A3FB-9DE63633CF79}">
      <dgm:prSet/>
      <dgm:spPr/>
      <dgm:t>
        <a:bodyPr/>
        <a:lstStyle/>
        <a:p>
          <a:endParaRPr lang="en-US"/>
        </a:p>
      </dgm:t>
    </dgm:pt>
    <dgm:pt modelId="{7A6E46F6-157A-4B41-AEC9-B82376C44B93}" type="sibTrans" cxnId="{A64B6CC3-667F-48FB-A3FB-9DE63633CF79}">
      <dgm:prSet/>
      <dgm:spPr/>
      <dgm:t>
        <a:bodyPr/>
        <a:lstStyle/>
        <a:p>
          <a:endParaRPr lang="en-US"/>
        </a:p>
      </dgm:t>
    </dgm:pt>
    <dgm:pt modelId="{EFC608CD-A4EE-42C4-B4FA-631CAA05DEDD}">
      <dgm:prSet/>
      <dgm:spPr/>
      <dgm:t>
        <a:bodyPr/>
        <a:lstStyle/>
        <a:p>
          <a:r>
            <a:rPr lang="en-US" dirty="0"/>
            <a:t>Transaction Traffic Monitoring</a:t>
          </a:r>
        </a:p>
      </dgm:t>
    </dgm:pt>
    <dgm:pt modelId="{2FAAF007-AC23-4CC7-8713-4D9B188D46D3}" type="parTrans" cxnId="{3F14841C-A487-45EA-85FA-5C903CF6E682}">
      <dgm:prSet/>
      <dgm:spPr/>
      <dgm:t>
        <a:bodyPr/>
        <a:lstStyle/>
        <a:p>
          <a:endParaRPr lang="en-US"/>
        </a:p>
      </dgm:t>
    </dgm:pt>
    <dgm:pt modelId="{A6E219BB-7BB1-4947-B96E-7A1BA1587205}" type="sibTrans" cxnId="{3F14841C-A487-45EA-85FA-5C903CF6E682}">
      <dgm:prSet/>
      <dgm:spPr/>
      <dgm:t>
        <a:bodyPr/>
        <a:lstStyle/>
        <a:p>
          <a:endParaRPr lang="en-US"/>
        </a:p>
      </dgm:t>
    </dgm:pt>
    <dgm:pt modelId="{0C74EA88-65CF-4620-B069-57AEF26F4950}">
      <dgm:prSet/>
      <dgm:spPr/>
      <dgm:t>
        <a:bodyPr/>
        <a:lstStyle/>
        <a:p>
          <a:r>
            <a:rPr lang="en-DE" dirty="0"/>
            <a:t>Novel Inclusion Delay Metric</a:t>
          </a:r>
          <a:endParaRPr lang="en-US" dirty="0"/>
        </a:p>
      </dgm:t>
    </dgm:pt>
    <dgm:pt modelId="{4D3494D7-33A5-4143-80D0-4FDA49050AFF}" type="parTrans" cxnId="{418B8676-14EB-41AD-A6D4-7E5A7700DB1E}">
      <dgm:prSet/>
      <dgm:spPr/>
      <dgm:t>
        <a:bodyPr/>
        <a:lstStyle/>
        <a:p>
          <a:endParaRPr lang="en-US"/>
        </a:p>
      </dgm:t>
    </dgm:pt>
    <dgm:pt modelId="{73F9DEEB-E3ED-458D-9023-C47433ED5D80}" type="sibTrans" cxnId="{418B8676-14EB-41AD-A6D4-7E5A7700DB1E}">
      <dgm:prSet/>
      <dgm:spPr/>
      <dgm:t>
        <a:bodyPr/>
        <a:lstStyle/>
        <a:p>
          <a:endParaRPr lang="en-US"/>
        </a:p>
      </dgm:t>
    </dgm:pt>
    <dgm:pt modelId="{66F89E31-E725-44ED-B3ED-D98F39A130E5}">
      <dgm:prSet/>
      <dgm:spPr/>
      <dgm:t>
        <a:bodyPr/>
        <a:lstStyle/>
        <a:p>
          <a:r>
            <a:rPr lang="en-DE"/>
            <a:t>Literature Review</a:t>
          </a:r>
          <a:endParaRPr lang="en-US"/>
        </a:p>
      </dgm:t>
    </dgm:pt>
    <dgm:pt modelId="{E7516583-1C0F-4A73-9FC1-2A94EA1129C5}" type="parTrans" cxnId="{F4B09BEF-E08A-4C9B-8346-B2834D18EE02}">
      <dgm:prSet/>
      <dgm:spPr/>
      <dgm:t>
        <a:bodyPr/>
        <a:lstStyle/>
        <a:p>
          <a:endParaRPr lang="en-US"/>
        </a:p>
      </dgm:t>
    </dgm:pt>
    <dgm:pt modelId="{BA5DFDA9-C45F-47B3-AA31-4D8B18D78C65}" type="sibTrans" cxnId="{F4B09BEF-E08A-4C9B-8346-B2834D18EE02}">
      <dgm:prSet/>
      <dgm:spPr/>
      <dgm:t>
        <a:bodyPr/>
        <a:lstStyle/>
        <a:p>
          <a:endParaRPr lang="en-US"/>
        </a:p>
      </dgm:t>
    </dgm:pt>
    <dgm:pt modelId="{FDA7F08C-F787-461B-9F20-CEAE0EF9747D}" type="pres">
      <dgm:prSet presAssocID="{0A9C5919-9050-4938-A902-776AF0321F0F}" presName="root" presStyleCnt="0">
        <dgm:presLayoutVars>
          <dgm:dir/>
          <dgm:resizeHandles val="exact"/>
        </dgm:presLayoutVars>
      </dgm:prSet>
      <dgm:spPr/>
    </dgm:pt>
    <dgm:pt modelId="{57B86F03-EA81-4A18-9DB8-A4D1B8358202}" type="pres">
      <dgm:prSet presAssocID="{DEEDA28F-A30A-4F15-91D2-959CBD4E5108}" presName="compNode" presStyleCnt="0"/>
      <dgm:spPr/>
    </dgm:pt>
    <dgm:pt modelId="{2E08BE78-4E9E-4E3E-BF01-8E83176431F6}" type="pres">
      <dgm:prSet presAssocID="{DEEDA28F-A30A-4F15-91D2-959CBD4E5108}" presName="bgRect" presStyleLbl="bgShp" presStyleIdx="0" presStyleCnt="4"/>
      <dgm:spPr/>
    </dgm:pt>
    <dgm:pt modelId="{794BE7CC-0DAD-4B4A-867D-75413FDCC15C}" type="pres">
      <dgm:prSet presAssocID="{DEEDA28F-A30A-4F15-91D2-959CBD4E510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3A603AEF-21EE-4B35-BB55-A0827DFC08F0}" type="pres">
      <dgm:prSet presAssocID="{DEEDA28F-A30A-4F15-91D2-959CBD4E5108}" presName="spaceRect" presStyleCnt="0"/>
      <dgm:spPr/>
    </dgm:pt>
    <dgm:pt modelId="{C9AF2726-CCB9-4818-8849-B48D6D78E1C0}" type="pres">
      <dgm:prSet presAssocID="{DEEDA28F-A30A-4F15-91D2-959CBD4E5108}" presName="parTx" presStyleLbl="revTx" presStyleIdx="0" presStyleCnt="4">
        <dgm:presLayoutVars>
          <dgm:chMax val="0"/>
          <dgm:chPref val="0"/>
        </dgm:presLayoutVars>
      </dgm:prSet>
      <dgm:spPr/>
    </dgm:pt>
    <dgm:pt modelId="{10E96510-242E-44D8-9BBB-649EDFBD5C6D}" type="pres">
      <dgm:prSet presAssocID="{7A6E46F6-157A-4B41-AEC9-B82376C44B93}" presName="sibTrans" presStyleCnt="0"/>
      <dgm:spPr/>
    </dgm:pt>
    <dgm:pt modelId="{D43111F8-37A3-4E01-930E-D1E998DF40C8}" type="pres">
      <dgm:prSet presAssocID="{EFC608CD-A4EE-42C4-B4FA-631CAA05DEDD}" presName="compNode" presStyleCnt="0"/>
      <dgm:spPr/>
    </dgm:pt>
    <dgm:pt modelId="{43752375-CD8D-4B51-B6D2-1C1F00BEE9BC}" type="pres">
      <dgm:prSet presAssocID="{EFC608CD-A4EE-42C4-B4FA-631CAA05DEDD}" presName="bgRect" presStyleLbl="bgShp" presStyleIdx="1" presStyleCnt="4"/>
      <dgm:spPr/>
    </dgm:pt>
    <dgm:pt modelId="{51B2EFA0-8A60-43D0-B418-3426D961FB42}" type="pres">
      <dgm:prSet presAssocID="{EFC608CD-A4EE-42C4-B4FA-631CAA05DED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itor"/>
        </a:ext>
      </dgm:extLst>
    </dgm:pt>
    <dgm:pt modelId="{6DBE5B91-FFD9-491D-BF3E-36E32378FDC3}" type="pres">
      <dgm:prSet presAssocID="{EFC608CD-A4EE-42C4-B4FA-631CAA05DEDD}" presName="spaceRect" presStyleCnt="0"/>
      <dgm:spPr/>
    </dgm:pt>
    <dgm:pt modelId="{AB88A712-A8D9-4A03-B82D-D70D9211B7F3}" type="pres">
      <dgm:prSet presAssocID="{EFC608CD-A4EE-42C4-B4FA-631CAA05DEDD}" presName="parTx" presStyleLbl="revTx" presStyleIdx="1" presStyleCnt="4">
        <dgm:presLayoutVars>
          <dgm:chMax val="0"/>
          <dgm:chPref val="0"/>
        </dgm:presLayoutVars>
      </dgm:prSet>
      <dgm:spPr/>
    </dgm:pt>
    <dgm:pt modelId="{6CEFFC84-D9F3-4596-9899-8F4E4AE0DB16}" type="pres">
      <dgm:prSet presAssocID="{A6E219BB-7BB1-4947-B96E-7A1BA1587205}" presName="sibTrans" presStyleCnt="0"/>
      <dgm:spPr/>
    </dgm:pt>
    <dgm:pt modelId="{6424DA02-1581-45A0-8D0C-3B3CBB4871B9}" type="pres">
      <dgm:prSet presAssocID="{0C74EA88-65CF-4620-B069-57AEF26F4950}" presName="compNode" presStyleCnt="0"/>
      <dgm:spPr/>
    </dgm:pt>
    <dgm:pt modelId="{064C986C-CE7B-4C10-AE87-270D2D1E71D7}" type="pres">
      <dgm:prSet presAssocID="{0C74EA88-65CF-4620-B069-57AEF26F4950}" presName="bgRect" presStyleLbl="bgShp" presStyleIdx="2" presStyleCnt="4"/>
      <dgm:spPr/>
    </dgm:pt>
    <dgm:pt modelId="{1E851656-2C30-49AC-BABD-2CC8F4F65645}" type="pres">
      <dgm:prSet presAssocID="{0C74EA88-65CF-4620-B069-57AEF26F49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AB83D169-1636-42FC-B338-C3E8EAC2DC42}" type="pres">
      <dgm:prSet presAssocID="{0C74EA88-65CF-4620-B069-57AEF26F4950}" presName="spaceRect" presStyleCnt="0"/>
      <dgm:spPr/>
    </dgm:pt>
    <dgm:pt modelId="{9F695B71-8841-46D4-989E-C5FF5536A7C9}" type="pres">
      <dgm:prSet presAssocID="{0C74EA88-65CF-4620-B069-57AEF26F4950}" presName="parTx" presStyleLbl="revTx" presStyleIdx="2" presStyleCnt="4">
        <dgm:presLayoutVars>
          <dgm:chMax val="0"/>
          <dgm:chPref val="0"/>
        </dgm:presLayoutVars>
      </dgm:prSet>
      <dgm:spPr/>
    </dgm:pt>
    <dgm:pt modelId="{893B0F7D-FA4D-4288-BCF2-A314375232D9}" type="pres">
      <dgm:prSet presAssocID="{73F9DEEB-E3ED-458D-9023-C47433ED5D80}" presName="sibTrans" presStyleCnt="0"/>
      <dgm:spPr/>
    </dgm:pt>
    <dgm:pt modelId="{7FFACB64-9D9A-4C1F-BA33-CE66FD0AACA4}" type="pres">
      <dgm:prSet presAssocID="{66F89E31-E725-44ED-B3ED-D98F39A130E5}" presName="compNode" presStyleCnt="0"/>
      <dgm:spPr/>
    </dgm:pt>
    <dgm:pt modelId="{9C466308-9C85-4364-8556-3D0AEC0B6D13}" type="pres">
      <dgm:prSet presAssocID="{66F89E31-E725-44ED-B3ED-D98F39A130E5}" presName="bgRect" presStyleLbl="bgShp" presStyleIdx="3" presStyleCnt="4"/>
      <dgm:spPr/>
    </dgm:pt>
    <dgm:pt modelId="{26603FDA-8B26-4BB1-8BEB-14F304488FD0}" type="pres">
      <dgm:prSet presAssocID="{66F89E31-E725-44ED-B3ED-D98F39A130E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1E25FAAC-22ED-476B-92E2-AC21F10E0B08}" type="pres">
      <dgm:prSet presAssocID="{66F89E31-E725-44ED-B3ED-D98F39A130E5}" presName="spaceRect" presStyleCnt="0"/>
      <dgm:spPr/>
    </dgm:pt>
    <dgm:pt modelId="{06EE31DC-59F0-47C1-94E0-1C1FC65AC9F6}" type="pres">
      <dgm:prSet presAssocID="{66F89E31-E725-44ED-B3ED-D98F39A130E5}" presName="parTx" presStyleLbl="revTx" presStyleIdx="3" presStyleCnt="4">
        <dgm:presLayoutVars>
          <dgm:chMax val="0"/>
          <dgm:chPref val="0"/>
        </dgm:presLayoutVars>
      </dgm:prSet>
      <dgm:spPr/>
    </dgm:pt>
  </dgm:ptLst>
  <dgm:cxnLst>
    <dgm:cxn modelId="{3F14841C-A487-45EA-85FA-5C903CF6E682}" srcId="{0A9C5919-9050-4938-A902-776AF0321F0F}" destId="{EFC608CD-A4EE-42C4-B4FA-631CAA05DEDD}" srcOrd="1" destOrd="0" parTransId="{2FAAF007-AC23-4CC7-8713-4D9B188D46D3}" sibTransId="{A6E219BB-7BB1-4947-B96E-7A1BA1587205}"/>
    <dgm:cxn modelId="{5FDD9630-0335-43A6-B7DA-5DBA71428BCD}" type="presOf" srcId="{DEEDA28F-A30A-4F15-91D2-959CBD4E5108}" destId="{C9AF2726-CCB9-4818-8849-B48D6D78E1C0}" srcOrd="0" destOrd="0" presId="urn:microsoft.com/office/officeart/2018/2/layout/IconVerticalSolidList"/>
    <dgm:cxn modelId="{3244EC43-87CB-4502-8CDD-0BA8E2B0A125}" type="presOf" srcId="{0A9C5919-9050-4938-A902-776AF0321F0F}" destId="{FDA7F08C-F787-461B-9F20-CEAE0EF9747D}" srcOrd="0" destOrd="0" presId="urn:microsoft.com/office/officeart/2018/2/layout/IconVerticalSolidList"/>
    <dgm:cxn modelId="{1B419E65-5406-4D54-820A-E438FC5519DF}" type="presOf" srcId="{EFC608CD-A4EE-42C4-B4FA-631CAA05DEDD}" destId="{AB88A712-A8D9-4A03-B82D-D70D9211B7F3}" srcOrd="0" destOrd="0" presId="urn:microsoft.com/office/officeart/2018/2/layout/IconVerticalSolidList"/>
    <dgm:cxn modelId="{418B8676-14EB-41AD-A6D4-7E5A7700DB1E}" srcId="{0A9C5919-9050-4938-A902-776AF0321F0F}" destId="{0C74EA88-65CF-4620-B069-57AEF26F4950}" srcOrd="2" destOrd="0" parTransId="{4D3494D7-33A5-4143-80D0-4FDA49050AFF}" sibTransId="{73F9DEEB-E3ED-458D-9023-C47433ED5D80}"/>
    <dgm:cxn modelId="{A64B6CC3-667F-48FB-A3FB-9DE63633CF79}" srcId="{0A9C5919-9050-4938-A902-776AF0321F0F}" destId="{DEEDA28F-A30A-4F15-91D2-959CBD4E5108}" srcOrd="0" destOrd="0" parTransId="{63427F22-0A2D-4CF5-825F-8ACA51A6F0B0}" sibTransId="{7A6E46F6-157A-4B41-AEC9-B82376C44B93}"/>
    <dgm:cxn modelId="{4E4E3FEA-B1B4-4AFB-8D72-E8F5B8C00E24}" type="presOf" srcId="{66F89E31-E725-44ED-B3ED-D98F39A130E5}" destId="{06EE31DC-59F0-47C1-94E0-1C1FC65AC9F6}" srcOrd="0" destOrd="0" presId="urn:microsoft.com/office/officeart/2018/2/layout/IconVerticalSolidList"/>
    <dgm:cxn modelId="{F4B09BEF-E08A-4C9B-8346-B2834D18EE02}" srcId="{0A9C5919-9050-4938-A902-776AF0321F0F}" destId="{66F89E31-E725-44ED-B3ED-D98F39A130E5}" srcOrd="3" destOrd="0" parTransId="{E7516583-1C0F-4A73-9FC1-2A94EA1129C5}" sibTransId="{BA5DFDA9-C45F-47B3-AA31-4D8B18D78C65}"/>
    <dgm:cxn modelId="{2FDA01F3-326E-46A1-B585-2C08DAD1EFE1}" type="presOf" srcId="{0C74EA88-65CF-4620-B069-57AEF26F4950}" destId="{9F695B71-8841-46D4-989E-C5FF5536A7C9}" srcOrd="0" destOrd="0" presId="urn:microsoft.com/office/officeart/2018/2/layout/IconVerticalSolidList"/>
    <dgm:cxn modelId="{230AFB3A-EE3D-406B-87DF-E4564558601B}" type="presParOf" srcId="{FDA7F08C-F787-461B-9F20-CEAE0EF9747D}" destId="{57B86F03-EA81-4A18-9DB8-A4D1B8358202}" srcOrd="0" destOrd="0" presId="urn:microsoft.com/office/officeart/2018/2/layout/IconVerticalSolidList"/>
    <dgm:cxn modelId="{B4FC94FE-5027-48B6-867D-B07FA811D70C}" type="presParOf" srcId="{57B86F03-EA81-4A18-9DB8-A4D1B8358202}" destId="{2E08BE78-4E9E-4E3E-BF01-8E83176431F6}" srcOrd="0" destOrd="0" presId="urn:microsoft.com/office/officeart/2018/2/layout/IconVerticalSolidList"/>
    <dgm:cxn modelId="{CC31B84D-E07A-4405-8007-F742D5210D4E}" type="presParOf" srcId="{57B86F03-EA81-4A18-9DB8-A4D1B8358202}" destId="{794BE7CC-0DAD-4B4A-867D-75413FDCC15C}" srcOrd="1" destOrd="0" presId="urn:microsoft.com/office/officeart/2018/2/layout/IconVerticalSolidList"/>
    <dgm:cxn modelId="{072C9902-EC24-48DC-99A5-E954EFADA200}" type="presParOf" srcId="{57B86F03-EA81-4A18-9DB8-A4D1B8358202}" destId="{3A603AEF-21EE-4B35-BB55-A0827DFC08F0}" srcOrd="2" destOrd="0" presId="urn:microsoft.com/office/officeart/2018/2/layout/IconVerticalSolidList"/>
    <dgm:cxn modelId="{BB5FF0B0-7F76-4AA5-B636-4C9C41D8106F}" type="presParOf" srcId="{57B86F03-EA81-4A18-9DB8-A4D1B8358202}" destId="{C9AF2726-CCB9-4818-8849-B48D6D78E1C0}" srcOrd="3" destOrd="0" presId="urn:microsoft.com/office/officeart/2018/2/layout/IconVerticalSolidList"/>
    <dgm:cxn modelId="{690BB832-7DA3-4D42-8B59-9EA73D8185CA}" type="presParOf" srcId="{FDA7F08C-F787-461B-9F20-CEAE0EF9747D}" destId="{10E96510-242E-44D8-9BBB-649EDFBD5C6D}" srcOrd="1" destOrd="0" presId="urn:microsoft.com/office/officeart/2018/2/layout/IconVerticalSolidList"/>
    <dgm:cxn modelId="{ACC430DA-36F0-4D06-AE14-EA8BE9670EFF}" type="presParOf" srcId="{FDA7F08C-F787-461B-9F20-CEAE0EF9747D}" destId="{D43111F8-37A3-4E01-930E-D1E998DF40C8}" srcOrd="2" destOrd="0" presId="urn:microsoft.com/office/officeart/2018/2/layout/IconVerticalSolidList"/>
    <dgm:cxn modelId="{2581129A-32B0-49CB-9E0E-98C6F69B0416}" type="presParOf" srcId="{D43111F8-37A3-4E01-930E-D1E998DF40C8}" destId="{43752375-CD8D-4B51-B6D2-1C1F00BEE9BC}" srcOrd="0" destOrd="0" presId="urn:microsoft.com/office/officeart/2018/2/layout/IconVerticalSolidList"/>
    <dgm:cxn modelId="{D23865C4-1F99-4624-A34F-27EBE12C9C81}" type="presParOf" srcId="{D43111F8-37A3-4E01-930E-D1E998DF40C8}" destId="{51B2EFA0-8A60-43D0-B418-3426D961FB42}" srcOrd="1" destOrd="0" presId="urn:microsoft.com/office/officeart/2018/2/layout/IconVerticalSolidList"/>
    <dgm:cxn modelId="{30431C8B-6731-4E4F-A254-9A96DBF74D96}" type="presParOf" srcId="{D43111F8-37A3-4E01-930E-D1E998DF40C8}" destId="{6DBE5B91-FFD9-491D-BF3E-36E32378FDC3}" srcOrd="2" destOrd="0" presId="urn:microsoft.com/office/officeart/2018/2/layout/IconVerticalSolidList"/>
    <dgm:cxn modelId="{E6D2F03E-EAE1-4388-895D-CB7387E094DF}" type="presParOf" srcId="{D43111F8-37A3-4E01-930E-D1E998DF40C8}" destId="{AB88A712-A8D9-4A03-B82D-D70D9211B7F3}" srcOrd="3" destOrd="0" presId="urn:microsoft.com/office/officeart/2018/2/layout/IconVerticalSolidList"/>
    <dgm:cxn modelId="{1BD0C9CA-6F8F-472F-BB94-215989126315}" type="presParOf" srcId="{FDA7F08C-F787-461B-9F20-CEAE0EF9747D}" destId="{6CEFFC84-D9F3-4596-9899-8F4E4AE0DB16}" srcOrd="3" destOrd="0" presId="urn:microsoft.com/office/officeart/2018/2/layout/IconVerticalSolidList"/>
    <dgm:cxn modelId="{CEB0FFE8-10E1-4EB3-BB7D-35C1621E673C}" type="presParOf" srcId="{FDA7F08C-F787-461B-9F20-CEAE0EF9747D}" destId="{6424DA02-1581-45A0-8D0C-3B3CBB4871B9}" srcOrd="4" destOrd="0" presId="urn:microsoft.com/office/officeart/2018/2/layout/IconVerticalSolidList"/>
    <dgm:cxn modelId="{272F384F-493E-41A7-9457-058D42B5D6CC}" type="presParOf" srcId="{6424DA02-1581-45A0-8D0C-3B3CBB4871B9}" destId="{064C986C-CE7B-4C10-AE87-270D2D1E71D7}" srcOrd="0" destOrd="0" presId="urn:microsoft.com/office/officeart/2018/2/layout/IconVerticalSolidList"/>
    <dgm:cxn modelId="{92F35FBA-5E8B-4332-8C02-C6421EDB052B}" type="presParOf" srcId="{6424DA02-1581-45A0-8D0C-3B3CBB4871B9}" destId="{1E851656-2C30-49AC-BABD-2CC8F4F65645}" srcOrd="1" destOrd="0" presId="urn:microsoft.com/office/officeart/2018/2/layout/IconVerticalSolidList"/>
    <dgm:cxn modelId="{0BC37F28-14A2-48BC-B296-C5083AC63B7F}" type="presParOf" srcId="{6424DA02-1581-45A0-8D0C-3B3CBB4871B9}" destId="{AB83D169-1636-42FC-B338-C3E8EAC2DC42}" srcOrd="2" destOrd="0" presId="urn:microsoft.com/office/officeart/2018/2/layout/IconVerticalSolidList"/>
    <dgm:cxn modelId="{A192448C-1878-4C75-AA85-C68E9A654FFC}" type="presParOf" srcId="{6424DA02-1581-45A0-8D0C-3B3CBB4871B9}" destId="{9F695B71-8841-46D4-989E-C5FF5536A7C9}" srcOrd="3" destOrd="0" presId="urn:microsoft.com/office/officeart/2018/2/layout/IconVerticalSolidList"/>
    <dgm:cxn modelId="{5DD7C83B-F064-41BD-AA13-112DE1DE68FA}" type="presParOf" srcId="{FDA7F08C-F787-461B-9F20-CEAE0EF9747D}" destId="{893B0F7D-FA4D-4288-BCF2-A314375232D9}" srcOrd="5" destOrd="0" presId="urn:microsoft.com/office/officeart/2018/2/layout/IconVerticalSolidList"/>
    <dgm:cxn modelId="{053B000E-7DC1-441D-9D02-5B2E07F6999A}" type="presParOf" srcId="{FDA7F08C-F787-461B-9F20-CEAE0EF9747D}" destId="{7FFACB64-9D9A-4C1F-BA33-CE66FD0AACA4}" srcOrd="6" destOrd="0" presId="urn:microsoft.com/office/officeart/2018/2/layout/IconVerticalSolidList"/>
    <dgm:cxn modelId="{488B7E56-9665-4577-B6ED-79012B0B259D}" type="presParOf" srcId="{7FFACB64-9D9A-4C1F-BA33-CE66FD0AACA4}" destId="{9C466308-9C85-4364-8556-3D0AEC0B6D13}" srcOrd="0" destOrd="0" presId="urn:microsoft.com/office/officeart/2018/2/layout/IconVerticalSolidList"/>
    <dgm:cxn modelId="{EC80486C-9281-460C-8E13-CDE5BFF65C98}" type="presParOf" srcId="{7FFACB64-9D9A-4C1F-BA33-CE66FD0AACA4}" destId="{26603FDA-8B26-4BB1-8BEB-14F304488FD0}" srcOrd="1" destOrd="0" presId="urn:microsoft.com/office/officeart/2018/2/layout/IconVerticalSolidList"/>
    <dgm:cxn modelId="{16EB960F-426B-42BB-BD4E-A051943C4C9D}" type="presParOf" srcId="{7FFACB64-9D9A-4C1F-BA33-CE66FD0AACA4}" destId="{1E25FAAC-22ED-476B-92E2-AC21F10E0B08}" srcOrd="2" destOrd="0" presId="urn:microsoft.com/office/officeart/2018/2/layout/IconVerticalSolidList"/>
    <dgm:cxn modelId="{74D4589E-67B6-4F5F-8F2D-5A06C8C40FC8}" type="presParOf" srcId="{7FFACB64-9D9A-4C1F-BA33-CE66FD0AACA4}" destId="{06EE31DC-59F0-47C1-94E0-1C1FC65AC9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E03E0-71CF-F14C-B654-ABB3807BDED2}" type="doc">
      <dgm:prSet loTypeId="urn:microsoft.com/office/officeart/2005/8/layout/cycle8" loCatId="" qsTypeId="urn:microsoft.com/office/officeart/2005/8/quickstyle/simple5" qsCatId="simple" csTypeId="urn:microsoft.com/office/officeart/2005/8/colors/colorful1" csCatId="colorful" phldr="1"/>
      <dgm:spPr/>
      <dgm:t>
        <a:bodyPr/>
        <a:lstStyle/>
        <a:p>
          <a:endParaRPr lang="en-GB"/>
        </a:p>
      </dgm:t>
    </dgm:pt>
    <dgm:pt modelId="{4CAFDA17-2EB9-4B47-84D3-E763C059892B}">
      <dgm:prSet/>
      <dgm:spPr/>
      <dgm:t>
        <a:bodyPr/>
        <a:lstStyle/>
        <a:p>
          <a:r>
            <a:rPr lang="en-DE" dirty="0"/>
            <a:t>Network Level?  </a:t>
          </a:r>
        </a:p>
      </dgm:t>
    </dgm:pt>
    <dgm:pt modelId="{5485523D-A6F0-6040-81F1-251D166253E2}" type="parTrans" cxnId="{3C1A6947-0D1A-2342-BB3D-DE67B9C7469F}">
      <dgm:prSet/>
      <dgm:spPr/>
      <dgm:t>
        <a:bodyPr/>
        <a:lstStyle/>
        <a:p>
          <a:endParaRPr lang="en-GB"/>
        </a:p>
      </dgm:t>
    </dgm:pt>
    <dgm:pt modelId="{B406D69C-9DC5-0249-885A-22CECCFB222B}" type="sibTrans" cxnId="{3C1A6947-0D1A-2342-BB3D-DE67B9C7469F}">
      <dgm:prSet/>
      <dgm:spPr/>
      <dgm:t>
        <a:bodyPr/>
        <a:lstStyle/>
        <a:p>
          <a:endParaRPr lang="en-GB"/>
        </a:p>
      </dgm:t>
    </dgm:pt>
    <dgm:pt modelId="{E6D24580-08C4-744E-9945-BA9EC1B60574}">
      <dgm:prSet/>
      <dgm:spPr/>
      <dgm:t>
        <a:bodyPr/>
        <a:lstStyle/>
        <a:p>
          <a:r>
            <a:rPr lang="en-DE" dirty="0"/>
            <a:t>Block Proposal Level? </a:t>
          </a:r>
        </a:p>
      </dgm:t>
    </dgm:pt>
    <dgm:pt modelId="{83FCF8A7-3F7B-9D41-A951-4AAF464D4562}" type="parTrans" cxnId="{EC04CA47-E8D2-0C40-87E5-08E5B7E0E6C7}">
      <dgm:prSet/>
      <dgm:spPr/>
      <dgm:t>
        <a:bodyPr/>
        <a:lstStyle/>
        <a:p>
          <a:endParaRPr lang="en-GB"/>
        </a:p>
      </dgm:t>
    </dgm:pt>
    <dgm:pt modelId="{BB4195FC-CAEE-604E-A8AD-BC5AF1DC0CCA}" type="sibTrans" cxnId="{EC04CA47-E8D2-0C40-87E5-08E5B7E0E6C7}">
      <dgm:prSet/>
      <dgm:spPr/>
      <dgm:t>
        <a:bodyPr/>
        <a:lstStyle/>
        <a:p>
          <a:endParaRPr lang="en-GB"/>
        </a:p>
      </dgm:t>
    </dgm:pt>
    <dgm:pt modelId="{B15ED468-318D-9548-BFF4-F2DEB09B00A9}">
      <dgm:prSet/>
      <dgm:spPr/>
      <dgm:t>
        <a:bodyPr/>
        <a:lstStyle/>
        <a:p>
          <a:r>
            <a:rPr lang="en-DE"/>
            <a:t>Smart Contract Level?</a:t>
          </a:r>
        </a:p>
      </dgm:t>
    </dgm:pt>
    <dgm:pt modelId="{CF3DF049-64D2-4A4B-A18F-EB9CEDE503CE}" type="parTrans" cxnId="{A300F039-D229-0942-85F6-9466F7118D08}">
      <dgm:prSet/>
      <dgm:spPr/>
      <dgm:t>
        <a:bodyPr/>
        <a:lstStyle/>
        <a:p>
          <a:endParaRPr lang="en-GB"/>
        </a:p>
      </dgm:t>
    </dgm:pt>
    <dgm:pt modelId="{06CF2E9F-B8BF-1A45-9195-95009C32CE3C}" type="sibTrans" cxnId="{A300F039-D229-0942-85F6-9466F7118D08}">
      <dgm:prSet/>
      <dgm:spPr/>
      <dgm:t>
        <a:bodyPr/>
        <a:lstStyle/>
        <a:p>
          <a:endParaRPr lang="en-GB"/>
        </a:p>
      </dgm:t>
    </dgm:pt>
    <dgm:pt modelId="{A625D616-0783-7E48-B971-4E56E34901C1}" type="pres">
      <dgm:prSet presAssocID="{08FE03E0-71CF-F14C-B654-ABB3807BDED2}" presName="compositeShape" presStyleCnt="0">
        <dgm:presLayoutVars>
          <dgm:chMax val="7"/>
          <dgm:dir/>
          <dgm:resizeHandles val="exact"/>
        </dgm:presLayoutVars>
      </dgm:prSet>
      <dgm:spPr/>
    </dgm:pt>
    <dgm:pt modelId="{34537885-649F-0F40-86C6-12C1B9154F98}" type="pres">
      <dgm:prSet presAssocID="{08FE03E0-71CF-F14C-B654-ABB3807BDED2}" presName="wedge1" presStyleLbl="node1" presStyleIdx="0" presStyleCnt="3"/>
      <dgm:spPr/>
    </dgm:pt>
    <dgm:pt modelId="{3021F685-822B-904D-8F04-861AFB993633}" type="pres">
      <dgm:prSet presAssocID="{08FE03E0-71CF-F14C-B654-ABB3807BDED2}" presName="dummy1a" presStyleCnt="0"/>
      <dgm:spPr/>
    </dgm:pt>
    <dgm:pt modelId="{DCFF9791-9410-9745-8855-D0EBAAE34D38}" type="pres">
      <dgm:prSet presAssocID="{08FE03E0-71CF-F14C-B654-ABB3807BDED2}" presName="dummy1b" presStyleCnt="0"/>
      <dgm:spPr/>
    </dgm:pt>
    <dgm:pt modelId="{848CD509-7F08-5242-97F2-49BCB132F407}" type="pres">
      <dgm:prSet presAssocID="{08FE03E0-71CF-F14C-B654-ABB3807BDED2}" presName="wedge1Tx" presStyleLbl="node1" presStyleIdx="0" presStyleCnt="3">
        <dgm:presLayoutVars>
          <dgm:chMax val="0"/>
          <dgm:chPref val="0"/>
          <dgm:bulletEnabled val="1"/>
        </dgm:presLayoutVars>
      </dgm:prSet>
      <dgm:spPr/>
    </dgm:pt>
    <dgm:pt modelId="{0191F36B-CCA7-7E4E-9AD2-8FF9957F3A7C}" type="pres">
      <dgm:prSet presAssocID="{08FE03E0-71CF-F14C-B654-ABB3807BDED2}" presName="wedge2" presStyleLbl="node1" presStyleIdx="1" presStyleCnt="3"/>
      <dgm:spPr/>
    </dgm:pt>
    <dgm:pt modelId="{07DE66C8-F750-9040-B7D7-E3CBF2D12280}" type="pres">
      <dgm:prSet presAssocID="{08FE03E0-71CF-F14C-B654-ABB3807BDED2}" presName="dummy2a" presStyleCnt="0"/>
      <dgm:spPr/>
    </dgm:pt>
    <dgm:pt modelId="{B2C7D217-8807-484D-8E45-B75FE78E8BB8}" type="pres">
      <dgm:prSet presAssocID="{08FE03E0-71CF-F14C-B654-ABB3807BDED2}" presName="dummy2b" presStyleCnt="0"/>
      <dgm:spPr/>
    </dgm:pt>
    <dgm:pt modelId="{08488629-B25B-B44B-BEA8-D1CA7B598123}" type="pres">
      <dgm:prSet presAssocID="{08FE03E0-71CF-F14C-B654-ABB3807BDED2}" presName="wedge2Tx" presStyleLbl="node1" presStyleIdx="1" presStyleCnt="3">
        <dgm:presLayoutVars>
          <dgm:chMax val="0"/>
          <dgm:chPref val="0"/>
          <dgm:bulletEnabled val="1"/>
        </dgm:presLayoutVars>
      </dgm:prSet>
      <dgm:spPr/>
    </dgm:pt>
    <dgm:pt modelId="{D57ABEB0-9240-5F45-B852-6742A11B2E7E}" type="pres">
      <dgm:prSet presAssocID="{08FE03E0-71CF-F14C-B654-ABB3807BDED2}" presName="wedge3" presStyleLbl="node1" presStyleIdx="2" presStyleCnt="3"/>
      <dgm:spPr/>
    </dgm:pt>
    <dgm:pt modelId="{E3F69662-E6CA-AA45-82C6-6A6113798909}" type="pres">
      <dgm:prSet presAssocID="{08FE03E0-71CF-F14C-B654-ABB3807BDED2}" presName="dummy3a" presStyleCnt="0"/>
      <dgm:spPr/>
    </dgm:pt>
    <dgm:pt modelId="{2613FE4D-C4F7-6B47-9D4A-EA34DC8E3D65}" type="pres">
      <dgm:prSet presAssocID="{08FE03E0-71CF-F14C-B654-ABB3807BDED2}" presName="dummy3b" presStyleCnt="0"/>
      <dgm:spPr/>
    </dgm:pt>
    <dgm:pt modelId="{57E8BF0E-5C45-2E4E-99A1-D066DB8128FB}" type="pres">
      <dgm:prSet presAssocID="{08FE03E0-71CF-F14C-B654-ABB3807BDED2}" presName="wedge3Tx" presStyleLbl="node1" presStyleIdx="2" presStyleCnt="3">
        <dgm:presLayoutVars>
          <dgm:chMax val="0"/>
          <dgm:chPref val="0"/>
          <dgm:bulletEnabled val="1"/>
        </dgm:presLayoutVars>
      </dgm:prSet>
      <dgm:spPr/>
    </dgm:pt>
    <dgm:pt modelId="{79EC9B12-BC4A-C345-BC3D-2C509F4E0AF5}" type="pres">
      <dgm:prSet presAssocID="{BB4195FC-CAEE-604E-A8AD-BC5AF1DC0CCA}" presName="arrowWedge1" presStyleLbl="fgSibTrans2D1" presStyleIdx="0" presStyleCnt="3"/>
      <dgm:spPr/>
    </dgm:pt>
    <dgm:pt modelId="{1F6AF5E7-20A1-014F-8FD5-CD7294CCD2C5}" type="pres">
      <dgm:prSet presAssocID="{06CF2E9F-B8BF-1A45-9195-95009C32CE3C}" presName="arrowWedge2" presStyleLbl="fgSibTrans2D1" presStyleIdx="1" presStyleCnt="3"/>
      <dgm:spPr/>
    </dgm:pt>
    <dgm:pt modelId="{5731CF01-97C3-8540-9335-577C38951AA8}" type="pres">
      <dgm:prSet presAssocID="{B406D69C-9DC5-0249-885A-22CECCFB222B}" presName="arrowWedge3" presStyleLbl="fgSibTrans2D1" presStyleIdx="2" presStyleCnt="3" custScaleY="99988"/>
      <dgm:spPr/>
    </dgm:pt>
  </dgm:ptLst>
  <dgm:cxnLst>
    <dgm:cxn modelId="{58169522-9AC6-1745-A22E-71324A44DFB2}" type="presOf" srcId="{B15ED468-318D-9548-BFF4-F2DEB09B00A9}" destId="{08488629-B25B-B44B-BEA8-D1CA7B598123}" srcOrd="1" destOrd="0" presId="urn:microsoft.com/office/officeart/2005/8/layout/cycle8"/>
    <dgm:cxn modelId="{A6E30B2E-00CA-3D46-9573-DE15F9FED254}" type="presOf" srcId="{4CAFDA17-2EB9-4B47-84D3-E763C059892B}" destId="{D57ABEB0-9240-5F45-B852-6742A11B2E7E}" srcOrd="0" destOrd="0" presId="urn:microsoft.com/office/officeart/2005/8/layout/cycle8"/>
    <dgm:cxn modelId="{E47B9037-410F-7D4C-B671-7F938CCBE845}" type="presOf" srcId="{E6D24580-08C4-744E-9945-BA9EC1B60574}" destId="{848CD509-7F08-5242-97F2-49BCB132F407}" srcOrd="1" destOrd="0" presId="urn:microsoft.com/office/officeart/2005/8/layout/cycle8"/>
    <dgm:cxn modelId="{A300F039-D229-0942-85F6-9466F7118D08}" srcId="{08FE03E0-71CF-F14C-B654-ABB3807BDED2}" destId="{B15ED468-318D-9548-BFF4-F2DEB09B00A9}" srcOrd="1" destOrd="0" parTransId="{CF3DF049-64D2-4A4B-A18F-EB9CEDE503CE}" sibTransId="{06CF2E9F-B8BF-1A45-9195-95009C32CE3C}"/>
    <dgm:cxn modelId="{4668D843-DDD6-3B4D-A115-7A18B5BEC856}" type="presOf" srcId="{4CAFDA17-2EB9-4B47-84D3-E763C059892B}" destId="{57E8BF0E-5C45-2E4E-99A1-D066DB8128FB}" srcOrd="1" destOrd="0" presId="urn:microsoft.com/office/officeart/2005/8/layout/cycle8"/>
    <dgm:cxn modelId="{3C1A6947-0D1A-2342-BB3D-DE67B9C7469F}" srcId="{08FE03E0-71CF-F14C-B654-ABB3807BDED2}" destId="{4CAFDA17-2EB9-4B47-84D3-E763C059892B}" srcOrd="2" destOrd="0" parTransId="{5485523D-A6F0-6040-81F1-251D166253E2}" sibTransId="{B406D69C-9DC5-0249-885A-22CECCFB222B}"/>
    <dgm:cxn modelId="{EC04CA47-E8D2-0C40-87E5-08E5B7E0E6C7}" srcId="{08FE03E0-71CF-F14C-B654-ABB3807BDED2}" destId="{E6D24580-08C4-744E-9945-BA9EC1B60574}" srcOrd="0" destOrd="0" parTransId="{83FCF8A7-3F7B-9D41-A951-4AAF464D4562}" sibTransId="{BB4195FC-CAEE-604E-A8AD-BC5AF1DC0CCA}"/>
    <dgm:cxn modelId="{BA46175D-9822-0945-8381-E1169B91ECDE}" type="presOf" srcId="{B15ED468-318D-9548-BFF4-F2DEB09B00A9}" destId="{0191F36B-CCA7-7E4E-9AD2-8FF9957F3A7C}" srcOrd="0" destOrd="0" presId="urn:microsoft.com/office/officeart/2005/8/layout/cycle8"/>
    <dgm:cxn modelId="{23822370-C1D2-8D4B-B7C1-484D29FC7B22}" type="presOf" srcId="{E6D24580-08C4-744E-9945-BA9EC1B60574}" destId="{34537885-649F-0F40-86C6-12C1B9154F98}" srcOrd="0" destOrd="0" presId="urn:microsoft.com/office/officeart/2005/8/layout/cycle8"/>
    <dgm:cxn modelId="{EB475C83-E7DC-484D-BA01-0D7C2DFB8D5E}" type="presOf" srcId="{08FE03E0-71CF-F14C-B654-ABB3807BDED2}" destId="{A625D616-0783-7E48-B971-4E56E34901C1}" srcOrd="0" destOrd="0" presId="urn:microsoft.com/office/officeart/2005/8/layout/cycle8"/>
    <dgm:cxn modelId="{B02B55F3-270A-F14B-B807-75DC978C3EE5}" type="presParOf" srcId="{A625D616-0783-7E48-B971-4E56E34901C1}" destId="{34537885-649F-0F40-86C6-12C1B9154F98}" srcOrd="0" destOrd="0" presId="urn:microsoft.com/office/officeart/2005/8/layout/cycle8"/>
    <dgm:cxn modelId="{A7774241-93D6-394D-AB1B-A771077F0A92}" type="presParOf" srcId="{A625D616-0783-7E48-B971-4E56E34901C1}" destId="{3021F685-822B-904D-8F04-861AFB993633}" srcOrd="1" destOrd="0" presId="urn:microsoft.com/office/officeart/2005/8/layout/cycle8"/>
    <dgm:cxn modelId="{39823739-62D5-7A45-9BC2-A4D6DBDE4DBD}" type="presParOf" srcId="{A625D616-0783-7E48-B971-4E56E34901C1}" destId="{DCFF9791-9410-9745-8855-D0EBAAE34D38}" srcOrd="2" destOrd="0" presId="urn:microsoft.com/office/officeart/2005/8/layout/cycle8"/>
    <dgm:cxn modelId="{CD5B52A6-6C70-0C43-B962-5E48A6EC1559}" type="presParOf" srcId="{A625D616-0783-7E48-B971-4E56E34901C1}" destId="{848CD509-7F08-5242-97F2-49BCB132F407}" srcOrd="3" destOrd="0" presId="urn:microsoft.com/office/officeart/2005/8/layout/cycle8"/>
    <dgm:cxn modelId="{D102797B-C67F-CC4D-AE2E-57968D1108A5}" type="presParOf" srcId="{A625D616-0783-7E48-B971-4E56E34901C1}" destId="{0191F36B-CCA7-7E4E-9AD2-8FF9957F3A7C}" srcOrd="4" destOrd="0" presId="urn:microsoft.com/office/officeart/2005/8/layout/cycle8"/>
    <dgm:cxn modelId="{6F79CE43-A9D7-BF4D-AE6B-F65D7222DFE8}" type="presParOf" srcId="{A625D616-0783-7E48-B971-4E56E34901C1}" destId="{07DE66C8-F750-9040-B7D7-E3CBF2D12280}" srcOrd="5" destOrd="0" presId="urn:microsoft.com/office/officeart/2005/8/layout/cycle8"/>
    <dgm:cxn modelId="{77D2201F-35AB-1E4C-B2A9-966D56FCF355}" type="presParOf" srcId="{A625D616-0783-7E48-B971-4E56E34901C1}" destId="{B2C7D217-8807-484D-8E45-B75FE78E8BB8}" srcOrd="6" destOrd="0" presId="urn:microsoft.com/office/officeart/2005/8/layout/cycle8"/>
    <dgm:cxn modelId="{D2181450-243B-FB40-8DEA-BA9769614AAB}" type="presParOf" srcId="{A625D616-0783-7E48-B971-4E56E34901C1}" destId="{08488629-B25B-B44B-BEA8-D1CA7B598123}" srcOrd="7" destOrd="0" presId="urn:microsoft.com/office/officeart/2005/8/layout/cycle8"/>
    <dgm:cxn modelId="{F9588408-2062-324C-AF18-5EE91614C4DF}" type="presParOf" srcId="{A625D616-0783-7E48-B971-4E56E34901C1}" destId="{D57ABEB0-9240-5F45-B852-6742A11B2E7E}" srcOrd="8" destOrd="0" presId="urn:microsoft.com/office/officeart/2005/8/layout/cycle8"/>
    <dgm:cxn modelId="{67D02437-27F5-1548-B506-84BDFE798F3D}" type="presParOf" srcId="{A625D616-0783-7E48-B971-4E56E34901C1}" destId="{E3F69662-E6CA-AA45-82C6-6A6113798909}" srcOrd="9" destOrd="0" presId="urn:microsoft.com/office/officeart/2005/8/layout/cycle8"/>
    <dgm:cxn modelId="{6BAAE726-EEB0-E941-B49B-1FC1A07AFD6A}" type="presParOf" srcId="{A625D616-0783-7E48-B971-4E56E34901C1}" destId="{2613FE4D-C4F7-6B47-9D4A-EA34DC8E3D65}" srcOrd="10" destOrd="0" presId="urn:microsoft.com/office/officeart/2005/8/layout/cycle8"/>
    <dgm:cxn modelId="{80CA7315-348A-6E40-B88D-B5458A0BDBD7}" type="presParOf" srcId="{A625D616-0783-7E48-B971-4E56E34901C1}" destId="{57E8BF0E-5C45-2E4E-99A1-D066DB8128FB}" srcOrd="11" destOrd="0" presId="urn:microsoft.com/office/officeart/2005/8/layout/cycle8"/>
    <dgm:cxn modelId="{56194ECA-0418-AD4E-905A-E49A64845F6A}" type="presParOf" srcId="{A625D616-0783-7E48-B971-4E56E34901C1}" destId="{79EC9B12-BC4A-C345-BC3D-2C509F4E0AF5}" srcOrd="12" destOrd="0" presId="urn:microsoft.com/office/officeart/2005/8/layout/cycle8"/>
    <dgm:cxn modelId="{38B1F492-96EE-DE47-B755-0D5E70792AA8}" type="presParOf" srcId="{A625D616-0783-7E48-B971-4E56E34901C1}" destId="{1F6AF5E7-20A1-014F-8FD5-CD7294CCD2C5}" srcOrd="13" destOrd="0" presId="urn:microsoft.com/office/officeart/2005/8/layout/cycle8"/>
    <dgm:cxn modelId="{9C1B7339-F301-7443-BFE4-1C1035E240E0}" type="presParOf" srcId="{A625D616-0783-7E48-B971-4E56E34901C1}" destId="{5731CF01-97C3-8540-9335-577C38951AA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E03E0-71CF-F14C-B654-ABB3807BDED2}" type="doc">
      <dgm:prSet loTypeId="urn:microsoft.com/office/officeart/2005/8/layout/chart3" loCatId="" qsTypeId="urn:microsoft.com/office/officeart/2005/8/quickstyle/simple5" qsCatId="simple" csTypeId="urn:microsoft.com/office/officeart/2005/8/colors/colorful1" csCatId="colorful" phldr="1"/>
      <dgm:spPr/>
      <dgm:t>
        <a:bodyPr/>
        <a:lstStyle/>
        <a:p>
          <a:endParaRPr lang="en-GB"/>
        </a:p>
      </dgm:t>
    </dgm:pt>
    <dgm:pt modelId="{4CAFDA17-2EB9-4B47-84D3-E763C059892B}">
      <dgm:prSet/>
      <dgm:spPr/>
      <dgm:t>
        <a:bodyPr/>
        <a:lstStyle/>
        <a:p>
          <a:r>
            <a:rPr lang="en-DE" dirty="0"/>
            <a:t>Network Level  </a:t>
          </a:r>
        </a:p>
      </dgm:t>
    </dgm:pt>
    <dgm:pt modelId="{5485523D-A6F0-6040-81F1-251D166253E2}" type="parTrans" cxnId="{3C1A6947-0D1A-2342-BB3D-DE67B9C7469F}">
      <dgm:prSet/>
      <dgm:spPr/>
      <dgm:t>
        <a:bodyPr/>
        <a:lstStyle/>
        <a:p>
          <a:endParaRPr lang="en-GB"/>
        </a:p>
      </dgm:t>
    </dgm:pt>
    <dgm:pt modelId="{B406D69C-9DC5-0249-885A-22CECCFB222B}" type="sibTrans" cxnId="{3C1A6947-0D1A-2342-BB3D-DE67B9C7469F}">
      <dgm:prSet/>
      <dgm:spPr/>
      <dgm:t>
        <a:bodyPr/>
        <a:lstStyle/>
        <a:p>
          <a:endParaRPr lang="en-GB"/>
        </a:p>
      </dgm:t>
    </dgm:pt>
    <dgm:pt modelId="{E6D24580-08C4-744E-9945-BA9EC1B60574}">
      <dgm:prSet/>
      <dgm:spPr/>
      <dgm:t>
        <a:bodyPr/>
        <a:lstStyle/>
        <a:p>
          <a:r>
            <a:rPr lang="en-DE" dirty="0"/>
            <a:t>Block Proposal Level </a:t>
          </a:r>
        </a:p>
      </dgm:t>
    </dgm:pt>
    <dgm:pt modelId="{83FCF8A7-3F7B-9D41-A951-4AAF464D4562}" type="parTrans" cxnId="{EC04CA47-E8D2-0C40-87E5-08E5B7E0E6C7}">
      <dgm:prSet/>
      <dgm:spPr/>
      <dgm:t>
        <a:bodyPr/>
        <a:lstStyle/>
        <a:p>
          <a:endParaRPr lang="en-GB"/>
        </a:p>
      </dgm:t>
    </dgm:pt>
    <dgm:pt modelId="{BB4195FC-CAEE-604E-A8AD-BC5AF1DC0CCA}" type="sibTrans" cxnId="{EC04CA47-E8D2-0C40-87E5-08E5B7E0E6C7}">
      <dgm:prSet/>
      <dgm:spPr/>
      <dgm:t>
        <a:bodyPr/>
        <a:lstStyle/>
        <a:p>
          <a:endParaRPr lang="en-GB"/>
        </a:p>
      </dgm:t>
    </dgm:pt>
    <dgm:pt modelId="{B15ED468-318D-9548-BFF4-F2DEB09B00A9}">
      <dgm:prSet/>
      <dgm:spPr/>
      <dgm:t>
        <a:bodyPr/>
        <a:lstStyle/>
        <a:p>
          <a:r>
            <a:rPr lang="en-DE" dirty="0"/>
            <a:t>Smart Contract Level</a:t>
          </a:r>
        </a:p>
      </dgm:t>
    </dgm:pt>
    <dgm:pt modelId="{CF3DF049-64D2-4A4B-A18F-EB9CEDE503CE}" type="parTrans" cxnId="{A300F039-D229-0942-85F6-9466F7118D08}">
      <dgm:prSet/>
      <dgm:spPr/>
      <dgm:t>
        <a:bodyPr/>
        <a:lstStyle/>
        <a:p>
          <a:endParaRPr lang="en-GB"/>
        </a:p>
      </dgm:t>
    </dgm:pt>
    <dgm:pt modelId="{06CF2E9F-B8BF-1A45-9195-95009C32CE3C}" type="sibTrans" cxnId="{A300F039-D229-0942-85F6-9466F7118D08}">
      <dgm:prSet/>
      <dgm:spPr/>
      <dgm:t>
        <a:bodyPr/>
        <a:lstStyle/>
        <a:p>
          <a:endParaRPr lang="en-GB"/>
        </a:p>
      </dgm:t>
    </dgm:pt>
    <dgm:pt modelId="{593DC1A2-105F-2441-B19D-8E4E0524F5A1}" type="pres">
      <dgm:prSet presAssocID="{08FE03E0-71CF-F14C-B654-ABB3807BDED2}" presName="compositeShape" presStyleCnt="0">
        <dgm:presLayoutVars>
          <dgm:chMax val="7"/>
          <dgm:dir/>
          <dgm:resizeHandles val="exact"/>
        </dgm:presLayoutVars>
      </dgm:prSet>
      <dgm:spPr/>
    </dgm:pt>
    <dgm:pt modelId="{16480AC5-E9B9-9E4C-B348-F11D992BDAC8}" type="pres">
      <dgm:prSet presAssocID="{08FE03E0-71CF-F14C-B654-ABB3807BDED2}" presName="wedge1" presStyleLbl="node1" presStyleIdx="0" presStyleCnt="3"/>
      <dgm:spPr/>
    </dgm:pt>
    <dgm:pt modelId="{2213920E-33ED-B048-8846-2B6E2A214C45}" type="pres">
      <dgm:prSet presAssocID="{08FE03E0-71CF-F14C-B654-ABB3807BDED2}" presName="wedge1Tx" presStyleLbl="node1" presStyleIdx="0" presStyleCnt="3">
        <dgm:presLayoutVars>
          <dgm:chMax val="0"/>
          <dgm:chPref val="0"/>
          <dgm:bulletEnabled val="1"/>
        </dgm:presLayoutVars>
      </dgm:prSet>
      <dgm:spPr/>
    </dgm:pt>
    <dgm:pt modelId="{B4FA4369-EA2A-2B4D-B0DD-03ED169EFCF8}" type="pres">
      <dgm:prSet presAssocID="{08FE03E0-71CF-F14C-B654-ABB3807BDED2}" presName="wedge2" presStyleLbl="node1" presStyleIdx="1" presStyleCnt="3"/>
      <dgm:spPr/>
    </dgm:pt>
    <dgm:pt modelId="{6D33041D-9926-9442-84AC-C2EDB4795F07}" type="pres">
      <dgm:prSet presAssocID="{08FE03E0-71CF-F14C-B654-ABB3807BDED2}" presName="wedge2Tx" presStyleLbl="node1" presStyleIdx="1" presStyleCnt="3">
        <dgm:presLayoutVars>
          <dgm:chMax val="0"/>
          <dgm:chPref val="0"/>
          <dgm:bulletEnabled val="1"/>
        </dgm:presLayoutVars>
      </dgm:prSet>
      <dgm:spPr/>
    </dgm:pt>
    <dgm:pt modelId="{42CFBCF7-3BBC-C84A-B9F8-EFA3B038093B}" type="pres">
      <dgm:prSet presAssocID="{08FE03E0-71CF-F14C-B654-ABB3807BDED2}" presName="wedge3" presStyleLbl="node1" presStyleIdx="2" presStyleCnt="3" custLinFactNeighborX="196"/>
      <dgm:spPr/>
    </dgm:pt>
    <dgm:pt modelId="{849020C6-E85D-8A49-AA92-1FAE94422460}" type="pres">
      <dgm:prSet presAssocID="{08FE03E0-71CF-F14C-B654-ABB3807BDED2}" presName="wedge3Tx" presStyleLbl="node1" presStyleIdx="2" presStyleCnt="3">
        <dgm:presLayoutVars>
          <dgm:chMax val="0"/>
          <dgm:chPref val="0"/>
          <dgm:bulletEnabled val="1"/>
        </dgm:presLayoutVars>
      </dgm:prSet>
      <dgm:spPr/>
    </dgm:pt>
  </dgm:ptLst>
  <dgm:cxnLst>
    <dgm:cxn modelId="{A300F039-D229-0942-85F6-9466F7118D08}" srcId="{08FE03E0-71CF-F14C-B654-ABB3807BDED2}" destId="{B15ED468-318D-9548-BFF4-F2DEB09B00A9}" srcOrd="1" destOrd="0" parTransId="{CF3DF049-64D2-4A4B-A18F-EB9CEDE503CE}" sibTransId="{06CF2E9F-B8BF-1A45-9195-95009C32CE3C}"/>
    <dgm:cxn modelId="{3C1A6947-0D1A-2342-BB3D-DE67B9C7469F}" srcId="{08FE03E0-71CF-F14C-B654-ABB3807BDED2}" destId="{4CAFDA17-2EB9-4B47-84D3-E763C059892B}" srcOrd="2" destOrd="0" parTransId="{5485523D-A6F0-6040-81F1-251D166253E2}" sibTransId="{B406D69C-9DC5-0249-885A-22CECCFB222B}"/>
    <dgm:cxn modelId="{EC04CA47-E8D2-0C40-87E5-08E5B7E0E6C7}" srcId="{08FE03E0-71CF-F14C-B654-ABB3807BDED2}" destId="{E6D24580-08C4-744E-9945-BA9EC1B60574}" srcOrd="0" destOrd="0" parTransId="{83FCF8A7-3F7B-9D41-A951-4AAF464D4562}" sibTransId="{BB4195FC-CAEE-604E-A8AD-BC5AF1DC0CCA}"/>
    <dgm:cxn modelId="{4FB46F57-CC22-1244-A121-3D5F3B0B7A1A}" type="presOf" srcId="{4CAFDA17-2EB9-4B47-84D3-E763C059892B}" destId="{42CFBCF7-3BBC-C84A-B9F8-EFA3B038093B}" srcOrd="0" destOrd="0" presId="urn:microsoft.com/office/officeart/2005/8/layout/chart3"/>
    <dgm:cxn modelId="{73E78B58-E003-8F43-9B57-6D6749C2A8B1}" type="presOf" srcId="{E6D24580-08C4-744E-9945-BA9EC1B60574}" destId="{2213920E-33ED-B048-8846-2B6E2A214C45}" srcOrd="1" destOrd="0" presId="urn:microsoft.com/office/officeart/2005/8/layout/chart3"/>
    <dgm:cxn modelId="{F3620188-E53F-5642-B1CB-A9AEF6AF5761}" type="presOf" srcId="{B15ED468-318D-9548-BFF4-F2DEB09B00A9}" destId="{6D33041D-9926-9442-84AC-C2EDB4795F07}" srcOrd="1" destOrd="0" presId="urn:microsoft.com/office/officeart/2005/8/layout/chart3"/>
    <dgm:cxn modelId="{106176A5-D9E5-3D4D-80AC-77F8A4020D07}" type="presOf" srcId="{B15ED468-318D-9548-BFF4-F2DEB09B00A9}" destId="{B4FA4369-EA2A-2B4D-B0DD-03ED169EFCF8}" srcOrd="0" destOrd="0" presId="urn:microsoft.com/office/officeart/2005/8/layout/chart3"/>
    <dgm:cxn modelId="{FF6847F7-9532-4B4B-9CD3-6AFF3D1A9523}" type="presOf" srcId="{08FE03E0-71CF-F14C-B654-ABB3807BDED2}" destId="{593DC1A2-105F-2441-B19D-8E4E0524F5A1}" srcOrd="0" destOrd="0" presId="urn:microsoft.com/office/officeart/2005/8/layout/chart3"/>
    <dgm:cxn modelId="{BB9C89FD-B8AE-1645-BD26-8DD82FE0F18C}" type="presOf" srcId="{E6D24580-08C4-744E-9945-BA9EC1B60574}" destId="{16480AC5-E9B9-9E4C-B348-F11D992BDAC8}" srcOrd="0" destOrd="0" presId="urn:microsoft.com/office/officeart/2005/8/layout/chart3"/>
    <dgm:cxn modelId="{D8AE15FE-E4E2-B94C-AB1D-2F7C2970D706}" type="presOf" srcId="{4CAFDA17-2EB9-4B47-84D3-E763C059892B}" destId="{849020C6-E85D-8A49-AA92-1FAE94422460}" srcOrd="1" destOrd="0" presId="urn:microsoft.com/office/officeart/2005/8/layout/chart3"/>
    <dgm:cxn modelId="{A4370358-9B31-544B-846A-3C2C465692BE}" type="presParOf" srcId="{593DC1A2-105F-2441-B19D-8E4E0524F5A1}" destId="{16480AC5-E9B9-9E4C-B348-F11D992BDAC8}" srcOrd="0" destOrd="0" presId="urn:microsoft.com/office/officeart/2005/8/layout/chart3"/>
    <dgm:cxn modelId="{F089DB06-6A39-6141-9A6F-4C7F3C256B6C}" type="presParOf" srcId="{593DC1A2-105F-2441-B19D-8E4E0524F5A1}" destId="{2213920E-33ED-B048-8846-2B6E2A214C45}" srcOrd="1" destOrd="0" presId="urn:microsoft.com/office/officeart/2005/8/layout/chart3"/>
    <dgm:cxn modelId="{48F74B3C-9646-DC4B-B7B8-37036AEBC859}" type="presParOf" srcId="{593DC1A2-105F-2441-B19D-8E4E0524F5A1}" destId="{B4FA4369-EA2A-2B4D-B0DD-03ED169EFCF8}" srcOrd="2" destOrd="0" presId="urn:microsoft.com/office/officeart/2005/8/layout/chart3"/>
    <dgm:cxn modelId="{AF1541B5-A83B-6248-9A5E-A219084385DE}" type="presParOf" srcId="{593DC1A2-105F-2441-B19D-8E4E0524F5A1}" destId="{6D33041D-9926-9442-84AC-C2EDB4795F07}" srcOrd="3" destOrd="0" presId="urn:microsoft.com/office/officeart/2005/8/layout/chart3"/>
    <dgm:cxn modelId="{5E74EB03-4621-2343-97B2-EB5EF4E6E62C}" type="presParOf" srcId="{593DC1A2-105F-2441-B19D-8E4E0524F5A1}" destId="{42CFBCF7-3BBC-C84A-B9F8-EFA3B038093B}" srcOrd="4" destOrd="0" presId="urn:microsoft.com/office/officeart/2005/8/layout/chart3"/>
    <dgm:cxn modelId="{2804EF00-8ADF-764B-9A93-738A36609D88}" type="presParOf" srcId="{593DC1A2-105F-2441-B19D-8E4E0524F5A1}" destId="{849020C6-E85D-8A49-AA92-1FAE94422460}"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B30B13-45BD-964C-9FB8-503FA6C2287C}"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GB"/>
        </a:p>
      </dgm:t>
    </dgm:pt>
    <dgm:pt modelId="{9013C0CD-FC2D-D54B-AE1B-6EB2239D451F}">
      <dgm:prSet phldrT="[Text]"/>
      <dgm:spPr/>
      <dgm:t>
        <a:bodyPr/>
        <a:lstStyle/>
        <a:p>
          <a:r>
            <a:rPr lang="en-GB" dirty="0"/>
            <a:t>Sanctioned Addresses</a:t>
          </a:r>
        </a:p>
      </dgm:t>
    </dgm:pt>
    <dgm:pt modelId="{70CB1256-399C-0545-BC42-6C4C969CDFB1}" type="parTrans" cxnId="{CD8CD14E-7CA1-0846-9CE1-FB2FB131E3CA}">
      <dgm:prSet/>
      <dgm:spPr/>
      <dgm:t>
        <a:bodyPr/>
        <a:lstStyle/>
        <a:p>
          <a:endParaRPr lang="en-GB"/>
        </a:p>
      </dgm:t>
    </dgm:pt>
    <dgm:pt modelId="{D4482F7A-9464-A14F-8DA0-ECEE4E81B7BA}" type="sibTrans" cxnId="{CD8CD14E-7CA1-0846-9CE1-FB2FB131E3CA}">
      <dgm:prSet/>
      <dgm:spPr/>
      <dgm:t>
        <a:bodyPr/>
        <a:lstStyle/>
        <a:p>
          <a:endParaRPr lang="en-GB"/>
        </a:p>
      </dgm:t>
    </dgm:pt>
    <dgm:pt modelId="{F1CAA444-D46A-8749-9A32-B628CA8684E3}">
      <dgm:prSet phldrT="[Text]" custT="1"/>
      <dgm:spPr/>
      <dgm:t>
        <a:bodyPr/>
        <a:lstStyle/>
        <a:p>
          <a:r>
            <a:rPr lang="en-GB" sz="1800" dirty="0"/>
            <a:t>Limited to predefined list</a:t>
          </a:r>
        </a:p>
      </dgm:t>
    </dgm:pt>
    <dgm:pt modelId="{DAE98581-81A0-0349-868C-E01BB1E600EE}" type="parTrans" cxnId="{8CF1F77E-E1A7-EB4D-BC2B-80BA93055054}">
      <dgm:prSet/>
      <dgm:spPr/>
      <dgm:t>
        <a:bodyPr/>
        <a:lstStyle/>
        <a:p>
          <a:endParaRPr lang="en-GB"/>
        </a:p>
      </dgm:t>
    </dgm:pt>
    <dgm:pt modelId="{74626155-838F-BD4D-8B03-15DAFCF860EB}" type="sibTrans" cxnId="{8CF1F77E-E1A7-EB4D-BC2B-80BA93055054}">
      <dgm:prSet/>
      <dgm:spPr/>
      <dgm:t>
        <a:bodyPr/>
        <a:lstStyle/>
        <a:p>
          <a:endParaRPr lang="en-GB"/>
        </a:p>
      </dgm:t>
    </dgm:pt>
    <dgm:pt modelId="{89C7A9A5-CA91-1543-9981-443AAF0FBDC0}">
      <dgm:prSet phldrT="[Text]" custT="1"/>
      <dgm:spPr/>
      <dgm:t>
        <a:bodyPr/>
        <a:lstStyle/>
        <a:p>
          <a:r>
            <a:rPr lang="en-GB" sz="1800" dirty="0"/>
            <a:t>Discover other addresses that might be subject to censorship</a:t>
          </a:r>
        </a:p>
      </dgm:t>
    </dgm:pt>
    <dgm:pt modelId="{F60B1510-430E-354E-9389-22532CA7A5BD}" type="parTrans" cxnId="{0B511A73-3586-8D40-B04A-FA4FC07C787F}">
      <dgm:prSet/>
      <dgm:spPr/>
      <dgm:t>
        <a:bodyPr/>
        <a:lstStyle/>
        <a:p>
          <a:endParaRPr lang="en-GB"/>
        </a:p>
      </dgm:t>
    </dgm:pt>
    <dgm:pt modelId="{2476A941-4B6E-B443-9DE6-BA3866A99469}" type="sibTrans" cxnId="{0B511A73-3586-8D40-B04A-FA4FC07C787F}">
      <dgm:prSet/>
      <dgm:spPr/>
      <dgm:t>
        <a:bodyPr/>
        <a:lstStyle/>
        <a:p>
          <a:endParaRPr lang="en-GB"/>
        </a:p>
      </dgm:t>
    </dgm:pt>
    <dgm:pt modelId="{F4502294-2CBF-A340-94D8-C1374D1405A2}">
      <dgm:prSet phldrT="[Text]"/>
      <dgm:spPr/>
      <dgm:t>
        <a:bodyPr/>
        <a:lstStyle/>
        <a:p>
          <a:r>
            <a:rPr lang="en-GB" dirty="0"/>
            <a:t>MEV-Reward</a:t>
          </a:r>
        </a:p>
      </dgm:t>
    </dgm:pt>
    <dgm:pt modelId="{217F3D2B-668F-294C-9219-2070BF9B939D}" type="parTrans" cxnId="{A515F4B2-E9B9-A744-B8F5-D4DFE0049206}">
      <dgm:prSet/>
      <dgm:spPr/>
      <dgm:t>
        <a:bodyPr/>
        <a:lstStyle/>
        <a:p>
          <a:endParaRPr lang="en-GB"/>
        </a:p>
      </dgm:t>
    </dgm:pt>
    <dgm:pt modelId="{C4E7453D-CFB5-EA4E-A3B5-8190096BD055}" type="sibTrans" cxnId="{A515F4B2-E9B9-A744-B8F5-D4DFE0049206}">
      <dgm:prSet/>
      <dgm:spPr/>
      <dgm:t>
        <a:bodyPr/>
        <a:lstStyle/>
        <a:p>
          <a:endParaRPr lang="en-GB"/>
        </a:p>
      </dgm:t>
    </dgm:pt>
    <dgm:pt modelId="{238BAFB4-16FC-A744-B723-215545E86C4D}">
      <dgm:prSet phldrT="[Text]" custT="1"/>
      <dgm:spPr/>
      <dgm:t>
        <a:bodyPr/>
        <a:lstStyle/>
        <a:p>
          <a:r>
            <a:rPr lang="en-GB" sz="1800" dirty="0"/>
            <a:t>MEV-Reward plays a role for transaction rank</a:t>
          </a:r>
        </a:p>
      </dgm:t>
    </dgm:pt>
    <dgm:pt modelId="{1AF7DEEF-5D35-9944-A8EE-44AE0E570F54}" type="parTrans" cxnId="{0311E895-0AD1-3D48-8ACF-4FA61F620EE6}">
      <dgm:prSet/>
      <dgm:spPr/>
      <dgm:t>
        <a:bodyPr/>
        <a:lstStyle/>
        <a:p>
          <a:endParaRPr lang="en-GB"/>
        </a:p>
      </dgm:t>
    </dgm:pt>
    <dgm:pt modelId="{558B9A0C-6FA6-7945-BED5-7A34B1461672}" type="sibTrans" cxnId="{0311E895-0AD1-3D48-8ACF-4FA61F620EE6}">
      <dgm:prSet/>
      <dgm:spPr/>
      <dgm:t>
        <a:bodyPr/>
        <a:lstStyle/>
        <a:p>
          <a:endParaRPr lang="en-GB"/>
        </a:p>
      </dgm:t>
    </dgm:pt>
    <dgm:pt modelId="{40B59E61-A17B-2B4E-A742-A140D995A1BE}">
      <dgm:prSet phldrT="[Text]" custT="1"/>
      <dgm:spPr/>
      <dgm:t>
        <a:bodyPr/>
        <a:lstStyle/>
        <a:p>
          <a:r>
            <a:rPr lang="en-GB" sz="1800" dirty="0"/>
            <a:t>Ideally, include it in the ranking process</a:t>
          </a:r>
        </a:p>
      </dgm:t>
    </dgm:pt>
    <dgm:pt modelId="{593FF7F8-81A1-FB42-96DE-BC34D86618B0}" type="parTrans" cxnId="{BF5D1351-E307-824E-AAE7-2F383795CC62}">
      <dgm:prSet/>
      <dgm:spPr/>
      <dgm:t>
        <a:bodyPr/>
        <a:lstStyle/>
        <a:p>
          <a:endParaRPr lang="en-GB"/>
        </a:p>
      </dgm:t>
    </dgm:pt>
    <dgm:pt modelId="{935E76D7-7585-CE46-BF77-17219A9F29E2}" type="sibTrans" cxnId="{BF5D1351-E307-824E-AAE7-2F383795CC62}">
      <dgm:prSet/>
      <dgm:spPr/>
      <dgm:t>
        <a:bodyPr/>
        <a:lstStyle/>
        <a:p>
          <a:endParaRPr lang="en-GB"/>
        </a:p>
      </dgm:t>
    </dgm:pt>
    <dgm:pt modelId="{0230AC9B-7DDF-0249-A544-078397AC92FD}">
      <dgm:prSet phldrT="[Text]"/>
      <dgm:spPr/>
      <dgm:t>
        <a:bodyPr/>
        <a:lstStyle/>
        <a:p>
          <a:r>
            <a:rPr lang="en-GB" dirty="0"/>
            <a:t>Transaction Ranking Granularity</a:t>
          </a:r>
        </a:p>
      </dgm:t>
    </dgm:pt>
    <dgm:pt modelId="{F85CB4F7-12EF-6C4C-876D-6D50151B89FE}" type="parTrans" cxnId="{87191E62-D322-5045-89F5-1803478CDFD1}">
      <dgm:prSet/>
      <dgm:spPr/>
      <dgm:t>
        <a:bodyPr/>
        <a:lstStyle/>
        <a:p>
          <a:endParaRPr lang="en-GB"/>
        </a:p>
      </dgm:t>
    </dgm:pt>
    <dgm:pt modelId="{679E2C70-3DB1-3640-AF00-46CDEF5C76CC}" type="sibTrans" cxnId="{87191E62-D322-5045-89F5-1803478CDFD1}">
      <dgm:prSet/>
      <dgm:spPr/>
      <dgm:t>
        <a:bodyPr/>
        <a:lstStyle/>
        <a:p>
          <a:endParaRPr lang="en-GB"/>
        </a:p>
      </dgm:t>
    </dgm:pt>
    <dgm:pt modelId="{7A549AE3-6EAA-3741-BF36-7713E04B7F80}">
      <dgm:prSet phldrT="[Text]" custT="1"/>
      <dgm:spPr/>
      <dgm:t>
        <a:bodyPr/>
        <a:lstStyle/>
        <a:p>
          <a:r>
            <a:rPr lang="en-GB" sz="1800" dirty="0"/>
            <a:t>For ease of arguing, we bundle transactions into ranking classes</a:t>
          </a:r>
        </a:p>
      </dgm:t>
    </dgm:pt>
    <dgm:pt modelId="{CC12692D-BB78-9A44-A007-C8688965FEDF}" type="parTrans" cxnId="{A660D544-FA9D-1940-A35E-A8172995FA96}">
      <dgm:prSet/>
      <dgm:spPr/>
      <dgm:t>
        <a:bodyPr/>
        <a:lstStyle/>
        <a:p>
          <a:endParaRPr lang="en-GB"/>
        </a:p>
      </dgm:t>
    </dgm:pt>
    <dgm:pt modelId="{DB5E00F1-8AAC-0847-BB51-C86854F938E3}" type="sibTrans" cxnId="{A660D544-FA9D-1940-A35E-A8172995FA96}">
      <dgm:prSet/>
      <dgm:spPr/>
      <dgm:t>
        <a:bodyPr/>
        <a:lstStyle/>
        <a:p>
          <a:endParaRPr lang="en-GB"/>
        </a:p>
      </dgm:t>
    </dgm:pt>
    <dgm:pt modelId="{65C3C0DF-DE74-A748-B1E3-99BA53EE3646}">
      <dgm:prSet phldrT="[Text]" custT="1"/>
      <dgm:spPr/>
      <dgm:t>
        <a:bodyPr/>
        <a:lstStyle/>
        <a:p>
          <a:r>
            <a:rPr lang="en-GB" sz="1800" dirty="0"/>
            <a:t>Ideally, you look at a case-by-case basis</a:t>
          </a:r>
        </a:p>
      </dgm:t>
    </dgm:pt>
    <dgm:pt modelId="{98DA56CE-0369-D741-8DB1-285095C679C2}" type="parTrans" cxnId="{6F021F29-CBF3-ED4E-AB6A-8EBAF4A65BEC}">
      <dgm:prSet/>
      <dgm:spPr/>
      <dgm:t>
        <a:bodyPr/>
        <a:lstStyle/>
        <a:p>
          <a:endParaRPr lang="en-GB"/>
        </a:p>
      </dgm:t>
    </dgm:pt>
    <dgm:pt modelId="{3BDA4645-5E39-FE46-9F4D-180D80870ACF}" type="sibTrans" cxnId="{6F021F29-CBF3-ED4E-AB6A-8EBAF4A65BEC}">
      <dgm:prSet/>
      <dgm:spPr/>
      <dgm:t>
        <a:bodyPr/>
        <a:lstStyle/>
        <a:p>
          <a:endParaRPr lang="en-GB"/>
        </a:p>
      </dgm:t>
    </dgm:pt>
    <dgm:pt modelId="{CF4A019A-28F7-614C-AD10-EA6E3D69FA26}">
      <dgm:prSet phldrT="[Text]"/>
      <dgm:spPr/>
      <dgm:t>
        <a:bodyPr/>
        <a:lstStyle/>
        <a:p>
          <a:r>
            <a:rPr lang="en-GB" dirty="0"/>
            <a:t>Latency</a:t>
          </a:r>
        </a:p>
      </dgm:t>
    </dgm:pt>
    <dgm:pt modelId="{606441C4-1249-904F-A907-D532BEFE5756}" type="parTrans" cxnId="{EEA047A2-2717-5542-AE8F-EC155C6071E3}">
      <dgm:prSet/>
      <dgm:spPr/>
      <dgm:t>
        <a:bodyPr/>
        <a:lstStyle/>
        <a:p>
          <a:endParaRPr lang="en-GB"/>
        </a:p>
      </dgm:t>
    </dgm:pt>
    <dgm:pt modelId="{85FD995A-0B9E-954D-BD65-C76D30D0DCFE}" type="sibTrans" cxnId="{EEA047A2-2717-5542-AE8F-EC155C6071E3}">
      <dgm:prSet/>
      <dgm:spPr/>
      <dgm:t>
        <a:bodyPr/>
        <a:lstStyle/>
        <a:p>
          <a:endParaRPr lang="en-GB"/>
        </a:p>
      </dgm:t>
    </dgm:pt>
    <dgm:pt modelId="{36C1486C-A45D-D547-9CE1-91ADDBA4F0D5}">
      <dgm:prSet custT="1"/>
      <dgm:spPr/>
      <dgm:t>
        <a:bodyPr/>
        <a:lstStyle/>
        <a:p>
          <a:r>
            <a:rPr lang="en-GB" sz="1800" dirty="0"/>
            <a:t>Latency of transactions propagation is a factor to consider</a:t>
          </a:r>
        </a:p>
      </dgm:t>
    </dgm:pt>
    <dgm:pt modelId="{3A85493B-B462-0C4D-BC00-7962EA323F79}" type="parTrans" cxnId="{85B4DAB3-78E1-E844-9CD9-4C34A20815BC}">
      <dgm:prSet/>
      <dgm:spPr/>
      <dgm:t>
        <a:bodyPr/>
        <a:lstStyle/>
        <a:p>
          <a:endParaRPr lang="en-GB"/>
        </a:p>
      </dgm:t>
    </dgm:pt>
    <dgm:pt modelId="{B01C7FAA-057F-8D4B-A941-890187678C36}" type="sibTrans" cxnId="{85B4DAB3-78E1-E844-9CD9-4C34A20815BC}">
      <dgm:prSet/>
      <dgm:spPr/>
      <dgm:t>
        <a:bodyPr/>
        <a:lstStyle/>
        <a:p>
          <a:endParaRPr lang="en-GB"/>
        </a:p>
      </dgm:t>
    </dgm:pt>
    <dgm:pt modelId="{75B91B67-E280-524E-9388-EE2A7C3C36BA}">
      <dgm:prSet custT="1"/>
      <dgm:spPr/>
      <dgm:t>
        <a:bodyPr/>
        <a:lstStyle/>
        <a:p>
          <a:r>
            <a:rPr lang="en-GB" sz="1800" dirty="0"/>
            <a:t>We could be producing false positives</a:t>
          </a:r>
          <a:endParaRPr lang="en-GB" sz="2100" dirty="0"/>
        </a:p>
      </dgm:t>
    </dgm:pt>
    <dgm:pt modelId="{08F2F62A-2896-2B46-806B-8E470F6D2455}" type="parTrans" cxnId="{69C3487D-86D6-0946-8C36-3478F44C112A}">
      <dgm:prSet/>
      <dgm:spPr/>
      <dgm:t>
        <a:bodyPr/>
        <a:lstStyle/>
        <a:p>
          <a:endParaRPr lang="en-GB"/>
        </a:p>
      </dgm:t>
    </dgm:pt>
    <dgm:pt modelId="{2B8F91E0-5FC9-0742-BC9F-211E3C706934}" type="sibTrans" cxnId="{69C3487D-86D6-0946-8C36-3478F44C112A}">
      <dgm:prSet/>
      <dgm:spPr/>
      <dgm:t>
        <a:bodyPr/>
        <a:lstStyle/>
        <a:p>
          <a:endParaRPr lang="en-GB"/>
        </a:p>
      </dgm:t>
    </dgm:pt>
    <dgm:pt modelId="{BA6D2F83-C778-C54C-95F6-06348762F322}">
      <dgm:prSet phldrT="[Text]" custT="1"/>
      <dgm:spPr/>
      <dgm:t>
        <a:bodyPr/>
        <a:lstStyle/>
        <a:p>
          <a:endParaRPr lang="en-GB" sz="1800" dirty="0"/>
        </a:p>
      </dgm:t>
    </dgm:pt>
    <dgm:pt modelId="{338EE193-718F-A245-B04F-7A812E7BE5FF}" type="parTrans" cxnId="{1AE58642-E65B-3044-A808-B0F37995BD69}">
      <dgm:prSet/>
      <dgm:spPr/>
      <dgm:t>
        <a:bodyPr/>
        <a:lstStyle/>
        <a:p>
          <a:endParaRPr lang="en-GB"/>
        </a:p>
      </dgm:t>
    </dgm:pt>
    <dgm:pt modelId="{BF91B905-018F-864C-A873-8714D4CDB362}" type="sibTrans" cxnId="{1AE58642-E65B-3044-A808-B0F37995BD69}">
      <dgm:prSet/>
      <dgm:spPr/>
      <dgm:t>
        <a:bodyPr/>
        <a:lstStyle/>
        <a:p>
          <a:endParaRPr lang="en-GB"/>
        </a:p>
      </dgm:t>
    </dgm:pt>
    <dgm:pt modelId="{A2BDD742-A602-F14E-9219-EBDB83471963}">
      <dgm:prSet phldrT="[Text]" custT="1"/>
      <dgm:spPr/>
      <dgm:t>
        <a:bodyPr/>
        <a:lstStyle/>
        <a:p>
          <a:endParaRPr lang="en-GB" sz="1800" dirty="0"/>
        </a:p>
      </dgm:t>
    </dgm:pt>
    <dgm:pt modelId="{5759A787-658B-1944-A3A0-F5DA4E5BC230}" type="parTrans" cxnId="{4F4C9A89-1F64-D947-9565-379319C5C142}">
      <dgm:prSet/>
      <dgm:spPr/>
      <dgm:t>
        <a:bodyPr/>
        <a:lstStyle/>
        <a:p>
          <a:endParaRPr lang="en-GB"/>
        </a:p>
      </dgm:t>
    </dgm:pt>
    <dgm:pt modelId="{66BCA527-4D50-DD44-940D-74EFBEEBB8C7}" type="sibTrans" cxnId="{4F4C9A89-1F64-D947-9565-379319C5C142}">
      <dgm:prSet/>
      <dgm:spPr/>
      <dgm:t>
        <a:bodyPr/>
        <a:lstStyle/>
        <a:p>
          <a:endParaRPr lang="en-GB"/>
        </a:p>
      </dgm:t>
    </dgm:pt>
    <dgm:pt modelId="{49979E5A-F656-FB47-8FF8-319113F02640}">
      <dgm:prSet phldrT="[Text]" custT="1"/>
      <dgm:spPr/>
      <dgm:t>
        <a:bodyPr/>
        <a:lstStyle/>
        <a:p>
          <a:endParaRPr lang="en-GB" sz="1800" dirty="0"/>
        </a:p>
      </dgm:t>
    </dgm:pt>
    <dgm:pt modelId="{76935EC3-B537-B44D-B140-C9B1BCC3E2F5}" type="parTrans" cxnId="{0F3B3B83-3886-304C-B08A-83E2C0C85229}">
      <dgm:prSet/>
      <dgm:spPr/>
      <dgm:t>
        <a:bodyPr/>
        <a:lstStyle/>
        <a:p>
          <a:endParaRPr lang="en-GB"/>
        </a:p>
      </dgm:t>
    </dgm:pt>
    <dgm:pt modelId="{0F87CA3C-FB8D-2848-B732-943DA700EFDD}" type="sibTrans" cxnId="{0F3B3B83-3886-304C-B08A-83E2C0C85229}">
      <dgm:prSet/>
      <dgm:spPr/>
      <dgm:t>
        <a:bodyPr/>
        <a:lstStyle/>
        <a:p>
          <a:endParaRPr lang="en-GB"/>
        </a:p>
      </dgm:t>
    </dgm:pt>
    <dgm:pt modelId="{1E205406-9853-BA4E-A0B8-3724E523B562}">
      <dgm:prSet custT="1"/>
      <dgm:spPr/>
      <dgm:t>
        <a:bodyPr/>
        <a:lstStyle/>
        <a:p>
          <a:endParaRPr lang="en-GB" sz="1800" dirty="0"/>
        </a:p>
      </dgm:t>
    </dgm:pt>
    <dgm:pt modelId="{0D17DEC0-CE74-2145-8805-9AB83811F9DA}" type="parTrans" cxnId="{15835389-CA66-1649-9045-0AA03E89DA0B}">
      <dgm:prSet/>
      <dgm:spPr/>
      <dgm:t>
        <a:bodyPr/>
        <a:lstStyle/>
        <a:p>
          <a:endParaRPr lang="en-GB"/>
        </a:p>
      </dgm:t>
    </dgm:pt>
    <dgm:pt modelId="{D4DC59F7-C442-A645-BEFB-54B26B030A1D}" type="sibTrans" cxnId="{15835389-CA66-1649-9045-0AA03E89DA0B}">
      <dgm:prSet/>
      <dgm:spPr/>
      <dgm:t>
        <a:bodyPr/>
        <a:lstStyle/>
        <a:p>
          <a:endParaRPr lang="en-GB"/>
        </a:p>
      </dgm:t>
    </dgm:pt>
    <dgm:pt modelId="{A546B7D9-2D4F-CC4E-AF66-7F15136DE866}" type="pres">
      <dgm:prSet presAssocID="{D0B30B13-45BD-964C-9FB8-503FA6C2287C}" presName="Name0" presStyleCnt="0">
        <dgm:presLayoutVars>
          <dgm:dir/>
          <dgm:animLvl val="lvl"/>
          <dgm:resizeHandles val="exact"/>
        </dgm:presLayoutVars>
      </dgm:prSet>
      <dgm:spPr/>
    </dgm:pt>
    <dgm:pt modelId="{935664E0-1481-2545-98D6-2F05ED7F32D7}" type="pres">
      <dgm:prSet presAssocID="{9013C0CD-FC2D-D54B-AE1B-6EB2239D451F}" presName="composite" presStyleCnt="0"/>
      <dgm:spPr/>
    </dgm:pt>
    <dgm:pt modelId="{DA619439-7BFE-244E-842C-B4163ECC2547}" type="pres">
      <dgm:prSet presAssocID="{9013C0CD-FC2D-D54B-AE1B-6EB2239D451F}" presName="parTx" presStyleLbl="alignNode1" presStyleIdx="0" presStyleCnt="4">
        <dgm:presLayoutVars>
          <dgm:chMax val="0"/>
          <dgm:chPref val="0"/>
          <dgm:bulletEnabled val="1"/>
        </dgm:presLayoutVars>
      </dgm:prSet>
      <dgm:spPr/>
    </dgm:pt>
    <dgm:pt modelId="{6E9A3BDC-578F-4F46-BA66-B938EFC6B980}" type="pres">
      <dgm:prSet presAssocID="{9013C0CD-FC2D-D54B-AE1B-6EB2239D451F}" presName="desTx" presStyleLbl="alignAccFollowNode1" presStyleIdx="0" presStyleCnt="4">
        <dgm:presLayoutVars>
          <dgm:bulletEnabled val="1"/>
        </dgm:presLayoutVars>
      </dgm:prSet>
      <dgm:spPr/>
    </dgm:pt>
    <dgm:pt modelId="{188335A6-08E7-714A-BB2D-35EEB29CAA9A}" type="pres">
      <dgm:prSet presAssocID="{D4482F7A-9464-A14F-8DA0-ECEE4E81B7BA}" presName="space" presStyleCnt="0"/>
      <dgm:spPr/>
    </dgm:pt>
    <dgm:pt modelId="{D8165D59-694D-9742-AD99-F2AF05F8C567}" type="pres">
      <dgm:prSet presAssocID="{F4502294-2CBF-A340-94D8-C1374D1405A2}" presName="composite" presStyleCnt="0"/>
      <dgm:spPr/>
    </dgm:pt>
    <dgm:pt modelId="{65842C5B-6D07-794F-A4D6-D915AC30CAE7}" type="pres">
      <dgm:prSet presAssocID="{F4502294-2CBF-A340-94D8-C1374D1405A2}" presName="parTx" presStyleLbl="alignNode1" presStyleIdx="1" presStyleCnt="4">
        <dgm:presLayoutVars>
          <dgm:chMax val="0"/>
          <dgm:chPref val="0"/>
          <dgm:bulletEnabled val="1"/>
        </dgm:presLayoutVars>
      </dgm:prSet>
      <dgm:spPr/>
    </dgm:pt>
    <dgm:pt modelId="{F0AEE648-AF2E-714B-9C1A-52BFEF7A5C6A}" type="pres">
      <dgm:prSet presAssocID="{F4502294-2CBF-A340-94D8-C1374D1405A2}" presName="desTx" presStyleLbl="alignAccFollowNode1" presStyleIdx="1" presStyleCnt="4">
        <dgm:presLayoutVars>
          <dgm:bulletEnabled val="1"/>
        </dgm:presLayoutVars>
      </dgm:prSet>
      <dgm:spPr/>
    </dgm:pt>
    <dgm:pt modelId="{3C5A0E5B-4A30-654F-B394-1E94862EE767}" type="pres">
      <dgm:prSet presAssocID="{C4E7453D-CFB5-EA4E-A3B5-8190096BD055}" presName="space" presStyleCnt="0"/>
      <dgm:spPr/>
    </dgm:pt>
    <dgm:pt modelId="{9C7CA2B2-C286-4244-B910-72BB057AB557}" type="pres">
      <dgm:prSet presAssocID="{0230AC9B-7DDF-0249-A544-078397AC92FD}" presName="composite" presStyleCnt="0"/>
      <dgm:spPr/>
    </dgm:pt>
    <dgm:pt modelId="{062F4CFF-7BF0-6C43-8A29-82700FB2E23D}" type="pres">
      <dgm:prSet presAssocID="{0230AC9B-7DDF-0249-A544-078397AC92FD}" presName="parTx" presStyleLbl="alignNode1" presStyleIdx="2" presStyleCnt="4">
        <dgm:presLayoutVars>
          <dgm:chMax val="0"/>
          <dgm:chPref val="0"/>
          <dgm:bulletEnabled val="1"/>
        </dgm:presLayoutVars>
      </dgm:prSet>
      <dgm:spPr/>
    </dgm:pt>
    <dgm:pt modelId="{18EBD973-48EF-F543-BCB9-143AF43491A2}" type="pres">
      <dgm:prSet presAssocID="{0230AC9B-7DDF-0249-A544-078397AC92FD}" presName="desTx" presStyleLbl="alignAccFollowNode1" presStyleIdx="2" presStyleCnt="4">
        <dgm:presLayoutVars>
          <dgm:bulletEnabled val="1"/>
        </dgm:presLayoutVars>
      </dgm:prSet>
      <dgm:spPr/>
    </dgm:pt>
    <dgm:pt modelId="{165DCA89-E73D-3642-93DD-315EC8D4F809}" type="pres">
      <dgm:prSet presAssocID="{679E2C70-3DB1-3640-AF00-46CDEF5C76CC}" presName="space" presStyleCnt="0"/>
      <dgm:spPr/>
    </dgm:pt>
    <dgm:pt modelId="{686EF473-D96A-EE44-B356-2C0E2DB3411C}" type="pres">
      <dgm:prSet presAssocID="{CF4A019A-28F7-614C-AD10-EA6E3D69FA26}" presName="composite" presStyleCnt="0"/>
      <dgm:spPr/>
    </dgm:pt>
    <dgm:pt modelId="{1AE65B4E-3713-BD48-9423-3569F9A6449A}" type="pres">
      <dgm:prSet presAssocID="{CF4A019A-28F7-614C-AD10-EA6E3D69FA26}" presName="parTx" presStyleLbl="alignNode1" presStyleIdx="3" presStyleCnt="4">
        <dgm:presLayoutVars>
          <dgm:chMax val="0"/>
          <dgm:chPref val="0"/>
          <dgm:bulletEnabled val="1"/>
        </dgm:presLayoutVars>
      </dgm:prSet>
      <dgm:spPr/>
    </dgm:pt>
    <dgm:pt modelId="{26AB0B62-6EDB-AB4B-ADDC-33B871DFB94E}" type="pres">
      <dgm:prSet presAssocID="{CF4A019A-28F7-614C-AD10-EA6E3D69FA26}" presName="desTx" presStyleLbl="alignAccFollowNode1" presStyleIdx="3" presStyleCnt="4">
        <dgm:presLayoutVars>
          <dgm:bulletEnabled val="1"/>
        </dgm:presLayoutVars>
      </dgm:prSet>
      <dgm:spPr/>
    </dgm:pt>
  </dgm:ptLst>
  <dgm:cxnLst>
    <dgm:cxn modelId="{410E6607-C1D5-C243-B96A-433354345D0A}" type="presOf" srcId="{0230AC9B-7DDF-0249-A544-078397AC92FD}" destId="{062F4CFF-7BF0-6C43-8A29-82700FB2E23D}" srcOrd="0" destOrd="0" presId="urn:microsoft.com/office/officeart/2005/8/layout/hList1"/>
    <dgm:cxn modelId="{7089DC1C-E2D6-5B44-8263-938D40793A10}" type="presOf" srcId="{D0B30B13-45BD-964C-9FB8-503FA6C2287C}" destId="{A546B7D9-2D4F-CC4E-AF66-7F15136DE866}" srcOrd="0" destOrd="0" presId="urn:microsoft.com/office/officeart/2005/8/layout/hList1"/>
    <dgm:cxn modelId="{A771BA1E-73CB-864B-BFF3-59ECF0E5EC3D}" type="presOf" srcId="{40B59E61-A17B-2B4E-A742-A140D995A1BE}" destId="{F0AEE648-AF2E-714B-9C1A-52BFEF7A5C6A}" srcOrd="0" destOrd="2" presId="urn:microsoft.com/office/officeart/2005/8/layout/hList1"/>
    <dgm:cxn modelId="{72597A22-049B-994F-B1B7-973734BF042D}" type="presOf" srcId="{BA6D2F83-C778-C54C-95F6-06348762F322}" destId="{6E9A3BDC-578F-4F46-BA66-B938EFC6B980}" srcOrd="0" destOrd="1" presId="urn:microsoft.com/office/officeart/2005/8/layout/hList1"/>
    <dgm:cxn modelId="{6F021F29-CBF3-ED4E-AB6A-8EBAF4A65BEC}" srcId="{0230AC9B-7DDF-0249-A544-078397AC92FD}" destId="{65C3C0DF-DE74-A748-B1E3-99BA53EE3646}" srcOrd="2" destOrd="0" parTransId="{98DA56CE-0369-D741-8DB1-285095C679C2}" sibTransId="{3BDA4645-5E39-FE46-9F4D-180D80870ACF}"/>
    <dgm:cxn modelId="{5CD5732B-E919-FA46-819D-95D8602F7CDB}" type="presOf" srcId="{CF4A019A-28F7-614C-AD10-EA6E3D69FA26}" destId="{1AE65B4E-3713-BD48-9423-3569F9A6449A}" srcOrd="0" destOrd="0" presId="urn:microsoft.com/office/officeart/2005/8/layout/hList1"/>
    <dgm:cxn modelId="{A84E2036-BCFE-D045-B5E4-1DD5DFC7E42A}" type="presOf" srcId="{89C7A9A5-CA91-1543-9981-443AAF0FBDC0}" destId="{6E9A3BDC-578F-4F46-BA66-B938EFC6B980}" srcOrd="0" destOrd="2" presId="urn:microsoft.com/office/officeart/2005/8/layout/hList1"/>
    <dgm:cxn modelId="{103CC03D-3913-CF45-8422-CE84A667A905}" type="presOf" srcId="{1E205406-9853-BA4E-A0B8-3724E523B562}" destId="{26AB0B62-6EDB-AB4B-ADDC-33B871DFB94E}" srcOrd="0" destOrd="1" presId="urn:microsoft.com/office/officeart/2005/8/layout/hList1"/>
    <dgm:cxn modelId="{1AE58642-E65B-3044-A808-B0F37995BD69}" srcId="{9013C0CD-FC2D-D54B-AE1B-6EB2239D451F}" destId="{BA6D2F83-C778-C54C-95F6-06348762F322}" srcOrd="1" destOrd="0" parTransId="{338EE193-718F-A245-B04F-7A812E7BE5FF}" sibTransId="{BF91B905-018F-864C-A873-8714D4CDB362}"/>
    <dgm:cxn modelId="{A660D544-FA9D-1940-A35E-A8172995FA96}" srcId="{0230AC9B-7DDF-0249-A544-078397AC92FD}" destId="{7A549AE3-6EAA-3741-BF36-7713E04B7F80}" srcOrd="0" destOrd="0" parTransId="{CC12692D-BB78-9A44-A007-C8688965FEDF}" sibTransId="{DB5E00F1-8AAC-0847-BB51-C86854F938E3}"/>
    <dgm:cxn modelId="{CD8CD14E-7CA1-0846-9CE1-FB2FB131E3CA}" srcId="{D0B30B13-45BD-964C-9FB8-503FA6C2287C}" destId="{9013C0CD-FC2D-D54B-AE1B-6EB2239D451F}" srcOrd="0" destOrd="0" parTransId="{70CB1256-399C-0545-BC42-6C4C969CDFB1}" sibTransId="{D4482F7A-9464-A14F-8DA0-ECEE4E81B7BA}"/>
    <dgm:cxn modelId="{BF5D1351-E307-824E-AAE7-2F383795CC62}" srcId="{F4502294-2CBF-A340-94D8-C1374D1405A2}" destId="{40B59E61-A17B-2B4E-A742-A140D995A1BE}" srcOrd="2" destOrd="0" parTransId="{593FF7F8-81A1-FB42-96DE-BC34D86618B0}" sibTransId="{935E76D7-7585-CE46-BF77-17219A9F29E2}"/>
    <dgm:cxn modelId="{87191E62-D322-5045-89F5-1803478CDFD1}" srcId="{D0B30B13-45BD-964C-9FB8-503FA6C2287C}" destId="{0230AC9B-7DDF-0249-A544-078397AC92FD}" srcOrd="2" destOrd="0" parTransId="{F85CB4F7-12EF-6C4C-876D-6D50151B89FE}" sibTransId="{679E2C70-3DB1-3640-AF00-46CDEF5C76CC}"/>
    <dgm:cxn modelId="{45BD616A-DBF0-E740-854F-C864F60B9D66}" type="presOf" srcId="{F1CAA444-D46A-8749-9A32-B628CA8684E3}" destId="{6E9A3BDC-578F-4F46-BA66-B938EFC6B980}" srcOrd="0" destOrd="0" presId="urn:microsoft.com/office/officeart/2005/8/layout/hList1"/>
    <dgm:cxn modelId="{0B511A73-3586-8D40-B04A-FA4FC07C787F}" srcId="{9013C0CD-FC2D-D54B-AE1B-6EB2239D451F}" destId="{89C7A9A5-CA91-1543-9981-443AAF0FBDC0}" srcOrd="2" destOrd="0" parTransId="{F60B1510-430E-354E-9389-22532CA7A5BD}" sibTransId="{2476A941-4B6E-B443-9DE6-BA3866A99469}"/>
    <dgm:cxn modelId="{69C3487D-86D6-0946-8C36-3478F44C112A}" srcId="{CF4A019A-28F7-614C-AD10-EA6E3D69FA26}" destId="{75B91B67-E280-524E-9388-EE2A7C3C36BA}" srcOrd="2" destOrd="0" parTransId="{08F2F62A-2896-2B46-806B-8E470F6D2455}" sibTransId="{2B8F91E0-5FC9-0742-BC9F-211E3C706934}"/>
    <dgm:cxn modelId="{8CF1F77E-E1A7-EB4D-BC2B-80BA93055054}" srcId="{9013C0CD-FC2D-D54B-AE1B-6EB2239D451F}" destId="{F1CAA444-D46A-8749-9A32-B628CA8684E3}" srcOrd="0" destOrd="0" parTransId="{DAE98581-81A0-0349-868C-E01BB1E600EE}" sibTransId="{74626155-838F-BD4D-8B03-15DAFCF860EB}"/>
    <dgm:cxn modelId="{0F3B3B83-3886-304C-B08A-83E2C0C85229}" srcId="{0230AC9B-7DDF-0249-A544-078397AC92FD}" destId="{49979E5A-F656-FB47-8FF8-319113F02640}" srcOrd="1" destOrd="0" parTransId="{76935EC3-B537-B44D-B140-C9B1BCC3E2F5}" sibTransId="{0F87CA3C-FB8D-2848-B732-943DA700EFDD}"/>
    <dgm:cxn modelId="{9435B388-7043-E34E-A194-2F7915DBADE6}" type="presOf" srcId="{A2BDD742-A602-F14E-9219-EBDB83471963}" destId="{F0AEE648-AF2E-714B-9C1A-52BFEF7A5C6A}" srcOrd="0" destOrd="1" presId="urn:microsoft.com/office/officeart/2005/8/layout/hList1"/>
    <dgm:cxn modelId="{15835389-CA66-1649-9045-0AA03E89DA0B}" srcId="{CF4A019A-28F7-614C-AD10-EA6E3D69FA26}" destId="{1E205406-9853-BA4E-A0B8-3724E523B562}" srcOrd="1" destOrd="0" parTransId="{0D17DEC0-CE74-2145-8805-9AB83811F9DA}" sibTransId="{D4DC59F7-C442-A645-BEFB-54B26B030A1D}"/>
    <dgm:cxn modelId="{4F4C9A89-1F64-D947-9565-379319C5C142}" srcId="{F4502294-2CBF-A340-94D8-C1374D1405A2}" destId="{A2BDD742-A602-F14E-9219-EBDB83471963}" srcOrd="1" destOrd="0" parTransId="{5759A787-658B-1944-A3A0-F5DA4E5BC230}" sibTransId="{66BCA527-4D50-DD44-940D-74EFBEEBB8C7}"/>
    <dgm:cxn modelId="{80047295-22E3-B443-9F71-14C8641E230F}" type="presOf" srcId="{F4502294-2CBF-A340-94D8-C1374D1405A2}" destId="{65842C5B-6D07-794F-A4D6-D915AC30CAE7}" srcOrd="0" destOrd="0" presId="urn:microsoft.com/office/officeart/2005/8/layout/hList1"/>
    <dgm:cxn modelId="{0311E895-0AD1-3D48-8ACF-4FA61F620EE6}" srcId="{F4502294-2CBF-A340-94D8-C1374D1405A2}" destId="{238BAFB4-16FC-A744-B723-215545E86C4D}" srcOrd="0" destOrd="0" parTransId="{1AF7DEEF-5D35-9944-A8EE-44AE0E570F54}" sibTransId="{558B9A0C-6FA6-7945-BED5-7A34B1461672}"/>
    <dgm:cxn modelId="{EEA047A2-2717-5542-AE8F-EC155C6071E3}" srcId="{D0B30B13-45BD-964C-9FB8-503FA6C2287C}" destId="{CF4A019A-28F7-614C-AD10-EA6E3D69FA26}" srcOrd="3" destOrd="0" parTransId="{606441C4-1249-904F-A907-D532BEFE5756}" sibTransId="{85FD995A-0B9E-954D-BD65-C76D30D0DCFE}"/>
    <dgm:cxn modelId="{B55CF5AD-CCF0-284F-AB05-5CADF2E7D69E}" type="presOf" srcId="{7A549AE3-6EAA-3741-BF36-7713E04B7F80}" destId="{18EBD973-48EF-F543-BCB9-143AF43491A2}" srcOrd="0" destOrd="0" presId="urn:microsoft.com/office/officeart/2005/8/layout/hList1"/>
    <dgm:cxn modelId="{A515F4B2-E9B9-A744-B8F5-D4DFE0049206}" srcId="{D0B30B13-45BD-964C-9FB8-503FA6C2287C}" destId="{F4502294-2CBF-A340-94D8-C1374D1405A2}" srcOrd="1" destOrd="0" parTransId="{217F3D2B-668F-294C-9219-2070BF9B939D}" sibTransId="{C4E7453D-CFB5-EA4E-A3B5-8190096BD055}"/>
    <dgm:cxn modelId="{85B4DAB3-78E1-E844-9CD9-4C34A20815BC}" srcId="{CF4A019A-28F7-614C-AD10-EA6E3D69FA26}" destId="{36C1486C-A45D-D547-9CE1-91ADDBA4F0D5}" srcOrd="0" destOrd="0" parTransId="{3A85493B-B462-0C4D-BC00-7962EA323F79}" sibTransId="{B01C7FAA-057F-8D4B-A941-890187678C36}"/>
    <dgm:cxn modelId="{A47FF1B3-BBF6-344D-8DF9-6D032F3440C5}" type="presOf" srcId="{36C1486C-A45D-D547-9CE1-91ADDBA4F0D5}" destId="{26AB0B62-6EDB-AB4B-ADDC-33B871DFB94E}" srcOrd="0" destOrd="0" presId="urn:microsoft.com/office/officeart/2005/8/layout/hList1"/>
    <dgm:cxn modelId="{3165E5D1-3047-3E47-AF09-31C944B3C3C8}" type="presOf" srcId="{238BAFB4-16FC-A744-B723-215545E86C4D}" destId="{F0AEE648-AF2E-714B-9C1A-52BFEF7A5C6A}" srcOrd="0" destOrd="0" presId="urn:microsoft.com/office/officeart/2005/8/layout/hList1"/>
    <dgm:cxn modelId="{670814DB-3BE5-5D45-A094-1AD760BA9B95}" type="presOf" srcId="{65C3C0DF-DE74-A748-B1E3-99BA53EE3646}" destId="{18EBD973-48EF-F543-BCB9-143AF43491A2}" srcOrd="0" destOrd="2" presId="urn:microsoft.com/office/officeart/2005/8/layout/hList1"/>
    <dgm:cxn modelId="{0247F4E2-13F2-5A42-A1A2-0D3A5F111FF1}" type="presOf" srcId="{75B91B67-E280-524E-9388-EE2A7C3C36BA}" destId="{26AB0B62-6EDB-AB4B-ADDC-33B871DFB94E}" srcOrd="0" destOrd="2" presId="urn:microsoft.com/office/officeart/2005/8/layout/hList1"/>
    <dgm:cxn modelId="{AB2991F2-FD00-3841-BF9F-BDE2D009B542}" type="presOf" srcId="{9013C0CD-FC2D-D54B-AE1B-6EB2239D451F}" destId="{DA619439-7BFE-244E-842C-B4163ECC2547}" srcOrd="0" destOrd="0" presId="urn:microsoft.com/office/officeart/2005/8/layout/hList1"/>
    <dgm:cxn modelId="{303F19FD-3081-6C4C-8F32-4DB10BF17292}" type="presOf" srcId="{49979E5A-F656-FB47-8FF8-319113F02640}" destId="{18EBD973-48EF-F543-BCB9-143AF43491A2}" srcOrd="0" destOrd="1" presId="urn:microsoft.com/office/officeart/2005/8/layout/hList1"/>
    <dgm:cxn modelId="{C3E17D40-B18C-4A4F-B54B-2E0E1F2C94B1}" type="presParOf" srcId="{A546B7D9-2D4F-CC4E-AF66-7F15136DE866}" destId="{935664E0-1481-2545-98D6-2F05ED7F32D7}" srcOrd="0" destOrd="0" presId="urn:microsoft.com/office/officeart/2005/8/layout/hList1"/>
    <dgm:cxn modelId="{9A4145C6-FDDA-9144-9D0E-7081C9775B57}" type="presParOf" srcId="{935664E0-1481-2545-98D6-2F05ED7F32D7}" destId="{DA619439-7BFE-244E-842C-B4163ECC2547}" srcOrd="0" destOrd="0" presId="urn:microsoft.com/office/officeart/2005/8/layout/hList1"/>
    <dgm:cxn modelId="{52AFA2B2-0435-AE40-A752-7FBB03B087EA}" type="presParOf" srcId="{935664E0-1481-2545-98D6-2F05ED7F32D7}" destId="{6E9A3BDC-578F-4F46-BA66-B938EFC6B980}" srcOrd="1" destOrd="0" presId="urn:microsoft.com/office/officeart/2005/8/layout/hList1"/>
    <dgm:cxn modelId="{F2FA7AD2-CF90-684F-977C-BF4D08589B1C}" type="presParOf" srcId="{A546B7D9-2D4F-CC4E-AF66-7F15136DE866}" destId="{188335A6-08E7-714A-BB2D-35EEB29CAA9A}" srcOrd="1" destOrd="0" presId="urn:microsoft.com/office/officeart/2005/8/layout/hList1"/>
    <dgm:cxn modelId="{44D62EFD-EC69-3A49-B813-0FB92132CD37}" type="presParOf" srcId="{A546B7D9-2D4F-CC4E-AF66-7F15136DE866}" destId="{D8165D59-694D-9742-AD99-F2AF05F8C567}" srcOrd="2" destOrd="0" presId="urn:microsoft.com/office/officeart/2005/8/layout/hList1"/>
    <dgm:cxn modelId="{9E67F039-D2C2-AA43-876C-0FFCA81772BE}" type="presParOf" srcId="{D8165D59-694D-9742-AD99-F2AF05F8C567}" destId="{65842C5B-6D07-794F-A4D6-D915AC30CAE7}" srcOrd="0" destOrd="0" presId="urn:microsoft.com/office/officeart/2005/8/layout/hList1"/>
    <dgm:cxn modelId="{D8F9B53F-055E-BB45-93C8-8385C315C61F}" type="presParOf" srcId="{D8165D59-694D-9742-AD99-F2AF05F8C567}" destId="{F0AEE648-AF2E-714B-9C1A-52BFEF7A5C6A}" srcOrd="1" destOrd="0" presId="urn:microsoft.com/office/officeart/2005/8/layout/hList1"/>
    <dgm:cxn modelId="{A19C96F9-EEDE-6C42-9460-ED0BCFC42279}" type="presParOf" srcId="{A546B7D9-2D4F-CC4E-AF66-7F15136DE866}" destId="{3C5A0E5B-4A30-654F-B394-1E94862EE767}" srcOrd="3" destOrd="0" presId="urn:microsoft.com/office/officeart/2005/8/layout/hList1"/>
    <dgm:cxn modelId="{23389CA0-3828-544F-B5B4-59FFEE7EE11A}" type="presParOf" srcId="{A546B7D9-2D4F-CC4E-AF66-7F15136DE866}" destId="{9C7CA2B2-C286-4244-B910-72BB057AB557}" srcOrd="4" destOrd="0" presId="urn:microsoft.com/office/officeart/2005/8/layout/hList1"/>
    <dgm:cxn modelId="{B6E64D91-321C-1E45-8C99-975A192FB099}" type="presParOf" srcId="{9C7CA2B2-C286-4244-B910-72BB057AB557}" destId="{062F4CFF-7BF0-6C43-8A29-82700FB2E23D}" srcOrd="0" destOrd="0" presId="urn:microsoft.com/office/officeart/2005/8/layout/hList1"/>
    <dgm:cxn modelId="{87AE1FA8-3652-3B4F-8CB0-3860E7E1C4A6}" type="presParOf" srcId="{9C7CA2B2-C286-4244-B910-72BB057AB557}" destId="{18EBD973-48EF-F543-BCB9-143AF43491A2}" srcOrd="1" destOrd="0" presId="urn:microsoft.com/office/officeart/2005/8/layout/hList1"/>
    <dgm:cxn modelId="{408A6627-DD69-484E-A6EE-71A087272ED3}" type="presParOf" srcId="{A546B7D9-2D4F-CC4E-AF66-7F15136DE866}" destId="{165DCA89-E73D-3642-93DD-315EC8D4F809}" srcOrd="5" destOrd="0" presId="urn:microsoft.com/office/officeart/2005/8/layout/hList1"/>
    <dgm:cxn modelId="{899A7D50-48E0-F74B-87C9-32732EE29035}" type="presParOf" srcId="{A546B7D9-2D4F-CC4E-AF66-7F15136DE866}" destId="{686EF473-D96A-EE44-B356-2C0E2DB3411C}" srcOrd="6" destOrd="0" presId="urn:microsoft.com/office/officeart/2005/8/layout/hList1"/>
    <dgm:cxn modelId="{74974954-F540-8C41-93D2-865B51EB3FE3}" type="presParOf" srcId="{686EF473-D96A-EE44-B356-2C0E2DB3411C}" destId="{1AE65B4E-3713-BD48-9423-3569F9A6449A}" srcOrd="0" destOrd="0" presId="urn:microsoft.com/office/officeart/2005/8/layout/hList1"/>
    <dgm:cxn modelId="{CA89625E-8268-A443-B4C6-A0D71A538F90}" type="presParOf" srcId="{686EF473-D96A-EE44-B356-2C0E2DB3411C}" destId="{26AB0B62-6EDB-AB4B-ADDC-33B871DFB9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1F5F0-F80D-3D47-BA99-B54D834CA56B}">
      <dsp:nvSpPr>
        <dsp:cNvPr id="0" name=""/>
        <dsp:cNvSpPr/>
      </dsp:nvSpPr>
      <dsp:spPr>
        <a:xfrm>
          <a:off x="5625" y="1281603"/>
          <a:ext cx="2676857" cy="1844354"/>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85854-33B4-934E-98A3-FE075159AF5B}">
      <dsp:nvSpPr>
        <dsp:cNvPr id="0" name=""/>
        <dsp:cNvSpPr/>
      </dsp:nvSpPr>
      <dsp:spPr>
        <a:xfrm>
          <a:off x="5625" y="3125957"/>
          <a:ext cx="2676857" cy="99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marL="0" lvl="0" indent="0" algn="ctr" defTabSz="1289050">
            <a:lnSpc>
              <a:spcPct val="90000"/>
            </a:lnSpc>
            <a:spcBef>
              <a:spcPct val="0"/>
            </a:spcBef>
            <a:spcAft>
              <a:spcPct val="35000"/>
            </a:spcAft>
            <a:buNone/>
          </a:pPr>
          <a:r>
            <a:rPr lang="en-GB" sz="2900" kern="1200" dirty="0"/>
            <a:t>Research Question 1</a:t>
          </a:r>
        </a:p>
      </dsp:txBody>
      <dsp:txXfrm>
        <a:off x="5625" y="3125957"/>
        <a:ext cx="2676857" cy="993114"/>
      </dsp:txXfrm>
    </dsp:sp>
    <dsp:sp modelId="{4997E40A-E956-1F45-976F-4FCF91A4533F}">
      <dsp:nvSpPr>
        <dsp:cNvPr id="0" name=""/>
        <dsp:cNvSpPr/>
      </dsp:nvSpPr>
      <dsp:spPr>
        <a:xfrm>
          <a:off x="2950280" y="1281603"/>
          <a:ext cx="2676857" cy="1844354"/>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9B3FD-8E0A-9444-B1B2-D1F517DE3859}">
      <dsp:nvSpPr>
        <dsp:cNvPr id="0" name=""/>
        <dsp:cNvSpPr/>
      </dsp:nvSpPr>
      <dsp:spPr>
        <a:xfrm>
          <a:off x="2950280" y="3125957"/>
          <a:ext cx="2676857" cy="99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marL="0" lvl="0" indent="0" algn="ctr" defTabSz="1289050">
            <a:lnSpc>
              <a:spcPct val="90000"/>
            </a:lnSpc>
            <a:spcBef>
              <a:spcPct val="0"/>
            </a:spcBef>
            <a:spcAft>
              <a:spcPct val="35000"/>
            </a:spcAft>
            <a:buNone/>
          </a:pPr>
          <a:r>
            <a:rPr lang="en-GB" sz="2900" kern="1200" dirty="0"/>
            <a:t>Research Question 2 </a:t>
          </a:r>
        </a:p>
      </dsp:txBody>
      <dsp:txXfrm>
        <a:off x="2950280" y="3125957"/>
        <a:ext cx="2676857" cy="993114"/>
      </dsp:txXfrm>
    </dsp:sp>
    <dsp:sp modelId="{4E5EC2FC-85EB-1648-90FA-0A35431FF3FF}">
      <dsp:nvSpPr>
        <dsp:cNvPr id="0" name=""/>
        <dsp:cNvSpPr/>
      </dsp:nvSpPr>
      <dsp:spPr>
        <a:xfrm>
          <a:off x="5894936" y="1281603"/>
          <a:ext cx="2676857" cy="1844354"/>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E91B1-F979-F744-95A4-B22C7C55E9DC}">
      <dsp:nvSpPr>
        <dsp:cNvPr id="0" name=""/>
        <dsp:cNvSpPr/>
      </dsp:nvSpPr>
      <dsp:spPr>
        <a:xfrm>
          <a:off x="5894936" y="3125957"/>
          <a:ext cx="2676857" cy="99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marL="0" lvl="0" indent="0" algn="ctr" defTabSz="1289050">
            <a:lnSpc>
              <a:spcPct val="90000"/>
            </a:lnSpc>
            <a:spcBef>
              <a:spcPct val="0"/>
            </a:spcBef>
            <a:spcAft>
              <a:spcPct val="35000"/>
            </a:spcAft>
            <a:buNone/>
          </a:pPr>
          <a:r>
            <a:rPr lang="en-GB" sz="2900" kern="1200" dirty="0"/>
            <a:t>Research Question 3</a:t>
          </a:r>
        </a:p>
      </dsp:txBody>
      <dsp:txXfrm>
        <a:off x="5894936" y="3125957"/>
        <a:ext cx="2676857" cy="993114"/>
      </dsp:txXfrm>
    </dsp:sp>
    <dsp:sp modelId="{53968E41-8002-404E-93E8-0A6EA3A70935}">
      <dsp:nvSpPr>
        <dsp:cNvPr id="0" name=""/>
        <dsp:cNvSpPr/>
      </dsp:nvSpPr>
      <dsp:spPr>
        <a:xfrm>
          <a:off x="8839592" y="1281603"/>
          <a:ext cx="2676857" cy="1844354"/>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C4D0E-E571-244D-B420-F5B452A583FE}">
      <dsp:nvSpPr>
        <dsp:cNvPr id="0" name=""/>
        <dsp:cNvSpPr/>
      </dsp:nvSpPr>
      <dsp:spPr>
        <a:xfrm>
          <a:off x="8839592" y="3125957"/>
          <a:ext cx="2676857" cy="99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marL="0" lvl="0" indent="0" algn="ctr" defTabSz="1289050">
            <a:lnSpc>
              <a:spcPct val="90000"/>
            </a:lnSpc>
            <a:spcBef>
              <a:spcPct val="0"/>
            </a:spcBef>
            <a:spcAft>
              <a:spcPct val="35000"/>
            </a:spcAft>
            <a:buNone/>
          </a:pPr>
          <a:r>
            <a:rPr lang="en-GB" sz="2900" kern="1200" dirty="0"/>
            <a:t>Research Question 4</a:t>
          </a:r>
        </a:p>
      </dsp:txBody>
      <dsp:txXfrm>
        <a:off x="8839592" y="3125957"/>
        <a:ext cx="2676857" cy="993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8BE78-4E9E-4E3E-BF01-8E83176431F6}">
      <dsp:nvSpPr>
        <dsp:cNvPr id="0" name=""/>
        <dsp:cNvSpPr/>
      </dsp:nvSpPr>
      <dsp:spPr>
        <a:xfrm>
          <a:off x="0" y="2241"/>
          <a:ext cx="11523133" cy="1136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BE7CC-0DAD-4B4A-867D-75413FDCC15C}">
      <dsp:nvSpPr>
        <dsp:cNvPr id="0" name=""/>
        <dsp:cNvSpPr/>
      </dsp:nvSpPr>
      <dsp:spPr>
        <a:xfrm>
          <a:off x="343652" y="257850"/>
          <a:ext cx="624822" cy="6248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AF2726-CCB9-4818-8849-B48D6D78E1C0}">
      <dsp:nvSpPr>
        <dsp:cNvPr id="0" name=""/>
        <dsp:cNvSpPr/>
      </dsp:nvSpPr>
      <dsp:spPr>
        <a:xfrm>
          <a:off x="1312126" y="2241"/>
          <a:ext cx="10211006"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977900">
            <a:lnSpc>
              <a:spcPct val="90000"/>
            </a:lnSpc>
            <a:spcBef>
              <a:spcPct val="0"/>
            </a:spcBef>
            <a:spcAft>
              <a:spcPct val="35000"/>
            </a:spcAft>
            <a:buNone/>
          </a:pPr>
          <a:r>
            <a:rPr lang="en-DE" sz="2200" kern="1200"/>
            <a:t>Novel Censorship Classification Framework</a:t>
          </a:r>
          <a:endParaRPr lang="en-US" sz="2200" kern="1200"/>
        </a:p>
      </dsp:txBody>
      <dsp:txXfrm>
        <a:off x="1312126" y="2241"/>
        <a:ext cx="10211006" cy="1136040"/>
      </dsp:txXfrm>
    </dsp:sp>
    <dsp:sp modelId="{43752375-CD8D-4B51-B6D2-1C1F00BEE9BC}">
      <dsp:nvSpPr>
        <dsp:cNvPr id="0" name=""/>
        <dsp:cNvSpPr/>
      </dsp:nvSpPr>
      <dsp:spPr>
        <a:xfrm>
          <a:off x="0" y="1422292"/>
          <a:ext cx="11523133" cy="1136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2EFA0-8A60-43D0-B418-3426D961FB42}">
      <dsp:nvSpPr>
        <dsp:cNvPr id="0" name=""/>
        <dsp:cNvSpPr/>
      </dsp:nvSpPr>
      <dsp:spPr>
        <a:xfrm>
          <a:off x="343652" y="1677901"/>
          <a:ext cx="624822" cy="6248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88A712-A8D9-4A03-B82D-D70D9211B7F3}">
      <dsp:nvSpPr>
        <dsp:cNvPr id="0" name=""/>
        <dsp:cNvSpPr/>
      </dsp:nvSpPr>
      <dsp:spPr>
        <a:xfrm>
          <a:off x="1312126" y="1422292"/>
          <a:ext cx="10211006"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977900">
            <a:lnSpc>
              <a:spcPct val="90000"/>
            </a:lnSpc>
            <a:spcBef>
              <a:spcPct val="0"/>
            </a:spcBef>
            <a:spcAft>
              <a:spcPct val="35000"/>
            </a:spcAft>
            <a:buNone/>
          </a:pPr>
          <a:r>
            <a:rPr lang="en-US" sz="2200" kern="1200" dirty="0"/>
            <a:t>Transaction Traffic Monitoring</a:t>
          </a:r>
        </a:p>
      </dsp:txBody>
      <dsp:txXfrm>
        <a:off x="1312126" y="1422292"/>
        <a:ext cx="10211006" cy="1136040"/>
      </dsp:txXfrm>
    </dsp:sp>
    <dsp:sp modelId="{064C986C-CE7B-4C10-AE87-270D2D1E71D7}">
      <dsp:nvSpPr>
        <dsp:cNvPr id="0" name=""/>
        <dsp:cNvSpPr/>
      </dsp:nvSpPr>
      <dsp:spPr>
        <a:xfrm>
          <a:off x="0" y="2842342"/>
          <a:ext cx="11523133" cy="1136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51656-2C30-49AC-BABD-2CC8F4F65645}">
      <dsp:nvSpPr>
        <dsp:cNvPr id="0" name=""/>
        <dsp:cNvSpPr/>
      </dsp:nvSpPr>
      <dsp:spPr>
        <a:xfrm>
          <a:off x="343652" y="3097951"/>
          <a:ext cx="624822" cy="6248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695B71-8841-46D4-989E-C5FF5536A7C9}">
      <dsp:nvSpPr>
        <dsp:cNvPr id="0" name=""/>
        <dsp:cNvSpPr/>
      </dsp:nvSpPr>
      <dsp:spPr>
        <a:xfrm>
          <a:off x="1312126" y="2842342"/>
          <a:ext cx="10211006"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977900">
            <a:lnSpc>
              <a:spcPct val="90000"/>
            </a:lnSpc>
            <a:spcBef>
              <a:spcPct val="0"/>
            </a:spcBef>
            <a:spcAft>
              <a:spcPct val="35000"/>
            </a:spcAft>
            <a:buNone/>
          </a:pPr>
          <a:r>
            <a:rPr lang="en-DE" sz="2200" kern="1200" dirty="0"/>
            <a:t>Novel Inclusion Delay Metric</a:t>
          </a:r>
          <a:endParaRPr lang="en-US" sz="2200" kern="1200" dirty="0"/>
        </a:p>
      </dsp:txBody>
      <dsp:txXfrm>
        <a:off x="1312126" y="2842342"/>
        <a:ext cx="10211006" cy="1136040"/>
      </dsp:txXfrm>
    </dsp:sp>
    <dsp:sp modelId="{9C466308-9C85-4364-8556-3D0AEC0B6D13}">
      <dsp:nvSpPr>
        <dsp:cNvPr id="0" name=""/>
        <dsp:cNvSpPr/>
      </dsp:nvSpPr>
      <dsp:spPr>
        <a:xfrm>
          <a:off x="0" y="4262393"/>
          <a:ext cx="11523133" cy="1136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03FDA-8B26-4BB1-8BEB-14F304488FD0}">
      <dsp:nvSpPr>
        <dsp:cNvPr id="0" name=""/>
        <dsp:cNvSpPr/>
      </dsp:nvSpPr>
      <dsp:spPr>
        <a:xfrm>
          <a:off x="343652" y="4518002"/>
          <a:ext cx="624822" cy="6248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EE31DC-59F0-47C1-94E0-1C1FC65AC9F6}">
      <dsp:nvSpPr>
        <dsp:cNvPr id="0" name=""/>
        <dsp:cNvSpPr/>
      </dsp:nvSpPr>
      <dsp:spPr>
        <a:xfrm>
          <a:off x="1312126" y="4262393"/>
          <a:ext cx="10211006"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977900">
            <a:lnSpc>
              <a:spcPct val="90000"/>
            </a:lnSpc>
            <a:spcBef>
              <a:spcPct val="0"/>
            </a:spcBef>
            <a:spcAft>
              <a:spcPct val="35000"/>
            </a:spcAft>
            <a:buNone/>
          </a:pPr>
          <a:r>
            <a:rPr lang="en-DE" sz="2200" kern="1200"/>
            <a:t>Literature Review</a:t>
          </a:r>
          <a:endParaRPr lang="en-US" sz="2200" kern="1200"/>
        </a:p>
      </dsp:txBody>
      <dsp:txXfrm>
        <a:off x="1312126" y="4262393"/>
        <a:ext cx="10211006" cy="1136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37885-649F-0F40-86C6-12C1B9154F98}">
      <dsp:nvSpPr>
        <dsp:cNvPr id="0" name=""/>
        <dsp:cNvSpPr/>
      </dsp:nvSpPr>
      <dsp:spPr>
        <a:xfrm>
          <a:off x="3586714" y="351043"/>
          <a:ext cx="4536567" cy="4536567"/>
        </a:xfrm>
        <a:prstGeom prst="pie">
          <a:avLst>
            <a:gd name="adj1" fmla="val 16200000"/>
            <a:gd name="adj2" fmla="val 1800000"/>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DE" sz="2800" kern="1200" dirty="0"/>
            <a:t>Block Proposal Level? </a:t>
          </a:r>
        </a:p>
      </dsp:txBody>
      <dsp:txXfrm>
        <a:off x="5977593" y="1312364"/>
        <a:ext cx="1620202" cy="1350168"/>
      </dsp:txXfrm>
    </dsp:sp>
    <dsp:sp modelId="{0191F36B-CCA7-7E4E-9AD2-8FF9957F3A7C}">
      <dsp:nvSpPr>
        <dsp:cNvPr id="0" name=""/>
        <dsp:cNvSpPr/>
      </dsp:nvSpPr>
      <dsp:spPr>
        <a:xfrm>
          <a:off x="3493283" y="513064"/>
          <a:ext cx="4536567" cy="4536567"/>
        </a:xfrm>
        <a:prstGeom prst="pie">
          <a:avLst>
            <a:gd name="adj1" fmla="val 1800000"/>
            <a:gd name="adj2" fmla="val 9000000"/>
          </a:avLst>
        </a:prstGeom>
        <a:solidFill>
          <a:schemeClr val="accent3">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DE" sz="2800" kern="1200"/>
            <a:t>Smart Contract Level?</a:t>
          </a:r>
        </a:p>
      </dsp:txBody>
      <dsp:txXfrm>
        <a:off x="4573418" y="3456432"/>
        <a:ext cx="2430303" cy="1188148"/>
      </dsp:txXfrm>
    </dsp:sp>
    <dsp:sp modelId="{D57ABEB0-9240-5F45-B852-6742A11B2E7E}">
      <dsp:nvSpPr>
        <dsp:cNvPr id="0" name=""/>
        <dsp:cNvSpPr/>
      </dsp:nvSpPr>
      <dsp:spPr>
        <a:xfrm>
          <a:off x="3399851" y="351043"/>
          <a:ext cx="4536567" cy="4536567"/>
        </a:xfrm>
        <a:prstGeom prst="pie">
          <a:avLst>
            <a:gd name="adj1" fmla="val 9000000"/>
            <a:gd name="adj2" fmla="val 16200000"/>
          </a:avLst>
        </a:prstGeom>
        <a:solidFill>
          <a:schemeClr val="accent4">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DE" sz="2800" kern="1200" dirty="0"/>
            <a:t>Network Level?  </a:t>
          </a:r>
        </a:p>
      </dsp:txBody>
      <dsp:txXfrm>
        <a:off x="3925337" y="1312364"/>
        <a:ext cx="1620202" cy="1350168"/>
      </dsp:txXfrm>
    </dsp:sp>
    <dsp:sp modelId="{79EC9B12-BC4A-C345-BC3D-2C509F4E0AF5}">
      <dsp:nvSpPr>
        <dsp:cNvPr id="0" name=""/>
        <dsp:cNvSpPr/>
      </dsp:nvSpPr>
      <dsp:spPr>
        <a:xfrm>
          <a:off x="3306254" y="70208"/>
          <a:ext cx="5098237" cy="5098237"/>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sp>
    <dsp:sp modelId="{1F6AF5E7-20A1-014F-8FD5-CD7294CCD2C5}">
      <dsp:nvSpPr>
        <dsp:cNvPr id="0" name=""/>
        <dsp:cNvSpPr/>
      </dsp:nvSpPr>
      <dsp:spPr>
        <a:xfrm>
          <a:off x="3212447" y="231942"/>
          <a:ext cx="5098237" cy="5098237"/>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sp>
    <dsp:sp modelId="{5731CF01-97C3-8540-9335-577C38951AA8}">
      <dsp:nvSpPr>
        <dsp:cNvPr id="0" name=""/>
        <dsp:cNvSpPr/>
      </dsp:nvSpPr>
      <dsp:spPr>
        <a:xfrm>
          <a:off x="3118641" y="70514"/>
          <a:ext cx="5098237" cy="5097625"/>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80AC5-E9B9-9E4C-B348-F11D992BDAC8}">
      <dsp:nvSpPr>
        <dsp:cNvPr id="0" name=""/>
        <dsp:cNvSpPr/>
      </dsp:nvSpPr>
      <dsp:spPr>
        <a:xfrm>
          <a:off x="3610207" y="364545"/>
          <a:ext cx="4536567" cy="4536567"/>
        </a:xfrm>
        <a:prstGeom prst="pie">
          <a:avLst>
            <a:gd name="adj1" fmla="val 16200000"/>
            <a:gd name="adj2" fmla="val 1800000"/>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DE" sz="2900" kern="1200" dirty="0"/>
            <a:t>Block Proposal Level </a:t>
          </a:r>
        </a:p>
      </dsp:txBody>
      <dsp:txXfrm>
        <a:off x="6076695" y="1201650"/>
        <a:ext cx="1539192" cy="1512189"/>
      </dsp:txXfrm>
    </dsp:sp>
    <dsp:sp modelId="{B4FA4369-EA2A-2B4D-B0DD-03ED169EFCF8}">
      <dsp:nvSpPr>
        <dsp:cNvPr id="0" name=""/>
        <dsp:cNvSpPr/>
      </dsp:nvSpPr>
      <dsp:spPr>
        <a:xfrm>
          <a:off x="3376358" y="499562"/>
          <a:ext cx="4536567" cy="4536567"/>
        </a:xfrm>
        <a:prstGeom prst="pie">
          <a:avLst>
            <a:gd name="adj1" fmla="val 1800000"/>
            <a:gd name="adj2" fmla="val 9000000"/>
          </a:avLst>
        </a:prstGeom>
        <a:solidFill>
          <a:schemeClr val="accent3">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DE" sz="2900" kern="1200" dirty="0"/>
            <a:t>Smart Contract Level</a:t>
          </a:r>
        </a:p>
      </dsp:txBody>
      <dsp:txXfrm>
        <a:off x="4618513" y="3361920"/>
        <a:ext cx="2052256" cy="1404175"/>
      </dsp:txXfrm>
    </dsp:sp>
    <dsp:sp modelId="{42CFBCF7-3BBC-C84A-B9F8-EFA3B038093B}">
      <dsp:nvSpPr>
        <dsp:cNvPr id="0" name=""/>
        <dsp:cNvSpPr/>
      </dsp:nvSpPr>
      <dsp:spPr>
        <a:xfrm>
          <a:off x="3385250" y="499562"/>
          <a:ext cx="4536567" cy="4536567"/>
        </a:xfrm>
        <a:prstGeom prst="pie">
          <a:avLst>
            <a:gd name="adj1" fmla="val 9000000"/>
            <a:gd name="adj2" fmla="val 16200000"/>
          </a:avLst>
        </a:prstGeom>
        <a:solidFill>
          <a:schemeClr val="accent4">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DE" sz="2900" kern="1200" dirty="0"/>
            <a:t>Network Level  </a:t>
          </a:r>
        </a:p>
      </dsp:txBody>
      <dsp:txXfrm>
        <a:off x="3871310" y="1390673"/>
        <a:ext cx="1539192" cy="1512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19439-7BFE-244E-842C-B4163ECC2547}">
      <dsp:nvSpPr>
        <dsp:cNvPr id="0" name=""/>
        <dsp:cNvSpPr/>
      </dsp:nvSpPr>
      <dsp:spPr>
        <a:xfrm>
          <a:off x="4332" y="1064076"/>
          <a:ext cx="2605083" cy="1002750"/>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a:t>Sanctioned Addresses</a:t>
          </a:r>
        </a:p>
      </dsp:txBody>
      <dsp:txXfrm>
        <a:off x="4332" y="1064076"/>
        <a:ext cx="2605083" cy="1002750"/>
      </dsp:txXfrm>
    </dsp:sp>
    <dsp:sp modelId="{6E9A3BDC-578F-4F46-BA66-B938EFC6B980}">
      <dsp:nvSpPr>
        <dsp:cNvPr id="0" name=""/>
        <dsp:cNvSpPr/>
      </dsp:nvSpPr>
      <dsp:spPr>
        <a:xfrm>
          <a:off x="4332" y="2066826"/>
          <a:ext cx="2605083" cy="2269771"/>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Limited to predefined list</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Discover other addresses that might be subject to censorship</a:t>
          </a:r>
        </a:p>
      </dsp:txBody>
      <dsp:txXfrm>
        <a:off x="4332" y="2066826"/>
        <a:ext cx="2605083" cy="2269771"/>
      </dsp:txXfrm>
    </dsp:sp>
    <dsp:sp modelId="{65842C5B-6D07-794F-A4D6-D915AC30CAE7}">
      <dsp:nvSpPr>
        <dsp:cNvPr id="0" name=""/>
        <dsp:cNvSpPr/>
      </dsp:nvSpPr>
      <dsp:spPr>
        <a:xfrm>
          <a:off x="2974127" y="1064076"/>
          <a:ext cx="2605083" cy="1002750"/>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a:t>MEV-Reward</a:t>
          </a:r>
        </a:p>
      </dsp:txBody>
      <dsp:txXfrm>
        <a:off x="2974127" y="1064076"/>
        <a:ext cx="2605083" cy="1002750"/>
      </dsp:txXfrm>
    </dsp:sp>
    <dsp:sp modelId="{F0AEE648-AF2E-714B-9C1A-52BFEF7A5C6A}">
      <dsp:nvSpPr>
        <dsp:cNvPr id="0" name=""/>
        <dsp:cNvSpPr/>
      </dsp:nvSpPr>
      <dsp:spPr>
        <a:xfrm>
          <a:off x="2974127" y="2066826"/>
          <a:ext cx="2605083" cy="2269771"/>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MEV-Reward plays a role for transaction rank</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Ideally, include it in the ranking process</a:t>
          </a:r>
        </a:p>
      </dsp:txBody>
      <dsp:txXfrm>
        <a:off x="2974127" y="2066826"/>
        <a:ext cx="2605083" cy="2269771"/>
      </dsp:txXfrm>
    </dsp:sp>
    <dsp:sp modelId="{062F4CFF-7BF0-6C43-8A29-82700FB2E23D}">
      <dsp:nvSpPr>
        <dsp:cNvPr id="0" name=""/>
        <dsp:cNvSpPr/>
      </dsp:nvSpPr>
      <dsp:spPr>
        <a:xfrm>
          <a:off x="5943922" y="1064076"/>
          <a:ext cx="2605083" cy="1002750"/>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a:t>Transaction Ranking Granularity</a:t>
          </a:r>
        </a:p>
      </dsp:txBody>
      <dsp:txXfrm>
        <a:off x="5943922" y="1064076"/>
        <a:ext cx="2605083" cy="1002750"/>
      </dsp:txXfrm>
    </dsp:sp>
    <dsp:sp modelId="{18EBD973-48EF-F543-BCB9-143AF43491A2}">
      <dsp:nvSpPr>
        <dsp:cNvPr id="0" name=""/>
        <dsp:cNvSpPr/>
      </dsp:nvSpPr>
      <dsp:spPr>
        <a:xfrm>
          <a:off x="5943922" y="2066826"/>
          <a:ext cx="2605083" cy="2269771"/>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For ease of arguing, we bundle transactions into ranking classes</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Ideally, you look at a case-by-case basis</a:t>
          </a:r>
        </a:p>
      </dsp:txBody>
      <dsp:txXfrm>
        <a:off x="5943922" y="2066826"/>
        <a:ext cx="2605083" cy="2269771"/>
      </dsp:txXfrm>
    </dsp:sp>
    <dsp:sp modelId="{1AE65B4E-3713-BD48-9423-3569F9A6449A}">
      <dsp:nvSpPr>
        <dsp:cNvPr id="0" name=""/>
        <dsp:cNvSpPr/>
      </dsp:nvSpPr>
      <dsp:spPr>
        <a:xfrm>
          <a:off x="8913717" y="1064076"/>
          <a:ext cx="2605083" cy="1002750"/>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a:t>Latency</a:t>
          </a:r>
        </a:p>
      </dsp:txBody>
      <dsp:txXfrm>
        <a:off x="8913717" y="1064076"/>
        <a:ext cx="2605083" cy="1002750"/>
      </dsp:txXfrm>
    </dsp:sp>
    <dsp:sp modelId="{26AB0B62-6EDB-AB4B-ADDC-33B871DFB94E}">
      <dsp:nvSpPr>
        <dsp:cNvPr id="0" name=""/>
        <dsp:cNvSpPr/>
      </dsp:nvSpPr>
      <dsp:spPr>
        <a:xfrm>
          <a:off x="8913717" y="2066826"/>
          <a:ext cx="2605083" cy="2269771"/>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Latency of transactions propagation is a factor to consider</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We could be producing false positives</a:t>
          </a:r>
          <a:endParaRPr lang="en-GB" sz="2100" kern="1200" dirty="0"/>
        </a:p>
      </dsp:txBody>
      <dsp:txXfrm>
        <a:off x="8913717" y="2066826"/>
        <a:ext cx="2605083" cy="2269771"/>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Welcome everybody to the final presentation of my master thesis: “Analyzing and measuring censorship and its effects on the Ethereum Blockchain”</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5253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To understand the economical rational angle, you need to know that every transacions has to pay a minimum fee, called the "base fee" to be included in a block</a:t>
            </a:r>
          </a:p>
          <a:p>
            <a:r>
              <a:rPr lang="en-DE" dirty="0"/>
              <a:t>- But optionally they can pay a priority fee which will go directly to the block proposer if they include them</a:t>
            </a:r>
          </a:p>
          <a:p>
            <a:r>
              <a:rPr lang="en-DE" dirty="0"/>
              <a:t>- So naturally, an economically rational block proposer would include transactions based on their priority fee</a:t>
            </a:r>
          </a:p>
          <a:p>
            <a:r>
              <a:rPr lang="en-DE" dirty="0"/>
              <a:t>- Censorship however can cause them to act in a economic irrational way and this is the core idea our framework revolves around:</a:t>
            </a:r>
            <a:br>
              <a:rPr lang="en-DE" dirty="0"/>
            </a:br>
            <a:r>
              <a:rPr lang="en-DE" dirty="0"/>
              <a:t>- we try to reason if the exclusion of a transaction can be economically justified or if it really was an instance of intentional exclusion i.e. censorship.</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10</a:t>
            </a:fld>
            <a:endParaRPr lang="de-DE" dirty="0"/>
          </a:p>
        </p:txBody>
      </p:sp>
    </p:spTree>
    <p:extLst>
      <p:ext uri="{BB962C8B-B14F-4D97-AF65-F5344CB8AC3E}">
        <p14:creationId xmlns:p14="http://schemas.microsoft.com/office/powerpoint/2010/main" val="217282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To help us reason better, we compare the priority fee of an excluded transaction with those of the included transactions and assign it a rank class.</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11</a:t>
            </a:fld>
            <a:endParaRPr lang="de-DE" dirty="0"/>
          </a:p>
        </p:txBody>
      </p:sp>
    </p:spTree>
    <p:extLst>
      <p:ext uri="{BB962C8B-B14F-4D97-AF65-F5344CB8AC3E}">
        <p14:creationId xmlns:p14="http://schemas.microsoft.com/office/powerpoint/2010/main" val="755419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S2 as it is is too broad, so we break it further apart into</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16</a:t>
            </a:fld>
            <a:endParaRPr lang="de-DE" dirty="0"/>
          </a:p>
        </p:txBody>
      </p:sp>
    </p:spTree>
    <p:extLst>
      <p:ext uri="{BB962C8B-B14F-4D97-AF65-F5344CB8AC3E}">
        <p14:creationId xmlns:p14="http://schemas.microsoft.com/office/powerpoint/2010/main" val="378315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Next factor we have to consider is the block production method</a:t>
            </a:r>
          </a:p>
          <a:p>
            <a:r>
              <a:rPr lang="en-DE" dirty="0"/>
              <a:t>- Standard way of producing </a:t>
            </a:r>
          </a:p>
          <a:p>
            <a:r>
              <a:rPr lang="en-DE" dirty="0"/>
              <a:t>- But, as it turns out the majority of blocks is produced through a third-party auctioning market called “MEV-Boost”</a:t>
            </a:r>
          </a:p>
          <a:p>
            <a:r>
              <a:rPr lang="en-DE" dirty="0"/>
              <a:t>- We already heard some presentations on MEV, but to quickly recap, MEV is an additional form of revenue block builders can earn by exploiting the ordering of transactions in a specific way</a:t>
            </a:r>
          </a:p>
          <a:p>
            <a:r>
              <a:rPr lang="en-DE" dirty="0"/>
              <a:t>- In MEV-Boost the content of the blocks are built by so called Builders, while the actual block proposer just chooses the block of the highest bidding Builder to propose.</a:t>
            </a:r>
          </a:p>
          <a:p>
            <a:r>
              <a:rPr lang="en-DE" dirty="0"/>
              <a:t>- Central to MEV-Boost are the relays who connect Builders and Block proposers.</a:t>
            </a:r>
          </a:p>
          <a:p>
            <a:r>
              <a:rPr lang="en-DE" dirty="0"/>
              <a:t>- Those relays are operated by different organizations, some of which reside in the US and each has their own policy regarding OFAC compliance and will filter out blocks by builders containing sanctioned transactions</a:t>
            </a:r>
          </a:p>
          <a:p>
            <a:r>
              <a:rPr lang="en-DE" dirty="0"/>
              <a:t>- We leverage this information to more accurately classify instances of censorship</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19</a:t>
            </a:fld>
            <a:endParaRPr lang="de-DE" dirty="0"/>
          </a:p>
        </p:txBody>
      </p:sp>
    </p:spTree>
    <p:extLst>
      <p:ext uri="{BB962C8B-B14F-4D97-AF65-F5344CB8AC3E}">
        <p14:creationId xmlns:p14="http://schemas.microsoft.com/office/powerpoint/2010/main" val="227826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This brings us to our censorship classification criteria itself with which we reason on a case-by-case basis whether the exclusion of a transaction was economically justified or censorship which differentiates us from other approaches</a:t>
            </a:r>
          </a:p>
          <a:p>
            <a:r>
              <a:rPr lang="en-DE" dirty="0"/>
              <a:t>- We come up with two metrics, Censorship Strict where we classify something as censorship only if we have high confidence </a:t>
            </a:r>
          </a:p>
          <a:p>
            <a:r>
              <a:rPr lang="en-DE" dirty="0"/>
              <a:t>- and Censorship Non-Strict for instances of possible censorship but where we have less confidence compared to the strict version</a:t>
            </a:r>
          </a:p>
          <a:p>
            <a:r>
              <a:rPr lang="en-DE" dirty="0"/>
              <a:t>- What you see in the tables are the criteria for MEV-Boost blocks</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20</a:t>
            </a:fld>
            <a:endParaRPr lang="de-DE" dirty="0"/>
          </a:p>
        </p:txBody>
      </p:sp>
    </p:spTree>
    <p:extLst>
      <p:ext uri="{BB962C8B-B14F-4D97-AF65-F5344CB8AC3E}">
        <p14:creationId xmlns:p14="http://schemas.microsoft.com/office/powerpoint/2010/main" val="657510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For instance, if a transaction would have paid the highest priority fee, so it’s ranked S1, it is obviously economically irrational to exclude it and we classify it as censorship</a:t>
            </a:r>
          </a:p>
          <a:p>
            <a:r>
              <a:rPr lang="en-DE" dirty="0"/>
              <a:t>-the highlighted rows are where censorship strict and non-strict differ</a:t>
            </a:r>
          </a:p>
          <a:p>
            <a:r>
              <a:rPr lang="en-DE" dirty="0"/>
              <a:t>- for example when a transaction is ranked S2+T</a:t>
            </a:r>
            <a:r>
              <a:rPr lang="en-GB" dirty="0"/>
              <a:t>o</a:t>
            </a:r>
            <a:r>
              <a:rPr lang="en-DE" dirty="0"/>
              <a:t>p, so it’s in the top 33% we do not classify it as censorship if the relay involved is not censoring because the builder that submitted the payload to this relay would have no reason to censor so we give it the benefit of the doubt while in the non-strict version we count it as censorship regardless</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21</a:t>
            </a:fld>
            <a:endParaRPr lang="de-DE" dirty="0"/>
          </a:p>
        </p:txBody>
      </p:sp>
    </p:spTree>
    <p:extLst>
      <p:ext uri="{BB962C8B-B14F-4D97-AF65-F5344CB8AC3E}">
        <p14:creationId xmlns:p14="http://schemas.microsoft.com/office/powerpoint/2010/main" val="2316135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For vanilla blocks we don’t have the additional relay information but the criteria nearly identical</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22</a:t>
            </a:fld>
            <a:endParaRPr lang="de-DE" dirty="0"/>
          </a:p>
        </p:txBody>
      </p:sp>
    </p:spTree>
    <p:extLst>
      <p:ext uri="{BB962C8B-B14F-4D97-AF65-F5344CB8AC3E}">
        <p14:creationId xmlns:p14="http://schemas.microsoft.com/office/powerpoint/2010/main" val="4114712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For getting those excluding blocks and transactions in the first place, we created a monitoring system comprised of a monitoring, storage and data analysis component. </a:t>
            </a:r>
          </a:p>
          <a:p>
            <a:r>
              <a:rPr lang="en-DE" dirty="0"/>
              <a:t>- the monitoring component leverages Alchemy’s RPC endpoint to monitor the blockchain activity</a:t>
            </a:r>
          </a:p>
          <a:p>
            <a:r>
              <a:rPr lang="en-DE" dirty="0"/>
              <a:t>- </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23</a:t>
            </a:fld>
            <a:endParaRPr lang="de-DE" dirty="0"/>
          </a:p>
        </p:txBody>
      </p:sp>
    </p:spTree>
    <p:extLst>
      <p:ext uri="{BB962C8B-B14F-4D97-AF65-F5344CB8AC3E}">
        <p14:creationId xmlns:p14="http://schemas.microsoft.com/office/powerpoint/2010/main" val="1579643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To illustrate we monitor the mempool for any incoming transactions</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24</a:t>
            </a:fld>
            <a:endParaRPr lang="de-DE" dirty="0"/>
          </a:p>
        </p:txBody>
      </p:sp>
    </p:spTree>
    <p:extLst>
      <p:ext uri="{BB962C8B-B14F-4D97-AF65-F5344CB8AC3E}">
        <p14:creationId xmlns:p14="http://schemas.microsoft.com/office/powerpoint/2010/main" val="3460521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when one arrives we check if any of the sanctioned addresses was involved in the transaction</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25</a:t>
            </a:fld>
            <a:endParaRPr lang="de-DE" dirty="0"/>
          </a:p>
        </p:txBody>
      </p:sp>
    </p:spTree>
    <p:extLst>
      <p:ext uri="{BB962C8B-B14F-4D97-AF65-F5344CB8AC3E}">
        <p14:creationId xmlns:p14="http://schemas.microsoft.com/office/powerpoint/2010/main" val="362141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pPr marL="171450" indent="-171450">
              <a:buFontTx/>
              <a:buChar char="-"/>
            </a:pPr>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a:t>
            </a:fld>
            <a:endParaRPr lang="de-DE" dirty="0"/>
          </a:p>
        </p:txBody>
      </p:sp>
    </p:spTree>
    <p:extLst>
      <p:ext uri="{BB962C8B-B14F-4D97-AF65-F5344CB8AC3E}">
        <p14:creationId xmlns:p14="http://schemas.microsoft.com/office/powerpoint/2010/main" val="3295381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If yes, we add the transaction to our tracking list</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26</a:t>
            </a:fld>
            <a:endParaRPr lang="de-DE" dirty="0"/>
          </a:p>
        </p:txBody>
      </p:sp>
    </p:spTree>
    <p:extLst>
      <p:ext uri="{BB962C8B-B14F-4D97-AF65-F5344CB8AC3E}">
        <p14:creationId xmlns:p14="http://schemas.microsoft.com/office/powerpoint/2010/main" val="3220295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Whenever a new block is published</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27</a:t>
            </a:fld>
            <a:endParaRPr lang="de-DE" dirty="0"/>
          </a:p>
        </p:txBody>
      </p:sp>
    </p:spTree>
    <p:extLst>
      <p:ext uri="{BB962C8B-B14F-4D97-AF65-F5344CB8AC3E}">
        <p14:creationId xmlns:p14="http://schemas.microsoft.com/office/powerpoint/2010/main" val="838936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we check the transactions included </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28</a:t>
            </a:fld>
            <a:endParaRPr lang="de-DE" dirty="0"/>
          </a:p>
        </p:txBody>
      </p:sp>
    </p:spTree>
    <p:extLst>
      <p:ext uri="{BB962C8B-B14F-4D97-AF65-F5344CB8AC3E}">
        <p14:creationId xmlns:p14="http://schemas.microsoft.com/office/powerpoint/2010/main" val="1323859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DE" dirty="0"/>
              <a:t>nd see if any of our tracked transaction were included</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29</a:t>
            </a:fld>
            <a:endParaRPr lang="de-DE" dirty="0"/>
          </a:p>
        </p:txBody>
      </p:sp>
    </p:spTree>
    <p:extLst>
      <p:ext uri="{BB962C8B-B14F-4D97-AF65-F5344CB8AC3E}">
        <p14:creationId xmlns:p14="http://schemas.microsoft.com/office/powerpoint/2010/main" val="2292576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If yes, we store a log of the transaction, at what time it first arrived in the mempool and when it got included, in our database. With that information we know which blocks excluded the transaction and that we need to investigate.</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30</a:t>
            </a:fld>
            <a:endParaRPr lang="de-DE" dirty="0"/>
          </a:p>
        </p:txBody>
      </p:sp>
    </p:spTree>
    <p:extLst>
      <p:ext uri="{BB962C8B-B14F-4D97-AF65-F5344CB8AC3E}">
        <p14:creationId xmlns:p14="http://schemas.microsoft.com/office/powerpoint/2010/main" val="3724102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For investigating how effective censorship is on etherum, we focused on the impact on their inclusion time.</a:t>
            </a:r>
          </a:p>
          <a:p>
            <a:r>
              <a:rPr lang="en-DE" dirty="0"/>
              <a:t>- Inclusion Time describes the time passed since a transaction first arrived in a mempool until its inclusion in a block. So in the example here:</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31</a:t>
            </a:fld>
            <a:endParaRPr lang="de-DE" dirty="0"/>
          </a:p>
        </p:txBody>
      </p:sp>
    </p:spTree>
    <p:extLst>
      <p:ext uri="{BB962C8B-B14F-4D97-AF65-F5344CB8AC3E}">
        <p14:creationId xmlns:p14="http://schemas.microsoft.com/office/powerpoint/2010/main" val="2882069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a:t>
            </a:r>
            <a:r>
              <a:rPr lang="de-DE" dirty="0"/>
              <a:t>A </a:t>
            </a:r>
            <a:r>
              <a:rPr lang="de-DE" dirty="0" err="1"/>
              <a:t>straight</a:t>
            </a:r>
            <a:r>
              <a:rPr lang="de-DE" dirty="0"/>
              <a:t>-forward </a:t>
            </a:r>
            <a:r>
              <a:rPr lang="de-DE" dirty="0" err="1"/>
              <a:t>way</a:t>
            </a:r>
            <a:r>
              <a:rPr lang="de-DE" dirty="0"/>
              <a:t> </a:t>
            </a:r>
            <a:r>
              <a:rPr lang="de-DE" dirty="0" err="1"/>
              <a:t>to</a:t>
            </a:r>
            <a:r>
              <a:rPr lang="de-DE" dirty="0"/>
              <a:t> </a:t>
            </a:r>
            <a:r>
              <a:rPr lang="de-DE" dirty="0" err="1"/>
              <a:t>estimate</a:t>
            </a:r>
            <a:r>
              <a:rPr lang="de-DE" dirty="0"/>
              <a:t> </a:t>
            </a:r>
            <a:r>
              <a:rPr lang="de-DE" dirty="0" err="1"/>
              <a:t>the</a:t>
            </a:r>
            <a:r>
              <a:rPr lang="de-DE" dirty="0"/>
              <a:t> </a:t>
            </a:r>
            <a:r>
              <a:rPr lang="de-DE" dirty="0" err="1"/>
              <a:t>impact</a:t>
            </a:r>
            <a:r>
              <a:rPr lang="de-DE" dirty="0"/>
              <a:t> </a:t>
            </a:r>
            <a:r>
              <a:rPr lang="de-DE" dirty="0" err="1"/>
              <a:t>censorship</a:t>
            </a:r>
            <a:r>
              <a:rPr lang="de-DE" dirty="0"/>
              <a:t> </a:t>
            </a:r>
            <a:r>
              <a:rPr lang="de-DE" dirty="0" err="1"/>
              <a:t>has</a:t>
            </a:r>
            <a:r>
              <a:rPr lang="de-DE" dirty="0"/>
              <a:t> on </a:t>
            </a:r>
            <a:r>
              <a:rPr lang="de-DE" dirty="0" err="1"/>
              <a:t>inclusion</a:t>
            </a:r>
            <a:r>
              <a:rPr lang="de-DE" dirty="0"/>
              <a:t> time, </a:t>
            </a:r>
            <a:r>
              <a:rPr lang="de-DE" dirty="0" err="1"/>
              <a:t>is</a:t>
            </a:r>
            <a:r>
              <a:rPr lang="de-DE" dirty="0"/>
              <a:t> </a:t>
            </a:r>
            <a:r>
              <a:rPr lang="de-DE" dirty="0" err="1"/>
              <a:t>to</a:t>
            </a:r>
            <a:r>
              <a:rPr lang="de-DE" dirty="0"/>
              <a:t> </a:t>
            </a:r>
            <a:r>
              <a:rPr lang="de-DE" dirty="0" err="1"/>
              <a:t>attribute</a:t>
            </a:r>
            <a:r>
              <a:rPr lang="de-DE" dirty="0"/>
              <a:t> </a:t>
            </a:r>
            <a:r>
              <a:rPr lang="de-DE" dirty="0" err="1"/>
              <a:t>the</a:t>
            </a:r>
            <a:r>
              <a:rPr lang="de-DE" dirty="0"/>
              <a:t> </a:t>
            </a:r>
            <a:r>
              <a:rPr lang="de-DE" dirty="0" err="1"/>
              <a:t>delay</a:t>
            </a:r>
            <a:r>
              <a:rPr lang="de-DE" dirty="0"/>
              <a:t> </a:t>
            </a:r>
            <a:r>
              <a:rPr lang="de-DE" dirty="0" err="1"/>
              <a:t>caused</a:t>
            </a:r>
            <a:r>
              <a:rPr lang="de-DE" dirty="0"/>
              <a:t> </a:t>
            </a:r>
            <a:r>
              <a:rPr lang="de-DE" dirty="0" err="1"/>
              <a:t>by</a:t>
            </a:r>
            <a:r>
              <a:rPr lang="de-DE" dirty="0"/>
              <a:t> all </a:t>
            </a:r>
            <a:r>
              <a:rPr lang="de-DE" dirty="0" err="1"/>
              <a:t>excluding</a:t>
            </a:r>
            <a:r>
              <a:rPr lang="de-DE" dirty="0"/>
              <a:t> </a:t>
            </a:r>
            <a:r>
              <a:rPr lang="de-DE" dirty="0" err="1"/>
              <a:t>blocks</a:t>
            </a:r>
            <a:r>
              <a:rPr lang="de-DE" dirty="0"/>
              <a:t> </a:t>
            </a:r>
            <a:r>
              <a:rPr lang="de-DE" dirty="0" err="1"/>
              <a:t>to</a:t>
            </a:r>
            <a:r>
              <a:rPr lang="de-DE" dirty="0"/>
              <a:t> </a:t>
            </a:r>
            <a:r>
              <a:rPr lang="de-DE" dirty="0" err="1"/>
              <a:t>censorship</a:t>
            </a:r>
            <a:r>
              <a:rPr lang="de-DE" dirty="0"/>
              <a:t> </a:t>
            </a:r>
          </a:p>
          <a:p>
            <a:r>
              <a:rPr lang="de-DE" dirty="0"/>
              <a:t>- A </a:t>
            </a:r>
            <a:r>
              <a:rPr lang="de-DE" dirty="0" err="1"/>
              <a:t>more</a:t>
            </a:r>
            <a:r>
              <a:rPr lang="de-DE" dirty="0"/>
              <a:t> </a:t>
            </a:r>
            <a:r>
              <a:rPr lang="de-DE" dirty="0" err="1"/>
              <a:t>accurate</a:t>
            </a:r>
            <a:r>
              <a:rPr lang="de-DE" dirty="0"/>
              <a:t> </a:t>
            </a:r>
            <a:r>
              <a:rPr lang="de-DE" dirty="0" err="1"/>
              <a:t>way</a:t>
            </a:r>
            <a:r>
              <a:rPr lang="de-DE" dirty="0"/>
              <a:t> </a:t>
            </a:r>
            <a:r>
              <a:rPr lang="de-DE" dirty="0" err="1"/>
              <a:t>to</a:t>
            </a:r>
            <a:r>
              <a:rPr lang="de-DE" dirty="0"/>
              <a:t> </a:t>
            </a:r>
            <a:r>
              <a:rPr lang="de-DE" dirty="0" err="1"/>
              <a:t>measure</a:t>
            </a:r>
            <a:r>
              <a:rPr lang="de-DE" dirty="0"/>
              <a:t> </a:t>
            </a:r>
            <a:r>
              <a:rPr lang="de-DE" dirty="0" err="1"/>
              <a:t>the</a:t>
            </a:r>
            <a:r>
              <a:rPr lang="de-DE" dirty="0"/>
              <a:t> time </a:t>
            </a:r>
            <a:r>
              <a:rPr lang="de-DE" dirty="0" err="1"/>
              <a:t>penalty</a:t>
            </a:r>
            <a:r>
              <a:rPr lang="de-DE" dirty="0"/>
              <a:t> </a:t>
            </a:r>
            <a:r>
              <a:rPr lang="de-DE" dirty="0" err="1"/>
              <a:t>caused</a:t>
            </a:r>
            <a:r>
              <a:rPr lang="de-DE" dirty="0"/>
              <a:t> </a:t>
            </a:r>
            <a:r>
              <a:rPr lang="de-DE" dirty="0" err="1"/>
              <a:t>by</a:t>
            </a:r>
            <a:r>
              <a:rPr lang="de-DE" dirty="0"/>
              <a:t> </a:t>
            </a:r>
            <a:r>
              <a:rPr lang="de-DE" dirty="0" err="1"/>
              <a:t>censorship</a:t>
            </a:r>
            <a:r>
              <a:rPr lang="de-DE" dirty="0"/>
              <a:t>, </a:t>
            </a:r>
            <a:r>
              <a:rPr lang="de-DE" dirty="0" err="1"/>
              <a:t>is</a:t>
            </a:r>
            <a:r>
              <a:rPr lang="de-DE" dirty="0"/>
              <a:t> </a:t>
            </a:r>
            <a:r>
              <a:rPr lang="de-DE" dirty="0" err="1"/>
              <a:t>to</a:t>
            </a:r>
            <a:r>
              <a:rPr lang="de-DE" dirty="0"/>
              <a:t> check </a:t>
            </a:r>
            <a:r>
              <a:rPr lang="de-DE" dirty="0" err="1"/>
              <a:t>for</a:t>
            </a:r>
            <a:r>
              <a:rPr lang="de-DE" dirty="0"/>
              <a:t> </a:t>
            </a:r>
            <a:r>
              <a:rPr lang="de-DE" dirty="0" err="1"/>
              <a:t>each</a:t>
            </a:r>
            <a:r>
              <a:rPr lang="de-DE" dirty="0"/>
              <a:t> </a:t>
            </a:r>
            <a:r>
              <a:rPr lang="de-DE" dirty="0" err="1"/>
              <a:t>excluding</a:t>
            </a:r>
            <a:r>
              <a:rPr lang="de-DE" dirty="0"/>
              <a:t> block </a:t>
            </a:r>
            <a:r>
              <a:rPr lang="de-DE" dirty="0" err="1"/>
              <a:t>if</a:t>
            </a:r>
            <a:r>
              <a:rPr lang="de-DE" dirty="0"/>
              <a:t> </a:t>
            </a:r>
            <a:r>
              <a:rPr lang="de-DE" dirty="0" err="1"/>
              <a:t>it</a:t>
            </a:r>
            <a:r>
              <a:rPr lang="de-DE" dirty="0"/>
              <a:t> was </a:t>
            </a:r>
            <a:r>
              <a:rPr lang="de-DE" dirty="0" err="1"/>
              <a:t>censored</a:t>
            </a:r>
            <a:r>
              <a:rPr lang="de-DE" dirty="0"/>
              <a:t> and </a:t>
            </a:r>
            <a:r>
              <a:rPr lang="de-DE" dirty="0" err="1"/>
              <a:t>if</a:t>
            </a:r>
            <a:r>
              <a:rPr lang="de-DE" dirty="0"/>
              <a:t> </a:t>
            </a:r>
            <a:r>
              <a:rPr lang="de-DE" dirty="0" err="1"/>
              <a:t>yes</a:t>
            </a:r>
            <a:r>
              <a:rPr lang="de-DE" dirty="0"/>
              <a:t>, </a:t>
            </a:r>
            <a:r>
              <a:rPr lang="de-DE" dirty="0" err="1"/>
              <a:t>add</a:t>
            </a:r>
            <a:r>
              <a:rPr lang="de-DE" dirty="0"/>
              <a:t> </a:t>
            </a:r>
            <a:r>
              <a:rPr lang="de-DE" dirty="0" err="1"/>
              <a:t>the</a:t>
            </a:r>
            <a:r>
              <a:rPr lang="de-DE" dirty="0"/>
              <a:t> time </a:t>
            </a:r>
            <a:r>
              <a:rPr lang="de-DE" dirty="0" err="1"/>
              <a:t>that</a:t>
            </a:r>
            <a:r>
              <a:rPr lang="de-DE" dirty="0"/>
              <a:t> </a:t>
            </a:r>
            <a:r>
              <a:rPr lang="de-DE" dirty="0" err="1"/>
              <a:t>elapsed</a:t>
            </a:r>
            <a:r>
              <a:rPr lang="de-DE" dirty="0"/>
              <a:t> </a:t>
            </a:r>
            <a:r>
              <a:rPr lang="de-DE" dirty="0" err="1"/>
              <a:t>between</a:t>
            </a:r>
            <a:r>
              <a:rPr lang="de-DE" dirty="0"/>
              <a:t> </a:t>
            </a:r>
            <a:r>
              <a:rPr lang="de-DE" dirty="0" err="1"/>
              <a:t>this</a:t>
            </a:r>
            <a:r>
              <a:rPr lang="de-DE" dirty="0"/>
              <a:t> and </a:t>
            </a:r>
            <a:r>
              <a:rPr lang="de-DE" dirty="0" err="1"/>
              <a:t>the</a:t>
            </a:r>
            <a:r>
              <a:rPr lang="de-DE" dirty="0"/>
              <a:t> </a:t>
            </a:r>
            <a:r>
              <a:rPr lang="de-DE" dirty="0" err="1"/>
              <a:t>previous</a:t>
            </a:r>
            <a:r>
              <a:rPr lang="de-DE" dirty="0"/>
              <a:t> block </a:t>
            </a:r>
            <a:r>
              <a:rPr lang="de-DE" dirty="0" err="1"/>
              <a:t>to</a:t>
            </a:r>
            <a:r>
              <a:rPr lang="de-DE" dirty="0"/>
              <a:t> </a:t>
            </a:r>
            <a:r>
              <a:rPr lang="de-DE" dirty="0" err="1"/>
              <a:t>the</a:t>
            </a:r>
            <a:r>
              <a:rPr lang="de-DE" dirty="0"/>
              <a:t> </a:t>
            </a:r>
            <a:r>
              <a:rPr lang="de-DE" dirty="0" err="1"/>
              <a:t>delay</a:t>
            </a:r>
            <a:r>
              <a:rPr lang="de-DE" dirty="0"/>
              <a:t>, </a:t>
            </a:r>
            <a:r>
              <a:rPr lang="de-DE" dirty="0" err="1"/>
              <a:t>which</a:t>
            </a:r>
            <a:r>
              <a:rPr lang="de-DE" dirty="0"/>
              <a:t> </a:t>
            </a:r>
            <a:r>
              <a:rPr lang="de-DE" dirty="0" err="1"/>
              <a:t>is</a:t>
            </a:r>
            <a:r>
              <a:rPr lang="de-DE" dirty="0"/>
              <a:t> </a:t>
            </a:r>
            <a:r>
              <a:rPr lang="de-DE" dirty="0" err="1"/>
              <a:t>our</a:t>
            </a:r>
            <a:r>
              <a:rPr lang="de-DE" dirty="0"/>
              <a:t> </a:t>
            </a:r>
            <a:r>
              <a:rPr lang="de-DE" dirty="0" err="1"/>
              <a:t>metric</a:t>
            </a:r>
            <a:r>
              <a:rPr lang="de-DE" dirty="0"/>
              <a:t>.</a:t>
            </a:r>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32</a:t>
            </a:fld>
            <a:endParaRPr lang="de-DE" dirty="0"/>
          </a:p>
        </p:txBody>
      </p:sp>
    </p:spTree>
    <p:extLst>
      <p:ext uri="{BB962C8B-B14F-4D97-AF65-F5344CB8AC3E}">
        <p14:creationId xmlns:p14="http://schemas.microsoft.com/office/powerpoint/2010/main" val="3456780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This was the methodology, now to our results. </a:t>
            </a:r>
          </a:p>
          <a:p>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33</a:t>
            </a:fld>
            <a:endParaRPr lang="de-DE" dirty="0"/>
          </a:p>
        </p:txBody>
      </p:sp>
    </p:spTree>
    <p:extLst>
      <p:ext uri="{BB962C8B-B14F-4D97-AF65-F5344CB8AC3E}">
        <p14:creationId xmlns:p14="http://schemas.microsoft.com/office/powerpoint/2010/main" val="3488439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34</a:t>
            </a:fld>
            <a:endParaRPr lang="de-DE" dirty="0"/>
          </a:p>
        </p:txBody>
      </p:sp>
    </p:spTree>
    <p:extLst>
      <p:ext uri="{BB962C8B-B14F-4D97-AF65-F5344CB8AC3E}">
        <p14:creationId xmlns:p14="http://schemas.microsoft.com/office/powerpoint/2010/main" val="1662134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We measured a statistically significant difference of the rates of censorship and inclusion between MEV-Boost blocks and Vanilla blocks which underlines the weakness Relays pose for the MEV-Boost market in terms of censorship</a:t>
            </a:r>
          </a:p>
          <a:p>
            <a:endParaRPr lang="en-DE" dirty="0"/>
          </a:p>
          <a:p>
            <a:r>
              <a:rPr lang="en-DE" dirty="0"/>
              <a:t>(chi squared test)</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35</a:t>
            </a:fld>
            <a:endParaRPr lang="de-DE" dirty="0"/>
          </a:p>
        </p:txBody>
      </p:sp>
    </p:spTree>
    <p:extLst>
      <p:ext uri="{BB962C8B-B14F-4D97-AF65-F5344CB8AC3E}">
        <p14:creationId xmlns:p14="http://schemas.microsoft.com/office/powerpoint/2010/main" val="144070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DE" dirty="0"/>
          </a:p>
          <a:p>
            <a:pPr marL="171450" indent="-171450">
              <a:buFontTx/>
              <a:buChar char="-"/>
            </a:pPr>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a:t>
            </a:fld>
            <a:endParaRPr lang="de-DE" dirty="0"/>
          </a:p>
        </p:txBody>
      </p:sp>
    </p:spTree>
    <p:extLst>
      <p:ext uri="{BB962C8B-B14F-4D97-AF65-F5344CB8AC3E}">
        <p14:creationId xmlns:p14="http://schemas.microsoft.com/office/powerpoint/2010/main" val="1605309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We compared our framework to MEV-Watch</a:t>
            </a:r>
          </a:p>
          <a:p>
            <a:r>
              <a:rPr lang="en-DE" dirty="0"/>
              <a:t>MEV-Watch flags.</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36</a:t>
            </a:fld>
            <a:endParaRPr lang="de-DE" dirty="0"/>
          </a:p>
        </p:txBody>
      </p:sp>
    </p:spTree>
    <p:extLst>
      <p:ext uri="{BB962C8B-B14F-4D97-AF65-F5344CB8AC3E}">
        <p14:creationId xmlns:p14="http://schemas.microsoft.com/office/powerpoint/2010/main" val="2668273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MEV-Watch assumption is wrong</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37</a:t>
            </a:fld>
            <a:endParaRPr lang="de-DE" dirty="0"/>
          </a:p>
        </p:txBody>
      </p:sp>
    </p:spTree>
    <p:extLst>
      <p:ext uri="{BB962C8B-B14F-4D97-AF65-F5344CB8AC3E}">
        <p14:creationId xmlns:p14="http://schemas.microsoft.com/office/powerpoint/2010/main" val="295824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we see that attributing the whole inclusion time to be due to censorship largely overestimates the penalty caused by censorship</a:t>
            </a:r>
          </a:p>
          <a:p>
            <a:r>
              <a:rPr lang="en-DE" dirty="0"/>
              <a:t>- in reality every sanctioned transaction experienced 1-2 block time worth of penalty</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38</a:t>
            </a:fld>
            <a:endParaRPr lang="de-DE" dirty="0"/>
          </a:p>
        </p:txBody>
      </p:sp>
    </p:spTree>
    <p:extLst>
      <p:ext uri="{BB962C8B-B14F-4D97-AF65-F5344CB8AC3E}">
        <p14:creationId xmlns:p14="http://schemas.microsoft.com/office/powerpoint/2010/main" val="684340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39</a:t>
            </a:fld>
            <a:endParaRPr lang="de-DE" dirty="0"/>
          </a:p>
        </p:txBody>
      </p:sp>
    </p:spTree>
    <p:extLst>
      <p:ext uri="{BB962C8B-B14F-4D97-AF65-F5344CB8AC3E}">
        <p14:creationId xmlns:p14="http://schemas.microsoft.com/office/powerpoint/2010/main" val="1794926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mention how we’ve seen this materialize in the inclusion and censorship rate </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41</a:t>
            </a:fld>
            <a:endParaRPr lang="de-DE" dirty="0"/>
          </a:p>
        </p:txBody>
      </p:sp>
    </p:spTree>
    <p:extLst>
      <p:ext uri="{BB962C8B-B14F-4D97-AF65-F5344CB8AC3E}">
        <p14:creationId xmlns:p14="http://schemas.microsoft.com/office/powerpoint/2010/main" val="3098559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42</a:t>
            </a:fld>
            <a:endParaRPr lang="de-DE" dirty="0"/>
          </a:p>
        </p:txBody>
      </p:sp>
    </p:spTree>
    <p:extLst>
      <p:ext uri="{BB962C8B-B14F-4D97-AF65-F5344CB8AC3E}">
        <p14:creationId xmlns:p14="http://schemas.microsoft.com/office/powerpoint/2010/main" val="2992214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With our new classification framework we found t</a:t>
            </a:r>
            <a:r>
              <a:rPr lang="en-GB" dirty="0"/>
              <a:t>ha</a:t>
            </a:r>
            <a:r>
              <a:rPr lang="en-DE" dirty="0"/>
              <a:t>t 33% of exclusions were economically justified which emphasizes the point that you can’t flag every block that excluded a sanctioned transaction as censoring. In 29% of </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43</a:t>
            </a:fld>
            <a:endParaRPr lang="de-DE" dirty="0"/>
          </a:p>
        </p:txBody>
      </p:sp>
    </p:spTree>
    <p:extLst>
      <p:ext uri="{BB962C8B-B14F-4D97-AF65-F5344CB8AC3E}">
        <p14:creationId xmlns:p14="http://schemas.microsoft.com/office/powerpoint/2010/main" val="2308740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Despite censorship of some actors it doesn’t stop transactions from eventually being included </a:t>
            </a:r>
          </a:p>
          <a:p>
            <a:r>
              <a:rPr lang="en-DE" dirty="0"/>
              <a:t>- We measured the penalty caused for inclusion time to be around 25,8% to possibly 41.7%</a:t>
            </a:r>
          </a:p>
          <a:p>
            <a:r>
              <a:rPr lang="en-DE" dirty="0"/>
              <a:t>- This also shows that attributing the entire IT to censorship is a large overestimation.</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44</a:t>
            </a:fld>
            <a:endParaRPr lang="de-DE" dirty="0"/>
          </a:p>
        </p:txBody>
      </p:sp>
    </p:spTree>
    <p:extLst>
      <p:ext uri="{BB962C8B-B14F-4D97-AF65-F5344CB8AC3E}">
        <p14:creationId xmlns:p14="http://schemas.microsoft.com/office/powerpoint/2010/main" val="2421660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45</a:t>
            </a:fld>
            <a:endParaRPr lang="de-DE" dirty="0"/>
          </a:p>
        </p:txBody>
      </p:sp>
    </p:spTree>
    <p:extLst>
      <p:ext uri="{BB962C8B-B14F-4D97-AF65-F5344CB8AC3E}">
        <p14:creationId xmlns:p14="http://schemas.microsoft.com/office/powerpoint/2010/main" val="920171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48</a:t>
            </a:fld>
            <a:endParaRPr lang="de-DE" dirty="0"/>
          </a:p>
        </p:txBody>
      </p:sp>
    </p:spTree>
    <p:extLst>
      <p:ext uri="{BB962C8B-B14F-4D97-AF65-F5344CB8AC3E}">
        <p14:creationId xmlns:p14="http://schemas.microsoft.com/office/powerpoint/2010/main" val="391993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4</a:t>
            </a:fld>
            <a:endParaRPr lang="de-DE" dirty="0"/>
          </a:p>
        </p:txBody>
      </p:sp>
    </p:spTree>
    <p:extLst>
      <p:ext uri="{BB962C8B-B14F-4D97-AF65-F5344CB8AC3E}">
        <p14:creationId xmlns:p14="http://schemas.microsoft.com/office/powerpoint/2010/main" val="231710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Four our methodology, we came up with a novel censorship classification framework to identify and measure the amount of censorship.</a:t>
            </a:r>
          </a:p>
          <a:p>
            <a:r>
              <a:rPr lang="en-DE" dirty="0"/>
              <a:t>We build a transaction traffic monitoring system to help measure both the amount and profitability of censoring.</a:t>
            </a:r>
          </a:p>
          <a:p>
            <a:r>
              <a:rPr lang="en-DE" dirty="0"/>
              <a:t>We derived a novel inclusion delay metric to measure how effective censorship is. </a:t>
            </a:r>
          </a:p>
          <a:p>
            <a:r>
              <a:rPr lang="en-DE" dirty="0"/>
              <a:t>And conducted a literature review to investigate if censorship can be mitigated.</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5</a:t>
            </a:fld>
            <a:endParaRPr lang="de-DE" dirty="0"/>
          </a:p>
        </p:txBody>
      </p:sp>
    </p:spTree>
    <p:extLst>
      <p:ext uri="{BB962C8B-B14F-4D97-AF65-F5344CB8AC3E}">
        <p14:creationId xmlns:p14="http://schemas.microsoft.com/office/powerpoint/2010/main" val="218785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As a first step we had to first define what censorship in the context of Ethereum actually looks like</a:t>
            </a:r>
          </a:p>
          <a:p>
            <a:r>
              <a:rPr lang="en-DE" dirty="0"/>
              <a:t>- It turns out that censorship can occur on various levels:</a:t>
            </a:r>
          </a:p>
          <a:p>
            <a:r>
              <a:rPr lang="en-DE" dirty="0"/>
              <a:t>- On the network level</a:t>
            </a:r>
          </a:p>
          <a:p>
            <a:r>
              <a:rPr lang="en-DE" dirty="0"/>
              <a:t>- On the Block Proposal level</a:t>
            </a:r>
          </a:p>
          <a:p>
            <a:r>
              <a:rPr lang="en-DE" dirty="0"/>
              <a:t>- or on the smart contract level</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6</a:t>
            </a:fld>
            <a:endParaRPr lang="de-DE" dirty="0"/>
          </a:p>
        </p:txBody>
      </p:sp>
    </p:spTree>
    <p:extLst>
      <p:ext uri="{BB962C8B-B14F-4D97-AF65-F5344CB8AC3E}">
        <p14:creationId xmlns:p14="http://schemas.microsoft.com/office/powerpoint/2010/main" val="177422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7</a:t>
            </a:fld>
            <a:endParaRPr lang="de-DE" dirty="0"/>
          </a:p>
        </p:txBody>
      </p:sp>
    </p:spTree>
    <p:extLst>
      <p:ext uri="{BB962C8B-B14F-4D97-AF65-F5344CB8AC3E}">
        <p14:creationId xmlns:p14="http://schemas.microsoft.com/office/powerpoint/2010/main" val="311837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Illustrated is the typical lifecycle of a transaction and the block proposal process</a:t>
            </a:r>
          </a:p>
          <a:p>
            <a:r>
              <a:rPr lang="en-DE" dirty="0"/>
              <a:t>- explain </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8</a:t>
            </a:fld>
            <a:endParaRPr lang="de-DE" dirty="0"/>
          </a:p>
        </p:txBody>
      </p:sp>
    </p:spTree>
    <p:extLst>
      <p:ext uri="{BB962C8B-B14F-4D97-AF65-F5344CB8AC3E}">
        <p14:creationId xmlns:p14="http://schemas.microsoft.com/office/powerpoint/2010/main" val="384550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DE" dirty="0"/>
              <a:t>- On the level of the block proposal process, we define censorship as..</a:t>
            </a:r>
          </a:p>
          <a:p>
            <a:r>
              <a:rPr lang="en-DE" dirty="0"/>
              <a:t> </a:t>
            </a:r>
          </a:p>
          <a:p>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9</a:t>
            </a:fld>
            <a:endParaRPr lang="de-DE" dirty="0"/>
          </a:p>
        </p:txBody>
      </p:sp>
    </p:spTree>
    <p:extLst>
      <p:ext uri="{BB962C8B-B14F-4D97-AF65-F5344CB8AC3E}">
        <p14:creationId xmlns:p14="http://schemas.microsoft.com/office/powerpoint/2010/main" val="3062460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&lt;Title&gt;</a:t>
            </a:r>
          </a:p>
        </p:txBody>
      </p:sp>
      <p:sp>
        <p:nvSpPr>
          <p:cNvPr id="22" name="Textplatzhalter 4"/>
          <p:cNvSpPr>
            <a:spLocks noGrp="1"/>
          </p:cNvSpPr>
          <p:nvPr>
            <p:ph type="body" sz="quarter" idx="10" hasCustomPrompt="1"/>
          </p:nvPr>
        </p:nvSpPr>
        <p:spPr>
          <a:xfrm>
            <a:off x="431373" y="4211796"/>
            <a:ext cx="11431346"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&lt;Presenter&gt; </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440734"/>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Department of Computer Science</a:t>
            </a:r>
          </a:p>
          <a:p>
            <a:pPr marL="0" indent="0"/>
            <a:r>
              <a:rPr lang="en-US" sz="1400" b="0" i="0" kern="1200" baseline="0" noProof="1">
                <a:solidFill>
                  <a:schemeClr val="tx1">
                    <a:lumMod val="65000"/>
                    <a:lumOff val="35000"/>
                  </a:schemeClr>
                </a:solidFill>
                <a:latin typeface="Arial" charset="0"/>
                <a:ea typeface="+mn-ea"/>
                <a:cs typeface="Arial"/>
              </a:rPr>
              <a:t>School of Computation, Information and Technology (CIT) </a:t>
            </a:r>
            <a:endParaRPr lang="en-US" sz="1400" b="0" i="0" kern="1200" noProof="1">
              <a:solidFill>
                <a:schemeClr val="tx1">
                  <a:lumMod val="65000"/>
                  <a:lumOff val="35000"/>
                </a:schemeClr>
              </a:solidFill>
              <a:latin typeface="Arial" charset="0"/>
              <a:ea typeface="+mn-ea"/>
              <a:cs typeface="Arial"/>
            </a:endParaRPr>
          </a:p>
          <a:p>
            <a:pPr marL="0" indent="0"/>
            <a:r>
              <a:rPr lang="en-US" sz="1400" b="0" i="0" kern="1200" noProof="1">
                <a:solidFill>
                  <a:schemeClr val="bg1">
                    <a:lumMod val="50000"/>
                  </a:schemeClr>
                </a:solidFill>
                <a:latin typeface="Arial" charset="0"/>
                <a:ea typeface="+mn-ea"/>
                <a:cs typeface="Arial"/>
              </a:rPr>
              <a:t>Technical University of Munich (TUM)</a:t>
            </a: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dirty="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a:t>
            </a:fld>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3" name="Picture 3" descr="Gebaeude_Fahne"/>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7384"/>
            <a:ext cx="12192000" cy="68936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767407" y="1743185"/>
            <a:ext cx="3240361"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192908"/>
          </a:xfrm>
          <a:prstGeom prst="rect">
            <a:avLst/>
          </a:prstGeom>
          <a:noFill/>
        </p:spPr>
        <p:txBody>
          <a:bodyPr wrap="square" rtlCol="0">
            <a:spAutoFit/>
          </a:bodyPr>
          <a:lstStyle/>
          <a:p>
            <a:r>
              <a:rPr lang="de-DE" sz="1050" noProof="1">
                <a:latin typeface="+mn-lt"/>
              </a:rPr>
              <a:t>Technische Universität München</a:t>
            </a:r>
          </a:p>
          <a:p>
            <a:r>
              <a:rPr lang="de-DE" sz="1050" noProof="1">
                <a:latin typeface="+mn-lt"/>
              </a:rPr>
              <a:t>Fakultät für Informatik</a:t>
            </a:r>
          </a:p>
          <a:p>
            <a:r>
              <a:rPr lang="de-DE" sz="1050" noProof="1">
                <a:latin typeface="+mn-lt"/>
              </a:rPr>
              <a:t>Lehrstuhl für Software</a:t>
            </a:r>
            <a:r>
              <a:rPr lang="de-DE" sz="1050" baseline="0" noProof="1">
                <a:latin typeface="+mn-lt"/>
              </a:rPr>
              <a:t> Engineering betrieblicher Informationssysteme</a:t>
            </a:r>
            <a:endParaRPr lang="de-DE" sz="1050" noProof="1">
              <a:latin typeface="+mn-lt"/>
            </a:endParaRPr>
          </a:p>
          <a:p>
            <a:endParaRPr lang="de-DE" sz="1050" noProof="1">
              <a:latin typeface="+mn-lt"/>
            </a:endParaRPr>
          </a:p>
          <a:p>
            <a:r>
              <a:rPr lang="de-DE" sz="1050" noProof="1">
                <a:latin typeface="+mn-lt"/>
              </a:rPr>
              <a:t>Boltzmannstraße 3</a:t>
            </a:r>
          </a:p>
          <a:p>
            <a:r>
              <a:rPr lang="de-DE" sz="1050" noProof="1">
                <a:latin typeface="+mn-lt"/>
              </a:rPr>
              <a:t>85748 Garching bei</a:t>
            </a:r>
            <a:r>
              <a:rPr lang="de-DE" sz="1050" baseline="0" noProof="1">
                <a:latin typeface="+mn-lt"/>
              </a:rPr>
              <a:t> München</a:t>
            </a:r>
          </a:p>
          <a:p>
            <a:endParaRPr lang="de-DE" sz="1050" baseline="0" noProof="1">
              <a:latin typeface="+mn-lt"/>
            </a:endParaRPr>
          </a:p>
          <a:p>
            <a:pPr>
              <a:tabLst>
                <a:tab pos="358775" algn="l"/>
              </a:tabLst>
            </a:pPr>
            <a:r>
              <a:rPr lang="de-DE" sz="1050" baseline="0" noProof="1">
                <a:latin typeface="+mn-lt"/>
              </a:rPr>
              <a:t>Tel	+49.89.289.</a:t>
            </a:r>
          </a:p>
          <a:p>
            <a:pPr>
              <a:tabLst>
                <a:tab pos="358775" algn="l"/>
              </a:tabLst>
            </a:pPr>
            <a:r>
              <a:rPr lang="de-DE" sz="1050" baseline="0" noProof="1">
                <a:latin typeface="+mn-lt"/>
              </a:rPr>
              <a:t>Fax	+49.89.289.17136</a:t>
            </a:r>
          </a:p>
          <a:p>
            <a:endParaRPr lang="de-DE" sz="1050" baseline="0" noProof="1">
              <a:latin typeface="+mn-lt"/>
            </a:endParaRPr>
          </a:p>
          <a:p>
            <a:endParaRPr lang="de-DE" sz="1050" baseline="0" noProof="1">
              <a:latin typeface="+mn-lt"/>
            </a:endParaRPr>
          </a:p>
          <a:p>
            <a:r>
              <a:rPr lang="de-DE" sz="1050" baseline="0" noProof="1">
                <a:latin typeface="+mn-lt"/>
                <a:hlinkClick r:id="rId5"/>
              </a:rPr>
              <a:t>wwwmatthes.in.tum.de</a:t>
            </a:r>
            <a:endParaRPr lang="de-DE"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baseline="0">
                <a:latin typeface="+mn-lt"/>
              </a:defRPr>
            </a:lvl1pPr>
          </a:lstStyle>
          <a:p>
            <a:pPr lvl="0"/>
            <a:r>
              <a:rPr lang="de-DE" noProof="0" dirty="0"/>
              <a:t>&lt;Akademischer Titel&gt;</a:t>
            </a:r>
          </a:p>
        </p:txBody>
      </p:sp>
      <p:sp>
        <p:nvSpPr>
          <p:cNvPr id="28" name="Textplatzhalter 22"/>
          <p:cNvSpPr>
            <a:spLocks noGrp="1"/>
          </p:cNvSpPr>
          <p:nvPr>
            <p:ph type="body" sz="quarter" idx="15" hasCustomPrompt="1"/>
          </p:nvPr>
        </p:nvSpPr>
        <p:spPr>
          <a:xfrm>
            <a:off x="2203656" y="5454244"/>
            <a:ext cx="1293429"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59115" y="5932082"/>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de-DE" noProof="0" dirty="0"/>
              <a:t>&lt;Position&gt;</a:t>
            </a:r>
          </a:p>
        </p:txBody>
      </p:sp>
    </p:spTree>
    <p:extLst>
      <p:ext uri="{BB962C8B-B14F-4D97-AF65-F5344CB8AC3E}">
        <p14:creationId xmlns:p14="http://schemas.microsoft.com/office/powerpoint/2010/main" val="24848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44452"/>
            <a:ext cx="10586099" cy="72072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a:xfrm>
            <a:off x="334434" y="980728"/>
            <a:ext cx="11523133" cy="5400675"/>
          </a:xfrm>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18252149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a:t>
            </a:fld>
            <a:endParaRPr lang="de-D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334437" y="44452"/>
            <a:ext cx="10586099"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de-DE" noProof="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a:t>YYMMDD Author Title</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a:t>
            </a:fld>
            <a:endParaRPr lang="en-US" noProof="0"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a:t>
            </a:fld>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3" y="44451"/>
            <a:ext cx="11523133" cy="6524625"/>
          </a:xfrm>
        </p:spPr>
        <p:txBody>
          <a:bodyPr anchor="ctr"/>
          <a:lstStyle>
            <a:lvl1pPr algn="ctr">
              <a:defRPr sz="3200"/>
            </a:lvl1pPr>
          </a:lstStyle>
          <a:p>
            <a:r>
              <a:rPr lang="en-US" noProof="0" dirty="0"/>
              <a:t>&lt;Title&gt;</a:t>
            </a:r>
          </a:p>
        </p:txBody>
      </p:sp>
      <p:sp>
        <p:nvSpPr>
          <p:cNvPr id="3" name="Datumsplatzhalter 2"/>
          <p:cNvSpPr>
            <a:spLocks noGrp="1"/>
          </p:cNvSpPr>
          <p:nvPr>
            <p:ph type="dt" sz="half" idx="10"/>
          </p:nvPr>
        </p:nvSpPr>
        <p:spPr/>
        <p:txBody>
          <a:bodyPr/>
          <a:lstStyle/>
          <a:p>
            <a:pPr>
              <a:defRPr/>
            </a:pPr>
            <a:r>
              <a:rPr lang="de-DE"/>
              <a:t>© sebis</a:t>
            </a:r>
            <a:endParaRPr lang="en-US" dirty="0"/>
          </a:p>
        </p:txBody>
      </p:sp>
      <p:sp>
        <p:nvSpPr>
          <p:cNvPr id="4" name="Fußzeilenplatzhalter 3"/>
          <p:cNvSpPr>
            <a:spLocks noGrp="1"/>
          </p:cNvSpPr>
          <p:nvPr>
            <p:ph type="ftr" sz="quarter" idx="11"/>
          </p:nvPr>
        </p:nvSpPr>
        <p:spPr/>
        <p:txBody>
          <a:bodyPr/>
          <a:lstStyle/>
          <a:p>
            <a:pPr>
              <a:defRPr/>
            </a:pPr>
            <a:r>
              <a:rPr lang="en-US"/>
              <a:t>YYMMDD Author Title</a:t>
            </a:r>
            <a:endParaRPr lang="en-US" dirty="0"/>
          </a:p>
        </p:txBody>
      </p:sp>
      <p:sp>
        <p:nvSpPr>
          <p:cNvPr id="5" name="Foliennummernplatzhalter 4"/>
          <p:cNvSpPr>
            <a:spLocks noGrp="1"/>
          </p:cNvSpPr>
          <p:nvPr>
            <p:ph type="sldNum" sz="quarter" idx="12"/>
          </p:nvPr>
        </p:nvSpPr>
        <p:spPr/>
        <p:txBody>
          <a:bodyPr/>
          <a:lstStyle/>
          <a:p>
            <a:pPr>
              <a:defRPr/>
            </a:pPr>
            <a:fld id="{5E4FF76D-8657-43F1-929B-F6D2FAB2741A}" type="slidenum">
              <a:rPr lang="en-US" smtClean="0"/>
              <a:pPr>
                <a:defRPr/>
              </a:pPr>
              <a:t>‹#›</a:t>
            </a:fld>
            <a:endParaRPr lang="en-US" dirty="0"/>
          </a:p>
        </p:txBody>
      </p:sp>
    </p:spTree>
    <p:extLst>
      <p:ext uri="{BB962C8B-B14F-4D97-AF65-F5344CB8AC3E}">
        <p14:creationId xmlns:p14="http://schemas.microsoft.com/office/powerpoint/2010/main" val="36522625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noProof="0"/>
              <a:t>© sebis</a:t>
            </a:r>
            <a:endParaRPr lang="en-US" noProof="0" dirty="0"/>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en-US"/>
              <a:t>YYMMDD Author Title</a:t>
            </a:r>
            <a:endParaRPr lang="en-US" dirty="0"/>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a:t>
            </a:fld>
            <a:endParaRPr lang="en-US" dirty="0"/>
          </a:p>
        </p:txBody>
      </p:sp>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81" r:id="rId4"/>
    <p:sldLayoutId id="2147483766" r:id="rId5"/>
    <p:sldLayoutId id="2147483767" r:id="rId6"/>
    <p:sldLayoutId id="2147483768" r:id="rId7"/>
    <p:sldLayoutId id="2147483780" r:id="rId8"/>
    <p:sldLayoutId id="2147483769" r:id="rId9"/>
    <p:sldLayoutId id="2147483771" r:id="rId10"/>
    <p:sldLayoutId id="2147483782" r:id="rId11"/>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microsoft.com/office/2017/06/relationships/model3d" Target="../media/model3d1.glb"/><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2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2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21" Type="http://schemas.openxmlformats.org/officeDocument/2006/relationships/image" Target="../media/image22.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notesSlide" Target="../notesSlides/notesSlide20.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5.svg"/></Relationships>
</file>

<file path=ppt/slides/_rels/slide27.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21" Type="http://schemas.openxmlformats.org/officeDocument/2006/relationships/image" Target="../media/image22.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notesSlide" Target="../notesSlides/notesSlide21.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3.xml"/><Relationship Id="rId6" Type="http://schemas.openxmlformats.org/officeDocument/2006/relationships/image" Target="../media/image50.svg"/><Relationship Id="rId11" Type="http://schemas.openxmlformats.org/officeDocument/2006/relationships/image" Target="../media/image55.png"/><Relationship Id="rId24" Type="http://schemas.openxmlformats.org/officeDocument/2006/relationships/image" Target="../media/image67.sv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6.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5.svg"/></Relationships>
</file>

<file path=ppt/slides/_rels/slide2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26" Type="http://schemas.openxmlformats.org/officeDocument/2006/relationships/image" Target="../media/image69.svg"/><Relationship Id="rId3" Type="http://schemas.openxmlformats.org/officeDocument/2006/relationships/image" Target="../media/image47.png"/><Relationship Id="rId21" Type="http://schemas.openxmlformats.org/officeDocument/2006/relationships/image" Target="../media/image22.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5" Type="http://schemas.openxmlformats.org/officeDocument/2006/relationships/image" Target="../media/image68.png"/><Relationship Id="rId2" Type="http://schemas.openxmlformats.org/officeDocument/2006/relationships/notesSlide" Target="../notesSlides/notesSlide22.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3.xml"/><Relationship Id="rId6" Type="http://schemas.openxmlformats.org/officeDocument/2006/relationships/image" Target="../media/image50.svg"/><Relationship Id="rId11" Type="http://schemas.openxmlformats.org/officeDocument/2006/relationships/image" Target="../media/image55.png"/><Relationship Id="rId24" Type="http://schemas.openxmlformats.org/officeDocument/2006/relationships/image" Target="../media/image67.sv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6.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5.svg"/></Relationships>
</file>

<file path=ppt/slides/_rels/slide2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26" Type="http://schemas.openxmlformats.org/officeDocument/2006/relationships/image" Target="../media/image69.svg"/><Relationship Id="rId3" Type="http://schemas.openxmlformats.org/officeDocument/2006/relationships/image" Target="../media/image47.png"/><Relationship Id="rId21" Type="http://schemas.openxmlformats.org/officeDocument/2006/relationships/image" Target="../media/image22.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5" Type="http://schemas.openxmlformats.org/officeDocument/2006/relationships/image" Target="../media/image68.png"/><Relationship Id="rId2" Type="http://schemas.openxmlformats.org/officeDocument/2006/relationships/notesSlide" Target="../notesSlides/notesSlide23.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3.xml"/><Relationship Id="rId6" Type="http://schemas.openxmlformats.org/officeDocument/2006/relationships/image" Target="../media/image50.svg"/><Relationship Id="rId11" Type="http://schemas.openxmlformats.org/officeDocument/2006/relationships/image" Target="../media/image55.png"/><Relationship Id="rId24" Type="http://schemas.openxmlformats.org/officeDocument/2006/relationships/image" Target="../media/image67.sv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6.png"/><Relationship Id="rId28" Type="http://schemas.openxmlformats.org/officeDocument/2006/relationships/image" Target="../media/image71.sv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5.svg"/><Relationship Id="rId27"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image" Target="../media/image62.svg"/><Relationship Id="rId26" Type="http://schemas.openxmlformats.org/officeDocument/2006/relationships/image" Target="../media/image69.svg"/><Relationship Id="rId3" Type="http://schemas.openxmlformats.org/officeDocument/2006/relationships/image" Target="../media/image47.png"/><Relationship Id="rId21" Type="http://schemas.openxmlformats.org/officeDocument/2006/relationships/image" Target="../media/image22.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5" Type="http://schemas.openxmlformats.org/officeDocument/2006/relationships/image" Target="../media/image68.png"/><Relationship Id="rId33" Type="http://schemas.openxmlformats.org/officeDocument/2006/relationships/comments" Target="../comments/comment4.xml"/><Relationship Id="rId2" Type="http://schemas.openxmlformats.org/officeDocument/2006/relationships/notesSlide" Target="../notesSlides/notesSlide24.xml"/><Relationship Id="rId16" Type="http://schemas.openxmlformats.org/officeDocument/2006/relationships/image" Target="../media/image60.svg"/><Relationship Id="rId20" Type="http://schemas.openxmlformats.org/officeDocument/2006/relationships/image" Target="../media/image64.svg"/><Relationship Id="rId29"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image" Target="../media/image50.svg"/><Relationship Id="rId11" Type="http://schemas.openxmlformats.org/officeDocument/2006/relationships/image" Target="../media/image55.png"/><Relationship Id="rId24" Type="http://schemas.openxmlformats.org/officeDocument/2006/relationships/image" Target="../media/image67.svg"/><Relationship Id="rId32" Type="http://schemas.openxmlformats.org/officeDocument/2006/relationships/image" Target="../media/image75.sv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6.png"/><Relationship Id="rId28" Type="http://schemas.openxmlformats.org/officeDocument/2006/relationships/image" Target="../media/image71.svg"/><Relationship Id="rId10" Type="http://schemas.openxmlformats.org/officeDocument/2006/relationships/image" Target="../media/image54.svg"/><Relationship Id="rId19" Type="http://schemas.openxmlformats.org/officeDocument/2006/relationships/image" Target="../media/image63.png"/><Relationship Id="rId31" Type="http://schemas.openxmlformats.org/officeDocument/2006/relationships/image" Target="../media/image74.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5.svg"/><Relationship Id="rId27" Type="http://schemas.openxmlformats.org/officeDocument/2006/relationships/image" Target="../media/image70.png"/><Relationship Id="rId30" Type="http://schemas.openxmlformats.org/officeDocument/2006/relationships/image" Target="../media/image73.svg"/><Relationship Id="rId8" Type="http://schemas.openxmlformats.org/officeDocument/2006/relationships/image" Target="../media/image52.svg"/></Relationships>
</file>

<file path=ppt/slides/_rels/slide31.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81.svg"/><Relationship Id="rId3" Type="http://schemas.openxmlformats.org/officeDocument/2006/relationships/image" Target="../media/image78.png"/><Relationship Id="rId7" Type="http://schemas.openxmlformats.org/officeDocument/2006/relationships/image" Target="../media/image77.svg"/><Relationship Id="rId12"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50.svg"/><Relationship Id="rId5" Type="http://schemas.openxmlformats.org/officeDocument/2006/relationships/image" Target="../media/image82.png"/><Relationship Id="rId10" Type="http://schemas.openxmlformats.org/officeDocument/2006/relationships/image" Target="../media/image49.png"/><Relationship Id="rId4" Type="http://schemas.openxmlformats.org/officeDocument/2006/relationships/image" Target="../media/image79.svg"/><Relationship Id="rId9" Type="http://schemas.openxmlformats.org/officeDocument/2006/relationships/image" Target="../media/image48.sv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comments" Target="../comments/comment5.xml"/><Relationship Id="rId4" Type="http://schemas.openxmlformats.org/officeDocument/2006/relationships/chart" Target="../charts/chart4.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svg"/><Relationship Id="rId2" Type="http://schemas.openxmlformats.org/officeDocument/2006/relationships/notesSlide" Target="../notesSlides/notesSlide31.xml"/><Relationship Id="rId16" Type="http://schemas.openxmlformats.org/officeDocument/2006/relationships/image" Target="../media/image27.svg"/><Relationship Id="rId1" Type="http://schemas.openxmlformats.org/officeDocument/2006/relationships/slideLayout" Target="../slideLayouts/slideLayout3.xml"/><Relationship Id="rId6" Type="http://schemas.openxmlformats.org/officeDocument/2006/relationships/image" Target="../media/image86.sv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26.png"/><Relationship Id="rId10" Type="http://schemas.openxmlformats.org/officeDocument/2006/relationships/image" Target="../media/image90.svg"/><Relationship Id="rId4" Type="http://schemas.openxmlformats.org/officeDocument/2006/relationships/image" Target="../media/image84.svg"/><Relationship Id="rId9" Type="http://schemas.openxmlformats.org/officeDocument/2006/relationships/image" Target="../media/image89.png"/><Relationship Id="rId14" Type="http://schemas.openxmlformats.org/officeDocument/2006/relationships/image" Target="../media/image94.svg"/></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98.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4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103.png"/><Relationship Id="rId3" Type="http://schemas.openxmlformats.org/officeDocument/2006/relationships/diagramLayout" Target="../diagrams/layout5.xml"/><Relationship Id="rId7" Type="http://schemas.openxmlformats.org/officeDocument/2006/relationships/image" Target="../media/image49.png"/><Relationship Id="rId12" Type="http://schemas.openxmlformats.org/officeDocument/2006/relationships/image" Target="../media/image102.sv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101.png"/><Relationship Id="rId5" Type="http://schemas.openxmlformats.org/officeDocument/2006/relationships/diagramColors" Target="../diagrams/colors5.xml"/><Relationship Id="rId10" Type="http://schemas.openxmlformats.org/officeDocument/2006/relationships/image" Target="../media/image100.svg"/><Relationship Id="rId4" Type="http://schemas.openxmlformats.org/officeDocument/2006/relationships/diagramQuickStyle" Target="../diagrams/quickStyle5.xml"/><Relationship Id="rId9" Type="http://schemas.openxmlformats.org/officeDocument/2006/relationships/image" Target="../media/image99.png"/><Relationship Id="rId14" Type="http://schemas.openxmlformats.org/officeDocument/2006/relationships/image" Target="../media/image104.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28.png"/><Relationship Id="rId12" Type="http://schemas.openxmlformats.org/officeDocument/2006/relationships/image" Target="../media/image37.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6.png"/><Relationship Id="rId5" Type="http://schemas.openxmlformats.org/officeDocument/2006/relationships/image" Target="../media/image26.png"/><Relationship Id="rId10" Type="http://schemas.openxmlformats.org/officeDocument/2006/relationships/image" Target="../media/image35.svg"/><Relationship Id="rId4" Type="http://schemas.openxmlformats.org/officeDocument/2006/relationships/image" Target="../media/image33.svg"/><Relationship Id="rId9" Type="http://schemas.openxmlformats.org/officeDocument/2006/relationships/image" Target="../media/image34.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31371" y="3076976"/>
            <a:ext cx="11432843" cy="1141439"/>
          </a:xfrm>
        </p:spPr>
        <p:txBody>
          <a:bodyPr/>
          <a:lstStyle/>
          <a:p>
            <a:pPr algn="l"/>
            <a:r>
              <a:rPr lang="en-GB" b="1" i="0" dirty="0" err="1">
                <a:solidFill>
                  <a:srgbClr val="333333"/>
                </a:solidFill>
                <a:effectLst/>
              </a:rPr>
              <a:t>Analyzing</a:t>
            </a:r>
            <a:r>
              <a:rPr lang="en-GB" b="1" i="0" dirty="0">
                <a:solidFill>
                  <a:srgbClr val="333333"/>
                </a:solidFill>
                <a:effectLst/>
              </a:rPr>
              <a:t> and Measuring Censorship and its Effects on the Ethereum Blockchain</a:t>
            </a:r>
          </a:p>
        </p:txBody>
      </p:sp>
      <p:sp>
        <p:nvSpPr>
          <p:cNvPr id="13" name="Textplatzhalter 12"/>
          <p:cNvSpPr>
            <a:spLocks noGrp="1"/>
          </p:cNvSpPr>
          <p:nvPr>
            <p:ph type="body" sz="quarter" idx="10"/>
          </p:nvPr>
        </p:nvSpPr>
        <p:spPr/>
        <p:txBody>
          <a:bodyPr/>
          <a:lstStyle/>
          <a:p>
            <a:r>
              <a:rPr lang="de-DE" dirty="0"/>
              <a:t>Cristian </a:t>
            </a:r>
            <a:r>
              <a:rPr lang="de-DE" dirty="0" err="1"/>
              <a:t>Neufuss</a:t>
            </a:r>
            <a:endParaRPr lang="de-DE" dirty="0"/>
          </a:p>
        </p:txBody>
      </p:sp>
      <p:sp>
        <p:nvSpPr>
          <p:cNvPr id="11" name="Textplatzhalter 15"/>
          <p:cNvSpPr txBox="1">
            <a:spLocks/>
          </p:cNvSpPr>
          <p:nvPr/>
        </p:nvSpPr>
        <p:spPr bwMode="auto">
          <a:xfrm>
            <a:off x="5922819" y="4210928"/>
            <a:ext cx="5941396"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lvl1pPr marL="180000" indent="0" algn="l" rtl="0" eaLnBrk="1" fontAlgn="base" hangingPunct="1">
              <a:spcBef>
                <a:spcPct val="20000"/>
              </a:spcBef>
              <a:spcAft>
                <a:spcPct val="0"/>
              </a:spcAft>
              <a:buFontTx/>
              <a:buNone/>
              <a:defRPr sz="1600" b="0" baseline="0">
                <a:solidFill>
                  <a:schemeClr val="tx1">
                    <a:lumMod val="60000"/>
                    <a:lumOff val="40000"/>
                  </a:schemeClr>
                </a:solidFill>
                <a:latin typeface="+mn-lt"/>
                <a:ea typeface="+mn-ea"/>
                <a:cs typeface="Arial Unicode MS" pitchFamily="34" charset="-128"/>
              </a:defRPr>
            </a:lvl1pPr>
            <a:lvl2pPr marL="457200" indent="0" algn="l"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2pPr>
            <a:lvl3pPr marL="914400" indent="0" algn="l" defTabSz="803275"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3pPr>
            <a:lvl4pPr marL="13716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4pPr>
            <a:lvl5pPr marL="18288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lgn="r"/>
            <a:r>
              <a:rPr lang="en-AU" kern="0" dirty="0"/>
              <a:t>27.11.2023, Final Master’s Presentation</a:t>
            </a:r>
          </a:p>
        </p:txBody>
      </p:sp>
    </p:spTree>
    <p:extLst>
      <p:ext uri="{BB962C8B-B14F-4D97-AF65-F5344CB8AC3E}">
        <p14:creationId xmlns:p14="http://schemas.microsoft.com/office/powerpoint/2010/main" val="13276057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AE9C-BD96-5E6B-5B0F-D85187E24355}"/>
              </a:ext>
            </a:extLst>
          </p:cNvPr>
          <p:cNvSpPr>
            <a:spLocks noGrp="1"/>
          </p:cNvSpPr>
          <p:nvPr>
            <p:ph type="title"/>
          </p:nvPr>
        </p:nvSpPr>
        <p:spPr/>
        <p:txBody>
          <a:bodyPr/>
          <a:lstStyle/>
          <a:p>
            <a:r>
              <a:rPr lang="en-DE" dirty="0"/>
              <a:t>Methodology</a:t>
            </a:r>
          </a:p>
        </p:txBody>
      </p:sp>
      <p:sp>
        <p:nvSpPr>
          <p:cNvPr id="3" name="Content Placeholder 2">
            <a:extLst>
              <a:ext uri="{FF2B5EF4-FFF2-40B4-BE49-F238E27FC236}">
                <a16:creationId xmlns:a16="http://schemas.microsoft.com/office/drawing/2014/main" id="{7FB1D393-C54E-8B39-B9C4-327976593513}"/>
              </a:ext>
            </a:extLst>
          </p:cNvPr>
          <p:cNvSpPr>
            <a:spLocks noGrp="1"/>
          </p:cNvSpPr>
          <p:nvPr>
            <p:ph idx="1"/>
          </p:nvPr>
        </p:nvSpPr>
        <p:spPr>
          <a:xfrm>
            <a:off x="334434" y="980728"/>
            <a:ext cx="5761567" cy="5400675"/>
          </a:xfrm>
        </p:spPr>
        <p:txBody>
          <a:bodyPr/>
          <a:lstStyle/>
          <a:p>
            <a:pPr marL="285750" indent="-285750">
              <a:buFont typeface="Arial" panose="020B0604020202020204" pitchFamily="34" charset="0"/>
              <a:buChar char="•"/>
            </a:pPr>
            <a:r>
              <a:rPr lang="de-DE" dirty="0" err="1"/>
              <a:t>Economic</a:t>
            </a:r>
            <a:r>
              <a:rPr lang="de-DE" dirty="0"/>
              <a:t> rational block </a:t>
            </a:r>
            <a:r>
              <a:rPr lang="de-DE" dirty="0" err="1"/>
              <a:t>builders</a:t>
            </a:r>
            <a:r>
              <a:rPr lang="de-DE" dirty="0"/>
              <a:t> </a:t>
            </a:r>
            <a:r>
              <a:rPr lang="de-DE" dirty="0" err="1"/>
              <a:t>include</a:t>
            </a:r>
            <a:r>
              <a:rPr lang="de-DE" dirty="0"/>
              <a:t> </a:t>
            </a:r>
            <a:r>
              <a:rPr lang="de-DE" dirty="0" err="1"/>
              <a:t>transactions</a:t>
            </a:r>
            <a:r>
              <a:rPr lang="de-DE" dirty="0"/>
              <a:t> </a:t>
            </a:r>
            <a:r>
              <a:rPr lang="de-DE" dirty="0" err="1"/>
              <a:t>based</a:t>
            </a:r>
            <a:r>
              <a:rPr lang="de-DE" dirty="0"/>
              <a:t> on </a:t>
            </a:r>
            <a:r>
              <a:rPr lang="de-DE" dirty="0" err="1"/>
              <a:t>the</a:t>
            </a:r>
            <a:r>
              <a:rPr lang="de-DE" dirty="0"/>
              <a:t> </a:t>
            </a:r>
            <a:r>
              <a:rPr lang="de-DE" dirty="0" err="1"/>
              <a:t>reward</a:t>
            </a:r>
            <a:r>
              <a:rPr lang="de-DE" dirty="0"/>
              <a:t> </a:t>
            </a:r>
            <a:r>
              <a:rPr lang="de-DE" dirty="0" err="1"/>
              <a:t>they</a:t>
            </a:r>
            <a:r>
              <a:rPr lang="de-DE" dirty="0"/>
              <a:t> </a:t>
            </a:r>
            <a:r>
              <a:rPr lang="de-DE" dirty="0" err="1"/>
              <a:t>receive</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en-DE" dirty="0">
                <a:sym typeface="Wingdings" pitchFamily="2" charset="2"/>
              </a:rPr>
              <a:t>Prioritize transactions based on priority fee</a:t>
            </a:r>
          </a:p>
          <a:p>
            <a:pPr marL="0" indent="0"/>
            <a:endParaRPr lang="en-US" dirty="0"/>
          </a:p>
          <a:p>
            <a:pPr marL="285750" indent="-285750">
              <a:buFont typeface="Arial" panose="020B0604020202020204" pitchFamily="34" charset="0"/>
              <a:buChar char="•"/>
            </a:pPr>
            <a:r>
              <a:rPr lang="en-US" dirty="0"/>
              <a:t>Excluding a transaction  with a higher priority fee than the included transactions is economically irrational </a:t>
            </a:r>
            <a:br>
              <a:rPr lang="en-US" dirty="0"/>
            </a:br>
            <a:br>
              <a:rPr lang="en-US" dirty="0"/>
            </a:br>
            <a:r>
              <a:rPr lang="en-US" dirty="0">
                <a:sym typeface="Wingdings" pitchFamily="2" charset="2"/>
              </a:rPr>
              <a:t> Possibly a case of censorship</a:t>
            </a:r>
            <a:endParaRPr lang="en-US" dirty="0"/>
          </a:p>
          <a:p>
            <a:pPr marL="285750" indent="-28575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89464763-142E-5653-B5DA-E2F26E0C7486}"/>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EDA8AAC8-1BB2-80A9-087A-90708AC53CDE}"/>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D478089C-8D2D-C1E7-54A8-4697C4D3EB08}"/>
              </a:ext>
            </a:extLst>
          </p:cNvPr>
          <p:cNvSpPr>
            <a:spLocks noGrp="1"/>
          </p:cNvSpPr>
          <p:nvPr>
            <p:ph type="sldNum" sz="quarter" idx="12"/>
          </p:nvPr>
        </p:nvSpPr>
        <p:spPr/>
        <p:txBody>
          <a:bodyPr/>
          <a:lstStyle/>
          <a:p>
            <a:pPr>
              <a:defRPr/>
            </a:pPr>
            <a:fld id="{05BC9FAB-BDC1-47C0-A8BB-6E12A8205D33}" type="slidenum">
              <a:rPr lang="de-DE" smtClean="0"/>
              <a:pPr>
                <a:defRPr/>
              </a:pPr>
              <a:t>10</a:t>
            </a:fld>
            <a:endParaRPr lang="de-DE" dirty="0"/>
          </a:p>
        </p:txBody>
      </p:sp>
      <p:sp>
        <p:nvSpPr>
          <p:cNvPr id="7" name="Text Placeholder 6">
            <a:extLst>
              <a:ext uri="{FF2B5EF4-FFF2-40B4-BE49-F238E27FC236}">
                <a16:creationId xmlns:a16="http://schemas.microsoft.com/office/drawing/2014/main" id="{4D4153B7-03C6-8E7A-085B-40A9A98A917B}"/>
              </a:ext>
            </a:extLst>
          </p:cNvPr>
          <p:cNvSpPr>
            <a:spLocks noGrp="1"/>
          </p:cNvSpPr>
          <p:nvPr>
            <p:ph type="body" sz="quarter" idx="13"/>
          </p:nvPr>
        </p:nvSpPr>
        <p:spPr/>
        <p:txBody>
          <a:bodyPr/>
          <a:lstStyle/>
          <a:p>
            <a:r>
              <a:rPr lang="en-DE" dirty="0"/>
              <a:t>Defining Censorship</a:t>
            </a:r>
          </a:p>
        </p:txBody>
      </p:sp>
      <p:pic>
        <p:nvPicPr>
          <p:cNvPr id="9" name="Picture 8">
            <a:extLst>
              <a:ext uri="{FF2B5EF4-FFF2-40B4-BE49-F238E27FC236}">
                <a16:creationId xmlns:a16="http://schemas.microsoft.com/office/drawing/2014/main" id="{236E2926-3CC1-9D83-4DAA-AF7542CE0324}"/>
              </a:ext>
            </a:extLst>
          </p:cNvPr>
          <p:cNvPicPr>
            <a:picLocks noChangeAspect="1"/>
          </p:cNvPicPr>
          <p:nvPr/>
        </p:nvPicPr>
        <p:blipFill>
          <a:blip r:embed="rId3"/>
          <a:stretch>
            <a:fillRect/>
          </a:stretch>
        </p:blipFill>
        <p:spPr>
          <a:xfrm>
            <a:off x="6168008" y="958434"/>
            <a:ext cx="5033934" cy="5027122"/>
          </a:xfrm>
          <a:prstGeom prst="rect">
            <a:avLst/>
          </a:prstGeom>
        </p:spPr>
      </p:pic>
      <p:sp>
        <p:nvSpPr>
          <p:cNvPr id="10" name="TextBox 9">
            <a:extLst>
              <a:ext uri="{FF2B5EF4-FFF2-40B4-BE49-F238E27FC236}">
                <a16:creationId xmlns:a16="http://schemas.microsoft.com/office/drawing/2014/main" id="{4774F5DA-735D-CA85-D58E-E6049EDCEE99}"/>
              </a:ext>
            </a:extLst>
          </p:cNvPr>
          <p:cNvSpPr txBox="1"/>
          <p:nvPr/>
        </p:nvSpPr>
        <p:spPr>
          <a:xfrm>
            <a:off x="5663952" y="6021288"/>
            <a:ext cx="633670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100" dirty="0">
                <a:solidFill>
                  <a:schemeClr val="tx1"/>
                </a:solidFill>
                <a:latin typeface="Arial" pitchFamily="34" charset="0"/>
              </a:rPr>
              <a:t>Example of the data contained in a transaction. Block proposers receive the priority fee as reward for including a transaction.</a:t>
            </a:r>
            <a:endParaRPr lang="en-US" sz="1000" dirty="0">
              <a:solidFill>
                <a:schemeClr val="tx1"/>
              </a:solidFill>
              <a:latin typeface="Arial" pitchFamily="34" charset="0"/>
            </a:endParaRPr>
          </a:p>
          <a:p>
            <a:r>
              <a:rPr lang="en-US" sz="1000" dirty="0">
                <a:solidFill>
                  <a:schemeClr val="tx1"/>
                </a:solidFill>
                <a:latin typeface="Arial" pitchFamily="34" charset="0"/>
              </a:rPr>
              <a:t>Source: https://etherscan.io/tx/0x51ca2da5cd7c98474d1043343b49e49186564efa341443a8f0aee89fcce81c0f </a:t>
            </a:r>
          </a:p>
        </p:txBody>
      </p:sp>
    </p:spTree>
    <p:extLst>
      <p:ext uri="{BB962C8B-B14F-4D97-AF65-F5344CB8AC3E}">
        <p14:creationId xmlns:p14="http://schemas.microsoft.com/office/powerpoint/2010/main" val="71145011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EB8EF9-30B3-E720-1ADB-EBF72693851C}"/>
              </a:ext>
            </a:extLst>
          </p:cNvPr>
          <p:cNvSpPr/>
          <p:nvPr/>
        </p:nvSpPr>
        <p:spPr bwMode="auto">
          <a:xfrm>
            <a:off x="6672064" y="980728"/>
            <a:ext cx="3960440" cy="5184576"/>
          </a:xfrm>
          <a:prstGeom prst="rect">
            <a:avLst/>
          </a:prstGeom>
          <a:solidFill>
            <a:schemeClr val="bg2"/>
          </a:solidFill>
          <a:ln w="1905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le 1">
            <a:extLst>
              <a:ext uri="{FF2B5EF4-FFF2-40B4-BE49-F238E27FC236}">
                <a16:creationId xmlns:a16="http://schemas.microsoft.com/office/drawing/2014/main" id="{02E84146-8960-4D81-CF88-9DC1CFAD1DE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1CC5C758-3288-698F-6EAF-B7E508BD3F7F}"/>
              </a:ext>
            </a:extLst>
          </p:cNvPr>
          <p:cNvSpPr>
            <a:spLocks noGrp="1"/>
          </p:cNvSpPr>
          <p:nvPr>
            <p:ph idx="1"/>
          </p:nvPr>
        </p:nvSpPr>
        <p:spPr>
          <a:xfrm>
            <a:off x="334435" y="980728"/>
            <a:ext cx="5760036" cy="5400675"/>
          </a:xfrm>
        </p:spPr>
        <p:txBody>
          <a:bodyPr/>
          <a:lstStyle/>
          <a:p>
            <a:pPr marL="0" indent="0"/>
            <a:r>
              <a:rPr lang="en-US" dirty="0"/>
              <a:t>We rank an excluded sanctioned transaction based on their priority fee rank within a block. One of the following scenarios can occur: </a:t>
            </a:r>
          </a:p>
          <a:p>
            <a:pPr marL="0" indent="0"/>
            <a:endParaRPr lang="en-US" dirty="0"/>
          </a:p>
        </p:txBody>
      </p:sp>
      <p:sp>
        <p:nvSpPr>
          <p:cNvPr id="4" name="Date Placeholder 3">
            <a:extLst>
              <a:ext uri="{FF2B5EF4-FFF2-40B4-BE49-F238E27FC236}">
                <a16:creationId xmlns:a16="http://schemas.microsoft.com/office/drawing/2014/main" id="{2195FC77-2195-5E16-C4DD-66FE30D77CEF}"/>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2FB79CA0-761A-70D2-172B-04CBB9BC477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22F6DD4-F13D-538E-2765-53777BE17BC6}"/>
              </a:ext>
            </a:extLst>
          </p:cNvPr>
          <p:cNvSpPr>
            <a:spLocks noGrp="1"/>
          </p:cNvSpPr>
          <p:nvPr>
            <p:ph type="sldNum" sz="quarter" idx="12"/>
          </p:nvPr>
        </p:nvSpPr>
        <p:spPr/>
        <p:txBody>
          <a:bodyPr/>
          <a:lstStyle/>
          <a:p>
            <a:pPr>
              <a:defRPr/>
            </a:pPr>
            <a:fld id="{05BC9FAB-BDC1-47C0-A8BB-6E12A8205D33}" type="slidenum">
              <a:rPr lang="de-DE" smtClean="0"/>
              <a:pPr>
                <a:defRPr/>
              </a:pPr>
              <a:t>11</a:t>
            </a:fld>
            <a:endParaRPr lang="de-DE" dirty="0"/>
          </a:p>
        </p:txBody>
      </p:sp>
      <p:sp>
        <p:nvSpPr>
          <p:cNvPr id="7" name="Text Placeholder 6">
            <a:extLst>
              <a:ext uri="{FF2B5EF4-FFF2-40B4-BE49-F238E27FC236}">
                <a16:creationId xmlns:a16="http://schemas.microsoft.com/office/drawing/2014/main" id="{A291CA1E-1384-80B5-635A-0E68BABE1925}"/>
              </a:ext>
            </a:extLst>
          </p:cNvPr>
          <p:cNvSpPr>
            <a:spLocks noGrp="1"/>
          </p:cNvSpPr>
          <p:nvPr>
            <p:ph type="body" sz="quarter" idx="13"/>
          </p:nvPr>
        </p:nvSpPr>
        <p:spPr/>
        <p:txBody>
          <a:bodyPr/>
          <a:lstStyle/>
          <a:p>
            <a:r>
              <a:rPr lang="en-US" dirty="0"/>
              <a:t>Censorship Classification Framework: Transaction Rank</a:t>
            </a:r>
          </a:p>
        </p:txBody>
      </p:sp>
      <p:sp>
        <p:nvSpPr>
          <p:cNvPr id="10" name="TextBox 9">
            <a:extLst>
              <a:ext uri="{FF2B5EF4-FFF2-40B4-BE49-F238E27FC236}">
                <a16:creationId xmlns:a16="http://schemas.microsoft.com/office/drawing/2014/main" id="{C839EF06-5AEB-CB0E-0C8B-905D46B751B6}"/>
              </a:ext>
            </a:extLst>
          </p:cNvPr>
          <p:cNvSpPr txBox="1"/>
          <p:nvPr/>
        </p:nvSpPr>
        <p:spPr>
          <a:xfrm>
            <a:off x="6816080" y="1052736"/>
            <a:ext cx="3744416" cy="480131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Block </a:t>
            </a:r>
          </a:p>
          <a:p>
            <a:pPr algn="ctr"/>
            <a:endParaRPr lang="en-US" dirty="0">
              <a:latin typeface="Arial" pitchFamily="34" charset="0"/>
            </a:endParaRPr>
          </a:p>
          <a:p>
            <a:r>
              <a:rPr lang="en-US" dirty="0">
                <a:latin typeface="Arial" pitchFamily="34" charset="0"/>
              </a:rPr>
              <a:t>[ 0 ]: </a:t>
            </a:r>
          </a:p>
          <a:p>
            <a:endParaRPr lang="en-US" dirty="0">
              <a:latin typeface="Arial" pitchFamily="34" charset="0"/>
            </a:endParaRPr>
          </a:p>
          <a:p>
            <a:r>
              <a:rPr lang="en-US" dirty="0">
                <a:latin typeface="Arial" pitchFamily="34" charset="0"/>
              </a:rPr>
              <a:t>[ 1 ]: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[n-1]: </a:t>
            </a:r>
          </a:p>
          <a:p>
            <a:endParaRPr lang="en-US" dirty="0">
              <a:latin typeface="Arial" pitchFamily="34" charset="0"/>
            </a:endParaRPr>
          </a:p>
          <a:p>
            <a:r>
              <a:rPr lang="en-US" dirty="0">
                <a:latin typeface="Arial" pitchFamily="34" charset="0"/>
              </a:rPr>
              <a:t>[ n ]: </a:t>
            </a:r>
          </a:p>
        </p:txBody>
      </p:sp>
      <p:cxnSp>
        <p:nvCxnSpPr>
          <p:cNvPr id="12" name="Straight Connector 11">
            <a:extLst>
              <a:ext uri="{FF2B5EF4-FFF2-40B4-BE49-F238E27FC236}">
                <a16:creationId xmlns:a16="http://schemas.microsoft.com/office/drawing/2014/main" id="{52252134-88EA-EB5F-5F89-EAF3DDAC9773}"/>
              </a:ext>
            </a:extLst>
          </p:cNvPr>
          <p:cNvCxnSpPr/>
          <p:nvPr/>
        </p:nvCxnSpPr>
        <p:spPr bwMode="auto">
          <a:xfrm>
            <a:off x="6816080" y="1412776"/>
            <a:ext cx="3744416" cy="0"/>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3" name="Rounded Rectangle 12">
            <a:extLst>
              <a:ext uri="{FF2B5EF4-FFF2-40B4-BE49-F238E27FC236}">
                <a16:creationId xmlns:a16="http://schemas.microsoft.com/office/drawing/2014/main" id="{120CD4A2-344B-B834-15C5-3BB0F34A6158}"/>
              </a:ext>
            </a:extLst>
          </p:cNvPr>
          <p:cNvSpPr/>
          <p:nvPr/>
        </p:nvSpPr>
        <p:spPr bwMode="auto">
          <a:xfrm>
            <a:off x="7524000" y="1639585"/>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0</a:t>
            </a:r>
          </a:p>
        </p:txBody>
      </p:sp>
      <p:sp>
        <p:nvSpPr>
          <p:cNvPr id="18" name="Rounded Rectangle 17">
            <a:extLst>
              <a:ext uri="{FF2B5EF4-FFF2-40B4-BE49-F238E27FC236}">
                <a16:creationId xmlns:a16="http://schemas.microsoft.com/office/drawing/2014/main" id="{5E97CC6A-0297-9B3D-CAA7-F7A4DE62A346}"/>
              </a:ext>
            </a:extLst>
          </p:cNvPr>
          <p:cNvSpPr/>
          <p:nvPr/>
        </p:nvSpPr>
        <p:spPr bwMode="auto">
          <a:xfrm>
            <a:off x="7536160" y="5517232"/>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a:t>
            </a:r>
          </a:p>
        </p:txBody>
      </p:sp>
      <p:sp>
        <p:nvSpPr>
          <p:cNvPr id="19" name="Rounded Rectangle 18">
            <a:extLst>
              <a:ext uri="{FF2B5EF4-FFF2-40B4-BE49-F238E27FC236}">
                <a16:creationId xmlns:a16="http://schemas.microsoft.com/office/drawing/2014/main" id="{F53B12F4-FC46-9610-A59F-8953ECC2C9DD}"/>
              </a:ext>
            </a:extLst>
          </p:cNvPr>
          <p:cNvSpPr/>
          <p:nvPr/>
        </p:nvSpPr>
        <p:spPr bwMode="auto">
          <a:xfrm>
            <a:off x="7524000" y="2154425"/>
            <a:ext cx="2592288" cy="3063990"/>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a:t>
            </a:r>
            <a:r>
              <a:rPr lang="en-US" sz="1600" dirty="0" err="1">
                <a:solidFill>
                  <a:schemeClr val="tx1"/>
                </a:solidFill>
                <a:cs typeface="Arial" pitchFamily="34" charset="0"/>
              </a:rPr>
              <a:t>i</a:t>
            </a:r>
            <a:r>
              <a:rPr lang="en-US" sz="1600" dirty="0">
                <a:solidFill>
                  <a:schemeClr val="tx1"/>
                </a:solidFill>
                <a:cs typeface="Arial" pitchFamily="34" charset="0"/>
              </a:rPr>
              <a:t> + 1</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 - 1</a:t>
            </a:r>
          </a:p>
        </p:txBody>
      </p:sp>
      <p:sp>
        <p:nvSpPr>
          <p:cNvPr id="20" name="Up-down Arrow 19">
            <a:extLst>
              <a:ext uri="{FF2B5EF4-FFF2-40B4-BE49-F238E27FC236}">
                <a16:creationId xmlns:a16="http://schemas.microsoft.com/office/drawing/2014/main" id="{7EAC5736-A9D9-7CCE-07DC-80E51C0C7FEC}"/>
              </a:ext>
            </a:extLst>
          </p:cNvPr>
          <p:cNvSpPr/>
          <p:nvPr/>
        </p:nvSpPr>
        <p:spPr bwMode="auto">
          <a:xfrm rot="10800000">
            <a:off x="11136560" y="1844824"/>
            <a:ext cx="388691" cy="3744416"/>
          </a:xfrm>
          <a:prstGeom prst="upDownArrow">
            <a:avLst/>
          </a:prstGeom>
          <a:gradFill>
            <a:gsLst>
              <a:gs pos="0">
                <a:srgbClr val="C00000"/>
              </a:gs>
              <a:gs pos="74000">
                <a:schemeClr val="accent1">
                  <a:lumMod val="45000"/>
                  <a:lumOff val="55000"/>
                </a:schemeClr>
              </a:gs>
              <a:gs pos="83000">
                <a:schemeClr val="accent1">
                  <a:lumMod val="45000"/>
                  <a:lumOff val="55000"/>
                </a:schemeClr>
              </a:gs>
              <a:gs pos="100000">
                <a:srgbClr val="00B050"/>
              </a:gs>
            </a:gsLst>
            <a:lin ang="5400000" scaled="1"/>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1" name="TextBox 20">
            <a:extLst>
              <a:ext uri="{FF2B5EF4-FFF2-40B4-BE49-F238E27FC236}">
                <a16:creationId xmlns:a16="http://schemas.microsoft.com/office/drawing/2014/main" id="{92A6ACDA-B23A-5735-D58F-9A7D9BBCA677}"/>
              </a:ext>
            </a:extLst>
          </p:cNvPr>
          <p:cNvSpPr txBox="1"/>
          <p:nvPr/>
        </p:nvSpPr>
        <p:spPr>
          <a:xfrm rot="5400000">
            <a:off x="10952819" y="3532365"/>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Priority Fee</a:t>
            </a:r>
          </a:p>
        </p:txBody>
      </p:sp>
    </p:spTree>
    <p:extLst>
      <p:ext uri="{BB962C8B-B14F-4D97-AF65-F5344CB8AC3E}">
        <p14:creationId xmlns:p14="http://schemas.microsoft.com/office/powerpoint/2010/main" val="3433916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EB8EF9-30B3-E720-1ADB-EBF72693851C}"/>
              </a:ext>
            </a:extLst>
          </p:cNvPr>
          <p:cNvSpPr/>
          <p:nvPr/>
        </p:nvSpPr>
        <p:spPr bwMode="auto">
          <a:xfrm>
            <a:off x="6672064" y="980728"/>
            <a:ext cx="3960440" cy="5184576"/>
          </a:xfrm>
          <a:prstGeom prst="rect">
            <a:avLst/>
          </a:prstGeom>
          <a:solidFill>
            <a:schemeClr val="bg2"/>
          </a:solidFill>
          <a:ln w="1905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le 1">
            <a:extLst>
              <a:ext uri="{FF2B5EF4-FFF2-40B4-BE49-F238E27FC236}">
                <a16:creationId xmlns:a16="http://schemas.microsoft.com/office/drawing/2014/main" id="{02E84146-8960-4D81-CF88-9DC1CFAD1DE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1CC5C758-3288-698F-6EAF-B7E508BD3F7F}"/>
              </a:ext>
            </a:extLst>
          </p:cNvPr>
          <p:cNvSpPr>
            <a:spLocks noGrp="1"/>
          </p:cNvSpPr>
          <p:nvPr>
            <p:ph idx="1"/>
          </p:nvPr>
        </p:nvSpPr>
        <p:spPr>
          <a:xfrm>
            <a:off x="334435" y="980728"/>
            <a:ext cx="5760036" cy="5400675"/>
          </a:xfrm>
        </p:spPr>
        <p:txBody>
          <a:bodyPr/>
          <a:lstStyle/>
          <a:p>
            <a:pPr marL="0" indent="0"/>
            <a:r>
              <a:rPr lang="en-US" dirty="0"/>
              <a:t>We categorize a transaction based on their priority fee rank within a block. One of the following scenarios can occur: </a:t>
            </a:r>
          </a:p>
          <a:p>
            <a:pPr marL="0" indent="0"/>
            <a:endParaRPr lang="en-US" dirty="0"/>
          </a:p>
          <a:p>
            <a:pPr marL="285750" indent="-285750">
              <a:buFont typeface="Arial" panose="020B0604020202020204" pitchFamily="34" charset="0"/>
              <a:buChar char="•"/>
            </a:pPr>
            <a:r>
              <a:rPr lang="en-US" dirty="0"/>
              <a:t>Scenario 1 (S1):  </a:t>
            </a:r>
            <a:br>
              <a:rPr lang="en-US" dirty="0"/>
            </a:br>
            <a:br>
              <a:rPr lang="en-US" dirty="0"/>
            </a:br>
            <a:r>
              <a:rPr lang="en-US" dirty="0"/>
              <a:t>Transaction has the highest priority fee within the block</a:t>
            </a:r>
          </a:p>
          <a:p>
            <a:pPr marL="0" indent="0"/>
            <a:endParaRPr lang="en-US" dirty="0"/>
          </a:p>
        </p:txBody>
      </p:sp>
      <p:sp>
        <p:nvSpPr>
          <p:cNvPr id="4" name="Date Placeholder 3">
            <a:extLst>
              <a:ext uri="{FF2B5EF4-FFF2-40B4-BE49-F238E27FC236}">
                <a16:creationId xmlns:a16="http://schemas.microsoft.com/office/drawing/2014/main" id="{2195FC77-2195-5E16-C4DD-66FE30D77CEF}"/>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2FB79CA0-761A-70D2-172B-04CBB9BC477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22F6DD4-F13D-538E-2765-53777BE17BC6}"/>
              </a:ext>
            </a:extLst>
          </p:cNvPr>
          <p:cNvSpPr>
            <a:spLocks noGrp="1"/>
          </p:cNvSpPr>
          <p:nvPr>
            <p:ph type="sldNum" sz="quarter" idx="12"/>
          </p:nvPr>
        </p:nvSpPr>
        <p:spPr/>
        <p:txBody>
          <a:bodyPr/>
          <a:lstStyle/>
          <a:p>
            <a:pPr>
              <a:defRPr/>
            </a:pPr>
            <a:fld id="{05BC9FAB-BDC1-47C0-A8BB-6E12A8205D33}" type="slidenum">
              <a:rPr lang="de-DE" smtClean="0"/>
              <a:pPr>
                <a:defRPr/>
              </a:pPr>
              <a:t>12</a:t>
            </a:fld>
            <a:endParaRPr lang="de-DE" dirty="0"/>
          </a:p>
        </p:txBody>
      </p:sp>
      <p:sp>
        <p:nvSpPr>
          <p:cNvPr id="7" name="Text Placeholder 6">
            <a:extLst>
              <a:ext uri="{FF2B5EF4-FFF2-40B4-BE49-F238E27FC236}">
                <a16:creationId xmlns:a16="http://schemas.microsoft.com/office/drawing/2014/main" id="{A291CA1E-1384-80B5-635A-0E68BABE1925}"/>
              </a:ext>
            </a:extLst>
          </p:cNvPr>
          <p:cNvSpPr>
            <a:spLocks noGrp="1"/>
          </p:cNvSpPr>
          <p:nvPr>
            <p:ph type="body" sz="quarter" idx="13"/>
          </p:nvPr>
        </p:nvSpPr>
        <p:spPr/>
        <p:txBody>
          <a:bodyPr/>
          <a:lstStyle/>
          <a:p>
            <a:r>
              <a:rPr lang="en-US" dirty="0"/>
              <a:t>Censorship Classification Framework: Transaction Rank</a:t>
            </a:r>
          </a:p>
        </p:txBody>
      </p:sp>
      <p:sp>
        <p:nvSpPr>
          <p:cNvPr id="10" name="TextBox 9">
            <a:extLst>
              <a:ext uri="{FF2B5EF4-FFF2-40B4-BE49-F238E27FC236}">
                <a16:creationId xmlns:a16="http://schemas.microsoft.com/office/drawing/2014/main" id="{C839EF06-5AEB-CB0E-0C8B-905D46B751B6}"/>
              </a:ext>
            </a:extLst>
          </p:cNvPr>
          <p:cNvSpPr txBox="1"/>
          <p:nvPr/>
        </p:nvSpPr>
        <p:spPr>
          <a:xfrm>
            <a:off x="6816080" y="1052736"/>
            <a:ext cx="3744416" cy="480131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Block </a:t>
            </a:r>
          </a:p>
          <a:p>
            <a:pPr algn="ctr"/>
            <a:endParaRPr lang="en-US" dirty="0">
              <a:latin typeface="Arial" pitchFamily="34" charset="0"/>
            </a:endParaRPr>
          </a:p>
          <a:p>
            <a:r>
              <a:rPr lang="en-US" dirty="0">
                <a:latin typeface="Arial" pitchFamily="34" charset="0"/>
              </a:rPr>
              <a:t>[ 0 ]: </a:t>
            </a:r>
          </a:p>
          <a:p>
            <a:endParaRPr lang="en-US" dirty="0">
              <a:latin typeface="Arial" pitchFamily="34" charset="0"/>
            </a:endParaRPr>
          </a:p>
          <a:p>
            <a:r>
              <a:rPr lang="en-US" dirty="0">
                <a:latin typeface="Arial" pitchFamily="34" charset="0"/>
              </a:rPr>
              <a:t>[ 1 ]: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[n-1]: </a:t>
            </a:r>
          </a:p>
          <a:p>
            <a:endParaRPr lang="en-US" dirty="0">
              <a:latin typeface="Arial" pitchFamily="34" charset="0"/>
            </a:endParaRPr>
          </a:p>
          <a:p>
            <a:r>
              <a:rPr lang="en-US" dirty="0">
                <a:latin typeface="Arial" pitchFamily="34" charset="0"/>
              </a:rPr>
              <a:t>[ n ]: </a:t>
            </a:r>
          </a:p>
        </p:txBody>
      </p:sp>
      <p:cxnSp>
        <p:nvCxnSpPr>
          <p:cNvPr id="12" name="Straight Connector 11">
            <a:extLst>
              <a:ext uri="{FF2B5EF4-FFF2-40B4-BE49-F238E27FC236}">
                <a16:creationId xmlns:a16="http://schemas.microsoft.com/office/drawing/2014/main" id="{52252134-88EA-EB5F-5F89-EAF3DDAC9773}"/>
              </a:ext>
            </a:extLst>
          </p:cNvPr>
          <p:cNvCxnSpPr/>
          <p:nvPr/>
        </p:nvCxnSpPr>
        <p:spPr bwMode="auto">
          <a:xfrm>
            <a:off x="6816080" y="1412776"/>
            <a:ext cx="3744416" cy="0"/>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3" name="Rounded Rectangle 12">
            <a:extLst>
              <a:ext uri="{FF2B5EF4-FFF2-40B4-BE49-F238E27FC236}">
                <a16:creationId xmlns:a16="http://schemas.microsoft.com/office/drawing/2014/main" id="{120CD4A2-344B-B834-15C5-3BB0F34A6158}"/>
              </a:ext>
            </a:extLst>
          </p:cNvPr>
          <p:cNvSpPr/>
          <p:nvPr/>
        </p:nvSpPr>
        <p:spPr bwMode="auto">
          <a:xfrm>
            <a:off x="7524000" y="1639585"/>
            <a:ext cx="2592288" cy="288032"/>
          </a:xfrm>
          <a:prstGeom prst="roundRect">
            <a:avLst/>
          </a:prstGeom>
          <a:solidFill>
            <a:schemeClr val="accent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0</a:t>
            </a:r>
          </a:p>
        </p:txBody>
      </p:sp>
      <p:sp>
        <p:nvSpPr>
          <p:cNvPr id="18" name="Rounded Rectangle 17">
            <a:extLst>
              <a:ext uri="{FF2B5EF4-FFF2-40B4-BE49-F238E27FC236}">
                <a16:creationId xmlns:a16="http://schemas.microsoft.com/office/drawing/2014/main" id="{5E97CC6A-0297-9B3D-CAA7-F7A4DE62A346}"/>
              </a:ext>
            </a:extLst>
          </p:cNvPr>
          <p:cNvSpPr/>
          <p:nvPr/>
        </p:nvSpPr>
        <p:spPr bwMode="auto">
          <a:xfrm>
            <a:off x="7536160" y="5517232"/>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a:t>
            </a:r>
          </a:p>
        </p:txBody>
      </p:sp>
      <p:sp>
        <p:nvSpPr>
          <p:cNvPr id="19" name="Rounded Rectangle 18">
            <a:extLst>
              <a:ext uri="{FF2B5EF4-FFF2-40B4-BE49-F238E27FC236}">
                <a16:creationId xmlns:a16="http://schemas.microsoft.com/office/drawing/2014/main" id="{F53B12F4-FC46-9610-A59F-8953ECC2C9DD}"/>
              </a:ext>
            </a:extLst>
          </p:cNvPr>
          <p:cNvSpPr/>
          <p:nvPr/>
        </p:nvSpPr>
        <p:spPr bwMode="auto">
          <a:xfrm>
            <a:off x="7524000" y="2154425"/>
            <a:ext cx="2592288" cy="3063990"/>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a:t>
            </a:r>
            <a:r>
              <a:rPr lang="en-US" sz="1600" dirty="0" err="1">
                <a:solidFill>
                  <a:schemeClr val="tx1"/>
                </a:solidFill>
                <a:cs typeface="Arial" pitchFamily="34" charset="0"/>
              </a:rPr>
              <a:t>i</a:t>
            </a:r>
            <a:r>
              <a:rPr lang="en-US" sz="1600" dirty="0">
                <a:solidFill>
                  <a:schemeClr val="tx1"/>
                </a:solidFill>
                <a:cs typeface="Arial" pitchFamily="34" charset="0"/>
              </a:rPr>
              <a:t> + 1</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 - 1</a:t>
            </a:r>
          </a:p>
        </p:txBody>
      </p:sp>
      <p:sp>
        <p:nvSpPr>
          <p:cNvPr id="8" name="Right Arrow 7">
            <a:extLst>
              <a:ext uri="{FF2B5EF4-FFF2-40B4-BE49-F238E27FC236}">
                <a16:creationId xmlns:a16="http://schemas.microsoft.com/office/drawing/2014/main" id="{0818522D-EA5A-A345-FF62-E18C6B6C8BEB}"/>
              </a:ext>
            </a:extLst>
          </p:cNvPr>
          <p:cNvSpPr/>
          <p:nvPr/>
        </p:nvSpPr>
        <p:spPr bwMode="auto">
          <a:xfrm>
            <a:off x="5411418" y="1608556"/>
            <a:ext cx="1399715" cy="452292"/>
          </a:xfrm>
          <a:prstGeom prst="rightArrow">
            <a:avLst/>
          </a:prstGeom>
          <a:solidFill>
            <a:schemeClr val="accent2"/>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9" name="Up-down Arrow 8">
            <a:extLst>
              <a:ext uri="{FF2B5EF4-FFF2-40B4-BE49-F238E27FC236}">
                <a16:creationId xmlns:a16="http://schemas.microsoft.com/office/drawing/2014/main" id="{86A07F00-4D6D-9764-CC12-01A022A28CF0}"/>
              </a:ext>
            </a:extLst>
          </p:cNvPr>
          <p:cNvSpPr/>
          <p:nvPr/>
        </p:nvSpPr>
        <p:spPr bwMode="auto">
          <a:xfrm rot="10800000">
            <a:off x="11136560" y="1844824"/>
            <a:ext cx="388691" cy="3744416"/>
          </a:xfrm>
          <a:prstGeom prst="upDownArrow">
            <a:avLst/>
          </a:prstGeom>
          <a:gradFill>
            <a:gsLst>
              <a:gs pos="0">
                <a:srgbClr val="C00000"/>
              </a:gs>
              <a:gs pos="74000">
                <a:schemeClr val="accent1">
                  <a:lumMod val="45000"/>
                  <a:lumOff val="55000"/>
                </a:schemeClr>
              </a:gs>
              <a:gs pos="83000">
                <a:schemeClr val="accent1">
                  <a:lumMod val="45000"/>
                  <a:lumOff val="55000"/>
                </a:schemeClr>
              </a:gs>
              <a:gs pos="100000">
                <a:srgbClr val="00B050"/>
              </a:gs>
            </a:gsLst>
            <a:lin ang="5400000" scaled="1"/>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TextBox 10">
            <a:extLst>
              <a:ext uri="{FF2B5EF4-FFF2-40B4-BE49-F238E27FC236}">
                <a16:creationId xmlns:a16="http://schemas.microsoft.com/office/drawing/2014/main" id="{CB3C0397-1CCF-C3A8-F4AC-330097B62679}"/>
              </a:ext>
            </a:extLst>
          </p:cNvPr>
          <p:cNvSpPr txBox="1"/>
          <p:nvPr/>
        </p:nvSpPr>
        <p:spPr>
          <a:xfrm rot="5400000">
            <a:off x="10952819" y="3532365"/>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Priority Fee</a:t>
            </a:r>
          </a:p>
        </p:txBody>
      </p:sp>
    </p:spTree>
    <p:extLst>
      <p:ext uri="{BB962C8B-B14F-4D97-AF65-F5344CB8AC3E}">
        <p14:creationId xmlns:p14="http://schemas.microsoft.com/office/powerpoint/2010/main" val="331397779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EB8EF9-30B3-E720-1ADB-EBF72693851C}"/>
              </a:ext>
            </a:extLst>
          </p:cNvPr>
          <p:cNvSpPr/>
          <p:nvPr/>
        </p:nvSpPr>
        <p:spPr bwMode="auto">
          <a:xfrm>
            <a:off x="6672064" y="980728"/>
            <a:ext cx="3960440" cy="5184576"/>
          </a:xfrm>
          <a:prstGeom prst="rect">
            <a:avLst/>
          </a:prstGeom>
          <a:solidFill>
            <a:schemeClr val="bg2"/>
          </a:solidFill>
          <a:ln w="1905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le 1">
            <a:extLst>
              <a:ext uri="{FF2B5EF4-FFF2-40B4-BE49-F238E27FC236}">
                <a16:creationId xmlns:a16="http://schemas.microsoft.com/office/drawing/2014/main" id="{02E84146-8960-4D81-CF88-9DC1CFAD1DE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1CC5C758-3288-698F-6EAF-B7E508BD3F7F}"/>
              </a:ext>
            </a:extLst>
          </p:cNvPr>
          <p:cNvSpPr>
            <a:spLocks noGrp="1"/>
          </p:cNvSpPr>
          <p:nvPr>
            <p:ph idx="1"/>
          </p:nvPr>
        </p:nvSpPr>
        <p:spPr>
          <a:xfrm>
            <a:off x="334435" y="980728"/>
            <a:ext cx="5760036" cy="5400675"/>
          </a:xfrm>
        </p:spPr>
        <p:txBody>
          <a:bodyPr/>
          <a:lstStyle/>
          <a:p>
            <a:pPr marL="0" indent="0"/>
            <a:r>
              <a:rPr lang="en-US" dirty="0"/>
              <a:t>We categorize a transaction based on their priority fee rank within a block. One of the following scenarios can occur: </a:t>
            </a:r>
          </a:p>
          <a:p>
            <a:pPr marL="0" indent="0"/>
            <a:endParaRPr lang="en-US" dirty="0"/>
          </a:p>
          <a:p>
            <a:pPr marL="285750" indent="-285750">
              <a:buFont typeface="Arial" panose="020B0604020202020204" pitchFamily="34" charset="0"/>
              <a:buChar char="•"/>
            </a:pPr>
            <a:r>
              <a:rPr lang="en-US" dirty="0"/>
              <a:t>Scenario 1 (S1)</a:t>
            </a:r>
          </a:p>
          <a:p>
            <a:pPr marL="285750" indent="-285750">
              <a:buFont typeface="Arial" panose="020B0604020202020204" pitchFamily="34" charset="0"/>
              <a:buChar char="•"/>
            </a:pPr>
            <a:r>
              <a:rPr lang="en-US" dirty="0"/>
              <a:t>Scenario 2 (S2):  </a:t>
            </a:r>
            <a:br>
              <a:rPr lang="en-US" dirty="0"/>
            </a:br>
            <a:br>
              <a:rPr lang="en-US" dirty="0"/>
            </a:br>
            <a:r>
              <a:rPr lang="en-US" dirty="0"/>
              <a:t>Transaction offers neither the highest, nor the</a:t>
            </a:r>
            <a:br>
              <a:rPr lang="en-US" dirty="0"/>
            </a:br>
            <a:r>
              <a:rPr lang="en-US" dirty="0"/>
              <a:t>lowest priority fee. </a:t>
            </a:r>
          </a:p>
          <a:p>
            <a:pPr marL="0" indent="0"/>
            <a:endParaRPr lang="en-US" dirty="0"/>
          </a:p>
        </p:txBody>
      </p:sp>
      <p:sp>
        <p:nvSpPr>
          <p:cNvPr id="4" name="Date Placeholder 3">
            <a:extLst>
              <a:ext uri="{FF2B5EF4-FFF2-40B4-BE49-F238E27FC236}">
                <a16:creationId xmlns:a16="http://schemas.microsoft.com/office/drawing/2014/main" id="{2195FC77-2195-5E16-C4DD-66FE30D77CEF}"/>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2FB79CA0-761A-70D2-172B-04CBB9BC477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22F6DD4-F13D-538E-2765-53777BE17BC6}"/>
              </a:ext>
            </a:extLst>
          </p:cNvPr>
          <p:cNvSpPr>
            <a:spLocks noGrp="1"/>
          </p:cNvSpPr>
          <p:nvPr>
            <p:ph type="sldNum" sz="quarter" idx="12"/>
          </p:nvPr>
        </p:nvSpPr>
        <p:spPr/>
        <p:txBody>
          <a:bodyPr/>
          <a:lstStyle/>
          <a:p>
            <a:pPr>
              <a:defRPr/>
            </a:pPr>
            <a:fld id="{05BC9FAB-BDC1-47C0-A8BB-6E12A8205D33}" type="slidenum">
              <a:rPr lang="de-DE" smtClean="0"/>
              <a:pPr>
                <a:defRPr/>
              </a:pPr>
              <a:t>13</a:t>
            </a:fld>
            <a:endParaRPr lang="de-DE" dirty="0"/>
          </a:p>
        </p:txBody>
      </p:sp>
      <p:sp>
        <p:nvSpPr>
          <p:cNvPr id="7" name="Text Placeholder 6">
            <a:extLst>
              <a:ext uri="{FF2B5EF4-FFF2-40B4-BE49-F238E27FC236}">
                <a16:creationId xmlns:a16="http://schemas.microsoft.com/office/drawing/2014/main" id="{A291CA1E-1384-80B5-635A-0E68BABE1925}"/>
              </a:ext>
            </a:extLst>
          </p:cNvPr>
          <p:cNvSpPr>
            <a:spLocks noGrp="1"/>
          </p:cNvSpPr>
          <p:nvPr>
            <p:ph type="body" sz="quarter" idx="13"/>
          </p:nvPr>
        </p:nvSpPr>
        <p:spPr/>
        <p:txBody>
          <a:bodyPr/>
          <a:lstStyle/>
          <a:p>
            <a:r>
              <a:rPr lang="en-US" dirty="0"/>
              <a:t>Censorship Classification Framework: Transaction Rank</a:t>
            </a:r>
          </a:p>
        </p:txBody>
      </p:sp>
      <p:sp>
        <p:nvSpPr>
          <p:cNvPr id="10" name="TextBox 9">
            <a:extLst>
              <a:ext uri="{FF2B5EF4-FFF2-40B4-BE49-F238E27FC236}">
                <a16:creationId xmlns:a16="http://schemas.microsoft.com/office/drawing/2014/main" id="{C839EF06-5AEB-CB0E-0C8B-905D46B751B6}"/>
              </a:ext>
            </a:extLst>
          </p:cNvPr>
          <p:cNvSpPr txBox="1"/>
          <p:nvPr/>
        </p:nvSpPr>
        <p:spPr>
          <a:xfrm>
            <a:off x="6816080" y="1052736"/>
            <a:ext cx="3744416" cy="480131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Block </a:t>
            </a:r>
          </a:p>
          <a:p>
            <a:pPr algn="ctr"/>
            <a:endParaRPr lang="en-US" dirty="0">
              <a:latin typeface="Arial" pitchFamily="34" charset="0"/>
            </a:endParaRPr>
          </a:p>
          <a:p>
            <a:r>
              <a:rPr lang="en-US" dirty="0">
                <a:latin typeface="Arial" pitchFamily="34" charset="0"/>
              </a:rPr>
              <a:t>[ 0 ]: </a:t>
            </a:r>
          </a:p>
          <a:p>
            <a:endParaRPr lang="en-US" dirty="0">
              <a:latin typeface="Arial" pitchFamily="34" charset="0"/>
            </a:endParaRPr>
          </a:p>
          <a:p>
            <a:r>
              <a:rPr lang="en-US" dirty="0">
                <a:latin typeface="Arial" pitchFamily="34" charset="0"/>
              </a:rPr>
              <a:t>[ 1 ]: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[n-1]: </a:t>
            </a:r>
          </a:p>
          <a:p>
            <a:endParaRPr lang="en-US" dirty="0">
              <a:latin typeface="Arial" pitchFamily="34" charset="0"/>
            </a:endParaRPr>
          </a:p>
          <a:p>
            <a:r>
              <a:rPr lang="en-US" dirty="0">
                <a:latin typeface="Arial" pitchFamily="34" charset="0"/>
              </a:rPr>
              <a:t>[ n ]: </a:t>
            </a:r>
          </a:p>
        </p:txBody>
      </p:sp>
      <p:cxnSp>
        <p:nvCxnSpPr>
          <p:cNvPr id="12" name="Straight Connector 11">
            <a:extLst>
              <a:ext uri="{FF2B5EF4-FFF2-40B4-BE49-F238E27FC236}">
                <a16:creationId xmlns:a16="http://schemas.microsoft.com/office/drawing/2014/main" id="{52252134-88EA-EB5F-5F89-EAF3DDAC9773}"/>
              </a:ext>
            </a:extLst>
          </p:cNvPr>
          <p:cNvCxnSpPr/>
          <p:nvPr/>
        </p:nvCxnSpPr>
        <p:spPr bwMode="auto">
          <a:xfrm>
            <a:off x="6816080" y="1412776"/>
            <a:ext cx="3744416" cy="0"/>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3" name="Rounded Rectangle 12">
            <a:extLst>
              <a:ext uri="{FF2B5EF4-FFF2-40B4-BE49-F238E27FC236}">
                <a16:creationId xmlns:a16="http://schemas.microsoft.com/office/drawing/2014/main" id="{120CD4A2-344B-B834-15C5-3BB0F34A6158}"/>
              </a:ext>
            </a:extLst>
          </p:cNvPr>
          <p:cNvSpPr/>
          <p:nvPr/>
        </p:nvSpPr>
        <p:spPr bwMode="auto">
          <a:xfrm>
            <a:off x="7524000" y="1639585"/>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0</a:t>
            </a:r>
          </a:p>
        </p:txBody>
      </p:sp>
      <p:sp>
        <p:nvSpPr>
          <p:cNvPr id="18" name="Rounded Rectangle 17">
            <a:extLst>
              <a:ext uri="{FF2B5EF4-FFF2-40B4-BE49-F238E27FC236}">
                <a16:creationId xmlns:a16="http://schemas.microsoft.com/office/drawing/2014/main" id="{5E97CC6A-0297-9B3D-CAA7-F7A4DE62A346}"/>
              </a:ext>
            </a:extLst>
          </p:cNvPr>
          <p:cNvSpPr/>
          <p:nvPr/>
        </p:nvSpPr>
        <p:spPr bwMode="auto">
          <a:xfrm>
            <a:off x="7536160" y="5517232"/>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a:t>
            </a:r>
          </a:p>
        </p:txBody>
      </p:sp>
      <p:sp>
        <p:nvSpPr>
          <p:cNvPr id="19" name="Rounded Rectangle 18">
            <a:extLst>
              <a:ext uri="{FF2B5EF4-FFF2-40B4-BE49-F238E27FC236}">
                <a16:creationId xmlns:a16="http://schemas.microsoft.com/office/drawing/2014/main" id="{F53B12F4-FC46-9610-A59F-8953ECC2C9DD}"/>
              </a:ext>
            </a:extLst>
          </p:cNvPr>
          <p:cNvSpPr/>
          <p:nvPr/>
        </p:nvSpPr>
        <p:spPr bwMode="auto">
          <a:xfrm>
            <a:off x="7524000" y="2154425"/>
            <a:ext cx="2592288" cy="3063990"/>
          </a:xfrm>
          <a:prstGeom prst="roundRect">
            <a:avLst/>
          </a:prstGeom>
          <a:solidFill>
            <a:schemeClr val="accent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a:t>
            </a:r>
            <a:r>
              <a:rPr lang="en-US" sz="1600" dirty="0" err="1">
                <a:solidFill>
                  <a:schemeClr val="tx1"/>
                </a:solidFill>
                <a:cs typeface="Arial" pitchFamily="34" charset="0"/>
              </a:rPr>
              <a:t>i</a:t>
            </a:r>
            <a:r>
              <a:rPr lang="en-US" sz="1600" dirty="0">
                <a:solidFill>
                  <a:schemeClr val="tx1"/>
                </a:solidFill>
                <a:cs typeface="Arial" pitchFamily="34" charset="0"/>
              </a:rPr>
              <a:t> + 1</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 - 1</a:t>
            </a:r>
          </a:p>
        </p:txBody>
      </p:sp>
      <p:sp>
        <p:nvSpPr>
          <p:cNvPr id="8" name="Right Arrow 7">
            <a:extLst>
              <a:ext uri="{FF2B5EF4-FFF2-40B4-BE49-F238E27FC236}">
                <a16:creationId xmlns:a16="http://schemas.microsoft.com/office/drawing/2014/main" id="{0818522D-EA5A-A345-FF62-E18C6B6C8BEB}"/>
              </a:ext>
            </a:extLst>
          </p:cNvPr>
          <p:cNvSpPr/>
          <p:nvPr/>
        </p:nvSpPr>
        <p:spPr bwMode="auto">
          <a:xfrm>
            <a:off x="5680077" y="3042805"/>
            <a:ext cx="1399715" cy="452292"/>
          </a:xfrm>
          <a:prstGeom prst="rightArrow">
            <a:avLst/>
          </a:prstGeom>
          <a:solidFill>
            <a:schemeClr val="accent2"/>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9" name="Up-down Arrow 8">
            <a:extLst>
              <a:ext uri="{FF2B5EF4-FFF2-40B4-BE49-F238E27FC236}">
                <a16:creationId xmlns:a16="http://schemas.microsoft.com/office/drawing/2014/main" id="{9FC76CCD-F0AE-472B-037D-7F69611F28E5}"/>
              </a:ext>
            </a:extLst>
          </p:cNvPr>
          <p:cNvSpPr/>
          <p:nvPr/>
        </p:nvSpPr>
        <p:spPr bwMode="auto">
          <a:xfrm rot="10800000">
            <a:off x="11136560" y="1844824"/>
            <a:ext cx="388691" cy="3744416"/>
          </a:xfrm>
          <a:prstGeom prst="upDownArrow">
            <a:avLst/>
          </a:prstGeom>
          <a:gradFill>
            <a:gsLst>
              <a:gs pos="0">
                <a:srgbClr val="C00000"/>
              </a:gs>
              <a:gs pos="74000">
                <a:schemeClr val="accent1">
                  <a:lumMod val="45000"/>
                  <a:lumOff val="55000"/>
                </a:schemeClr>
              </a:gs>
              <a:gs pos="83000">
                <a:schemeClr val="accent1">
                  <a:lumMod val="45000"/>
                  <a:lumOff val="55000"/>
                </a:schemeClr>
              </a:gs>
              <a:gs pos="100000">
                <a:srgbClr val="00B050"/>
              </a:gs>
            </a:gsLst>
            <a:lin ang="5400000" scaled="1"/>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TextBox 10">
            <a:extLst>
              <a:ext uri="{FF2B5EF4-FFF2-40B4-BE49-F238E27FC236}">
                <a16:creationId xmlns:a16="http://schemas.microsoft.com/office/drawing/2014/main" id="{B853A6F3-8FC5-3D40-A968-C04F648EA6B0}"/>
              </a:ext>
            </a:extLst>
          </p:cNvPr>
          <p:cNvSpPr txBox="1"/>
          <p:nvPr/>
        </p:nvSpPr>
        <p:spPr>
          <a:xfrm rot="5400000">
            <a:off x="10952819" y="3532365"/>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Priority Fee</a:t>
            </a:r>
          </a:p>
        </p:txBody>
      </p:sp>
    </p:spTree>
    <p:extLst>
      <p:ext uri="{BB962C8B-B14F-4D97-AF65-F5344CB8AC3E}">
        <p14:creationId xmlns:p14="http://schemas.microsoft.com/office/powerpoint/2010/main" val="99406858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EB8EF9-30B3-E720-1ADB-EBF72693851C}"/>
              </a:ext>
            </a:extLst>
          </p:cNvPr>
          <p:cNvSpPr/>
          <p:nvPr/>
        </p:nvSpPr>
        <p:spPr bwMode="auto">
          <a:xfrm>
            <a:off x="6672064" y="980728"/>
            <a:ext cx="3960440" cy="5184576"/>
          </a:xfrm>
          <a:prstGeom prst="rect">
            <a:avLst/>
          </a:prstGeom>
          <a:solidFill>
            <a:schemeClr val="bg2"/>
          </a:solidFill>
          <a:ln w="1905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le 1">
            <a:extLst>
              <a:ext uri="{FF2B5EF4-FFF2-40B4-BE49-F238E27FC236}">
                <a16:creationId xmlns:a16="http://schemas.microsoft.com/office/drawing/2014/main" id="{02E84146-8960-4D81-CF88-9DC1CFAD1DE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1CC5C758-3288-698F-6EAF-B7E508BD3F7F}"/>
              </a:ext>
            </a:extLst>
          </p:cNvPr>
          <p:cNvSpPr>
            <a:spLocks noGrp="1"/>
          </p:cNvSpPr>
          <p:nvPr>
            <p:ph idx="1"/>
          </p:nvPr>
        </p:nvSpPr>
        <p:spPr>
          <a:xfrm>
            <a:off x="334435" y="980728"/>
            <a:ext cx="5760036" cy="5400675"/>
          </a:xfrm>
        </p:spPr>
        <p:txBody>
          <a:bodyPr/>
          <a:lstStyle/>
          <a:p>
            <a:pPr marL="0" indent="0"/>
            <a:r>
              <a:rPr lang="en-US" dirty="0"/>
              <a:t>We categorize a transaction based on their priority fee rank within a block. One of the following scenarios can occur: </a:t>
            </a:r>
          </a:p>
          <a:p>
            <a:pPr marL="0" indent="0"/>
            <a:endParaRPr lang="en-US" dirty="0"/>
          </a:p>
          <a:p>
            <a:pPr marL="285750" indent="-285750">
              <a:buFont typeface="Arial" panose="020B0604020202020204" pitchFamily="34" charset="0"/>
              <a:buChar char="•"/>
            </a:pPr>
            <a:r>
              <a:rPr lang="en-US" dirty="0"/>
              <a:t>Scenario 1 (S1)</a:t>
            </a:r>
          </a:p>
          <a:p>
            <a:pPr marL="285750" indent="-285750">
              <a:buFont typeface="Arial" panose="020B0604020202020204" pitchFamily="34" charset="0"/>
              <a:buChar char="•"/>
            </a:pPr>
            <a:r>
              <a:rPr lang="en-US" dirty="0"/>
              <a:t>Scenario 2 (S2)</a:t>
            </a:r>
          </a:p>
          <a:p>
            <a:pPr marL="285750" indent="-285750">
              <a:buFont typeface="Arial" panose="020B0604020202020204" pitchFamily="34" charset="0"/>
              <a:buChar char="•"/>
            </a:pPr>
            <a:r>
              <a:rPr lang="en-US" dirty="0"/>
              <a:t>Scenario 3 (S3):  </a:t>
            </a:r>
            <a:br>
              <a:rPr lang="en-US" dirty="0"/>
            </a:br>
            <a:br>
              <a:rPr lang="en-US" dirty="0"/>
            </a:br>
            <a:r>
              <a:rPr lang="en-US" dirty="0"/>
              <a:t>Transaction offers the lowest priority fee. </a:t>
            </a:r>
          </a:p>
          <a:p>
            <a:pPr marL="0" indent="0"/>
            <a:endParaRPr lang="en-US" dirty="0"/>
          </a:p>
        </p:txBody>
      </p:sp>
      <p:sp>
        <p:nvSpPr>
          <p:cNvPr id="4" name="Date Placeholder 3">
            <a:extLst>
              <a:ext uri="{FF2B5EF4-FFF2-40B4-BE49-F238E27FC236}">
                <a16:creationId xmlns:a16="http://schemas.microsoft.com/office/drawing/2014/main" id="{2195FC77-2195-5E16-C4DD-66FE30D77CEF}"/>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2FB79CA0-761A-70D2-172B-04CBB9BC477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22F6DD4-F13D-538E-2765-53777BE17BC6}"/>
              </a:ext>
            </a:extLst>
          </p:cNvPr>
          <p:cNvSpPr>
            <a:spLocks noGrp="1"/>
          </p:cNvSpPr>
          <p:nvPr>
            <p:ph type="sldNum" sz="quarter" idx="12"/>
          </p:nvPr>
        </p:nvSpPr>
        <p:spPr/>
        <p:txBody>
          <a:bodyPr/>
          <a:lstStyle/>
          <a:p>
            <a:pPr>
              <a:defRPr/>
            </a:pPr>
            <a:fld id="{05BC9FAB-BDC1-47C0-A8BB-6E12A8205D33}" type="slidenum">
              <a:rPr lang="de-DE" smtClean="0"/>
              <a:pPr>
                <a:defRPr/>
              </a:pPr>
              <a:t>14</a:t>
            </a:fld>
            <a:endParaRPr lang="de-DE" dirty="0"/>
          </a:p>
        </p:txBody>
      </p:sp>
      <p:sp>
        <p:nvSpPr>
          <p:cNvPr id="7" name="Text Placeholder 6">
            <a:extLst>
              <a:ext uri="{FF2B5EF4-FFF2-40B4-BE49-F238E27FC236}">
                <a16:creationId xmlns:a16="http://schemas.microsoft.com/office/drawing/2014/main" id="{A291CA1E-1384-80B5-635A-0E68BABE1925}"/>
              </a:ext>
            </a:extLst>
          </p:cNvPr>
          <p:cNvSpPr>
            <a:spLocks noGrp="1"/>
          </p:cNvSpPr>
          <p:nvPr>
            <p:ph type="body" sz="quarter" idx="13"/>
          </p:nvPr>
        </p:nvSpPr>
        <p:spPr/>
        <p:txBody>
          <a:bodyPr/>
          <a:lstStyle/>
          <a:p>
            <a:r>
              <a:rPr lang="en-US" dirty="0"/>
              <a:t>Censorship Classification Framework: Transaction Rank</a:t>
            </a:r>
          </a:p>
        </p:txBody>
      </p:sp>
      <p:sp>
        <p:nvSpPr>
          <p:cNvPr id="10" name="TextBox 9">
            <a:extLst>
              <a:ext uri="{FF2B5EF4-FFF2-40B4-BE49-F238E27FC236}">
                <a16:creationId xmlns:a16="http://schemas.microsoft.com/office/drawing/2014/main" id="{C839EF06-5AEB-CB0E-0C8B-905D46B751B6}"/>
              </a:ext>
            </a:extLst>
          </p:cNvPr>
          <p:cNvSpPr txBox="1"/>
          <p:nvPr/>
        </p:nvSpPr>
        <p:spPr>
          <a:xfrm>
            <a:off x="6816080" y="1052736"/>
            <a:ext cx="3744416" cy="480131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Block </a:t>
            </a:r>
          </a:p>
          <a:p>
            <a:pPr algn="ctr"/>
            <a:endParaRPr lang="en-US" dirty="0">
              <a:latin typeface="Arial" pitchFamily="34" charset="0"/>
            </a:endParaRPr>
          </a:p>
          <a:p>
            <a:r>
              <a:rPr lang="en-US" dirty="0">
                <a:latin typeface="Arial" pitchFamily="34" charset="0"/>
              </a:rPr>
              <a:t>[ 0 ]: </a:t>
            </a:r>
          </a:p>
          <a:p>
            <a:endParaRPr lang="en-US" dirty="0">
              <a:latin typeface="Arial" pitchFamily="34" charset="0"/>
            </a:endParaRPr>
          </a:p>
          <a:p>
            <a:r>
              <a:rPr lang="en-US" dirty="0">
                <a:latin typeface="Arial" pitchFamily="34" charset="0"/>
              </a:rPr>
              <a:t>[ 1 ]: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[n-1]: </a:t>
            </a:r>
          </a:p>
          <a:p>
            <a:endParaRPr lang="en-US" dirty="0">
              <a:latin typeface="Arial" pitchFamily="34" charset="0"/>
            </a:endParaRPr>
          </a:p>
          <a:p>
            <a:r>
              <a:rPr lang="en-US" dirty="0">
                <a:latin typeface="Arial" pitchFamily="34" charset="0"/>
              </a:rPr>
              <a:t>[ n ]: </a:t>
            </a:r>
          </a:p>
        </p:txBody>
      </p:sp>
      <p:cxnSp>
        <p:nvCxnSpPr>
          <p:cNvPr id="12" name="Straight Connector 11">
            <a:extLst>
              <a:ext uri="{FF2B5EF4-FFF2-40B4-BE49-F238E27FC236}">
                <a16:creationId xmlns:a16="http://schemas.microsoft.com/office/drawing/2014/main" id="{52252134-88EA-EB5F-5F89-EAF3DDAC9773}"/>
              </a:ext>
            </a:extLst>
          </p:cNvPr>
          <p:cNvCxnSpPr/>
          <p:nvPr/>
        </p:nvCxnSpPr>
        <p:spPr bwMode="auto">
          <a:xfrm>
            <a:off x="6816080" y="1412776"/>
            <a:ext cx="3744416" cy="0"/>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3" name="Rounded Rectangle 12">
            <a:extLst>
              <a:ext uri="{FF2B5EF4-FFF2-40B4-BE49-F238E27FC236}">
                <a16:creationId xmlns:a16="http://schemas.microsoft.com/office/drawing/2014/main" id="{120CD4A2-344B-B834-15C5-3BB0F34A6158}"/>
              </a:ext>
            </a:extLst>
          </p:cNvPr>
          <p:cNvSpPr/>
          <p:nvPr/>
        </p:nvSpPr>
        <p:spPr bwMode="auto">
          <a:xfrm>
            <a:off x="7524000" y="1639585"/>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0</a:t>
            </a:r>
          </a:p>
        </p:txBody>
      </p:sp>
      <p:sp>
        <p:nvSpPr>
          <p:cNvPr id="18" name="Rounded Rectangle 17">
            <a:extLst>
              <a:ext uri="{FF2B5EF4-FFF2-40B4-BE49-F238E27FC236}">
                <a16:creationId xmlns:a16="http://schemas.microsoft.com/office/drawing/2014/main" id="{5E97CC6A-0297-9B3D-CAA7-F7A4DE62A346}"/>
              </a:ext>
            </a:extLst>
          </p:cNvPr>
          <p:cNvSpPr/>
          <p:nvPr/>
        </p:nvSpPr>
        <p:spPr bwMode="auto">
          <a:xfrm>
            <a:off x="7536160" y="5517232"/>
            <a:ext cx="2592288" cy="288032"/>
          </a:xfrm>
          <a:prstGeom prst="roundRect">
            <a:avLst/>
          </a:prstGeom>
          <a:solidFill>
            <a:schemeClr val="accent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a:t>
            </a:r>
          </a:p>
        </p:txBody>
      </p:sp>
      <p:sp>
        <p:nvSpPr>
          <p:cNvPr id="19" name="Rounded Rectangle 18">
            <a:extLst>
              <a:ext uri="{FF2B5EF4-FFF2-40B4-BE49-F238E27FC236}">
                <a16:creationId xmlns:a16="http://schemas.microsoft.com/office/drawing/2014/main" id="{F53B12F4-FC46-9610-A59F-8953ECC2C9DD}"/>
              </a:ext>
            </a:extLst>
          </p:cNvPr>
          <p:cNvSpPr/>
          <p:nvPr/>
        </p:nvSpPr>
        <p:spPr bwMode="auto">
          <a:xfrm>
            <a:off x="7524000" y="2154425"/>
            <a:ext cx="2592288" cy="3063990"/>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a:t>
            </a:r>
            <a:r>
              <a:rPr lang="en-US" sz="1600" dirty="0" err="1">
                <a:solidFill>
                  <a:schemeClr val="tx1"/>
                </a:solidFill>
                <a:cs typeface="Arial" pitchFamily="34" charset="0"/>
              </a:rPr>
              <a:t>i</a:t>
            </a:r>
            <a:r>
              <a:rPr lang="en-US" sz="1600" dirty="0">
                <a:solidFill>
                  <a:schemeClr val="tx1"/>
                </a:solidFill>
                <a:cs typeface="Arial" pitchFamily="34" charset="0"/>
              </a:rPr>
              <a:t> + 1</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 - 1</a:t>
            </a:r>
          </a:p>
        </p:txBody>
      </p:sp>
      <p:sp>
        <p:nvSpPr>
          <p:cNvPr id="8" name="Right Arrow 7">
            <a:extLst>
              <a:ext uri="{FF2B5EF4-FFF2-40B4-BE49-F238E27FC236}">
                <a16:creationId xmlns:a16="http://schemas.microsoft.com/office/drawing/2014/main" id="{0818522D-EA5A-A345-FF62-E18C6B6C8BEB}"/>
              </a:ext>
            </a:extLst>
          </p:cNvPr>
          <p:cNvSpPr/>
          <p:nvPr/>
        </p:nvSpPr>
        <p:spPr bwMode="auto">
          <a:xfrm>
            <a:off x="5414836" y="5453487"/>
            <a:ext cx="1399715" cy="452292"/>
          </a:xfrm>
          <a:prstGeom prst="rightArrow">
            <a:avLst/>
          </a:prstGeom>
          <a:solidFill>
            <a:schemeClr val="accent2"/>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9" name="Up-down Arrow 8">
            <a:extLst>
              <a:ext uri="{FF2B5EF4-FFF2-40B4-BE49-F238E27FC236}">
                <a16:creationId xmlns:a16="http://schemas.microsoft.com/office/drawing/2014/main" id="{3220D754-0633-A94E-C546-5A41FD6319BA}"/>
              </a:ext>
            </a:extLst>
          </p:cNvPr>
          <p:cNvSpPr/>
          <p:nvPr/>
        </p:nvSpPr>
        <p:spPr bwMode="auto">
          <a:xfrm rot="10800000">
            <a:off x="11136560" y="1844824"/>
            <a:ext cx="388691" cy="3744416"/>
          </a:xfrm>
          <a:prstGeom prst="upDownArrow">
            <a:avLst/>
          </a:prstGeom>
          <a:gradFill>
            <a:gsLst>
              <a:gs pos="0">
                <a:srgbClr val="C00000"/>
              </a:gs>
              <a:gs pos="74000">
                <a:schemeClr val="accent1">
                  <a:lumMod val="45000"/>
                  <a:lumOff val="55000"/>
                </a:schemeClr>
              </a:gs>
              <a:gs pos="83000">
                <a:schemeClr val="accent1">
                  <a:lumMod val="45000"/>
                  <a:lumOff val="55000"/>
                </a:schemeClr>
              </a:gs>
              <a:gs pos="100000">
                <a:srgbClr val="00B050"/>
              </a:gs>
            </a:gsLst>
            <a:lin ang="5400000" scaled="1"/>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TextBox 10">
            <a:extLst>
              <a:ext uri="{FF2B5EF4-FFF2-40B4-BE49-F238E27FC236}">
                <a16:creationId xmlns:a16="http://schemas.microsoft.com/office/drawing/2014/main" id="{745B91B2-2C2F-0362-0398-DB64AABAF7BD}"/>
              </a:ext>
            </a:extLst>
          </p:cNvPr>
          <p:cNvSpPr txBox="1"/>
          <p:nvPr/>
        </p:nvSpPr>
        <p:spPr>
          <a:xfrm rot="5400000">
            <a:off x="10952819" y="3532365"/>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Priority Fee</a:t>
            </a:r>
          </a:p>
        </p:txBody>
      </p:sp>
    </p:spTree>
    <p:extLst>
      <p:ext uri="{BB962C8B-B14F-4D97-AF65-F5344CB8AC3E}">
        <p14:creationId xmlns:p14="http://schemas.microsoft.com/office/powerpoint/2010/main" val="60248923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EB8EF9-30B3-E720-1ADB-EBF72693851C}"/>
              </a:ext>
            </a:extLst>
          </p:cNvPr>
          <p:cNvSpPr/>
          <p:nvPr/>
        </p:nvSpPr>
        <p:spPr bwMode="auto">
          <a:xfrm>
            <a:off x="6672064" y="980728"/>
            <a:ext cx="3960440" cy="5184576"/>
          </a:xfrm>
          <a:prstGeom prst="rect">
            <a:avLst/>
          </a:prstGeom>
          <a:solidFill>
            <a:schemeClr val="bg2"/>
          </a:solidFill>
          <a:ln w="1905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le 1">
            <a:extLst>
              <a:ext uri="{FF2B5EF4-FFF2-40B4-BE49-F238E27FC236}">
                <a16:creationId xmlns:a16="http://schemas.microsoft.com/office/drawing/2014/main" id="{02E84146-8960-4D81-CF88-9DC1CFAD1DE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1CC5C758-3288-698F-6EAF-B7E508BD3F7F}"/>
              </a:ext>
            </a:extLst>
          </p:cNvPr>
          <p:cNvSpPr>
            <a:spLocks noGrp="1"/>
          </p:cNvSpPr>
          <p:nvPr>
            <p:ph idx="1"/>
          </p:nvPr>
        </p:nvSpPr>
        <p:spPr>
          <a:xfrm>
            <a:off x="334435" y="980728"/>
            <a:ext cx="5760036" cy="5400675"/>
          </a:xfrm>
        </p:spPr>
        <p:txBody>
          <a:bodyPr/>
          <a:lstStyle/>
          <a:p>
            <a:pPr marL="0" indent="0"/>
            <a:r>
              <a:rPr lang="en-US" dirty="0"/>
              <a:t>We categorize a transaction based on their priority fee rank within a block. One of the following scenarios can occur: </a:t>
            </a:r>
          </a:p>
          <a:p>
            <a:pPr marL="0" indent="0"/>
            <a:endParaRPr lang="en-US" dirty="0"/>
          </a:p>
          <a:p>
            <a:pPr marL="285750" indent="-285750">
              <a:buFont typeface="Arial" panose="020B0604020202020204" pitchFamily="34" charset="0"/>
              <a:buChar char="•"/>
            </a:pPr>
            <a:r>
              <a:rPr lang="en-US" dirty="0"/>
              <a:t>Scenario 1 (S1)</a:t>
            </a:r>
          </a:p>
          <a:p>
            <a:pPr marL="285750" indent="-285750">
              <a:buFont typeface="Arial" panose="020B0604020202020204" pitchFamily="34" charset="0"/>
              <a:buChar char="•"/>
            </a:pPr>
            <a:r>
              <a:rPr lang="en-US" dirty="0"/>
              <a:t>Scenario 2 (S2)</a:t>
            </a:r>
          </a:p>
          <a:p>
            <a:pPr marL="285750" indent="-285750">
              <a:buFont typeface="Arial" panose="020B0604020202020204" pitchFamily="34" charset="0"/>
              <a:buChar char="•"/>
            </a:pPr>
            <a:r>
              <a:rPr lang="en-US" dirty="0"/>
              <a:t>Scenario 3 (S3)</a:t>
            </a:r>
          </a:p>
          <a:p>
            <a:pPr marL="285750" indent="-285750">
              <a:buFont typeface="Arial" panose="020B0604020202020204" pitchFamily="34" charset="0"/>
              <a:buChar char="•"/>
            </a:pPr>
            <a:r>
              <a:rPr lang="en-US" dirty="0"/>
              <a:t>Scenario 4 (S4): </a:t>
            </a:r>
            <a:br>
              <a:rPr lang="en-US" dirty="0"/>
            </a:br>
            <a:br>
              <a:rPr lang="en-US" dirty="0"/>
            </a:br>
            <a:r>
              <a:rPr lang="en-US" dirty="0"/>
              <a:t>Transaction is invalid because it failed to pay the base fee for inclusion.</a:t>
            </a:r>
          </a:p>
          <a:p>
            <a:pPr marL="0" indent="0"/>
            <a:endParaRPr lang="en-US" dirty="0"/>
          </a:p>
        </p:txBody>
      </p:sp>
      <p:sp>
        <p:nvSpPr>
          <p:cNvPr id="4" name="Date Placeholder 3">
            <a:extLst>
              <a:ext uri="{FF2B5EF4-FFF2-40B4-BE49-F238E27FC236}">
                <a16:creationId xmlns:a16="http://schemas.microsoft.com/office/drawing/2014/main" id="{2195FC77-2195-5E16-C4DD-66FE30D77CEF}"/>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2FB79CA0-761A-70D2-172B-04CBB9BC477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22F6DD4-F13D-538E-2765-53777BE17BC6}"/>
              </a:ext>
            </a:extLst>
          </p:cNvPr>
          <p:cNvSpPr>
            <a:spLocks noGrp="1"/>
          </p:cNvSpPr>
          <p:nvPr>
            <p:ph type="sldNum" sz="quarter" idx="12"/>
          </p:nvPr>
        </p:nvSpPr>
        <p:spPr/>
        <p:txBody>
          <a:bodyPr/>
          <a:lstStyle/>
          <a:p>
            <a:pPr>
              <a:defRPr/>
            </a:pPr>
            <a:fld id="{05BC9FAB-BDC1-47C0-A8BB-6E12A8205D33}" type="slidenum">
              <a:rPr lang="de-DE" smtClean="0"/>
              <a:pPr>
                <a:defRPr/>
              </a:pPr>
              <a:t>15</a:t>
            </a:fld>
            <a:endParaRPr lang="de-DE" dirty="0"/>
          </a:p>
        </p:txBody>
      </p:sp>
      <p:sp>
        <p:nvSpPr>
          <p:cNvPr id="7" name="Text Placeholder 6">
            <a:extLst>
              <a:ext uri="{FF2B5EF4-FFF2-40B4-BE49-F238E27FC236}">
                <a16:creationId xmlns:a16="http://schemas.microsoft.com/office/drawing/2014/main" id="{A291CA1E-1384-80B5-635A-0E68BABE1925}"/>
              </a:ext>
            </a:extLst>
          </p:cNvPr>
          <p:cNvSpPr>
            <a:spLocks noGrp="1"/>
          </p:cNvSpPr>
          <p:nvPr>
            <p:ph type="body" sz="quarter" idx="13"/>
          </p:nvPr>
        </p:nvSpPr>
        <p:spPr/>
        <p:txBody>
          <a:bodyPr/>
          <a:lstStyle/>
          <a:p>
            <a:r>
              <a:rPr lang="en-US" dirty="0"/>
              <a:t>Censorship Classification Framework: Transaction Rank</a:t>
            </a:r>
          </a:p>
        </p:txBody>
      </p:sp>
      <p:sp>
        <p:nvSpPr>
          <p:cNvPr id="10" name="TextBox 9">
            <a:extLst>
              <a:ext uri="{FF2B5EF4-FFF2-40B4-BE49-F238E27FC236}">
                <a16:creationId xmlns:a16="http://schemas.microsoft.com/office/drawing/2014/main" id="{C839EF06-5AEB-CB0E-0C8B-905D46B751B6}"/>
              </a:ext>
            </a:extLst>
          </p:cNvPr>
          <p:cNvSpPr txBox="1"/>
          <p:nvPr/>
        </p:nvSpPr>
        <p:spPr>
          <a:xfrm>
            <a:off x="6816080" y="1052736"/>
            <a:ext cx="3744416" cy="480131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Block </a:t>
            </a:r>
          </a:p>
          <a:p>
            <a:pPr algn="ctr"/>
            <a:endParaRPr lang="en-US" dirty="0">
              <a:latin typeface="Arial" pitchFamily="34" charset="0"/>
            </a:endParaRPr>
          </a:p>
          <a:p>
            <a:r>
              <a:rPr lang="en-US" dirty="0">
                <a:latin typeface="Arial" pitchFamily="34" charset="0"/>
              </a:rPr>
              <a:t>[ 0 ]: </a:t>
            </a:r>
          </a:p>
          <a:p>
            <a:endParaRPr lang="en-US" dirty="0">
              <a:latin typeface="Arial" pitchFamily="34" charset="0"/>
            </a:endParaRPr>
          </a:p>
          <a:p>
            <a:r>
              <a:rPr lang="en-US" dirty="0">
                <a:latin typeface="Arial" pitchFamily="34" charset="0"/>
              </a:rPr>
              <a:t>[ 1 ]: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[n-1]: </a:t>
            </a:r>
          </a:p>
          <a:p>
            <a:endParaRPr lang="en-US" dirty="0">
              <a:latin typeface="Arial" pitchFamily="34" charset="0"/>
            </a:endParaRPr>
          </a:p>
          <a:p>
            <a:r>
              <a:rPr lang="en-US" dirty="0">
                <a:latin typeface="Arial" pitchFamily="34" charset="0"/>
              </a:rPr>
              <a:t>[ n ]: </a:t>
            </a:r>
          </a:p>
        </p:txBody>
      </p:sp>
      <p:cxnSp>
        <p:nvCxnSpPr>
          <p:cNvPr id="12" name="Straight Connector 11">
            <a:extLst>
              <a:ext uri="{FF2B5EF4-FFF2-40B4-BE49-F238E27FC236}">
                <a16:creationId xmlns:a16="http://schemas.microsoft.com/office/drawing/2014/main" id="{52252134-88EA-EB5F-5F89-EAF3DDAC9773}"/>
              </a:ext>
            </a:extLst>
          </p:cNvPr>
          <p:cNvCxnSpPr/>
          <p:nvPr/>
        </p:nvCxnSpPr>
        <p:spPr bwMode="auto">
          <a:xfrm>
            <a:off x="6816080" y="1412776"/>
            <a:ext cx="3744416" cy="0"/>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3" name="Rounded Rectangle 12">
            <a:extLst>
              <a:ext uri="{FF2B5EF4-FFF2-40B4-BE49-F238E27FC236}">
                <a16:creationId xmlns:a16="http://schemas.microsoft.com/office/drawing/2014/main" id="{120CD4A2-344B-B834-15C5-3BB0F34A6158}"/>
              </a:ext>
            </a:extLst>
          </p:cNvPr>
          <p:cNvSpPr/>
          <p:nvPr/>
        </p:nvSpPr>
        <p:spPr bwMode="auto">
          <a:xfrm>
            <a:off x="7524000" y="1639585"/>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0</a:t>
            </a:r>
          </a:p>
        </p:txBody>
      </p:sp>
      <p:sp>
        <p:nvSpPr>
          <p:cNvPr id="18" name="Rounded Rectangle 17">
            <a:extLst>
              <a:ext uri="{FF2B5EF4-FFF2-40B4-BE49-F238E27FC236}">
                <a16:creationId xmlns:a16="http://schemas.microsoft.com/office/drawing/2014/main" id="{5E97CC6A-0297-9B3D-CAA7-F7A4DE62A346}"/>
              </a:ext>
            </a:extLst>
          </p:cNvPr>
          <p:cNvSpPr/>
          <p:nvPr/>
        </p:nvSpPr>
        <p:spPr bwMode="auto">
          <a:xfrm>
            <a:off x="7536160" y="5517232"/>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a:t>
            </a:r>
          </a:p>
        </p:txBody>
      </p:sp>
      <p:sp>
        <p:nvSpPr>
          <p:cNvPr id="19" name="Rounded Rectangle 18">
            <a:extLst>
              <a:ext uri="{FF2B5EF4-FFF2-40B4-BE49-F238E27FC236}">
                <a16:creationId xmlns:a16="http://schemas.microsoft.com/office/drawing/2014/main" id="{F53B12F4-FC46-9610-A59F-8953ECC2C9DD}"/>
              </a:ext>
            </a:extLst>
          </p:cNvPr>
          <p:cNvSpPr/>
          <p:nvPr/>
        </p:nvSpPr>
        <p:spPr bwMode="auto">
          <a:xfrm>
            <a:off x="7524000" y="2154425"/>
            <a:ext cx="2592288" cy="3063990"/>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a:t>
            </a:r>
            <a:r>
              <a:rPr lang="en-US" sz="1600" dirty="0" err="1">
                <a:solidFill>
                  <a:schemeClr val="tx1"/>
                </a:solidFill>
                <a:cs typeface="Arial" pitchFamily="34" charset="0"/>
              </a:rPr>
              <a:t>i</a:t>
            </a:r>
            <a:r>
              <a:rPr lang="en-US" sz="1600" dirty="0">
                <a:solidFill>
                  <a:schemeClr val="tx1"/>
                </a:solidFill>
                <a:cs typeface="Arial" pitchFamily="34" charset="0"/>
              </a:rPr>
              <a:t> + 1</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 - 1</a:t>
            </a:r>
          </a:p>
        </p:txBody>
      </p:sp>
      <p:sp>
        <p:nvSpPr>
          <p:cNvPr id="8" name="Right Arrow 7">
            <a:extLst>
              <a:ext uri="{FF2B5EF4-FFF2-40B4-BE49-F238E27FC236}">
                <a16:creationId xmlns:a16="http://schemas.microsoft.com/office/drawing/2014/main" id="{0818522D-EA5A-A345-FF62-E18C6B6C8BEB}"/>
              </a:ext>
            </a:extLst>
          </p:cNvPr>
          <p:cNvSpPr/>
          <p:nvPr/>
        </p:nvSpPr>
        <p:spPr bwMode="auto">
          <a:xfrm>
            <a:off x="5414836" y="6145060"/>
            <a:ext cx="1399715" cy="452292"/>
          </a:xfrm>
          <a:prstGeom prst="rightArrow">
            <a:avLst/>
          </a:prstGeom>
          <a:solidFill>
            <a:schemeClr val="accent2"/>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9" name="Up-down Arrow 8">
            <a:extLst>
              <a:ext uri="{FF2B5EF4-FFF2-40B4-BE49-F238E27FC236}">
                <a16:creationId xmlns:a16="http://schemas.microsoft.com/office/drawing/2014/main" id="{3220D754-0633-A94E-C546-5A41FD6319BA}"/>
              </a:ext>
            </a:extLst>
          </p:cNvPr>
          <p:cNvSpPr/>
          <p:nvPr/>
        </p:nvSpPr>
        <p:spPr bwMode="auto">
          <a:xfrm rot="10800000">
            <a:off x="11136560" y="1844824"/>
            <a:ext cx="388691" cy="3744416"/>
          </a:xfrm>
          <a:prstGeom prst="upDownArrow">
            <a:avLst/>
          </a:prstGeom>
          <a:gradFill>
            <a:gsLst>
              <a:gs pos="0">
                <a:srgbClr val="C00000"/>
              </a:gs>
              <a:gs pos="74000">
                <a:schemeClr val="accent1">
                  <a:lumMod val="45000"/>
                  <a:lumOff val="55000"/>
                </a:schemeClr>
              </a:gs>
              <a:gs pos="83000">
                <a:schemeClr val="accent1">
                  <a:lumMod val="45000"/>
                  <a:lumOff val="55000"/>
                </a:schemeClr>
              </a:gs>
              <a:gs pos="100000">
                <a:srgbClr val="00B050"/>
              </a:gs>
            </a:gsLst>
            <a:lin ang="5400000" scaled="1"/>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TextBox 10">
            <a:extLst>
              <a:ext uri="{FF2B5EF4-FFF2-40B4-BE49-F238E27FC236}">
                <a16:creationId xmlns:a16="http://schemas.microsoft.com/office/drawing/2014/main" id="{745B91B2-2C2F-0362-0398-DB64AABAF7BD}"/>
              </a:ext>
            </a:extLst>
          </p:cNvPr>
          <p:cNvSpPr txBox="1"/>
          <p:nvPr/>
        </p:nvSpPr>
        <p:spPr>
          <a:xfrm rot="5400000">
            <a:off x="10952819" y="3532365"/>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Priority Fee</a:t>
            </a:r>
          </a:p>
        </p:txBody>
      </p:sp>
    </p:spTree>
    <p:extLst>
      <p:ext uri="{BB962C8B-B14F-4D97-AF65-F5344CB8AC3E}">
        <p14:creationId xmlns:p14="http://schemas.microsoft.com/office/powerpoint/2010/main" val="267697361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EB8EF9-30B3-E720-1ADB-EBF72693851C}"/>
              </a:ext>
            </a:extLst>
          </p:cNvPr>
          <p:cNvSpPr/>
          <p:nvPr/>
        </p:nvSpPr>
        <p:spPr bwMode="auto">
          <a:xfrm>
            <a:off x="6672064" y="980728"/>
            <a:ext cx="3960440" cy="5184576"/>
          </a:xfrm>
          <a:prstGeom prst="rect">
            <a:avLst/>
          </a:prstGeom>
          <a:solidFill>
            <a:schemeClr val="bg2"/>
          </a:solidFill>
          <a:ln w="1905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le 1">
            <a:extLst>
              <a:ext uri="{FF2B5EF4-FFF2-40B4-BE49-F238E27FC236}">
                <a16:creationId xmlns:a16="http://schemas.microsoft.com/office/drawing/2014/main" id="{02E84146-8960-4D81-CF88-9DC1CFAD1DE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1CC5C758-3288-698F-6EAF-B7E508BD3F7F}"/>
              </a:ext>
            </a:extLst>
          </p:cNvPr>
          <p:cNvSpPr>
            <a:spLocks noGrp="1"/>
          </p:cNvSpPr>
          <p:nvPr>
            <p:ph idx="1"/>
          </p:nvPr>
        </p:nvSpPr>
        <p:spPr>
          <a:xfrm>
            <a:off x="334435" y="980728"/>
            <a:ext cx="5760036" cy="5400675"/>
          </a:xfrm>
        </p:spPr>
        <p:txBody>
          <a:bodyPr/>
          <a:lstStyle/>
          <a:p>
            <a:pPr marL="0" indent="0"/>
            <a:r>
              <a:rPr lang="en-US" dirty="0"/>
              <a:t>We categorize a transaction based on their priority fee rank within a block. One of the following scenarios can occur: </a:t>
            </a:r>
          </a:p>
          <a:p>
            <a:pPr marL="0" indent="0"/>
            <a:endParaRPr lang="en-US" dirty="0"/>
          </a:p>
          <a:p>
            <a:pPr marL="285750" indent="-285750">
              <a:buFont typeface="Arial" panose="020B0604020202020204" pitchFamily="34" charset="0"/>
              <a:buChar char="•"/>
            </a:pPr>
            <a:r>
              <a:rPr lang="en-US" dirty="0"/>
              <a:t>Scenario 1 (S1)</a:t>
            </a:r>
          </a:p>
          <a:p>
            <a:pPr marL="285750" indent="-285750">
              <a:buFont typeface="Arial" panose="020B0604020202020204" pitchFamily="34" charset="0"/>
              <a:buChar char="•"/>
            </a:pPr>
            <a:r>
              <a:rPr lang="en-US" dirty="0"/>
              <a:t>Scenario 2 (S2) </a:t>
            </a:r>
            <a:r>
              <a:rPr lang="en-US" dirty="0">
                <a:sym typeface="Wingdings" pitchFamily="2" charset="2"/>
              </a:rPr>
              <a:t> break apart into:</a:t>
            </a:r>
            <a:endParaRPr lang="en-US" dirty="0"/>
          </a:p>
          <a:p>
            <a:pPr marL="642937" lvl="1" indent="-285750">
              <a:buFont typeface="Arial" panose="020B0604020202020204" pitchFamily="34" charset="0"/>
              <a:buChar char="•"/>
            </a:pPr>
            <a:r>
              <a:rPr lang="en-US" dirty="0"/>
              <a:t>Scenario S2 + Top</a:t>
            </a:r>
            <a:br>
              <a:rPr lang="en-US" dirty="0"/>
            </a:br>
            <a:br>
              <a:rPr lang="en-US" dirty="0"/>
            </a:br>
            <a:r>
              <a:rPr lang="en-US" dirty="0"/>
              <a:t>Transaction is ranked among the upper third</a:t>
            </a:r>
            <a:br>
              <a:rPr lang="en-US" dirty="0"/>
            </a:br>
            <a:br>
              <a:rPr lang="en-US" dirty="0"/>
            </a:br>
            <a:endParaRPr lang="en-US" dirty="0"/>
          </a:p>
          <a:p>
            <a:pPr marL="285750" indent="-285750">
              <a:buFont typeface="Arial" panose="020B0604020202020204" pitchFamily="34" charset="0"/>
              <a:buChar char="•"/>
            </a:pPr>
            <a:r>
              <a:rPr lang="en-US" dirty="0"/>
              <a:t>Scenario 3 (S3)</a:t>
            </a:r>
          </a:p>
          <a:p>
            <a:pPr marL="285750" indent="-285750">
              <a:buFont typeface="Arial" panose="020B0604020202020204" pitchFamily="34" charset="0"/>
              <a:buChar char="•"/>
            </a:pPr>
            <a:r>
              <a:rPr lang="en-US" dirty="0"/>
              <a:t>Scenario 4(S4)  </a:t>
            </a:r>
            <a:br>
              <a:rPr lang="en-US" dirty="0"/>
            </a:br>
            <a:endParaRPr lang="en-US" dirty="0"/>
          </a:p>
        </p:txBody>
      </p:sp>
      <p:sp>
        <p:nvSpPr>
          <p:cNvPr id="4" name="Date Placeholder 3">
            <a:extLst>
              <a:ext uri="{FF2B5EF4-FFF2-40B4-BE49-F238E27FC236}">
                <a16:creationId xmlns:a16="http://schemas.microsoft.com/office/drawing/2014/main" id="{2195FC77-2195-5E16-C4DD-66FE30D77CEF}"/>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2FB79CA0-761A-70D2-172B-04CBB9BC477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22F6DD4-F13D-538E-2765-53777BE17BC6}"/>
              </a:ext>
            </a:extLst>
          </p:cNvPr>
          <p:cNvSpPr>
            <a:spLocks noGrp="1"/>
          </p:cNvSpPr>
          <p:nvPr>
            <p:ph type="sldNum" sz="quarter" idx="12"/>
          </p:nvPr>
        </p:nvSpPr>
        <p:spPr/>
        <p:txBody>
          <a:bodyPr/>
          <a:lstStyle/>
          <a:p>
            <a:pPr>
              <a:defRPr/>
            </a:pPr>
            <a:fld id="{05BC9FAB-BDC1-47C0-A8BB-6E12A8205D33}" type="slidenum">
              <a:rPr lang="de-DE" smtClean="0"/>
              <a:pPr>
                <a:defRPr/>
              </a:pPr>
              <a:t>16</a:t>
            </a:fld>
            <a:endParaRPr lang="de-DE" dirty="0"/>
          </a:p>
        </p:txBody>
      </p:sp>
      <p:sp>
        <p:nvSpPr>
          <p:cNvPr id="7" name="Text Placeholder 6">
            <a:extLst>
              <a:ext uri="{FF2B5EF4-FFF2-40B4-BE49-F238E27FC236}">
                <a16:creationId xmlns:a16="http://schemas.microsoft.com/office/drawing/2014/main" id="{A291CA1E-1384-80B5-635A-0E68BABE1925}"/>
              </a:ext>
            </a:extLst>
          </p:cNvPr>
          <p:cNvSpPr>
            <a:spLocks noGrp="1"/>
          </p:cNvSpPr>
          <p:nvPr>
            <p:ph type="body" sz="quarter" idx="13"/>
          </p:nvPr>
        </p:nvSpPr>
        <p:spPr/>
        <p:txBody>
          <a:bodyPr/>
          <a:lstStyle/>
          <a:p>
            <a:r>
              <a:rPr lang="en-US" dirty="0"/>
              <a:t>Censorship Classification Framework: Transaction Rank</a:t>
            </a:r>
          </a:p>
        </p:txBody>
      </p:sp>
      <p:sp>
        <p:nvSpPr>
          <p:cNvPr id="10" name="TextBox 9">
            <a:extLst>
              <a:ext uri="{FF2B5EF4-FFF2-40B4-BE49-F238E27FC236}">
                <a16:creationId xmlns:a16="http://schemas.microsoft.com/office/drawing/2014/main" id="{C839EF06-5AEB-CB0E-0C8B-905D46B751B6}"/>
              </a:ext>
            </a:extLst>
          </p:cNvPr>
          <p:cNvSpPr txBox="1"/>
          <p:nvPr/>
        </p:nvSpPr>
        <p:spPr>
          <a:xfrm>
            <a:off x="6816080" y="1052736"/>
            <a:ext cx="3744416" cy="480131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Block </a:t>
            </a:r>
          </a:p>
          <a:p>
            <a:pPr algn="ctr"/>
            <a:endParaRPr lang="en-US" dirty="0">
              <a:latin typeface="Arial" pitchFamily="34" charset="0"/>
            </a:endParaRPr>
          </a:p>
          <a:p>
            <a:r>
              <a:rPr lang="en-US" dirty="0">
                <a:latin typeface="Arial" pitchFamily="34" charset="0"/>
              </a:rPr>
              <a:t>[ 0 ]: </a:t>
            </a:r>
          </a:p>
          <a:p>
            <a:endParaRPr lang="en-US" dirty="0">
              <a:latin typeface="Arial" pitchFamily="34" charset="0"/>
            </a:endParaRPr>
          </a:p>
          <a:p>
            <a:r>
              <a:rPr lang="en-US" dirty="0">
                <a:latin typeface="Arial" pitchFamily="34" charset="0"/>
              </a:rPr>
              <a:t>[ 1 ]: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[n-1]: </a:t>
            </a:r>
          </a:p>
          <a:p>
            <a:endParaRPr lang="en-US" dirty="0">
              <a:latin typeface="Arial" pitchFamily="34" charset="0"/>
            </a:endParaRPr>
          </a:p>
          <a:p>
            <a:r>
              <a:rPr lang="en-US" dirty="0">
                <a:latin typeface="Arial" pitchFamily="34" charset="0"/>
              </a:rPr>
              <a:t>[ n ]: </a:t>
            </a:r>
          </a:p>
        </p:txBody>
      </p:sp>
      <p:cxnSp>
        <p:nvCxnSpPr>
          <p:cNvPr id="12" name="Straight Connector 11">
            <a:extLst>
              <a:ext uri="{FF2B5EF4-FFF2-40B4-BE49-F238E27FC236}">
                <a16:creationId xmlns:a16="http://schemas.microsoft.com/office/drawing/2014/main" id="{52252134-88EA-EB5F-5F89-EAF3DDAC9773}"/>
              </a:ext>
            </a:extLst>
          </p:cNvPr>
          <p:cNvCxnSpPr/>
          <p:nvPr/>
        </p:nvCxnSpPr>
        <p:spPr bwMode="auto">
          <a:xfrm>
            <a:off x="6816080" y="1412776"/>
            <a:ext cx="3744416" cy="0"/>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3" name="Rounded Rectangle 12">
            <a:extLst>
              <a:ext uri="{FF2B5EF4-FFF2-40B4-BE49-F238E27FC236}">
                <a16:creationId xmlns:a16="http://schemas.microsoft.com/office/drawing/2014/main" id="{120CD4A2-344B-B834-15C5-3BB0F34A6158}"/>
              </a:ext>
            </a:extLst>
          </p:cNvPr>
          <p:cNvSpPr/>
          <p:nvPr/>
        </p:nvSpPr>
        <p:spPr bwMode="auto">
          <a:xfrm>
            <a:off x="7524000" y="1639585"/>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0</a:t>
            </a:r>
          </a:p>
        </p:txBody>
      </p:sp>
      <p:sp>
        <p:nvSpPr>
          <p:cNvPr id="18" name="Rounded Rectangle 17">
            <a:extLst>
              <a:ext uri="{FF2B5EF4-FFF2-40B4-BE49-F238E27FC236}">
                <a16:creationId xmlns:a16="http://schemas.microsoft.com/office/drawing/2014/main" id="{5E97CC6A-0297-9B3D-CAA7-F7A4DE62A346}"/>
              </a:ext>
            </a:extLst>
          </p:cNvPr>
          <p:cNvSpPr/>
          <p:nvPr/>
        </p:nvSpPr>
        <p:spPr bwMode="auto">
          <a:xfrm>
            <a:off x="7536160" y="5517232"/>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a:t>
            </a:r>
          </a:p>
        </p:txBody>
      </p:sp>
      <p:sp>
        <p:nvSpPr>
          <p:cNvPr id="19" name="Rounded Rectangle 18">
            <a:extLst>
              <a:ext uri="{FF2B5EF4-FFF2-40B4-BE49-F238E27FC236}">
                <a16:creationId xmlns:a16="http://schemas.microsoft.com/office/drawing/2014/main" id="{F53B12F4-FC46-9610-A59F-8953ECC2C9DD}"/>
              </a:ext>
            </a:extLst>
          </p:cNvPr>
          <p:cNvSpPr/>
          <p:nvPr/>
        </p:nvSpPr>
        <p:spPr bwMode="auto">
          <a:xfrm>
            <a:off x="7524000" y="2154425"/>
            <a:ext cx="2592288" cy="3063990"/>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a:t>
            </a:r>
            <a:r>
              <a:rPr lang="en-US" sz="1600" dirty="0" err="1">
                <a:solidFill>
                  <a:schemeClr val="tx1"/>
                </a:solidFill>
                <a:cs typeface="Arial" pitchFamily="34" charset="0"/>
              </a:rPr>
              <a:t>i</a:t>
            </a:r>
            <a:r>
              <a:rPr lang="en-US" sz="1600" dirty="0">
                <a:solidFill>
                  <a:schemeClr val="tx1"/>
                </a:solidFill>
                <a:cs typeface="Arial" pitchFamily="34" charset="0"/>
              </a:rPr>
              <a:t> +1</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 - 1</a:t>
            </a:r>
          </a:p>
        </p:txBody>
      </p:sp>
      <p:sp>
        <p:nvSpPr>
          <p:cNvPr id="8" name="Right Arrow 7">
            <a:extLst>
              <a:ext uri="{FF2B5EF4-FFF2-40B4-BE49-F238E27FC236}">
                <a16:creationId xmlns:a16="http://schemas.microsoft.com/office/drawing/2014/main" id="{0818522D-EA5A-A345-FF62-E18C6B6C8BEB}"/>
              </a:ext>
            </a:extLst>
          </p:cNvPr>
          <p:cNvSpPr/>
          <p:nvPr/>
        </p:nvSpPr>
        <p:spPr bwMode="auto">
          <a:xfrm>
            <a:off x="5414836" y="2420888"/>
            <a:ext cx="1399715" cy="452292"/>
          </a:xfrm>
          <a:prstGeom prst="rightArrow">
            <a:avLst/>
          </a:prstGeom>
          <a:solidFill>
            <a:schemeClr val="accent2"/>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9" name="Up-down Arrow 8">
            <a:extLst>
              <a:ext uri="{FF2B5EF4-FFF2-40B4-BE49-F238E27FC236}">
                <a16:creationId xmlns:a16="http://schemas.microsoft.com/office/drawing/2014/main" id="{3220D754-0633-A94E-C546-5A41FD6319BA}"/>
              </a:ext>
            </a:extLst>
          </p:cNvPr>
          <p:cNvSpPr/>
          <p:nvPr/>
        </p:nvSpPr>
        <p:spPr bwMode="auto">
          <a:xfrm rot="10800000">
            <a:off x="11136560" y="1844824"/>
            <a:ext cx="388691" cy="3744416"/>
          </a:xfrm>
          <a:prstGeom prst="upDownArrow">
            <a:avLst/>
          </a:prstGeom>
          <a:gradFill>
            <a:gsLst>
              <a:gs pos="0">
                <a:srgbClr val="C00000"/>
              </a:gs>
              <a:gs pos="74000">
                <a:schemeClr val="accent1">
                  <a:lumMod val="45000"/>
                  <a:lumOff val="55000"/>
                </a:schemeClr>
              </a:gs>
              <a:gs pos="83000">
                <a:schemeClr val="accent1">
                  <a:lumMod val="45000"/>
                  <a:lumOff val="55000"/>
                </a:schemeClr>
              </a:gs>
              <a:gs pos="100000">
                <a:srgbClr val="00B050"/>
              </a:gs>
            </a:gsLst>
            <a:lin ang="5400000" scaled="1"/>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TextBox 10">
            <a:extLst>
              <a:ext uri="{FF2B5EF4-FFF2-40B4-BE49-F238E27FC236}">
                <a16:creationId xmlns:a16="http://schemas.microsoft.com/office/drawing/2014/main" id="{745B91B2-2C2F-0362-0398-DB64AABAF7BD}"/>
              </a:ext>
            </a:extLst>
          </p:cNvPr>
          <p:cNvSpPr txBox="1"/>
          <p:nvPr/>
        </p:nvSpPr>
        <p:spPr>
          <a:xfrm rot="5400000">
            <a:off x="10952819" y="3532365"/>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Priority Fee</a:t>
            </a:r>
          </a:p>
        </p:txBody>
      </p:sp>
      <p:sp>
        <p:nvSpPr>
          <p:cNvPr id="14" name="Rounded Rectangle 13">
            <a:extLst>
              <a:ext uri="{FF2B5EF4-FFF2-40B4-BE49-F238E27FC236}">
                <a16:creationId xmlns:a16="http://schemas.microsoft.com/office/drawing/2014/main" id="{69C041CA-9E69-5397-CFA9-049901255F96}"/>
              </a:ext>
            </a:extLst>
          </p:cNvPr>
          <p:cNvSpPr/>
          <p:nvPr/>
        </p:nvSpPr>
        <p:spPr bwMode="auto">
          <a:xfrm>
            <a:off x="7524000" y="2154425"/>
            <a:ext cx="2592288" cy="986543"/>
          </a:xfrm>
          <a:prstGeom prst="roundRect">
            <a:avLst/>
          </a:prstGeom>
          <a:solidFill>
            <a:schemeClr val="accent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20" name="TextBox 19">
            <a:extLst>
              <a:ext uri="{FF2B5EF4-FFF2-40B4-BE49-F238E27FC236}">
                <a16:creationId xmlns:a16="http://schemas.microsoft.com/office/drawing/2014/main" id="{A65F9A9F-F292-81C5-D3F0-780773F93482}"/>
              </a:ext>
            </a:extLst>
          </p:cNvPr>
          <p:cNvSpPr txBox="1"/>
          <p:nvPr/>
        </p:nvSpPr>
        <p:spPr>
          <a:xfrm>
            <a:off x="7524001" y="2176290"/>
            <a:ext cx="2592288"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Transaction </a:t>
            </a:r>
            <a:r>
              <a:rPr lang="en-US" sz="1600" dirty="0" err="1">
                <a:latin typeface="Arial" pitchFamily="34" charset="0"/>
              </a:rPr>
              <a:t>i</a:t>
            </a:r>
            <a:r>
              <a:rPr lang="en-US" sz="1600" dirty="0">
                <a:latin typeface="Arial" pitchFamily="34" charset="0"/>
              </a:rPr>
              <a:t> + 1</a:t>
            </a:r>
          </a:p>
        </p:txBody>
      </p:sp>
    </p:spTree>
    <p:extLst>
      <p:ext uri="{BB962C8B-B14F-4D97-AF65-F5344CB8AC3E}">
        <p14:creationId xmlns:p14="http://schemas.microsoft.com/office/powerpoint/2010/main" val="405406384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EB8EF9-30B3-E720-1ADB-EBF72693851C}"/>
              </a:ext>
            </a:extLst>
          </p:cNvPr>
          <p:cNvSpPr/>
          <p:nvPr/>
        </p:nvSpPr>
        <p:spPr bwMode="auto">
          <a:xfrm>
            <a:off x="6672064" y="980728"/>
            <a:ext cx="3960440" cy="5184576"/>
          </a:xfrm>
          <a:prstGeom prst="rect">
            <a:avLst/>
          </a:prstGeom>
          <a:solidFill>
            <a:schemeClr val="bg2"/>
          </a:solidFill>
          <a:ln w="1905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le 1">
            <a:extLst>
              <a:ext uri="{FF2B5EF4-FFF2-40B4-BE49-F238E27FC236}">
                <a16:creationId xmlns:a16="http://schemas.microsoft.com/office/drawing/2014/main" id="{02E84146-8960-4D81-CF88-9DC1CFAD1DE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1CC5C758-3288-698F-6EAF-B7E508BD3F7F}"/>
              </a:ext>
            </a:extLst>
          </p:cNvPr>
          <p:cNvSpPr>
            <a:spLocks noGrp="1"/>
          </p:cNvSpPr>
          <p:nvPr>
            <p:ph idx="1"/>
          </p:nvPr>
        </p:nvSpPr>
        <p:spPr>
          <a:xfrm>
            <a:off x="334435" y="980728"/>
            <a:ext cx="5760036" cy="5400675"/>
          </a:xfrm>
        </p:spPr>
        <p:txBody>
          <a:bodyPr/>
          <a:lstStyle/>
          <a:p>
            <a:pPr marL="0" indent="0"/>
            <a:r>
              <a:rPr lang="en-US" dirty="0"/>
              <a:t>We categorize a transaction based on their priority fee rank within a block. One of the following scenarios can occur: </a:t>
            </a:r>
          </a:p>
          <a:p>
            <a:pPr marL="0" indent="0"/>
            <a:endParaRPr lang="en-US" dirty="0"/>
          </a:p>
          <a:p>
            <a:pPr marL="285750" indent="-285750">
              <a:buFont typeface="Arial" panose="020B0604020202020204" pitchFamily="34" charset="0"/>
              <a:buChar char="•"/>
            </a:pPr>
            <a:r>
              <a:rPr lang="en-US" dirty="0"/>
              <a:t>Scenario 1 (S1)</a:t>
            </a:r>
          </a:p>
          <a:p>
            <a:pPr marL="285750" indent="-285750">
              <a:buFont typeface="Arial" panose="020B0604020202020204" pitchFamily="34" charset="0"/>
              <a:buChar char="•"/>
            </a:pPr>
            <a:r>
              <a:rPr lang="en-US" dirty="0"/>
              <a:t>Scenario 2 (S2) </a:t>
            </a:r>
            <a:r>
              <a:rPr lang="en-US" dirty="0">
                <a:sym typeface="Wingdings" pitchFamily="2" charset="2"/>
              </a:rPr>
              <a:t> break apart into:</a:t>
            </a:r>
            <a:endParaRPr lang="en-US" dirty="0"/>
          </a:p>
          <a:p>
            <a:pPr marL="642937" lvl="1" indent="-285750">
              <a:buFont typeface="Arial" panose="020B0604020202020204" pitchFamily="34" charset="0"/>
              <a:buChar char="•"/>
            </a:pPr>
            <a:r>
              <a:rPr lang="en-US" dirty="0"/>
              <a:t>Scenario S2 + Top</a:t>
            </a:r>
          </a:p>
          <a:p>
            <a:pPr marL="642937" lvl="1" indent="-285750">
              <a:buFont typeface="Arial" panose="020B0604020202020204" pitchFamily="34" charset="0"/>
              <a:buChar char="•"/>
            </a:pPr>
            <a:r>
              <a:rPr lang="en-US" dirty="0"/>
              <a:t>Scenario S2 + Mid</a:t>
            </a:r>
            <a:br>
              <a:rPr lang="en-US" dirty="0"/>
            </a:br>
            <a:br>
              <a:rPr lang="en-US" dirty="0"/>
            </a:br>
            <a:r>
              <a:rPr lang="en-US" dirty="0"/>
              <a:t>Transaction is ranked among the middle third</a:t>
            </a:r>
            <a:br>
              <a:rPr lang="en-US" dirty="0"/>
            </a:br>
            <a:br>
              <a:rPr lang="en-US" dirty="0"/>
            </a:br>
            <a:endParaRPr lang="en-US" dirty="0"/>
          </a:p>
          <a:p>
            <a:pPr marL="285750" indent="-285750">
              <a:buFont typeface="Arial" panose="020B0604020202020204" pitchFamily="34" charset="0"/>
              <a:buChar char="•"/>
            </a:pPr>
            <a:r>
              <a:rPr lang="en-US" dirty="0"/>
              <a:t>Scenario 3 (S3)</a:t>
            </a:r>
          </a:p>
          <a:p>
            <a:pPr marL="285750" indent="-285750">
              <a:buFont typeface="Arial" panose="020B0604020202020204" pitchFamily="34" charset="0"/>
              <a:buChar char="•"/>
            </a:pPr>
            <a:r>
              <a:rPr lang="en-US" dirty="0"/>
              <a:t>Scenario 4 (S4)  </a:t>
            </a:r>
            <a:br>
              <a:rPr lang="en-US" dirty="0"/>
            </a:br>
            <a:endParaRPr lang="en-US" dirty="0"/>
          </a:p>
        </p:txBody>
      </p:sp>
      <p:sp>
        <p:nvSpPr>
          <p:cNvPr id="4" name="Date Placeholder 3">
            <a:extLst>
              <a:ext uri="{FF2B5EF4-FFF2-40B4-BE49-F238E27FC236}">
                <a16:creationId xmlns:a16="http://schemas.microsoft.com/office/drawing/2014/main" id="{2195FC77-2195-5E16-C4DD-66FE30D77CEF}"/>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2FB79CA0-761A-70D2-172B-04CBB9BC477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22F6DD4-F13D-538E-2765-53777BE17BC6}"/>
              </a:ext>
            </a:extLst>
          </p:cNvPr>
          <p:cNvSpPr>
            <a:spLocks noGrp="1"/>
          </p:cNvSpPr>
          <p:nvPr>
            <p:ph type="sldNum" sz="quarter" idx="12"/>
          </p:nvPr>
        </p:nvSpPr>
        <p:spPr/>
        <p:txBody>
          <a:bodyPr/>
          <a:lstStyle/>
          <a:p>
            <a:pPr>
              <a:defRPr/>
            </a:pPr>
            <a:fld id="{05BC9FAB-BDC1-47C0-A8BB-6E12A8205D33}" type="slidenum">
              <a:rPr lang="de-DE" smtClean="0"/>
              <a:pPr>
                <a:defRPr/>
              </a:pPr>
              <a:t>17</a:t>
            </a:fld>
            <a:endParaRPr lang="de-DE" dirty="0"/>
          </a:p>
        </p:txBody>
      </p:sp>
      <p:sp>
        <p:nvSpPr>
          <p:cNvPr id="7" name="Text Placeholder 6">
            <a:extLst>
              <a:ext uri="{FF2B5EF4-FFF2-40B4-BE49-F238E27FC236}">
                <a16:creationId xmlns:a16="http://schemas.microsoft.com/office/drawing/2014/main" id="{A291CA1E-1384-80B5-635A-0E68BABE1925}"/>
              </a:ext>
            </a:extLst>
          </p:cNvPr>
          <p:cNvSpPr>
            <a:spLocks noGrp="1"/>
          </p:cNvSpPr>
          <p:nvPr>
            <p:ph type="body" sz="quarter" idx="13"/>
          </p:nvPr>
        </p:nvSpPr>
        <p:spPr/>
        <p:txBody>
          <a:bodyPr/>
          <a:lstStyle/>
          <a:p>
            <a:r>
              <a:rPr lang="en-US" dirty="0"/>
              <a:t>Censorship Classification Framework: Transaction Rank</a:t>
            </a:r>
          </a:p>
        </p:txBody>
      </p:sp>
      <p:sp>
        <p:nvSpPr>
          <p:cNvPr id="10" name="TextBox 9">
            <a:extLst>
              <a:ext uri="{FF2B5EF4-FFF2-40B4-BE49-F238E27FC236}">
                <a16:creationId xmlns:a16="http://schemas.microsoft.com/office/drawing/2014/main" id="{C839EF06-5AEB-CB0E-0C8B-905D46B751B6}"/>
              </a:ext>
            </a:extLst>
          </p:cNvPr>
          <p:cNvSpPr txBox="1"/>
          <p:nvPr/>
        </p:nvSpPr>
        <p:spPr>
          <a:xfrm>
            <a:off x="6816080" y="1052736"/>
            <a:ext cx="3744416" cy="480131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Block </a:t>
            </a:r>
          </a:p>
          <a:p>
            <a:pPr algn="ctr"/>
            <a:endParaRPr lang="en-US" dirty="0">
              <a:latin typeface="Arial" pitchFamily="34" charset="0"/>
            </a:endParaRPr>
          </a:p>
          <a:p>
            <a:r>
              <a:rPr lang="en-US" dirty="0">
                <a:latin typeface="Arial" pitchFamily="34" charset="0"/>
              </a:rPr>
              <a:t>[ 0 ]: </a:t>
            </a:r>
          </a:p>
          <a:p>
            <a:endParaRPr lang="en-US" dirty="0">
              <a:latin typeface="Arial" pitchFamily="34" charset="0"/>
            </a:endParaRPr>
          </a:p>
          <a:p>
            <a:r>
              <a:rPr lang="en-US" dirty="0">
                <a:latin typeface="Arial" pitchFamily="34" charset="0"/>
              </a:rPr>
              <a:t>[ 1 ]: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[n-1]: </a:t>
            </a:r>
          </a:p>
          <a:p>
            <a:endParaRPr lang="en-US" dirty="0">
              <a:latin typeface="Arial" pitchFamily="34" charset="0"/>
            </a:endParaRPr>
          </a:p>
          <a:p>
            <a:r>
              <a:rPr lang="en-US" dirty="0">
                <a:latin typeface="Arial" pitchFamily="34" charset="0"/>
              </a:rPr>
              <a:t>[ n ]: </a:t>
            </a:r>
          </a:p>
        </p:txBody>
      </p:sp>
      <p:cxnSp>
        <p:nvCxnSpPr>
          <p:cNvPr id="12" name="Straight Connector 11">
            <a:extLst>
              <a:ext uri="{FF2B5EF4-FFF2-40B4-BE49-F238E27FC236}">
                <a16:creationId xmlns:a16="http://schemas.microsoft.com/office/drawing/2014/main" id="{52252134-88EA-EB5F-5F89-EAF3DDAC9773}"/>
              </a:ext>
            </a:extLst>
          </p:cNvPr>
          <p:cNvCxnSpPr/>
          <p:nvPr/>
        </p:nvCxnSpPr>
        <p:spPr bwMode="auto">
          <a:xfrm>
            <a:off x="6816080" y="1412776"/>
            <a:ext cx="3744416" cy="0"/>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3" name="Rounded Rectangle 12">
            <a:extLst>
              <a:ext uri="{FF2B5EF4-FFF2-40B4-BE49-F238E27FC236}">
                <a16:creationId xmlns:a16="http://schemas.microsoft.com/office/drawing/2014/main" id="{120CD4A2-344B-B834-15C5-3BB0F34A6158}"/>
              </a:ext>
            </a:extLst>
          </p:cNvPr>
          <p:cNvSpPr/>
          <p:nvPr/>
        </p:nvSpPr>
        <p:spPr bwMode="auto">
          <a:xfrm>
            <a:off x="7524000" y="1639585"/>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0</a:t>
            </a:r>
          </a:p>
        </p:txBody>
      </p:sp>
      <p:sp>
        <p:nvSpPr>
          <p:cNvPr id="18" name="Rounded Rectangle 17">
            <a:extLst>
              <a:ext uri="{FF2B5EF4-FFF2-40B4-BE49-F238E27FC236}">
                <a16:creationId xmlns:a16="http://schemas.microsoft.com/office/drawing/2014/main" id="{5E97CC6A-0297-9B3D-CAA7-F7A4DE62A346}"/>
              </a:ext>
            </a:extLst>
          </p:cNvPr>
          <p:cNvSpPr/>
          <p:nvPr/>
        </p:nvSpPr>
        <p:spPr bwMode="auto">
          <a:xfrm>
            <a:off x="7536160" y="5517232"/>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a:t>
            </a:r>
          </a:p>
        </p:txBody>
      </p:sp>
      <p:sp>
        <p:nvSpPr>
          <p:cNvPr id="19" name="Rounded Rectangle 18">
            <a:extLst>
              <a:ext uri="{FF2B5EF4-FFF2-40B4-BE49-F238E27FC236}">
                <a16:creationId xmlns:a16="http://schemas.microsoft.com/office/drawing/2014/main" id="{F53B12F4-FC46-9610-A59F-8953ECC2C9DD}"/>
              </a:ext>
            </a:extLst>
          </p:cNvPr>
          <p:cNvSpPr/>
          <p:nvPr/>
        </p:nvSpPr>
        <p:spPr bwMode="auto">
          <a:xfrm>
            <a:off x="7524000" y="2154425"/>
            <a:ext cx="2592288" cy="3063990"/>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a:t>
            </a:r>
            <a:r>
              <a:rPr lang="en-US" sz="1600" dirty="0" err="1">
                <a:solidFill>
                  <a:schemeClr val="tx1"/>
                </a:solidFill>
                <a:cs typeface="Arial" pitchFamily="34" charset="0"/>
              </a:rPr>
              <a:t>i</a:t>
            </a:r>
            <a:r>
              <a:rPr lang="en-US" sz="1600" dirty="0">
                <a:solidFill>
                  <a:schemeClr val="tx1"/>
                </a:solidFill>
                <a:cs typeface="Arial" pitchFamily="34" charset="0"/>
              </a:rPr>
              <a:t> + 1</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 - 1</a:t>
            </a:r>
          </a:p>
        </p:txBody>
      </p:sp>
      <p:sp>
        <p:nvSpPr>
          <p:cNvPr id="8" name="Right Arrow 7">
            <a:extLst>
              <a:ext uri="{FF2B5EF4-FFF2-40B4-BE49-F238E27FC236}">
                <a16:creationId xmlns:a16="http://schemas.microsoft.com/office/drawing/2014/main" id="{0818522D-EA5A-A345-FF62-E18C6B6C8BEB}"/>
              </a:ext>
            </a:extLst>
          </p:cNvPr>
          <p:cNvSpPr/>
          <p:nvPr/>
        </p:nvSpPr>
        <p:spPr bwMode="auto">
          <a:xfrm>
            <a:off x="5414836" y="3408756"/>
            <a:ext cx="1399715" cy="452292"/>
          </a:xfrm>
          <a:prstGeom prst="rightArrow">
            <a:avLst/>
          </a:prstGeom>
          <a:solidFill>
            <a:schemeClr val="accent2"/>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9" name="Up-down Arrow 8">
            <a:extLst>
              <a:ext uri="{FF2B5EF4-FFF2-40B4-BE49-F238E27FC236}">
                <a16:creationId xmlns:a16="http://schemas.microsoft.com/office/drawing/2014/main" id="{3220D754-0633-A94E-C546-5A41FD6319BA}"/>
              </a:ext>
            </a:extLst>
          </p:cNvPr>
          <p:cNvSpPr/>
          <p:nvPr/>
        </p:nvSpPr>
        <p:spPr bwMode="auto">
          <a:xfrm rot="10800000">
            <a:off x="11136560" y="1844824"/>
            <a:ext cx="388691" cy="3744416"/>
          </a:xfrm>
          <a:prstGeom prst="upDownArrow">
            <a:avLst/>
          </a:prstGeom>
          <a:gradFill>
            <a:gsLst>
              <a:gs pos="0">
                <a:srgbClr val="C00000"/>
              </a:gs>
              <a:gs pos="74000">
                <a:schemeClr val="accent1">
                  <a:lumMod val="45000"/>
                  <a:lumOff val="55000"/>
                </a:schemeClr>
              </a:gs>
              <a:gs pos="83000">
                <a:schemeClr val="accent1">
                  <a:lumMod val="45000"/>
                  <a:lumOff val="55000"/>
                </a:schemeClr>
              </a:gs>
              <a:gs pos="100000">
                <a:srgbClr val="00B050"/>
              </a:gs>
            </a:gsLst>
            <a:lin ang="5400000" scaled="1"/>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TextBox 10">
            <a:extLst>
              <a:ext uri="{FF2B5EF4-FFF2-40B4-BE49-F238E27FC236}">
                <a16:creationId xmlns:a16="http://schemas.microsoft.com/office/drawing/2014/main" id="{745B91B2-2C2F-0362-0398-DB64AABAF7BD}"/>
              </a:ext>
            </a:extLst>
          </p:cNvPr>
          <p:cNvSpPr txBox="1"/>
          <p:nvPr/>
        </p:nvSpPr>
        <p:spPr>
          <a:xfrm rot="5400000">
            <a:off x="10952819" y="3532365"/>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Priority Fee</a:t>
            </a:r>
          </a:p>
        </p:txBody>
      </p:sp>
      <p:sp>
        <p:nvSpPr>
          <p:cNvPr id="16" name="Rounded Rectangle 15">
            <a:extLst>
              <a:ext uri="{FF2B5EF4-FFF2-40B4-BE49-F238E27FC236}">
                <a16:creationId xmlns:a16="http://schemas.microsoft.com/office/drawing/2014/main" id="{10449F32-F44C-CE2A-D0F6-7FD34A20BA1F}"/>
              </a:ext>
            </a:extLst>
          </p:cNvPr>
          <p:cNvSpPr/>
          <p:nvPr/>
        </p:nvSpPr>
        <p:spPr bwMode="auto">
          <a:xfrm>
            <a:off x="7536160" y="3162537"/>
            <a:ext cx="2592288" cy="986543"/>
          </a:xfrm>
          <a:prstGeom prst="roundRect">
            <a:avLst/>
          </a:prstGeom>
          <a:solidFill>
            <a:schemeClr val="accent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17" name="TextBox 16">
            <a:extLst>
              <a:ext uri="{FF2B5EF4-FFF2-40B4-BE49-F238E27FC236}">
                <a16:creationId xmlns:a16="http://schemas.microsoft.com/office/drawing/2014/main" id="{933072A3-6CBB-53F7-AE08-8BAFEC9A5387}"/>
              </a:ext>
            </a:extLst>
          </p:cNvPr>
          <p:cNvSpPr txBox="1"/>
          <p:nvPr/>
        </p:nvSpPr>
        <p:spPr>
          <a:xfrm>
            <a:off x="7524000" y="3157427"/>
            <a:ext cx="2592288" cy="10772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a:t>
            </a:r>
          </a:p>
          <a:p>
            <a:pPr algn="ctr"/>
            <a:r>
              <a:rPr lang="en-US" sz="1600" dirty="0">
                <a:latin typeface="Arial" pitchFamily="34" charset="0"/>
              </a:rPr>
              <a:t>.</a:t>
            </a:r>
          </a:p>
          <a:p>
            <a:pPr algn="ctr"/>
            <a:r>
              <a:rPr lang="en-US" sz="1600" dirty="0">
                <a:latin typeface="Arial" pitchFamily="34" charset="0"/>
              </a:rPr>
              <a:t>.</a:t>
            </a:r>
          </a:p>
          <a:p>
            <a:pPr algn="ctr"/>
            <a:r>
              <a:rPr lang="en-US" sz="1600" dirty="0">
                <a:latin typeface="Arial" pitchFamily="34" charset="0"/>
              </a:rPr>
              <a:t>.</a:t>
            </a:r>
          </a:p>
        </p:txBody>
      </p:sp>
    </p:spTree>
    <p:extLst>
      <p:ext uri="{BB962C8B-B14F-4D97-AF65-F5344CB8AC3E}">
        <p14:creationId xmlns:p14="http://schemas.microsoft.com/office/powerpoint/2010/main" val="190514741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EB8EF9-30B3-E720-1ADB-EBF72693851C}"/>
              </a:ext>
            </a:extLst>
          </p:cNvPr>
          <p:cNvSpPr/>
          <p:nvPr/>
        </p:nvSpPr>
        <p:spPr bwMode="auto">
          <a:xfrm>
            <a:off x="6672064" y="980728"/>
            <a:ext cx="3960440" cy="5184576"/>
          </a:xfrm>
          <a:prstGeom prst="rect">
            <a:avLst/>
          </a:prstGeom>
          <a:solidFill>
            <a:schemeClr val="bg2"/>
          </a:solidFill>
          <a:ln w="1905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le 1">
            <a:extLst>
              <a:ext uri="{FF2B5EF4-FFF2-40B4-BE49-F238E27FC236}">
                <a16:creationId xmlns:a16="http://schemas.microsoft.com/office/drawing/2014/main" id="{02E84146-8960-4D81-CF88-9DC1CFAD1DE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1CC5C758-3288-698F-6EAF-B7E508BD3F7F}"/>
              </a:ext>
            </a:extLst>
          </p:cNvPr>
          <p:cNvSpPr>
            <a:spLocks noGrp="1"/>
          </p:cNvSpPr>
          <p:nvPr>
            <p:ph idx="1"/>
          </p:nvPr>
        </p:nvSpPr>
        <p:spPr>
          <a:xfrm>
            <a:off x="334435" y="980728"/>
            <a:ext cx="5760036" cy="5400675"/>
          </a:xfrm>
        </p:spPr>
        <p:txBody>
          <a:bodyPr/>
          <a:lstStyle/>
          <a:p>
            <a:pPr marL="0" indent="0"/>
            <a:r>
              <a:rPr lang="en-US" dirty="0"/>
              <a:t>We categorize a transaction based on their priority fee rank within a block. One of the following scenarios can occur: </a:t>
            </a:r>
          </a:p>
          <a:p>
            <a:pPr marL="0" indent="0"/>
            <a:endParaRPr lang="en-US" dirty="0"/>
          </a:p>
          <a:p>
            <a:pPr marL="285750" indent="-285750">
              <a:buFont typeface="Arial" panose="020B0604020202020204" pitchFamily="34" charset="0"/>
              <a:buChar char="•"/>
            </a:pPr>
            <a:r>
              <a:rPr lang="en-US" dirty="0"/>
              <a:t>Scenario 1 (S1)</a:t>
            </a:r>
          </a:p>
          <a:p>
            <a:pPr marL="285750" indent="-285750">
              <a:buFont typeface="Arial" panose="020B0604020202020204" pitchFamily="34" charset="0"/>
              <a:buChar char="•"/>
            </a:pPr>
            <a:r>
              <a:rPr lang="en-US" dirty="0"/>
              <a:t>Scenario 2 (S2) </a:t>
            </a:r>
            <a:r>
              <a:rPr lang="en-US" dirty="0">
                <a:sym typeface="Wingdings" pitchFamily="2" charset="2"/>
              </a:rPr>
              <a:t> break apart into:</a:t>
            </a:r>
            <a:endParaRPr lang="en-US" dirty="0"/>
          </a:p>
          <a:p>
            <a:pPr marL="642937" lvl="1" indent="-285750">
              <a:buFont typeface="Arial" panose="020B0604020202020204" pitchFamily="34" charset="0"/>
              <a:buChar char="•"/>
            </a:pPr>
            <a:r>
              <a:rPr lang="en-US" dirty="0"/>
              <a:t>Scenario S2 + Top</a:t>
            </a:r>
          </a:p>
          <a:p>
            <a:pPr marL="642937" lvl="1" indent="-285750">
              <a:buFont typeface="Arial" panose="020B0604020202020204" pitchFamily="34" charset="0"/>
              <a:buChar char="•"/>
            </a:pPr>
            <a:r>
              <a:rPr lang="en-US" dirty="0"/>
              <a:t>Scenario S2 + Mid</a:t>
            </a:r>
          </a:p>
          <a:p>
            <a:pPr marL="642937" lvl="1" indent="-285750">
              <a:buFont typeface="Arial" panose="020B0604020202020204" pitchFamily="34" charset="0"/>
              <a:buChar char="•"/>
            </a:pPr>
            <a:r>
              <a:rPr lang="en-US" dirty="0"/>
              <a:t>Scenario S2 + Bot</a:t>
            </a:r>
            <a:br>
              <a:rPr lang="en-US" dirty="0"/>
            </a:br>
            <a:br>
              <a:rPr lang="en-US" dirty="0"/>
            </a:br>
            <a:r>
              <a:rPr lang="en-US" dirty="0"/>
              <a:t>Transaction is ranked among the bottom third</a:t>
            </a:r>
            <a:br>
              <a:rPr lang="en-US" dirty="0"/>
            </a:br>
            <a:br>
              <a:rPr lang="en-US" dirty="0"/>
            </a:br>
            <a:endParaRPr lang="en-US" dirty="0"/>
          </a:p>
          <a:p>
            <a:pPr marL="285750" indent="-285750">
              <a:buFont typeface="Arial" panose="020B0604020202020204" pitchFamily="34" charset="0"/>
              <a:buChar char="•"/>
            </a:pPr>
            <a:r>
              <a:rPr lang="en-US" dirty="0"/>
              <a:t>Scenario 3 (S3)</a:t>
            </a:r>
          </a:p>
          <a:p>
            <a:pPr marL="285750" indent="-285750">
              <a:buFont typeface="Arial" panose="020B0604020202020204" pitchFamily="34" charset="0"/>
              <a:buChar char="•"/>
            </a:pPr>
            <a:r>
              <a:rPr lang="en-US" dirty="0"/>
              <a:t>Scenario 4 (S4)  </a:t>
            </a:r>
            <a:br>
              <a:rPr lang="en-US" dirty="0"/>
            </a:br>
            <a:endParaRPr lang="en-US" dirty="0"/>
          </a:p>
        </p:txBody>
      </p:sp>
      <p:sp>
        <p:nvSpPr>
          <p:cNvPr id="4" name="Date Placeholder 3">
            <a:extLst>
              <a:ext uri="{FF2B5EF4-FFF2-40B4-BE49-F238E27FC236}">
                <a16:creationId xmlns:a16="http://schemas.microsoft.com/office/drawing/2014/main" id="{2195FC77-2195-5E16-C4DD-66FE30D77CEF}"/>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2FB79CA0-761A-70D2-172B-04CBB9BC477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22F6DD4-F13D-538E-2765-53777BE17BC6}"/>
              </a:ext>
            </a:extLst>
          </p:cNvPr>
          <p:cNvSpPr>
            <a:spLocks noGrp="1"/>
          </p:cNvSpPr>
          <p:nvPr>
            <p:ph type="sldNum" sz="quarter" idx="12"/>
          </p:nvPr>
        </p:nvSpPr>
        <p:spPr/>
        <p:txBody>
          <a:bodyPr/>
          <a:lstStyle/>
          <a:p>
            <a:pPr>
              <a:defRPr/>
            </a:pPr>
            <a:fld id="{05BC9FAB-BDC1-47C0-A8BB-6E12A8205D33}" type="slidenum">
              <a:rPr lang="de-DE" smtClean="0"/>
              <a:pPr>
                <a:defRPr/>
              </a:pPr>
              <a:t>18</a:t>
            </a:fld>
            <a:endParaRPr lang="de-DE" dirty="0"/>
          </a:p>
        </p:txBody>
      </p:sp>
      <p:sp>
        <p:nvSpPr>
          <p:cNvPr id="7" name="Text Placeholder 6">
            <a:extLst>
              <a:ext uri="{FF2B5EF4-FFF2-40B4-BE49-F238E27FC236}">
                <a16:creationId xmlns:a16="http://schemas.microsoft.com/office/drawing/2014/main" id="{A291CA1E-1384-80B5-635A-0E68BABE1925}"/>
              </a:ext>
            </a:extLst>
          </p:cNvPr>
          <p:cNvSpPr>
            <a:spLocks noGrp="1"/>
          </p:cNvSpPr>
          <p:nvPr>
            <p:ph type="body" sz="quarter" idx="13"/>
          </p:nvPr>
        </p:nvSpPr>
        <p:spPr/>
        <p:txBody>
          <a:bodyPr/>
          <a:lstStyle/>
          <a:p>
            <a:r>
              <a:rPr lang="en-US" dirty="0"/>
              <a:t>Censorship Classification Framework: Transaction Rank</a:t>
            </a:r>
          </a:p>
        </p:txBody>
      </p:sp>
      <p:sp>
        <p:nvSpPr>
          <p:cNvPr id="10" name="TextBox 9">
            <a:extLst>
              <a:ext uri="{FF2B5EF4-FFF2-40B4-BE49-F238E27FC236}">
                <a16:creationId xmlns:a16="http://schemas.microsoft.com/office/drawing/2014/main" id="{C839EF06-5AEB-CB0E-0C8B-905D46B751B6}"/>
              </a:ext>
            </a:extLst>
          </p:cNvPr>
          <p:cNvSpPr txBox="1"/>
          <p:nvPr/>
        </p:nvSpPr>
        <p:spPr>
          <a:xfrm>
            <a:off x="6816080" y="1052736"/>
            <a:ext cx="3744416" cy="480131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Block </a:t>
            </a:r>
          </a:p>
          <a:p>
            <a:pPr algn="ctr"/>
            <a:endParaRPr lang="en-US" dirty="0">
              <a:latin typeface="Arial" pitchFamily="34" charset="0"/>
            </a:endParaRPr>
          </a:p>
          <a:p>
            <a:r>
              <a:rPr lang="en-US" dirty="0">
                <a:latin typeface="Arial" pitchFamily="34" charset="0"/>
              </a:rPr>
              <a:t>[ 0 ]: </a:t>
            </a:r>
          </a:p>
          <a:p>
            <a:endParaRPr lang="en-US" dirty="0">
              <a:latin typeface="Arial" pitchFamily="34" charset="0"/>
            </a:endParaRPr>
          </a:p>
          <a:p>
            <a:r>
              <a:rPr lang="en-US" dirty="0">
                <a:latin typeface="Arial" pitchFamily="34" charset="0"/>
              </a:rPr>
              <a:t>[ 1 ]: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 </a:t>
            </a:r>
          </a:p>
          <a:p>
            <a:r>
              <a:rPr lang="en-US" dirty="0">
                <a:latin typeface="Arial" pitchFamily="34" charset="0"/>
              </a:rPr>
              <a:t>[n-1]: </a:t>
            </a:r>
          </a:p>
          <a:p>
            <a:endParaRPr lang="en-US" dirty="0">
              <a:latin typeface="Arial" pitchFamily="34" charset="0"/>
            </a:endParaRPr>
          </a:p>
          <a:p>
            <a:r>
              <a:rPr lang="en-US" dirty="0">
                <a:latin typeface="Arial" pitchFamily="34" charset="0"/>
              </a:rPr>
              <a:t>[ n ]: </a:t>
            </a:r>
          </a:p>
        </p:txBody>
      </p:sp>
      <p:cxnSp>
        <p:nvCxnSpPr>
          <p:cNvPr id="12" name="Straight Connector 11">
            <a:extLst>
              <a:ext uri="{FF2B5EF4-FFF2-40B4-BE49-F238E27FC236}">
                <a16:creationId xmlns:a16="http://schemas.microsoft.com/office/drawing/2014/main" id="{52252134-88EA-EB5F-5F89-EAF3DDAC9773}"/>
              </a:ext>
            </a:extLst>
          </p:cNvPr>
          <p:cNvCxnSpPr/>
          <p:nvPr/>
        </p:nvCxnSpPr>
        <p:spPr bwMode="auto">
          <a:xfrm>
            <a:off x="6816080" y="1412776"/>
            <a:ext cx="3744416" cy="0"/>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3" name="Rounded Rectangle 12">
            <a:extLst>
              <a:ext uri="{FF2B5EF4-FFF2-40B4-BE49-F238E27FC236}">
                <a16:creationId xmlns:a16="http://schemas.microsoft.com/office/drawing/2014/main" id="{120CD4A2-344B-B834-15C5-3BB0F34A6158}"/>
              </a:ext>
            </a:extLst>
          </p:cNvPr>
          <p:cNvSpPr/>
          <p:nvPr/>
        </p:nvSpPr>
        <p:spPr bwMode="auto">
          <a:xfrm>
            <a:off x="7524000" y="1639585"/>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0</a:t>
            </a:r>
          </a:p>
        </p:txBody>
      </p:sp>
      <p:sp>
        <p:nvSpPr>
          <p:cNvPr id="18" name="Rounded Rectangle 17">
            <a:extLst>
              <a:ext uri="{FF2B5EF4-FFF2-40B4-BE49-F238E27FC236}">
                <a16:creationId xmlns:a16="http://schemas.microsoft.com/office/drawing/2014/main" id="{5E97CC6A-0297-9B3D-CAA7-F7A4DE62A346}"/>
              </a:ext>
            </a:extLst>
          </p:cNvPr>
          <p:cNvSpPr/>
          <p:nvPr/>
        </p:nvSpPr>
        <p:spPr bwMode="auto">
          <a:xfrm>
            <a:off x="7536160" y="5517232"/>
            <a:ext cx="2592288" cy="288032"/>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a:t>
            </a:r>
          </a:p>
        </p:txBody>
      </p:sp>
      <p:sp>
        <p:nvSpPr>
          <p:cNvPr id="19" name="Rounded Rectangle 18">
            <a:extLst>
              <a:ext uri="{FF2B5EF4-FFF2-40B4-BE49-F238E27FC236}">
                <a16:creationId xmlns:a16="http://schemas.microsoft.com/office/drawing/2014/main" id="{F53B12F4-FC46-9610-A59F-8953ECC2C9DD}"/>
              </a:ext>
            </a:extLst>
          </p:cNvPr>
          <p:cNvSpPr/>
          <p:nvPr/>
        </p:nvSpPr>
        <p:spPr bwMode="auto">
          <a:xfrm>
            <a:off x="7524000" y="2154425"/>
            <a:ext cx="2592288" cy="3063990"/>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a:t>
            </a:r>
            <a:r>
              <a:rPr lang="en-US" sz="1600" dirty="0" err="1">
                <a:solidFill>
                  <a:schemeClr val="tx1"/>
                </a:solidFill>
                <a:cs typeface="Arial" pitchFamily="34" charset="0"/>
              </a:rPr>
              <a:t>i</a:t>
            </a:r>
            <a:r>
              <a:rPr lang="en-US" sz="1600" dirty="0">
                <a:solidFill>
                  <a:schemeClr val="tx1"/>
                </a:solidFill>
                <a:cs typeface="Arial" pitchFamily="34" charset="0"/>
              </a:rPr>
              <a:t> + 1</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Transaction n - 1</a:t>
            </a:r>
          </a:p>
        </p:txBody>
      </p:sp>
      <p:sp>
        <p:nvSpPr>
          <p:cNvPr id="8" name="Right Arrow 7">
            <a:extLst>
              <a:ext uri="{FF2B5EF4-FFF2-40B4-BE49-F238E27FC236}">
                <a16:creationId xmlns:a16="http://schemas.microsoft.com/office/drawing/2014/main" id="{0818522D-EA5A-A345-FF62-E18C6B6C8BEB}"/>
              </a:ext>
            </a:extLst>
          </p:cNvPr>
          <p:cNvSpPr/>
          <p:nvPr/>
        </p:nvSpPr>
        <p:spPr bwMode="auto">
          <a:xfrm>
            <a:off x="5414836" y="4488876"/>
            <a:ext cx="1399715" cy="452292"/>
          </a:xfrm>
          <a:prstGeom prst="rightArrow">
            <a:avLst/>
          </a:prstGeom>
          <a:solidFill>
            <a:schemeClr val="accent2"/>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9" name="Up-down Arrow 8">
            <a:extLst>
              <a:ext uri="{FF2B5EF4-FFF2-40B4-BE49-F238E27FC236}">
                <a16:creationId xmlns:a16="http://schemas.microsoft.com/office/drawing/2014/main" id="{3220D754-0633-A94E-C546-5A41FD6319BA}"/>
              </a:ext>
            </a:extLst>
          </p:cNvPr>
          <p:cNvSpPr/>
          <p:nvPr/>
        </p:nvSpPr>
        <p:spPr bwMode="auto">
          <a:xfrm rot="10800000">
            <a:off x="11136560" y="1844824"/>
            <a:ext cx="388691" cy="3744416"/>
          </a:xfrm>
          <a:prstGeom prst="upDownArrow">
            <a:avLst/>
          </a:prstGeom>
          <a:gradFill>
            <a:gsLst>
              <a:gs pos="0">
                <a:srgbClr val="C00000"/>
              </a:gs>
              <a:gs pos="74000">
                <a:schemeClr val="accent1">
                  <a:lumMod val="45000"/>
                  <a:lumOff val="55000"/>
                </a:schemeClr>
              </a:gs>
              <a:gs pos="83000">
                <a:schemeClr val="accent1">
                  <a:lumMod val="45000"/>
                  <a:lumOff val="55000"/>
                </a:schemeClr>
              </a:gs>
              <a:gs pos="100000">
                <a:srgbClr val="00B050"/>
              </a:gs>
            </a:gsLst>
            <a:lin ang="5400000" scaled="1"/>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TextBox 10">
            <a:extLst>
              <a:ext uri="{FF2B5EF4-FFF2-40B4-BE49-F238E27FC236}">
                <a16:creationId xmlns:a16="http://schemas.microsoft.com/office/drawing/2014/main" id="{745B91B2-2C2F-0362-0398-DB64AABAF7BD}"/>
              </a:ext>
            </a:extLst>
          </p:cNvPr>
          <p:cNvSpPr txBox="1"/>
          <p:nvPr/>
        </p:nvSpPr>
        <p:spPr>
          <a:xfrm rot="5400000">
            <a:off x="10952819" y="3532365"/>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Priority Fee</a:t>
            </a:r>
          </a:p>
        </p:txBody>
      </p:sp>
      <p:sp>
        <p:nvSpPr>
          <p:cNvPr id="14" name="Rounded Rectangle 13">
            <a:extLst>
              <a:ext uri="{FF2B5EF4-FFF2-40B4-BE49-F238E27FC236}">
                <a16:creationId xmlns:a16="http://schemas.microsoft.com/office/drawing/2014/main" id="{06D88A20-CBB0-52A6-9CCB-843E09A22DD1}"/>
              </a:ext>
            </a:extLst>
          </p:cNvPr>
          <p:cNvSpPr/>
          <p:nvPr/>
        </p:nvSpPr>
        <p:spPr bwMode="auto">
          <a:xfrm>
            <a:off x="7536160" y="4221088"/>
            <a:ext cx="2592288" cy="986543"/>
          </a:xfrm>
          <a:prstGeom prst="roundRect">
            <a:avLst/>
          </a:prstGeom>
          <a:solidFill>
            <a:schemeClr val="accent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17" name="TextBox 16">
            <a:extLst>
              <a:ext uri="{FF2B5EF4-FFF2-40B4-BE49-F238E27FC236}">
                <a16:creationId xmlns:a16="http://schemas.microsoft.com/office/drawing/2014/main" id="{16F42D0D-A148-93C8-8459-84C9AB3950ED}"/>
              </a:ext>
            </a:extLst>
          </p:cNvPr>
          <p:cNvSpPr txBox="1"/>
          <p:nvPr/>
        </p:nvSpPr>
        <p:spPr>
          <a:xfrm>
            <a:off x="7536160" y="4857267"/>
            <a:ext cx="2580128"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Transaction n - 1</a:t>
            </a:r>
          </a:p>
        </p:txBody>
      </p:sp>
    </p:spTree>
    <p:extLst>
      <p:ext uri="{BB962C8B-B14F-4D97-AF65-F5344CB8AC3E}">
        <p14:creationId xmlns:p14="http://schemas.microsoft.com/office/powerpoint/2010/main" val="276862702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49FE-D1C9-A970-4C75-B15149644427}"/>
              </a:ext>
            </a:extLst>
          </p:cNvPr>
          <p:cNvSpPr>
            <a:spLocks noGrp="1"/>
          </p:cNvSpPr>
          <p:nvPr>
            <p:ph type="title"/>
          </p:nvPr>
        </p:nvSpPr>
        <p:spPr/>
        <p:txBody>
          <a:bodyPr/>
          <a:lstStyle/>
          <a:p>
            <a:r>
              <a:rPr lang="en-DE" dirty="0"/>
              <a:t>Methodology</a:t>
            </a:r>
          </a:p>
        </p:txBody>
      </p:sp>
      <p:sp>
        <p:nvSpPr>
          <p:cNvPr id="3" name="Content Placeholder 2">
            <a:extLst>
              <a:ext uri="{FF2B5EF4-FFF2-40B4-BE49-F238E27FC236}">
                <a16:creationId xmlns:a16="http://schemas.microsoft.com/office/drawing/2014/main" id="{EA30CE73-35D4-5346-BEAA-C60054D90386}"/>
              </a:ext>
            </a:extLst>
          </p:cNvPr>
          <p:cNvSpPr>
            <a:spLocks noGrp="1"/>
          </p:cNvSpPr>
          <p:nvPr>
            <p:ph idx="1"/>
          </p:nvPr>
        </p:nvSpPr>
        <p:spPr>
          <a:xfrm>
            <a:off x="334435" y="980728"/>
            <a:ext cx="5991165" cy="5400675"/>
          </a:xfrm>
        </p:spPr>
        <p:txBody>
          <a:bodyPr>
            <a:normAutofit/>
          </a:bodyPr>
          <a:lstStyle/>
          <a:p>
            <a:pPr marL="285750" indent="-285750">
              <a:buFont typeface="Arial" panose="020B0604020202020204" pitchFamily="34" charset="0"/>
              <a:buChar char="•"/>
            </a:pPr>
            <a:r>
              <a:rPr lang="en-DE" sz="1600" dirty="0"/>
              <a:t>Standard way of producing blocks: Validators build blocks themselves (”Vanilla”)</a:t>
            </a:r>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More popular: third-party auctioning market “MEV-Boost” </a:t>
            </a:r>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Builders sent block payloads together with a bid to Relays, which forward it to Validators who includes the highest bidding payload in their block</a:t>
            </a:r>
            <a:br>
              <a:rPr lang="en-DE" sz="1600" dirty="0"/>
            </a:br>
            <a:endParaRPr lang="en-DE" sz="1600" dirty="0"/>
          </a:p>
          <a:p>
            <a:pPr marL="285750" indent="-285750">
              <a:buFont typeface="Arial" panose="020B0604020202020204" pitchFamily="34" charset="0"/>
              <a:buChar char="•"/>
            </a:pPr>
            <a:r>
              <a:rPr lang="en-DE" sz="1600" dirty="0"/>
              <a:t>Every Relay has its own censorship policy</a:t>
            </a:r>
            <a:br>
              <a:rPr lang="en-DE" sz="1600" dirty="0"/>
            </a:br>
            <a:endParaRPr lang="en-DE" sz="1600" dirty="0"/>
          </a:p>
          <a:p>
            <a:pPr marL="285750" indent="-285750">
              <a:buFont typeface="Arial" panose="020B0604020202020204" pitchFamily="34" charset="0"/>
              <a:buChar char="•"/>
            </a:pPr>
            <a:r>
              <a:rPr lang="en-DE" sz="1600" dirty="0"/>
              <a:t>We leverage a community maintained dashboard</a:t>
            </a:r>
            <a:r>
              <a:rPr lang="en-DE" sz="1600" baseline="30000" dirty="0"/>
              <a:t>1</a:t>
            </a:r>
            <a:r>
              <a:rPr lang="en-DE" sz="1600" dirty="0"/>
              <a:t> on GitHub for the censoring policy of the different Relays</a:t>
            </a:r>
            <a:br>
              <a:rPr lang="en-DE" sz="1600" dirty="0"/>
            </a:br>
            <a:br>
              <a:rPr lang="en-DE" sz="1600" dirty="0"/>
            </a:br>
            <a:r>
              <a:rPr lang="en-DE" sz="1600" dirty="0">
                <a:sym typeface="Wingdings" pitchFamily="2" charset="2"/>
              </a:rPr>
              <a:t> Use censoring policy information for more accurate censorship classification </a:t>
            </a:r>
            <a:endParaRPr lang="en-DE" sz="1600" dirty="0"/>
          </a:p>
        </p:txBody>
      </p:sp>
      <p:sp>
        <p:nvSpPr>
          <p:cNvPr id="4" name="Date Placeholder 3">
            <a:extLst>
              <a:ext uri="{FF2B5EF4-FFF2-40B4-BE49-F238E27FC236}">
                <a16:creationId xmlns:a16="http://schemas.microsoft.com/office/drawing/2014/main" id="{19C0B8CA-B6AC-F114-0555-ED50C73DB4AD}"/>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7FD03DC3-FBC4-E495-C5B9-00275872A62A}"/>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81863734-AC26-4161-CFD8-FA8134C032FC}"/>
              </a:ext>
            </a:extLst>
          </p:cNvPr>
          <p:cNvSpPr>
            <a:spLocks noGrp="1"/>
          </p:cNvSpPr>
          <p:nvPr>
            <p:ph type="sldNum" sz="quarter" idx="12"/>
          </p:nvPr>
        </p:nvSpPr>
        <p:spPr/>
        <p:txBody>
          <a:bodyPr/>
          <a:lstStyle/>
          <a:p>
            <a:pPr>
              <a:defRPr/>
            </a:pPr>
            <a:fld id="{05BC9FAB-BDC1-47C0-A8BB-6E12A8205D33}" type="slidenum">
              <a:rPr lang="de-DE" smtClean="0"/>
              <a:pPr>
                <a:defRPr/>
              </a:pPr>
              <a:t>19</a:t>
            </a:fld>
            <a:endParaRPr lang="de-DE" dirty="0"/>
          </a:p>
        </p:txBody>
      </p:sp>
      <p:sp>
        <p:nvSpPr>
          <p:cNvPr id="7" name="Text Placeholder 6">
            <a:extLst>
              <a:ext uri="{FF2B5EF4-FFF2-40B4-BE49-F238E27FC236}">
                <a16:creationId xmlns:a16="http://schemas.microsoft.com/office/drawing/2014/main" id="{CC5DB178-4803-38CA-2262-9D2F067E5C0C}"/>
              </a:ext>
            </a:extLst>
          </p:cNvPr>
          <p:cNvSpPr>
            <a:spLocks noGrp="1"/>
          </p:cNvSpPr>
          <p:nvPr>
            <p:ph type="body" sz="quarter" idx="13"/>
          </p:nvPr>
        </p:nvSpPr>
        <p:spPr/>
        <p:txBody>
          <a:bodyPr/>
          <a:lstStyle/>
          <a:p>
            <a:r>
              <a:rPr lang="en-DE" dirty="0"/>
              <a:t>Censorship Classification Framework: Block Production Method</a:t>
            </a:r>
          </a:p>
        </p:txBody>
      </p:sp>
      <p:pic>
        <p:nvPicPr>
          <p:cNvPr id="9" name="Picture 8" descr="A black cat in a circle&#10;&#10;Description automatically generated">
            <a:extLst>
              <a:ext uri="{FF2B5EF4-FFF2-40B4-BE49-F238E27FC236}">
                <a16:creationId xmlns:a16="http://schemas.microsoft.com/office/drawing/2014/main" id="{D5064DA8-E163-7AE1-7A16-7BC087492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95" y="5335290"/>
            <a:ext cx="1118046" cy="1118046"/>
          </a:xfrm>
          <a:prstGeom prst="rect">
            <a:avLst/>
          </a:prstGeom>
        </p:spPr>
      </p:pic>
      <p:pic>
        <p:nvPicPr>
          <p:cNvPr id="10" name="Picture 9">
            <a:extLst>
              <a:ext uri="{FF2B5EF4-FFF2-40B4-BE49-F238E27FC236}">
                <a16:creationId xmlns:a16="http://schemas.microsoft.com/office/drawing/2014/main" id="{A395D66C-0BFF-4F64-8C18-EA5073A3DD12}"/>
              </a:ext>
            </a:extLst>
          </p:cNvPr>
          <p:cNvPicPr>
            <a:picLocks noChangeAspect="1"/>
          </p:cNvPicPr>
          <p:nvPr/>
        </p:nvPicPr>
        <p:blipFill>
          <a:blip r:embed="rId4"/>
          <a:stretch>
            <a:fillRect/>
          </a:stretch>
        </p:blipFill>
        <p:spPr>
          <a:xfrm>
            <a:off x="6124976" y="888948"/>
            <a:ext cx="6073427" cy="3163554"/>
          </a:xfrm>
          <a:prstGeom prst="rect">
            <a:avLst/>
          </a:prstGeom>
        </p:spPr>
      </p:pic>
      <p:sp>
        <p:nvSpPr>
          <p:cNvPr id="11" name="TextBox 10">
            <a:extLst>
              <a:ext uri="{FF2B5EF4-FFF2-40B4-BE49-F238E27FC236}">
                <a16:creationId xmlns:a16="http://schemas.microsoft.com/office/drawing/2014/main" id="{F4051F9F-14AF-EFAD-0485-F9FB05B1BAA7}"/>
              </a:ext>
            </a:extLst>
          </p:cNvPr>
          <p:cNvSpPr txBox="1"/>
          <p:nvPr/>
        </p:nvSpPr>
        <p:spPr>
          <a:xfrm>
            <a:off x="6239089" y="6093296"/>
            <a:ext cx="5761567" cy="5539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000" baseline="30000" dirty="0">
                <a:solidFill>
                  <a:schemeClr val="tx1"/>
                </a:solidFill>
              </a:rPr>
              <a:t>1</a:t>
            </a:r>
            <a:r>
              <a:rPr lang="en-US" sz="1000" dirty="0">
                <a:solidFill>
                  <a:schemeClr val="tx1"/>
                </a:solidFill>
              </a:rPr>
              <a:t> https://github.com/eth-educators/ethstaker-guides/blob/main/MEV-relay-list.md</a:t>
            </a:r>
          </a:p>
          <a:p>
            <a:r>
              <a:rPr lang="en-GB" sz="1000" baseline="30000" dirty="0">
                <a:solidFill>
                  <a:schemeClr val="tx1"/>
                </a:solidFill>
                <a:effectLst/>
              </a:rPr>
              <a:t>2</a:t>
            </a:r>
            <a:r>
              <a:rPr lang="en-GB" sz="1000" dirty="0">
                <a:solidFill>
                  <a:schemeClr val="tx1"/>
                </a:solidFill>
                <a:effectLst/>
              </a:rPr>
              <a:t> https://</a:t>
            </a:r>
            <a:r>
              <a:rPr lang="en-GB" sz="1000" dirty="0" err="1">
                <a:solidFill>
                  <a:schemeClr val="tx1"/>
                </a:solidFill>
                <a:effectLst/>
              </a:rPr>
              <a:t>www.rated.network</a:t>
            </a:r>
            <a:r>
              <a:rPr lang="en-GB" sz="1000" dirty="0">
                <a:solidFill>
                  <a:schemeClr val="tx1"/>
                </a:solidFill>
                <a:effectLst/>
              </a:rPr>
              <a:t>/</a:t>
            </a:r>
            <a:r>
              <a:rPr lang="en-GB" sz="1000" dirty="0" err="1">
                <a:solidFill>
                  <a:schemeClr val="tx1"/>
                </a:solidFill>
                <a:effectLst/>
              </a:rPr>
              <a:t>relays?network</a:t>
            </a:r>
            <a:r>
              <a:rPr lang="en-GB" sz="1000" dirty="0">
                <a:solidFill>
                  <a:schemeClr val="tx1"/>
                </a:solidFill>
                <a:effectLst/>
              </a:rPr>
              <a:t>=</a:t>
            </a:r>
            <a:r>
              <a:rPr lang="en-GB" sz="1000" dirty="0" err="1">
                <a:solidFill>
                  <a:schemeClr val="tx1"/>
                </a:solidFill>
                <a:effectLst/>
              </a:rPr>
              <a:t>mainnet&amp;timeWindow</a:t>
            </a:r>
            <a:r>
              <a:rPr lang="en-GB" sz="1000" dirty="0">
                <a:solidFill>
                  <a:schemeClr val="tx1"/>
                </a:solidFill>
                <a:effectLst/>
              </a:rPr>
              <a:t>=all</a:t>
            </a:r>
          </a:p>
          <a:p>
            <a:endParaRPr lang="en-US" sz="1000" dirty="0">
              <a:solidFill>
                <a:schemeClr val="tx1"/>
              </a:solidFill>
            </a:endParaRPr>
          </a:p>
        </p:txBody>
      </p:sp>
      <p:sp>
        <p:nvSpPr>
          <p:cNvPr id="12" name="TextBox 11">
            <a:extLst>
              <a:ext uri="{FF2B5EF4-FFF2-40B4-BE49-F238E27FC236}">
                <a16:creationId xmlns:a16="http://schemas.microsoft.com/office/drawing/2014/main" id="{83E4A79D-BE76-750A-A528-574B9589ADB9}"/>
              </a:ext>
            </a:extLst>
          </p:cNvPr>
          <p:cNvSpPr txBox="1"/>
          <p:nvPr/>
        </p:nvSpPr>
        <p:spPr>
          <a:xfrm>
            <a:off x="6714614" y="4006602"/>
            <a:ext cx="5142951"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Overview of the different relays and their censoring policy.</a:t>
            </a:r>
          </a:p>
          <a:p>
            <a:r>
              <a:rPr lang="en-US" sz="1400" dirty="0" err="1">
                <a:latin typeface="Arial" pitchFamily="34" charset="0"/>
              </a:rPr>
              <a:t>Marketshare</a:t>
            </a:r>
            <a:r>
              <a:rPr lang="en-US" sz="1400" dirty="0">
                <a:latin typeface="Arial" pitchFamily="34" charset="0"/>
              </a:rPr>
              <a:t> data was taken from Rated Network</a:t>
            </a:r>
            <a:r>
              <a:rPr lang="en-US" sz="1400" baseline="30000" dirty="0">
                <a:latin typeface="Arial" pitchFamily="34" charset="0"/>
              </a:rPr>
              <a:t>2</a:t>
            </a:r>
            <a:r>
              <a:rPr lang="en-US" sz="1400" dirty="0">
                <a:latin typeface="Arial" pitchFamily="34" charset="0"/>
              </a:rPr>
              <a:t>, 14.09.2023</a:t>
            </a:r>
          </a:p>
        </p:txBody>
      </p:sp>
    </p:spTree>
    <p:extLst>
      <p:ext uri="{BB962C8B-B14F-4D97-AF65-F5344CB8AC3E}">
        <p14:creationId xmlns:p14="http://schemas.microsoft.com/office/powerpoint/2010/main" val="271848495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342900" indent="-342900">
              <a:buFont typeface="+mj-lt"/>
              <a:buAutoNum type="arabicPeriod"/>
            </a:pPr>
            <a:endParaRPr lang="en-US" dirty="0"/>
          </a:p>
          <a:p>
            <a:pPr marL="342900" indent="-342900">
              <a:buFont typeface="+mj-lt"/>
              <a:buAutoNum type="arabicPeriod"/>
            </a:pPr>
            <a:r>
              <a:rPr lang="en-US" dirty="0"/>
              <a:t>Introduction</a:t>
            </a:r>
          </a:p>
          <a:p>
            <a:pPr marL="342900" indent="-342900">
              <a:buFont typeface="+mj-lt"/>
              <a:buAutoNum type="arabicPeriod"/>
            </a:pPr>
            <a:endParaRPr lang="en-US" dirty="0"/>
          </a:p>
          <a:p>
            <a:pPr marL="342900" indent="-342900">
              <a:buFont typeface="+mj-lt"/>
              <a:buAutoNum type="arabicPeriod"/>
            </a:pPr>
            <a:r>
              <a:rPr lang="en-US" dirty="0"/>
              <a:t>Research Questions</a:t>
            </a:r>
          </a:p>
          <a:p>
            <a:pPr marL="342900" indent="-342900">
              <a:buFont typeface="+mj-lt"/>
              <a:buAutoNum type="arabicPeriod"/>
            </a:pPr>
            <a:endParaRPr lang="en-US" dirty="0"/>
          </a:p>
          <a:p>
            <a:pPr marL="342900" indent="-342900">
              <a:buFont typeface="+mj-lt"/>
              <a:buAutoNum type="arabicPeriod"/>
            </a:pPr>
            <a:r>
              <a:rPr lang="en-US" dirty="0"/>
              <a:t>Methodology</a:t>
            </a:r>
          </a:p>
          <a:p>
            <a:pPr marL="342900" indent="-342900">
              <a:buFont typeface="+mj-lt"/>
              <a:buAutoNum type="arabicPeriod"/>
            </a:pPr>
            <a:endParaRPr lang="en-GB" dirty="0"/>
          </a:p>
          <a:p>
            <a:pPr marL="342900" indent="-342900">
              <a:buFont typeface="+mj-lt"/>
              <a:buAutoNum type="arabicPeriod"/>
            </a:pPr>
            <a:r>
              <a:rPr lang="en-GB" dirty="0"/>
              <a:t>Results</a:t>
            </a:r>
          </a:p>
          <a:p>
            <a:pPr marL="342900" indent="-342900">
              <a:buFont typeface="+mj-lt"/>
              <a:buAutoNum type="arabicPeriod"/>
            </a:pPr>
            <a:endParaRPr lang="en-GB" dirty="0"/>
          </a:p>
          <a:p>
            <a:pPr marL="342900" indent="-342900">
              <a:buFont typeface="+mj-lt"/>
              <a:buAutoNum type="arabicPeriod"/>
            </a:pPr>
            <a:r>
              <a:rPr lang="en-GB" dirty="0"/>
              <a:t>Conclusion</a:t>
            </a:r>
          </a:p>
          <a:p>
            <a:pPr marL="342900" indent="-342900">
              <a:buFont typeface="+mj-lt"/>
              <a:buAutoNum type="arabicPeriod"/>
            </a:pPr>
            <a:endParaRPr lang="en-GB" dirty="0"/>
          </a:p>
          <a:p>
            <a:pPr marL="342900" indent="-342900">
              <a:buFont typeface="+mj-lt"/>
              <a:buAutoNum type="arabicPeriod"/>
            </a:pPr>
            <a:r>
              <a:rPr lang="en-GB" dirty="0"/>
              <a:t>Limitations &amp; Future Work</a:t>
            </a:r>
          </a:p>
          <a:p>
            <a:pPr marL="84138" indent="-342900">
              <a:buFont typeface="+mj-lt"/>
              <a:buAutoNum type="arabicPeriod"/>
            </a:pPr>
            <a:endParaRPr lang="en-US" dirty="0"/>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2</a:t>
            </a:fld>
            <a:endParaRPr lang="de-DE" dirty="0"/>
          </a:p>
        </p:txBody>
      </p:sp>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6BB3D72E-E969-4085-FAE8-AA58DF61AA4E}"/>
                  </a:ext>
                </a:extLst>
              </p:cNvPr>
              <p:cNvGraphicFramePr>
                <a:graphicFrameLocks noChangeAspect="1"/>
              </p:cNvGraphicFramePr>
              <p:nvPr>
                <p:extLst>
                  <p:ext uri="{D42A27DB-BD31-4B8C-83A1-F6EECF244321}">
                    <p14:modId xmlns:p14="http://schemas.microsoft.com/office/powerpoint/2010/main" val="2904312443"/>
                  </p:ext>
                </p:extLst>
              </p:nvPr>
            </p:nvGraphicFramePr>
            <p:xfrm>
              <a:off x="9888859" y="7317432"/>
              <a:ext cx="2019929" cy="3623299"/>
            </p:xfrm>
            <a:graphic>
              <a:graphicData uri="http://schemas.microsoft.com/office/drawing/2017/model3d">
                <am3d:model3d r:embed="rId3">
                  <am3d:spPr>
                    <a:xfrm>
                      <a:off x="0" y="0"/>
                      <a:ext cx="2019929" cy="3623299"/>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1200000" ay="-1800000" az="-600000"/>
                    <am3d:postTrans dx="0" dy="0" dz="0"/>
                  </am3d:trans>
                  <am3d:raster rName="Office3DRenderer" rVer="16.0.8326">
                    <am3d:blip r:embed="rId4"/>
                  </am3d:raster>
                  <am3d:objViewport viewportSz="43852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6BB3D72E-E969-4085-FAE8-AA58DF61AA4E}"/>
                  </a:ext>
                </a:extLst>
              </p:cNvPr>
              <p:cNvPicPr>
                <a:picLocks noGrp="1" noRot="1" noChangeAspect="1" noMove="1" noResize="1" noEditPoints="1" noAdjustHandles="1" noChangeArrowheads="1" noChangeShapeType="1" noCrop="1"/>
              </p:cNvPicPr>
              <p:nvPr/>
            </p:nvPicPr>
            <p:blipFill>
              <a:blip r:embed="rId4"/>
              <a:stretch>
                <a:fillRect/>
              </a:stretch>
            </p:blipFill>
            <p:spPr>
              <a:xfrm>
                <a:off x="9888859" y="7317432"/>
                <a:ext cx="2019929" cy="3623299"/>
              </a:xfrm>
              <a:prstGeom prst="rect">
                <a:avLst/>
              </a:prstGeom>
            </p:spPr>
          </p:pic>
        </mc:Fallback>
      </mc:AlternateContent>
      <p:sp>
        <p:nvSpPr>
          <p:cNvPr id="11" name="Freeform 10">
            <a:extLst>
              <a:ext uri="{FF2B5EF4-FFF2-40B4-BE49-F238E27FC236}">
                <a16:creationId xmlns:a16="http://schemas.microsoft.com/office/drawing/2014/main" id="{D93D7FFD-4815-BE3A-A0D3-CA08192E1F8F}"/>
              </a:ext>
            </a:extLst>
          </p:cNvPr>
          <p:cNvSpPr>
            <a:spLocks noChangeAspect="1"/>
          </p:cNvSpPr>
          <p:nvPr/>
        </p:nvSpPr>
        <p:spPr>
          <a:xfrm>
            <a:off x="3966565" y="7442323"/>
            <a:ext cx="4258871" cy="739205"/>
          </a:xfrm>
          <a:custGeom>
            <a:avLst/>
            <a:gdLst>
              <a:gd name="connsiteX0" fmla="*/ 710700 w 7874234"/>
              <a:gd name="connsiteY0" fmla="*/ 979629 h 1366718"/>
              <a:gd name="connsiteX1" fmla="*/ 678799 w 7874234"/>
              <a:gd name="connsiteY1" fmla="*/ 1011113 h 1366718"/>
              <a:gd name="connsiteX2" fmla="*/ 64205 w 7874234"/>
              <a:gd name="connsiteY2" fmla="*/ 1011113 h 1366718"/>
              <a:gd name="connsiteX3" fmla="*/ 354542 w 7874234"/>
              <a:gd name="connsiteY3" fmla="*/ 1301328 h 1366718"/>
              <a:gd name="connsiteX4" fmla="*/ 607326 w 7874234"/>
              <a:gd name="connsiteY4" fmla="*/ 1171761 h 1366718"/>
              <a:gd name="connsiteX5" fmla="*/ 646495 w 7874234"/>
              <a:gd name="connsiteY5" fmla="*/ 1159248 h 1366718"/>
              <a:gd name="connsiteX6" fmla="*/ 663859 w 7874234"/>
              <a:gd name="connsiteY6" fmla="*/ 1181448 h 1366718"/>
              <a:gd name="connsiteX7" fmla="*/ 659820 w 7874234"/>
              <a:gd name="connsiteY7" fmla="*/ 1202841 h 1366718"/>
              <a:gd name="connsiteX8" fmla="*/ 354139 w 7874234"/>
              <a:gd name="connsiteY8" fmla="*/ 1363489 h 1366718"/>
              <a:gd name="connsiteX9" fmla="*/ 0 w 7874234"/>
              <a:gd name="connsiteY9" fmla="*/ 980840 h 1366718"/>
              <a:gd name="connsiteX10" fmla="*/ 354139 w 7874234"/>
              <a:gd name="connsiteY10" fmla="*/ 598191 h 1366718"/>
              <a:gd name="connsiteX11" fmla="*/ 710700 w 7874234"/>
              <a:gd name="connsiteY11" fmla="*/ 979629 h 1366718"/>
              <a:gd name="connsiteX12" fmla="*/ 644880 w 7874234"/>
              <a:gd name="connsiteY12" fmla="*/ 949760 h 1366718"/>
              <a:gd name="connsiteX13" fmla="*/ 354542 w 7874234"/>
              <a:gd name="connsiteY13" fmla="*/ 659544 h 1366718"/>
              <a:gd name="connsiteX14" fmla="*/ 64205 w 7874234"/>
              <a:gd name="connsiteY14" fmla="*/ 949760 h 1366718"/>
              <a:gd name="connsiteX15" fmla="*/ 644880 w 7874234"/>
              <a:gd name="connsiteY15" fmla="*/ 949760 h 1366718"/>
              <a:gd name="connsiteX16" fmla="*/ 1456531 w 7874234"/>
              <a:gd name="connsiteY16" fmla="*/ 613126 h 1366718"/>
              <a:gd name="connsiteX17" fmla="*/ 1487221 w 7874234"/>
              <a:gd name="connsiteY17" fmla="*/ 643802 h 1366718"/>
              <a:gd name="connsiteX18" fmla="*/ 1456531 w 7874234"/>
              <a:gd name="connsiteY18" fmla="*/ 674479 h 1366718"/>
              <a:gd name="connsiteX19" fmla="*/ 1291778 w 7874234"/>
              <a:gd name="connsiteY19" fmla="*/ 674479 h 1366718"/>
              <a:gd name="connsiteX20" fmla="*/ 1291778 w 7874234"/>
              <a:gd name="connsiteY20" fmla="*/ 1320703 h 1366718"/>
              <a:gd name="connsiteX21" fmla="*/ 1261089 w 7874234"/>
              <a:gd name="connsiteY21" fmla="*/ 1351380 h 1366718"/>
              <a:gd name="connsiteX22" fmla="*/ 1230400 w 7874234"/>
              <a:gd name="connsiteY22" fmla="*/ 1320703 h 1366718"/>
              <a:gd name="connsiteX23" fmla="*/ 1230400 w 7874234"/>
              <a:gd name="connsiteY23" fmla="*/ 674479 h 1366718"/>
              <a:gd name="connsiteX24" fmla="*/ 1072107 w 7874234"/>
              <a:gd name="connsiteY24" fmla="*/ 674479 h 1366718"/>
              <a:gd name="connsiteX25" fmla="*/ 1041418 w 7874234"/>
              <a:gd name="connsiteY25" fmla="*/ 643802 h 1366718"/>
              <a:gd name="connsiteX26" fmla="*/ 1072107 w 7874234"/>
              <a:gd name="connsiteY26" fmla="*/ 613126 h 1366718"/>
              <a:gd name="connsiteX27" fmla="*/ 1230400 w 7874234"/>
              <a:gd name="connsiteY27" fmla="*/ 613126 h 1366718"/>
              <a:gd name="connsiteX28" fmla="*/ 1230400 w 7874234"/>
              <a:gd name="connsiteY28" fmla="*/ 376594 h 1366718"/>
              <a:gd name="connsiteX29" fmla="*/ 1255032 w 7874234"/>
              <a:gd name="connsiteY29" fmla="*/ 345514 h 1366718"/>
              <a:gd name="connsiteX30" fmla="*/ 1291778 w 7874234"/>
              <a:gd name="connsiteY30" fmla="*/ 375787 h 1366718"/>
              <a:gd name="connsiteX31" fmla="*/ 1291778 w 7874234"/>
              <a:gd name="connsiteY31" fmla="*/ 613126 h 1366718"/>
              <a:gd name="connsiteX32" fmla="*/ 1456531 w 7874234"/>
              <a:gd name="connsiteY32" fmla="*/ 613126 h 1366718"/>
              <a:gd name="connsiteX33" fmla="*/ 2461607 w 7874234"/>
              <a:gd name="connsiteY33" fmla="*/ 925542 h 1366718"/>
              <a:gd name="connsiteX34" fmla="*/ 2461607 w 7874234"/>
              <a:gd name="connsiteY34" fmla="*/ 1317070 h 1366718"/>
              <a:gd name="connsiteX35" fmla="*/ 2430918 w 7874234"/>
              <a:gd name="connsiteY35" fmla="*/ 1347747 h 1366718"/>
              <a:gd name="connsiteX36" fmla="*/ 2400228 w 7874234"/>
              <a:gd name="connsiteY36" fmla="*/ 1317070 h 1366718"/>
              <a:gd name="connsiteX37" fmla="*/ 2400228 w 7874234"/>
              <a:gd name="connsiteY37" fmla="*/ 925542 h 1366718"/>
              <a:gd name="connsiteX38" fmla="*/ 2178134 w 7874234"/>
              <a:gd name="connsiteY38" fmla="*/ 661562 h 1366718"/>
              <a:gd name="connsiteX39" fmla="*/ 1918487 w 7874234"/>
              <a:gd name="connsiteY39" fmla="*/ 995775 h 1366718"/>
              <a:gd name="connsiteX40" fmla="*/ 1920506 w 7874234"/>
              <a:gd name="connsiteY40" fmla="*/ 1022011 h 1366718"/>
              <a:gd name="connsiteX41" fmla="*/ 1920506 w 7874234"/>
              <a:gd name="connsiteY41" fmla="*/ 1315859 h 1366718"/>
              <a:gd name="connsiteX42" fmla="*/ 1895873 w 7874234"/>
              <a:gd name="connsiteY42" fmla="*/ 1346940 h 1366718"/>
              <a:gd name="connsiteX43" fmla="*/ 1859127 w 7874234"/>
              <a:gd name="connsiteY43" fmla="*/ 1316667 h 1366718"/>
              <a:gd name="connsiteX44" fmla="*/ 1859127 w 7874234"/>
              <a:gd name="connsiteY44" fmla="*/ 30676 h 1366718"/>
              <a:gd name="connsiteX45" fmla="*/ 1889816 w 7874234"/>
              <a:gd name="connsiteY45" fmla="*/ 0 h 1366718"/>
              <a:gd name="connsiteX46" fmla="*/ 1920506 w 7874234"/>
              <a:gd name="connsiteY46" fmla="*/ 30676 h 1366718"/>
              <a:gd name="connsiteX47" fmla="*/ 1920506 w 7874234"/>
              <a:gd name="connsiteY47" fmla="*/ 758435 h 1366718"/>
              <a:gd name="connsiteX48" fmla="*/ 2177731 w 7874234"/>
              <a:gd name="connsiteY48" fmla="*/ 600210 h 1366718"/>
              <a:gd name="connsiteX49" fmla="*/ 2461607 w 7874234"/>
              <a:gd name="connsiteY49" fmla="*/ 925542 h 1366718"/>
              <a:gd name="connsiteX50" fmla="*/ 3563596 w 7874234"/>
              <a:gd name="connsiteY50" fmla="*/ 979629 h 1366718"/>
              <a:gd name="connsiteX51" fmla="*/ 3531695 w 7874234"/>
              <a:gd name="connsiteY51" fmla="*/ 1011113 h 1366718"/>
              <a:gd name="connsiteX52" fmla="*/ 2916697 w 7874234"/>
              <a:gd name="connsiteY52" fmla="*/ 1011113 h 1366718"/>
              <a:gd name="connsiteX53" fmla="*/ 3207034 w 7874234"/>
              <a:gd name="connsiteY53" fmla="*/ 1301328 h 1366718"/>
              <a:gd name="connsiteX54" fmla="*/ 3459817 w 7874234"/>
              <a:gd name="connsiteY54" fmla="*/ 1171761 h 1366718"/>
              <a:gd name="connsiteX55" fmla="*/ 3498987 w 7874234"/>
              <a:gd name="connsiteY55" fmla="*/ 1159248 h 1366718"/>
              <a:gd name="connsiteX56" fmla="*/ 3516350 w 7874234"/>
              <a:gd name="connsiteY56" fmla="*/ 1181448 h 1366718"/>
              <a:gd name="connsiteX57" fmla="*/ 3512312 w 7874234"/>
              <a:gd name="connsiteY57" fmla="*/ 1202841 h 1366718"/>
              <a:gd name="connsiteX58" fmla="*/ 3206630 w 7874234"/>
              <a:gd name="connsiteY58" fmla="*/ 1363489 h 1366718"/>
              <a:gd name="connsiteX59" fmla="*/ 2852492 w 7874234"/>
              <a:gd name="connsiteY59" fmla="*/ 980840 h 1366718"/>
              <a:gd name="connsiteX60" fmla="*/ 3206630 w 7874234"/>
              <a:gd name="connsiteY60" fmla="*/ 598191 h 1366718"/>
              <a:gd name="connsiteX61" fmla="*/ 3563596 w 7874234"/>
              <a:gd name="connsiteY61" fmla="*/ 979629 h 1366718"/>
              <a:gd name="connsiteX62" fmla="*/ 3497371 w 7874234"/>
              <a:gd name="connsiteY62" fmla="*/ 949760 h 1366718"/>
              <a:gd name="connsiteX63" fmla="*/ 3207034 w 7874234"/>
              <a:gd name="connsiteY63" fmla="*/ 659544 h 1366718"/>
              <a:gd name="connsiteX64" fmla="*/ 2916697 w 7874234"/>
              <a:gd name="connsiteY64" fmla="*/ 949760 h 1366718"/>
              <a:gd name="connsiteX65" fmla="*/ 3497371 w 7874234"/>
              <a:gd name="connsiteY65" fmla="*/ 949760 h 1366718"/>
              <a:gd name="connsiteX66" fmla="*/ 4317907 w 7874234"/>
              <a:gd name="connsiteY66" fmla="*/ 641784 h 1366718"/>
              <a:gd name="connsiteX67" fmla="*/ 4289237 w 7874234"/>
              <a:gd name="connsiteY67" fmla="*/ 674883 h 1366718"/>
              <a:gd name="connsiteX68" fmla="*/ 4027570 w 7874234"/>
              <a:gd name="connsiteY68" fmla="*/ 1019993 h 1366718"/>
              <a:gd name="connsiteX69" fmla="*/ 4027570 w 7874234"/>
              <a:gd name="connsiteY69" fmla="*/ 1313841 h 1366718"/>
              <a:gd name="connsiteX70" fmla="*/ 4002938 w 7874234"/>
              <a:gd name="connsiteY70" fmla="*/ 1344922 h 1366718"/>
              <a:gd name="connsiteX71" fmla="*/ 3966191 w 7874234"/>
              <a:gd name="connsiteY71" fmla="*/ 1314649 h 1366718"/>
              <a:gd name="connsiteX72" fmla="*/ 3966191 w 7874234"/>
              <a:gd name="connsiteY72" fmla="*/ 645013 h 1366718"/>
              <a:gd name="connsiteX73" fmla="*/ 3990823 w 7874234"/>
              <a:gd name="connsiteY73" fmla="*/ 613933 h 1366718"/>
              <a:gd name="connsiteX74" fmla="*/ 4027570 w 7874234"/>
              <a:gd name="connsiteY74" fmla="*/ 644206 h 1366718"/>
              <a:gd name="connsiteX75" fmla="*/ 4027570 w 7874234"/>
              <a:gd name="connsiteY75" fmla="*/ 780636 h 1366718"/>
              <a:gd name="connsiteX76" fmla="*/ 4284795 w 7874234"/>
              <a:gd name="connsiteY76" fmla="*/ 613529 h 1366718"/>
              <a:gd name="connsiteX77" fmla="*/ 4317907 w 7874234"/>
              <a:gd name="connsiteY77" fmla="*/ 641784 h 1366718"/>
              <a:gd name="connsiteX78" fmla="*/ 5327424 w 7874234"/>
              <a:gd name="connsiteY78" fmla="*/ 979629 h 1366718"/>
              <a:gd name="connsiteX79" fmla="*/ 5295524 w 7874234"/>
              <a:gd name="connsiteY79" fmla="*/ 1011113 h 1366718"/>
              <a:gd name="connsiteX80" fmla="*/ 4680929 w 7874234"/>
              <a:gd name="connsiteY80" fmla="*/ 1011113 h 1366718"/>
              <a:gd name="connsiteX81" fmla="*/ 4971267 w 7874234"/>
              <a:gd name="connsiteY81" fmla="*/ 1301328 h 1366718"/>
              <a:gd name="connsiteX82" fmla="*/ 5224050 w 7874234"/>
              <a:gd name="connsiteY82" fmla="*/ 1171761 h 1366718"/>
              <a:gd name="connsiteX83" fmla="*/ 5263219 w 7874234"/>
              <a:gd name="connsiteY83" fmla="*/ 1159248 h 1366718"/>
              <a:gd name="connsiteX84" fmla="*/ 5280583 w 7874234"/>
              <a:gd name="connsiteY84" fmla="*/ 1181448 h 1366718"/>
              <a:gd name="connsiteX85" fmla="*/ 5276545 w 7874234"/>
              <a:gd name="connsiteY85" fmla="*/ 1202841 h 1366718"/>
              <a:gd name="connsiteX86" fmla="*/ 4970863 w 7874234"/>
              <a:gd name="connsiteY86" fmla="*/ 1363489 h 1366718"/>
              <a:gd name="connsiteX87" fmla="*/ 4616724 w 7874234"/>
              <a:gd name="connsiteY87" fmla="*/ 980840 h 1366718"/>
              <a:gd name="connsiteX88" fmla="*/ 4970863 w 7874234"/>
              <a:gd name="connsiteY88" fmla="*/ 598191 h 1366718"/>
              <a:gd name="connsiteX89" fmla="*/ 5327424 w 7874234"/>
              <a:gd name="connsiteY89" fmla="*/ 979629 h 1366718"/>
              <a:gd name="connsiteX90" fmla="*/ 5261604 w 7874234"/>
              <a:gd name="connsiteY90" fmla="*/ 949760 h 1366718"/>
              <a:gd name="connsiteX91" fmla="*/ 4971267 w 7874234"/>
              <a:gd name="connsiteY91" fmla="*/ 659544 h 1366718"/>
              <a:gd name="connsiteX92" fmla="*/ 4680929 w 7874234"/>
              <a:gd name="connsiteY92" fmla="*/ 949760 h 1366718"/>
              <a:gd name="connsiteX93" fmla="*/ 5261604 w 7874234"/>
              <a:gd name="connsiteY93" fmla="*/ 949760 h 1366718"/>
              <a:gd name="connsiteX94" fmla="*/ 6319578 w 7874234"/>
              <a:gd name="connsiteY94" fmla="*/ 649453 h 1366718"/>
              <a:gd name="connsiteX95" fmla="*/ 6319578 w 7874234"/>
              <a:gd name="connsiteY95" fmla="*/ 1320703 h 1366718"/>
              <a:gd name="connsiteX96" fmla="*/ 6288889 w 7874234"/>
              <a:gd name="connsiteY96" fmla="*/ 1351380 h 1366718"/>
              <a:gd name="connsiteX97" fmla="*/ 6258199 w 7874234"/>
              <a:gd name="connsiteY97" fmla="*/ 1320703 h 1366718"/>
              <a:gd name="connsiteX98" fmla="*/ 6258199 w 7874234"/>
              <a:gd name="connsiteY98" fmla="*/ 1193154 h 1366718"/>
              <a:gd name="connsiteX99" fmla="*/ 6002993 w 7874234"/>
              <a:gd name="connsiteY99" fmla="*/ 1366718 h 1366718"/>
              <a:gd name="connsiteX100" fmla="*/ 5719117 w 7874234"/>
              <a:gd name="connsiteY100" fmla="*/ 1041386 h 1366718"/>
              <a:gd name="connsiteX101" fmla="*/ 5719117 w 7874234"/>
              <a:gd name="connsiteY101" fmla="*/ 647839 h 1366718"/>
              <a:gd name="connsiteX102" fmla="*/ 5749806 w 7874234"/>
              <a:gd name="connsiteY102" fmla="*/ 617162 h 1366718"/>
              <a:gd name="connsiteX103" fmla="*/ 5780496 w 7874234"/>
              <a:gd name="connsiteY103" fmla="*/ 647839 h 1366718"/>
              <a:gd name="connsiteX104" fmla="*/ 5780496 w 7874234"/>
              <a:gd name="connsiteY104" fmla="*/ 1041386 h 1366718"/>
              <a:gd name="connsiteX105" fmla="*/ 6002589 w 7874234"/>
              <a:gd name="connsiteY105" fmla="*/ 1305365 h 1366718"/>
              <a:gd name="connsiteX106" fmla="*/ 6257795 w 7874234"/>
              <a:gd name="connsiteY106" fmla="*/ 898498 h 1366718"/>
              <a:gd name="connsiteX107" fmla="*/ 6257795 w 7874234"/>
              <a:gd name="connsiteY107" fmla="*/ 647839 h 1366718"/>
              <a:gd name="connsiteX108" fmla="*/ 6297369 w 7874234"/>
              <a:gd name="connsiteY108" fmla="*/ 618373 h 1366718"/>
              <a:gd name="connsiteX109" fmla="*/ 6319578 w 7874234"/>
              <a:gd name="connsiteY109" fmla="*/ 649453 h 1366718"/>
              <a:gd name="connsiteX110" fmla="*/ 7874234 w 7874234"/>
              <a:gd name="connsiteY110" fmla="*/ 923120 h 1366718"/>
              <a:gd name="connsiteX111" fmla="*/ 7874234 w 7874234"/>
              <a:gd name="connsiteY111" fmla="*/ 1316667 h 1366718"/>
              <a:gd name="connsiteX112" fmla="*/ 7843545 w 7874234"/>
              <a:gd name="connsiteY112" fmla="*/ 1347343 h 1366718"/>
              <a:gd name="connsiteX113" fmla="*/ 7812855 w 7874234"/>
              <a:gd name="connsiteY113" fmla="*/ 1316667 h 1366718"/>
              <a:gd name="connsiteX114" fmla="*/ 7812855 w 7874234"/>
              <a:gd name="connsiteY114" fmla="*/ 923120 h 1366718"/>
              <a:gd name="connsiteX115" fmla="*/ 7590762 w 7874234"/>
              <a:gd name="connsiteY115" fmla="*/ 661562 h 1366718"/>
              <a:gd name="connsiteX116" fmla="*/ 7335556 w 7874234"/>
              <a:gd name="connsiteY116" fmla="*/ 1013131 h 1366718"/>
              <a:gd name="connsiteX117" fmla="*/ 7335556 w 7874234"/>
              <a:gd name="connsiteY117" fmla="*/ 1316667 h 1366718"/>
              <a:gd name="connsiteX118" fmla="*/ 7304867 w 7874234"/>
              <a:gd name="connsiteY118" fmla="*/ 1347343 h 1366718"/>
              <a:gd name="connsiteX119" fmla="*/ 7274177 w 7874234"/>
              <a:gd name="connsiteY119" fmla="*/ 1316667 h 1366718"/>
              <a:gd name="connsiteX120" fmla="*/ 7274177 w 7874234"/>
              <a:gd name="connsiteY120" fmla="*/ 923120 h 1366718"/>
              <a:gd name="connsiteX121" fmla="*/ 7052084 w 7874234"/>
              <a:gd name="connsiteY121" fmla="*/ 661562 h 1366718"/>
              <a:gd name="connsiteX122" fmla="*/ 6794858 w 7874234"/>
              <a:gd name="connsiteY122" fmla="*/ 1004655 h 1366718"/>
              <a:gd name="connsiteX123" fmla="*/ 6794858 w 7874234"/>
              <a:gd name="connsiteY123" fmla="*/ 1019993 h 1366718"/>
              <a:gd name="connsiteX124" fmla="*/ 6794858 w 7874234"/>
              <a:gd name="connsiteY124" fmla="*/ 1315859 h 1366718"/>
              <a:gd name="connsiteX125" fmla="*/ 6769823 w 7874234"/>
              <a:gd name="connsiteY125" fmla="*/ 1346940 h 1366718"/>
              <a:gd name="connsiteX126" fmla="*/ 6733076 w 7874234"/>
              <a:gd name="connsiteY126" fmla="*/ 1316667 h 1366718"/>
              <a:gd name="connsiteX127" fmla="*/ 6733076 w 7874234"/>
              <a:gd name="connsiteY127" fmla="*/ 645013 h 1366718"/>
              <a:gd name="connsiteX128" fmla="*/ 6757708 w 7874234"/>
              <a:gd name="connsiteY128" fmla="*/ 613933 h 1366718"/>
              <a:gd name="connsiteX129" fmla="*/ 6794455 w 7874234"/>
              <a:gd name="connsiteY129" fmla="*/ 644206 h 1366718"/>
              <a:gd name="connsiteX130" fmla="*/ 6794455 w 7874234"/>
              <a:gd name="connsiteY130" fmla="*/ 756417 h 1366718"/>
              <a:gd name="connsiteX131" fmla="*/ 7051679 w 7874234"/>
              <a:gd name="connsiteY131" fmla="*/ 600210 h 1366718"/>
              <a:gd name="connsiteX132" fmla="*/ 7313347 w 7874234"/>
              <a:gd name="connsiteY132" fmla="*/ 795974 h 1366718"/>
              <a:gd name="connsiteX133" fmla="*/ 7590358 w 7874234"/>
              <a:gd name="connsiteY133" fmla="*/ 600210 h 1366718"/>
              <a:gd name="connsiteX134" fmla="*/ 7874234 w 7874234"/>
              <a:gd name="connsiteY134" fmla="*/ 923120 h 136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874234" h="1366718">
                <a:moveTo>
                  <a:pt x="710700" y="979629"/>
                </a:moveTo>
                <a:cubicBezTo>
                  <a:pt x="710700" y="996985"/>
                  <a:pt x="696163" y="1011113"/>
                  <a:pt x="678799" y="1011113"/>
                </a:cubicBezTo>
                <a:lnTo>
                  <a:pt x="64205" y="1011113"/>
                </a:lnTo>
                <a:cubicBezTo>
                  <a:pt x="79550" y="1162881"/>
                  <a:pt x="193827" y="1301328"/>
                  <a:pt x="354542" y="1301328"/>
                </a:cubicBezTo>
                <a:cubicBezTo>
                  <a:pt x="464378" y="1301328"/>
                  <a:pt x="545947" y="1259350"/>
                  <a:pt x="607326" y="1171761"/>
                </a:cubicBezTo>
                <a:cubicBezTo>
                  <a:pt x="616209" y="1159652"/>
                  <a:pt x="629535" y="1151982"/>
                  <a:pt x="646495" y="1159248"/>
                </a:cubicBezTo>
                <a:cubicBezTo>
                  <a:pt x="655782" y="1163285"/>
                  <a:pt x="662243" y="1171761"/>
                  <a:pt x="663859" y="1181448"/>
                </a:cubicBezTo>
                <a:cubicBezTo>
                  <a:pt x="665474" y="1191539"/>
                  <a:pt x="662647" y="1197190"/>
                  <a:pt x="659820" y="1202841"/>
                </a:cubicBezTo>
                <a:cubicBezTo>
                  <a:pt x="598038" y="1310612"/>
                  <a:pt x="474877" y="1363489"/>
                  <a:pt x="354139" y="1363489"/>
                </a:cubicBezTo>
                <a:cubicBezTo>
                  <a:pt x="147390" y="1363489"/>
                  <a:pt x="0" y="1178622"/>
                  <a:pt x="0" y="980840"/>
                </a:cubicBezTo>
                <a:cubicBezTo>
                  <a:pt x="0" y="783057"/>
                  <a:pt x="147390" y="598191"/>
                  <a:pt x="354139" y="598191"/>
                </a:cubicBezTo>
                <a:cubicBezTo>
                  <a:pt x="560888" y="597788"/>
                  <a:pt x="710296" y="782250"/>
                  <a:pt x="710700" y="979629"/>
                </a:cubicBezTo>
                <a:moveTo>
                  <a:pt x="644880" y="949760"/>
                </a:moveTo>
                <a:cubicBezTo>
                  <a:pt x="631554" y="797992"/>
                  <a:pt x="515258" y="659544"/>
                  <a:pt x="354542" y="659544"/>
                </a:cubicBezTo>
                <a:cubicBezTo>
                  <a:pt x="193827" y="659544"/>
                  <a:pt x="79550" y="797992"/>
                  <a:pt x="64205" y="949760"/>
                </a:cubicBezTo>
                <a:lnTo>
                  <a:pt x="644880" y="949760"/>
                </a:lnTo>
                <a:close/>
                <a:moveTo>
                  <a:pt x="1456531" y="613126"/>
                </a:moveTo>
                <a:cubicBezTo>
                  <a:pt x="1474299" y="613126"/>
                  <a:pt x="1487221" y="628464"/>
                  <a:pt x="1487221" y="643802"/>
                </a:cubicBezTo>
                <a:cubicBezTo>
                  <a:pt x="1487221" y="661562"/>
                  <a:pt x="1473895" y="674479"/>
                  <a:pt x="1456531" y="674479"/>
                </a:cubicBezTo>
                <a:lnTo>
                  <a:pt x="1291778" y="674479"/>
                </a:lnTo>
                <a:lnTo>
                  <a:pt x="1291778" y="1320703"/>
                </a:lnTo>
                <a:cubicBezTo>
                  <a:pt x="1291778" y="1336041"/>
                  <a:pt x="1278453" y="1351380"/>
                  <a:pt x="1261089" y="1351380"/>
                </a:cubicBezTo>
                <a:cubicBezTo>
                  <a:pt x="1243321" y="1351380"/>
                  <a:pt x="1230400" y="1336041"/>
                  <a:pt x="1230400" y="1320703"/>
                </a:cubicBezTo>
                <a:lnTo>
                  <a:pt x="1230400" y="674479"/>
                </a:lnTo>
                <a:lnTo>
                  <a:pt x="1072107" y="674479"/>
                </a:lnTo>
                <a:cubicBezTo>
                  <a:pt x="1054340" y="674479"/>
                  <a:pt x="1041418" y="661159"/>
                  <a:pt x="1041418" y="643802"/>
                </a:cubicBezTo>
                <a:cubicBezTo>
                  <a:pt x="1041418" y="628464"/>
                  <a:pt x="1054744" y="613126"/>
                  <a:pt x="1072107" y="613126"/>
                </a:cubicBezTo>
                <a:lnTo>
                  <a:pt x="1230400" y="613126"/>
                </a:lnTo>
                <a:lnTo>
                  <a:pt x="1230400" y="376594"/>
                </a:lnTo>
                <a:cubicBezTo>
                  <a:pt x="1230400" y="361660"/>
                  <a:pt x="1240495" y="347936"/>
                  <a:pt x="1255032" y="345514"/>
                </a:cubicBezTo>
                <a:cubicBezTo>
                  <a:pt x="1275626" y="342285"/>
                  <a:pt x="1291778" y="356412"/>
                  <a:pt x="1291778" y="375787"/>
                </a:cubicBezTo>
                <a:lnTo>
                  <a:pt x="1291778" y="613126"/>
                </a:lnTo>
                <a:lnTo>
                  <a:pt x="1456531" y="613126"/>
                </a:lnTo>
                <a:close/>
                <a:moveTo>
                  <a:pt x="2461607" y="925542"/>
                </a:moveTo>
                <a:lnTo>
                  <a:pt x="2461607" y="1317070"/>
                </a:lnTo>
                <a:cubicBezTo>
                  <a:pt x="2461607" y="1334831"/>
                  <a:pt x="2446262" y="1347747"/>
                  <a:pt x="2430918" y="1347747"/>
                </a:cubicBezTo>
                <a:cubicBezTo>
                  <a:pt x="2413150" y="1347747"/>
                  <a:pt x="2400228" y="1334427"/>
                  <a:pt x="2400228" y="1317070"/>
                </a:cubicBezTo>
                <a:lnTo>
                  <a:pt x="2400228" y="925542"/>
                </a:lnTo>
                <a:cubicBezTo>
                  <a:pt x="2400228" y="793552"/>
                  <a:pt x="2325524" y="661562"/>
                  <a:pt x="2178134" y="661562"/>
                </a:cubicBezTo>
                <a:cubicBezTo>
                  <a:pt x="1989153" y="661562"/>
                  <a:pt x="1907584" y="826650"/>
                  <a:pt x="1918487" y="995775"/>
                </a:cubicBezTo>
                <a:cubicBezTo>
                  <a:pt x="1918487" y="1000215"/>
                  <a:pt x="1920506" y="1019993"/>
                  <a:pt x="1920506" y="1022011"/>
                </a:cubicBezTo>
                <a:lnTo>
                  <a:pt x="1920506" y="1315859"/>
                </a:lnTo>
                <a:cubicBezTo>
                  <a:pt x="1920506" y="1330794"/>
                  <a:pt x="1910410" y="1344518"/>
                  <a:pt x="1895873" y="1346940"/>
                </a:cubicBezTo>
                <a:cubicBezTo>
                  <a:pt x="1875279" y="1350169"/>
                  <a:pt x="1859127" y="1336041"/>
                  <a:pt x="1859127" y="1316667"/>
                </a:cubicBezTo>
                <a:lnTo>
                  <a:pt x="1859127" y="30676"/>
                </a:lnTo>
                <a:cubicBezTo>
                  <a:pt x="1859127" y="15338"/>
                  <a:pt x="1872453" y="0"/>
                  <a:pt x="1889816" y="0"/>
                </a:cubicBezTo>
                <a:cubicBezTo>
                  <a:pt x="1907584" y="0"/>
                  <a:pt x="1920506" y="15338"/>
                  <a:pt x="1920506" y="30676"/>
                </a:cubicBezTo>
                <a:lnTo>
                  <a:pt x="1920506" y="758435"/>
                </a:lnTo>
                <a:cubicBezTo>
                  <a:pt x="1973404" y="663984"/>
                  <a:pt x="2067895" y="600210"/>
                  <a:pt x="2177731" y="600210"/>
                </a:cubicBezTo>
                <a:cubicBezTo>
                  <a:pt x="2358232" y="600210"/>
                  <a:pt x="2461607" y="758435"/>
                  <a:pt x="2461607" y="925542"/>
                </a:cubicBezTo>
                <a:moveTo>
                  <a:pt x="3563596" y="979629"/>
                </a:moveTo>
                <a:cubicBezTo>
                  <a:pt x="3563596" y="996985"/>
                  <a:pt x="3549059" y="1011113"/>
                  <a:pt x="3531695" y="1011113"/>
                </a:cubicBezTo>
                <a:lnTo>
                  <a:pt x="2916697" y="1011113"/>
                </a:lnTo>
                <a:cubicBezTo>
                  <a:pt x="2932042" y="1162881"/>
                  <a:pt x="3046319" y="1301328"/>
                  <a:pt x="3207034" y="1301328"/>
                </a:cubicBezTo>
                <a:cubicBezTo>
                  <a:pt x="3316870" y="1301328"/>
                  <a:pt x="3398439" y="1259350"/>
                  <a:pt x="3459817" y="1171761"/>
                </a:cubicBezTo>
                <a:cubicBezTo>
                  <a:pt x="3468701" y="1159652"/>
                  <a:pt x="3482027" y="1151982"/>
                  <a:pt x="3498987" y="1159248"/>
                </a:cubicBezTo>
                <a:cubicBezTo>
                  <a:pt x="3508274" y="1163285"/>
                  <a:pt x="3514735" y="1171761"/>
                  <a:pt x="3516350" y="1181448"/>
                </a:cubicBezTo>
                <a:cubicBezTo>
                  <a:pt x="3517965" y="1191539"/>
                  <a:pt x="3515139" y="1197190"/>
                  <a:pt x="3512312" y="1202841"/>
                </a:cubicBezTo>
                <a:cubicBezTo>
                  <a:pt x="3450530" y="1310612"/>
                  <a:pt x="3327369" y="1363489"/>
                  <a:pt x="3206630" y="1363489"/>
                </a:cubicBezTo>
                <a:cubicBezTo>
                  <a:pt x="2999881" y="1363489"/>
                  <a:pt x="2852492" y="1178622"/>
                  <a:pt x="2852492" y="980840"/>
                </a:cubicBezTo>
                <a:cubicBezTo>
                  <a:pt x="2852492" y="783057"/>
                  <a:pt x="2999881" y="598191"/>
                  <a:pt x="3206630" y="598191"/>
                </a:cubicBezTo>
                <a:cubicBezTo>
                  <a:pt x="3413783" y="597788"/>
                  <a:pt x="3563192" y="782250"/>
                  <a:pt x="3563596" y="979629"/>
                </a:cubicBezTo>
                <a:moveTo>
                  <a:pt x="3497371" y="949760"/>
                </a:moveTo>
                <a:cubicBezTo>
                  <a:pt x="3484046" y="797992"/>
                  <a:pt x="3367750" y="659544"/>
                  <a:pt x="3207034" y="659544"/>
                </a:cubicBezTo>
                <a:cubicBezTo>
                  <a:pt x="3046319" y="659544"/>
                  <a:pt x="2932042" y="797992"/>
                  <a:pt x="2916697" y="949760"/>
                </a:cubicBezTo>
                <a:lnTo>
                  <a:pt x="3497371" y="949760"/>
                </a:lnTo>
                <a:close/>
                <a:moveTo>
                  <a:pt x="4317907" y="641784"/>
                </a:moveTo>
                <a:cubicBezTo>
                  <a:pt x="4317907" y="661562"/>
                  <a:pt x="4307004" y="672461"/>
                  <a:pt x="4289237" y="674883"/>
                </a:cubicBezTo>
                <a:cubicBezTo>
                  <a:pt x="4108735" y="701119"/>
                  <a:pt x="4027570" y="848447"/>
                  <a:pt x="4027570" y="1019993"/>
                </a:cubicBezTo>
                <a:lnTo>
                  <a:pt x="4027570" y="1313841"/>
                </a:lnTo>
                <a:cubicBezTo>
                  <a:pt x="4027570" y="1328776"/>
                  <a:pt x="4017475" y="1342500"/>
                  <a:pt x="4002938" y="1344922"/>
                </a:cubicBezTo>
                <a:cubicBezTo>
                  <a:pt x="3982343" y="1348150"/>
                  <a:pt x="3966191" y="1334023"/>
                  <a:pt x="3966191" y="1314649"/>
                </a:cubicBezTo>
                <a:lnTo>
                  <a:pt x="3966191" y="645013"/>
                </a:lnTo>
                <a:cubicBezTo>
                  <a:pt x="3966191" y="630079"/>
                  <a:pt x="3976286" y="616355"/>
                  <a:pt x="3990823" y="613933"/>
                </a:cubicBezTo>
                <a:cubicBezTo>
                  <a:pt x="4011418" y="610704"/>
                  <a:pt x="4027570" y="624831"/>
                  <a:pt x="4027570" y="644206"/>
                </a:cubicBezTo>
                <a:lnTo>
                  <a:pt x="4027570" y="780636"/>
                </a:lnTo>
                <a:cubicBezTo>
                  <a:pt x="4078046" y="695065"/>
                  <a:pt x="4179401" y="613529"/>
                  <a:pt x="4284795" y="613529"/>
                </a:cubicBezTo>
                <a:cubicBezTo>
                  <a:pt x="4300140" y="613126"/>
                  <a:pt x="4317907" y="624428"/>
                  <a:pt x="4317907" y="641784"/>
                </a:cubicBezTo>
                <a:moveTo>
                  <a:pt x="5327424" y="979629"/>
                </a:moveTo>
                <a:cubicBezTo>
                  <a:pt x="5327424" y="996985"/>
                  <a:pt x="5312887" y="1011113"/>
                  <a:pt x="5295524" y="1011113"/>
                </a:cubicBezTo>
                <a:lnTo>
                  <a:pt x="4680929" y="1011113"/>
                </a:lnTo>
                <a:cubicBezTo>
                  <a:pt x="4696274" y="1162881"/>
                  <a:pt x="4810551" y="1301328"/>
                  <a:pt x="4971267" y="1301328"/>
                </a:cubicBezTo>
                <a:cubicBezTo>
                  <a:pt x="5081102" y="1301328"/>
                  <a:pt x="5162671" y="1259350"/>
                  <a:pt x="5224050" y="1171761"/>
                </a:cubicBezTo>
                <a:cubicBezTo>
                  <a:pt x="5232934" y="1159652"/>
                  <a:pt x="5246259" y="1151982"/>
                  <a:pt x="5263219" y="1159248"/>
                </a:cubicBezTo>
                <a:cubicBezTo>
                  <a:pt x="5272506" y="1163285"/>
                  <a:pt x="5278967" y="1171761"/>
                  <a:pt x="5280583" y="1181448"/>
                </a:cubicBezTo>
                <a:cubicBezTo>
                  <a:pt x="5282198" y="1191539"/>
                  <a:pt x="5279371" y="1197190"/>
                  <a:pt x="5276545" y="1202841"/>
                </a:cubicBezTo>
                <a:cubicBezTo>
                  <a:pt x="5214762" y="1310612"/>
                  <a:pt x="5091601" y="1363489"/>
                  <a:pt x="4970863" y="1363489"/>
                </a:cubicBezTo>
                <a:cubicBezTo>
                  <a:pt x="4764114" y="1363489"/>
                  <a:pt x="4616724" y="1178622"/>
                  <a:pt x="4616724" y="980840"/>
                </a:cubicBezTo>
                <a:cubicBezTo>
                  <a:pt x="4616724" y="783057"/>
                  <a:pt x="4764114" y="598191"/>
                  <a:pt x="4970863" y="598191"/>
                </a:cubicBezTo>
                <a:cubicBezTo>
                  <a:pt x="5177612" y="597788"/>
                  <a:pt x="5327020" y="782250"/>
                  <a:pt x="5327424" y="979629"/>
                </a:cubicBezTo>
                <a:moveTo>
                  <a:pt x="5261604" y="949760"/>
                </a:moveTo>
                <a:cubicBezTo>
                  <a:pt x="5248278" y="797992"/>
                  <a:pt x="5131982" y="659544"/>
                  <a:pt x="4971267" y="659544"/>
                </a:cubicBezTo>
                <a:cubicBezTo>
                  <a:pt x="4810551" y="659544"/>
                  <a:pt x="4696274" y="797992"/>
                  <a:pt x="4680929" y="949760"/>
                </a:cubicBezTo>
                <a:lnTo>
                  <a:pt x="5261604" y="949760"/>
                </a:lnTo>
                <a:close/>
                <a:moveTo>
                  <a:pt x="6319578" y="649453"/>
                </a:moveTo>
                <a:lnTo>
                  <a:pt x="6319578" y="1320703"/>
                </a:lnTo>
                <a:cubicBezTo>
                  <a:pt x="6319578" y="1338463"/>
                  <a:pt x="6304233" y="1351380"/>
                  <a:pt x="6288889" y="1351380"/>
                </a:cubicBezTo>
                <a:cubicBezTo>
                  <a:pt x="6271121" y="1351380"/>
                  <a:pt x="6258199" y="1338059"/>
                  <a:pt x="6258199" y="1320703"/>
                </a:cubicBezTo>
                <a:lnTo>
                  <a:pt x="6258199" y="1193154"/>
                </a:lnTo>
                <a:cubicBezTo>
                  <a:pt x="6207723" y="1294467"/>
                  <a:pt x="6117271" y="1366718"/>
                  <a:pt x="6002993" y="1366718"/>
                </a:cubicBezTo>
                <a:cubicBezTo>
                  <a:pt x="5820473" y="1366718"/>
                  <a:pt x="5719117" y="1208492"/>
                  <a:pt x="5719117" y="1041386"/>
                </a:cubicBezTo>
                <a:lnTo>
                  <a:pt x="5719117" y="647839"/>
                </a:lnTo>
                <a:cubicBezTo>
                  <a:pt x="5719117" y="632501"/>
                  <a:pt x="5732443" y="617162"/>
                  <a:pt x="5749806" y="617162"/>
                </a:cubicBezTo>
                <a:cubicBezTo>
                  <a:pt x="5767574" y="617162"/>
                  <a:pt x="5780496" y="632501"/>
                  <a:pt x="5780496" y="647839"/>
                </a:cubicBezTo>
                <a:lnTo>
                  <a:pt x="5780496" y="1041386"/>
                </a:lnTo>
                <a:cubicBezTo>
                  <a:pt x="5780496" y="1173375"/>
                  <a:pt x="5855200" y="1305365"/>
                  <a:pt x="6002589" y="1305365"/>
                </a:cubicBezTo>
                <a:cubicBezTo>
                  <a:pt x="6209338" y="1305365"/>
                  <a:pt x="6257795" y="1112022"/>
                  <a:pt x="6257795" y="898498"/>
                </a:cubicBezTo>
                <a:lnTo>
                  <a:pt x="6257795" y="647839"/>
                </a:lnTo>
                <a:cubicBezTo>
                  <a:pt x="6257795" y="630079"/>
                  <a:pt x="6275563" y="611915"/>
                  <a:pt x="6297369" y="618373"/>
                </a:cubicBezTo>
                <a:cubicBezTo>
                  <a:pt x="6310694" y="622813"/>
                  <a:pt x="6319578" y="635729"/>
                  <a:pt x="6319578" y="649453"/>
                </a:cubicBezTo>
                <a:moveTo>
                  <a:pt x="7874234" y="923120"/>
                </a:moveTo>
                <a:lnTo>
                  <a:pt x="7874234" y="1316667"/>
                </a:lnTo>
                <a:cubicBezTo>
                  <a:pt x="7874234" y="1334427"/>
                  <a:pt x="7858889" y="1347343"/>
                  <a:pt x="7843545" y="1347343"/>
                </a:cubicBezTo>
                <a:cubicBezTo>
                  <a:pt x="7825778" y="1347343"/>
                  <a:pt x="7812855" y="1334023"/>
                  <a:pt x="7812855" y="1316667"/>
                </a:cubicBezTo>
                <a:lnTo>
                  <a:pt x="7812855" y="923120"/>
                </a:lnTo>
                <a:cubicBezTo>
                  <a:pt x="7812855" y="791130"/>
                  <a:pt x="7738151" y="661562"/>
                  <a:pt x="7590762" y="661562"/>
                </a:cubicBezTo>
                <a:cubicBezTo>
                  <a:pt x="7405818" y="661562"/>
                  <a:pt x="7335556" y="859345"/>
                  <a:pt x="7335556" y="1013131"/>
                </a:cubicBezTo>
                <a:lnTo>
                  <a:pt x="7335556" y="1316667"/>
                </a:lnTo>
                <a:cubicBezTo>
                  <a:pt x="7335556" y="1334427"/>
                  <a:pt x="7320211" y="1347343"/>
                  <a:pt x="7304867" y="1347343"/>
                </a:cubicBezTo>
                <a:cubicBezTo>
                  <a:pt x="7287099" y="1347343"/>
                  <a:pt x="7274177" y="1334023"/>
                  <a:pt x="7274177" y="1316667"/>
                </a:cubicBezTo>
                <a:lnTo>
                  <a:pt x="7274177" y="923120"/>
                </a:lnTo>
                <a:cubicBezTo>
                  <a:pt x="7274177" y="791130"/>
                  <a:pt x="7199473" y="661562"/>
                  <a:pt x="7052084" y="661562"/>
                </a:cubicBezTo>
                <a:cubicBezTo>
                  <a:pt x="6865121" y="661562"/>
                  <a:pt x="6787994" y="808890"/>
                  <a:pt x="6794858" y="1004655"/>
                </a:cubicBezTo>
                <a:cubicBezTo>
                  <a:pt x="6794858" y="1009095"/>
                  <a:pt x="6796877" y="1017975"/>
                  <a:pt x="6794858" y="1019993"/>
                </a:cubicBezTo>
                <a:lnTo>
                  <a:pt x="6794858" y="1315859"/>
                </a:lnTo>
                <a:cubicBezTo>
                  <a:pt x="6794858" y="1330794"/>
                  <a:pt x="6784763" y="1344518"/>
                  <a:pt x="6769823" y="1346940"/>
                </a:cubicBezTo>
                <a:cubicBezTo>
                  <a:pt x="6749229" y="1350169"/>
                  <a:pt x="6733076" y="1336041"/>
                  <a:pt x="6733076" y="1316667"/>
                </a:cubicBezTo>
                <a:lnTo>
                  <a:pt x="6733076" y="645013"/>
                </a:lnTo>
                <a:cubicBezTo>
                  <a:pt x="6733076" y="630079"/>
                  <a:pt x="6743171" y="616355"/>
                  <a:pt x="6757708" y="613933"/>
                </a:cubicBezTo>
                <a:cubicBezTo>
                  <a:pt x="6778302" y="610704"/>
                  <a:pt x="6794455" y="624831"/>
                  <a:pt x="6794455" y="644206"/>
                </a:cubicBezTo>
                <a:lnTo>
                  <a:pt x="6794455" y="756417"/>
                </a:lnTo>
                <a:cubicBezTo>
                  <a:pt x="6847353" y="661966"/>
                  <a:pt x="6941844" y="600210"/>
                  <a:pt x="7051679" y="600210"/>
                </a:cubicBezTo>
                <a:cubicBezTo>
                  <a:pt x="7176860" y="600210"/>
                  <a:pt x="7273773" y="679323"/>
                  <a:pt x="7313347" y="795974"/>
                </a:cubicBezTo>
                <a:cubicBezTo>
                  <a:pt x="7363822" y="681744"/>
                  <a:pt x="7462755" y="600210"/>
                  <a:pt x="7590358" y="600210"/>
                </a:cubicBezTo>
                <a:cubicBezTo>
                  <a:pt x="7770860" y="600210"/>
                  <a:pt x="7874234" y="756014"/>
                  <a:pt x="7874234" y="923120"/>
                </a:cubicBezTo>
              </a:path>
            </a:pathLst>
          </a:custGeom>
          <a:solidFill>
            <a:srgbClr val="3C3C3B"/>
          </a:solidFill>
          <a:ln w="4035" cap="flat">
            <a:noFill/>
            <a:prstDash val="solid"/>
            <a:miter/>
          </a:ln>
        </p:spPr>
        <p:txBody>
          <a:bodyPr rtlCol="0" anchor="ctr"/>
          <a:lstStyle/>
          <a:p>
            <a:pPr algn="ctr"/>
            <a:endParaRPr lang="en-DE" dirty="0"/>
          </a:p>
        </p:txBody>
      </p:sp>
      <p:pic>
        <p:nvPicPr>
          <p:cNvPr id="12" name="Graphic 11" descr="Line arrow: Anti-clockwise curve outline">
            <a:extLst>
              <a:ext uri="{FF2B5EF4-FFF2-40B4-BE49-F238E27FC236}">
                <a16:creationId xmlns:a16="http://schemas.microsoft.com/office/drawing/2014/main" id="{B2E34002-DCD5-74A5-F4FB-55D2764F76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28060">
            <a:off x="3785149" y="8588251"/>
            <a:ext cx="1404000" cy="1404000"/>
          </a:xfrm>
          <a:prstGeom prst="rect">
            <a:avLst/>
          </a:prstGeom>
        </p:spPr>
      </p:pic>
      <p:pic>
        <p:nvPicPr>
          <p:cNvPr id="13" name="Graphic 12" descr="Line arrow: Clockwise curve outline">
            <a:extLst>
              <a:ext uri="{FF2B5EF4-FFF2-40B4-BE49-F238E27FC236}">
                <a16:creationId xmlns:a16="http://schemas.microsoft.com/office/drawing/2014/main" id="{78649D0D-8AA8-4F57-A656-5E404F89DB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6977723" y="8496443"/>
            <a:ext cx="1404000" cy="1404000"/>
          </a:xfrm>
          <a:prstGeom prst="rect">
            <a:avLst/>
          </a:prstGeom>
        </p:spPr>
      </p:pic>
      <p:pic>
        <p:nvPicPr>
          <p:cNvPr id="14" name="Graphic 13" descr="Line arrow: Anti-clockwise curve outline">
            <a:extLst>
              <a:ext uri="{FF2B5EF4-FFF2-40B4-BE49-F238E27FC236}">
                <a16:creationId xmlns:a16="http://schemas.microsoft.com/office/drawing/2014/main" id="{8D11EBCF-5786-C372-140D-F8C9DE90F4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467528">
            <a:off x="7024747" y="10535952"/>
            <a:ext cx="1404000" cy="1404000"/>
          </a:xfrm>
          <a:prstGeom prst="rect">
            <a:avLst/>
          </a:prstGeom>
        </p:spPr>
      </p:pic>
      <p:pic>
        <p:nvPicPr>
          <p:cNvPr id="15" name="Graphic 14" descr="Line arrow: Clockwise curve outline">
            <a:extLst>
              <a:ext uri="{FF2B5EF4-FFF2-40B4-BE49-F238E27FC236}">
                <a16:creationId xmlns:a16="http://schemas.microsoft.com/office/drawing/2014/main" id="{9A0BE749-0187-21DE-AC4A-681C4572AA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943727">
            <a:off x="3736005" y="10512505"/>
            <a:ext cx="1404000" cy="1404000"/>
          </a:xfrm>
          <a:prstGeom prst="rect">
            <a:avLst/>
          </a:prstGeom>
        </p:spPr>
      </p:pic>
    </p:spTree>
    <p:extLst>
      <p:ext uri="{BB962C8B-B14F-4D97-AF65-F5344CB8AC3E}">
        <p14:creationId xmlns:p14="http://schemas.microsoft.com/office/powerpoint/2010/main" val="34490309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F76B-027D-147A-DF39-240D561BDD12}"/>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8D56A926-973E-6E14-93E4-94F278C1154F}"/>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8224EABD-F7E1-21E6-C386-B4E3C4D7198C}"/>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AB95BFDC-D171-1D03-99CF-975A6ACF9E27}"/>
              </a:ext>
            </a:extLst>
          </p:cNvPr>
          <p:cNvSpPr>
            <a:spLocks noGrp="1"/>
          </p:cNvSpPr>
          <p:nvPr>
            <p:ph type="sldNum" sz="quarter" idx="12"/>
          </p:nvPr>
        </p:nvSpPr>
        <p:spPr/>
        <p:txBody>
          <a:bodyPr/>
          <a:lstStyle/>
          <a:p>
            <a:pPr>
              <a:defRPr/>
            </a:pPr>
            <a:fld id="{05BC9FAB-BDC1-47C0-A8BB-6E12A8205D33}" type="slidenum">
              <a:rPr lang="de-DE" smtClean="0"/>
              <a:pPr>
                <a:defRPr/>
              </a:pPr>
              <a:t>20</a:t>
            </a:fld>
            <a:endParaRPr lang="de-DE" dirty="0"/>
          </a:p>
        </p:txBody>
      </p:sp>
      <p:sp>
        <p:nvSpPr>
          <p:cNvPr id="7" name="Text Placeholder 6">
            <a:extLst>
              <a:ext uri="{FF2B5EF4-FFF2-40B4-BE49-F238E27FC236}">
                <a16:creationId xmlns:a16="http://schemas.microsoft.com/office/drawing/2014/main" id="{106ECBB1-BAC0-C28B-1A14-5E74C595E612}"/>
              </a:ext>
            </a:extLst>
          </p:cNvPr>
          <p:cNvSpPr>
            <a:spLocks noGrp="1"/>
          </p:cNvSpPr>
          <p:nvPr>
            <p:ph type="body" sz="quarter" idx="13"/>
          </p:nvPr>
        </p:nvSpPr>
        <p:spPr/>
        <p:txBody>
          <a:bodyPr/>
          <a:lstStyle/>
          <a:p>
            <a:r>
              <a:rPr lang="en-DE" dirty="0"/>
              <a:t>Censorship Classification Framework: Classification Criteria</a:t>
            </a:r>
          </a:p>
        </p:txBody>
      </p:sp>
      <p:pic>
        <p:nvPicPr>
          <p:cNvPr id="13" name="Content Placeholder 14" descr="A table with numbers and symbols&#10;&#10;Description automatically generated">
            <a:extLst>
              <a:ext uri="{FF2B5EF4-FFF2-40B4-BE49-F238E27FC236}">
                <a16:creationId xmlns:a16="http://schemas.microsoft.com/office/drawing/2014/main" id="{6FCDEF4B-4811-E207-DE0D-7CA0C5580D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54" y="1686199"/>
            <a:ext cx="5960638" cy="4731256"/>
          </a:xfrm>
          <a:noFill/>
        </p:spPr>
      </p:pic>
      <p:pic>
        <p:nvPicPr>
          <p:cNvPr id="14" name="Picture 13">
            <a:extLst>
              <a:ext uri="{FF2B5EF4-FFF2-40B4-BE49-F238E27FC236}">
                <a16:creationId xmlns:a16="http://schemas.microsoft.com/office/drawing/2014/main" id="{96B4B825-9320-D16D-0432-D7C02A606858}"/>
              </a:ext>
            </a:extLst>
          </p:cNvPr>
          <p:cNvPicPr>
            <a:picLocks noChangeAspect="1"/>
          </p:cNvPicPr>
          <p:nvPr/>
        </p:nvPicPr>
        <p:blipFill>
          <a:blip r:embed="rId4"/>
          <a:stretch>
            <a:fillRect/>
          </a:stretch>
        </p:blipFill>
        <p:spPr>
          <a:xfrm>
            <a:off x="6378174" y="1703120"/>
            <a:ext cx="5622482" cy="4769070"/>
          </a:xfrm>
          <a:prstGeom prst="rect">
            <a:avLst/>
          </a:prstGeom>
        </p:spPr>
      </p:pic>
      <p:sp>
        <p:nvSpPr>
          <p:cNvPr id="15" name="TextBox 14">
            <a:extLst>
              <a:ext uri="{FF2B5EF4-FFF2-40B4-BE49-F238E27FC236}">
                <a16:creationId xmlns:a16="http://schemas.microsoft.com/office/drawing/2014/main" id="{5D121390-274B-6C7F-0156-69CC1B8A9D1D}"/>
              </a:ext>
            </a:extLst>
          </p:cNvPr>
          <p:cNvSpPr txBox="1"/>
          <p:nvPr/>
        </p:nvSpPr>
        <p:spPr>
          <a:xfrm>
            <a:off x="2000886" y="1196926"/>
            <a:ext cx="194155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a:latin typeface="Arial" pitchFamily="34" charset="0"/>
              </a:rPr>
              <a:t>Censorship Strict</a:t>
            </a:r>
          </a:p>
        </p:txBody>
      </p:sp>
      <p:sp>
        <p:nvSpPr>
          <p:cNvPr id="16" name="TextBox 15">
            <a:extLst>
              <a:ext uri="{FF2B5EF4-FFF2-40B4-BE49-F238E27FC236}">
                <a16:creationId xmlns:a16="http://schemas.microsoft.com/office/drawing/2014/main" id="{D2E8A114-48DE-F448-0D1F-230A11436DE5}"/>
              </a:ext>
            </a:extLst>
          </p:cNvPr>
          <p:cNvSpPr txBox="1"/>
          <p:nvPr/>
        </p:nvSpPr>
        <p:spPr>
          <a:xfrm>
            <a:off x="7974785" y="1196926"/>
            <a:ext cx="244169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a:latin typeface="Arial" pitchFamily="34" charset="0"/>
              </a:rPr>
              <a:t>Censorship Non-Strict</a:t>
            </a:r>
          </a:p>
        </p:txBody>
      </p:sp>
    </p:spTree>
    <p:extLst>
      <p:ext uri="{BB962C8B-B14F-4D97-AF65-F5344CB8AC3E}">
        <p14:creationId xmlns:p14="http://schemas.microsoft.com/office/powerpoint/2010/main" val="136791040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F76B-027D-147A-DF39-240D561BDD12}"/>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8D56A926-973E-6E14-93E4-94F278C1154F}"/>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8224EABD-F7E1-21E6-C386-B4E3C4D7198C}"/>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AB95BFDC-D171-1D03-99CF-975A6ACF9E27}"/>
              </a:ext>
            </a:extLst>
          </p:cNvPr>
          <p:cNvSpPr>
            <a:spLocks noGrp="1"/>
          </p:cNvSpPr>
          <p:nvPr>
            <p:ph type="sldNum" sz="quarter" idx="12"/>
          </p:nvPr>
        </p:nvSpPr>
        <p:spPr/>
        <p:txBody>
          <a:bodyPr/>
          <a:lstStyle/>
          <a:p>
            <a:pPr>
              <a:defRPr/>
            </a:pPr>
            <a:fld id="{05BC9FAB-BDC1-47C0-A8BB-6E12A8205D33}" type="slidenum">
              <a:rPr lang="de-DE" smtClean="0"/>
              <a:pPr>
                <a:defRPr/>
              </a:pPr>
              <a:t>21</a:t>
            </a:fld>
            <a:endParaRPr lang="de-DE" dirty="0"/>
          </a:p>
        </p:txBody>
      </p:sp>
      <p:sp>
        <p:nvSpPr>
          <p:cNvPr id="7" name="Text Placeholder 6">
            <a:extLst>
              <a:ext uri="{FF2B5EF4-FFF2-40B4-BE49-F238E27FC236}">
                <a16:creationId xmlns:a16="http://schemas.microsoft.com/office/drawing/2014/main" id="{106ECBB1-BAC0-C28B-1A14-5E74C595E612}"/>
              </a:ext>
            </a:extLst>
          </p:cNvPr>
          <p:cNvSpPr>
            <a:spLocks noGrp="1"/>
          </p:cNvSpPr>
          <p:nvPr>
            <p:ph type="body" sz="quarter" idx="13"/>
          </p:nvPr>
        </p:nvSpPr>
        <p:spPr/>
        <p:txBody>
          <a:bodyPr/>
          <a:lstStyle/>
          <a:p>
            <a:r>
              <a:rPr lang="en-DE" dirty="0"/>
              <a:t>Censorship Classification Framework: Classification Criteria</a:t>
            </a:r>
          </a:p>
        </p:txBody>
      </p:sp>
      <p:pic>
        <p:nvPicPr>
          <p:cNvPr id="13" name="Content Placeholder 14" descr="A table with numbers and symbols&#10;&#10;Description automatically generated">
            <a:extLst>
              <a:ext uri="{FF2B5EF4-FFF2-40B4-BE49-F238E27FC236}">
                <a16:creationId xmlns:a16="http://schemas.microsoft.com/office/drawing/2014/main" id="{6FCDEF4B-4811-E207-DE0D-7CA0C5580D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54" y="1686199"/>
            <a:ext cx="5960638" cy="4731256"/>
          </a:xfrm>
          <a:noFill/>
        </p:spPr>
      </p:pic>
      <p:pic>
        <p:nvPicPr>
          <p:cNvPr id="14" name="Picture 13">
            <a:extLst>
              <a:ext uri="{FF2B5EF4-FFF2-40B4-BE49-F238E27FC236}">
                <a16:creationId xmlns:a16="http://schemas.microsoft.com/office/drawing/2014/main" id="{96B4B825-9320-D16D-0432-D7C02A606858}"/>
              </a:ext>
            </a:extLst>
          </p:cNvPr>
          <p:cNvPicPr>
            <a:picLocks noChangeAspect="1"/>
          </p:cNvPicPr>
          <p:nvPr/>
        </p:nvPicPr>
        <p:blipFill>
          <a:blip r:embed="rId4"/>
          <a:stretch>
            <a:fillRect/>
          </a:stretch>
        </p:blipFill>
        <p:spPr>
          <a:xfrm>
            <a:off x="6378174" y="1703120"/>
            <a:ext cx="5622482" cy="4769070"/>
          </a:xfrm>
          <a:prstGeom prst="rect">
            <a:avLst/>
          </a:prstGeom>
        </p:spPr>
      </p:pic>
      <p:sp>
        <p:nvSpPr>
          <p:cNvPr id="15" name="TextBox 14">
            <a:extLst>
              <a:ext uri="{FF2B5EF4-FFF2-40B4-BE49-F238E27FC236}">
                <a16:creationId xmlns:a16="http://schemas.microsoft.com/office/drawing/2014/main" id="{5D121390-274B-6C7F-0156-69CC1B8A9D1D}"/>
              </a:ext>
            </a:extLst>
          </p:cNvPr>
          <p:cNvSpPr txBox="1"/>
          <p:nvPr/>
        </p:nvSpPr>
        <p:spPr>
          <a:xfrm>
            <a:off x="2000886" y="1196926"/>
            <a:ext cx="194155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a:latin typeface="Arial" pitchFamily="34" charset="0"/>
              </a:rPr>
              <a:t>Censorship Strict</a:t>
            </a:r>
          </a:p>
        </p:txBody>
      </p:sp>
      <p:sp>
        <p:nvSpPr>
          <p:cNvPr id="16" name="TextBox 15">
            <a:extLst>
              <a:ext uri="{FF2B5EF4-FFF2-40B4-BE49-F238E27FC236}">
                <a16:creationId xmlns:a16="http://schemas.microsoft.com/office/drawing/2014/main" id="{D2E8A114-48DE-F448-0D1F-230A11436DE5}"/>
              </a:ext>
            </a:extLst>
          </p:cNvPr>
          <p:cNvSpPr txBox="1"/>
          <p:nvPr/>
        </p:nvSpPr>
        <p:spPr>
          <a:xfrm>
            <a:off x="7974785" y="1196926"/>
            <a:ext cx="244169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a:latin typeface="Arial" pitchFamily="34" charset="0"/>
              </a:rPr>
              <a:t>Censorship Non-Strict</a:t>
            </a:r>
          </a:p>
        </p:txBody>
      </p:sp>
      <p:sp>
        <p:nvSpPr>
          <p:cNvPr id="17" name="Rectangle 16">
            <a:extLst>
              <a:ext uri="{FF2B5EF4-FFF2-40B4-BE49-F238E27FC236}">
                <a16:creationId xmlns:a16="http://schemas.microsoft.com/office/drawing/2014/main" id="{2D337BDF-A8F9-D294-F5F0-E5900EA16FDB}"/>
              </a:ext>
            </a:extLst>
          </p:cNvPr>
          <p:cNvSpPr/>
          <p:nvPr/>
        </p:nvSpPr>
        <p:spPr bwMode="auto">
          <a:xfrm>
            <a:off x="479377" y="2924944"/>
            <a:ext cx="4968552" cy="288032"/>
          </a:xfrm>
          <a:prstGeom prst="rect">
            <a:avLst/>
          </a:prstGeom>
          <a:solidFill>
            <a:schemeClr val="accent2">
              <a:alpha val="50000"/>
            </a:schemeClr>
          </a:solidFill>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3" name="Rectangle 2">
            <a:extLst>
              <a:ext uri="{FF2B5EF4-FFF2-40B4-BE49-F238E27FC236}">
                <a16:creationId xmlns:a16="http://schemas.microsoft.com/office/drawing/2014/main" id="{37C5FEF4-A6DA-4D61-4D3D-7F75FFD6927B}"/>
              </a:ext>
            </a:extLst>
          </p:cNvPr>
          <p:cNvSpPr/>
          <p:nvPr/>
        </p:nvSpPr>
        <p:spPr bwMode="auto">
          <a:xfrm>
            <a:off x="479376" y="3573016"/>
            <a:ext cx="4968552" cy="288032"/>
          </a:xfrm>
          <a:prstGeom prst="rect">
            <a:avLst/>
          </a:prstGeom>
          <a:solidFill>
            <a:schemeClr val="accent2">
              <a:alpha val="50000"/>
            </a:schemeClr>
          </a:solidFill>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8" name="Rectangle 7">
            <a:extLst>
              <a:ext uri="{FF2B5EF4-FFF2-40B4-BE49-F238E27FC236}">
                <a16:creationId xmlns:a16="http://schemas.microsoft.com/office/drawing/2014/main" id="{DD6DE028-A7D8-510F-5FB1-076A81D89F2B}"/>
              </a:ext>
            </a:extLst>
          </p:cNvPr>
          <p:cNvSpPr/>
          <p:nvPr/>
        </p:nvSpPr>
        <p:spPr bwMode="auto">
          <a:xfrm>
            <a:off x="479376" y="4581128"/>
            <a:ext cx="4968552" cy="288032"/>
          </a:xfrm>
          <a:prstGeom prst="rect">
            <a:avLst/>
          </a:prstGeom>
          <a:solidFill>
            <a:schemeClr val="accent2">
              <a:alpha val="50000"/>
            </a:schemeClr>
          </a:solidFill>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9" name="Rectangle 8">
            <a:extLst>
              <a:ext uri="{FF2B5EF4-FFF2-40B4-BE49-F238E27FC236}">
                <a16:creationId xmlns:a16="http://schemas.microsoft.com/office/drawing/2014/main" id="{85D5C3FE-E544-FA0C-0295-052E84B33678}"/>
              </a:ext>
            </a:extLst>
          </p:cNvPr>
          <p:cNvSpPr/>
          <p:nvPr/>
        </p:nvSpPr>
        <p:spPr bwMode="auto">
          <a:xfrm>
            <a:off x="6722857" y="2924944"/>
            <a:ext cx="4968552" cy="288032"/>
          </a:xfrm>
          <a:prstGeom prst="rect">
            <a:avLst/>
          </a:prstGeom>
          <a:solidFill>
            <a:schemeClr val="accent2">
              <a:alpha val="50000"/>
            </a:schemeClr>
          </a:solidFill>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Rectangle 9">
            <a:extLst>
              <a:ext uri="{FF2B5EF4-FFF2-40B4-BE49-F238E27FC236}">
                <a16:creationId xmlns:a16="http://schemas.microsoft.com/office/drawing/2014/main" id="{69281BF3-783C-47FD-AADA-7F8914A32FE1}"/>
              </a:ext>
            </a:extLst>
          </p:cNvPr>
          <p:cNvSpPr/>
          <p:nvPr/>
        </p:nvSpPr>
        <p:spPr bwMode="auto">
          <a:xfrm>
            <a:off x="6722857" y="3573016"/>
            <a:ext cx="4968552" cy="288032"/>
          </a:xfrm>
          <a:prstGeom prst="rect">
            <a:avLst/>
          </a:prstGeom>
          <a:solidFill>
            <a:schemeClr val="accent2">
              <a:alpha val="50000"/>
            </a:schemeClr>
          </a:solidFill>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Rectangle 10">
            <a:extLst>
              <a:ext uri="{FF2B5EF4-FFF2-40B4-BE49-F238E27FC236}">
                <a16:creationId xmlns:a16="http://schemas.microsoft.com/office/drawing/2014/main" id="{9956CACD-0418-99A0-4773-AD11A567D31C}"/>
              </a:ext>
            </a:extLst>
          </p:cNvPr>
          <p:cNvSpPr/>
          <p:nvPr/>
        </p:nvSpPr>
        <p:spPr bwMode="auto">
          <a:xfrm>
            <a:off x="6732729" y="4591608"/>
            <a:ext cx="4968552" cy="288032"/>
          </a:xfrm>
          <a:prstGeom prst="rect">
            <a:avLst/>
          </a:prstGeom>
          <a:solidFill>
            <a:schemeClr val="accent2">
              <a:alpha val="50000"/>
            </a:schemeClr>
          </a:solidFill>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Tree>
    <p:extLst>
      <p:ext uri="{BB962C8B-B14F-4D97-AF65-F5344CB8AC3E}">
        <p14:creationId xmlns:p14="http://schemas.microsoft.com/office/powerpoint/2010/main" val="299317111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F76B-027D-147A-DF39-240D561BDD12}"/>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8D56A926-973E-6E14-93E4-94F278C1154F}"/>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8224EABD-F7E1-21E6-C386-B4E3C4D7198C}"/>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AB95BFDC-D171-1D03-99CF-975A6ACF9E27}"/>
              </a:ext>
            </a:extLst>
          </p:cNvPr>
          <p:cNvSpPr>
            <a:spLocks noGrp="1"/>
          </p:cNvSpPr>
          <p:nvPr>
            <p:ph type="sldNum" sz="quarter" idx="12"/>
          </p:nvPr>
        </p:nvSpPr>
        <p:spPr/>
        <p:txBody>
          <a:bodyPr/>
          <a:lstStyle/>
          <a:p>
            <a:pPr>
              <a:defRPr/>
            </a:pPr>
            <a:fld id="{05BC9FAB-BDC1-47C0-A8BB-6E12A8205D33}" type="slidenum">
              <a:rPr lang="de-DE" smtClean="0"/>
              <a:pPr>
                <a:defRPr/>
              </a:pPr>
              <a:t>22</a:t>
            </a:fld>
            <a:endParaRPr lang="de-DE" dirty="0"/>
          </a:p>
        </p:txBody>
      </p:sp>
      <p:sp>
        <p:nvSpPr>
          <p:cNvPr id="7" name="Text Placeholder 6">
            <a:extLst>
              <a:ext uri="{FF2B5EF4-FFF2-40B4-BE49-F238E27FC236}">
                <a16:creationId xmlns:a16="http://schemas.microsoft.com/office/drawing/2014/main" id="{106ECBB1-BAC0-C28B-1A14-5E74C595E612}"/>
              </a:ext>
            </a:extLst>
          </p:cNvPr>
          <p:cNvSpPr>
            <a:spLocks noGrp="1"/>
          </p:cNvSpPr>
          <p:nvPr>
            <p:ph type="body" sz="quarter" idx="13"/>
          </p:nvPr>
        </p:nvSpPr>
        <p:spPr/>
        <p:txBody>
          <a:bodyPr/>
          <a:lstStyle/>
          <a:p>
            <a:r>
              <a:rPr lang="en-DE" dirty="0"/>
              <a:t>Censorship Classification Framework: Classification Criteria</a:t>
            </a:r>
          </a:p>
        </p:txBody>
      </p:sp>
      <p:sp>
        <p:nvSpPr>
          <p:cNvPr id="15" name="TextBox 14">
            <a:extLst>
              <a:ext uri="{FF2B5EF4-FFF2-40B4-BE49-F238E27FC236}">
                <a16:creationId xmlns:a16="http://schemas.microsoft.com/office/drawing/2014/main" id="{5D121390-274B-6C7F-0156-69CC1B8A9D1D}"/>
              </a:ext>
            </a:extLst>
          </p:cNvPr>
          <p:cNvSpPr txBox="1"/>
          <p:nvPr/>
        </p:nvSpPr>
        <p:spPr>
          <a:xfrm>
            <a:off x="1919536" y="1340768"/>
            <a:ext cx="194155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a:latin typeface="Arial" pitchFamily="34" charset="0"/>
              </a:rPr>
              <a:t>Censorship Strict</a:t>
            </a:r>
          </a:p>
        </p:txBody>
      </p:sp>
      <p:sp>
        <p:nvSpPr>
          <p:cNvPr id="16" name="TextBox 15">
            <a:extLst>
              <a:ext uri="{FF2B5EF4-FFF2-40B4-BE49-F238E27FC236}">
                <a16:creationId xmlns:a16="http://schemas.microsoft.com/office/drawing/2014/main" id="{D2E8A114-48DE-F448-0D1F-230A11436DE5}"/>
              </a:ext>
            </a:extLst>
          </p:cNvPr>
          <p:cNvSpPr txBox="1"/>
          <p:nvPr/>
        </p:nvSpPr>
        <p:spPr>
          <a:xfrm>
            <a:off x="7902777" y="1331476"/>
            <a:ext cx="244169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a:latin typeface="Arial" pitchFamily="34" charset="0"/>
              </a:rPr>
              <a:t>Censorship Non-Strict</a:t>
            </a:r>
          </a:p>
        </p:txBody>
      </p:sp>
      <p:pic>
        <p:nvPicPr>
          <p:cNvPr id="9" name="Content Placeholder 7">
            <a:extLst>
              <a:ext uri="{FF2B5EF4-FFF2-40B4-BE49-F238E27FC236}">
                <a16:creationId xmlns:a16="http://schemas.microsoft.com/office/drawing/2014/main" id="{810B4A96-21AB-5D43-1D3D-9BB1146A1E11}"/>
              </a:ext>
            </a:extLst>
          </p:cNvPr>
          <p:cNvPicPr>
            <a:picLocks noChangeAspect="1"/>
          </p:cNvPicPr>
          <p:nvPr/>
        </p:nvPicPr>
        <p:blipFill>
          <a:blip r:embed="rId3"/>
          <a:stretch>
            <a:fillRect/>
          </a:stretch>
        </p:blipFill>
        <p:spPr bwMode="auto">
          <a:xfrm>
            <a:off x="886764" y="2049341"/>
            <a:ext cx="4129116" cy="3312368"/>
          </a:xfrm>
          <a:prstGeom prst="rect">
            <a:avLst/>
          </a:prstGeom>
          <a:noFill/>
          <a:ln w="9525">
            <a:noFill/>
            <a:miter lim="800000"/>
            <a:headEnd/>
            <a:tailEnd/>
          </a:ln>
        </p:spPr>
      </p:pic>
      <p:pic>
        <p:nvPicPr>
          <p:cNvPr id="11" name="Picture 10" descr="A table with text and numbers&#10;&#10;Description automatically generated">
            <a:extLst>
              <a:ext uri="{FF2B5EF4-FFF2-40B4-BE49-F238E27FC236}">
                <a16:creationId xmlns:a16="http://schemas.microsoft.com/office/drawing/2014/main" id="{E7AD5D82-A94F-DA8C-C780-BDD1118BF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0136" y="2064968"/>
            <a:ext cx="3800106" cy="3164232"/>
          </a:xfrm>
          <a:prstGeom prst="rect">
            <a:avLst/>
          </a:prstGeom>
        </p:spPr>
      </p:pic>
      <p:sp>
        <p:nvSpPr>
          <p:cNvPr id="12" name="Rectangle 11">
            <a:extLst>
              <a:ext uri="{FF2B5EF4-FFF2-40B4-BE49-F238E27FC236}">
                <a16:creationId xmlns:a16="http://schemas.microsoft.com/office/drawing/2014/main" id="{DC78A513-A170-FB88-78B9-05FACCE37282}"/>
              </a:ext>
            </a:extLst>
          </p:cNvPr>
          <p:cNvSpPr/>
          <p:nvPr/>
        </p:nvSpPr>
        <p:spPr bwMode="auto">
          <a:xfrm>
            <a:off x="1223130" y="3467064"/>
            <a:ext cx="3456384" cy="360040"/>
          </a:xfrm>
          <a:prstGeom prst="rect">
            <a:avLst/>
          </a:prstGeom>
          <a:solidFill>
            <a:schemeClr val="accent2">
              <a:alpha val="5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3" name="Rectangle 12">
            <a:extLst>
              <a:ext uri="{FF2B5EF4-FFF2-40B4-BE49-F238E27FC236}">
                <a16:creationId xmlns:a16="http://schemas.microsoft.com/office/drawing/2014/main" id="{BAC67EC8-E860-BDAB-B908-CA2B26699AC3}"/>
              </a:ext>
            </a:extLst>
          </p:cNvPr>
          <p:cNvSpPr/>
          <p:nvPr/>
        </p:nvSpPr>
        <p:spPr bwMode="auto">
          <a:xfrm>
            <a:off x="7491997" y="3444693"/>
            <a:ext cx="3456384" cy="360040"/>
          </a:xfrm>
          <a:prstGeom prst="rect">
            <a:avLst/>
          </a:prstGeom>
          <a:solidFill>
            <a:schemeClr val="accent2">
              <a:alpha val="5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Tree>
    <p:extLst>
      <p:ext uri="{BB962C8B-B14F-4D97-AF65-F5344CB8AC3E}">
        <p14:creationId xmlns:p14="http://schemas.microsoft.com/office/powerpoint/2010/main" val="354515419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AE9C-BD96-5E6B-5B0F-D85187E24355}"/>
              </a:ext>
            </a:extLst>
          </p:cNvPr>
          <p:cNvSpPr>
            <a:spLocks noGrp="1"/>
          </p:cNvSpPr>
          <p:nvPr>
            <p:ph type="title"/>
          </p:nvPr>
        </p:nvSpPr>
        <p:spPr/>
        <p:txBody>
          <a:bodyPr/>
          <a:lstStyle/>
          <a:p>
            <a:r>
              <a:rPr lang="en-DE" dirty="0"/>
              <a:t>Methodology</a:t>
            </a:r>
          </a:p>
        </p:txBody>
      </p:sp>
      <p:sp>
        <p:nvSpPr>
          <p:cNvPr id="3" name="Content Placeholder 2">
            <a:extLst>
              <a:ext uri="{FF2B5EF4-FFF2-40B4-BE49-F238E27FC236}">
                <a16:creationId xmlns:a16="http://schemas.microsoft.com/office/drawing/2014/main" id="{7FB1D393-C54E-8B39-B9C4-327976593513}"/>
              </a:ext>
            </a:extLst>
          </p:cNvPr>
          <p:cNvSpPr>
            <a:spLocks noGrp="1"/>
          </p:cNvSpPr>
          <p:nvPr>
            <p:ph idx="1"/>
          </p:nvPr>
        </p:nvSpPr>
        <p:spPr>
          <a:xfrm>
            <a:off x="334434" y="980728"/>
            <a:ext cx="6913694" cy="5400675"/>
          </a:xfrm>
        </p:spPr>
        <p:txBody>
          <a:bodyPr/>
          <a:lstStyle/>
          <a:p>
            <a:r>
              <a:rPr lang="en-DE" u="sng" dirty="0"/>
              <a:t>Monitoring Component</a:t>
            </a:r>
          </a:p>
          <a:p>
            <a:pPr marL="285750" indent="-285750">
              <a:buFont typeface="Arial" panose="020B0604020202020204" pitchFamily="34" charset="0"/>
              <a:buChar char="•"/>
            </a:pPr>
            <a:r>
              <a:rPr lang="en-DE" dirty="0"/>
              <a:t>Tracks transaction activity of addresses on OFAC’s SDN list</a:t>
            </a:r>
            <a:r>
              <a:rPr lang="en-GB" sz="1800" baseline="30000" dirty="0">
                <a:latin typeface="Arial" pitchFamily="34" charset="0"/>
              </a:rPr>
              <a:t> 1</a:t>
            </a:r>
            <a:endParaRPr lang="en-DE" dirty="0"/>
          </a:p>
          <a:p>
            <a:pPr marL="285750" indent="-285750">
              <a:buFont typeface="Arial" panose="020B0604020202020204" pitchFamily="34" charset="0"/>
              <a:buChar char="•"/>
            </a:pPr>
            <a:r>
              <a:rPr lang="en-DE" dirty="0"/>
              <a:t>Leverages Alchemy’s</a:t>
            </a:r>
            <a:r>
              <a:rPr lang="en-GB" sz="1800" baseline="30000" dirty="0">
                <a:latin typeface="Arial" pitchFamily="34" charset="0"/>
              </a:rPr>
              <a:t> 2</a:t>
            </a:r>
            <a:r>
              <a:rPr lang="en-DE" dirty="0"/>
              <a:t> RPC endpoint for Blockchain monitoring</a:t>
            </a:r>
          </a:p>
          <a:p>
            <a:pPr marL="285750" indent="-285750">
              <a:buFont typeface="Arial" panose="020B0604020202020204" pitchFamily="34" charset="0"/>
              <a:buChar char="•"/>
            </a:pPr>
            <a:endParaRPr lang="en-DE" dirty="0"/>
          </a:p>
          <a:p>
            <a:pPr marL="0" indent="0"/>
            <a:r>
              <a:rPr lang="en-DE" u="sng" dirty="0"/>
              <a:t>Storage Component</a:t>
            </a:r>
          </a:p>
          <a:p>
            <a:pPr marL="285750" indent="-285750">
              <a:buFont typeface="Arial" panose="020B0604020202020204" pitchFamily="34" charset="0"/>
              <a:buChar char="•"/>
            </a:pPr>
            <a:r>
              <a:rPr lang="en-DE" dirty="0"/>
              <a:t>We use a locally running MongoDB</a:t>
            </a:r>
            <a:r>
              <a:rPr lang="en-GB" sz="1800" baseline="30000" dirty="0">
                <a:latin typeface="Arial" pitchFamily="34" charset="0"/>
              </a:rPr>
              <a:t> 3</a:t>
            </a:r>
            <a:r>
              <a:rPr lang="en-DE" dirty="0"/>
              <a:t> server for our Database</a:t>
            </a:r>
          </a:p>
          <a:p>
            <a:pPr marL="285750" indent="-285750">
              <a:buFont typeface="Arial" panose="020B0604020202020204" pitchFamily="34" charset="0"/>
              <a:buChar char="•"/>
            </a:pPr>
            <a:r>
              <a:rPr lang="en-DE" dirty="0"/>
              <a:t>Store logs created by the monitoring component for later data analysis </a:t>
            </a:r>
          </a:p>
          <a:p>
            <a:pPr marL="285750" indent="-285750">
              <a:buFont typeface="Arial" panose="020B0604020202020204" pitchFamily="34" charset="0"/>
              <a:buChar char="•"/>
            </a:pPr>
            <a:endParaRPr lang="en-DE" dirty="0"/>
          </a:p>
          <a:p>
            <a:pPr marL="0" indent="0"/>
            <a:r>
              <a:rPr lang="en-DE" u="sng" dirty="0"/>
              <a:t>Data Analysis Component</a:t>
            </a:r>
          </a:p>
          <a:p>
            <a:pPr marL="285750" indent="-285750">
              <a:buFont typeface="Arial" panose="020B0604020202020204" pitchFamily="34" charset="0"/>
              <a:buChar char="•"/>
            </a:pPr>
            <a:r>
              <a:rPr lang="en-DE" dirty="0"/>
              <a:t>Processes logs and applies our censorship classification framework</a:t>
            </a:r>
          </a:p>
          <a:p>
            <a:pPr marL="285750" indent="-285750">
              <a:buFont typeface="Arial" panose="020B0604020202020204" pitchFamily="34" charset="0"/>
              <a:buChar char="•"/>
            </a:pPr>
            <a:r>
              <a:rPr lang="en-DE" dirty="0"/>
              <a:t>Measures the impact censorship has on inclusion time</a:t>
            </a:r>
          </a:p>
          <a:p>
            <a:pPr marL="285750" indent="-285750">
              <a:buFont typeface="Arial" panose="020B0604020202020204" pitchFamily="34" charset="0"/>
              <a:buChar char="•"/>
            </a:pPr>
            <a:r>
              <a:rPr lang="en-DE" dirty="0"/>
              <a:t>Investigates network participant behavior </a:t>
            </a:r>
          </a:p>
          <a:p>
            <a:pPr marL="285750" indent="-285750">
              <a:buFont typeface="Arial" panose="020B0604020202020204" pitchFamily="34" charset="0"/>
              <a:buChar char="•"/>
            </a:pPr>
            <a:r>
              <a:rPr lang="en-DE" dirty="0"/>
              <a:t>Python libraries such as NumPy and Matplotlib</a:t>
            </a:r>
          </a:p>
        </p:txBody>
      </p:sp>
      <p:sp>
        <p:nvSpPr>
          <p:cNvPr id="4" name="Date Placeholder 3">
            <a:extLst>
              <a:ext uri="{FF2B5EF4-FFF2-40B4-BE49-F238E27FC236}">
                <a16:creationId xmlns:a16="http://schemas.microsoft.com/office/drawing/2014/main" id="{89464763-142E-5653-B5DA-E2F26E0C7486}"/>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EDA8AAC8-1BB2-80A9-087A-90708AC53CDE}"/>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D478089C-8D2D-C1E7-54A8-4697C4D3EB08}"/>
              </a:ext>
            </a:extLst>
          </p:cNvPr>
          <p:cNvSpPr>
            <a:spLocks noGrp="1"/>
          </p:cNvSpPr>
          <p:nvPr>
            <p:ph type="sldNum" sz="quarter" idx="12"/>
          </p:nvPr>
        </p:nvSpPr>
        <p:spPr/>
        <p:txBody>
          <a:bodyPr/>
          <a:lstStyle/>
          <a:p>
            <a:pPr>
              <a:defRPr/>
            </a:pPr>
            <a:fld id="{05BC9FAB-BDC1-47C0-A8BB-6E12A8205D33}" type="slidenum">
              <a:rPr lang="de-DE" smtClean="0"/>
              <a:pPr>
                <a:defRPr/>
              </a:pPr>
              <a:t>23</a:t>
            </a:fld>
            <a:endParaRPr lang="de-DE" dirty="0"/>
          </a:p>
        </p:txBody>
      </p:sp>
      <p:sp>
        <p:nvSpPr>
          <p:cNvPr id="7" name="Text Placeholder 6">
            <a:extLst>
              <a:ext uri="{FF2B5EF4-FFF2-40B4-BE49-F238E27FC236}">
                <a16:creationId xmlns:a16="http://schemas.microsoft.com/office/drawing/2014/main" id="{4D4153B7-03C6-8E7A-085B-40A9A98A917B}"/>
              </a:ext>
            </a:extLst>
          </p:cNvPr>
          <p:cNvSpPr>
            <a:spLocks noGrp="1"/>
          </p:cNvSpPr>
          <p:nvPr>
            <p:ph type="body" sz="quarter" idx="13"/>
          </p:nvPr>
        </p:nvSpPr>
        <p:spPr/>
        <p:txBody>
          <a:bodyPr/>
          <a:lstStyle/>
          <a:p>
            <a:r>
              <a:rPr lang="en-DE" dirty="0"/>
              <a:t>Monitoring System Set-Up</a:t>
            </a:r>
          </a:p>
        </p:txBody>
      </p:sp>
      <p:pic>
        <p:nvPicPr>
          <p:cNvPr id="10" name="Picture 9" descr="A green and black text&#10;&#10;Description automatically generated">
            <a:extLst>
              <a:ext uri="{FF2B5EF4-FFF2-40B4-BE49-F238E27FC236}">
                <a16:creationId xmlns:a16="http://schemas.microsoft.com/office/drawing/2014/main" id="{01283C8A-5444-FBA0-FF7A-E40A9BC10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994" y="3013229"/>
            <a:ext cx="3296256" cy="831541"/>
          </a:xfrm>
          <a:prstGeom prst="rect">
            <a:avLst/>
          </a:prstGeom>
        </p:spPr>
      </p:pic>
      <p:pic>
        <p:nvPicPr>
          <p:cNvPr id="12" name="Picture 11" descr="A blue triangle with black background&#10;&#10;Description automatically generated">
            <a:extLst>
              <a:ext uri="{FF2B5EF4-FFF2-40B4-BE49-F238E27FC236}">
                <a16:creationId xmlns:a16="http://schemas.microsoft.com/office/drawing/2014/main" id="{28F0A1D2-0D00-41D5-8686-32FF961A6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903" y="980728"/>
            <a:ext cx="1537727" cy="1313475"/>
          </a:xfrm>
          <a:prstGeom prst="rect">
            <a:avLst/>
          </a:prstGeom>
        </p:spPr>
      </p:pic>
      <p:sp>
        <p:nvSpPr>
          <p:cNvPr id="13" name="TextBox 12">
            <a:extLst>
              <a:ext uri="{FF2B5EF4-FFF2-40B4-BE49-F238E27FC236}">
                <a16:creationId xmlns:a16="http://schemas.microsoft.com/office/drawing/2014/main" id="{BF3F7EBA-EF96-0B62-613C-8D48781331F3}"/>
              </a:ext>
            </a:extLst>
          </p:cNvPr>
          <p:cNvSpPr txBox="1"/>
          <p:nvPr/>
        </p:nvSpPr>
        <p:spPr>
          <a:xfrm>
            <a:off x="7770616" y="5877272"/>
            <a:ext cx="4213013" cy="6001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100" baseline="30000" dirty="0">
                <a:latin typeface="Arial" pitchFamily="34" charset="0"/>
              </a:rPr>
              <a:t>1</a:t>
            </a:r>
            <a:r>
              <a:rPr lang="en-GB" sz="1100" dirty="0">
                <a:latin typeface="Arial" pitchFamily="34" charset="0"/>
              </a:rPr>
              <a:t> https://github.com/ultrasoundmoney/ofac-ethereum-addresses </a:t>
            </a:r>
          </a:p>
          <a:p>
            <a:r>
              <a:rPr lang="en-GB" sz="1100" baseline="30000" dirty="0">
                <a:latin typeface="Arial" pitchFamily="34" charset="0"/>
              </a:rPr>
              <a:t>2</a:t>
            </a:r>
            <a:r>
              <a:rPr lang="en-GB" sz="1100" dirty="0">
                <a:latin typeface="Arial" pitchFamily="34" charset="0"/>
              </a:rPr>
              <a:t> https://www.alchemy.com/ </a:t>
            </a:r>
          </a:p>
          <a:p>
            <a:r>
              <a:rPr lang="en-GB" sz="1100" baseline="30000" dirty="0">
                <a:latin typeface="Arial" pitchFamily="34" charset="0"/>
              </a:rPr>
              <a:t>3</a:t>
            </a:r>
            <a:r>
              <a:rPr lang="en-GB" sz="1100" dirty="0">
                <a:latin typeface="Arial" pitchFamily="34" charset="0"/>
              </a:rPr>
              <a:t> https://www.mongodb.com/ </a:t>
            </a:r>
            <a:endParaRPr lang="en-DE" sz="1100" dirty="0">
              <a:latin typeface="Arial" pitchFamily="34" charset="0"/>
            </a:endParaRPr>
          </a:p>
        </p:txBody>
      </p:sp>
      <p:sp>
        <p:nvSpPr>
          <p:cNvPr id="14" name="TextBox 13">
            <a:extLst>
              <a:ext uri="{FF2B5EF4-FFF2-40B4-BE49-F238E27FC236}">
                <a16:creationId xmlns:a16="http://schemas.microsoft.com/office/drawing/2014/main" id="{BF46CA8D-F4D5-B84E-18DD-6BCEFABFC0D3}"/>
              </a:ext>
            </a:extLst>
          </p:cNvPr>
          <p:cNvSpPr txBox="1"/>
          <p:nvPr/>
        </p:nvSpPr>
        <p:spPr>
          <a:xfrm>
            <a:off x="11525251" y="3244334"/>
            <a:ext cx="26962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800" baseline="30000" dirty="0">
                <a:latin typeface="Arial" pitchFamily="34" charset="0"/>
              </a:rPr>
              <a:t>3</a:t>
            </a:r>
            <a:endParaRPr lang="en-DE" dirty="0">
              <a:latin typeface="Arial" pitchFamily="34" charset="0"/>
            </a:endParaRPr>
          </a:p>
        </p:txBody>
      </p:sp>
      <p:sp>
        <p:nvSpPr>
          <p:cNvPr id="15" name="TextBox 14">
            <a:extLst>
              <a:ext uri="{FF2B5EF4-FFF2-40B4-BE49-F238E27FC236}">
                <a16:creationId xmlns:a16="http://schemas.microsoft.com/office/drawing/2014/main" id="{08E1A3DE-C7BC-92C8-F909-35DD41FD4A2A}"/>
              </a:ext>
            </a:extLst>
          </p:cNvPr>
          <p:cNvSpPr txBox="1"/>
          <p:nvPr/>
        </p:nvSpPr>
        <p:spPr>
          <a:xfrm>
            <a:off x="10140691" y="949190"/>
            <a:ext cx="26962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800" baseline="30000" dirty="0">
                <a:latin typeface="Arial" pitchFamily="34" charset="0"/>
              </a:rPr>
              <a:t>1</a:t>
            </a:r>
            <a:endParaRPr lang="en-DE" dirty="0">
              <a:latin typeface="Arial" pitchFamily="34" charset="0"/>
            </a:endParaRPr>
          </a:p>
        </p:txBody>
      </p:sp>
    </p:spTree>
    <p:extLst>
      <p:ext uri="{BB962C8B-B14F-4D97-AF65-F5344CB8AC3E}">
        <p14:creationId xmlns:p14="http://schemas.microsoft.com/office/powerpoint/2010/main" val="395016768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2A2A41-DB31-DA0B-91A5-FA4B00F5357E}"/>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EFB8FAFA-07EF-F643-3EDE-EA933C526F5D}"/>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305EB0E8-6265-7520-0AFF-B394B3E73995}"/>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7C56955-CB88-A0F7-823B-22A26D69A733}"/>
              </a:ext>
            </a:extLst>
          </p:cNvPr>
          <p:cNvSpPr>
            <a:spLocks noGrp="1"/>
          </p:cNvSpPr>
          <p:nvPr>
            <p:ph type="sldNum" sz="quarter" idx="12"/>
          </p:nvPr>
        </p:nvSpPr>
        <p:spPr/>
        <p:txBody>
          <a:bodyPr/>
          <a:lstStyle/>
          <a:p>
            <a:pPr>
              <a:defRPr/>
            </a:pPr>
            <a:fld id="{05BC9FAB-BDC1-47C0-A8BB-6E12A8205D33}" type="slidenum">
              <a:rPr lang="de-DE" smtClean="0"/>
              <a:pPr>
                <a:defRPr/>
              </a:pPr>
              <a:t>24</a:t>
            </a:fld>
            <a:endParaRPr lang="de-DE" dirty="0"/>
          </a:p>
        </p:txBody>
      </p:sp>
      <p:sp>
        <p:nvSpPr>
          <p:cNvPr id="9" name="Text Placeholder 8">
            <a:extLst>
              <a:ext uri="{FF2B5EF4-FFF2-40B4-BE49-F238E27FC236}">
                <a16:creationId xmlns:a16="http://schemas.microsoft.com/office/drawing/2014/main" id="{9C7E1B49-4711-8BE7-4D1C-D0F677A89050}"/>
              </a:ext>
            </a:extLst>
          </p:cNvPr>
          <p:cNvSpPr>
            <a:spLocks noGrp="1"/>
          </p:cNvSpPr>
          <p:nvPr>
            <p:ph type="body" sz="quarter" idx="13"/>
          </p:nvPr>
        </p:nvSpPr>
        <p:spPr/>
        <p:txBody>
          <a:bodyPr/>
          <a:lstStyle/>
          <a:p>
            <a:r>
              <a:rPr lang="en-DE" dirty="0"/>
              <a:t>Monitoring System Flow Illustration</a:t>
            </a:r>
          </a:p>
        </p:txBody>
      </p:sp>
      <p:sp>
        <p:nvSpPr>
          <p:cNvPr id="10" name="Can 9">
            <a:extLst>
              <a:ext uri="{FF2B5EF4-FFF2-40B4-BE49-F238E27FC236}">
                <a16:creationId xmlns:a16="http://schemas.microsoft.com/office/drawing/2014/main" id="{1A4FC4CB-CEE4-AC0A-DB35-4566A320C8F9}"/>
              </a:ext>
            </a:extLst>
          </p:cNvPr>
          <p:cNvSpPr/>
          <p:nvPr/>
        </p:nvSpPr>
        <p:spPr>
          <a:xfrm>
            <a:off x="2063552" y="1754753"/>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0EFAFDD3-ABD0-72CC-3E83-C6F2316C50F5}"/>
              </a:ext>
            </a:extLst>
          </p:cNvPr>
          <p:cNvSpPr txBox="1"/>
          <p:nvPr/>
        </p:nvSpPr>
        <p:spPr>
          <a:xfrm>
            <a:off x="2174592" y="2103478"/>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pic>
        <p:nvPicPr>
          <p:cNvPr id="13" name="Graphic 12" descr="Eye with solid fill">
            <a:extLst>
              <a:ext uri="{FF2B5EF4-FFF2-40B4-BE49-F238E27FC236}">
                <a16:creationId xmlns:a16="http://schemas.microsoft.com/office/drawing/2014/main" id="{E914DA5A-0EAD-E51F-BC11-C76AF865C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1746" y="2562560"/>
            <a:ext cx="398146" cy="398146"/>
          </a:xfrm>
          <a:prstGeom prst="rect">
            <a:avLst/>
          </a:prstGeom>
        </p:spPr>
      </p:pic>
      <p:pic>
        <p:nvPicPr>
          <p:cNvPr id="14" name="Graphic 13" descr="Magnifying glass with solid fill">
            <a:extLst>
              <a:ext uri="{FF2B5EF4-FFF2-40B4-BE49-F238E27FC236}">
                <a16:creationId xmlns:a16="http://schemas.microsoft.com/office/drawing/2014/main" id="{472CBAA8-366C-5E33-E8A2-8D3B4BF98C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7054" y="2446521"/>
            <a:ext cx="593403" cy="593403"/>
          </a:xfrm>
          <a:prstGeom prst="rect">
            <a:avLst/>
          </a:prstGeom>
        </p:spPr>
      </p:pic>
      <p:pic>
        <p:nvPicPr>
          <p:cNvPr id="44" name="Graphic 43" descr="Badge 1 outline">
            <a:extLst>
              <a:ext uri="{FF2B5EF4-FFF2-40B4-BE49-F238E27FC236}">
                <a16:creationId xmlns:a16="http://schemas.microsoft.com/office/drawing/2014/main" id="{097D6DE4-9285-5E80-B345-0AD34952C5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9724" y="2860435"/>
            <a:ext cx="352541" cy="352541"/>
          </a:xfrm>
          <a:prstGeom prst="rect">
            <a:avLst/>
          </a:prstGeom>
        </p:spPr>
      </p:pic>
      <p:sp>
        <p:nvSpPr>
          <p:cNvPr id="2" name="TextBox 1">
            <a:extLst>
              <a:ext uri="{FF2B5EF4-FFF2-40B4-BE49-F238E27FC236}">
                <a16:creationId xmlns:a16="http://schemas.microsoft.com/office/drawing/2014/main" id="{5BABA459-0EE1-7A03-2E58-AED9AEB97FD3}"/>
              </a:ext>
            </a:extLst>
          </p:cNvPr>
          <p:cNvSpPr txBox="1"/>
          <p:nvPr/>
        </p:nvSpPr>
        <p:spPr>
          <a:xfrm>
            <a:off x="3508373" y="1355965"/>
            <a:ext cx="1236678" cy="30777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Transaction</a:t>
            </a:r>
          </a:p>
        </p:txBody>
      </p:sp>
      <p:cxnSp>
        <p:nvCxnSpPr>
          <p:cNvPr id="3" name="Curved Connector 2">
            <a:extLst>
              <a:ext uri="{FF2B5EF4-FFF2-40B4-BE49-F238E27FC236}">
                <a16:creationId xmlns:a16="http://schemas.microsoft.com/office/drawing/2014/main" id="{764535FF-8F4A-9A7F-8DA7-8F33FA4743E1}"/>
              </a:ext>
            </a:extLst>
          </p:cNvPr>
          <p:cNvCxnSpPr>
            <a:cxnSpLocks/>
          </p:cNvCxnSpPr>
          <p:nvPr/>
        </p:nvCxnSpPr>
        <p:spPr>
          <a:xfrm rot="10800000" flipV="1">
            <a:off x="3159157" y="1509853"/>
            <a:ext cx="349216" cy="76290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63243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2A2A41-DB31-DA0B-91A5-FA4B00F5357E}"/>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EFB8FAFA-07EF-F643-3EDE-EA933C526F5D}"/>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305EB0E8-6265-7520-0AFF-B394B3E73995}"/>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7C56955-CB88-A0F7-823B-22A26D69A733}"/>
              </a:ext>
            </a:extLst>
          </p:cNvPr>
          <p:cNvSpPr>
            <a:spLocks noGrp="1"/>
          </p:cNvSpPr>
          <p:nvPr>
            <p:ph type="sldNum" sz="quarter" idx="12"/>
          </p:nvPr>
        </p:nvSpPr>
        <p:spPr/>
        <p:txBody>
          <a:bodyPr/>
          <a:lstStyle/>
          <a:p>
            <a:pPr>
              <a:defRPr/>
            </a:pPr>
            <a:fld id="{05BC9FAB-BDC1-47C0-A8BB-6E12A8205D33}" type="slidenum">
              <a:rPr lang="de-DE" smtClean="0"/>
              <a:pPr>
                <a:defRPr/>
              </a:pPr>
              <a:t>25</a:t>
            </a:fld>
            <a:endParaRPr lang="de-DE" dirty="0"/>
          </a:p>
        </p:txBody>
      </p:sp>
      <p:sp>
        <p:nvSpPr>
          <p:cNvPr id="9" name="Text Placeholder 8">
            <a:extLst>
              <a:ext uri="{FF2B5EF4-FFF2-40B4-BE49-F238E27FC236}">
                <a16:creationId xmlns:a16="http://schemas.microsoft.com/office/drawing/2014/main" id="{9C7E1B49-4711-8BE7-4D1C-D0F677A89050}"/>
              </a:ext>
            </a:extLst>
          </p:cNvPr>
          <p:cNvSpPr>
            <a:spLocks noGrp="1"/>
          </p:cNvSpPr>
          <p:nvPr>
            <p:ph type="body" sz="quarter" idx="13"/>
          </p:nvPr>
        </p:nvSpPr>
        <p:spPr/>
        <p:txBody>
          <a:bodyPr/>
          <a:lstStyle/>
          <a:p>
            <a:r>
              <a:rPr lang="en-DE" dirty="0"/>
              <a:t>Monitoring System Flow Illustration</a:t>
            </a:r>
          </a:p>
        </p:txBody>
      </p:sp>
      <p:sp>
        <p:nvSpPr>
          <p:cNvPr id="10" name="Can 9">
            <a:extLst>
              <a:ext uri="{FF2B5EF4-FFF2-40B4-BE49-F238E27FC236}">
                <a16:creationId xmlns:a16="http://schemas.microsoft.com/office/drawing/2014/main" id="{1A4FC4CB-CEE4-AC0A-DB35-4566A320C8F9}"/>
              </a:ext>
            </a:extLst>
          </p:cNvPr>
          <p:cNvSpPr/>
          <p:nvPr/>
        </p:nvSpPr>
        <p:spPr>
          <a:xfrm>
            <a:off x="2063552" y="1754753"/>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0EFAFDD3-ABD0-72CC-3E83-C6F2316C50F5}"/>
              </a:ext>
            </a:extLst>
          </p:cNvPr>
          <p:cNvSpPr txBox="1"/>
          <p:nvPr/>
        </p:nvSpPr>
        <p:spPr>
          <a:xfrm>
            <a:off x="2174592" y="2103478"/>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pic>
        <p:nvPicPr>
          <p:cNvPr id="13" name="Graphic 12" descr="Eye with solid fill">
            <a:extLst>
              <a:ext uri="{FF2B5EF4-FFF2-40B4-BE49-F238E27FC236}">
                <a16:creationId xmlns:a16="http://schemas.microsoft.com/office/drawing/2014/main" id="{E914DA5A-0EAD-E51F-BC11-C76AF865C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1746" y="2562560"/>
            <a:ext cx="398146" cy="398146"/>
          </a:xfrm>
          <a:prstGeom prst="rect">
            <a:avLst/>
          </a:prstGeom>
        </p:spPr>
      </p:pic>
      <p:pic>
        <p:nvPicPr>
          <p:cNvPr id="14" name="Graphic 13" descr="Magnifying glass with solid fill">
            <a:extLst>
              <a:ext uri="{FF2B5EF4-FFF2-40B4-BE49-F238E27FC236}">
                <a16:creationId xmlns:a16="http://schemas.microsoft.com/office/drawing/2014/main" id="{472CBAA8-366C-5E33-E8A2-8D3B4BF98C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7054" y="2446521"/>
            <a:ext cx="593403" cy="593403"/>
          </a:xfrm>
          <a:prstGeom prst="rect">
            <a:avLst/>
          </a:prstGeom>
        </p:spPr>
      </p:pic>
      <p:pic>
        <p:nvPicPr>
          <p:cNvPr id="44" name="Graphic 43" descr="Badge 1 outline">
            <a:extLst>
              <a:ext uri="{FF2B5EF4-FFF2-40B4-BE49-F238E27FC236}">
                <a16:creationId xmlns:a16="http://schemas.microsoft.com/office/drawing/2014/main" id="{097D6DE4-9285-5E80-B345-0AD34952C5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9724" y="2860435"/>
            <a:ext cx="352541" cy="352541"/>
          </a:xfrm>
          <a:prstGeom prst="rect">
            <a:avLst/>
          </a:prstGeom>
        </p:spPr>
      </p:pic>
      <p:sp>
        <p:nvSpPr>
          <p:cNvPr id="2" name="TextBox 1">
            <a:extLst>
              <a:ext uri="{FF2B5EF4-FFF2-40B4-BE49-F238E27FC236}">
                <a16:creationId xmlns:a16="http://schemas.microsoft.com/office/drawing/2014/main" id="{BBADB6C7-63B9-354A-E60C-3DF54D4FB705}"/>
              </a:ext>
            </a:extLst>
          </p:cNvPr>
          <p:cNvSpPr txBox="1"/>
          <p:nvPr/>
        </p:nvSpPr>
        <p:spPr>
          <a:xfrm>
            <a:off x="3508373" y="1355965"/>
            <a:ext cx="1236678" cy="30777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Transaction</a:t>
            </a:r>
          </a:p>
        </p:txBody>
      </p:sp>
      <p:pic>
        <p:nvPicPr>
          <p:cNvPr id="3" name="Graphic 2" descr="Scroll outline">
            <a:extLst>
              <a:ext uri="{FF2B5EF4-FFF2-40B4-BE49-F238E27FC236}">
                <a16:creationId xmlns:a16="http://schemas.microsoft.com/office/drawing/2014/main" id="{C3F254A5-8705-68F2-32CA-6E7135265A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3333" y="1775088"/>
            <a:ext cx="1005840" cy="1005840"/>
          </a:xfrm>
          <a:prstGeom prst="rect">
            <a:avLst/>
          </a:prstGeom>
        </p:spPr>
      </p:pic>
      <p:sp>
        <p:nvSpPr>
          <p:cNvPr id="8" name="TextBox 7">
            <a:extLst>
              <a:ext uri="{FF2B5EF4-FFF2-40B4-BE49-F238E27FC236}">
                <a16:creationId xmlns:a16="http://schemas.microsoft.com/office/drawing/2014/main" id="{AE1DE8AA-F0FB-0E03-6D76-FA6911237676}"/>
              </a:ext>
            </a:extLst>
          </p:cNvPr>
          <p:cNvSpPr txBox="1"/>
          <p:nvPr/>
        </p:nvSpPr>
        <p:spPr>
          <a:xfrm>
            <a:off x="4061715" y="2007331"/>
            <a:ext cx="939681" cy="276999"/>
          </a:xfrm>
          <a:prstGeom prst="rect">
            <a:avLst/>
          </a:prstGeom>
          <a:noFill/>
        </p:spPr>
        <p:txBody>
          <a:bodyPr wrap="none" rtlCol="0">
            <a:spAutoFit/>
          </a:bodyPr>
          <a:lstStyle/>
          <a:p>
            <a:pPr algn="ctr"/>
            <a:r>
              <a:rPr lang="en-DE" sz="1200" dirty="0">
                <a:latin typeface="Times New Roman" panose="02020603050405020304" pitchFamily="18" charset="0"/>
                <a:cs typeface="Times New Roman" panose="02020603050405020304" pitchFamily="18" charset="0"/>
              </a:rPr>
              <a:t>Sanctioned?</a:t>
            </a:r>
          </a:p>
        </p:txBody>
      </p:sp>
      <p:sp>
        <p:nvSpPr>
          <p:cNvPr id="12" name="TextBox 11">
            <a:extLst>
              <a:ext uri="{FF2B5EF4-FFF2-40B4-BE49-F238E27FC236}">
                <a16:creationId xmlns:a16="http://schemas.microsoft.com/office/drawing/2014/main" id="{AFF5B1F0-1E36-E517-0C34-B061CC92628F}"/>
              </a:ext>
            </a:extLst>
          </p:cNvPr>
          <p:cNvSpPr txBox="1"/>
          <p:nvPr/>
        </p:nvSpPr>
        <p:spPr>
          <a:xfrm>
            <a:off x="5303912" y="1393917"/>
            <a:ext cx="1758558" cy="307777"/>
          </a:xfrm>
          <a:prstGeom prst="rect">
            <a:avLst/>
          </a:prstGeom>
          <a:noFill/>
        </p:spPr>
        <p:txBody>
          <a:bodyPr wrap="none" rtlCol="0">
            <a:spAutoFit/>
          </a:bodyPr>
          <a:lstStyle/>
          <a:p>
            <a:pPr algn="ctr"/>
            <a:r>
              <a:rPr lang="en-DE" sz="1400" dirty="0">
                <a:latin typeface="Times New Roman" panose="02020603050405020304" pitchFamily="18" charset="0"/>
                <a:cs typeface="Times New Roman" panose="02020603050405020304" pitchFamily="18" charset="0"/>
              </a:rPr>
              <a:t>Sanctioned Addresses</a:t>
            </a:r>
          </a:p>
        </p:txBody>
      </p:sp>
      <p:pic>
        <p:nvPicPr>
          <p:cNvPr id="15" name="Graphic 14" descr="Pinch Zoom In with solid fill">
            <a:extLst>
              <a:ext uri="{FF2B5EF4-FFF2-40B4-BE49-F238E27FC236}">
                <a16:creationId xmlns:a16="http://schemas.microsoft.com/office/drawing/2014/main" id="{263CF790-C8A1-013A-BB8F-40401FB849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1116395">
            <a:off x="6133000" y="2006749"/>
            <a:ext cx="567771" cy="567771"/>
          </a:xfrm>
          <a:prstGeom prst="rect">
            <a:avLst/>
          </a:prstGeom>
        </p:spPr>
      </p:pic>
      <p:pic>
        <p:nvPicPr>
          <p:cNvPr id="16" name="Graphic 15" descr="Badge outline">
            <a:extLst>
              <a:ext uri="{FF2B5EF4-FFF2-40B4-BE49-F238E27FC236}">
                <a16:creationId xmlns:a16="http://schemas.microsoft.com/office/drawing/2014/main" id="{5B4DB605-CE83-188A-11D8-BAB53BE927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2181" y="2860435"/>
            <a:ext cx="352541" cy="352541"/>
          </a:xfrm>
          <a:prstGeom prst="rect">
            <a:avLst/>
          </a:prstGeom>
        </p:spPr>
      </p:pic>
      <p:sp>
        <p:nvSpPr>
          <p:cNvPr id="17" name="Right Arrow 16">
            <a:extLst>
              <a:ext uri="{FF2B5EF4-FFF2-40B4-BE49-F238E27FC236}">
                <a16:creationId xmlns:a16="http://schemas.microsoft.com/office/drawing/2014/main" id="{8E9A8794-6ED6-B6AE-8BA2-73DE8B04463C}"/>
              </a:ext>
            </a:extLst>
          </p:cNvPr>
          <p:cNvSpPr/>
          <p:nvPr/>
        </p:nvSpPr>
        <p:spPr>
          <a:xfrm>
            <a:off x="4126712" y="2249794"/>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cxnSp>
        <p:nvCxnSpPr>
          <p:cNvPr id="18" name="Curved Connector 17">
            <a:extLst>
              <a:ext uri="{FF2B5EF4-FFF2-40B4-BE49-F238E27FC236}">
                <a16:creationId xmlns:a16="http://schemas.microsoft.com/office/drawing/2014/main" id="{D04FBFDE-EB85-0C99-735F-EA496BC74E3C}"/>
              </a:ext>
            </a:extLst>
          </p:cNvPr>
          <p:cNvCxnSpPr>
            <a:cxnSpLocks/>
          </p:cNvCxnSpPr>
          <p:nvPr/>
        </p:nvCxnSpPr>
        <p:spPr>
          <a:xfrm rot="10800000" flipV="1">
            <a:off x="3159157" y="1509853"/>
            <a:ext cx="349216" cy="76290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95396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2A2A41-DB31-DA0B-91A5-FA4B00F5357E}"/>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EFB8FAFA-07EF-F643-3EDE-EA933C526F5D}"/>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305EB0E8-6265-7520-0AFF-B394B3E73995}"/>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7C56955-CB88-A0F7-823B-22A26D69A733}"/>
              </a:ext>
            </a:extLst>
          </p:cNvPr>
          <p:cNvSpPr>
            <a:spLocks noGrp="1"/>
          </p:cNvSpPr>
          <p:nvPr>
            <p:ph type="sldNum" sz="quarter" idx="12"/>
          </p:nvPr>
        </p:nvSpPr>
        <p:spPr/>
        <p:txBody>
          <a:bodyPr/>
          <a:lstStyle/>
          <a:p>
            <a:pPr>
              <a:defRPr/>
            </a:pPr>
            <a:fld id="{05BC9FAB-BDC1-47C0-A8BB-6E12A8205D33}" type="slidenum">
              <a:rPr lang="de-DE" smtClean="0"/>
              <a:pPr>
                <a:defRPr/>
              </a:pPr>
              <a:t>26</a:t>
            </a:fld>
            <a:endParaRPr lang="de-DE" dirty="0"/>
          </a:p>
        </p:txBody>
      </p:sp>
      <p:sp>
        <p:nvSpPr>
          <p:cNvPr id="9" name="Text Placeholder 8">
            <a:extLst>
              <a:ext uri="{FF2B5EF4-FFF2-40B4-BE49-F238E27FC236}">
                <a16:creationId xmlns:a16="http://schemas.microsoft.com/office/drawing/2014/main" id="{9C7E1B49-4711-8BE7-4D1C-D0F677A89050}"/>
              </a:ext>
            </a:extLst>
          </p:cNvPr>
          <p:cNvSpPr>
            <a:spLocks noGrp="1"/>
          </p:cNvSpPr>
          <p:nvPr>
            <p:ph type="body" sz="quarter" idx="13"/>
          </p:nvPr>
        </p:nvSpPr>
        <p:spPr/>
        <p:txBody>
          <a:bodyPr/>
          <a:lstStyle/>
          <a:p>
            <a:r>
              <a:rPr lang="en-DE" dirty="0"/>
              <a:t>Monitoring System Flow Illustration</a:t>
            </a:r>
          </a:p>
        </p:txBody>
      </p:sp>
      <p:sp>
        <p:nvSpPr>
          <p:cNvPr id="10" name="Can 9">
            <a:extLst>
              <a:ext uri="{FF2B5EF4-FFF2-40B4-BE49-F238E27FC236}">
                <a16:creationId xmlns:a16="http://schemas.microsoft.com/office/drawing/2014/main" id="{1A4FC4CB-CEE4-AC0A-DB35-4566A320C8F9}"/>
              </a:ext>
            </a:extLst>
          </p:cNvPr>
          <p:cNvSpPr/>
          <p:nvPr/>
        </p:nvSpPr>
        <p:spPr>
          <a:xfrm>
            <a:off x="2063552" y="1754753"/>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0EFAFDD3-ABD0-72CC-3E83-C6F2316C50F5}"/>
              </a:ext>
            </a:extLst>
          </p:cNvPr>
          <p:cNvSpPr txBox="1"/>
          <p:nvPr/>
        </p:nvSpPr>
        <p:spPr>
          <a:xfrm>
            <a:off x="2174592" y="2103478"/>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pic>
        <p:nvPicPr>
          <p:cNvPr id="13" name="Graphic 12" descr="Eye with solid fill">
            <a:extLst>
              <a:ext uri="{FF2B5EF4-FFF2-40B4-BE49-F238E27FC236}">
                <a16:creationId xmlns:a16="http://schemas.microsoft.com/office/drawing/2014/main" id="{E914DA5A-0EAD-E51F-BC11-C76AF865C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1746" y="2562560"/>
            <a:ext cx="398146" cy="398146"/>
          </a:xfrm>
          <a:prstGeom prst="rect">
            <a:avLst/>
          </a:prstGeom>
        </p:spPr>
      </p:pic>
      <p:pic>
        <p:nvPicPr>
          <p:cNvPr id="14" name="Graphic 13" descr="Magnifying glass with solid fill">
            <a:extLst>
              <a:ext uri="{FF2B5EF4-FFF2-40B4-BE49-F238E27FC236}">
                <a16:creationId xmlns:a16="http://schemas.microsoft.com/office/drawing/2014/main" id="{472CBAA8-366C-5E33-E8A2-8D3B4BF98C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7054" y="2446521"/>
            <a:ext cx="593403" cy="593403"/>
          </a:xfrm>
          <a:prstGeom prst="rect">
            <a:avLst/>
          </a:prstGeom>
        </p:spPr>
      </p:pic>
      <p:pic>
        <p:nvPicPr>
          <p:cNvPr id="44" name="Graphic 43" descr="Badge 1 outline">
            <a:extLst>
              <a:ext uri="{FF2B5EF4-FFF2-40B4-BE49-F238E27FC236}">
                <a16:creationId xmlns:a16="http://schemas.microsoft.com/office/drawing/2014/main" id="{097D6DE4-9285-5E80-B345-0AD34952C5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9724" y="2860435"/>
            <a:ext cx="352541" cy="352541"/>
          </a:xfrm>
          <a:prstGeom prst="rect">
            <a:avLst/>
          </a:prstGeom>
        </p:spPr>
      </p:pic>
      <p:sp>
        <p:nvSpPr>
          <p:cNvPr id="2" name="TextBox 1">
            <a:extLst>
              <a:ext uri="{FF2B5EF4-FFF2-40B4-BE49-F238E27FC236}">
                <a16:creationId xmlns:a16="http://schemas.microsoft.com/office/drawing/2014/main" id="{BBADB6C7-63B9-354A-E60C-3DF54D4FB705}"/>
              </a:ext>
            </a:extLst>
          </p:cNvPr>
          <p:cNvSpPr txBox="1"/>
          <p:nvPr/>
        </p:nvSpPr>
        <p:spPr>
          <a:xfrm>
            <a:off x="3508373" y="1355965"/>
            <a:ext cx="1236678" cy="30777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Transaction</a:t>
            </a:r>
          </a:p>
        </p:txBody>
      </p:sp>
      <p:pic>
        <p:nvPicPr>
          <p:cNvPr id="3" name="Graphic 2" descr="Scroll outline">
            <a:extLst>
              <a:ext uri="{FF2B5EF4-FFF2-40B4-BE49-F238E27FC236}">
                <a16:creationId xmlns:a16="http://schemas.microsoft.com/office/drawing/2014/main" id="{C3F254A5-8705-68F2-32CA-6E7135265A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3333" y="1775088"/>
            <a:ext cx="1005840" cy="1005840"/>
          </a:xfrm>
          <a:prstGeom prst="rect">
            <a:avLst/>
          </a:prstGeom>
        </p:spPr>
      </p:pic>
      <p:sp>
        <p:nvSpPr>
          <p:cNvPr id="8" name="TextBox 7">
            <a:extLst>
              <a:ext uri="{FF2B5EF4-FFF2-40B4-BE49-F238E27FC236}">
                <a16:creationId xmlns:a16="http://schemas.microsoft.com/office/drawing/2014/main" id="{AE1DE8AA-F0FB-0E03-6D76-FA6911237676}"/>
              </a:ext>
            </a:extLst>
          </p:cNvPr>
          <p:cNvSpPr txBox="1"/>
          <p:nvPr/>
        </p:nvSpPr>
        <p:spPr>
          <a:xfrm>
            <a:off x="4061715" y="2007331"/>
            <a:ext cx="939681" cy="276999"/>
          </a:xfrm>
          <a:prstGeom prst="rect">
            <a:avLst/>
          </a:prstGeom>
          <a:noFill/>
        </p:spPr>
        <p:txBody>
          <a:bodyPr wrap="none" rtlCol="0">
            <a:spAutoFit/>
          </a:bodyPr>
          <a:lstStyle/>
          <a:p>
            <a:pPr algn="ctr"/>
            <a:r>
              <a:rPr lang="en-DE" sz="1200" dirty="0">
                <a:latin typeface="Times New Roman" panose="02020603050405020304" pitchFamily="18" charset="0"/>
                <a:cs typeface="Times New Roman" panose="02020603050405020304" pitchFamily="18" charset="0"/>
              </a:rPr>
              <a:t>Sanctioned?</a:t>
            </a:r>
          </a:p>
        </p:txBody>
      </p:sp>
      <p:sp>
        <p:nvSpPr>
          <p:cNvPr id="12" name="TextBox 11">
            <a:extLst>
              <a:ext uri="{FF2B5EF4-FFF2-40B4-BE49-F238E27FC236}">
                <a16:creationId xmlns:a16="http://schemas.microsoft.com/office/drawing/2014/main" id="{AFF5B1F0-1E36-E517-0C34-B061CC92628F}"/>
              </a:ext>
            </a:extLst>
          </p:cNvPr>
          <p:cNvSpPr txBox="1"/>
          <p:nvPr/>
        </p:nvSpPr>
        <p:spPr>
          <a:xfrm>
            <a:off x="5303912" y="1393917"/>
            <a:ext cx="1758558" cy="307777"/>
          </a:xfrm>
          <a:prstGeom prst="rect">
            <a:avLst/>
          </a:prstGeom>
          <a:noFill/>
        </p:spPr>
        <p:txBody>
          <a:bodyPr wrap="none" rtlCol="0">
            <a:spAutoFit/>
          </a:bodyPr>
          <a:lstStyle/>
          <a:p>
            <a:pPr algn="ctr"/>
            <a:r>
              <a:rPr lang="en-DE" sz="1400" dirty="0">
                <a:latin typeface="Times New Roman" panose="02020603050405020304" pitchFamily="18" charset="0"/>
                <a:cs typeface="Times New Roman" panose="02020603050405020304" pitchFamily="18" charset="0"/>
              </a:rPr>
              <a:t>Sanctioned Addresses</a:t>
            </a:r>
          </a:p>
        </p:txBody>
      </p:sp>
      <p:pic>
        <p:nvPicPr>
          <p:cNvPr id="15" name="Graphic 14" descr="Pinch Zoom In with solid fill">
            <a:extLst>
              <a:ext uri="{FF2B5EF4-FFF2-40B4-BE49-F238E27FC236}">
                <a16:creationId xmlns:a16="http://schemas.microsoft.com/office/drawing/2014/main" id="{263CF790-C8A1-013A-BB8F-40401FB849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1116395">
            <a:off x="6133000" y="2006749"/>
            <a:ext cx="567771" cy="567771"/>
          </a:xfrm>
          <a:prstGeom prst="rect">
            <a:avLst/>
          </a:prstGeom>
        </p:spPr>
      </p:pic>
      <p:pic>
        <p:nvPicPr>
          <p:cNvPr id="16" name="Graphic 15" descr="Badge outline">
            <a:extLst>
              <a:ext uri="{FF2B5EF4-FFF2-40B4-BE49-F238E27FC236}">
                <a16:creationId xmlns:a16="http://schemas.microsoft.com/office/drawing/2014/main" id="{5B4DB605-CE83-188A-11D8-BAB53BE927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2181" y="2860435"/>
            <a:ext cx="352541" cy="352541"/>
          </a:xfrm>
          <a:prstGeom prst="rect">
            <a:avLst/>
          </a:prstGeom>
        </p:spPr>
      </p:pic>
      <p:sp>
        <p:nvSpPr>
          <p:cNvPr id="17" name="Right Arrow 16">
            <a:extLst>
              <a:ext uri="{FF2B5EF4-FFF2-40B4-BE49-F238E27FC236}">
                <a16:creationId xmlns:a16="http://schemas.microsoft.com/office/drawing/2014/main" id="{8E9A8794-6ED6-B6AE-8BA2-73DE8B04463C}"/>
              </a:ext>
            </a:extLst>
          </p:cNvPr>
          <p:cNvSpPr/>
          <p:nvPr/>
        </p:nvSpPr>
        <p:spPr>
          <a:xfrm>
            <a:off x="4126712" y="2249794"/>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cxnSp>
        <p:nvCxnSpPr>
          <p:cNvPr id="18" name="Curved Connector 17">
            <a:extLst>
              <a:ext uri="{FF2B5EF4-FFF2-40B4-BE49-F238E27FC236}">
                <a16:creationId xmlns:a16="http://schemas.microsoft.com/office/drawing/2014/main" id="{D04FBFDE-EB85-0C99-735F-EA496BC74E3C}"/>
              </a:ext>
            </a:extLst>
          </p:cNvPr>
          <p:cNvCxnSpPr>
            <a:cxnSpLocks/>
          </p:cNvCxnSpPr>
          <p:nvPr/>
        </p:nvCxnSpPr>
        <p:spPr>
          <a:xfrm rot="10800000" flipV="1">
            <a:off x="3159157" y="1509853"/>
            <a:ext cx="349216" cy="76290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pic>
        <p:nvPicPr>
          <p:cNvPr id="19" name="Graphic 18" descr="Clipboard Ticked outline">
            <a:extLst>
              <a:ext uri="{FF2B5EF4-FFF2-40B4-BE49-F238E27FC236}">
                <a16:creationId xmlns:a16="http://schemas.microsoft.com/office/drawing/2014/main" id="{D762845F-CF71-9DB4-F789-6BDB2812B9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76358" y="1758607"/>
            <a:ext cx="1005840" cy="1005840"/>
          </a:xfrm>
          <a:prstGeom prst="rect">
            <a:avLst/>
          </a:prstGeom>
        </p:spPr>
      </p:pic>
      <p:sp>
        <p:nvSpPr>
          <p:cNvPr id="20" name="Right Arrow 19">
            <a:extLst>
              <a:ext uri="{FF2B5EF4-FFF2-40B4-BE49-F238E27FC236}">
                <a16:creationId xmlns:a16="http://schemas.microsoft.com/office/drawing/2014/main" id="{E8665DE9-1B95-09A0-FCB0-65D874521BEB}"/>
              </a:ext>
            </a:extLst>
          </p:cNvPr>
          <p:cNvSpPr/>
          <p:nvPr/>
        </p:nvSpPr>
        <p:spPr>
          <a:xfrm>
            <a:off x="7370409" y="2266958"/>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21" name="TextBox 20">
            <a:extLst>
              <a:ext uri="{FF2B5EF4-FFF2-40B4-BE49-F238E27FC236}">
                <a16:creationId xmlns:a16="http://schemas.microsoft.com/office/drawing/2014/main" id="{0956D76D-9437-CC74-08EC-43237B7FB264}"/>
              </a:ext>
            </a:extLst>
          </p:cNvPr>
          <p:cNvSpPr txBox="1"/>
          <p:nvPr/>
        </p:nvSpPr>
        <p:spPr>
          <a:xfrm>
            <a:off x="7540721" y="2046353"/>
            <a:ext cx="446597" cy="276999"/>
          </a:xfrm>
          <a:prstGeom prst="rect">
            <a:avLst/>
          </a:prstGeom>
          <a:noFill/>
        </p:spPr>
        <p:txBody>
          <a:bodyPr wrap="none" rtlCol="0">
            <a:spAutoFit/>
          </a:bodyPr>
          <a:lstStyle/>
          <a:p>
            <a:r>
              <a:rPr lang="en-DE" sz="1200" dirty="0">
                <a:latin typeface="Times New Roman" panose="02020603050405020304" pitchFamily="18" charset="0"/>
                <a:cs typeface="Times New Roman" panose="02020603050405020304" pitchFamily="18" charset="0"/>
              </a:rPr>
              <a:t>Yes </a:t>
            </a:r>
          </a:p>
        </p:txBody>
      </p:sp>
      <p:sp>
        <p:nvSpPr>
          <p:cNvPr id="22" name="TextBox 21">
            <a:extLst>
              <a:ext uri="{FF2B5EF4-FFF2-40B4-BE49-F238E27FC236}">
                <a16:creationId xmlns:a16="http://schemas.microsoft.com/office/drawing/2014/main" id="{882AD4DE-B8D0-B332-4B34-4E14C6F1DFA3}"/>
              </a:ext>
            </a:extLst>
          </p:cNvPr>
          <p:cNvSpPr txBox="1"/>
          <p:nvPr/>
        </p:nvSpPr>
        <p:spPr>
          <a:xfrm>
            <a:off x="8544272" y="1332907"/>
            <a:ext cx="1174656" cy="307777"/>
          </a:xfrm>
          <a:prstGeom prst="rect">
            <a:avLst/>
          </a:prstGeom>
          <a:noFill/>
        </p:spPr>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Tracking List</a:t>
            </a:r>
          </a:p>
        </p:txBody>
      </p:sp>
      <p:pic>
        <p:nvPicPr>
          <p:cNvPr id="23" name="Graphic 22" descr="Pen with solid fill">
            <a:extLst>
              <a:ext uri="{FF2B5EF4-FFF2-40B4-BE49-F238E27FC236}">
                <a16:creationId xmlns:a16="http://schemas.microsoft.com/office/drawing/2014/main" id="{6118EC0F-BEC8-08FF-B8D2-224E70FE4AD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87876" y="1962341"/>
            <a:ext cx="624548" cy="624548"/>
          </a:xfrm>
          <a:prstGeom prst="rect">
            <a:avLst/>
          </a:prstGeom>
        </p:spPr>
      </p:pic>
      <p:pic>
        <p:nvPicPr>
          <p:cNvPr id="24" name="Graphic 23" descr="Badge 3 outline">
            <a:extLst>
              <a:ext uri="{FF2B5EF4-FFF2-40B4-BE49-F238E27FC236}">
                <a16:creationId xmlns:a16="http://schemas.microsoft.com/office/drawing/2014/main" id="{175B31F5-939F-0BCD-1E00-3DA2E2B8BF0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05390" y="2863261"/>
            <a:ext cx="352541" cy="352541"/>
          </a:xfrm>
          <a:prstGeom prst="rect">
            <a:avLst/>
          </a:prstGeom>
        </p:spPr>
      </p:pic>
      <p:pic>
        <p:nvPicPr>
          <p:cNvPr id="25" name="Graphic 24" descr="Tick with solid fill">
            <a:extLst>
              <a:ext uri="{FF2B5EF4-FFF2-40B4-BE49-F238E27FC236}">
                <a16:creationId xmlns:a16="http://schemas.microsoft.com/office/drawing/2014/main" id="{20278336-766E-4F8C-A720-FBE53B8D7F3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905086" y="2106183"/>
            <a:ext cx="164463" cy="164463"/>
          </a:xfrm>
          <a:prstGeom prst="rect">
            <a:avLst/>
          </a:prstGeom>
        </p:spPr>
      </p:pic>
    </p:spTree>
    <p:extLst>
      <p:ext uri="{BB962C8B-B14F-4D97-AF65-F5344CB8AC3E}">
        <p14:creationId xmlns:p14="http://schemas.microsoft.com/office/powerpoint/2010/main" val="6719709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2A2A41-DB31-DA0B-91A5-FA4B00F5357E}"/>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EFB8FAFA-07EF-F643-3EDE-EA933C526F5D}"/>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305EB0E8-6265-7520-0AFF-B394B3E73995}"/>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7C56955-CB88-A0F7-823B-22A26D69A733}"/>
              </a:ext>
            </a:extLst>
          </p:cNvPr>
          <p:cNvSpPr>
            <a:spLocks noGrp="1"/>
          </p:cNvSpPr>
          <p:nvPr>
            <p:ph type="sldNum" sz="quarter" idx="12"/>
          </p:nvPr>
        </p:nvSpPr>
        <p:spPr/>
        <p:txBody>
          <a:bodyPr/>
          <a:lstStyle/>
          <a:p>
            <a:pPr>
              <a:defRPr/>
            </a:pPr>
            <a:fld id="{05BC9FAB-BDC1-47C0-A8BB-6E12A8205D33}" type="slidenum">
              <a:rPr lang="de-DE" smtClean="0"/>
              <a:pPr>
                <a:defRPr/>
              </a:pPr>
              <a:t>27</a:t>
            </a:fld>
            <a:endParaRPr lang="de-DE" dirty="0"/>
          </a:p>
        </p:txBody>
      </p:sp>
      <p:sp>
        <p:nvSpPr>
          <p:cNvPr id="9" name="Text Placeholder 8">
            <a:extLst>
              <a:ext uri="{FF2B5EF4-FFF2-40B4-BE49-F238E27FC236}">
                <a16:creationId xmlns:a16="http://schemas.microsoft.com/office/drawing/2014/main" id="{9C7E1B49-4711-8BE7-4D1C-D0F677A89050}"/>
              </a:ext>
            </a:extLst>
          </p:cNvPr>
          <p:cNvSpPr>
            <a:spLocks noGrp="1"/>
          </p:cNvSpPr>
          <p:nvPr>
            <p:ph type="body" sz="quarter" idx="13"/>
          </p:nvPr>
        </p:nvSpPr>
        <p:spPr/>
        <p:txBody>
          <a:bodyPr/>
          <a:lstStyle/>
          <a:p>
            <a:r>
              <a:rPr lang="en-DE" dirty="0"/>
              <a:t>Monitoring System Flow Illustration</a:t>
            </a:r>
          </a:p>
        </p:txBody>
      </p:sp>
      <p:sp>
        <p:nvSpPr>
          <p:cNvPr id="10" name="Can 9">
            <a:extLst>
              <a:ext uri="{FF2B5EF4-FFF2-40B4-BE49-F238E27FC236}">
                <a16:creationId xmlns:a16="http://schemas.microsoft.com/office/drawing/2014/main" id="{1A4FC4CB-CEE4-AC0A-DB35-4566A320C8F9}"/>
              </a:ext>
            </a:extLst>
          </p:cNvPr>
          <p:cNvSpPr/>
          <p:nvPr/>
        </p:nvSpPr>
        <p:spPr>
          <a:xfrm>
            <a:off x="2063552" y="1754753"/>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0EFAFDD3-ABD0-72CC-3E83-C6F2316C50F5}"/>
              </a:ext>
            </a:extLst>
          </p:cNvPr>
          <p:cNvSpPr txBox="1"/>
          <p:nvPr/>
        </p:nvSpPr>
        <p:spPr>
          <a:xfrm>
            <a:off x="2174592" y="2103478"/>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pic>
        <p:nvPicPr>
          <p:cNvPr id="13" name="Graphic 12" descr="Eye with solid fill">
            <a:extLst>
              <a:ext uri="{FF2B5EF4-FFF2-40B4-BE49-F238E27FC236}">
                <a16:creationId xmlns:a16="http://schemas.microsoft.com/office/drawing/2014/main" id="{E914DA5A-0EAD-E51F-BC11-C76AF865C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1746" y="2562560"/>
            <a:ext cx="398146" cy="398146"/>
          </a:xfrm>
          <a:prstGeom prst="rect">
            <a:avLst/>
          </a:prstGeom>
        </p:spPr>
      </p:pic>
      <p:pic>
        <p:nvPicPr>
          <p:cNvPr id="14" name="Graphic 13" descr="Magnifying glass with solid fill">
            <a:extLst>
              <a:ext uri="{FF2B5EF4-FFF2-40B4-BE49-F238E27FC236}">
                <a16:creationId xmlns:a16="http://schemas.microsoft.com/office/drawing/2014/main" id="{472CBAA8-366C-5E33-E8A2-8D3B4BF98C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7054" y="2446521"/>
            <a:ext cx="593403" cy="593403"/>
          </a:xfrm>
          <a:prstGeom prst="rect">
            <a:avLst/>
          </a:prstGeom>
        </p:spPr>
      </p:pic>
      <p:pic>
        <p:nvPicPr>
          <p:cNvPr id="44" name="Graphic 43" descr="Badge 1 outline">
            <a:extLst>
              <a:ext uri="{FF2B5EF4-FFF2-40B4-BE49-F238E27FC236}">
                <a16:creationId xmlns:a16="http://schemas.microsoft.com/office/drawing/2014/main" id="{097D6DE4-9285-5E80-B345-0AD34952C5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9724" y="2860435"/>
            <a:ext cx="352541" cy="352541"/>
          </a:xfrm>
          <a:prstGeom prst="rect">
            <a:avLst/>
          </a:prstGeom>
        </p:spPr>
      </p:pic>
      <p:sp>
        <p:nvSpPr>
          <p:cNvPr id="2" name="TextBox 1">
            <a:extLst>
              <a:ext uri="{FF2B5EF4-FFF2-40B4-BE49-F238E27FC236}">
                <a16:creationId xmlns:a16="http://schemas.microsoft.com/office/drawing/2014/main" id="{BBADB6C7-63B9-354A-E60C-3DF54D4FB705}"/>
              </a:ext>
            </a:extLst>
          </p:cNvPr>
          <p:cNvSpPr txBox="1"/>
          <p:nvPr/>
        </p:nvSpPr>
        <p:spPr>
          <a:xfrm>
            <a:off x="3508373" y="1355965"/>
            <a:ext cx="1236678" cy="30777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Transaction</a:t>
            </a:r>
          </a:p>
        </p:txBody>
      </p:sp>
      <p:pic>
        <p:nvPicPr>
          <p:cNvPr id="3" name="Graphic 2" descr="Scroll outline">
            <a:extLst>
              <a:ext uri="{FF2B5EF4-FFF2-40B4-BE49-F238E27FC236}">
                <a16:creationId xmlns:a16="http://schemas.microsoft.com/office/drawing/2014/main" id="{C3F254A5-8705-68F2-32CA-6E7135265A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3333" y="1775088"/>
            <a:ext cx="1005840" cy="1005840"/>
          </a:xfrm>
          <a:prstGeom prst="rect">
            <a:avLst/>
          </a:prstGeom>
        </p:spPr>
      </p:pic>
      <p:sp>
        <p:nvSpPr>
          <p:cNvPr id="8" name="TextBox 7">
            <a:extLst>
              <a:ext uri="{FF2B5EF4-FFF2-40B4-BE49-F238E27FC236}">
                <a16:creationId xmlns:a16="http://schemas.microsoft.com/office/drawing/2014/main" id="{AE1DE8AA-F0FB-0E03-6D76-FA6911237676}"/>
              </a:ext>
            </a:extLst>
          </p:cNvPr>
          <p:cNvSpPr txBox="1"/>
          <p:nvPr/>
        </p:nvSpPr>
        <p:spPr>
          <a:xfrm>
            <a:off x="4061715" y="2007331"/>
            <a:ext cx="939681" cy="276999"/>
          </a:xfrm>
          <a:prstGeom prst="rect">
            <a:avLst/>
          </a:prstGeom>
          <a:noFill/>
        </p:spPr>
        <p:txBody>
          <a:bodyPr wrap="none" rtlCol="0">
            <a:spAutoFit/>
          </a:bodyPr>
          <a:lstStyle/>
          <a:p>
            <a:pPr algn="ctr"/>
            <a:r>
              <a:rPr lang="en-DE" sz="1200" dirty="0">
                <a:latin typeface="Times New Roman" panose="02020603050405020304" pitchFamily="18" charset="0"/>
                <a:cs typeface="Times New Roman" panose="02020603050405020304" pitchFamily="18" charset="0"/>
              </a:rPr>
              <a:t>Sanctioned?</a:t>
            </a:r>
          </a:p>
        </p:txBody>
      </p:sp>
      <p:sp>
        <p:nvSpPr>
          <p:cNvPr id="12" name="TextBox 11">
            <a:extLst>
              <a:ext uri="{FF2B5EF4-FFF2-40B4-BE49-F238E27FC236}">
                <a16:creationId xmlns:a16="http://schemas.microsoft.com/office/drawing/2014/main" id="{AFF5B1F0-1E36-E517-0C34-B061CC92628F}"/>
              </a:ext>
            </a:extLst>
          </p:cNvPr>
          <p:cNvSpPr txBox="1"/>
          <p:nvPr/>
        </p:nvSpPr>
        <p:spPr>
          <a:xfrm>
            <a:off x="5303912" y="1393917"/>
            <a:ext cx="1758558" cy="307777"/>
          </a:xfrm>
          <a:prstGeom prst="rect">
            <a:avLst/>
          </a:prstGeom>
          <a:noFill/>
        </p:spPr>
        <p:txBody>
          <a:bodyPr wrap="none" rtlCol="0">
            <a:spAutoFit/>
          </a:bodyPr>
          <a:lstStyle/>
          <a:p>
            <a:pPr algn="ctr"/>
            <a:r>
              <a:rPr lang="en-DE" sz="1400" dirty="0">
                <a:latin typeface="Times New Roman" panose="02020603050405020304" pitchFamily="18" charset="0"/>
                <a:cs typeface="Times New Roman" panose="02020603050405020304" pitchFamily="18" charset="0"/>
              </a:rPr>
              <a:t>Sanctioned Addresses</a:t>
            </a:r>
          </a:p>
        </p:txBody>
      </p:sp>
      <p:pic>
        <p:nvPicPr>
          <p:cNvPr id="15" name="Graphic 14" descr="Pinch Zoom In with solid fill">
            <a:extLst>
              <a:ext uri="{FF2B5EF4-FFF2-40B4-BE49-F238E27FC236}">
                <a16:creationId xmlns:a16="http://schemas.microsoft.com/office/drawing/2014/main" id="{263CF790-C8A1-013A-BB8F-40401FB849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1116395">
            <a:off x="6133000" y="2006749"/>
            <a:ext cx="567771" cy="567771"/>
          </a:xfrm>
          <a:prstGeom prst="rect">
            <a:avLst/>
          </a:prstGeom>
        </p:spPr>
      </p:pic>
      <p:pic>
        <p:nvPicPr>
          <p:cNvPr id="16" name="Graphic 15" descr="Badge outline">
            <a:extLst>
              <a:ext uri="{FF2B5EF4-FFF2-40B4-BE49-F238E27FC236}">
                <a16:creationId xmlns:a16="http://schemas.microsoft.com/office/drawing/2014/main" id="{5B4DB605-CE83-188A-11D8-BAB53BE927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2181" y="2860435"/>
            <a:ext cx="352541" cy="352541"/>
          </a:xfrm>
          <a:prstGeom prst="rect">
            <a:avLst/>
          </a:prstGeom>
        </p:spPr>
      </p:pic>
      <p:sp>
        <p:nvSpPr>
          <p:cNvPr id="17" name="Right Arrow 16">
            <a:extLst>
              <a:ext uri="{FF2B5EF4-FFF2-40B4-BE49-F238E27FC236}">
                <a16:creationId xmlns:a16="http://schemas.microsoft.com/office/drawing/2014/main" id="{8E9A8794-6ED6-B6AE-8BA2-73DE8B04463C}"/>
              </a:ext>
            </a:extLst>
          </p:cNvPr>
          <p:cNvSpPr/>
          <p:nvPr/>
        </p:nvSpPr>
        <p:spPr>
          <a:xfrm>
            <a:off x="4126712" y="2249794"/>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cxnSp>
        <p:nvCxnSpPr>
          <p:cNvPr id="18" name="Curved Connector 17">
            <a:extLst>
              <a:ext uri="{FF2B5EF4-FFF2-40B4-BE49-F238E27FC236}">
                <a16:creationId xmlns:a16="http://schemas.microsoft.com/office/drawing/2014/main" id="{D04FBFDE-EB85-0C99-735F-EA496BC74E3C}"/>
              </a:ext>
            </a:extLst>
          </p:cNvPr>
          <p:cNvCxnSpPr>
            <a:cxnSpLocks/>
          </p:cNvCxnSpPr>
          <p:nvPr/>
        </p:nvCxnSpPr>
        <p:spPr>
          <a:xfrm rot="10800000" flipV="1">
            <a:off x="3159157" y="1509853"/>
            <a:ext cx="349216" cy="76290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pic>
        <p:nvPicPr>
          <p:cNvPr id="19" name="Graphic 18" descr="Clipboard Ticked outline">
            <a:extLst>
              <a:ext uri="{FF2B5EF4-FFF2-40B4-BE49-F238E27FC236}">
                <a16:creationId xmlns:a16="http://schemas.microsoft.com/office/drawing/2014/main" id="{D762845F-CF71-9DB4-F789-6BDB2812B9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76358" y="1758607"/>
            <a:ext cx="1005840" cy="1005840"/>
          </a:xfrm>
          <a:prstGeom prst="rect">
            <a:avLst/>
          </a:prstGeom>
        </p:spPr>
      </p:pic>
      <p:sp>
        <p:nvSpPr>
          <p:cNvPr id="20" name="Right Arrow 19">
            <a:extLst>
              <a:ext uri="{FF2B5EF4-FFF2-40B4-BE49-F238E27FC236}">
                <a16:creationId xmlns:a16="http://schemas.microsoft.com/office/drawing/2014/main" id="{E8665DE9-1B95-09A0-FCB0-65D874521BEB}"/>
              </a:ext>
            </a:extLst>
          </p:cNvPr>
          <p:cNvSpPr/>
          <p:nvPr/>
        </p:nvSpPr>
        <p:spPr>
          <a:xfrm>
            <a:off x="7370409" y="2266958"/>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21" name="TextBox 20">
            <a:extLst>
              <a:ext uri="{FF2B5EF4-FFF2-40B4-BE49-F238E27FC236}">
                <a16:creationId xmlns:a16="http://schemas.microsoft.com/office/drawing/2014/main" id="{0956D76D-9437-CC74-08EC-43237B7FB264}"/>
              </a:ext>
            </a:extLst>
          </p:cNvPr>
          <p:cNvSpPr txBox="1"/>
          <p:nvPr/>
        </p:nvSpPr>
        <p:spPr>
          <a:xfrm>
            <a:off x="7540721" y="2046353"/>
            <a:ext cx="446597" cy="276999"/>
          </a:xfrm>
          <a:prstGeom prst="rect">
            <a:avLst/>
          </a:prstGeom>
          <a:noFill/>
        </p:spPr>
        <p:txBody>
          <a:bodyPr wrap="none" rtlCol="0">
            <a:spAutoFit/>
          </a:bodyPr>
          <a:lstStyle/>
          <a:p>
            <a:r>
              <a:rPr lang="en-DE" sz="1200" dirty="0">
                <a:latin typeface="Times New Roman" panose="02020603050405020304" pitchFamily="18" charset="0"/>
                <a:cs typeface="Times New Roman" panose="02020603050405020304" pitchFamily="18" charset="0"/>
              </a:rPr>
              <a:t>Yes </a:t>
            </a:r>
          </a:p>
        </p:txBody>
      </p:sp>
      <p:sp>
        <p:nvSpPr>
          <p:cNvPr id="22" name="TextBox 21">
            <a:extLst>
              <a:ext uri="{FF2B5EF4-FFF2-40B4-BE49-F238E27FC236}">
                <a16:creationId xmlns:a16="http://schemas.microsoft.com/office/drawing/2014/main" id="{882AD4DE-B8D0-B332-4B34-4E14C6F1DFA3}"/>
              </a:ext>
            </a:extLst>
          </p:cNvPr>
          <p:cNvSpPr txBox="1"/>
          <p:nvPr/>
        </p:nvSpPr>
        <p:spPr>
          <a:xfrm>
            <a:off x="8544272" y="1332907"/>
            <a:ext cx="1174656" cy="307777"/>
          </a:xfrm>
          <a:prstGeom prst="rect">
            <a:avLst/>
          </a:prstGeom>
          <a:noFill/>
        </p:spPr>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Tracking List</a:t>
            </a:r>
          </a:p>
        </p:txBody>
      </p:sp>
      <p:pic>
        <p:nvPicPr>
          <p:cNvPr id="23" name="Graphic 22" descr="Pen with solid fill">
            <a:extLst>
              <a:ext uri="{FF2B5EF4-FFF2-40B4-BE49-F238E27FC236}">
                <a16:creationId xmlns:a16="http://schemas.microsoft.com/office/drawing/2014/main" id="{6118EC0F-BEC8-08FF-B8D2-224E70FE4AD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87876" y="1962341"/>
            <a:ext cx="624548" cy="624548"/>
          </a:xfrm>
          <a:prstGeom prst="rect">
            <a:avLst/>
          </a:prstGeom>
        </p:spPr>
      </p:pic>
      <p:pic>
        <p:nvPicPr>
          <p:cNvPr id="24" name="Graphic 23" descr="Badge 3 outline">
            <a:extLst>
              <a:ext uri="{FF2B5EF4-FFF2-40B4-BE49-F238E27FC236}">
                <a16:creationId xmlns:a16="http://schemas.microsoft.com/office/drawing/2014/main" id="{175B31F5-939F-0BCD-1E00-3DA2E2B8BF0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05390" y="2863261"/>
            <a:ext cx="352541" cy="352541"/>
          </a:xfrm>
          <a:prstGeom prst="rect">
            <a:avLst/>
          </a:prstGeom>
        </p:spPr>
      </p:pic>
      <p:pic>
        <p:nvPicPr>
          <p:cNvPr id="25" name="Graphic 24" descr="Tick with solid fill">
            <a:extLst>
              <a:ext uri="{FF2B5EF4-FFF2-40B4-BE49-F238E27FC236}">
                <a16:creationId xmlns:a16="http://schemas.microsoft.com/office/drawing/2014/main" id="{20278336-766E-4F8C-A720-FBE53B8D7F3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905086" y="2106183"/>
            <a:ext cx="164463" cy="164463"/>
          </a:xfrm>
          <a:prstGeom prst="rect">
            <a:avLst/>
          </a:prstGeom>
        </p:spPr>
      </p:pic>
      <p:pic>
        <p:nvPicPr>
          <p:cNvPr id="26" name="Graphic 25" descr="Badge 4 outline">
            <a:extLst>
              <a:ext uri="{FF2B5EF4-FFF2-40B4-BE49-F238E27FC236}">
                <a16:creationId xmlns:a16="http://schemas.microsoft.com/office/drawing/2014/main" id="{293A001F-6299-99E3-6592-FA85A87D963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429724" y="5531308"/>
            <a:ext cx="352541" cy="352541"/>
          </a:xfrm>
          <a:prstGeom prst="rect">
            <a:avLst/>
          </a:prstGeom>
        </p:spPr>
      </p:pic>
      <p:sp>
        <p:nvSpPr>
          <p:cNvPr id="27" name="Cube 26">
            <a:extLst>
              <a:ext uri="{FF2B5EF4-FFF2-40B4-BE49-F238E27FC236}">
                <a16:creationId xmlns:a16="http://schemas.microsoft.com/office/drawing/2014/main" id="{BF2CE260-AE21-47D8-120B-52A4E1A0322A}"/>
              </a:ext>
            </a:extLst>
          </p:cNvPr>
          <p:cNvSpPr/>
          <p:nvPr/>
        </p:nvSpPr>
        <p:spPr>
          <a:xfrm>
            <a:off x="1919536" y="4117470"/>
            <a:ext cx="1152000" cy="1152000"/>
          </a:xfrm>
          <a:prstGeom prst="cub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28" name="TextBox 27">
            <a:extLst>
              <a:ext uri="{FF2B5EF4-FFF2-40B4-BE49-F238E27FC236}">
                <a16:creationId xmlns:a16="http://schemas.microsoft.com/office/drawing/2014/main" id="{66F9C390-807D-15F0-42D7-49AF8A221D84}"/>
              </a:ext>
            </a:extLst>
          </p:cNvPr>
          <p:cNvSpPr txBox="1"/>
          <p:nvPr/>
        </p:nvSpPr>
        <p:spPr>
          <a:xfrm>
            <a:off x="2017496" y="3717032"/>
            <a:ext cx="1043876" cy="307777"/>
          </a:xfrm>
          <a:prstGeom prst="rect">
            <a:avLst/>
          </a:prstGeom>
          <a:noFill/>
        </p:spPr>
        <p:txBody>
          <a:bodyPr wrap="none" rtlCol="0">
            <a:spAutoFit/>
          </a:bodyPr>
          <a:lstStyle/>
          <a:p>
            <a:pPr algn="ctr"/>
            <a:r>
              <a:rPr lang="en-DE" sz="1400" dirty="0">
                <a:latin typeface="Times New Roman" panose="02020603050405020304" pitchFamily="18" charset="0"/>
                <a:cs typeface="Times New Roman" panose="02020603050405020304" pitchFamily="18" charset="0"/>
              </a:rPr>
              <a:t>New Block </a:t>
            </a:r>
          </a:p>
        </p:txBody>
      </p:sp>
    </p:spTree>
    <p:extLst>
      <p:ext uri="{BB962C8B-B14F-4D97-AF65-F5344CB8AC3E}">
        <p14:creationId xmlns:p14="http://schemas.microsoft.com/office/powerpoint/2010/main" val="33184036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2A2A41-DB31-DA0B-91A5-FA4B00F5357E}"/>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EFB8FAFA-07EF-F643-3EDE-EA933C526F5D}"/>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305EB0E8-6265-7520-0AFF-B394B3E73995}"/>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7C56955-CB88-A0F7-823B-22A26D69A733}"/>
              </a:ext>
            </a:extLst>
          </p:cNvPr>
          <p:cNvSpPr>
            <a:spLocks noGrp="1"/>
          </p:cNvSpPr>
          <p:nvPr>
            <p:ph type="sldNum" sz="quarter" idx="12"/>
          </p:nvPr>
        </p:nvSpPr>
        <p:spPr/>
        <p:txBody>
          <a:bodyPr/>
          <a:lstStyle/>
          <a:p>
            <a:pPr>
              <a:defRPr/>
            </a:pPr>
            <a:fld id="{05BC9FAB-BDC1-47C0-A8BB-6E12A8205D33}" type="slidenum">
              <a:rPr lang="de-DE" smtClean="0"/>
              <a:pPr>
                <a:defRPr/>
              </a:pPr>
              <a:t>28</a:t>
            </a:fld>
            <a:endParaRPr lang="de-DE" dirty="0"/>
          </a:p>
        </p:txBody>
      </p:sp>
      <p:sp>
        <p:nvSpPr>
          <p:cNvPr id="9" name="Text Placeholder 8">
            <a:extLst>
              <a:ext uri="{FF2B5EF4-FFF2-40B4-BE49-F238E27FC236}">
                <a16:creationId xmlns:a16="http://schemas.microsoft.com/office/drawing/2014/main" id="{9C7E1B49-4711-8BE7-4D1C-D0F677A89050}"/>
              </a:ext>
            </a:extLst>
          </p:cNvPr>
          <p:cNvSpPr>
            <a:spLocks noGrp="1"/>
          </p:cNvSpPr>
          <p:nvPr>
            <p:ph type="body" sz="quarter" idx="13"/>
          </p:nvPr>
        </p:nvSpPr>
        <p:spPr/>
        <p:txBody>
          <a:bodyPr/>
          <a:lstStyle/>
          <a:p>
            <a:r>
              <a:rPr lang="en-DE" dirty="0"/>
              <a:t>Monitoring System Flow Illustration</a:t>
            </a:r>
          </a:p>
        </p:txBody>
      </p:sp>
      <p:sp>
        <p:nvSpPr>
          <p:cNvPr id="10" name="Can 9">
            <a:extLst>
              <a:ext uri="{FF2B5EF4-FFF2-40B4-BE49-F238E27FC236}">
                <a16:creationId xmlns:a16="http://schemas.microsoft.com/office/drawing/2014/main" id="{1A4FC4CB-CEE4-AC0A-DB35-4566A320C8F9}"/>
              </a:ext>
            </a:extLst>
          </p:cNvPr>
          <p:cNvSpPr/>
          <p:nvPr/>
        </p:nvSpPr>
        <p:spPr>
          <a:xfrm>
            <a:off x="2063552" y="1754753"/>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0EFAFDD3-ABD0-72CC-3E83-C6F2316C50F5}"/>
              </a:ext>
            </a:extLst>
          </p:cNvPr>
          <p:cNvSpPr txBox="1"/>
          <p:nvPr/>
        </p:nvSpPr>
        <p:spPr>
          <a:xfrm>
            <a:off x="2174592" y="2103478"/>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pic>
        <p:nvPicPr>
          <p:cNvPr id="13" name="Graphic 12" descr="Eye with solid fill">
            <a:extLst>
              <a:ext uri="{FF2B5EF4-FFF2-40B4-BE49-F238E27FC236}">
                <a16:creationId xmlns:a16="http://schemas.microsoft.com/office/drawing/2014/main" id="{E914DA5A-0EAD-E51F-BC11-C76AF865C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1746" y="2562560"/>
            <a:ext cx="398146" cy="398146"/>
          </a:xfrm>
          <a:prstGeom prst="rect">
            <a:avLst/>
          </a:prstGeom>
        </p:spPr>
      </p:pic>
      <p:pic>
        <p:nvPicPr>
          <p:cNvPr id="14" name="Graphic 13" descr="Magnifying glass with solid fill">
            <a:extLst>
              <a:ext uri="{FF2B5EF4-FFF2-40B4-BE49-F238E27FC236}">
                <a16:creationId xmlns:a16="http://schemas.microsoft.com/office/drawing/2014/main" id="{472CBAA8-366C-5E33-E8A2-8D3B4BF98C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7054" y="2446521"/>
            <a:ext cx="593403" cy="593403"/>
          </a:xfrm>
          <a:prstGeom prst="rect">
            <a:avLst/>
          </a:prstGeom>
        </p:spPr>
      </p:pic>
      <p:pic>
        <p:nvPicPr>
          <p:cNvPr id="44" name="Graphic 43" descr="Badge 1 outline">
            <a:extLst>
              <a:ext uri="{FF2B5EF4-FFF2-40B4-BE49-F238E27FC236}">
                <a16:creationId xmlns:a16="http://schemas.microsoft.com/office/drawing/2014/main" id="{097D6DE4-9285-5E80-B345-0AD34952C5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9724" y="2860435"/>
            <a:ext cx="352541" cy="352541"/>
          </a:xfrm>
          <a:prstGeom prst="rect">
            <a:avLst/>
          </a:prstGeom>
        </p:spPr>
      </p:pic>
      <p:sp>
        <p:nvSpPr>
          <p:cNvPr id="2" name="TextBox 1">
            <a:extLst>
              <a:ext uri="{FF2B5EF4-FFF2-40B4-BE49-F238E27FC236}">
                <a16:creationId xmlns:a16="http://schemas.microsoft.com/office/drawing/2014/main" id="{BBADB6C7-63B9-354A-E60C-3DF54D4FB705}"/>
              </a:ext>
            </a:extLst>
          </p:cNvPr>
          <p:cNvSpPr txBox="1"/>
          <p:nvPr/>
        </p:nvSpPr>
        <p:spPr>
          <a:xfrm>
            <a:off x="3508373" y="1355965"/>
            <a:ext cx="1236678" cy="30777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Transaction</a:t>
            </a:r>
          </a:p>
        </p:txBody>
      </p:sp>
      <p:pic>
        <p:nvPicPr>
          <p:cNvPr id="3" name="Graphic 2" descr="Scroll outline">
            <a:extLst>
              <a:ext uri="{FF2B5EF4-FFF2-40B4-BE49-F238E27FC236}">
                <a16:creationId xmlns:a16="http://schemas.microsoft.com/office/drawing/2014/main" id="{C3F254A5-8705-68F2-32CA-6E7135265A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3333" y="1775088"/>
            <a:ext cx="1005840" cy="1005840"/>
          </a:xfrm>
          <a:prstGeom prst="rect">
            <a:avLst/>
          </a:prstGeom>
        </p:spPr>
      </p:pic>
      <p:sp>
        <p:nvSpPr>
          <p:cNvPr id="8" name="TextBox 7">
            <a:extLst>
              <a:ext uri="{FF2B5EF4-FFF2-40B4-BE49-F238E27FC236}">
                <a16:creationId xmlns:a16="http://schemas.microsoft.com/office/drawing/2014/main" id="{AE1DE8AA-F0FB-0E03-6D76-FA6911237676}"/>
              </a:ext>
            </a:extLst>
          </p:cNvPr>
          <p:cNvSpPr txBox="1"/>
          <p:nvPr/>
        </p:nvSpPr>
        <p:spPr>
          <a:xfrm>
            <a:off x="4061715" y="2007331"/>
            <a:ext cx="939681" cy="276999"/>
          </a:xfrm>
          <a:prstGeom prst="rect">
            <a:avLst/>
          </a:prstGeom>
          <a:noFill/>
        </p:spPr>
        <p:txBody>
          <a:bodyPr wrap="none" rtlCol="0">
            <a:spAutoFit/>
          </a:bodyPr>
          <a:lstStyle/>
          <a:p>
            <a:pPr algn="ctr"/>
            <a:r>
              <a:rPr lang="en-DE" sz="1200" dirty="0">
                <a:latin typeface="Times New Roman" panose="02020603050405020304" pitchFamily="18" charset="0"/>
                <a:cs typeface="Times New Roman" panose="02020603050405020304" pitchFamily="18" charset="0"/>
              </a:rPr>
              <a:t>Sanctioned?</a:t>
            </a:r>
          </a:p>
        </p:txBody>
      </p:sp>
      <p:sp>
        <p:nvSpPr>
          <p:cNvPr id="12" name="TextBox 11">
            <a:extLst>
              <a:ext uri="{FF2B5EF4-FFF2-40B4-BE49-F238E27FC236}">
                <a16:creationId xmlns:a16="http://schemas.microsoft.com/office/drawing/2014/main" id="{AFF5B1F0-1E36-E517-0C34-B061CC92628F}"/>
              </a:ext>
            </a:extLst>
          </p:cNvPr>
          <p:cNvSpPr txBox="1"/>
          <p:nvPr/>
        </p:nvSpPr>
        <p:spPr>
          <a:xfrm>
            <a:off x="5303912" y="1393917"/>
            <a:ext cx="1758558" cy="307777"/>
          </a:xfrm>
          <a:prstGeom prst="rect">
            <a:avLst/>
          </a:prstGeom>
          <a:noFill/>
        </p:spPr>
        <p:txBody>
          <a:bodyPr wrap="none" rtlCol="0">
            <a:spAutoFit/>
          </a:bodyPr>
          <a:lstStyle/>
          <a:p>
            <a:pPr algn="ctr"/>
            <a:r>
              <a:rPr lang="en-DE" sz="1400" dirty="0">
                <a:latin typeface="Times New Roman" panose="02020603050405020304" pitchFamily="18" charset="0"/>
                <a:cs typeface="Times New Roman" panose="02020603050405020304" pitchFamily="18" charset="0"/>
              </a:rPr>
              <a:t>Sanctioned Addresses</a:t>
            </a:r>
          </a:p>
        </p:txBody>
      </p:sp>
      <p:pic>
        <p:nvPicPr>
          <p:cNvPr id="15" name="Graphic 14" descr="Pinch Zoom In with solid fill">
            <a:extLst>
              <a:ext uri="{FF2B5EF4-FFF2-40B4-BE49-F238E27FC236}">
                <a16:creationId xmlns:a16="http://schemas.microsoft.com/office/drawing/2014/main" id="{263CF790-C8A1-013A-BB8F-40401FB849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1116395">
            <a:off x="6133000" y="2006749"/>
            <a:ext cx="567771" cy="567771"/>
          </a:xfrm>
          <a:prstGeom prst="rect">
            <a:avLst/>
          </a:prstGeom>
        </p:spPr>
      </p:pic>
      <p:pic>
        <p:nvPicPr>
          <p:cNvPr id="16" name="Graphic 15" descr="Badge outline">
            <a:extLst>
              <a:ext uri="{FF2B5EF4-FFF2-40B4-BE49-F238E27FC236}">
                <a16:creationId xmlns:a16="http://schemas.microsoft.com/office/drawing/2014/main" id="{5B4DB605-CE83-188A-11D8-BAB53BE927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2181" y="2860435"/>
            <a:ext cx="352541" cy="352541"/>
          </a:xfrm>
          <a:prstGeom prst="rect">
            <a:avLst/>
          </a:prstGeom>
        </p:spPr>
      </p:pic>
      <p:sp>
        <p:nvSpPr>
          <p:cNvPr id="17" name="Right Arrow 16">
            <a:extLst>
              <a:ext uri="{FF2B5EF4-FFF2-40B4-BE49-F238E27FC236}">
                <a16:creationId xmlns:a16="http://schemas.microsoft.com/office/drawing/2014/main" id="{8E9A8794-6ED6-B6AE-8BA2-73DE8B04463C}"/>
              </a:ext>
            </a:extLst>
          </p:cNvPr>
          <p:cNvSpPr/>
          <p:nvPr/>
        </p:nvSpPr>
        <p:spPr>
          <a:xfrm>
            <a:off x="4126712" y="2249794"/>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cxnSp>
        <p:nvCxnSpPr>
          <p:cNvPr id="18" name="Curved Connector 17">
            <a:extLst>
              <a:ext uri="{FF2B5EF4-FFF2-40B4-BE49-F238E27FC236}">
                <a16:creationId xmlns:a16="http://schemas.microsoft.com/office/drawing/2014/main" id="{D04FBFDE-EB85-0C99-735F-EA496BC74E3C}"/>
              </a:ext>
            </a:extLst>
          </p:cNvPr>
          <p:cNvCxnSpPr>
            <a:cxnSpLocks/>
          </p:cNvCxnSpPr>
          <p:nvPr/>
        </p:nvCxnSpPr>
        <p:spPr>
          <a:xfrm rot="10800000" flipV="1">
            <a:off x="3159157" y="1509853"/>
            <a:ext cx="349216" cy="76290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pic>
        <p:nvPicPr>
          <p:cNvPr id="19" name="Graphic 18" descr="Clipboard Ticked outline">
            <a:extLst>
              <a:ext uri="{FF2B5EF4-FFF2-40B4-BE49-F238E27FC236}">
                <a16:creationId xmlns:a16="http://schemas.microsoft.com/office/drawing/2014/main" id="{D762845F-CF71-9DB4-F789-6BDB2812B9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76358" y="1758607"/>
            <a:ext cx="1005840" cy="1005840"/>
          </a:xfrm>
          <a:prstGeom prst="rect">
            <a:avLst/>
          </a:prstGeom>
        </p:spPr>
      </p:pic>
      <p:sp>
        <p:nvSpPr>
          <p:cNvPr id="20" name="Right Arrow 19">
            <a:extLst>
              <a:ext uri="{FF2B5EF4-FFF2-40B4-BE49-F238E27FC236}">
                <a16:creationId xmlns:a16="http://schemas.microsoft.com/office/drawing/2014/main" id="{E8665DE9-1B95-09A0-FCB0-65D874521BEB}"/>
              </a:ext>
            </a:extLst>
          </p:cNvPr>
          <p:cNvSpPr/>
          <p:nvPr/>
        </p:nvSpPr>
        <p:spPr>
          <a:xfrm>
            <a:off x="7370409" y="2266958"/>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21" name="TextBox 20">
            <a:extLst>
              <a:ext uri="{FF2B5EF4-FFF2-40B4-BE49-F238E27FC236}">
                <a16:creationId xmlns:a16="http://schemas.microsoft.com/office/drawing/2014/main" id="{0956D76D-9437-CC74-08EC-43237B7FB264}"/>
              </a:ext>
            </a:extLst>
          </p:cNvPr>
          <p:cNvSpPr txBox="1"/>
          <p:nvPr/>
        </p:nvSpPr>
        <p:spPr>
          <a:xfrm>
            <a:off x="7540721" y="2046353"/>
            <a:ext cx="446597" cy="276999"/>
          </a:xfrm>
          <a:prstGeom prst="rect">
            <a:avLst/>
          </a:prstGeom>
          <a:noFill/>
        </p:spPr>
        <p:txBody>
          <a:bodyPr wrap="none" rtlCol="0">
            <a:spAutoFit/>
          </a:bodyPr>
          <a:lstStyle/>
          <a:p>
            <a:r>
              <a:rPr lang="en-DE" sz="1200" dirty="0">
                <a:latin typeface="Times New Roman" panose="02020603050405020304" pitchFamily="18" charset="0"/>
                <a:cs typeface="Times New Roman" panose="02020603050405020304" pitchFamily="18" charset="0"/>
              </a:rPr>
              <a:t>Yes </a:t>
            </a:r>
          </a:p>
        </p:txBody>
      </p:sp>
      <p:sp>
        <p:nvSpPr>
          <p:cNvPr id="22" name="TextBox 21">
            <a:extLst>
              <a:ext uri="{FF2B5EF4-FFF2-40B4-BE49-F238E27FC236}">
                <a16:creationId xmlns:a16="http://schemas.microsoft.com/office/drawing/2014/main" id="{882AD4DE-B8D0-B332-4B34-4E14C6F1DFA3}"/>
              </a:ext>
            </a:extLst>
          </p:cNvPr>
          <p:cNvSpPr txBox="1"/>
          <p:nvPr/>
        </p:nvSpPr>
        <p:spPr>
          <a:xfrm>
            <a:off x="8544272" y="1332907"/>
            <a:ext cx="1174656" cy="307777"/>
          </a:xfrm>
          <a:prstGeom prst="rect">
            <a:avLst/>
          </a:prstGeom>
          <a:noFill/>
        </p:spPr>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Tracking List</a:t>
            </a:r>
          </a:p>
        </p:txBody>
      </p:sp>
      <p:pic>
        <p:nvPicPr>
          <p:cNvPr id="23" name="Graphic 22" descr="Pen with solid fill">
            <a:extLst>
              <a:ext uri="{FF2B5EF4-FFF2-40B4-BE49-F238E27FC236}">
                <a16:creationId xmlns:a16="http://schemas.microsoft.com/office/drawing/2014/main" id="{6118EC0F-BEC8-08FF-B8D2-224E70FE4AD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87876" y="1962341"/>
            <a:ext cx="624548" cy="624548"/>
          </a:xfrm>
          <a:prstGeom prst="rect">
            <a:avLst/>
          </a:prstGeom>
        </p:spPr>
      </p:pic>
      <p:pic>
        <p:nvPicPr>
          <p:cNvPr id="24" name="Graphic 23" descr="Badge 3 outline">
            <a:extLst>
              <a:ext uri="{FF2B5EF4-FFF2-40B4-BE49-F238E27FC236}">
                <a16:creationId xmlns:a16="http://schemas.microsoft.com/office/drawing/2014/main" id="{175B31F5-939F-0BCD-1E00-3DA2E2B8BF0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05390" y="2863261"/>
            <a:ext cx="352541" cy="352541"/>
          </a:xfrm>
          <a:prstGeom prst="rect">
            <a:avLst/>
          </a:prstGeom>
        </p:spPr>
      </p:pic>
      <p:pic>
        <p:nvPicPr>
          <p:cNvPr id="25" name="Graphic 24" descr="Tick with solid fill">
            <a:extLst>
              <a:ext uri="{FF2B5EF4-FFF2-40B4-BE49-F238E27FC236}">
                <a16:creationId xmlns:a16="http://schemas.microsoft.com/office/drawing/2014/main" id="{20278336-766E-4F8C-A720-FBE53B8D7F3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905086" y="2106183"/>
            <a:ext cx="164463" cy="164463"/>
          </a:xfrm>
          <a:prstGeom prst="rect">
            <a:avLst/>
          </a:prstGeom>
        </p:spPr>
      </p:pic>
      <p:pic>
        <p:nvPicPr>
          <p:cNvPr id="26" name="Graphic 25" descr="Badge 4 outline">
            <a:extLst>
              <a:ext uri="{FF2B5EF4-FFF2-40B4-BE49-F238E27FC236}">
                <a16:creationId xmlns:a16="http://schemas.microsoft.com/office/drawing/2014/main" id="{293A001F-6299-99E3-6592-FA85A87D963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429724" y="5531308"/>
            <a:ext cx="352541" cy="352541"/>
          </a:xfrm>
          <a:prstGeom prst="rect">
            <a:avLst/>
          </a:prstGeom>
        </p:spPr>
      </p:pic>
      <p:sp>
        <p:nvSpPr>
          <p:cNvPr id="27" name="Cube 26">
            <a:extLst>
              <a:ext uri="{FF2B5EF4-FFF2-40B4-BE49-F238E27FC236}">
                <a16:creationId xmlns:a16="http://schemas.microsoft.com/office/drawing/2014/main" id="{BF2CE260-AE21-47D8-120B-52A4E1A0322A}"/>
              </a:ext>
            </a:extLst>
          </p:cNvPr>
          <p:cNvSpPr/>
          <p:nvPr/>
        </p:nvSpPr>
        <p:spPr>
          <a:xfrm>
            <a:off x="1919536" y="4117470"/>
            <a:ext cx="1152000" cy="1152000"/>
          </a:xfrm>
          <a:prstGeom prst="cub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28" name="TextBox 27">
            <a:extLst>
              <a:ext uri="{FF2B5EF4-FFF2-40B4-BE49-F238E27FC236}">
                <a16:creationId xmlns:a16="http://schemas.microsoft.com/office/drawing/2014/main" id="{66F9C390-807D-15F0-42D7-49AF8A221D84}"/>
              </a:ext>
            </a:extLst>
          </p:cNvPr>
          <p:cNvSpPr txBox="1"/>
          <p:nvPr/>
        </p:nvSpPr>
        <p:spPr>
          <a:xfrm>
            <a:off x="2017496" y="3717032"/>
            <a:ext cx="1043876" cy="307777"/>
          </a:xfrm>
          <a:prstGeom prst="rect">
            <a:avLst/>
          </a:prstGeom>
          <a:noFill/>
        </p:spPr>
        <p:txBody>
          <a:bodyPr wrap="none" rtlCol="0">
            <a:spAutoFit/>
          </a:bodyPr>
          <a:lstStyle/>
          <a:p>
            <a:pPr algn="ctr"/>
            <a:r>
              <a:rPr lang="en-DE" sz="1400" dirty="0">
                <a:latin typeface="Times New Roman" panose="02020603050405020304" pitchFamily="18" charset="0"/>
                <a:cs typeface="Times New Roman" panose="02020603050405020304" pitchFamily="18" charset="0"/>
              </a:rPr>
              <a:t>New Block </a:t>
            </a:r>
          </a:p>
        </p:txBody>
      </p:sp>
      <p:pic>
        <p:nvPicPr>
          <p:cNvPr id="29" name="Graphic 28" descr="Eye with solid fill">
            <a:extLst>
              <a:ext uri="{FF2B5EF4-FFF2-40B4-BE49-F238E27FC236}">
                <a16:creationId xmlns:a16="http://schemas.microsoft.com/office/drawing/2014/main" id="{A23ACB43-B004-BB01-B522-99315CC35A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7012" y="5139840"/>
            <a:ext cx="398146" cy="398146"/>
          </a:xfrm>
          <a:prstGeom prst="rect">
            <a:avLst/>
          </a:prstGeom>
        </p:spPr>
      </p:pic>
      <p:pic>
        <p:nvPicPr>
          <p:cNvPr id="30" name="Graphic 29" descr="Magnifying glass with solid fill">
            <a:extLst>
              <a:ext uri="{FF2B5EF4-FFF2-40B4-BE49-F238E27FC236}">
                <a16:creationId xmlns:a16="http://schemas.microsoft.com/office/drawing/2014/main" id="{847D8610-4469-8833-83C1-957A1086FC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9656" y="5013176"/>
            <a:ext cx="593403" cy="593403"/>
          </a:xfrm>
          <a:prstGeom prst="rect">
            <a:avLst/>
          </a:prstGeom>
        </p:spPr>
      </p:pic>
      <p:pic>
        <p:nvPicPr>
          <p:cNvPr id="31" name="Graphic 30" descr="List outline">
            <a:extLst>
              <a:ext uri="{FF2B5EF4-FFF2-40B4-BE49-F238E27FC236}">
                <a16:creationId xmlns:a16="http://schemas.microsoft.com/office/drawing/2014/main" id="{237E0AD3-C9C7-993F-357E-DD996424F34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151784" y="4136495"/>
            <a:ext cx="1106424" cy="1106424"/>
          </a:xfrm>
          <a:prstGeom prst="rect">
            <a:avLst/>
          </a:prstGeom>
        </p:spPr>
      </p:pic>
      <p:cxnSp>
        <p:nvCxnSpPr>
          <p:cNvPr id="32" name="Straight Connector 31">
            <a:extLst>
              <a:ext uri="{FF2B5EF4-FFF2-40B4-BE49-F238E27FC236}">
                <a16:creationId xmlns:a16="http://schemas.microsoft.com/office/drawing/2014/main" id="{42333EC0-F88F-4AB9-1633-B42F95BD122D}"/>
              </a:ext>
            </a:extLst>
          </p:cNvPr>
          <p:cNvCxnSpPr>
            <a:cxnSpLocks/>
          </p:cNvCxnSpPr>
          <p:nvPr/>
        </p:nvCxnSpPr>
        <p:spPr>
          <a:xfrm flipV="1">
            <a:off x="3364454" y="4342756"/>
            <a:ext cx="859338" cy="30255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B136551-750D-1FBF-D0FF-00277F4461D1}"/>
              </a:ext>
            </a:extLst>
          </p:cNvPr>
          <p:cNvCxnSpPr>
            <a:cxnSpLocks/>
          </p:cNvCxnSpPr>
          <p:nvPr/>
        </p:nvCxnSpPr>
        <p:spPr>
          <a:xfrm>
            <a:off x="3364454" y="4840245"/>
            <a:ext cx="859338" cy="244939"/>
          </a:xfrm>
          <a:prstGeom prst="line">
            <a:avLst/>
          </a:prstGeom>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811247F0-0EEA-FC1D-6EE5-7F0B73FDF62F}"/>
              </a:ext>
            </a:extLst>
          </p:cNvPr>
          <p:cNvSpPr txBox="1"/>
          <p:nvPr/>
        </p:nvSpPr>
        <p:spPr>
          <a:xfrm>
            <a:off x="4079776" y="3556233"/>
            <a:ext cx="1236678" cy="523220"/>
          </a:xfrm>
          <a:prstGeom prst="rect">
            <a:avLst/>
          </a:prstGeom>
          <a:noFill/>
        </p:spPr>
        <p:txBody>
          <a:bodyPr wrap="square" rtlCol="0">
            <a:spAutoFit/>
          </a:bodyPr>
          <a:lstStyle/>
          <a:p>
            <a:pPr algn="ctr"/>
            <a:r>
              <a:rPr lang="en-DE" sz="1400" dirty="0">
                <a:latin typeface="Times New Roman" panose="02020603050405020304" pitchFamily="18" charset="0"/>
                <a:cs typeface="Times New Roman" panose="02020603050405020304" pitchFamily="18" charset="0"/>
              </a:rPr>
              <a:t>Block Transactions</a:t>
            </a:r>
          </a:p>
        </p:txBody>
      </p:sp>
    </p:spTree>
    <p:extLst>
      <p:ext uri="{BB962C8B-B14F-4D97-AF65-F5344CB8AC3E}">
        <p14:creationId xmlns:p14="http://schemas.microsoft.com/office/powerpoint/2010/main" val="673085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2A2A41-DB31-DA0B-91A5-FA4B00F5357E}"/>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EFB8FAFA-07EF-F643-3EDE-EA933C526F5D}"/>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305EB0E8-6265-7520-0AFF-B394B3E73995}"/>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7C56955-CB88-A0F7-823B-22A26D69A733}"/>
              </a:ext>
            </a:extLst>
          </p:cNvPr>
          <p:cNvSpPr>
            <a:spLocks noGrp="1"/>
          </p:cNvSpPr>
          <p:nvPr>
            <p:ph type="sldNum" sz="quarter" idx="12"/>
          </p:nvPr>
        </p:nvSpPr>
        <p:spPr/>
        <p:txBody>
          <a:bodyPr/>
          <a:lstStyle/>
          <a:p>
            <a:pPr>
              <a:defRPr/>
            </a:pPr>
            <a:fld id="{05BC9FAB-BDC1-47C0-A8BB-6E12A8205D33}" type="slidenum">
              <a:rPr lang="de-DE" smtClean="0"/>
              <a:pPr>
                <a:defRPr/>
              </a:pPr>
              <a:t>29</a:t>
            </a:fld>
            <a:endParaRPr lang="de-DE" dirty="0"/>
          </a:p>
        </p:txBody>
      </p:sp>
      <p:sp>
        <p:nvSpPr>
          <p:cNvPr id="9" name="Text Placeholder 8">
            <a:extLst>
              <a:ext uri="{FF2B5EF4-FFF2-40B4-BE49-F238E27FC236}">
                <a16:creationId xmlns:a16="http://schemas.microsoft.com/office/drawing/2014/main" id="{9C7E1B49-4711-8BE7-4D1C-D0F677A89050}"/>
              </a:ext>
            </a:extLst>
          </p:cNvPr>
          <p:cNvSpPr>
            <a:spLocks noGrp="1"/>
          </p:cNvSpPr>
          <p:nvPr>
            <p:ph type="body" sz="quarter" idx="13"/>
          </p:nvPr>
        </p:nvSpPr>
        <p:spPr/>
        <p:txBody>
          <a:bodyPr/>
          <a:lstStyle/>
          <a:p>
            <a:r>
              <a:rPr lang="en-DE" dirty="0"/>
              <a:t>Monitoring System Flow Illustration</a:t>
            </a:r>
          </a:p>
        </p:txBody>
      </p:sp>
      <p:sp>
        <p:nvSpPr>
          <p:cNvPr id="10" name="Can 9">
            <a:extLst>
              <a:ext uri="{FF2B5EF4-FFF2-40B4-BE49-F238E27FC236}">
                <a16:creationId xmlns:a16="http://schemas.microsoft.com/office/drawing/2014/main" id="{1A4FC4CB-CEE4-AC0A-DB35-4566A320C8F9}"/>
              </a:ext>
            </a:extLst>
          </p:cNvPr>
          <p:cNvSpPr/>
          <p:nvPr/>
        </p:nvSpPr>
        <p:spPr>
          <a:xfrm>
            <a:off x="2063552" y="1754753"/>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0EFAFDD3-ABD0-72CC-3E83-C6F2316C50F5}"/>
              </a:ext>
            </a:extLst>
          </p:cNvPr>
          <p:cNvSpPr txBox="1"/>
          <p:nvPr/>
        </p:nvSpPr>
        <p:spPr>
          <a:xfrm>
            <a:off x="2174592" y="2103478"/>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pic>
        <p:nvPicPr>
          <p:cNvPr id="13" name="Graphic 12" descr="Eye with solid fill">
            <a:extLst>
              <a:ext uri="{FF2B5EF4-FFF2-40B4-BE49-F238E27FC236}">
                <a16:creationId xmlns:a16="http://schemas.microsoft.com/office/drawing/2014/main" id="{E914DA5A-0EAD-E51F-BC11-C76AF865C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1746" y="2562560"/>
            <a:ext cx="398146" cy="398146"/>
          </a:xfrm>
          <a:prstGeom prst="rect">
            <a:avLst/>
          </a:prstGeom>
        </p:spPr>
      </p:pic>
      <p:pic>
        <p:nvPicPr>
          <p:cNvPr id="14" name="Graphic 13" descr="Magnifying glass with solid fill">
            <a:extLst>
              <a:ext uri="{FF2B5EF4-FFF2-40B4-BE49-F238E27FC236}">
                <a16:creationId xmlns:a16="http://schemas.microsoft.com/office/drawing/2014/main" id="{472CBAA8-366C-5E33-E8A2-8D3B4BF98C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7054" y="2446521"/>
            <a:ext cx="593403" cy="593403"/>
          </a:xfrm>
          <a:prstGeom prst="rect">
            <a:avLst/>
          </a:prstGeom>
        </p:spPr>
      </p:pic>
      <p:pic>
        <p:nvPicPr>
          <p:cNvPr id="44" name="Graphic 43" descr="Badge 1 outline">
            <a:extLst>
              <a:ext uri="{FF2B5EF4-FFF2-40B4-BE49-F238E27FC236}">
                <a16:creationId xmlns:a16="http://schemas.microsoft.com/office/drawing/2014/main" id="{097D6DE4-9285-5E80-B345-0AD34952C5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9724" y="2860435"/>
            <a:ext cx="352541" cy="352541"/>
          </a:xfrm>
          <a:prstGeom prst="rect">
            <a:avLst/>
          </a:prstGeom>
        </p:spPr>
      </p:pic>
      <p:sp>
        <p:nvSpPr>
          <p:cNvPr id="2" name="TextBox 1">
            <a:extLst>
              <a:ext uri="{FF2B5EF4-FFF2-40B4-BE49-F238E27FC236}">
                <a16:creationId xmlns:a16="http://schemas.microsoft.com/office/drawing/2014/main" id="{BBADB6C7-63B9-354A-E60C-3DF54D4FB705}"/>
              </a:ext>
            </a:extLst>
          </p:cNvPr>
          <p:cNvSpPr txBox="1"/>
          <p:nvPr/>
        </p:nvSpPr>
        <p:spPr>
          <a:xfrm>
            <a:off x="3508373" y="1355965"/>
            <a:ext cx="1236678" cy="30777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Transaction</a:t>
            </a:r>
          </a:p>
        </p:txBody>
      </p:sp>
      <p:pic>
        <p:nvPicPr>
          <p:cNvPr id="3" name="Graphic 2" descr="Scroll outline">
            <a:extLst>
              <a:ext uri="{FF2B5EF4-FFF2-40B4-BE49-F238E27FC236}">
                <a16:creationId xmlns:a16="http://schemas.microsoft.com/office/drawing/2014/main" id="{C3F254A5-8705-68F2-32CA-6E7135265A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3333" y="1775088"/>
            <a:ext cx="1005840" cy="1005840"/>
          </a:xfrm>
          <a:prstGeom prst="rect">
            <a:avLst/>
          </a:prstGeom>
        </p:spPr>
      </p:pic>
      <p:sp>
        <p:nvSpPr>
          <p:cNvPr id="8" name="TextBox 7">
            <a:extLst>
              <a:ext uri="{FF2B5EF4-FFF2-40B4-BE49-F238E27FC236}">
                <a16:creationId xmlns:a16="http://schemas.microsoft.com/office/drawing/2014/main" id="{AE1DE8AA-F0FB-0E03-6D76-FA6911237676}"/>
              </a:ext>
            </a:extLst>
          </p:cNvPr>
          <p:cNvSpPr txBox="1"/>
          <p:nvPr/>
        </p:nvSpPr>
        <p:spPr>
          <a:xfrm>
            <a:off x="4061715" y="2007331"/>
            <a:ext cx="939681" cy="276999"/>
          </a:xfrm>
          <a:prstGeom prst="rect">
            <a:avLst/>
          </a:prstGeom>
          <a:noFill/>
        </p:spPr>
        <p:txBody>
          <a:bodyPr wrap="none" rtlCol="0">
            <a:spAutoFit/>
          </a:bodyPr>
          <a:lstStyle/>
          <a:p>
            <a:pPr algn="ctr"/>
            <a:r>
              <a:rPr lang="en-DE" sz="1200" dirty="0">
                <a:latin typeface="Times New Roman" panose="02020603050405020304" pitchFamily="18" charset="0"/>
                <a:cs typeface="Times New Roman" panose="02020603050405020304" pitchFamily="18" charset="0"/>
              </a:rPr>
              <a:t>Sanctioned?</a:t>
            </a:r>
          </a:p>
        </p:txBody>
      </p:sp>
      <p:sp>
        <p:nvSpPr>
          <p:cNvPr id="12" name="TextBox 11">
            <a:extLst>
              <a:ext uri="{FF2B5EF4-FFF2-40B4-BE49-F238E27FC236}">
                <a16:creationId xmlns:a16="http://schemas.microsoft.com/office/drawing/2014/main" id="{AFF5B1F0-1E36-E517-0C34-B061CC92628F}"/>
              </a:ext>
            </a:extLst>
          </p:cNvPr>
          <p:cNvSpPr txBox="1"/>
          <p:nvPr/>
        </p:nvSpPr>
        <p:spPr>
          <a:xfrm>
            <a:off x="5303912" y="1393917"/>
            <a:ext cx="1758558" cy="307777"/>
          </a:xfrm>
          <a:prstGeom prst="rect">
            <a:avLst/>
          </a:prstGeom>
          <a:noFill/>
        </p:spPr>
        <p:txBody>
          <a:bodyPr wrap="none" rtlCol="0">
            <a:spAutoFit/>
          </a:bodyPr>
          <a:lstStyle/>
          <a:p>
            <a:pPr algn="ctr"/>
            <a:r>
              <a:rPr lang="en-DE" sz="1400" dirty="0">
                <a:latin typeface="Times New Roman" panose="02020603050405020304" pitchFamily="18" charset="0"/>
                <a:cs typeface="Times New Roman" panose="02020603050405020304" pitchFamily="18" charset="0"/>
              </a:rPr>
              <a:t>Sanctioned Addresses</a:t>
            </a:r>
          </a:p>
        </p:txBody>
      </p:sp>
      <p:pic>
        <p:nvPicPr>
          <p:cNvPr id="15" name="Graphic 14" descr="Pinch Zoom In with solid fill">
            <a:extLst>
              <a:ext uri="{FF2B5EF4-FFF2-40B4-BE49-F238E27FC236}">
                <a16:creationId xmlns:a16="http://schemas.microsoft.com/office/drawing/2014/main" id="{263CF790-C8A1-013A-BB8F-40401FB849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1116395">
            <a:off x="6133000" y="2006749"/>
            <a:ext cx="567771" cy="567771"/>
          </a:xfrm>
          <a:prstGeom prst="rect">
            <a:avLst/>
          </a:prstGeom>
        </p:spPr>
      </p:pic>
      <p:pic>
        <p:nvPicPr>
          <p:cNvPr id="16" name="Graphic 15" descr="Badge outline">
            <a:extLst>
              <a:ext uri="{FF2B5EF4-FFF2-40B4-BE49-F238E27FC236}">
                <a16:creationId xmlns:a16="http://schemas.microsoft.com/office/drawing/2014/main" id="{5B4DB605-CE83-188A-11D8-BAB53BE927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2181" y="2860435"/>
            <a:ext cx="352541" cy="352541"/>
          </a:xfrm>
          <a:prstGeom prst="rect">
            <a:avLst/>
          </a:prstGeom>
        </p:spPr>
      </p:pic>
      <p:sp>
        <p:nvSpPr>
          <p:cNvPr id="17" name="Right Arrow 16">
            <a:extLst>
              <a:ext uri="{FF2B5EF4-FFF2-40B4-BE49-F238E27FC236}">
                <a16:creationId xmlns:a16="http://schemas.microsoft.com/office/drawing/2014/main" id="{8E9A8794-6ED6-B6AE-8BA2-73DE8B04463C}"/>
              </a:ext>
            </a:extLst>
          </p:cNvPr>
          <p:cNvSpPr/>
          <p:nvPr/>
        </p:nvSpPr>
        <p:spPr>
          <a:xfrm>
            <a:off x="4126712" y="2249794"/>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cxnSp>
        <p:nvCxnSpPr>
          <p:cNvPr id="18" name="Curved Connector 17">
            <a:extLst>
              <a:ext uri="{FF2B5EF4-FFF2-40B4-BE49-F238E27FC236}">
                <a16:creationId xmlns:a16="http://schemas.microsoft.com/office/drawing/2014/main" id="{D04FBFDE-EB85-0C99-735F-EA496BC74E3C}"/>
              </a:ext>
            </a:extLst>
          </p:cNvPr>
          <p:cNvCxnSpPr>
            <a:cxnSpLocks/>
          </p:cNvCxnSpPr>
          <p:nvPr/>
        </p:nvCxnSpPr>
        <p:spPr>
          <a:xfrm rot="10800000" flipV="1">
            <a:off x="3159157" y="1509853"/>
            <a:ext cx="349216" cy="76290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pic>
        <p:nvPicPr>
          <p:cNvPr id="19" name="Graphic 18" descr="Clipboard Ticked outline">
            <a:extLst>
              <a:ext uri="{FF2B5EF4-FFF2-40B4-BE49-F238E27FC236}">
                <a16:creationId xmlns:a16="http://schemas.microsoft.com/office/drawing/2014/main" id="{D762845F-CF71-9DB4-F789-6BDB2812B9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76358" y="1758607"/>
            <a:ext cx="1005840" cy="1005840"/>
          </a:xfrm>
          <a:prstGeom prst="rect">
            <a:avLst/>
          </a:prstGeom>
        </p:spPr>
      </p:pic>
      <p:sp>
        <p:nvSpPr>
          <p:cNvPr id="20" name="Right Arrow 19">
            <a:extLst>
              <a:ext uri="{FF2B5EF4-FFF2-40B4-BE49-F238E27FC236}">
                <a16:creationId xmlns:a16="http://schemas.microsoft.com/office/drawing/2014/main" id="{E8665DE9-1B95-09A0-FCB0-65D874521BEB}"/>
              </a:ext>
            </a:extLst>
          </p:cNvPr>
          <p:cNvSpPr/>
          <p:nvPr/>
        </p:nvSpPr>
        <p:spPr>
          <a:xfrm>
            <a:off x="7370409" y="2266958"/>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21" name="TextBox 20">
            <a:extLst>
              <a:ext uri="{FF2B5EF4-FFF2-40B4-BE49-F238E27FC236}">
                <a16:creationId xmlns:a16="http://schemas.microsoft.com/office/drawing/2014/main" id="{0956D76D-9437-CC74-08EC-43237B7FB264}"/>
              </a:ext>
            </a:extLst>
          </p:cNvPr>
          <p:cNvSpPr txBox="1"/>
          <p:nvPr/>
        </p:nvSpPr>
        <p:spPr>
          <a:xfrm>
            <a:off x="7540721" y="2046353"/>
            <a:ext cx="446597" cy="276999"/>
          </a:xfrm>
          <a:prstGeom prst="rect">
            <a:avLst/>
          </a:prstGeom>
          <a:noFill/>
        </p:spPr>
        <p:txBody>
          <a:bodyPr wrap="none" rtlCol="0">
            <a:spAutoFit/>
          </a:bodyPr>
          <a:lstStyle/>
          <a:p>
            <a:r>
              <a:rPr lang="en-DE" sz="1200" dirty="0">
                <a:latin typeface="Times New Roman" panose="02020603050405020304" pitchFamily="18" charset="0"/>
                <a:cs typeface="Times New Roman" panose="02020603050405020304" pitchFamily="18" charset="0"/>
              </a:rPr>
              <a:t>Yes </a:t>
            </a:r>
          </a:p>
        </p:txBody>
      </p:sp>
      <p:sp>
        <p:nvSpPr>
          <p:cNvPr id="22" name="TextBox 21">
            <a:extLst>
              <a:ext uri="{FF2B5EF4-FFF2-40B4-BE49-F238E27FC236}">
                <a16:creationId xmlns:a16="http://schemas.microsoft.com/office/drawing/2014/main" id="{882AD4DE-B8D0-B332-4B34-4E14C6F1DFA3}"/>
              </a:ext>
            </a:extLst>
          </p:cNvPr>
          <p:cNvSpPr txBox="1"/>
          <p:nvPr/>
        </p:nvSpPr>
        <p:spPr>
          <a:xfrm>
            <a:off x="8544272" y="1332907"/>
            <a:ext cx="1174656" cy="307777"/>
          </a:xfrm>
          <a:prstGeom prst="rect">
            <a:avLst/>
          </a:prstGeom>
          <a:noFill/>
        </p:spPr>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Tracking List</a:t>
            </a:r>
          </a:p>
        </p:txBody>
      </p:sp>
      <p:pic>
        <p:nvPicPr>
          <p:cNvPr id="23" name="Graphic 22" descr="Pen with solid fill">
            <a:extLst>
              <a:ext uri="{FF2B5EF4-FFF2-40B4-BE49-F238E27FC236}">
                <a16:creationId xmlns:a16="http://schemas.microsoft.com/office/drawing/2014/main" id="{6118EC0F-BEC8-08FF-B8D2-224E70FE4AD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87876" y="1962341"/>
            <a:ext cx="624548" cy="624548"/>
          </a:xfrm>
          <a:prstGeom prst="rect">
            <a:avLst/>
          </a:prstGeom>
        </p:spPr>
      </p:pic>
      <p:pic>
        <p:nvPicPr>
          <p:cNvPr id="24" name="Graphic 23" descr="Badge 3 outline">
            <a:extLst>
              <a:ext uri="{FF2B5EF4-FFF2-40B4-BE49-F238E27FC236}">
                <a16:creationId xmlns:a16="http://schemas.microsoft.com/office/drawing/2014/main" id="{175B31F5-939F-0BCD-1E00-3DA2E2B8BF0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05390" y="2863261"/>
            <a:ext cx="352541" cy="352541"/>
          </a:xfrm>
          <a:prstGeom prst="rect">
            <a:avLst/>
          </a:prstGeom>
        </p:spPr>
      </p:pic>
      <p:pic>
        <p:nvPicPr>
          <p:cNvPr id="25" name="Graphic 24" descr="Tick with solid fill">
            <a:extLst>
              <a:ext uri="{FF2B5EF4-FFF2-40B4-BE49-F238E27FC236}">
                <a16:creationId xmlns:a16="http://schemas.microsoft.com/office/drawing/2014/main" id="{20278336-766E-4F8C-A720-FBE53B8D7F3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905086" y="2106183"/>
            <a:ext cx="164463" cy="164463"/>
          </a:xfrm>
          <a:prstGeom prst="rect">
            <a:avLst/>
          </a:prstGeom>
        </p:spPr>
      </p:pic>
      <p:pic>
        <p:nvPicPr>
          <p:cNvPr id="26" name="Graphic 25" descr="Badge 4 outline">
            <a:extLst>
              <a:ext uri="{FF2B5EF4-FFF2-40B4-BE49-F238E27FC236}">
                <a16:creationId xmlns:a16="http://schemas.microsoft.com/office/drawing/2014/main" id="{293A001F-6299-99E3-6592-FA85A87D963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429724" y="5531308"/>
            <a:ext cx="352541" cy="352541"/>
          </a:xfrm>
          <a:prstGeom prst="rect">
            <a:avLst/>
          </a:prstGeom>
        </p:spPr>
      </p:pic>
      <p:sp>
        <p:nvSpPr>
          <p:cNvPr id="27" name="Cube 26">
            <a:extLst>
              <a:ext uri="{FF2B5EF4-FFF2-40B4-BE49-F238E27FC236}">
                <a16:creationId xmlns:a16="http://schemas.microsoft.com/office/drawing/2014/main" id="{BF2CE260-AE21-47D8-120B-52A4E1A0322A}"/>
              </a:ext>
            </a:extLst>
          </p:cNvPr>
          <p:cNvSpPr/>
          <p:nvPr/>
        </p:nvSpPr>
        <p:spPr>
          <a:xfrm>
            <a:off x="1919536" y="4117470"/>
            <a:ext cx="1152000" cy="1152000"/>
          </a:xfrm>
          <a:prstGeom prst="cub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28" name="TextBox 27">
            <a:extLst>
              <a:ext uri="{FF2B5EF4-FFF2-40B4-BE49-F238E27FC236}">
                <a16:creationId xmlns:a16="http://schemas.microsoft.com/office/drawing/2014/main" id="{66F9C390-807D-15F0-42D7-49AF8A221D84}"/>
              </a:ext>
            </a:extLst>
          </p:cNvPr>
          <p:cNvSpPr txBox="1"/>
          <p:nvPr/>
        </p:nvSpPr>
        <p:spPr>
          <a:xfrm>
            <a:off x="2017496" y="3717032"/>
            <a:ext cx="1043876" cy="307777"/>
          </a:xfrm>
          <a:prstGeom prst="rect">
            <a:avLst/>
          </a:prstGeom>
          <a:noFill/>
        </p:spPr>
        <p:txBody>
          <a:bodyPr wrap="none" rtlCol="0">
            <a:spAutoFit/>
          </a:bodyPr>
          <a:lstStyle/>
          <a:p>
            <a:pPr algn="ctr"/>
            <a:r>
              <a:rPr lang="en-DE" sz="1400" dirty="0">
                <a:latin typeface="Times New Roman" panose="02020603050405020304" pitchFamily="18" charset="0"/>
                <a:cs typeface="Times New Roman" panose="02020603050405020304" pitchFamily="18" charset="0"/>
              </a:rPr>
              <a:t>New Block </a:t>
            </a:r>
          </a:p>
        </p:txBody>
      </p:sp>
      <p:pic>
        <p:nvPicPr>
          <p:cNvPr id="29" name="Graphic 28" descr="Eye with solid fill">
            <a:extLst>
              <a:ext uri="{FF2B5EF4-FFF2-40B4-BE49-F238E27FC236}">
                <a16:creationId xmlns:a16="http://schemas.microsoft.com/office/drawing/2014/main" id="{A23ACB43-B004-BB01-B522-99315CC35A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7012" y="5139840"/>
            <a:ext cx="398146" cy="398146"/>
          </a:xfrm>
          <a:prstGeom prst="rect">
            <a:avLst/>
          </a:prstGeom>
        </p:spPr>
      </p:pic>
      <p:pic>
        <p:nvPicPr>
          <p:cNvPr id="30" name="Graphic 29" descr="Magnifying glass with solid fill">
            <a:extLst>
              <a:ext uri="{FF2B5EF4-FFF2-40B4-BE49-F238E27FC236}">
                <a16:creationId xmlns:a16="http://schemas.microsoft.com/office/drawing/2014/main" id="{847D8610-4469-8833-83C1-957A1086FC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9656" y="5013176"/>
            <a:ext cx="593403" cy="593403"/>
          </a:xfrm>
          <a:prstGeom prst="rect">
            <a:avLst/>
          </a:prstGeom>
        </p:spPr>
      </p:pic>
      <p:pic>
        <p:nvPicPr>
          <p:cNvPr id="31" name="Graphic 30" descr="List outline">
            <a:extLst>
              <a:ext uri="{FF2B5EF4-FFF2-40B4-BE49-F238E27FC236}">
                <a16:creationId xmlns:a16="http://schemas.microsoft.com/office/drawing/2014/main" id="{237E0AD3-C9C7-993F-357E-DD996424F34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151784" y="4136495"/>
            <a:ext cx="1106424" cy="1106424"/>
          </a:xfrm>
          <a:prstGeom prst="rect">
            <a:avLst/>
          </a:prstGeom>
        </p:spPr>
      </p:pic>
      <p:cxnSp>
        <p:nvCxnSpPr>
          <p:cNvPr id="32" name="Straight Connector 31">
            <a:extLst>
              <a:ext uri="{FF2B5EF4-FFF2-40B4-BE49-F238E27FC236}">
                <a16:creationId xmlns:a16="http://schemas.microsoft.com/office/drawing/2014/main" id="{42333EC0-F88F-4AB9-1633-B42F95BD122D}"/>
              </a:ext>
            </a:extLst>
          </p:cNvPr>
          <p:cNvCxnSpPr>
            <a:cxnSpLocks/>
          </p:cNvCxnSpPr>
          <p:nvPr/>
        </p:nvCxnSpPr>
        <p:spPr>
          <a:xfrm flipV="1">
            <a:off x="3364454" y="4342756"/>
            <a:ext cx="859338" cy="30255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B136551-750D-1FBF-D0FF-00277F4461D1}"/>
              </a:ext>
            </a:extLst>
          </p:cNvPr>
          <p:cNvCxnSpPr>
            <a:cxnSpLocks/>
          </p:cNvCxnSpPr>
          <p:nvPr/>
        </p:nvCxnSpPr>
        <p:spPr>
          <a:xfrm>
            <a:off x="3364454" y="4840245"/>
            <a:ext cx="859338" cy="244939"/>
          </a:xfrm>
          <a:prstGeom prst="line">
            <a:avLst/>
          </a:prstGeom>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811247F0-0EEA-FC1D-6EE5-7F0B73FDF62F}"/>
              </a:ext>
            </a:extLst>
          </p:cNvPr>
          <p:cNvSpPr txBox="1"/>
          <p:nvPr/>
        </p:nvSpPr>
        <p:spPr>
          <a:xfrm>
            <a:off x="4079776" y="3556233"/>
            <a:ext cx="1236678" cy="523220"/>
          </a:xfrm>
          <a:prstGeom prst="rect">
            <a:avLst/>
          </a:prstGeom>
          <a:noFill/>
        </p:spPr>
        <p:txBody>
          <a:bodyPr wrap="square" rtlCol="0">
            <a:spAutoFit/>
          </a:bodyPr>
          <a:lstStyle/>
          <a:p>
            <a:pPr algn="ctr"/>
            <a:r>
              <a:rPr lang="en-DE" sz="1400" dirty="0">
                <a:latin typeface="Times New Roman" panose="02020603050405020304" pitchFamily="18" charset="0"/>
                <a:cs typeface="Times New Roman" panose="02020603050405020304" pitchFamily="18" charset="0"/>
              </a:rPr>
              <a:t>Block Transactions</a:t>
            </a:r>
          </a:p>
        </p:txBody>
      </p:sp>
      <p:sp>
        <p:nvSpPr>
          <p:cNvPr id="35" name="TextBox 34">
            <a:extLst>
              <a:ext uri="{FF2B5EF4-FFF2-40B4-BE49-F238E27FC236}">
                <a16:creationId xmlns:a16="http://schemas.microsoft.com/office/drawing/2014/main" id="{E2A128A1-0331-8917-15AC-21C74110E6EE}"/>
              </a:ext>
            </a:extLst>
          </p:cNvPr>
          <p:cNvSpPr txBox="1"/>
          <p:nvPr/>
        </p:nvSpPr>
        <p:spPr>
          <a:xfrm>
            <a:off x="5238940" y="4425205"/>
            <a:ext cx="1085271" cy="276999"/>
          </a:xfrm>
          <a:prstGeom prst="rect">
            <a:avLst/>
          </a:prstGeom>
          <a:noFill/>
        </p:spPr>
        <p:txBody>
          <a:bodyPr wrap="square" rtlCol="0">
            <a:spAutoFit/>
          </a:bodyPr>
          <a:lstStyle/>
          <a:p>
            <a:pPr algn="ctr"/>
            <a:r>
              <a:rPr lang="en-GB" sz="1200" dirty="0">
                <a:latin typeface="Times New Roman" panose="02020603050405020304" pitchFamily="18" charset="0"/>
                <a:cs typeface="Times New Roman" panose="02020603050405020304" pitchFamily="18" charset="0"/>
              </a:rPr>
              <a:t>c</a:t>
            </a:r>
            <a:r>
              <a:rPr lang="en-DE" sz="1200" dirty="0">
                <a:latin typeface="Times New Roman" panose="02020603050405020304" pitchFamily="18" charset="0"/>
                <a:cs typeface="Times New Roman" panose="02020603050405020304" pitchFamily="18" charset="0"/>
              </a:rPr>
              <a:t>ontains?</a:t>
            </a:r>
          </a:p>
        </p:txBody>
      </p:sp>
      <p:sp>
        <p:nvSpPr>
          <p:cNvPr id="36" name="TextBox 35">
            <a:extLst>
              <a:ext uri="{FF2B5EF4-FFF2-40B4-BE49-F238E27FC236}">
                <a16:creationId xmlns:a16="http://schemas.microsoft.com/office/drawing/2014/main" id="{C276EB7C-471C-DE4C-48DC-7F901420D1A5}"/>
              </a:ext>
            </a:extLst>
          </p:cNvPr>
          <p:cNvSpPr txBox="1"/>
          <p:nvPr/>
        </p:nvSpPr>
        <p:spPr>
          <a:xfrm>
            <a:off x="6201147" y="3769296"/>
            <a:ext cx="1297029" cy="307777"/>
          </a:xfrm>
          <a:prstGeom prst="rect">
            <a:avLst/>
          </a:prstGeom>
          <a:noFill/>
        </p:spPr>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Tracking List</a:t>
            </a:r>
          </a:p>
        </p:txBody>
      </p:sp>
      <p:pic>
        <p:nvPicPr>
          <p:cNvPr id="37" name="Graphic 36" descr="Badge 5 outline">
            <a:extLst>
              <a:ext uri="{FF2B5EF4-FFF2-40B4-BE49-F238E27FC236}">
                <a16:creationId xmlns:a16="http://schemas.microsoft.com/office/drawing/2014/main" id="{4711C594-3903-BE66-6186-31A3C7A7BBC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06920" y="5537598"/>
            <a:ext cx="352541" cy="352541"/>
          </a:xfrm>
          <a:prstGeom prst="rect">
            <a:avLst/>
          </a:prstGeom>
        </p:spPr>
      </p:pic>
      <p:pic>
        <p:nvPicPr>
          <p:cNvPr id="38" name="Graphic 37" descr="Clipboard Ticked outline">
            <a:extLst>
              <a:ext uri="{FF2B5EF4-FFF2-40B4-BE49-F238E27FC236}">
                <a16:creationId xmlns:a16="http://schemas.microsoft.com/office/drawing/2014/main" id="{79029E4E-075D-0363-5F16-A01DAA055A0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03800" y="4178039"/>
            <a:ext cx="1005840" cy="1005840"/>
          </a:xfrm>
          <a:prstGeom prst="rect">
            <a:avLst/>
          </a:prstGeom>
        </p:spPr>
      </p:pic>
      <p:sp>
        <p:nvSpPr>
          <p:cNvPr id="39" name="Right Arrow 38">
            <a:extLst>
              <a:ext uri="{FF2B5EF4-FFF2-40B4-BE49-F238E27FC236}">
                <a16:creationId xmlns:a16="http://schemas.microsoft.com/office/drawing/2014/main" id="{45E4AA08-DAFB-E11C-7F8C-42A72471ED4E}"/>
              </a:ext>
            </a:extLst>
          </p:cNvPr>
          <p:cNvSpPr/>
          <p:nvPr/>
        </p:nvSpPr>
        <p:spPr>
          <a:xfrm rot="10800000">
            <a:off x="5316454" y="4684093"/>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Tree>
    <p:extLst>
      <p:ext uri="{BB962C8B-B14F-4D97-AF65-F5344CB8AC3E}">
        <p14:creationId xmlns:p14="http://schemas.microsoft.com/office/powerpoint/2010/main" val="35759642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EC529C5-6B21-DA38-2094-422B930EC682}"/>
              </a:ext>
            </a:extLst>
          </p:cNvPr>
          <p:cNvSpPr/>
          <p:nvPr/>
        </p:nvSpPr>
        <p:spPr bwMode="auto">
          <a:xfrm>
            <a:off x="4367808" y="2868882"/>
            <a:ext cx="3764058" cy="3127220"/>
          </a:xfrm>
          <a:prstGeom prst="roundRect">
            <a:avLst/>
          </a:prstGeom>
          <a:solidFill>
            <a:schemeClr val="accent3"/>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6" name="Title 5">
            <a:extLst>
              <a:ext uri="{FF2B5EF4-FFF2-40B4-BE49-F238E27FC236}">
                <a16:creationId xmlns:a16="http://schemas.microsoft.com/office/drawing/2014/main" id="{1BB7EBD5-DF45-B598-3663-C1ECFC54B544}"/>
              </a:ext>
            </a:extLst>
          </p:cNvPr>
          <p:cNvSpPr>
            <a:spLocks noGrp="1"/>
          </p:cNvSpPr>
          <p:nvPr>
            <p:ph type="title"/>
          </p:nvPr>
        </p:nvSpPr>
        <p:spPr/>
        <p:txBody>
          <a:bodyPr/>
          <a:lstStyle/>
          <a:p>
            <a:r>
              <a:rPr lang="en-DE" dirty="0"/>
              <a:t>Introduction</a:t>
            </a:r>
          </a:p>
        </p:txBody>
      </p:sp>
      <p:sp>
        <p:nvSpPr>
          <p:cNvPr id="7" name="Content Placeholder 6">
            <a:extLst>
              <a:ext uri="{FF2B5EF4-FFF2-40B4-BE49-F238E27FC236}">
                <a16:creationId xmlns:a16="http://schemas.microsoft.com/office/drawing/2014/main" id="{DD8813DF-D745-DF32-E172-1848BCD4EA66}"/>
              </a:ext>
            </a:extLst>
          </p:cNvPr>
          <p:cNvSpPr>
            <a:spLocks noGrp="1"/>
          </p:cNvSpPr>
          <p:nvPr>
            <p:ph sz="half" idx="1"/>
          </p:nvPr>
        </p:nvSpPr>
        <p:spPr>
          <a:xfrm>
            <a:off x="4572003" y="2632019"/>
            <a:ext cx="3480042" cy="3749309"/>
          </a:xfrm>
          <a:noFill/>
        </p:spPr>
        <p:txBody>
          <a:bodyPr>
            <a:normAutofit lnSpcReduction="10000"/>
          </a:bodyPr>
          <a:lstStyle/>
          <a:p>
            <a:pPr marL="0" indent="0" algn="ctr" rtl="0">
              <a:spcBef>
                <a:spcPts val="0"/>
              </a:spcBef>
              <a:spcAft>
                <a:spcPts val="0"/>
              </a:spcAft>
            </a:pPr>
            <a:r>
              <a:rPr lang="en-DE" sz="1400" b="1" dirty="0">
                <a:solidFill>
                  <a:schemeClr val="tx1">
                    <a:lumMod val="50000"/>
                    <a:lumOff val="50000"/>
                  </a:schemeClr>
                </a:solidFill>
              </a:rPr>
              <a:t> </a:t>
            </a:r>
          </a:p>
          <a:p>
            <a:pPr marL="0" indent="0" algn="ctr" rtl="0">
              <a:spcBef>
                <a:spcPts val="0"/>
              </a:spcBef>
              <a:spcAft>
                <a:spcPts val="0"/>
              </a:spcAft>
            </a:pPr>
            <a:endParaRPr lang="en-GB" sz="1400" b="1" dirty="0">
              <a:solidFill>
                <a:srgbClr val="000000"/>
              </a:solidFill>
            </a:endParaRPr>
          </a:p>
          <a:p>
            <a:pPr marL="285750" indent="-285750" rtl="0">
              <a:spcBef>
                <a:spcPts val="0"/>
              </a:spcBef>
              <a:spcAft>
                <a:spcPts val="0"/>
              </a:spcAft>
              <a:buFont typeface="Wingdings" pitchFamily="2" charset="2"/>
              <a:buChar char="§"/>
            </a:pPr>
            <a:endParaRPr lang="en-GB" sz="1400" u="none" strike="noStrike" dirty="0">
              <a:solidFill>
                <a:srgbClr val="000000"/>
              </a:solidFill>
              <a:effectLst/>
            </a:endParaRPr>
          </a:p>
          <a:p>
            <a:pPr marL="285750" indent="-285750" rtl="0">
              <a:spcBef>
                <a:spcPts val="0"/>
              </a:spcBef>
              <a:spcAft>
                <a:spcPts val="0"/>
              </a:spcAft>
              <a:buFont typeface="Wingdings" pitchFamily="2" charset="2"/>
              <a:buChar char="§"/>
            </a:pPr>
            <a:r>
              <a:rPr lang="en-GB" sz="1400" u="none" strike="noStrike" dirty="0">
                <a:solidFill>
                  <a:srgbClr val="000000"/>
                </a:solidFill>
                <a:effectLst/>
              </a:rPr>
              <a:t>8th August 2022: </a:t>
            </a:r>
            <a:r>
              <a:rPr lang="en-GB" sz="1400" b="1" dirty="0">
                <a:solidFill>
                  <a:srgbClr val="000000"/>
                </a:solidFill>
              </a:rPr>
              <a:t>Office of Foreign Asset Control (OFAC)</a:t>
            </a:r>
            <a:r>
              <a:rPr lang="en-GB" sz="1400" b="1" u="none" strike="noStrike" dirty="0">
                <a:solidFill>
                  <a:srgbClr val="000000"/>
                </a:solidFill>
                <a:effectLst/>
              </a:rPr>
              <a:t> sanctions Tornado Cash</a:t>
            </a:r>
          </a:p>
          <a:p>
            <a:pPr marL="0" indent="0" rtl="0">
              <a:spcBef>
                <a:spcPts val="0"/>
              </a:spcBef>
              <a:spcAft>
                <a:spcPts val="0"/>
              </a:spcAft>
            </a:pPr>
            <a:endParaRPr lang="en-GB" sz="1400" dirty="0">
              <a:effectLst/>
            </a:endParaRPr>
          </a:p>
          <a:p>
            <a:pPr marL="285750" indent="-285750" rtl="0">
              <a:spcBef>
                <a:spcPts val="0"/>
              </a:spcBef>
              <a:spcAft>
                <a:spcPts val="0"/>
              </a:spcAft>
              <a:buFont typeface="Wingdings" pitchFamily="2" charset="2"/>
              <a:buChar char="§"/>
            </a:pPr>
            <a:r>
              <a:rPr lang="en-GB" sz="1400" u="none" strike="noStrike" dirty="0">
                <a:solidFill>
                  <a:srgbClr val="000000"/>
                </a:solidFill>
                <a:effectLst/>
              </a:rPr>
              <a:t>Ethereum infrastructure providers residing in the US had to comply with OFAC sanctions. </a:t>
            </a:r>
            <a:r>
              <a:rPr lang="en-GB" sz="1400" b="1" u="none" strike="noStrike" dirty="0">
                <a:solidFill>
                  <a:srgbClr val="000000"/>
                </a:solidFill>
                <a:effectLst/>
              </a:rPr>
              <a:t>Transaction to Tornado Cash were hence filtered out by them</a:t>
            </a:r>
            <a:r>
              <a:rPr lang="en-GB" sz="1400" u="none" strike="noStrike" dirty="0">
                <a:solidFill>
                  <a:srgbClr val="000000"/>
                </a:solidFill>
                <a:effectLst/>
              </a:rPr>
              <a:t>.</a:t>
            </a:r>
            <a:endParaRPr lang="en-GB" sz="1400" dirty="0">
              <a:effectLst/>
            </a:endParaRPr>
          </a:p>
          <a:p>
            <a:endParaRPr lang="en-GB" sz="1400" dirty="0"/>
          </a:p>
          <a:p>
            <a:r>
              <a:rPr lang="en-GB" sz="1400" dirty="0">
                <a:sym typeface="Wingdings" pitchFamily="2" charset="2"/>
              </a:rPr>
              <a:t> Access to Tornado Cash became more difficult for technically inexperienced users</a:t>
            </a:r>
            <a:br>
              <a:rPr lang="en-GB" sz="1400" dirty="0"/>
            </a:br>
            <a:endParaRPr lang="en-DE" sz="1400" dirty="0"/>
          </a:p>
        </p:txBody>
      </p:sp>
      <p:sp>
        <p:nvSpPr>
          <p:cNvPr id="3" name="Date Placeholder 2">
            <a:extLst>
              <a:ext uri="{FF2B5EF4-FFF2-40B4-BE49-F238E27FC236}">
                <a16:creationId xmlns:a16="http://schemas.microsoft.com/office/drawing/2014/main" id="{F626C402-619F-C165-C529-3827538FBC2A}"/>
              </a:ext>
            </a:extLst>
          </p:cNvPr>
          <p:cNvSpPr>
            <a:spLocks noGrp="1"/>
          </p:cNvSpPr>
          <p:nvPr>
            <p:ph type="dt" sz="half" idx="10"/>
          </p:nvPr>
        </p:nvSpPr>
        <p:spPr/>
        <p:txBody>
          <a:bodyPr/>
          <a:lstStyle/>
          <a:p>
            <a:pPr>
              <a:defRPr/>
            </a:pPr>
            <a:r>
              <a:rPr lang="de-DE"/>
              <a:t>© sebis</a:t>
            </a:r>
            <a:endParaRPr lang="en-US" dirty="0"/>
          </a:p>
        </p:txBody>
      </p:sp>
      <p:sp>
        <p:nvSpPr>
          <p:cNvPr id="4" name="Footer Placeholder 3">
            <a:extLst>
              <a:ext uri="{FF2B5EF4-FFF2-40B4-BE49-F238E27FC236}">
                <a16:creationId xmlns:a16="http://schemas.microsoft.com/office/drawing/2014/main" id="{517C3D79-5D5C-3D4C-55DC-38506ED874C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a:t>
            </a:r>
            <a:r>
              <a:rPr lang="en-GB" i="0" dirty="0">
                <a:solidFill>
                  <a:srgbClr val="333333"/>
                </a:solidFill>
                <a:effectLst/>
              </a:rPr>
              <a:t>hain</a:t>
            </a:r>
            <a:endParaRPr lang="de-DE" dirty="0"/>
          </a:p>
        </p:txBody>
      </p:sp>
      <p:sp>
        <p:nvSpPr>
          <p:cNvPr id="5" name="Slide Number Placeholder 4">
            <a:extLst>
              <a:ext uri="{FF2B5EF4-FFF2-40B4-BE49-F238E27FC236}">
                <a16:creationId xmlns:a16="http://schemas.microsoft.com/office/drawing/2014/main" id="{0470252E-285B-190D-E1FE-7F0891A0F52A}"/>
              </a:ext>
            </a:extLst>
          </p:cNvPr>
          <p:cNvSpPr>
            <a:spLocks noGrp="1"/>
          </p:cNvSpPr>
          <p:nvPr>
            <p:ph type="sldNum" sz="quarter" idx="12"/>
          </p:nvPr>
        </p:nvSpPr>
        <p:spPr/>
        <p:txBody>
          <a:bodyPr/>
          <a:lstStyle/>
          <a:p>
            <a:pPr>
              <a:defRPr/>
            </a:pPr>
            <a:fld id="{5E4FF76D-8657-43F1-929B-F6D2FAB2741A}" type="slidenum">
              <a:rPr lang="en-US" smtClean="0"/>
              <a:pPr>
                <a:defRPr/>
              </a:pPr>
              <a:t>3</a:t>
            </a:fld>
            <a:endParaRPr lang="en-US" dirty="0"/>
          </a:p>
        </p:txBody>
      </p:sp>
      <p:pic>
        <p:nvPicPr>
          <p:cNvPr id="9" name="Picture 8" descr="A picture containing logo, emblem, text, trademark&#10;&#10;Description automatically generated">
            <a:extLst>
              <a:ext uri="{FF2B5EF4-FFF2-40B4-BE49-F238E27FC236}">
                <a16:creationId xmlns:a16="http://schemas.microsoft.com/office/drawing/2014/main" id="{353F41E4-000F-1909-C448-52648DAEF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266" y="1167732"/>
            <a:ext cx="1268168" cy="1601123"/>
          </a:xfrm>
          <a:prstGeom prst="rect">
            <a:avLst/>
          </a:prstGeom>
          <a:effectLst/>
        </p:spPr>
      </p:pic>
      <p:sp>
        <p:nvSpPr>
          <p:cNvPr id="21" name="TextBox 20">
            <a:extLst>
              <a:ext uri="{FF2B5EF4-FFF2-40B4-BE49-F238E27FC236}">
                <a16:creationId xmlns:a16="http://schemas.microsoft.com/office/drawing/2014/main" id="{893481A6-4D0D-1A5F-210C-E070D0637A76}"/>
              </a:ext>
            </a:extLst>
          </p:cNvPr>
          <p:cNvSpPr txBox="1"/>
          <p:nvPr/>
        </p:nvSpPr>
        <p:spPr>
          <a:xfrm>
            <a:off x="8515872" y="5013176"/>
            <a:ext cx="1123056"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600" dirty="0">
                <a:solidFill>
                  <a:schemeClr val="bg1"/>
                </a:solidFill>
                <a:latin typeface="Arial" pitchFamily="34" charset="0"/>
              </a:rPr>
              <a:t>Censoring</a:t>
            </a:r>
          </a:p>
        </p:txBody>
      </p:sp>
      <p:sp>
        <p:nvSpPr>
          <p:cNvPr id="23" name="TextBox 22">
            <a:extLst>
              <a:ext uri="{FF2B5EF4-FFF2-40B4-BE49-F238E27FC236}">
                <a16:creationId xmlns:a16="http://schemas.microsoft.com/office/drawing/2014/main" id="{D4E2DE18-B9F4-2BA6-9FAA-E82230993A73}"/>
              </a:ext>
            </a:extLst>
          </p:cNvPr>
          <p:cNvSpPr txBox="1"/>
          <p:nvPr/>
        </p:nvSpPr>
        <p:spPr>
          <a:xfrm>
            <a:off x="6701405" y="2158949"/>
            <a:ext cx="449612"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sz="1400" dirty="0">
                <a:latin typeface="Arial" pitchFamily="34" charset="0"/>
              </a:rPr>
              <a:t>[1]</a:t>
            </a:r>
          </a:p>
        </p:txBody>
      </p:sp>
      <p:sp>
        <p:nvSpPr>
          <p:cNvPr id="25" name="TextBox 24">
            <a:extLst>
              <a:ext uri="{FF2B5EF4-FFF2-40B4-BE49-F238E27FC236}">
                <a16:creationId xmlns:a16="http://schemas.microsoft.com/office/drawing/2014/main" id="{DF97163C-B03D-FCF1-28AE-283F24AA6C93}"/>
              </a:ext>
            </a:extLst>
          </p:cNvPr>
          <p:cNvSpPr txBox="1"/>
          <p:nvPr/>
        </p:nvSpPr>
        <p:spPr>
          <a:xfrm>
            <a:off x="6312024" y="6381328"/>
            <a:ext cx="4360489"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100" dirty="0">
                <a:latin typeface="Arial" pitchFamily="34" charset="0"/>
              </a:rPr>
              <a:t>[1] </a:t>
            </a:r>
            <a:r>
              <a:rPr lang="en-GB" sz="1100" dirty="0">
                <a:solidFill>
                  <a:schemeClr val="tx1"/>
                </a:solidFill>
                <a:latin typeface="Arial" pitchFamily="34" charset="0"/>
              </a:rPr>
              <a:t>https://de.wikipedia.org/wiki/Office_of_Foreign_Assets_Control</a:t>
            </a:r>
          </a:p>
          <a:p>
            <a:endParaRPr lang="en-DE" sz="1100" dirty="0">
              <a:solidFill>
                <a:schemeClr val="tx1"/>
              </a:solidFill>
              <a:latin typeface="Arial" pitchFamily="34" charset="0"/>
            </a:endParaRPr>
          </a:p>
        </p:txBody>
      </p:sp>
      <p:sp>
        <p:nvSpPr>
          <p:cNvPr id="13" name="Rounded Rectangle 12">
            <a:extLst>
              <a:ext uri="{FF2B5EF4-FFF2-40B4-BE49-F238E27FC236}">
                <a16:creationId xmlns:a16="http://schemas.microsoft.com/office/drawing/2014/main" id="{03B14212-F416-6E2D-8234-AFB273C8EB2C}"/>
              </a:ext>
            </a:extLst>
          </p:cNvPr>
          <p:cNvSpPr/>
          <p:nvPr/>
        </p:nvSpPr>
        <p:spPr bwMode="auto">
          <a:xfrm>
            <a:off x="567207" y="2885812"/>
            <a:ext cx="3168352" cy="3110290"/>
          </a:xfrm>
          <a:prstGeom prst="roundRect">
            <a:avLst/>
          </a:prstGeom>
          <a:solidFill>
            <a:schemeClr val="accent3"/>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8" name="TextBox 7">
            <a:extLst>
              <a:ext uri="{FF2B5EF4-FFF2-40B4-BE49-F238E27FC236}">
                <a16:creationId xmlns:a16="http://schemas.microsoft.com/office/drawing/2014/main" id="{4CA3A74B-FD8F-6E06-B95D-65C1411E5654}"/>
              </a:ext>
            </a:extLst>
          </p:cNvPr>
          <p:cNvSpPr txBox="1"/>
          <p:nvPr/>
        </p:nvSpPr>
        <p:spPr>
          <a:xfrm>
            <a:off x="841696" y="3220392"/>
            <a:ext cx="2619375" cy="252376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lvl="0" indent="-285750">
              <a:buFont typeface="Arial" panose="020B0604020202020204" pitchFamily="34" charset="0"/>
              <a:buChar char="•"/>
            </a:pPr>
            <a:r>
              <a:rPr lang="en-GB" sz="1400" dirty="0"/>
              <a:t>Public Blockchain with Smart Contract capabilities</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Permissionless</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Transparent</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Decentralized</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Neutral</a:t>
            </a:r>
          </a:p>
          <a:p>
            <a:pPr marL="285750" indent="-285750">
              <a:buFont typeface="Arial" panose="020B0604020202020204" pitchFamily="34" charset="0"/>
              <a:buChar char="•"/>
            </a:pPr>
            <a:endParaRPr lang="en-US" dirty="0">
              <a:latin typeface="Arial" pitchFamily="34" charset="0"/>
            </a:endParaRPr>
          </a:p>
        </p:txBody>
      </p:sp>
      <p:pic>
        <p:nvPicPr>
          <p:cNvPr id="11" name="Graphic 10">
            <a:extLst>
              <a:ext uri="{FF2B5EF4-FFF2-40B4-BE49-F238E27FC236}">
                <a16:creationId xmlns:a16="http://schemas.microsoft.com/office/drawing/2014/main" id="{BE56CECB-C0AC-F293-8A9B-87C92CC23E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696" y="972313"/>
            <a:ext cx="2619375" cy="1796542"/>
          </a:xfrm>
          <a:prstGeom prst="rect">
            <a:avLst/>
          </a:prstGeom>
        </p:spPr>
      </p:pic>
      <p:sp>
        <p:nvSpPr>
          <p:cNvPr id="15" name="Extract 14">
            <a:extLst>
              <a:ext uri="{FF2B5EF4-FFF2-40B4-BE49-F238E27FC236}">
                <a16:creationId xmlns:a16="http://schemas.microsoft.com/office/drawing/2014/main" id="{542C57D3-8DB0-226C-7C79-2E894B74F350}"/>
              </a:ext>
            </a:extLst>
          </p:cNvPr>
          <p:cNvSpPr/>
          <p:nvPr/>
        </p:nvSpPr>
        <p:spPr bwMode="auto">
          <a:xfrm rot="5400000">
            <a:off x="3604564" y="4201450"/>
            <a:ext cx="926898" cy="552537"/>
          </a:xfrm>
          <a:prstGeom prst="flowChartExtract">
            <a:avLst/>
          </a:prstGeom>
          <a:solidFill>
            <a:schemeClr val="accent5"/>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6" name="Rounded Rectangle 15">
            <a:extLst>
              <a:ext uri="{FF2B5EF4-FFF2-40B4-BE49-F238E27FC236}">
                <a16:creationId xmlns:a16="http://schemas.microsoft.com/office/drawing/2014/main" id="{381D83EA-074C-F2A2-294B-44F7B9B46FB0}"/>
              </a:ext>
            </a:extLst>
          </p:cNvPr>
          <p:cNvSpPr/>
          <p:nvPr/>
        </p:nvSpPr>
        <p:spPr>
          <a:xfrm>
            <a:off x="8764115" y="3197000"/>
            <a:ext cx="2699811" cy="2700000"/>
          </a:xfrm>
          <a:prstGeom prst="roundRect">
            <a:avLst>
              <a:gd name="adj" fmla="val 10000"/>
            </a:avLst>
          </a:prstGeom>
          <a:blipFill dpi="0" rotWithShape="1">
            <a:blip r:embed="rId6"/>
            <a:srcRect/>
            <a:stretch>
              <a:fillRect l="22000" t="2000" r="2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Extract 16">
            <a:extLst>
              <a:ext uri="{FF2B5EF4-FFF2-40B4-BE49-F238E27FC236}">
                <a16:creationId xmlns:a16="http://schemas.microsoft.com/office/drawing/2014/main" id="{09B4974F-0A30-A500-DA39-12060F6D1759}"/>
              </a:ext>
            </a:extLst>
          </p:cNvPr>
          <p:cNvSpPr/>
          <p:nvPr/>
        </p:nvSpPr>
        <p:spPr bwMode="auto">
          <a:xfrm rot="5400000">
            <a:off x="8020578" y="4201737"/>
            <a:ext cx="926898" cy="552537"/>
          </a:xfrm>
          <a:prstGeom prst="flowChartExtract">
            <a:avLst/>
          </a:prstGeom>
          <a:solidFill>
            <a:schemeClr val="accent5"/>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nvGrpSpPr>
          <p:cNvPr id="30" name="Group 29">
            <a:extLst>
              <a:ext uri="{FF2B5EF4-FFF2-40B4-BE49-F238E27FC236}">
                <a16:creationId xmlns:a16="http://schemas.microsoft.com/office/drawing/2014/main" id="{1E6BC3A1-3C1F-7CCA-34F2-748950C7E101}"/>
              </a:ext>
            </a:extLst>
          </p:cNvPr>
          <p:cNvGrpSpPr/>
          <p:nvPr/>
        </p:nvGrpSpPr>
        <p:grpSpPr>
          <a:xfrm>
            <a:off x="9552338" y="1856753"/>
            <a:ext cx="1120175" cy="730274"/>
            <a:chOff x="8446703" y="2399562"/>
            <a:chExt cx="1120175" cy="730274"/>
          </a:xfrm>
        </p:grpSpPr>
        <p:sp>
          <p:nvSpPr>
            <p:cNvPr id="27" name="Oval 26">
              <a:extLst>
                <a:ext uri="{FF2B5EF4-FFF2-40B4-BE49-F238E27FC236}">
                  <a16:creationId xmlns:a16="http://schemas.microsoft.com/office/drawing/2014/main" id="{FC88215F-138C-3842-0E58-533A0E8AB969}"/>
                </a:ext>
              </a:extLst>
            </p:cNvPr>
            <p:cNvSpPr/>
            <p:nvPr/>
          </p:nvSpPr>
          <p:spPr bwMode="auto">
            <a:xfrm>
              <a:off x="8446703" y="2399562"/>
              <a:ext cx="1120175" cy="730274"/>
            </a:xfrm>
            <a:prstGeom prst="ellipse">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8" name="TextBox 17">
              <a:extLst>
                <a:ext uri="{FF2B5EF4-FFF2-40B4-BE49-F238E27FC236}">
                  <a16:creationId xmlns:a16="http://schemas.microsoft.com/office/drawing/2014/main" id="{4E1FE222-8094-A68D-CE54-3417DC1A1380}"/>
                </a:ext>
              </a:extLst>
            </p:cNvPr>
            <p:cNvSpPr txBox="1"/>
            <p:nvPr/>
          </p:nvSpPr>
          <p:spPr>
            <a:xfrm>
              <a:off x="8576225" y="2574683"/>
              <a:ext cx="86113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400" dirty="0">
                  <a:latin typeface="Arial" pitchFamily="34" charset="0"/>
                </a:rPr>
                <a:t>Neutral?</a:t>
              </a:r>
            </a:p>
          </p:txBody>
        </p:sp>
      </p:grpSp>
      <p:grpSp>
        <p:nvGrpSpPr>
          <p:cNvPr id="32" name="Group 31">
            <a:extLst>
              <a:ext uri="{FF2B5EF4-FFF2-40B4-BE49-F238E27FC236}">
                <a16:creationId xmlns:a16="http://schemas.microsoft.com/office/drawing/2014/main" id="{4D4BF011-E68F-409F-488D-AD72B70292D9}"/>
              </a:ext>
            </a:extLst>
          </p:cNvPr>
          <p:cNvGrpSpPr/>
          <p:nvPr/>
        </p:nvGrpSpPr>
        <p:grpSpPr>
          <a:xfrm rot="19765470">
            <a:off x="8472178" y="2799691"/>
            <a:ext cx="1417874" cy="808104"/>
            <a:chOff x="9408368" y="1591458"/>
            <a:chExt cx="1417874" cy="808104"/>
          </a:xfrm>
        </p:grpSpPr>
        <p:sp>
          <p:nvSpPr>
            <p:cNvPr id="28" name="Oval 27">
              <a:extLst>
                <a:ext uri="{FF2B5EF4-FFF2-40B4-BE49-F238E27FC236}">
                  <a16:creationId xmlns:a16="http://schemas.microsoft.com/office/drawing/2014/main" id="{8037821A-B967-C4CF-9D3B-D2344FF20FFA}"/>
                </a:ext>
              </a:extLst>
            </p:cNvPr>
            <p:cNvSpPr/>
            <p:nvPr/>
          </p:nvSpPr>
          <p:spPr bwMode="auto">
            <a:xfrm>
              <a:off x="9408368" y="1591458"/>
              <a:ext cx="1417874" cy="808104"/>
            </a:xfrm>
            <a:prstGeom prst="ellipse">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9" name="TextBox 18">
              <a:extLst>
                <a:ext uri="{FF2B5EF4-FFF2-40B4-BE49-F238E27FC236}">
                  <a16:creationId xmlns:a16="http://schemas.microsoft.com/office/drawing/2014/main" id="{1369A53D-F21A-A614-7D0F-1816F5632CD9}"/>
                </a:ext>
              </a:extLst>
            </p:cNvPr>
            <p:cNvSpPr txBox="1"/>
            <p:nvPr/>
          </p:nvSpPr>
          <p:spPr>
            <a:xfrm>
              <a:off x="9440122" y="1835717"/>
              <a:ext cx="1378904"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400" dirty="0">
                  <a:latin typeface="Arial" pitchFamily="34" charset="0"/>
                </a:rPr>
                <a:t>Decentralized?</a:t>
              </a:r>
            </a:p>
          </p:txBody>
        </p:sp>
      </p:grpSp>
      <p:grpSp>
        <p:nvGrpSpPr>
          <p:cNvPr id="31" name="Group 30">
            <a:extLst>
              <a:ext uri="{FF2B5EF4-FFF2-40B4-BE49-F238E27FC236}">
                <a16:creationId xmlns:a16="http://schemas.microsoft.com/office/drawing/2014/main" id="{161DAAF5-A592-5699-470A-8E6C5522077E}"/>
              </a:ext>
            </a:extLst>
          </p:cNvPr>
          <p:cNvGrpSpPr/>
          <p:nvPr/>
        </p:nvGrpSpPr>
        <p:grpSpPr>
          <a:xfrm rot="1815194">
            <a:off x="10199391" y="2854680"/>
            <a:ext cx="1645246" cy="808104"/>
            <a:chOff x="10056440" y="2506684"/>
            <a:chExt cx="1645246" cy="808104"/>
          </a:xfrm>
        </p:grpSpPr>
        <p:sp>
          <p:nvSpPr>
            <p:cNvPr id="29" name="Oval 28">
              <a:extLst>
                <a:ext uri="{FF2B5EF4-FFF2-40B4-BE49-F238E27FC236}">
                  <a16:creationId xmlns:a16="http://schemas.microsoft.com/office/drawing/2014/main" id="{BA772726-C27E-7934-4123-88243EBEE067}"/>
                </a:ext>
              </a:extLst>
            </p:cNvPr>
            <p:cNvSpPr/>
            <p:nvPr/>
          </p:nvSpPr>
          <p:spPr bwMode="auto">
            <a:xfrm>
              <a:off x="10056440" y="2506684"/>
              <a:ext cx="1572112" cy="808104"/>
            </a:xfrm>
            <a:prstGeom prst="ellipse">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6" name="TextBox 25">
              <a:extLst>
                <a:ext uri="{FF2B5EF4-FFF2-40B4-BE49-F238E27FC236}">
                  <a16:creationId xmlns:a16="http://schemas.microsoft.com/office/drawing/2014/main" id="{BECBBBD5-E381-6D04-A1F7-F8936AD5AA43}"/>
                </a:ext>
              </a:extLst>
            </p:cNvPr>
            <p:cNvSpPr txBox="1"/>
            <p:nvPr/>
          </p:nvSpPr>
          <p:spPr>
            <a:xfrm>
              <a:off x="10085538" y="2756848"/>
              <a:ext cx="161614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400" dirty="0">
                  <a:latin typeface="Arial" pitchFamily="34" charset="0"/>
                </a:rPr>
                <a:t>Censorship-Free?</a:t>
              </a:r>
            </a:p>
          </p:txBody>
        </p:sp>
      </p:grpSp>
      <p:pic>
        <p:nvPicPr>
          <p:cNvPr id="34" name="Graphic 33" descr="Magnifying glass with solid fill">
            <a:extLst>
              <a:ext uri="{FF2B5EF4-FFF2-40B4-BE49-F238E27FC236}">
                <a16:creationId xmlns:a16="http://schemas.microsoft.com/office/drawing/2014/main" id="{43A683C9-D846-E7EA-1568-40ECA0A9DD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51913" y="4924902"/>
            <a:ext cx="1137245" cy="1137245"/>
          </a:xfrm>
          <a:prstGeom prst="rect">
            <a:avLst/>
          </a:prstGeom>
        </p:spPr>
      </p:pic>
    </p:spTree>
    <p:extLst>
      <p:ext uri="{BB962C8B-B14F-4D97-AF65-F5344CB8AC3E}">
        <p14:creationId xmlns:p14="http://schemas.microsoft.com/office/powerpoint/2010/main" val="279523202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2A2A41-DB31-DA0B-91A5-FA4B00F5357E}"/>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EFB8FAFA-07EF-F643-3EDE-EA933C526F5D}"/>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305EB0E8-6265-7520-0AFF-B394B3E73995}"/>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17C56955-CB88-A0F7-823B-22A26D69A733}"/>
              </a:ext>
            </a:extLst>
          </p:cNvPr>
          <p:cNvSpPr>
            <a:spLocks noGrp="1"/>
          </p:cNvSpPr>
          <p:nvPr>
            <p:ph type="sldNum" sz="quarter" idx="12"/>
          </p:nvPr>
        </p:nvSpPr>
        <p:spPr/>
        <p:txBody>
          <a:bodyPr/>
          <a:lstStyle/>
          <a:p>
            <a:pPr>
              <a:defRPr/>
            </a:pPr>
            <a:fld id="{05BC9FAB-BDC1-47C0-A8BB-6E12A8205D33}" type="slidenum">
              <a:rPr lang="de-DE" smtClean="0"/>
              <a:pPr>
                <a:defRPr/>
              </a:pPr>
              <a:t>30</a:t>
            </a:fld>
            <a:endParaRPr lang="de-DE" dirty="0"/>
          </a:p>
        </p:txBody>
      </p:sp>
      <p:sp>
        <p:nvSpPr>
          <p:cNvPr id="9" name="Text Placeholder 8">
            <a:extLst>
              <a:ext uri="{FF2B5EF4-FFF2-40B4-BE49-F238E27FC236}">
                <a16:creationId xmlns:a16="http://schemas.microsoft.com/office/drawing/2014/main" id="{9C7E1B49-4711-8BE7-4D1C-D0F677A89050}"/>
              </a:ext>
            </a:extLst>
          </p:cNvPr>
          <p:cNvSpPr>
            <a:spLocks noGrp="1"/>
          </p:cNvSpPr>
          <p:nvPr>
            <p:ph type="body" sz="quarter" idx="13"/>
          </p:nvPr>
        </p:nvSpPr>
        <p:spPr/>
        <p:txBody>
          <a:bodyPr/>
          <a:lstStyle/>
          <a:p>
            <a:r>
              <a:rPr lang="en-DE" dirty="0"/>
              <a:t>Monitoring System Flow Illustration</a:t>
            </a:r>
          </a:p>
        </p:txBody>
      </p:sp>
      <p:sp>
        <p:nvSpPr>
          <p:cNvPr id="10" name="Can 9">
            <a:extLst>
              <a:ext uri="{FF2B5EF4-FFF2-40B4-BE49-F238E27FC236}">
                <a16:creationId xmlns:a16="http://schemas.microsoft.com/office/drawing/2014/main" id="{1A4FC4CB-CEE4-AC0A-DB35-4566A320C8F9}"/>
              </a:ext>
            </a:extLst>
          </p:cNvPr>
          <p:cNvSpPr/>
          <p:nvPr/>
        </p:nvSpPr>
        <p:spPr>
          <a:xfrm>
            <a:off x="2063552" y="1754753"/>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0EFAFDD3-ABD0-72CC-3E83-C6F2316C50F5}"/>
              </a:ext>
            </a:extLst>
          </p:cNvPr>
          <p:cNvSpPr txBox="1"/>
          <p:nvPr/>
        </p:nvSpPr>
        <p:spPr>
          <a:xfrm>
            <a:off x="2174592" y="2103478"/>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pic>
        <p:nvPicPr>
          <p:cNvPr id="13" name="Graphic 12" descr="Eye with solid fill">
            <a:extLst>
              <a:ext uri="{FF2B5EF4-FFF2-40B4-BE49-F238E27FC236}">
                <a16:creationId xmlns:a16="http://schemas.microsoft.com/office/drawing/2014/main" id="{E914DA5A-0EAD-E51F-BC11-C76AF865C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1746" y="2562560"/>
            <a:ext cx="398146" cy="398146"/>
          </a:xfrm>
          <a:prstGeom prst="rect">
            <a:avLst/>
          </a:prstGeom>
        </p:spPr>
      </p:pic>
      <p:pic>
        <p:nvPicPr>
          <p:cNvPr id="14" name="Graphic 13" descr="Magnifying glass with solid fill">
            <a:extLst>
              <a:ext uri="{FF2B5EF4-FFF2-40B4-BE49-F238E27FC236}">
                <a16:creationId xmlns:a16="http://schemas.microsoft.com/office/drawing/2014/main" id="{472CBAA8-366C-5E33-E8A2-8D3B4BF98C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7054" y="2446521"/>
            <a:ext cx="593403" cy="593403"/>
          </a:xfrm>
          <a:prstGeom prst="rect">
            <a:avLst/>
          </a:prstGeom>
        </p:spPr>
      </p:pic>
      <p:pic>
        <p:nvPicPr>
          <p:cNvPr id="44" name="Graphic 43" descr="Badge 1 outline">
            <a:extLst>
              <a:ext uri="{FF2B5EF4-FFF2-40B4-BE49-F238E27FC236}">
                <a16:creationId xmlns:a16="http://schemas.microsoft.com/office/drawing/2014/main" id="{097D6DE4-9285-5E80-B345-0AD34952C5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9724" y="2860435"/>
            <a:ext cx="352541" cy="352541"/>
          </a:xfrm>
          <a:prstGeom prst="rect">
            <a:avLst/>
          </a:prstGeom>
        </p:spPr>
      </p:pic>
      <p:sp>
        <p:nvSpPr>
          <p:cNvPr id="2" name="TextBox 1">
            <a:extLst>
              <a:ext uri="{FF2B5EF4-FFF2-40B4-BE49-F238E27FC236}">
                <a16:creationId xmlns:a16="http://schemas.microsoft.com/office/drawing/2014/main" id="{BBADB6C7-63B9-354A-E60C-3DF54D4FB705}"/>
              </a:ext>
            </a:extLst>
          </p:cNvPr>
          <p:cNvSpPr txBox="1"/>
          <p:nvPr/>
        </p:nvSpPr>
        <p:spPr>
          <a:xfrm>
            <a:off x="3508373" y="1355965"/>
            <a:ext cx="1236678" cy="30777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Transaction</a:t>
            </a:r>
          </a:p>
        </p:txBody>
      </p:sp>
      <p:pic>
        <p:nvPicPr>
          <p:cNvPr id="3" name="Graphic 2" descr="Scroll outline">
            <a:extLst>
              <a:ext uri="{FF2B5EF4-FFF2-40B4-BE49-F238E27FC236}">
                <a16:creationId xmlns:a16="http://schemas.microsoft.com/office/drawing/2014/main" id="{C3F254A5-8705-68F2-32CA-6E7135265A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3333" y="1775088"/>
            <a:ext cx="1005840" cy="1005840"/>
          </a:xfrm>
          <a:prstGeom prst="rect">
            <a:avLst/>
          </a:prstGeom>
        </p:spPr>
      </p:pic>
      <p:sp>
        <p:nvSpPr>
          <p:cNvPr id="8" name="TextBox 7">
            <a:extLst>
              <a:ext uri="{FF2B5EF4-FFF2-40B4-BE49-F238E27FC236}">
                <a16:creationId xmlns:a16="http://schemas.microsoft.com/office/drawing/2014/main" id="{AE1DE8AA-F0FB-0E03-6D76-FA6911237676}"/>
              </a:ext>
            </a:extLst>
          </p:cNvPr>
          <p:cNvSpPr txBox="1"/>
          <p:nvPr/>
        </p:nvSpPr>
        <p:spPr>
          <a:xfrm>
            <a:off x="4061715" y="2007331"/>
            <a:ext cx="939681" cy="276999"/>
          </a:xfrm>
          <a:prstGeom prst="rect">
            <a:avLst/>
          </a:prstGeom>
          <a:noFill/>
        </p:spPr>
        <p:txBody>
          <a:bodyPr wrap="none" rtlCol="0">
            <a:spAutoFit/>
          </a:bodyPr>
          <a:lstStyle/>
          <a:p>
            <a:pPr algn="ctr"/>
            <a:r>
              <a:rPr lang="en-DE" sz="1200" dirty="0">
                <a:latin typeface="Times New Roman" panose="02020603050405020304" pitchFamily="18" charset="0"/>
                <a:cs typeface="Times New Roman" panose="02020603050405020304" pitchFamily="18" charset="0"/>
              </a:rPr>
              <a:t>Sanctioned?</a:t>
            </a:r>
          </a:p>
        </p:txBody>
      </p:sp>
      <p:sp>
        <p:nvSpPr>
          <p:cNvPr id="12" name="TextBox 11">
            <a:extLst>
              <a:ext uri="{FF2B5EF4-FFF2-40B4-BE49-F238E27FC236}">
                <a16:creationId xmlns:a16="http://schemas.microsoft.com/office/drawing/2014/main" id="{AFF5B1F0-1E36-E517-0C34-B061CC92628F}"/>
              </a:ext>
            </a:extLst>
          </p:cNvPr>
          <p:cNvSpPr txBox="1"/>
          <p:nvPr/>
        </p:nvSpPr>
        <p:spPr>
          <a:xfrm>
            <a:off x="5303912" y="1393917"/>
            <a:ext cx="1758558" cy="307777"/>
          </a:xfrm>
          <a:prstGeom prst="rect">
            <a:avLst/>
          </a:prstGeom>
          <a:noFill/>
        </p:spPr>
        <p:txBody>
          <a:bodyPr wrap="none" rtlCol="0">
            <a:spAutoFit/>
          </a:bodyPr>
          <a:lstStyle/>
          <a:p>
            <a:pPr algn="ctr"/>
            <a:r>
              <a:rPr lang="en-DE" sz="1400" dirty="0">
                <a:latin typeface="Times New Roman" panose="02020603050405020304" pitchFamily="18" charset="0"/>
                <a:cs typeface="Times New Roman" panose="02020603050405020304" pitchFamily="18" charset="0"/>
              </a:rPr>
              <a:t>Sanctioned Addresses</a:t>
            </a:r>
          </a:p>
        </p:txBody>
      </p:sp>
      <p:pic>
        <p:nvPicPr>
          <p:cNvPr id="15" name="Graphic 14" descr="Pinch Zoom In with solid fill">
            <a:extLst>
              <a:ext uri="{FF2B5EF4-FFF2-40B4-BE49-F238E27FC236}">
                <a16:creationId xmlns:a16="http://schemas.microsoft.com/office/drawing/2014/main" id="{263CF790-C8A1-013A-BB8F-40401FB849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1116395">
            <a:off x="6133000" y="2006749"/>
            <a:ext cx="567771" cy="567771"/>
          </a:xfrm>
          <a:prstGeom prst="rect">
            <a:avLst/>
          </a:prstGeom>
        </p:spPr>
      </p:pic>
      <p:pic>
        <p:nvPicPr>
          <p:cNvPr id="16" name="Graphic 15" descr="Badge outline">
            <a:extLst>
              <a:ext uri="{FF2B5EF4-FFF2-40B4-BE49-F238E27FC236}">
                <a16:creationId xmlns:a16="http://schemas.microsoft.com/office/drawing/2014/main" id="{5B4DB605-CE83-188A-11D8-BAB53BE927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2181" y="2860435"/>
            <a:ext cx="352541" cy="352541"/>
          </a:xfrm>
          <a:prstGeom prst="rect">
            <a:avLst/>
          </a:prstGeom>
        </p:spPr>
      </p:pic>
      <p:sp>
        <p:nvSpPr>
          <p:cNvPr id="17" name="Right Arrow 16">
            <a:extLst>
              <a:ext uri="{FF2B5EF4-FFF2-40B4-BE49-F238E27FC236}">
                <a16:creationId xmlns:a16="http://schemas.microsoft.com/office/drawing/2014/main" id="{8E9A8794-6ED6-B6AE-8BA2-73DE8B04463C}"/>
              </a:ext>
            </a:extLst>
          </p:cNvPr>
          <p:cNvSpPr/>
          <p:nvPr/>
        </p:nvSpPr>
        <p:spPr>
          <a:xfrm>
            <a:off x="4126712" y="2249794"/>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cxnSp>
        <p:nvCxnSpPr>
          <p:cNvPr id="18" name="Curved Connector 17">
            <a:extLst>
              <a:ext uri="{FF2B5EF4-FFF2-40B4-BE49-F238E27FC236}">
                <a16:creationId xmlns:a16="http://schemas.microsoft.com/office/drawing/2014/main" id="{D04FBFDE-EB85-0C99-735F-EA496BC74E3C}"/>
              </a:ext>
            </a:extLst>
          </p:cNvPr>
          <p:cNvCxnSpPr>
            <a:cxnSpLocks/>
          </p:cNvCxnSpPr>
          <p:nvPr/>
        </p:nvCxnSpPr>
        <p:spPr>
          <a:xfrm rot="10800000" flipV="1">
            <a:off x="3159157" y="1509853"/>
            <a:ext cx="349216" cy="76290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pic>
        <p:nvPicPr>
          <p:cNvPr id="19" name="Graphic 18" descr="Clipboard Ticked outline">
            <a:extLst>
              <a:ext uri="{FF2B5EF4-FFF2-40B4-BE49-F238E27FC236}">
                <a16:creationId xmlns:a16="http://schemas.microsoft.com/office/drawing/2014/main" id="{D762845F-CF71-9DB4-F789-6BDB2812B9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76358" y="1758607"/>
            <a:ext cx="1005840" cy="1005840"/>
          </a:xfrm>
          <a:prstGeom prst="rect">
            <a:avLst/>
          </a:prstGeom>
        </p:spPr>
      </p:pic>
      <p:sp>
        <p:nvSpPr>
          <p:cNvPr id="20" name="Right Arrow 19">
            <a:extLst>
              <a:ext uri="{FF2B5EF4-FFF2-40B4-BE49-F238E27FC236}">
                <a16:creationId xmlns:a16="http://schemas.microsoft.com/office/drawing/2014/main" id="{E8665DE9-1B95-09A0-FCB0-65D874521BEB}"/>
              </a:ext>
            </a:extLst>
          </p:cNvPr>
          <p:cNvSpPr/>
          <p:nvPr/>
        </p:nvSpPr>
        <p:spPr>
          <a:xfrm>
            <a:off x="7370409" y="2266958"/>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21" name="TextBox 20">
            <a:extLst>
              <a:ext uri="{FF2B5EF4-FFF2-40B4-BE49-F238E27FC236}">
                <a16:creationId xmlns:a16="http://schemas.microsoft.com/office/drawing/2014/main" id="{0956D76D-9437-CC74-08EC-43237B7FB264}"/>
              </a:ext>
            </a:extLst>
          </p:cNvPr>
          <p:cNvSpPr txBox="1"/>
          <p:nvPr/>
        </p:nvSpPr>
        <p:spPr>
          <a:xfrm>
            <a:off x="7540721" y="2046353"/>
            <a:ext cx="446597" cy="276999"/>
          </a:xfrm>
          <a:prstGeom prst="rect">
            <a:avLst/>
          </a:prstGeom>
          <a:noFill/>
        </p:spPr>
        <p:txBody>
          <a:bodyPr wrap="none" rtlCol="0">
            <a:spAutoFit/>
          </a:bodyPr>
          <a:lstStyle/>
          <a:p>
            <a:r>
              <a:rPr lang="en-DE" sz="1200" dirty="0">
                <a:latin typeface="Times New Roman" panose="02020603050405020304" pitchFamily="18" charset="0"/>
                <a:cs typeface="Times New Roman" panose="02020603050405020304" pitchFamily="18" charset="0"/>
              </a:rPr>
              <a:t>Yes </a:t>
            </a:r>
          </a:p>
        </p:txBody>
      </p:sp>
      <p:sp>
        <p:nvSpPr>
          <p:cNvPr id="22" name="TextBox 21">
            <a:extLst>
              <a:ext uri="{FF2B5EF4-FFF2-40B4-BE49-F238E27FC236}">
                <a16:creationId xmlns:a16="http://schemas.microsoft.com/office/drawing/2014/main" id="{882AD4DE-B8D0-B332-4B34-4E14C6F1DFA3}"/>
              </a:ext>
            </a:extLst>
          </p:cNvPr>
          <p:cNvSpPr txBox="1"/>
          <p:nvPr/>
        </p:nvSpPr>
        <p:spPr>
          <a:xfrm>
            <a:off x="8544272" y="1332907"/>
            <a:ext cx="1174656" cy="307777"/>
          </a:xfrm>
          <a:prstGeom prst="rect">
            <a:avLst/>
          </a:prstGeom>
          <a:noFill/>
        </p:spPr>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Tracking List</a:t>
            </a:r>
          </a:p>
        </p:txBody>
      </p:sp>
      <p:pic>
        <p:nvPicPr>
          <p:cNvPr id="23" name="Graphic 22" descr="Pen with solid fill">
            <a:extLst>
              <a:ext uri="{FF2B5EF4-FFF2-40B4-BE49-F238E27FC236}">
                <a16:creationId xmlns:a16="http://schemas.microsoft.com/office/drawing/2014/main" id="{6118EC0F-BEC8-08FF-B8D2-224E70FE4AD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87876" y="1962341"/>
            <a:ext cx="624548" cy="624548"/>
          </a:xfrm>
          <a:prstGeom prst="rect">
            <a:avLst/>
          </a:prstGeom>
        </p:spPr>
      </p:pic>
      <p:pic>
        <p:nvPicPr>
          <p:cNvPr id="24" name="Graphic 23" descr="Badge 3 outline">
            <a:extLst>
              <a:ext uri="{FF2B5EF4-FFF2-40B4-BE49-F238E27FC236}">
                <a16:creationId xmlns:a16="http://schemas.microsoft.com/office/drawing/2014/main" id="{175B31F5-939F-0BCD-1E00-3DA2E2B8BF0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05390" y="2863261"/>
            <a:ext cx="352541" cy="352541"/>
          </a:xfrm>
          <a:prstGeom prst="rect">
            <a:avLst/>
          </a:prstGeom>
        </p:spPr>
      </p:pic>
      <p:pic>
        <p:nvPicPr>
          <p:cNvPr id="25" name="Graphic 24" descr="Tick with solid fill">
            <a:extLst>
              <a:ext uri="{FF2B5EF4-FFF2-40B4-BE49-F238E27FC236}">
                <a16:creationId xmlns:a16="http://schemas.microsoft.com/office/drawing/2014/main" id="{20278336-766E-4F8C-A720-FBE53B8D7F3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905086" y="2106183"/>
            <a:ext cx="164463" cy="164463"/>
          </a:xfrm>
          <a:prstGeom prst="rect">
            <a:avLst/>
          </a:prstGeom>
        </p:spPr>
      </p:pic>
      <p:pic>
        <p:nvPicPr>
          <p:cNvPr id="26" name="Graphic 25" descr="Badge 4 outline">
            <a:extLst>
              <a:ext uri="{FF2B5EF4-FFF2-40B4-BE49-F238E27FC236}">
                <a16:creationId xmlns:a16="http://schemas.microsoft.com/office/drawing/2014/main" id="{293A001F-6299-99E3-6592-FA85A87D963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429724" y="5531308"/>
            <a:ext cx="352541" cy="352541"/>
          </a:xfrm>
          <a:prstGeom prst="rect">
            <a:avLst/>
          </a:prstGeom>
        </p:spPr>
      </p:pic>
      <p:sp>
        <p:nvSpPr>
          <p:cNvPr id="27" name="Cube 26">
            <a:extLst>
              <a:ext uri="{FF2B5EF4-FFF2-40B4-BE49-F238E27FC236}">
                <a16:creationId xmlns:a16="http://schemas.microsoft.com/office/drawing/2014/main" id="{BF2CE260-AE21-47D8-120B-52A4E1A0322A}"/>
              </a:ext>
            </a:extLst>
          </p:cNvPr>
          <p:cNvSpPr/>
          <p:nvPr/>
        </p:nvSpPr>
        <p:spPr>
          <a:xfrm>
            <a:off x="1919536" y="4117470"/>
            <a:ext cx="1152000" cy="1152000"/>
          </a:xfrm>
          <a:prstGeom prst="cub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28" name="TextBox 27">
            <a:extLst>
              <a:ext uri="{FF2B5EF4-FFF2-40B4-BE49-F238E27FC236}">
                <a16:creationId xmlns:a16="http://schemas.microsoft.com/office/drawing/2014/main" id="{66F9C390-807D-15F0-42D7-49AF8A221D84}"/>
              </a:ext>
            </a:extLst>
          </p:cNvPr>
          <p:cNvSpPr txBox="1"/>
          <p:nvPr/>
        </p:nvSpPr>
        <p:spPr>
          <a:xfrm>
            <a:off x="2017496" y="3717032"/>
            <a:ext cx="1043876" cy="307777"/>
          </a:xfrm>
          <a:prstGeom prst="rect">
            <a:avLst/>
          </a:prstGeom>
          <a:noFill/>
        </p:spPr>
        <p:txBody>
          <a:bodyPr wrap="none" rtlCol="0">
            <a:spAutoFit/>
          </a:bodyPr>
          <a:lstStyle/>
          <a:p>
            <a:pPr algn="ctr"/>
            <a:r>
              <a:rPr lang="en-DE" sz="1400" dirty="0">
                <a:latin typeface="Times New Roman" panose="02020603050405020304" pitchFamily="18" charset="0"/>
                <a:cs typeface="Times New Roman" panose="02020603050405020304" pitchFamily="18" charset="0"/>
              </a:rPr>
              <a:t>New Block </a:t>
            </a:r>
          </a:p>
        </p:txBody>
      </p:sp>
      <p:pic>
        <p:nvPicPr>
          <p:cNvPr id="29" name="Graphic 28" descr="Eye with solid fill">
            <a:extLst>
              <a:ext uri="{FF2B5EF4-FFF2-40B4-BE49-F238E27FC236}">
                <a16:creationId xmlns:a16="http://schemas.microsoft.com/office/drawing/2014/main" id="{A23ACB43-B004-BB01-B522-99315CC35A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7012" y="5139840"/>
            <a:ext cx="398146" cy="398146"/>
          </a:xfrm>
          <a:prstGeom prst="rect">
            <a:avLst/>
          </a:prstGeom>
        </p:spPr>
      </p:pic>
      <p:pic>
        <p:nvPicPr>
          <p:cNvPr id="30" name="Graphic 29" descr="Magnifying glass with solid fill">
            <a:extLst>
              <a:ext uri="{FF2B5EF4-FFF2-40B4-BE49-F238E27FC236}">
                <a16:creationId xmlns:a16="http://schemas.microsoft.com/office/drawing/2014/main" id="{847D8610-4469-8833-83C1-957A1086FC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9656" y="5013176"/>
            <a:ext cx="593403" cy="593403"/>
          </a:xfrm>
          <a:prstGeom prst="rect">
            <a:avLst/>
          </a:prstGeom>
        </p:spPr>
      </p:pic>
      <p:pic>
        <p:nvPicPr>
          <p:cNvPr id="31" name="Graphic 30" descr="List outline">
            <a:extLst>
              <a:ext uri="{FF2B5EF4-FFF2-40B4-BE49-F238E27FC236}">
                <a16:creationId xmlns:a16="http://schemas.microsoft.com/office/drawing/2014/main" id="{237E0AD3-C9C7-993F-357E-DD996424F34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151784" y="4136495"/>
            <a:ext cx="1106424" cy="1106424"/>
          </a:xfrm>
          <a:prstGeom prst="rect">
            <a:avLst/>
          </a:prstGeom>
        </p:spPr>
      </p:pic>
      <p:cxnSp>
        <p:nvCxnSpPr>
          <p:cNvPr id="32" name="Straight Connector 31">
            <a:extLst>
              <a:ext uri="{FF2B5EF4-FFF2-40B4-BE49-F238E27FC236}">
                <a16:creationId xmlns:a16="http://schemas.microsoft.com/office/drawing/2014/main" id="{42333EC0-F88F-4AB9-1633-B42F95BD122D}"/>
              </a:ext>
            </a:extLst>
          </p:cNvPr>
          <p:cNvCxnSpPr>
            <a:cxnSpLocks/>
          </p:cNvCxnSpPr>
          <p:nvPr/>
        </p:nvCxnSpPr>
        <p:spPr>
          <a:xfrm flipV="1">
            <a:off x="3364454" y="4342756"/>
            <a:ext cx="859338" cy="30255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B136551-750D-1FBF-D0FF-00277F4461D1}"/>
              </a:ext>
            </a:extLst>
          </p:cNvPr>
          <p:cNvCxnSpPr>
            <a:cxnSpLocks/>
          </p:cNvCxnSpPr>
          <p:nvPr/>
        </p:nvCxnSpPr>
        <p:spPr>
          <a:xfrm>
            <a:off x="3364454" y="4840245"/>
            <a:ext cx="859338" cy="244939"/>
          </a:xfrm>
          <a:prstGeom prst="line">
            <a:avLst/>
          </a:prstGeom>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811247F0-0EEA-FC1D-6EE5-7F0B73FDF62F}"/>
              </a:ext>
            </a:extLst>
          </p:cNvPr>
          <p:cNvSpPr txBox="1"/>
          <p:nvPr/>
        </p:nvSpPr>
        <p:spPr>
          <a:xfrm>
            <a:off x="4079776" y="3556233"/>
            <a:ext cx="1236678" cy="523220"/>
          </a:xfrm>
          <a:prstGeom prst="rect">
            <a:avLst/>
          </a:prstGeom>
          <a:noFill/>
        </p:spPr>
        <p:txBody>
          <a:bodyPr wrap="square" rtlCol="0">
            <a:spAutoFit/>
          </a:bodyPr>
          <a:lstStyle/>
          <a:p>
            <a:pPr algn="ctr"/>
            <a:r>
              <a:rPr lang="en-DE" sz="1400" dirty="0">
                <a:latin typeface="Times New Roman" panose="02020603050405020304" pitchFamily="18" charset="0"/>
                <a:cs typeface="Times New Roman" panose="02020603050405020304" pitchFamily="18" charset="0"/>
              </a:rPr>
              <a:t>Block Transactions</a:t>
            </a:r>
          </a:p>
        </p:txBody>
      </p:sp>
      <p:sp>
        <p:nvSpPr>
          <p:cNvPr id="35" name="TextBox 34">
            <a:extLst>
              <a:ext uri="{FF2B5EF4-FFF2-40B4-BE49-F238E27FC236}">
                <a16:creationId xmlns:a16="http://schemas.microsoft.com/office/drawing/2014/main" id="{E2A128A1-0331-8917-15AC-21C74110E6EE}"/>
              </a:ext>
            </a:extLst>
          </p:cNvPr>
          <p:cNvSpPr txBox="1"/>
          <p:nvPr/>
        </p:nvSpPr>
        <p:spPr>
          <a:xfrm>
            <a:off x="5238940" y="4425205"/>
            <a:ext cx="1085271" cy="276999"/>
          </a:xfrm>
          <a:prstGeom prst="rect">
            <a:avLst/>
          </a:prstGeom>
          <a:noFill/>
        </p:spPr>
        <p:txBody>
          <a:bodyPr wrap="square" rtlCol="0">
            <a:spAutoFit/>
          </a:bodyPr>
          <a:lstStyle/>
          <a:p>
            <a:pPr algn="ctr"/>
            <a:r>
              <a:rPr lang="en-GB" sz="1200" dirty="0">
                <a:latin typeface="Times New Roman" panose="02020603050405020304" pitchFamily="18" charset="0"/>
                <a:cs typeface="Times New Roman" panose="02020603050405020304" pitchFamily="18" charset="0"/>
              </a:rPr>
              <a:t>c</a:t>
            </a:r>
            <a:r>
              <a:rPr lang="en-DE" sz="1200" dirty="0">
                <a:latin typeface="Times New Roman" panose="02020603050405020304" pitchFamily="18" charset="0"/>
                <a:cs typeface="Times New Roman" panose="02020603050405020304" pitchFamily="18" charset="0"/>
              </a:rPr>
              <a:t>ontains?</a:t>
            </a:r>
          </a:p>
        </p:txBody>
      </p:sp>
      <p:sp>
        <p:nvSpPr>
          <p:cNvPr id="36" name="TextBox 35">
            <a:extLst>
              <a:ext uri="{FF2B5EF4-FFF2-40B4-BE49-F238E27FC236}">
                <a16:creationId xmlns:a16="http://schemas.microsoft.com/office/drawing/2014/main" id="{C276EB7C-471C-DE4C-48DC-7F901420D1A5}"/>
              </a:ext>
            </a:extLst>
          </p:cNvPr>
          <p:cNvSpPr txBox="1"/>
          <p:nvPr/>
        </p:nvSpPr>
        <p:spPr>
          <a:xfrm>
            <a:off x="6201147" y="3769296"/>
            <a:ext cx="1297029" cy="307777"/>
          </a:xfrm>
          <a:prstGeom prst="rect">
            <a:avLst/>
          </a:prstGeom>
          <a:noFill/>
        </p:spPr>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Tracking List</a:t>
            </a:r>
          </a:p>
        </p:txBody>
      </p:sp>
      <p:pic>
        <p:nvPicPr>
          <p:cNvPr id="37" name="Graphic 36" descr="Badge 5 outline">
            <a:extLst>
              <a:ext uri="{FF2B5EF4-FFF2-40B4-BE49-F238E27FC236}">
                <a16:creationId xmlns:a16="http://schemas.microsoft.com/office/drawing/2014/main" id="{4711C594-3903-BE66-6186-31A3C7A7BBC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06920" y="5537598"/>
            <a:ext cx="352541" cy="352541"/>
          </a:xfrm>
          <a:prstGeom prst="rect">
            <a:avLst/>
          </a:prstGeom>
        </p:spPr>
      </p:pic>
      <p:pic>
        <p:nvPicPr>
          <p:cNvPr id="38" name="Graphic 37" descr="Clipboard Ticked outline">
            <a:extLst>
              <a:ext uri="{FF2B5EF4-FFF2-40B4-BE49-F238E27FC236}">
                <a16:creationId xmlns:a16="http://schemas.microsoft.com/office/drawing/2014/main" id="{79029E4E-075D-0363-5F16-A01DAA055A0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03800" y="4178039"/>
            <a:ext cx="1005840" cy="1005840"/>
          </a:xfrm>
          <a:prstGeom prst="rect">
            <a:avLst/>
          </a:prstGeom>
        </p:spPr>
      </p:pic>
      <p:sp>
        <p:nvSpPr>
          <p:cNvPr id="39" name="Right Arrow 38">
            <a:extLst>
              <a:ext uri="{FF2B5EF4-FFF2-40B4-BE49-F238E27FC236}">
                <a16:creationId xmlns:a16="http://schemas.microsoft.com/office/drawing/2014/main" id="{45E4AA08-DAFB-E11C-7F8C-42A72471ED4E}"/>
              </a:ext>
            </a:extLst>
          </p:cNvPr>
          <p:cNvSpPr/>
          <p:nvPr/>
        </p:nvSpPr>
        <p:spPr>
          <a:xfrm rot="10800000">
            <a:off x="5316454" y="4684093"/>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pic>
        <p:nvPicPr>
          <p:cNvPr id="40" name="Graphic 39" descr="Database outline">
            <a:extLst>
              <a:ext uri="{FF2B5EF4-FFF2-40B4-BE49-F238E27FC236}">
                <a16:creationId xmlns:a16="http://schemas.microsoft.com/office/drawing/2014/main" id="{D0BAD884-8B5C-3EC2-33E0-1CE6F49BF6E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676358" y="3944840"/>
            <a:ext cx="1217066" cy="1217066"/>
          </a:xfrm>
          <a:prstGeom prst="rect">
            <a:avLst/>
          </a:prstGeom>
        </p:spPr>
      </p:pic>
      <p:sp>
        <p:nvSpPr>
          <p:cNvPr id="41" name="TextBox 40">
            <a:extLst>
              <a:ext uri="{FF2B5EF4-FFF2-40B4-BE49-F238E27FC236}">
                <a16:creationId xmlns:a16="http://schemas.microsoft.com/office/drawing/2014/main" id="{24C93557-F563-7F9D-1874-92C35A9102BF}"/>
              </a:ext>
            </a:extLst>
          </p:cNvPr>
          <p:cNvSpPr txBox="1"/>
          <p:nvPr/>
        </p:nvSpPr>
        <p:spPr>
          <a:xfrm>
            <a:off x="8878821" y="3632301"/>
            <a:ext cx="845104" cy="307777"/>
          </a:xfrm>
          <a:prstGeom prst="rect">
            <a:avLst/>
          </a:prstGeom>
          <a:noFill/>
        </p:spPr>
        <p:txBody>
          <a:bodyPr wrap="none" rtlCol="0">
            <a:spAutoFit/>
          </a:bodyPr>
          <a:lstStyle/>
          <a:p>
            <a:pPr algn="ctr"/>
            <a:r>
              <a:rPr lang="en-DE" sz="1400" dirty="0">
                <a:latin typeface="Times New Roman" panose="02020603050405020304" pitchFamily="18" charset="0"/>
                <a:cs typeface="Times New Roman" panose="02020603050405020304" pitchFamily="18" charset="0"/>
              </a:rPr>
              <a:t>Database</a:t>
            </a:r>
          </a:p>
        </p:txBody>
      </p:sp>
      <p:pic>
        <p:nvPicPr>
          <p:cNvPr id="42" name="Graphic 41" descr="Badge 6 outline">
            <a:extLst>
              <a:ext uri="{FF2B5EF4-FFF2-40B4-BE49-F238E27FC236}">
                <a16:creationId xmlns:a16="http://schemas.microsoft.com/office/drawing/2014/main" id="{3A0AE77B-EC4C-D05B-9F01-1BCC167F7D2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003007" y="5537598"/>
            <a:ext cx="352541" cy="352541"/>
          </a:xfrm>
          <a:prstGeom prst="rect">
            <a:avLst/>
          </a:prstGeom>
        </p:spPr>
      </p:pic>
      <p:sp>
        <p:nvSpPr>
          <p:cNvPr id="43" name="Right Arrow 42">
            <a:extLst>
              <a:ext uri="{FF2B5EF4-FFF2-40B4-BE49-F238E27FC236}">
                <a16:creationId xmlns:a16="http://schemas.microsoft.com/office/drawing/2014/main" id="{6EF196FC-FF00-248A-ECB7-8229C9163A1B}"/>
              </a:ext>
            </a:extLst>
          </p:cNvPr>
          <p:cNvSpPr/>
          <p:nvPr/>
        </p:nvSpPr>
        <p:spPr>
          <a:xfrm>
            <a:off x="7608168" y="4640408"/>
            <a:ext cx="858304" cy="156744"/>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DE"/>
          </a:p>
        </p:txBody>
      </p:sp>
      <p:sp>
        <p:nvSpPr>
          <p:cNvPr id="45" name="TextBox 44">
            <a:extLst>
              <a:ext uri="{FF2B5EF4-FFF2-40B4-BE49-F238E27FC236}">
                <a16:creationId xmlns:a16="http://schemas.microsoft.com/office/drawing/2014/main" id="{DC7D3F2B-A860-5099-D3BB-BC5D2AB81E4A}"/>
              </a:ext>
            </a:extLst>
          </p:cNvPr>
          <p:cNvSpPr txBox="1"/>
          <p:nvPr/>
        </p:nvSpPr>
        <p:spPr>
          <a:xfrm>
            <a:off x="7778480" y="4419803"/>
            <a:ext cx="446597" cy="276999"/>
          </a:xfrm>
          <a:prstGeom prst="rect">
            <a:avLst/>
          </a:prstGeom>
          <a:noFill/>
        </p:spPr>
        <p:txBody>
          <a:bodyPr wrap="none" rtlCol="0">
            <a:spAutoFit/>
          </a:bodyPr>
          <a:lstStyle/>
          <a:p>
            <a:r>
              <a:rPr lang="en-DE" sz="1200" dirty="0">
                <a:latin typeface="Times New Roman" panose="02020603050405020304" pitchFamily="18" charset="0"/>
                <a:cs typeface="Times New Roman" panose="02020603050405020304" pitchFamily="18" charset="0"/>
              </a:rPr>
              <a:t>Yes </a:t>
            </a:r>
          </a:p>
        </p:txBody>
      </p:sp>
      <p:pic>
        <p:nvPicPr>
          <p:cNvPr id="46" name="Graphic 45" descr="Tick with solid fill">
            <a:extLst>
              <a:ext uri="{FF2B5EF4-FFF2-40B4-BE49-F238E27FC236}">
                <a16:creationId xmlns:a16="http://schemas.microsoft.com/office/drawing/2014/main" id="{A26AADB1-1F2F-92BD-84F7-17279A95943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142845" y="4479633"/>
            <a:ext cx="164463" cy="164463"/>
          </a:xfrm>
          <a:prstGeom prst="rect">
            <a:avLst/>
          </a:prstGeom>
        </p:spPr>
      </p:pic>
    </p:spTree>
    <p:extLst>
      <p:ext uri="{BB962C8B-B14F-4D97-AF65-F5344CB8AC3E}">
        <p14:creationId xmlns:p14="http://schemas.microsoft.com/office/powerpoint/2010/main" val="39369581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C469-833E-AAF1-766E-7BD20D417890}"/>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2365F5A5-FFFB-7D7A-B051-3299F688A88A}"/>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B6BD61C7-C18D-E0DE-FD72-4E79F91CB0F7}"/>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07A16634-F874-9D53-B121-877E6BFE03A0}"/>
              </a:ext>
            </a:extLst>
          </p:cNvPr>
          <p:cNvSpPr>
            <a:spLocks noGrp="1"/>
          </p:cNvSpPr>
          <p:nvPr>
            <p:ph type="sldNum" sz="quarter" idx="12"/>
          </p:nvPr>
        </p:nvSpPr>
        <p:spPr/>
        <p:txBody>
          <a:bodyPr/>
          <a:lstStyle/>
          <a:p>
            <a:pPr>
              <a:defRPr/>
            </a:pPr>
            <a:fld id="{05BC9FAB-BDC1-47C0-A8BB-6E12A8205D33}" type="slidenum">
              <a:rPr lang="de-DE" smtClean="0"/>
              <a:pPr>
                <a:defRPr/>
              </a:pPr>
              <a:t>31</a:t>
            </a:fld>
            <a:endParaRPr lang="de-DE" dirty="0"/>
          </a:p>
        </p:txBody>
      </p:sp>
      <p:sp>
        <p:nvSpPr>
          <p:cNvPr id="7" name="Text Placeholder 6">
            <a:extLst>
              <a:ext uri="{FF2B5EF4-FFF2-40B4-BE49-F238E27FC236}">
                <a16:creationId xmlns:a16="http://schemas.microsoft.com/office/drawing/2014/main" id="{DBD30060-3D78-DD28-195B-8E16F1F06943}"/>
              </a:ext>
            </a:extLst>
          </p:cNvPr>
          <p:cNvSpPr>
            <a:spLocks noGrp="1"/>
          </p:cNvSpPr>
          <p:nvPr>
            <p:ph type="body" sz="quarter" idx="13"/>
          </p:nvPr>
        </p:nvSpPr>
        <p:spPr/>
        <p:txBody>
          <a:bodyPr/>
          <a:lstStyle/>
          <a:p>
            <a:r>
              <a:rPr lang="en-DE" dirty="0"/>
              <a:t>Normal Inclusion Time Metric</a:t>
            </a:r>
          </a:p>
        </p:txBody>
      </p:sp>
      <p:sp>
        <p:nvSpPr>
          <p:cNvPr id="11" name="TextBox 10">
            <a:extLst>
              <a:ext uri="{FF2B5EF4-FFF2-40B4-BE49-F238E27FC236}">
                <a16:creationId xmlns:a16="http://schemas.microsoft.com/office/drawing/2014/main" id="{A51178FD-762B-2AFD-FC96-913C31BAA4E2}"/>
              </a:ext>
            </a:extLst>
          </p:cNvPr>
          <p:cNvSpPr txBox="1"/>
          <p:nvPr/>
        </p:nvSpPr>
        <p:spPr>
          <a:xfrm>
            <a:off x="479376" y="1393031"/>
            <a:ext cx="1236678" cy="30777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Transaction</a:t>
            </a:r>
          </a:p>
        </p:txBody>
      </p:sp>
      <p:sp>
        <p:nvSpPr>
          <p:cNvPr id="12" name="Cube 11">
            <a:extLst>
              <a:ext uri="{FF2B5EF4-FFF2-40B4-BE49-F238E27FC236}">
                <a16:creationId xmlns:a16="http://schemas.microsoft.com/office/drawing/2014/main" id="{F9BC5C97-B0AD-1AD7-0A19-ACA1B3469C4C}"/>
              </a:ext>
            </a:extLst>
          </p:cNvPr>
          <p:cNvSpPr>
            <a:spLocks noChangeAspect="1"/>
          </p:cNvSpPr>
          <p:nvPr/>
        </p:nvSpPr>
        <p:spPr>
          <a:xfrm>
            <a:off x="672030" y="4077072"/>
            <a:ext cx="864000" cy="864000"/>
          </a:xfrm>
          <a:prstGeom prst="cub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DE" sz="1100" dirty="0"/>
              <a:t>Block</a:t>
            </a:r>
          </a:p>
          <a:p>
            <a:pPr algn="ctr"/>
            <a:r>
              <a:rPr lang="en-DE" sz="1100" dirty="0"/>
              <a:t>i</a:t>
            </a:r>
          </a:p>
        </p:txBody>
      </p:sp>
      <p:sp>
        <p:nvSpPr>
          <p:cNvPr id="13" name="Can 12">
            <a:extLst>
              <a:ext uri="{FF2B5EF4-FFF2-40B4-BE49-F238E27FC236}">
                <a16:creationId xmlns:a16="http://schemas.microsoft.com/office/drawing/2014/main" id="{13D082D7-2C72-45FE-3373-2F11F5DCCA8A}"/>
              </a:ext>
            </a:extLst>
          </p:cNvPr>
          <p:cNvSpPr/>
          <p:nvPr/>
        </p:nvSpPr>
        <p:spPr>
          <a:xfrm>
            <a:off x="491918" y="2260719"/>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TextBox 13">
            <a:extLst>
              <a:ext uri="{FF2B5EF4-FFF2-40B4-BE49-F238E27FC236}">
                <a16:creationId xmlns:a16="http://schemas.microsoft.com/office/drawing/2014/main" id="{6D4E3076-2AC9-78E4-CB9A-5FAB6E98AE3B}"/>
              </a:ext>
            </a:extLst>
          </p:cNvPr>
          <p:cNvSpPr txBox="1"/>
          <p:nvPr/>
        </p:nvSpPr>
        <p:spPr>
          <a:xfrm>
            <a:off x="602958" y="2609444"/>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cxnSp>
        <p:nvCxnSpPr>
          <p:cNvPr id="16" name="Straight Arrow Connector 15">
            <a:extLst>
              <a:ext uri="{FF2B5EF4-FFF2-40B4-BE49-F238E27FC236}">
                <a16:creationId xmlns:a16="http://schemas.microsoft.com/office/drawing/2014/main" id="{0BAF109D-6768-288F-6028-D1EBE71F80C2}"/>
              </a:ext>
            </a:extLst>
          </p:cNvPr>
          <p:cNvCxnSpPr>
            <a:cxnSpLocks/>
            <a:stCxn id="11" idx="2"/>
          </p:cNvCxnSpPr>
          <p:nvPr/>
        </p:nvCxnSpPr>
        <p:spPr bwMode="auto">
          <a:xfrm flipH="1">
            <a:off x="1095240" y="1700808"/>
            <a:ext cx="2475" cy="71566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8" name="Right Arrow 17">
            <a:extLst>
              <a:ext uri="{FF2B5EF4-FFF2-40B4-BE49-F238E27FC236}">
                <a16:creationId xmlns:a16="http://schemas.microsoft.com/office/drawing/2014/main" id="{75E62B38-7241-7C71-A32E-521DA1EF2638}"/>
              </a:ext>
            </a:extLst>
          </p:cNvPr>
          <p:cNvSpPr/>
          <p:nvPr/>
        </p:nvSpPr>
        <p:spPr bwMode="auto">
          <a:xfrm>
            <a:off x="2004086" y="3429000"/>
            <a:ext cx="576064" cy="432048"/>
          </a:xfrm>
          <a:prstGeom prst="rightArrow">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1" name="Cube 20">
            <a:extLst>
              <a:ext uri="{FF2B5EF4-FFF2-40B4-BE49-F238E27FC236}">
                <a16:creationId xmlns:a16="http://schemas.microsoft.com/office/drawing/2014/main" id="{9E26EBBC-912B-73DD-93A4-DFFE67EF9BC8}"/>
              </a:ext>
            </a:extLst>
          </p:cNvPr>
          <p:cNvSpPr>
            <a:spLocks noChangeAspect="1"/>
          </p:cNvSpPr>
          <p:nvPr/>
        </p:nvSpPr>
        <p:spPr>
          <a:xfrm>
            <a:off x="2847181" y="4093225"/>
            <a:ext cx="864000" cy="864000"/>
          </a:xfrm>
          <a:prstGeom prst="cub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DE" sz="1100" dirty="0"/>
              <a:t>Block i+1</a:t>
            </a:r>
          </a:p>
        </p:txBody>
      </p:sp>
      <p:sp>
        <p:nvSpPr>
          <p:cNvPr id="22" name="Can 21">
            <a:extLst>
              <a:ext uri="{FF2B5EF4-FFF2-40B4-BE49-F238E27FC236}">
                <a16:creationId xmlns:a16="http://schemas.microsoft.com/office/drawing/2014/main" id="{AC22FCDC-A3ED-08A2-F220-23B09428CD64}"/>
              </a:ext>
            </a:extLst>
          </p:cNvPr>
          <p:cNvSpPr/>
          <p:nvPr/>
        </p:nvSpPr>
        <p:spPr>
          <a:xfrm>
            <a:off x="2667069" y="2276872"/>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TextBox 22">
            <a:extLst>
              <a:ext uri="{FF2B5EF4-FFF2-40B4-BE49-F238E27FC236}">
                <a16:creationId xmlns:a16="http://schemas.microsoft.com/office/drawing/2014/main" id="{1730B421-22E0-470B-8F85-5DD96A7FDD26}"/>
              </a:ext>
            </a:extLst>
          </p:cNvPr>
          <p:cNvSpPr txBox="1"/>
          <p:nvPr/>
        </p:nvSpPr>
        <p:spPr>
          <a:xfrm>
            <a:off x="2778109" y="2625597"/>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sp>
        <p:nvSpPr>
          <p:cNvPr id="28" name="Right Arrow 27">
            <a:extLst>
              <a:ext uri="{FF2B5EF4-FFF2-40B4-BE49-F238E27FC236}">
                <a16:creationId xmlns:a16="http://schemas.microsoft.com/office/drawing/2014/main" id="{F49EFBD7-D803-6A69-CDC0-3B95253465B0}"/>
              </a:ext>
            </a:extLst>
          </p:cNvPr>
          <p:cNvSpPr/>
          <p:nvPr/>
        </p:nvSpPr>
        <p:spPr bwMode="auto">
          <a:xfrm>
            <a:off x="4020310" y="3429000"/>
            <a:ext cx="576064" cy="432048"/>
          </a:xfrm>
          <a:prstGeom prst="rightArrow">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9" name="TextBox 28">
            <a:extLst>
              <a:ext uri="{FF2B5EF4-FFF2-40B4-BE49-F238E27FC236}">
                <a16:creationId xmlns:a16="http://schemas.microsoft.com/office/drawing/2014/main" id="{C7A03836-EA06-A1EE-B8CD-DB046386374E}"/>
              </a:ext>
            </a:extLst>
          </p:cNvPr>
          <p:cNvSpPr txBox="1"/>
          <p:nvPr/>
        </p:nvSpPr>
        <p:spPr>
          <a:xfrm>
            <a:off x="4487899" y="3360075"/>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dirty="0">
                <a:latin typeface="Arial" pitchFamily="34" charset="0"/>
              </a:rPr>
              <a:t>…</a:t>
            </a:r>
          </a:p>
        </p:txBody>
      </p:sp>
      <p:sp>
        <p:nvSpPr>
          <p:cNvPr id="30" name="Right Arrow 29">
            <a:extLst>
              <a:ext uri="{FF2B5EF4-FFF2-40B4-BE49-F238E27FC236}">
                <a16:creationId xmlns:a16="http://schemas.microsoft.com/office/drawing/2014/main" id="{26DCAB4A-2359-72B0-385F-5ADFEB3232C5}"/>
              </a:ext>
            </a:extLst>
          </p:cNvPr>
          <p:cNvSpPr/>
          <p:nvPr/>
        </p:nvSpPr>
        <p:spPr bwMode="auto">
          <a:xfrm>
            <a:off x="5748502" y="3429000"/>
            <a:ext cx="576064" cy="432048"/>
          </a:xfrm>
          <a:prstGeom prst="rightArrow">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3" name="Cube 32">
            <a:extLst>
              <a:ext uri="{FF2B5EF4-FFF2-40B4-BE49-F238E27FC236}">
                <a16:creationId xmlns:a16="http://schemas.microsoft.com/office/drawing/2014/main" id="{9A3F181B-4B0A-C8F7-BEDC-8D40EE9309C6}"/>
              </a:ext>
            </a:extLst>
          </p:cNvPr>
          <p:cNvSpPr>
            <a:spLocks noChangeAspect="1"/>
          </p:cNvSpPr>
          <p:nvPr/>
        </p:nvSpPr>
        <p:spPr>
          <a:xfrm>
            <a:off x="6576686" y="4093225"/>
            <a:ext cx="864000" cy="864000"/>
          </a:xfrm>
          <a:prstGeom prst="cub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DE" sz="1100" dirty="0"/>
              <a:t>Block i+1+k</a:t>
            </a:r>
          </a:p>
        </p:txBody>
      </p:sp>
      <p:sp>
        <p:nvSpPr>
          <p:cNvPr id="34" name="Can 33">
            <a:extLst>
              <a:ext uri="{FF2B5EF4-FFF2-40B4-BE49-F238E27FC236}">
                <a16:creationId xmlns:a16="http://schemas.microsoft.com/office/drawing/2014/main" id="{AEDFD8B2-7AF4-FA90-DC9D-2678E4A6C3DC}"/>
              </a:ext>
            </a:extLst>
          </p:cNvPr>
          <p:cNvSpPr/>
          <p:nvPr/>
        </p:nvSpPr>
        <p:spPr>
          <a:xfrm>
            <a:off x="6396574" y="2276872"/>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TextBox 34">
            <a:extLst>
              <a:ext uri="{FF2B5EF4-FFF2-40B4-BE49-F238E27FC236}">
                <a16:creationId xmlns:a16="http://schemas.microsoft.com/office/drawing/2014/main" id="{8D5E7F89-60DE-7304-8D2F-DE48C10172A0}"/>
              </a:ext>
            </a:extLst>
          </p:cNvPr>
          <p:cNvSpPr txBox="1"/>
          <p:nvPr/>
        </p:nvSpPr>
        <p:spPr>
          <a:xfrm>
            <a:off x="6507614" y="2625597"/>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cxnSp>
        <p:nvCxnSpPr>
          <p:cNvPr id="39" name="Curved Connector 38">
            <a:extLst>
              <a:ext uri="{FF2B5EF4-FFF2-40B4-BE49-F238E27FC236}">
                <a16:creationId xmlns:a16="http://schemas.microsoft.com/office/drawing/2014/main" id="{B4B6D4EA-EBBD-89BB-E812-A8D5C5D493E4}"/>
              </a:ext>
            </a:extLst>
          </p:cNvPr>
          <p:cNvCxnSpPr>
            <a:cxnSpLocks/>
            <a:stCxn id="34" idx="4"/>
            <a:endCxn id="33" idx="4"/>
          </p:cNvCxnSpPr>
          <p:nvPr/>
        </p:nvCxnSpPr>
        <p:spPr bwMode="auto">
          <a:xfrm flipH="1">
            <a:off x="7224686" y="2716997"/>
            <a:ext cx="381113" cy="1916228"/>
          </a:xfrm>
          <a:prstGeom prst="curvedConnector3">
            <a:avLst>
              <a:gd name="adj1" fmla="val -59982"/>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8F052EA4-9A0A-D454-B7FC-A4F65E4F5ABD}"/>
              </a:ext>
            </a:extLst>
          </p:cNvPr>
          <p:cNvSpPr txBox="1"/>
          <p:nvPr/>
        </p:nvSpPr>
        <p:spPr>
          <a:xfrm>
            <a:off x="7235586" y="3491135"/>
            <a:ext cx="1236678" cy="30777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Transaction</a:t>
            </a:r>
          </a:p>
        </p:txBody>
      </p:sp>
      <p:sp>
        <p:nvSpPr>
          <p:cNvPr id="44" name="TextBox 43">
            <a:extLst>
              <a:ext uri="{FF2B5EF4-FFF2-40B4-BE49-F238E27FC236}">
                <a16:creationId xmlns:a16="http://schemas.microsoft.com/office/drawing/2014/main" id="{9DF0C306-E6F4-66B6-7BA9-F865E11FA185}"/>
              </a:ext>
            </a:extLst>
          </p:cNvPr>
          <p:cNvSpPr txBox="1"/>
          <p:nvPr/>
        </p:nvSpPr>
        <p:spPr>
          <a:xfrm>
            <a:off x="8752073" y="1286760"/>
            <a:ext cx="3100543"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dirty="0">
                <a:latin typeface="Arial" pitchFamily="34" charset="0"/>
              </a:rPr>
              <a:t>   Inclusion Time:</a:t>
            </a:r>
          </a:p>
          <a:p>
            <a:pPr algn="ctr"/>
            <a:r>
              <a:rPr lang="en-DE" sz="1400" dirty="0">
                <a:latin typeface="Arial" pitchFamily="34" charset="0"/>
              </a:rPr>
              <a:t> </a:t>
            </a:r>
            <a:endParaRPr lang="en-DE" dirty="0">
              <a:latin typeface="Arial" pitchFamily="34" charset="0"/>
            </a:endParaRPr>
          </a:p>
          <a:p>
            <a:pPr algn="ctr"/>
            <a:r>
              <a:rPr lang="en-DE" sz="1600" dirty="0">
                <a:latin typeface="Arial" pitchFamily="34" charset="0"/>
              </a:rPr>
              <a:t>(1+BlocksPending) * BlockTime</a:t>
            </a:r>
            <a:endParaRPr lang="en-DE" dirty="0">
              <a:latin typeface="Arial" pitchFamily="34" charset="0"/>
            </a:endParaRPr>
          </a:p>
        </p:txBody>
      </p:sp>
      <p:pic>
        <p:nvPicPr>
          <p:cNvPr id="48" name="Graphic 47" descr="Stopwatch 50% with solid fill">
            <a:extLst>
              <a:ext uri="{FF2B5EF4-FFF2-40B4-BE49-F238E27FC236}">
                <a16:creationId xmlns:a16="http://schemas.microsoft.com/office/drawing/2014/main" id="{5B2286CF-4E99-E8A9-8497-BAD3CC0B22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5675" y="1301836"/>
            <a:ext cx="687003" cy="687003"/>
          </a:xfrm>
          <a:prstGeom prst="rect">
            <a:avLst/>
          </a:prstGeom>
        </p:spPr>
      </p:pic>
      <p:pic>
        <p:nvPicPr>
          <p:cNvPr id="49" name="Graphic 48" descr="Stopwatch 50% with solid fill">
            <a:extLst>
              <a:ext uri="{FF2B5EF4-FFF2-40B4-BE49-F238E27FC236}">
                <a16:creationId xmlns:a16="http://schemas.microsoft.com/office/drawing/2014/main" id="{3ADFF6C6-F835-9901-E5CF-E144B4A776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83152" y="1196752"/>
            <a:ext cx="469232" cy="469232"/>
          </a:xfrm>
          <a:prstGeom prst="rect">
            <a:avLst/>
          </a:prstGeom>
        </p:spPr>
      </p:pic>
      <p:pic>
        <p:nvPicPr>
          <p:cNvPr id="50" name="Graphic 49" descr="Stopwatch 33% with solid fill">
            <a:extLst>
              <a:ext uri="{FF2B5EF4-FFF2-40B4-BE49-F238E27FC236}">
                <a16:creationId xmlns:a16="http://schemas.microsoft.com/office/drawing/2014/main" id="{6577F2EE-3D21-12D1-3B14-9EE58C7294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2398" y="1301837"/>
            <a:ext cx="687003" cy="687003"/>
          </a:xfrm>
          <a:prstGeom prst="rect">
            <a:avLst/>
          </a:prstGeom>
        </p:spPr>
      </p:pic>
      <p:pic>
        <p:nvPicPr>
          <p:cNvPr id="51" name="Graphic 50" descr="Stopwatch with solid fill">
            <a:extLst>
              <a:ext uri="{FF2B5EF4-FFF2-40B4-BE49-F238E27FC236}">
                <a16:creationId xmlns:a16="http://schemas.microsoft.com/office/drawing/2014/main" id="{2840E861-B2D4-E216-3AE2-7C4F45BE1F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08067" y="1303200"/>
            <a:ext cx="687003" cy="687003"/>
          </a:xfrm>
          <a:prstGeom prst="rect">
            <a:avLst/>
          </a:prstGeom>
        </p:spPr>
      </p:pic>
      <p:sp>
        <p:nvSpPr>
          <p:cNvPr id="52" name="TextBox 51">
            <a:extLst>
              <a:ext uri="{FF2B5EF4-FFF2-40B4-BE49-F238E27FC236}">
                <a16:creationId xmlns:a16="http://schemas.microsoft.com/office/drawing/2014/main" id="{6BAC78CB-8D0C-9CEB-4B61-1824D7B4DAB3}"/>
              </a:ext>
            </a:extLst>
          </p:cNvPr>
          <p:cNvSpPr txBox="1"/>
          <p:nvPr/>
        </p:nvSpPr>
        <p:spPr>
          <a:xfrm>
            <a:off x="9713691" y="3429000"/>
            <a:ext cx="1306768"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dirty="0">
                <a:latin typeface="Arial" pitchFamily="34" charset="0"/>
              </a:rPr>
              <a:t>(1+k) * 12s</a:t>
            </a:r>
          </a:p>
          <a:p>
            <a:endParaRPr lang="en-DE" dirty="0">
              <a:latin typeface="Arial" pitchFamily="34" charset="0"/>
            </a:endParaRPr>
          </a:p>
        </p:txBody>
      </p:sp>
      <p:sp>
        <p:nvSpPr>
          <p:cNvPr id="53" name="Rectangle 52">
            <a:extLst>
              <a:ext uri="{FF2B5EF4-FFF2-40B4-BE49-F238E27FC236}">
                <a16:creationId xmlns:a16="http://schemas.microsoft.com/office/drawing/2014/main" id="{A2C906E2-4BB0-24F4-4BDC-D4A354843B22}"/>
              </a:ext>
            </a:extLst>
          </p:cNvPr>
          <p:cNvSpPr/>
          <p:nvPr/>
        </p:nvSpPr>
        <p:spPr bwMode="auto">
          <a:xfrm>
            <a:off x="8752073" y="1111436"/>
            <a:ext cx="3176575" cy="1149283"/>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 name="Equals 2">
            <a:extLst>
              <a:ext uri="{FF2B5EF4-FFF2-40B4-BE49-F238E27FC236}">
                <a16:creationId xmlns:a16="http://schemas.microsoft.com/office/drawing/2014/main" id="{A431A7C6-0A84-735A-46DF-D24554D1B849}"/>
              </a:ext>
            </a:extLst>
          </p:cNvPr>
          <p:cNvSpPr/>
          <p:nvPr/>
        </p:nvSpPr>
        <p:spPr bwMode="auto">
          <a:xfrm>
            <a:off x="8688288" y="3456779"/>
            <a:ext cx="529240" cy="376487"/>
          </a:xfrm>
          <a:prstGeom prst="mathEqual">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Tree>
    <p:extLst>
      <p:ext uri="{BB962C8B-B14F-4D97-AF65-F5344CB8AC3E}">
        <p14:creationId xmlns:p14="http://schemas.microsoft.com/office/powerpoint/2010/main" val="161159760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C469-833E-AAF1-766E-7BD20D417890}"/>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2365F5A5-FFFB-7D7A-B051-3299F688A88A}"/>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B6BD61C7-C18D-E0DE-FD72-4E79F91CB0F7}"/>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07A16634-F874-9D53-B121-877E6BFE03A0}"/>
              </a:ext>
            </a:extLst>
          </p:cNvPr>
          <p:cNvSpPr>
            <a:spLocks noGrp="1"/>
          </p:cNvSpPr>
          <p:nvPr>
            <p:ph type="sldNum" sz="quarter" idx="12"/>
          </p:nvPr>
        </p:nvSpPr>
        <p:spPr/>
        <p:txBody>
          <a:bodyPr/>
          <a:lstStyle/>
          <a:p>
            <a:pPr>
              <a:defRPr/>
            </a:pPr>
            <a:fld id="{05BC9FAB-BDC1-47C0-A8BB-6E12A8205D33}" type="slidenum">
              <a:rPr lang="de-DE" smtClean="0"/>
              <a:pPr>
                <a:defRPr/>
              </a:pPr>
              <a:t>32</a:t>
            </a:fld>
            <a:endParaRPr lang="de-DE" dirty="0"/>
          </a:p>
        </p:txBody>
      </p:sp>
      <p:sp>
        <p:nvSpPr>
          <p:cNvPr id="7" name="Text Placeholder 6">
            <a:extLst>
              <a:ext uri="{FF2B5EF4-FFF2-40B4-BE49-F238E27FC236}">
                <a16:creationId xmlns:a16="http://schemas.microsoft.com/office/drawing/2014/main" id="{DBD30060-3D78-DD28-195B-8E16F1F06943}"/>
              </a:ext>
            </a:extLst>
          </p:cNvPr>
          <p:cNvSpPr>
            <a:spLocks noGrp="1"/>
          </p:cNvSpPr>
          <p:nvPr>
            <p:ph type="body" sz="quarter" idx="13"/>
          </p:nvPr>
        </p:nvSpPr>
        <p:spPr/>
        <p:txBody>
          <a:bodyPr/>
          <a:lstStyle/>
          <a:p>
            <a:r>
              <a:rPr lang="en-DE" dirty="0"/>
              <a:t>Novel Inclusion Delay Metric</a:t>
            </a:r>
          </a:p>
        </p:txBody>
      </p:sp>
      <p:sp>
        <p:nvSpPr>
          <p:cNvPr id="11" name="TextBox 10">
            <a:extLst>
              <a:ext uri="{FF2B5EF4-FFF2-40B4-BE49-F238E27FC236}">
                <a16:creationId xmlns:a16="http://schemas.microsoft.com/office/drawing/2014/main" id="{A51178FD-762B-2AFD-FC96-913C31BAA4E2}"/>
              </a:ext>
            </a:extLst>
          </p:cNvPr>
          <p:cNvSpPr txBox="1"/>
          <p:nvPr/>
        </p:nvSpPr>
        <p:spPr>
          <a:xfrm>
            <a:off x="479376" y="1393031"/>
            <a:ext cx="1236678" cy="30777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Transaction</a:t>
            </a:r>
          </a:p>
        </p:txBody>
      </p:sp>
      <p:sp>
        <p:nvSpPr>
          <p:cNvPr id="12" name="Cube 11">
            <a:extLst>
              <a:ext uri="{FF2B5EF4-FFF2-40B4-BE49-F238E27FC236}">
                <a16:creationId xmlns:a16="http://schemas.microsoft.com/office/drawing/2014/main" id="{F9BC5C97-B0AD-1AD7-0A19-ACA1B3469C4C}"/>
              </a:ext>
            </a:extLst>
          </p:cNvPr>
          <p:cNvSpPr>
            <a:spLocks noChangeAspect="1"/>
          </p:cNvSpPr>
          <p:nvPr/>
        </p:nvSpPr>
        <p:spPr>
          <a:xfrm>
            <a:off x="672030" y="4077072"/>
            <a:ext cx="864000" cy="864000"/>
          </a:xfrm>
          <a:prstGeom prst="cub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DE" sz="1100" dirty="0"/>
              <a:t>Block</a:t>
            </a:r>
          </a:p>
          <a:p>
            <a:pPr algn="ctr"/>
            <a:r>
              <a:rPr lang="en-DE" sz="1100" dirty="0"/>
              <a:t>i</a:t>
            </a:r>
          </a:p>
        </p:txBody>
      </p:sp>
      <p:sp>
        <p:nvSpPr>
          <p:cNvPr id="13" name="Can 12">
            <a:extLst>
              <a:ext uri="{FF2B5EF4-FFF2-40B4-BE49-F238E27FC236}">
                <a16:creationId xmlns:a16="http://schemas.microsoft.com/office/drawing/2014/main" id="{13D082D7-2C72-45FE-3373-2F11F5DCCA8A}"/>
              </a:ext>
            </a:extLst>
          </p:cNvPr>
          <p:cNvSpPr/>
          <p:nvPr/>
        </p:nvSpPr>
        <p:spPr>
          <a:xfrm>
            <a:off x="491918" y="2260719"/>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TextBox 13">
            <a:extLst>
              <a:ext uri="{FF2B5EF4-FFF2-40B4-BE49-F238E27FC236}">
                <a16:creationId xmlns:a16="http://schemas.microsoft.com/office/drawing/2014/main" id="{6D4E3076-2AC9-78E4-CB9A-5FAB6E98AE3B}"/>
              </a:ext>
            </a:extLst>
          </p:cNvPr>
          <p:cNvSpPr txBox="1"/>
          <p:nvPr/>
        </p:nvSpPr>
        <p:spPr>
          <a:xfrm>
            <a:off x="602958" y="2609444"/>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cxnSp>
        <p:nvCxnSpPr>
          <p:cNvPr id="16" name="Straight Arrow Connector 15">
            <a:extLst>
              <a:ext uri="{FF2B5EF4-FFF2-40B4-BE49-F238E27FC236}">
                <a16:creationId xmlns:a16="http://schemas.microsoft.com/office/drawing/2014/main" id="{0BAF109D-6768-288F-6028-D1EBE71F80C2}"/>
              </a:ext>
            </a:extLst>
          </p:cNvPr>
          <p:cNvCxnSpPr>
            <a:cxnSpLocks/>
            <a:stCxn id="11" idx="2"/>
          </p:cNvCxnSpPr>
          <p:nvPr/>
        </p:nvCxnSpPr>
        <p:spPr bwMode="auto">
          <a:xfrm flipH="1">
            <a:off x="1095240" y="1700808"/>
            <a:ext cx="2475" cy="71566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8" name="Right Arrow 17">
            <a:extLst>
              <a:ext uri="{FF2B5EF4-FFF2-40B4-BE49-F238E27FC236}">
                <a16:creationId xmlns:a16="http://schemas.microsoft.com/office/drawing/2014/main" id="{75E62B38-7241-7C71-A32E-521DA1EF2638}"/>
              </a:ext>
            </a:extLst>
          </p:cNvPr>
          <p:cNvSpPr/>
          <p:nvPr/>
        </p:nvSpPr>
        <p:spPr bwMode="auto">
          <a:xfrm>
            <a:off x="2004086" y="3429000"/>
            <a:ext cx="576064" cy="432048"/>
          </a:xfrm>
          <a:prstGeom prst="rightArrow">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1" name="Cube 20">
            <a:extLst>
              <a:ext uri="{FF2B5EF4-FFF2-40B4-BE49-F238E27FC236}">
                <a16:creationId xmlns:a16="http://schemas.microsoft.com/office/drawing/2014/main" id="{9E26EBBC-912B-73DD-93A4-DFFE67EF9BC8}"/>
              </a:ext>
            </a:extLst>
          </p:cNvPr>
          <p:cNvSpPr>
            <a:spLocks noChangeAspect="1"/>
          </p:cNvSpPr>
          <p:nvPr/>
        </p:nvSpPr>
        <p:spPr>
          <a:xfrm>
            <a:off x="2847181" y="4093225"/>
            <a:ext cx="864000" cy="864000"/>
          </a:xfrm>
          <a:prstGeom prst="cub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DE" sz="1100" dirty="0"/>
              <a:t>Block i+1</a:t>
            </a:r>
          </a:p>
        </p:txBody>
      </p:sp>
      <p:sp>
        <p:nvSpPr>
          <p:cNvPr id="22" name="Can 21">
            <a:extLst>
              <a:ext uri="{FF2B5EF4-FFF2-40B4-BE49-F238E27FC236}">
                <a16:creationId xmlns:a16="http://schemas.microsoft.com/office/drawing/2014/main" id="{AC22FCDC-A3ED-08A2-F220-23B09428CD64}"/>
              </a:ext>
            </a:extLst>
          </p:cNvPr>
          <p:cNvSpPr/>
          <p:nvPr/>
        </p:nvSpPr>
        <p:spPr>
          <a:xfrm>
            <a:off x="2667069" y="2276872"/>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TextBox 22">
            <a:extLst>
              <a:ext uri="{FF2B5EF4-FFF2-40B4-BE49-F238E27FC236}">
                <a16:creationId xmlns:a16="http://schemas.microsoft.com/office/drawing/2014/main" id="{1730B421-22E0-470B-8F85-5DD96A7FDD26}"/>
              </a:ext>
            </a:extLst>
          </p:cNvPr>
          <p:cNvSpPr txBox="1"/>
          <p:nvPr/>
        </p:nvSpPr>
        <p:spPr>
          <a:xfrm>
            <a:off x="2778109" y="2625597"/>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pic>
        <p:nvPicPr>
          <p:cNvPr id="25" name="Graphic 24" descr="Stopwatch 33% with solid fill">
            <a:extLst>
              <a:ext uri="{FF2B5EF4-FFF2-40B4-BE49-F238E27FC236}">
                <a16:creationId xmlns:a16="http://schemas.microsoft.com/office/drawing/2014/main" id="{B0F6E54B-69D3-37D2-0E4B-5B4EF93F17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2398" y="1301837"/>
            <a:ext cx="687003" cy="687003"/>
          </a:xfrm>
          <a:prstGeom prst="rect">
            <a:avLst/>
          </a:prstGeom>
        </p:spPr>
      </p:pic>
      <p:sp>
        <p:nvSpPr>
          <p:cNvPr id="28" name="Right Arrow 27">
            <a:extLst>
              <a:ext uri="{FF2B5EF4-FFF2-40B4-BE49-F238E27FC236}">
                <a16:creationId xmlns:a16="http://schemas.microsoft.com/office/drawing/2014/main" id="{F49EFBD7-D803-6A69-CDC0-3B95253465B0}"/>
              </a:ext>
            </a:extLst>
          </p:cNvPr>
          <p:cNvSpPr/>
          <p:nvPr/>
        </p:nvSpPr>
        <p:spPr bwMode="auto">
          <a:xfrm>
            <a:off x="4020310" y="3429000"/>
            <a:ext cx="576064" cy="432048"/>
          </a:xfrm>
          <a:prstGeom prst="rightArrow">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9" name="TextBox 28">
            <a:extLst>
              <a:ext uri="{FF2B5EF4-FFF2-40B4-BE49-F238E27FC236}">
                <a16:creationId xmlns:a16="http://schemas.microsoft.com/office/drawing/2014/main" id="{C7A03836-EA06-A1EE-B8CD-DB046386374E}"/>
              </a:ext>
            </a:extLst>
          </p:cNvPr>
          <p:cNvSpPr txBox="1"/>
          <p:nvPr/>
        </p:nvSpPr>
        <p:spPr>
          <a:xfrm>
            <a:off x="4487899" y="3360075"/>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dirty="0">
                <a:latin typeface="Arial" pitchFamily="34" charset="0"/>
              </a:rPr>
              <a:t>…</a:t>
            </a:r>
          </a:p>
        </p:txBody>
      </p:sp>
      <p:sp>
        <p:nvSpPr>
          <p:cNvPr id="30" name="Right Arrow 29">
            <a:extLst>
              <a:ext uri="{FF2B5EF4-FFF2-40B4-BE49-F238E27FC236}">
                <a16:creationId xmlns:a16="http://schemas.microsoft.com/office/drawing/2014/main" id="{26DCAB4A-2359-72B0-385F-5ADFEB3232C5}"/>
              </a:ext>
            </a:extLst>
          </p:cNvPr>
          <p:cNvSpPr/>
          <p:nvPr/>
        </p:nvSpPr>
        <p:spPr bwMode="auto">
          <a:xfrm>
            <a:off x="5748502" y="3429000"/>
            <a:ext cx="576064" cy="432048"/>
          </a:xfrm>
          <a:prstGeom prst="rightArrow">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3" name="Cube 32">
            <a:extLst>
              <a:ext uri="{FF2B5EF4-FFF2-40B4-BE49-F238E27FC236}">
                <a16:creationId xmlns:a16="http://schemas.microsoft.com/office/drawing/2014/main" id="{9A3F181B-4B0A-C8F7-BEDC-8D40EE9309C6}"/>
              </a:ext>
            </a:extLst>
          </p:cNvPr>
          <p:cNvSpPr>
            <a:spLocks noChangeAspect="1"/>
          </p:cNvSpPr>
          <p:nvPr/>
        </p:nvSpPr>
        <p:spPr>
          <a:xfrm>
            <a:off x="6576686" y="4093225"/>
            <a:ext cx="864000" cy="864000"/>
          </a:xfrm>
          <a:prstGeom prst="cub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DE" sz="1100" dirty="0"/>
              <a:t>Block i+1+k</a:t>
            </a:r>
          </a:p>
        </p:txBody>
      </p:sp>
      <p:sp>
        <p:nvSpPr>
          <p:cNvPr id="34" name="Can 33">
            <a:extLst>
              <a:ext uri="{FF2B5EF4-FFF2-40B4-BE49-F238E27FC236}">
                <a16:creationId xmlns:a16="http://schemas.microsoft.com/office/drawing/2014/main" id="{AEDFD8B2-7AF4-FA90-DC9D-2678E4A6C3DC}"/>
              </a:ext>
            </a:extLst>
          </p:cNvPr>
          <p:cNvSpPr/>
          <p:nvPr/>
        </p:nvSpPr>
        <p:spPr>
          <a:xfrm>
            <a:off x="6396574" y="2276872"/>
            <a:ext cx="1209225" cy="880249"/>
          </a:xfrm>
          <a:prstGeom prst="can">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TextBox 34">
            <a:extLst>
              <a:ext uri="{FF2B5EF4-FFF2-40B4-BE49-F238E27FC236}">
                <a16:creationId xmlns:a16="http://schemas.microsoft.com/office/drawing/2014/main" id="{8D5E7F89-60DE-7304-8D2F-DE48C10172A0}"/>
              </a:ext>
            </a:extLst>
          </p:cNvPr>
          <p:cNvSpPr txBox="1"/>
          <p:nvPr/>
        </p:nvSpPr>
        <p:spPr>
          <a:xfrm>
            <a:off x="6507614" y="2625597"/>
            <a:ext cx="984565" cy="338554"/>
          </a:xfrm>
          <a:prstGeom prst="rect">
            <a:avLst/>
          </a:prstGeom>
          <a:noFill/>
        </p:spPr>
        <p:txBody>
          <a:bodyPr wrap="none" rtlCol="0">
            <a:spAutoFit/>
          </a:bodyPr>
          <a:lstStyle/>
          <a:p>
            <a:r>
              <a:rPr lang="en-DE" sz="1600" dirty="0">
                <a:latin typeface="Times New Roman" panose="02020603050405020304" pitchFamily="18" charset="0"/>
                <a:cs typeface="Times New Roman" panose="02020603050405020304" pitchFamily="18" charset="0"/>
              </a:rPr>
              <a:t>Mempool</a:t>
            </a:r>
          </a:p>
        </p:txBody>
      </p:sp>
      <p:cxnSp>
        <p:nvCxnSpPr>
          <p:cNvPr id="39" name="Curved Connector 38">
            <a:extLst>
              <a:ext uri="{FF2B5EF4-FFF2-40B4-BE49-F238E27FC236}">
                <a16:creationId xmlns:a16="http://schemas.microsoft.com/office/drawing/2014/main" id="{B4B6D4EA-EBBD-89BB-E812-A8D5C5D493E4}"/>
              </a:ext>
            </a:extLst>
          </p:cNvPr>
          <p:cNvCxnSpPr>
            <a:cxnSpLocks/>
            <a:stCxn id="34" idx="4"/>
            <a:endCxn id="33" idx="4"/>
          </p:cNvCxnSpPr>
          <p:nvPr/>
        </p:nvCxnSpPr>
        <p:spPr bwMode="auto">
          <a:xfrm flipH="1">
            <a:off x="7224686" y="2716997"/>
            <a:ext cx="381113" cy="1916228"/>
          </a:xfrm>
          <a:prstGeom prst="curvedConnector3">
            <a:avLst>
              <a:gd name="adj1" fmla="val -59982"/>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8F052EA4-9A0A-D454-B7FC-A4F65E4F5ABD}"/>
              </a:ext>
            </a:extLst>
          </p:cNvPr>
          <p:cNvSpPr txBox="1"/>
          <p:nvPr/>
        </p:nvSpPr>
        <p:spPr>
          <a:xfrm>
            <a:off x="7235586" y="3491135"/>
            <a:ext cx="1236678" cy="30777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DE" sz="1400" dirty="0">
                <a:latin typeface="Times New Roman" panose="02020603050405020304" pitchFamily="18" charset="0"/>
                <a:cs typeface="Times New Roman" panose="02020603050405020304" pitchFamily="18" charset="0"/>
              </a:rPr>
              <a:t>Transaction</a:t>
            </a:r>
          </a:p>
        </p:txBody>
      </p:sp>
      <p:sp>
        <p:nvSpPr>
          <p:cNvPr id="41" name="Equals 40">
            <a:extLst>
              <a:ext uri="{FF2B5EF4-FFF2-40B4-BE49-F238E27FC236}">
                <a16:creationId xmlns:a16="http://schemas.microsoft.com/office/drawing/2014/main" id="{C7A6AC14-3CFF-A6F3-B6F6-21BF2BC4C316}"/>
              </a:ext>
            </a:extLst>
          </p:cNvPr>
          <p:cNvSpPr/>
          <p:nvPr/>
        </p:nvSpPr>
        <p:spPr bwMode="auto">
          <a:xfrm>
            <a:off x="8688288" y="3456779"/>
            <a:ext cx="529240" cy="376487"/>
          </a:xfrm>
          <a:prstGeom prst="mathEqual">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9DF0C306-E6F4-66B6-7BA9-F865E11FA185}"/>
                  </a:ext>
                </a:extLst>
              </p:cNvPr>
              <p:cNvSpPr txBox="1"/>
              <p:nvPr/>
            </p:nvSpPr>
            <p:spPr>
              <a:xfrm>
                <a:off x="8543345" y="1052736"/>
                <a:ext cx="3313295" cy="168161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dirty="0">
                    <a:latin typeface="Arial" pitchFamily="34" charset="0"/>
                  </a:rPr>
                  <a:t>   Adjusted Inclusion Time </a:t>
                </a:r>
                <a:r>
                  <a:rPr lang="en-DE" dirty="0">
                    <a:solidFill>
                      <a:schemeClr val="accent2"/>
                    </a:solidFill>
                    <a:latin typeface="Arial" pitchFamily="34" charset="0"/>
                  </a:rPr>
                  <a:t>Delay</a:t>
                </a:r>
                <a:r>
                  <a:rPr lang="en-DE" dirty="0">
                    <a:latin typeface="Arial" pitchFamily="34" charset="0"/>
                  </a:rPr>
                  <a:t>:</a:t>
                </a:r>
                <a:r>
                  <a:rPr lang="en-DE" sz="1400" dirty="0">
                    <a:latin typeface="Arial" pitchFamily="34" charset="0"/>
                  </a:rPr>
                  <a:t> </a:t>
                </a:r>
              </a:p>
              <a:p>
                <a:pPr algn="ctr"/>
                <a:endParaRPr lang="en-DE" sz="1400" dirty="0">
                  <a:latin typeface="Arial" pitchFamily="34" charset="0"/>
                </a:endParaRPr>
              </a:p>
              <a:p>
                <a:pPr algn="ctr"/>
                <a14:m>
                  <m:oMathPara xmlns:m="http://schemas.openxmlformats.org/officeDocument/2006/math">
                    <m:oMathParaPr>
                      <m:jc m:val="centerGroup"/>
                    </m:oMathParaPr>
                    <m:oMath xmlns:m="http://schemas.openxmlformats.org/officeDocument/2006/math">
                      <m:nary>
                        <m:naryPr>
                          <m:chr m:val="∑"/>
                          <m:ctrlPr>
                            <a:rPr lang="en-DE" i="1" smtClean="0">
                              <a:latin typeface="Cambria Math" panose="02040503050406030204" pitchFamily="18" charset="0"/>
                            </a:rPr>
                          </m:ctrlPr>
                        </m:naryPr>
                        <m:sub>
                          <m:r>
                            <m:rPr>
                              <m:brk m:alnAt="23"/>
                            </m:rPr>
                            <a:rPr lang="de-DE" b="0" i="1" smtClean="0">
                              <a:latin typeface="Cambria Math" panose="02040503050406030204" pitchFamily="18" charset="0"/>
                            </a:rPr>
                            <m:t>𝑗</m:t>
                          </m:r>
                          <m:r>
                            <a:rPr lang="de-DE" b="0" i="1" smtClean="0">
                              <a:latin typeface="Cambria Math" panose="02040503050406030204" pitchFamily="18" charset="0"/>
                            </a:rPr>
                            <m:t>=</m:t>
                          </m:r>
                          <m: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𝑖</m:t>
                          </m:r>
                          <m:r>
                            <a:rPr lang="de-DE" b="0" i="1" smtClean="0">
                              <a:latin typeface="Cambria Math" panose="02040503050406030204" pitchFamily="18" charset="0"/>
                            </a:rPr>
                            <m:t>+</m:t>
                          </m:r>
                          <m:r>
                            <a:rPr lang="de-DE" b="0" i="1" smtClean="0">
                              <a:latin typeface="Cambria Math" panose="02040503050406030204" pitchFamily="18" charset="0"/>
                            </a:rPr>
                            <m:t>𝑘</m:t>
                          </m:r>
                        </m:sup>
                        <m:e>
                          <m:r>
                            <m:rPr>
                              <m:sty m:val="p"/>
                            </m:rPr>
                            <a:rPr lang="de-DE" i="0">
                              <a:latin typeface="Cambria Math" panose="02040503050406030204" pitchFamily="18" charset="0"/>
                            </a:rPr>
                            <m:t>isCensored</m:t>
                          </m:r>
                          <m:d>
                            <m:dPr>
                              <m:ctrlPr>
                                <a:rPr lang="de-DE">
                                  <a:latin typeface="Cambria Math" panose="02040503050406030204" pitchFamily="18" charset="0"/>
                                </a:rPr>
                              </m:ctrlPr>
                            </m:dPr>
                            <m:e>
                              <m:r>
                                <m:rPr>
                                  <m:sty m:val="p"/>
                                </m:rPr>
                                <a:rPr lang="de-DE" i="0">
                                  <a:latin typeface="Cambria Math" panose="02040503050406030204" pitchFamily="18" charset="0"/>
                                </a:rPr>
                                <m:t>j</m:t>
                              </m:r>
                            </m:e>
                          </m:d>
                          <m:r>
                            <a:rPr lang="de-DE" b="0" i="0" smtClean="0">
                              <a:latin typeface="Cambria Math" panose="02040503050406030204" pitchFamily="18" charset="0"/>
                            </a:rPr>
                            <m:t>∗</m:t>
                          </m:r>
                          <m:r>
                            <m:rPr>
                              <m:sty m:val="p"/>
                            </m:rPr>
                            <a:rPr lang="de-DE" i="0">
                              <a:latin typeface="Cambria Math" panose="02040503050406030204" pitchFamily="18" charset="0"/>
                            </a:rPr>
                            <m:t>BlockTime</m:t>
                          </m:r>
                        </m:e>
                      </m:nary>
                    </m:oMath>
                  </m:oMathPara>
                </a14:m>
                <a:endParaRPr lang="en-DE" dirty="0">
                  <a:latin typeface="Arial" pitchFamily="34" charset="0"/>
                </a:endParaRPr>
              </a:p>
            </p:txBody>
          </p:sp>
        </mc:Choice>
        <mc:Fallback>
          <p:sp>
            <p:nvSpPr>
              <p:cNvPr id="44" name="TextBox 43">
                <a:extLst>
                  <a:ext uri="{FF2B5EF4-FFF2-40B4-BE49-F238E27FC236}">
                    <a16:creationId xmlns:a16="http://schemas.microsoft.com/office/drawing/2014/main" id="{9DF0C306-E6F4-66B6-7BA9-F865E11FA185}"/>
                  </a:ext>
                </a:extLst>
              </p:cNvPr>
              <p:cNvSpPr txBox="1">
                <a:spLocks noRot="1" noChangeAspect="1" noMove="1" noResize="1" noEditPoints="1" noAdjustHandles="1" noChangeArrowheads="1" noChangeShapeType="1" noTextEdit="1"/>
              </p:cNvSpPr>
              <p:nvPr/>
            </p:nvSpPr>
            <p:spPr>
              <a:xfrm>
                <a:off x="8543345" y="1052736"/>
                <a:ext cx="3313295" cy="1681614"/>
              </a:xfrm>
              <a:prstGeom prst="rect">
                <a:avLst/>
              </a:prstGeom>
              <a:blipFill>
                <a:blip r:embed="rId5"/>
                <a:stretch>
                  <a:fillRect l="-20229" t="-4511" b="-75188"/>
                </a:stretch>
              </a:blipFill>
              <a:ln>
                <a:noFill/>
              </a:ln>
            </p:spPr>
            <p:txBody>
              <a:bodyPr/>
              <a:lstStyle/>
              <a:p>
                <a:r>
                  <a:rPr lang="en-DE">
                    <a:noFill/>
                  </a:rPr>
                  <a:t> </a:t>
                </a:r>
              </a:p>
            </p:txBody>
          </p:sp>
        </mc:Fallback>
      </mc:AlternateContent>
      <p:pic>
        <p:nvPicPr>
          <p:cNvPr id="48" name="Graphic 47" descr="Stopwatch 50% with solid fill">
            <a:extLst>
              <a:ext uri="{FF2B5EF4-FFF2-40B4-BE49-F238E27FC236}">
                <a16:creationId xmlns:a16="http://schemas.microsoft.com/office/drawing/2014/main" id="{5B2286CF-4E99-E8A9-8497-BAD3CC0B22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5675" y="1301836"/>
            <a:ext cx="687003" cy="687003"/>
          </a:xfrm>
          <a:prstGeom prst="rect">
            <a:avLst/>
          </a:prstGeom>
        </p:spPr>
      </p:pic>
      <p:pic>
        <p:nvPicPr>
          <p:cNvPr id="49" name="Graphic 48" descr="Stopwatch 50% with solid fill">
            <a:extLst>
              <a:ext uri="{FF2B5EF4-FFF2-40B4-BE49-F238E27FC236}">
                <a16:creationId xmlns:a16="http://schemas.microsoft.com/office/drawing/2014/main" id="{3ADFF6C6-F835-9901-E5CF-E144B4A776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9095" y="1033700"/>
            <a:ext cx="469233" cy="469233"/>
          </a:xfrm>
          <a:prstGeom prst="rect">
            <a:avLst/>
          </a:prstGeom>
        </p:spPr>
      </p:pic>
      <p:pic>
        <p:nvPicPr>
          <p:cNvPr id="9" name="Graphic 8" descr="Eye with solid fill">
            <a:extLst>
              <a:ext uri="{FF2B5EF4-FFF2-40B4-BE49-F238E27FC236}">
                <a16:creationId xmlns:a16="http://schemas.microsoft.com/office/drawing/2014/main" id="{C0CF6B83-8C38-9381-56EE-2F5456D754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50156" y="4823844"/>
            <a:ext cx="398146" cy="398146"/>
          </a:xfrm>
          <a:prstGeom prst="rect">
            <a:avLst/>
          </a:prstGeom>
        </p:spPr>
      </p:pic>
      <p:pic>
        <p:nvPicPr>
          <p:cNvPr id="10" name="Graphic 9" descr="Magnifying glass with solid fill">
            <a:extLst>
              <a:ext uri="{FF2B5EF4-FFF2-40B4-BE49-F238E27FC236}">
                <a16:creationId xmlns:a16="http://schemas.microsoft.com/office/drawing/2014/main" id="{4E719291-E49A-569E-9CB4-C7D747FF8B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75464" y="4707805"/>
            <a:ext cx="593403" cy="593403"/>
          </a:xfrm>
          <a:prstGeom prst="rect">
            <a:avLst/>
          </a:prstGeom>
        </p:spPr>
      </p:pic>
      <p:sp>
        <p:nvSpPr>
          <p:cNvPr id="15" name="TextBox 14">
            <a:extLst>
              <a:ext uri="{FF2B5EF4-FFF2-40B4-BE49-F238E27FC236}">
                <a16:creationId xmlns:a16="http://schemas.microsoft.com/office/drawing/2014/main" id="{236D7E22-D7A3-6847-6E8F-904F1D15289E}"/>
              </a:ext>
            </a:extLst>
          </p:cNvPr>
          <p:cNvSpPr txBox="1"/>
          <p:nvPr/>
        </p:nvSpPr>
        <p:spPr>
          <a:xfrm>
            <a:off x="2724166" y="5310141"/>
            <a:ext cx="1296144"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a:latin typeface="Arial" pitchFamily="34" charset="0"/>
              </a:rPr>
              <a:t>I</a:t>
            </a:r>
            <a:r>
              <a:rPr lang="en-DE" sz="1400" dirty="0">
                <a:latin typeface="Arial" pitchFamily="34" charset="0"/>
              </a:rPr>
              <a:t>s Censored?</a:t>
            </a:r>
          </a:p>
        </p:txBody>
      </p:sp>
      <p:sp>
        <p:nvSpPr>
          <p:cNvPr id="20" name="Curved Right Arrow 19">
            <a:extLst>
              <a:ext uri="{FF2B5EF4-FFF2-40B4-BE49-F238E27FC236}">
                <a16:creationId xmlns:a16="http://schemas.microsoft.com/office/drawing/2014/main" id="{83366DD4-14DD-5AAB-717A-CF8CC70C8884}"/>
              </a:ext>
            </a:extLst>
          </p:cNvPr>
          <p:cNvSpPr/>
          <p:nvPr/>
        </p:nvSpPr>
        <p:spPr bwMode="auto">
          <a:xfrm>
            <a:off x="2381447" y="5445224"/>
            <a:ext cx="345129" cy="557259"/>
          </a:xfrm>
          <a:prstGeom prst="curvedRightArrow">
            <a:avLst/>
          </a:prstGeom>
          <a:solidFill>
            <a:schemeClr val="accent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4" name="TextBox 23">
            <a:extLst>
              <a:ext uri="{FF2B5EF4-FFF2-40B4-BE49-F238E27FC236}">
                <a16:creationId xmlns:a16="http://schemas.microsoft.com/office/drawing/2014/main" id="{76C6A54B-4DE5-3D05-3E0D-D414DB9ACB5D}"/>
              </a:ext>
            </a:extLst>
          </p:cNvPr>
          <p:cNvSpPr txBox="1"/>
          <p:nvPr/>
        </p:nvSpPr>
        <p:spPr>
          <a:xfrm>
            <a:off x="1847528" y="5489052"/>
            <a:ext cx="70297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400" dirty="0">
                <a:solidFill>
                  <a:schemeClr val="accent1"/>
                </a:solidFill>
                <a:latin typeface="Arial" pitchFamily="34" charset="0"/>
              </a:rPr>
              <a:t>Yes</a:t>
            </a:r>
          </a:p>
        </p:txBody>
      </p:sp>
      <p:sp>
        <p:nvSpPr>
          <p:cNvPr id="26" name="TextBox 25">
            <a:extLst>
              <a:ext uri="{FF2B5EF4-FFF2-40B4-BE49-F238E27FC236}">
                <a16:creationId xmlns:a16="http://schemas.microsoft.com/office/drawing/2014/main" id="{7775D68A-3C66-8794-917A-CDF4BB45F1E4}"/>
              </a:ext>
            </a:extLst>
          </p:cNvPr>
          <p:cNvSpPr txBox="1"/>
          <p:nvPr/>
        </p:nvSpPr>
        <p:spPr>
          <a:xfrm>
            <a:off x="2620127" y="5761899"/>
            <a:ext cx="1377301"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DE" sz="1400" dirty="0">
                <a:latin typeface="Arial" pitchFamily="34" charset="0"/>
              </a:rPr>
              <a:t> censored += 1</a:t>
            </a:r>
          </a:p>
        </p:txBody>
      </p:sp>
      <p:pic>
        <p:nvPicPr>
          <p:cNvPr id="31" name="Graphic 30" descr="Stopwatch with solid fill">
            <a:extLst>
              <a:ext uri="{FF2B5EF4-FFF2-40B4-BE49-F238E27FC236}">
                <a16:creationId xmlns:a16="http://schemas.microsoft.com/office/drawing/2014/main" id="{373B0BF2-72B4-2941-DDDF-AC98A3C434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08067" y="1303200"/>
            <a:ext cx="687003" cy="687003"/>
          </a:xfrm>
          <a:prstGeom prst="rect">
            <a:avLst/>
          </a:prstGeom>
        </p:spPr>
      </p:pic>
      <p:sp>
        <p:nvSpPr>
          <p:cNvPr id="3" name="Rectangle 2">
            <a:extLst>
              <a:ext uri="{FF2B5EF4-FFF2-40B4-BE49-F238E27FC236}">
                <a16:creationId xmlns:a16="http://schemas.microsoft.com/office/drawing/2014/main" id="{9DFA7372-A8A6-AB2C-7A36-831AE09EAE48}"/>
              </a:ext>
            </a:extLst>
          </p:cNvPr>
          <p:cNvSpPr/>
          <p:nvPr/>
        </p:nvSpPr>
        <p:spPr bwMode="auto">
          <a:xfrm>
            <a:off x="8471265" y="908720"/>
            <a:ext cx="3457383" cy="1916195"/>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8" name="TextBox 7">
            <a:extLst>
              <a:ext uri="{FF2B5EF4-FFF2-40B4-BE49-F238E27FC236}">
                <a16:creationId xmlns:a16="http://schemas.microsoft.com/office/drawing/2014/main" id="{30EE73BB-5955-46AA-FBBB-E631E80EA38F}"/>
              </a:ext>
            </a:extLst>
          </p:cNvPr>
          <p:cNvSpPr txBox="1"/>
          <p:nvPr/>
        </p:nvSpPr>
        <p:spPr>
          <a:xfrm>
            <a:off x="9336360" y="3429580"/>
            <a:ext cx="242027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dirty="0">
                <a:latin typeface="Arial" pitchFamily="34" charset="0"/>
              </a:rPr>
              <a:t>censored * </a:t>
            </a:r>
            <a:r>
              <a:rPr lang="en-GB" dirty="0" err="1">
                <a:latin typeface="Arial" pitchFamily="34" charset="0"/>
              </a:rPr>
              <a:t>BlockTime</a:t>
            </a:r>
            <a:endParaRPr lang="en-DE" dirty="0">
              <a:latin typeface="Arial" pitchFamily="34" charset="0"/>
            </a:endParaRPr>
          </a:p>
        </p:txBody>
      </p:sp>
    </p:spTree>
    <p:extLst>
      <p:ext uri="{BB962C8B-B14F-4D97-AF65-F5344CB8AC3E}">
        <p14:creationId xmlns:p14="http://schemas.microsoft.com/office/powerpoint/2010/main" val="359574304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ECA4-3225-DC68-1EE0-9C4DA862745D}"/>
              </a:ext>
            </a:extLst>
          </p:cNvPr>
          <p:cNvSpPr>
            <a:spLocks noGrp="1"/>
          </p:cNvSpPr>
          <p:nvPr>
            <p:ph type="title"/>
          </p:nvPr>
        </p:nvSpPr>
        <p:spPr/>
        <p:txBody>
          <a:bodyPr/>
          <a:lstStyle/>
          <a:p>
            <a:r>
              <a:rPr lang="en-DE" dirty="0"/>
              <a:t>Results</a:t>
            </a:r>
          </a:p>
        </p:txBody>
      </p:sp>
      <p:sp>
        <p:nvSpPr>
          <p:cNvPr id="3" name="Content Placeholder 2">
            <a:extLst>
              <a:ext uri="{FF2B5EF4-FFF2-40B4-BE49-F238E27FC236}">
                <a16:creationId xmlns:a16="http://schemas.microsoft.com/office/drawing/2014/main" id="{10148089-3F70-D548-CFFF-75E98DBB20EB}"/>
              </a:ext>
            </a:extLst>
          </p:cNvPr>
          <p:cNvSpPr>
            <a:spLocks noGrp="1"/>
          </p:cNvSpPr>
          <p:nvPr>
            <p:ph idx="1"/>
          </p:nvPr>
        </p:nvSpPr>
        <p:spPr>
          <a:xfrm>
            <a:off x="334800" y="980728"/>
            <a:ext cx="4897470" cy="5400675"/>
          </a:xfrm>
        </p:spPr>
        <p:txBody>
          <a:bodyPr>
            <a:normAutofit/>
          </a:bodyPr>
          <a:lstStyle/>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Mempool Monitor ran from 12th July to 28th August</a:t>
            </a:r>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Recorded 3733 transasctions associated with addresses on OFAC’s SDN list</a:t>
            </a:r>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Recorded transaction span across a total of 21,438 blocks either being in the mempool or being included</a:t>
            </a:r>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The overwhelming majority of blocks was produced through MEV-Boost</a:t>
            </a:r>
          </a:p>
        </p:txBody>
      </p:sp>
      <p:sp>
        <p:nvSpPr>
          <p:cNvPr id="4" name="Date Placeholder 3">
            <a:extLst>
              <a:ext uri="{FF2B5EF4-FFF2-40B4-BE49-F238E27FC236}">
                <a16:creationId xmlns:a16="http://schemas.microsoft.com/office/drawing/2014/main" id="{483A47AE-3AFE-056A-765E-B6CF9BCA28C8}"/>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5F3C5165-EFE7-8723-B837-D4BF982C674E}"/>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79BECB69-AB36-BC26-2379-D011C85155F5}"/>
              </a:ext>
            </a:extLst>
          </p:cNvPr>
          <p:cNvSpPr>
            <a:spLocks noGrp="1"/>
          </p:cNvSpPr>
          <p:nvPr>
            <p:ph type="sldNum" sz="quarter" idx="12"/>
          </p:nvPr>
        </p:nvSpPr>
        <p:spPr/>
        <p:txBody>
          <a:bodyPr/>
          <a:lstStyle/>
          <a:p>
            <a:pPr>
              <a:defRPr/>
            </a:pPr>
            <a:fld id="{05BC9FAB-BDC1-47C0-A8BB-6E12A8205D33}" type="slidenum">
              <a:rPr lang="de-DE" smtClean="0"/>
              <a:pPr>
                <a:defRPr/>
              </a:pPr>
              <a:t>33</a:t>
            </a:fld>
            <a:endParaRPr lang="de-DE" dirty="0"/>
          </a:p>
        </p:txBody>
      </p:sp>
      <p:sp>
        <p:nvSpPr>
          <p:cNvPr id="7" name="Text Placeholder 6">
            <a:extLst>
              <a:ext uri="{FF2B5EF4-FFF2-40B4-BE49-F238E27FC236}">
                <a16:creationId xmlns:a16="http://schemas.microsoft.com/office/drawing/2014/main" id="{0B112CB3-07AD-6B91-339F-C8BFD442D75B}"/>
              </a:ext>
            </a:extLst>
          </p:cNvPr>
          <p:cNvSpPr>
            <a:spLocks noGrp="1"/>
          </p:cNvSpPr>
          <p:nvPr>
            <p:ph type="body" sz="quarter" idx="13"/>
          </p:nvPr>
        </p:nvSpPr>
        <p:spPr/>
        <p:txBody>
          <a:bodyPr/>
          <a:lstStyle/>
          <a:p>
            <a:r>
              <a:rPr lang="en-DE" dirty="0"/>
              <a:t>Collected Data</a:t>
            </a:r>
          </a:p>
        </p:txBody>
      </p:sp>
      <p:graphicFrame>
        <p:nvGraphicFramePr>
          <p:cNvPr id="8" name="Chart 7">
            <a:extLst>
              <a:ext uri="{FF2B5EF4-FFF2-40B4-BE49-F238E27FC236}">
                <a16:creationId xmlns:a16="http://schemas.microsoft.com/office/drawing/2014/main" id="{6E24C574-8E68-188B-881C-B62BDA7E7437}"/>
              </a:ext>
            </a:extLst>
          </p:cNvPr>
          <p:cNvGraphicFramePr/>
          <p:nvPr>
            <p:extLst>
              <p:ext uri="{D42A27DB-BD31-4B8C-83A1-F6EECF244321}">
                <p14:modId xmlns:p14="http://schemas.microsoft.com/office/powerpoint/2010/main" val="3409713643"/>
              </p:ext>
            </p:extLst>
          </p:nvPr>
        </p:nvGraphicFramePr>
        <p:xfrm>
          <a:off x="5349600" y="1303200"/>
          <a:ext cx="6290357" cy="4796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48366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AE9C-BD96-5E6B-5B0F-D85187E24355}"/>
              </a:ext>
            </a:extLst>
          </p:cNvPr>
          <p:cNvSpPr>
            <a:spLocks noGrp="1"/>
          </p:cNvSpPr>
          <p:nvPr>
            <p:ph type="title"/>
          </p:nvPr>
        </p:nvSpPr>
        <p:spPr/>
        <p:txBody>
          <a:bodyPr/>
          <a:lstStyle/>
          <a:p>
            <a:r>
              <a:rPr lang="en-DE" dirty="0"/>
              <a:t>Results</a:t>
            </a:r>
          </a:p>
        </p:txBody>
      </p:sp>
      <p:sp>
        <p:nvSpPr>
          <p:cNvPr id="4" name="Date Placeholder 3">
            <a:extLst>
              <a:ext uri="{FF2B5EF4-FFF2-40B4-BE49-F238E27FC236}">
                <a16:creationId xmlns:a16="http://schemas.microsoft.com/office/drawing/2014/main" id="{89464763-142E-5653-B5DA-E2F26E0C7486}"/>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EDA8AAC8-1BB2-80A9-087A-90708AC53CDE}"/>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D478089C-8D2D-C1E7-54A8-4697C4D3EB08}"/>
              </a:ext>
            </a:extLst>
          </p:cNvPr>
          <p:cNvSpPr>
            <a:spLocks noGrp="1"/>
          </p:cNvSpPr>
          <p:nvPr>
            <p:ph type="sldNum" sz="quarter" idx="12"/>
          </p:nvPr>
        </p:nvSpPr>
        <p:spPr/>
        <p:txBody>
          <a:bodyPr/>
          <a:lstStyle/>
          <a:p>
            <a:pPr>
              <a:defRPr/>
            </a:pPr>
            <a:fld id="{05BC9FAB-BDC1-47C0-A8BB-6E12A8205D33}" type="slidenum">
              <a:rPr lang="de-DE" smtClean="0"/>
              <a:pPr>
                <a:defRPr/>
              </a:pPr>
              <a:t>34</a:t>
            </a:fld>
            <a:endParaRPr lang="de-DE" dirty="0"/>
          </a:p>
        </p:txBody>
      </p:sp>
      <p:sp>
        <p:nvSpPr>
          <p:cNvPr id="7" name="Text Placeholder 6">
            <a:extLst>
              <a:ext uri="{FF2B5EF4-FFF2-40B4-BE49-F238E27FC236}">
                <a16:creationId xmlns:a16="http://schemas.microsoft.com/office/drawing/2014/main" id="{4D4153B7-03C6-8E7A-085B-40A9A98A917B}"/>
              </a:ext>
            </a:extLst>
          </p:cNvPr>
          <p:cNvSpPr>
            <a:spLocks noGrp="1"/>
          </p:cNvSpPr>
          <p:nvPr>
            <p:ph type="body" sz="quarter" idx="13"/>
          </p:nvPr>
        </p:nvSpPr>
        <p:spPr/>
        <p:txBody>
          <a:bodyPr/>
          <a:lstStyle/>
          <a:p>
            <a:r>
              <a:rPr lang="en-DE" dirty="0"/>
              <a:t>RQ1: Censorship Amount</a:t>
            </a:r>
          </a:p>
        </p:txBody>
      </p:sp>
      <p:graphicFrame>
        <p:nvGraphicFramePr>
          <p:cNvPr id="11" name="Chart 10">
            <a:extLst>
              <a:ext uri="{FF2B5EF4-FFF2-40B4-BE49-F238E27FC236}">
                <a16:creationId xmlns:a16="http://schemas.microsoft.com/office/drawing/2014/main" id="{CF33A0D4-9FBC-4BD7-8829-50CF94B26A50}"/>
              </a:ext>
            </a:extLst>
          </p:cNvPr>
          <p:cNvGraphicFramePr/>
          <p:nvPr>
            <p:extLst>
              <p:ext uri="{D42A27DB-BD31-4B8C-83A1-F6EECF244321}">
                <p14:modId xmlns:p14="http://schemas.microsoft.com/office/powerpoint/2010/main" val="3984408763"/>
              </p:ext>
            </p:extLst>
          </p:nvPr>
        </p:nvGraphicFramePr>
        <p:xfrm>
          <a:off x="4079776" y="801961"/>
          <a:ext cx="8024440" cy="533637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41D1631-F835-F7F0-E594-3EE28B21F369}"/>
              </a:ext>
            </a:extLst>
          </p:cNvPr>
          <p:cNvSpPr txBox="1"/>
          <p:nvPr/>
        </p:nvSpPr>
        <p:spPr>
          <a:xfrm>
            <a:off x="332903" y="979200"/>
            <a:ext cx="4682977" cy="34163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endParaRPr lang="en-DE" dirty="0">
              <a:latin typeface="Arial" pitchFamily="34" charset="0"/>
            </a:endParaRPr>
          </a:p>
          <a:p>
            <a:pPr marL="285750" indent="-285750">
              <a:buFont typeface="Arial" panose="020B0604020202020204" pitchFamily="34" charset="0"/>
              <a:buChar char="•"/>
            </a:pPr>
            <a:endParaRPr lang="en-DE" dirty="0">
              <a:latin typeface="Arial" pitchFamily="34" charset="0"/>
            </a:endParaRPr>
          </a:p>
          <a:p>
            <a:pPr marL="285750" indent="-285750">
              <a:buFont typeface="Arial" panose="020B0604020202020204" pitchFamily="34" charset="0"/>
              <a:buChar char="•"/>
            </a:pPr>
            <a:r>
              <a:rPr lang="en-DE" dirty="0">
                <a:latin typeface="Arial" pitchFamily="34" charset="0"/>
              </a:rPr>
              <a:t>We measured a 29% censorship rate (Strict) for sanctioned transactions</a:t>
            </a:r>
          </a:p>
          <a:p>
            <a:pPr marL="285750" indent="-285750">
              <a:buFont typeface="Arial" panose="020B0604020202020204" pitchFamily="34" charset="0"/>
              <a:buChar char="•"/>
            </a:pPr>
            <a:endParaRPr lang="en-DE" dirty="0">
              <a:latin typeface="Arial" pitchFamily="34" charset="0"/>
            </a:endParaRPr>
          </a:p>
          <a:p>
            <a:pPr marL="285750" indent="-285750">
              <a:buFont typeface="Arial" panose="020B0604020202020204" pitchFamily="34" charset="0"/>
              <a:buChar char="•"/>
            </a:pPr>
            <a:r>
              <a:rPr lang="en-DE" dirty="0">
                <a:latin typeface="Arial" pitchFamily="34" charset="0"/>
              </a:rPr>
              <a:t>Additionally, in 18% of the exclusion it could have been censored as well (Non-Strict)</a:t>
            </a:r>
          </a:p>
          <a:p>
            <a:endParaRPr lang="en-DE" dirty="0">
              <a:latin typeface="Arial" pitchFamily="34" charset="0"/>
            </a:endParaRPr>
          </a:p>
          <a:p>
            <a:pPr marL="285750" indent="-285750">
              <a:buFont typeface="Arial" panose="020B0604020202020204" pitchFamily="34" charset="0"/>
              <a:buChar char="•"/>
            </a:pPr>
            <a:r>
              <a:rPr lang="en-DE" dirty="0">
                <a:latin typeface="Arial" pitchFamily="34" charset="0"/>
              </a:rPr>
              <a:t>Almost a third is excluded for economic reasons</a:t>
            </a:r>
          </a:p>
          <a:p>
            <a:endParaRPr lang="en-DE" dirty="0">
              <a:latin typeface="Arial" pitchFamily="34" charset="0"/>
            </a:endParaRPr>
          </a:p>
        </p:txBody>
      </p:sp>
    </p:spTree>
    <p:extLst>
      <p:ext uri="{BB962C8B-B14F-4D97-AF65-F5344CB8AC3E}">
        <p14:creationId xmlns:p14="http://schemas.microsoft.com/office/powerpoint/2010/main" val="93643314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AE9C-BD96-5E6B-5B0F-D85187E24355}"/>
              </a:ext>
            </a:extLst>
          </p:cNvPr>
          <p:cNvSpPr>
            <a:spLocks noGrp="1"/>
          </p:cNvSpPr>
          <p:nvPr>
            <p:ph type="title"/>
          </p:nvPr>
        </p:nvSpPr>
        <p:spPr/>
        <p:txBody>
          <a:bodyPr/>
          <a:lstStyle/>
          <a:p>
            <a:r>
              <a:rPr lang="en-DE" dirty="0"/>
              <a:t>Results</a:t>
            </a:r>
          </a:p>
        </p:txBody>
      </p:sp>
      <p:sp>
        <p:nvSpPr>
          <p:cNvPr id="4" name="Date Placeholder 3">
            <a:extLst>
              <a:ext uri="{FF2B5EF4-FFF2-40B4-BE49-F238E27FC236}">
                <a16:creationId xmlns:a16="http://schemas.microsoft.com/office/drawing/2014/main" id="{89464763-142E-5653-B5DA-E2F26E0C7486}"/>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EDA8AAC8-1BB2-80A9-087A-90708AC53CDE}"/>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D478089C-8D2D-C1E7-54A8-4697C4D3EB08}"/>
              </a:ext>
            </a:extLst>
          </p:cNvPr>
          <p:cNvSpPr>
            <a:spLocks noGrp="1"/>
          </p:cNvSpPr>
          <p:nvPr>
            <p:ph type="sldNum" sz="quarter" idx="12"/>
          </p:nvPr>
        </p:nvSpPr>
        <p:spPr/>
        <p:txBody>
          <a:bodyPr/>
          <a:lstStyle/>
          <a:p>
            <a:pPr>
              <a:defRPr/>
            </a:pPr>
            <a:fld id="{05BC9FAB-BDC1-47C0-A8BB-6E12A8205D33}" type="slidenum">
              <a:rPr lang="de-DE" smtClean="0"/>
              <a:pPr>
                <a:defRPr/>
              </a:pPr>
              <a:t>35</a:t>
            </a:fld>
            <a:endParaRPr lang="de-DE" dirty="0"/>
          </a:p>
        </p:txBody>
      </p:sp>
      <p:sp>
        <p:nvSpPr>
          <p:cNvPr id="7" name="Text Placeholder 6">
            <a:extLst>
              <a:ext uri="{FF2B5EF4-FFF2-40B4-BE49-F238E27FC236}">
                <a16:creationId xmlns:a16="http://schemas.microsoft.com/office/drawing/2014/main" id="{4D4153B7-03C6-8E7A-085B-40A9A98A917B}"/>
              </a:ext>
            </a:extLst>
          </p:cNvPr>
          <p:cNvSpPr>
            <a:spLocks noGrp="1"/>
          </p:cNvSpPr>
          <p:nvPr>
            <p:ph type="body" sz="quarter" idx="13"/>
          </p:nvPr>
        </p:nvSpPr>
        <p:spPr/>
        <p:txBody>
          <a:bodyPr/>
          <a:lstStyle/>
          <a:p>
            <a:r>
              <a:rPr lang="en-DE" dirty="0"/>
              <a:t>RQ1: Censorship Amount Comparison between MEV-Boost and Vanilla</a:t>
            </a:r>
          </a:p>
        </p:txBody>
      </p:sp>
      <p:graphicFrame>
        <p:nvGraphicFramePr>
          <p:cNvPr id="9" name="Chart 8">
            <a:extLst>
              <a:ext uri="{FF2B5EF4-FFF2-40B4-BE49-F238E27FC236}">
                <a16:creationId xmlns:a16="http://schemas.microsoft.com/office/drawing/2014/main" id="{D7A81E71-B78F-BCE4-87DD-2D7C81447A7D}"/>
              </a:ext>
            </a:extLst>
          </p:cNvPr>
          <p:cNvGraphicFramePr/>
          <p:nvPr>
            <p:extLst>
              <p:ext uri="{D42A27DB-BD31-4B8C-83A1-F6EECF244321}">
                <p14:modId xmlns:p14="http://schemas.microsoft.com/office/powerpoint/2010/main" val="3359760610"/>
              </p:ext>
            </p:extLst>
          </p:nvPr>
        </p:nvGraphicFramePr>
        <p:xfrm>
          <a:off x="-168696" y="1339200"/>
          <a:ext cx="6886800" cy="459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E4F262FE-5154-CB4F-86E5-48BFF1A66D99}"/>
              </a:ext>
            </a:extLst>
          </p:cNvPr>
          <p:cNvGraphicFramePr>
            <a:graphicFrameLocks noChangeAspect="1"/>
          </p:cNvGraphicFramePr>
          <p:nvPr>
            <p:extLst>
              <p:ext uri="{D42A27DB-BD31-4B8C-83A1-F6EECF244321}">
                <p14:modId xmlns:p14="http://schemas.microsoft.com/office/powerpoint/2010/main" val="2840115905"/>
              </p:ext>
            </p:extLst>
          </p:nvPr>
        </p:nvGraphicFramePr>
        <p:xfrm>
          <a:off x="5114809" y="1339200"/>
          <a:ext cx="6885847" cy="459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196065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AE9C-BD96-5E6B-5B0F-D85187E24355}"/>
              </a:ext>
            </a:extLst>
          </p:cNvPr>
          <p:cNvSpPr>
            <a:spLocks noGrp="1"/>
          </p:cNvSpPr>
          <p:nvPr>
            <p:ph type="title"/>
          </p:nvPr>
        </p:nvSpPr>
        <p:spPr/>
        <p:txBody>
          <a:bodyPr/>
          <a:lstStyle/>
          <a:p>
            <a:r>
              <a:rPr lang="en-DE" dirty="0"/>
              <a:t>Results</a:t>
            </a:r>
          </a:p>
        </p:txBody>
      </p:sp>
      <p:sp>
        <p:nvSpPr>
          <p:cNvPr id="3" name="Content Placeholder 2">
            <a:extLst>
              <a:ext uri="{FF2B5EF4-FFF2-40B4-BE49-F238E27FC236}">
                <a16:creationId xmlns:a16="http://schemas.microsoft.com/office/drawing/2014/main" id="{7FB1D393-C54E-8B39-B9C4-327976593513}"/>
              </a:ext>
            </a:extLst>
          </p:cNvPr>
          <p:cNvSpPr>
            <a:spLocks noGrp="1"/>
          </p:cNvSpPr>
          <p:nvPr>
            <p:ph idx="1"/>
          </p:nvPr>
        </p:nvSpPr>
        <p:spPr>
          <a:xfrm>
            <a:off x="334435" y="980728"/>
            <a:ext cx="4321405" cy="5400675"/>
          </a:xfrm>
        </p:spPr>
        <p:txBody>
          <a:bodyPr>
            <a:normAutofit/>
          </a:bodyPr>
          <a:lstStyle/>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MEV-Watch flags a MEV-Boost block as OFAC compliant, if it was forwarded by a compliant Relay</a:t>
            </a:r>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It serves as an upper bound estimation of censorship</a:t>
            </a:r>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The amount of strictly censored blocks lies below MEV-Watch estimation</a:t>
            </a:r>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When considering non-strictly censored (excl.) blocks, we exceed MEV-Watch upper bound estimation however</a:t>
            </a:r>
          </a:p>
        </p:txBody>
      </p:sp>
      <p:sp>
        <p:nvSpPr>
          <p:cNvPr id="4" name="Date Placeholder 3">
            <a:extLst>
              <a:ext uri="{FF2B5EF4-FFF2-40B4-BE49-F238E27FC236}">
                <a16:creationId xmlns:a16="http://schemas.microsoft.com/office/drawing/2014/main" id="{89464763-142E-5653-B5DA-E2F26E0C7486}"/>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EDA8AAC8-1BB2-80A9-087A-90708AC53CDE}"/>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D478089C-8D2D-C1E7-54A8-4697C4D3EB08}"/>
              </a:ext>
            </a:extLst>
          </p:cNvPr>
          <p:cNvSpPr>
            <a:spLocks noGrp="1"/>
          </p:cNvSpPr>
          <p:nvPr>
            <p:ph type="sldNum" sz="quarter" idx="12"/>
          </p:nvPr>
        </p:nvSpPr>
        <p:spPr/>
        <p:txBody>
          <a:bodyPr/>
          <a:lstStyle/>
          <a:p>
            <a:pPr>
              <a:defRPr/>
            </a:pPr>
            <a:fld id="{05BC9FAB-BDC1-47C0-A8BB-6E12A8205D33}" type="slidenum">
              <a:rPr lang="de-DE" smtClean="0"/>
              <a:pPr>
                <a:defRPr/>
              </a:pPr>
              <a:t>36</a:t>
            </a:fld>
            <a:endParaRPr lang="de-DE" dirty="0"/>
          </a:p>
        </p:txBody>
      </p:sp>
      <p:sp>
        <p:nvSpPr>
          <p:cNvPr id="7" name="Text Placeholder 6">
            <a:extLst>
              <a:ext uri="{FF2B5EF4-FFF2-40B4-BE49-F238E27FC236}">
                <a16:creationId xmlns:a16="http://schemas.microsoft.com/office/drawing/2014/main" id="{4D4153B7-03C6-8E7A-085B-40A9A98A917B}"/>
              </a:ext>
            </a:extLst>
          </p:cNvPr>
          <p:cNvSpPr>
            <a:spLocks noGrp="1"/>
          </p:cNvSpPr>
          <p:nvPr>
            <p:ph type="body" sz="quarter" idx="13"/>
          </p:nvPr>
        </p:nvSpPr>
        <p:spPr/>
        <p:txBody>
          <a:bodyPr/>
          <a:lstStyle/>
          <a:p>
            <a:r>
              <a:rPr lang="en-DE" dirty="0"/>
              <a:t>RQ1: Censorship Amount Comparison</a:t>
            </a:r>
          </a:p>
        </p:txBody>
      </p:sp>
      <p:graphicFrame>
        <p:nvGraphicFramePr>
          <p:cNvPr id="12" name="Chart 11">
            <a:extLst>
              <a:ext uri="{FF2B5EF4-FFF2-40B4-BE49-F238E27FC236}">
                <a16:creationId xmlns:a16="http://schemas.microsoft.com/office/drawing/2014/main" id="{4ECE0829-C0EF-AA90-7A74-A03D194CEE3B}"/>
              </a:ext>
            </a:extLst>
          </p:cNvPr>
          <p:cNvGraphicFramePr>
            <a:graphicFrameLocks/>
          </p:cNvGraphicFramePr>
          <p:nvPr>
            <p:extLst>
              <p:ext uri="{D42A27DB-BD31-4B8C-83A1-F6EECF244321}">
                <p14:modId xmlns:p14="http://schemas.microsoft.com/office/powerpoint/2010/main" val="1202009405"/>
              </p:ext>
            </p:extLst>
          </p:nvPr>
        </p:nvGraphicFramePr>
        <p:xfrm>
          <a:off x="5349601" y="1303200"/>
          <a:ext cx="6386399" cy="479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533699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AE9C-BD96-5E6B-5B0F-D85187E24355}"/>
              </a:ext>
            </a:extLst>
          </p:cNvPr>
          <p:cNvSpPr>
            <a:spLocks noGrp="1"/>
          </p:cNvSpPr>
          <p:nvPr>
            <p:ph type="title"/>
          </p:nvPr>
        </p:nvSpPr>
        <p:spPr/>
        <p:txBody>
          <a:bodyPr/>
          <a:lstStyle/>
          <a:p>
            <a:r>
              <a:rPr lang="en-DE" dirty="0"/>
              <a:t>Results</a:t>
            </a:r>
          </a:p>
        </p:txBody>
      </p:sp>
      <p:sp>
        <p:nvSpPr>
          <p:cNvPr id="4" name="Date Placeholder 3">
            <a:extLst>
              <a:ext uri="{FF2B5EF4-FFF2-40B4-BE49-F238E27FC236}">
                <a16:creationId xmlns:a16="http://schemas.microsoft.com/office/drawing/2014/main" id="{89464763-142E-5653-B5DA-E2F26E0C7486}"/>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EDA8AAC8-1BB2-80A9-087A-90708AC53CDE}"/>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D478089C-8D2D-C1E7-54A8-4697C4D3EB08}"/>
              </a:ext>
            </a:extLst>
          </p:cNvPr>
          <p:cNvSpPr>
            <a:spLocks noGrp="1"/>
          </p:cNvSpPr>
          <p:nvPr>
            <p:ph type="sldNum" sz="quarter" idx="12"/>
          </p:nvPr>
        </p:nvSpPr>
        <p:spPr/>
        <p:txBody>
          <a:bodyPr/>
          <a:lstStyle/>
          <a:p>
            <a:pPr>
              <a:defRPr/>
            </a:pPr>
            <a:fld id="{05BC9FAB-BDC1-47C0-A8BB-6E12A8205D33}" type="slidenum">
              <a:rPr lang="de-DE" smtClean="0"/>
              <a:pPr>
                <a:defRPr/>
              </a:pPr>
              <a:t>37</a:t>
            </a:fld>
            <a:endParaRPr lang="de-DE" dirty="0"/>
          </a:p>
        </p:txBody>
      </p:sp>
      <p:sp>
        <p:nvSpPr>
          <p:cNvPr id="7" name="Text Placeholder 6">
            <a:extLst>
              <a:ext uri="{FF2B5EF4-FFF2-40B4-BE49-F238E27FC236}">
                <a16:creationId xmlns:a16="http://schemas.microsoft.com/office/drawing/2014/main" id="{4D4153B7-03C6-8E7A-085B-40A9A98A917B}"/>
              </a:ext>
            </a:extLst>
          </p:cNvPr>
          <p:cNvSpPr>
            <a:spLocks noGrp="1"/>
          </p:cNvSpPr>
          <p:nvPr>
            <p:ph type="body" sz="quarter" idx="13"/>
          </p:nvPr>
        </p:nvSpPr>
        <p:spPr/>
        <p:txBody>
          <a:bodyPr/>
          <a:lstStyle/>
          <a:p>
            <a:r>
              <a:rPr lang="en-DE" dirty="0"/>
              <a:t>RQ1: Censorship Behavior by different Participants</a:t>
            </a:r>
          </a:p>
        </p:txBody>
      </p:sp>
      <p:sp>
        <p:nvSpPr>
          <p:cNvPr id="8" name="TextBox 7">
            <a:extLst>
              <a:ext uri="{FF2B5EF4-FFF2-40B4-BE49-F238E27FC236}">
                <a16:creationId xmlns:a16="http://schemas.microsoft.com/office/drawing/2014/main" id="{3DD2774E-C7F1-F55E-6324-4B9EC850F3EC}"/>
              </a:ext>
            </a:extLst>
          </p:cNvPr>
          <p:cNvSpPr txBox="1"/>
          <p:nvPr/>
        </p:nvSpPr>
        <p:spPr>
          <a:xfrm>
            <a:off x="3700183" y="5495528"/>
            <a:ext cx="483504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dirty="0">
                <a:latin typeface="Arial" pitchFamily="34" charset="0"/>
                <a:sym typeface="Wingdings" pitchFamily="2" charset="2"/>
              </a:rPr>
              <a:t> No Relay has been 100% OFAC compliant</a:t>
            </a:r>
            <a:endParaRPr lang="en-DE" dirty="0">
              <a:latin typeface="Arial" pitchFamily="34" charset="0"/>
            </a:endParaRPr>
          </a:p>
        </p:txBody>
      </p:sp>
      <p:graphicFrame>
        <p:nvGraphicFramePr>
          <p:cNvPr id="10" name="Table 9">
            <a:extLst>
              <a:ext uri="{FF2B5EF4-FFF2-40B4-BE49-F238E27FC236}">
                <a16:creationId xmlns:a16="http://schemas.microsoft.com/office/drawing/2014/main" id="{7D016F19-7275-2EBE-74F3-069429223258}"/>
              </a:ext>
            </a:extLst>
          </p:cNvPr>
          <p:cNvGraphicFramePr>
            <a:graphicFrameLocks noGrp="1"/>
          </p:cNvGraphicFramePr>
          <p:nvPr>
            <p:extLst>
              <p:ext uri="{D42A27DB-BD31-4B8C-83A1-F6EECF244321}">
                <p14:modId xmlns:p14="http://schemas.microsoft.com/office/powerpoint/2010/main" val="403173532"/>
              </p:ext>
            </p:extLst>
          </p:nvPr>
        </p:nvGraphicFramePr>
        <p:xfrm>
          <a:off x="2470232" y="2215485"/>
          <a:ext cx="7442192" cy="2931160"/>
        </p:xfrm>
        <a:graphic>
          <a:graphicData uri="http://schemas.openxmlformats.org/drawingml/2006/table">
            <a:tbl>
              <a:tblPr firstRow="1" bandRow="1">
                <a:tableStyleId>{69012ECD-51FC-41F1-AA8D-1B2483CD663E}</a:tableStyleId>
              </a:tblPr>
              <a:tblGrid>
                <a:gridCol w="1860548">
                  <a:extLst>
                    <a:ext uri="{9D8B030D-6E8A-4147-A177-3AD203B41FA5}">
                      <a16:colId xmlns:a16="http://schemas.microsoft.com/office/drawing/2014/main" val="1933542037"/>
                    </a:ext>
                  </a:extLst>
                </a:gridCol>
                <a:gridCol w="1860548">
                  <a:extLst>
                    <a:ext uri="{9D8B030D-6E8A-4147-A177-3AD203B41FA5}">
                      <a16:colId xmlns:a16="http://schemas.microsoft.com/office/drawing/2014/main" val="584635502"/>
                    </a:ext>
                  </a:extLst>
                </a:gridCol>
                <a:gridCol w="1860548">
                  <a:extLst>
                    <a:ext uri="{9D8B030D-6E8A-4147-A177-3AD203B41FA5}">
                      <a16:colId xmlns:a16="http://schemas.microsoft.com/office/drawing/2014/main" val="3410681589"/>
                    </a:ext>
                  </a:extLst>
                </a:gridCol>
                <a:gridCol w="1860548">
                  <a:extLst>
                    <a:ext uri="{9D8B030D-6E8A-4147-A177-3AD203B41FA5}">
                      <a16:colId xmlns:a16="http://schemas.microsoft.com/office/drawing/2014/main" val="2401931058"/>
                    </a:ext>
                  </a:extLst>
                </a:gridCol>
              </a:tblGrid>
              <a:tr h="370840">
                <a:tc>
                  <a:txBody>
                    <a:bodyPr/>
                    <a:lstStyle/>
                    <a:p>
                      <a:r>
                        <a:rPr lang="en-DE" dirty="0"/>
                        <a:t>Category</a:t>
                      </a:r>
                    </a:p>
                  </a:txBody>
                  <a:tcPr/>
                </a:tc>
                <a:tc>
                  <a:txBody>
                    <a:bodyPr/>
                    <a:lstStyle/>
                    <a:p>
                      <a:pPr algn="ctr"/>
                      <a:r>
                        <a:rPr lang="en-DE" dirty="0"/>
                        <a:t>Builder</a:t>
                      </a:r>
                    </a:p>
                  </a:txBody>
                  <a:tcPr/>
                </a:tc>
                <a:tc>
                  <a:txBody>
                    <a:bodyPr/>
                    <a:lstStyle/>
                    <a:p>
                      <a:pPr algn="ctr"/>
                      <a:r>
                        <a:rPr lang="en-DE" dirty="0"/>
                        <a:t>Relay</a:t>
                      </a:r>
                    </a:p>
                  </a:txBody>
                  <a:tcPr/>
                </a:tc>
                <a:tc>
                  <a:txBody>
                    <a:bodyPr/>
                    <a:lstStyle/>
                    <a:p>
                      <a:pPr algn="ctr"/>
                      <a:r>
                        <a:rPr lang="en-DE" dirty="0"/>
                        <a:t>Proposer</a:t>
                      </a:r>
                    </a:p>
                  </a:txBody>
                  <a:tcPr/>
                </a:tc>
                <a:extLst>
                  <a:ext uri="{0D108BD9-81ED-4DB2-BD59-A6C34878D82A}">
                    <a16:rowId xmlns:a16="http://schemas.microsoft.com/office/drawing/2014/main" val="3861357761"/>
                  </a:ext>
                </a:extLst>
              </a:tr>
              <a:tr h="370840">
                <a:tc>
                  <a:txBody>
                    <a:bodyPr/>
                    <a:lstStyle/>
                    <a:p>
                      <a:r>
                        <a:rPr lang="en-DE" dirty="0"/>
                        <a:t>OFAC-Compliant</a:t>
                      </a:r>
                    </a:p>
                  </a:txBody>
                  <a:tcPr/>
                </a:tc>
                <a:tc>
                  <a:txBody>
                    <a:bodyPr/>
                    <a:lstStyle/>
                    <a:p>
                      <a:pPr algn="ctr"/>
                      <a:r>
                        <a:rPr lang="en-DE" dirty="0"/>
                        <a:t>44,87%</a:t>
                      </a:r>
                    </a:p>
                  </a:txBody>
                  <a:tcPr/>
                </a:tc>
                <a:tc>
                  <a:txBody>
                    <a:bodyPr/>
                    <a:lstStyle/>
                    <a:p>
                      <a:pPr algn="ctr"/>
                      <a:r>
                        <a:rPr lang="en-DE" dirty="0"/>
                        <a:t>0%</a:t>
                      </a:r>
                    </a:p>
                  </a:txBody>
                  <a:tcPr/>
                </a:tc>
                <a:tc>
                  <a:txBody>
                    <a:bodyPr/>
                    <a:lstStyle/>
                    <a:p>
                      <a:pPr algn="ctr"/>
                      <a:r>
                        <a:rPr lang="en-DE" dirty="0"/>
                        <a:t>49,66%</a:t>
                      </a:r>
                    </a:p>
                  </a:txBody>
                  <a:tcPr/>
                </a:tc>
                <a:extLst>
                  <a:ext uri="{0D108BD9-81ED-4DB2-BD59-A6C34878D82A}">
                    <a16:rowId xmlns:a16="http://schemas.microsoft.com/office/drawing/2014/main" val="2873578583"/>
                  </a:ext>
                </a:extLst>
              </a:tr>
              <a:tr h="370840">
                <a:tc>
                  <a:txBody>
                    <a:bodyPr/>
                    <a:lstStyle/>
                    <a:p>
                      <a:r>
                        <a:rPr lang="en-DE" dirty="0"/>
                        <a:t>Max-Profit</a:t>
                      </a:r>
                    </a:p>
                    <a:p>
                      <a:endParaRPr lang="en-DE" dirty="0"/>
                    </a:p>
                  </a:txBody>
                  <a:tcPr/>
                </a:tc>
                <a:tc>
                  <a:txBody>
                    <a:bodyPr/>
                    <a:lstStyle/>
                    <a:p>
                      <a:pPr algn="ctr"/>
                      <a:r>
                        <a:rPr lang="en-DE" dirty="0"/>
                        <a:t>39,74%</a:t>
                      </a:r>
                    </a:p>
                  </a:txBody>
                  <a:tcPr/>
                </a:tc>
                <a:tc>
                  <a:txBody>
                    <a:bodyPr/>
                    <a:lstStyle/>
                    <a:p>
                      <a:pPr algn="ctr"/>
                      <a:r>
                        <a:rPr lang="en-DE" dirty="0"/>
                        <a:t>100%</a:t>
                      </a:r>
                    </a:p>
                  </a:txBody>
                  <a:tcPr/>
                </a:tc>
                <a:tc>
                  <a:txBody>
                    <a:bodyPr/>
                    <a:lstStyle/>
                    <a:p>
                      <a:pPr algn="ctr"/>
                      <a:r>
                        <a:rPr lang="en-DE" dirty="0"/>
                        <a:t>0,51%</a:t>
                      </a:r>
                    </a:p>
                  </a:txBody>
                  <a:tcPr/>
                </a:tc>
                <a:extLst>
                  <a:ext uri="{0D108BD9-81ED-4DB2-BD59-A6C34878D82A}">
                    <a16:rowId xmlns:a16="http://schemas.microsoft.com/office/drawing/2014/main" val="2646456784"/>
                  </a:ext>
                </a:extLst>
              </a:tr>
              <a:tr h="370840">
                <a:tc>
                  <a:txBody>
                    <a:bodyPr/>
                    <a:lstStyle/>
                    <a:p>
                      <a:r>
                        <a:rPr lang="en-DE" dirty="0"/>
                        <a:t>Economic</a:t>
                      </a:r>
                    </a:p>
                    <a:p>
                      <a:endParaRPr lang="en-DE" dirty="0"/>
                    </a:p>
                  </a:txBody>
                  <a:tcPr/>
                </a:tc>
                <a:tc>
                  <a:txBody>
                    <a:bodyPr/>
                    <a:lstStyle/>
                    <a:p>
                      <a:pPr algn="ctr"/>
                      <a:r>
                        <a:rPr lang="en-DE" dirty="0"/>
                        <a:t>7,69%</a:t>
                      </a:r>
                    </a:p>
                  </a:txBody>
                  <a:tcPr/>
                </a:tc>
                <a:tc>
                  <a:txBody>
                    <a:bodyPr/>
                    <a:lstStyle/>
                    <a:p>
                      <a:pPr algn="ctr"/>
                      <a:r>
                        <a:rPr lang="en-DE" dirty="0"/>
                        <a:t>0%</a:t>
                      </a:r>
                    </a:p>
                  </a:txBody>
                  <a:tcPr/>
                </a:tc>
                <a:tc>
                  <a:txBody>
                    <a:bodyPr/>
                    <a:lstStyle/>
                    <a:p>
                      <a:pPr algn="ctr"/>
                      <a:r>
                        <a:rPr lang="en-DE" dirty="0"/>
                        <a:t>29,76%</a:t>
                      </a:r>
                    </a:p>
                  </a:txBody>
                  <a:tcPr/>
                </a:tc>
                <a:extLst>
                  <a:ext uri="{0D108BD9-81ED-4DB2-BD59-A6C34878D82A}">
                    <a16:rowId xmlns:a16="http://schemas.microsoft.com/office/drawing/2014/main" val="3067069473"/>
                  </a:ext>
                </a:extLst>
              </a:tr>
              <a:tr h="370840">
                <a:tc>
                  <a:txBody>
                    <a:bodyPr/>
                    <a:lstStyle/>
                    <a:p>
                      <a:r>
                        <a:rPr lang="en-DE" dirty="0"/>
                        <a:t>Including</a:t>
                      </a:r>
                    </a:p>
                    <a:p>
                      <a:endParaRPr lang="en-DE" dirty="0"/>
                    </a:p>
                  </a:txBody>
                  <a:tcPr/>
                </a:tc>
                <a:tc>
                  <a:txBody>
                    <a:bodyPr/>
                    <a:lstStyle/>
                    <a:p>
                      <a:pPr algn="ctr"/>
                      <a:r>
                        <a:rPr lang="en-DE" dirty="0"/>
                        <a:t>7,69%</a:t>
                      </a:r>
                    </a:p>
                  </a:txBody>
                  <a:tcPr/>
                </a:tc>
                <a:tc>
                  <a:txBody>
                    <a:bodyPr/>
                    <a:lstStyle/>
                    <a:p>
                      <a:pPr algn="ctr"/>
                      <a:r>
                        <a:rPr lang="en-DE" dirty="0"/>
                        <a:t>0%</a:t>
                      </a:r>
                    </a:p>
                  </a:txBody>
                  <a:tcPr/>
                </a:tc>
                <a:tc>
                  <a:txBody>
                    <a:bodyPr/>
                    <a:lstStyle/>
                    <a:p>
                      <a:pPr algn="ctr"/>
                      <a:r>
                        <a:rPr lang="en-DE" dirty="0"/>
                        <a:t>20,07%</a:t>
                      </a:r>
                    </a:p>
                  </a:txBody>
                  <a:tcPr/>
                </a:tc>
                <a:extLst>
                  <a:ext uri="{0D108BD9-81ED-4DB2-BD59-A6C34878D82A}">
                    <a16:rowId xmlns:a16="http://schemas.microsoft.com/office/drawing/2014/main" val="1115871558"/>
                  </a:ext>
                </a:extLst>
              </a:tr>
            </a:tbl>
          </a:graphicData>
        </a:graphic>
      </p:graphicFrame>
      <p:pic>
        <p:nvPicPr>
          <p:cNvPr id="11" name="Graphic 10" descr="Branching diagram with solid fill">
            <a:extLst>
              <a:ext uri="{FF2B5EF4-FFF2-40B4-BE49-F238E27FC236}">
                <a16:creationId xmlns:a16="http://schemas.microsoft.com/office/drawing/2014/main" id="{BE6FE208-D98C-75CB-5229-21BFEE6F95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81547" y="1362472"/>
            <a:ext cx="914400" cy="914400"/>
          </a:xfrm>
          <a:prstGeom prst="rect">
            <a:avLst/>
          </a:prstGeom>
        </p:spPr>
      </p:pic>
      <p:pic>
        <p:nvPicPr>
          <p:cNvPr id="12" name="Graphic 11" descr="User outline">
            <a:extLst>
              <a:ext uri="{FF2B5EF4-FFF2-40B4-BE49-F238E27FC236}">
                <a16:creationId xmlns:a16="http://schemas.microsoft.com/office/drawing/2014/main" id="{BE3A618F-F279-7364-3644-157D37A895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9339" y="1340768"/>
            <a:ext cx="914400" cy="914400"/>
          </a:xfrm>
          <a:prstGeom prst="rect">
            <a:avLst/>
          </a:prstGeom>
        </p:spPr>
      </p:pic>
      <p:pic>
        <p:nvPicPr>
          <p:cNvPr id="13" name="Graphic 12" descr="Scales of justice with solid fill">
            <a:extLst>
              <a:ext uri="{FF2B5EF4-FFF2-40B4-BE49-F238E27FC236}">
                <a16:creationId xmlns:a16="http://schemas.microsoft.com/office/drawing/2014/main" id="{EB89B584-41DA-1A3B-E846-8037A3E4FE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19283" y="3861048"/>
            <a:ext cx="624548" cy="624548"/>
          </a:xfrm>
          <a:prstGeom prst="rect">
            <a:avLst/>
          </a:prstGeom>
        </p:spPr>
      </p:pic>
      <p:pic>
        <p:nvPicPr>
          <p:cNvPr id="14" name="Graphic 13" descr="Tick with solid fill">
            <a:extLst>
              <a:ext uri="{FF2B5EF4-FFF2-40B4-BE49-F238E27FC236}">
                <a16:creationId xmlns:a16="http://schemas.microsoft.com/office/drawing/2014/main" id="{68A68B78-FB56-0C20-FB78-08BB5589AF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62643" y="4651726"/>
            <a:ext cx="426575" cy="426575"/>
          </a:xfrm>
          <a:prstGeom prst="rect">
            <a:avLst/>
          </a:prstGeom>
        </p:spPr>
      </p:pic>
      <p:pic>
        <p:nvPicPr>
          <p:cNvPr id="16" name="Graphic 15" descr="Treasure chest with solid fill">
            <a:extLst>
              <a:ext uri="{FF2B5EF4-FFF2-40B4-BE49-F238E27FC236}">
                <a16:creationId xmlns:a16="http://schemas.microsoft.com/office/drawing/2014/main" id="{E2D4CF1C-7DEF-A1AF-DC7C-D1CCCC737B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76060" y="3221527"/>
            <a:ext cx="567771" cy="567771"/>
          </a:xfrm>
          <a:prstGeom prst="rect">
            <a:avLst/>
          </a:prstGeom>
        </p:spPr>
      </p:pic>
      <p:pic>
        <p:nvPicPr>
          <p:cNvPr id="24" name="Graphic 23" descr="Shield Cross with solid fill">
            <a:extLst>
              <a:ext uri="{FF2B5EF4-FFF2-40B4-BE49-F238E27FC236}">
                <a16:creationId xmlns:a16="http://schemas.microsoft.com/office/drawing/2014/main" id="{B2A68C65-EDEC-6542-221D-BB521BBB1E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76059" y="2579456"/>
            <a:ext cx="567771" cy="567771"/>
          </a:xfrm>
          <a:prstGeom prst="rect">
            <a:avLst/>
          </a:prstGeom>
        </p:spPr>
      </p:pic>
      <p:grpSp>
        <p:nvGrpSpPr>
          <p:cNvPr id="26" name="Group 25">
            <a:extLst>
              <a:ext uri="{FF2B5EF4-FFF2-40B4-BE49-F238E27FC236}">
                <a16:creationId xmlns:a16="http://schemas.microsoft.com/office/drawing/2014/main" id="{4A15229E-1279-6067-43C2-4058783D4EF8}"/>
              </a:ext>
            </a:extLst>
          </p:cNvPr>
          <p:cNvGrpSpPr>
            <a:grpSpLocks noChangeAspect="1"/>
          </p:cNvGrpSpPr>
          <p:nvPr/>
        </p:nvGrpSpPr>
        <p:grpSpPr>
          <a:xfrm>
            <a:off x="8462315" y="1268760"/>
            <a:ext cx="1005840" cy="1005840"/>
            <a:chOff x="3935760" y="4098776"/>
            <a:chExt cx="914400" cy="914400"/>
          </a:xfrm>
        </p:grpSpPr>
        <p:pic>
          <p:nvPicPr>
            <p:cNvPr id="28" name="Graphic 27" descr="Monitor with solid fill">
              <a:extLst>
                <a:ext uri="{FF2B5EF4-FFF2-40B4-BE49-F238E27FC236}">
                  <a16:creationId xmlns:a16="http://schemas.microsoft.com/office/drawing/2014/main" id="{5215D65C-2BF1-0600-9EA2-89395E7CD31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935760" y="4098776"/>
              <a:ext cx="914400" cy="914400"/>
            </a:xfrm>
            <a:prstGeom prst="rect">
              <a:avLst/>
            </a:prstGeom>
          </p:spPr>
        </p:pic>
        <p:sp>
          <p:nvSpPr>
            <p:cNvPr id="30" name="Freeform 29">
              <a:extLst>
                <a:ext uri="{FF2B5EF4-FFF2-40B4-BE49-F238E27FC236}">
                  <a16:creationId xmlns:a16="http://schemas.microsoft.com/office/drawing/2014/main" id="{63CDF40D-8C91-BE1C-62CB-C1C535844145}"/>
                </a:ext>
              </a:extLst>
            </p:cNvPr>
            <p:cNvSpPr/>
            <p:nvPr/>
          </p:nvSpPr>
          <p:spPr>
            <a:xfrm>
              <a:off x="4295800" y="4365136"/>
              <a:ext cx="88449" cy="198928"/>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32" name="Freeform 31">
              <a:extLst>
                <a:ext uri="{FF2B5EF4-FFF2-40B4-BE49-F238E27FC236}">
                  <a16:creationId xmlns:a16="http://schemas.microsoft.com/office/drawing/2014/main" id="{D6EEABAE-AB9C-7C2A-F361-D34ACBF4CDC6}"/>
                </a:ext>
              </a:extLst>
            </p:cNvPr>
            <p:cNvSpPr/>
            <p:nvPr/>
          </p:nvSpPr>
          <p:spPr>
            <a:xfrm>
              <a:off x="4384249" y="4365136"/>
              <a:ext cx="88414" cy="198928"/>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dirty="0"/>
            </a:p>
          </p:txBody>
        </p:sp>
        <p:sp>
          <p:nvSpPr>
            <p:cNvPr id="33" name="Freeform 32">
              <a:extLst>
                <a:ext uri="{FF2B5EF4-FFF2-40B4-BE49-F238E27FC236}">
                  <a16:creationId xmlns:a16="http://schemas.microsoft.com/office/drawing/2014/main" id="{3E2F0EBA-754C-A126-CF9B-7C959A84A7C6}"/>
                </a:ext>
              </a:extLst>
            </p:cNvPr>
            <p:cNvSpPr/>
            <p:nvPr/>
          </p:nvSpPr>
          <p:spPr>
            <a:xfrm>
              <a:off x="4295800" y="4528580"/>
              <a:ext cx="88449" cy="124556"/>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34" name="Freeform 33">
              <a:extLst>
                <a:ext uri="{FF2B5EF4-FFF2-40B4-BE49-F238E27FC236}">
                  <a16:creationId xmlns:a16="http://schemas.microsoft.com/office/drawing/2014/main" id="{F5846250-691C-535F-AA80-9CED42F4FBFC}"/>
                </a:ext>
              </a:extLst>
            </p:cNvPr>
            <p:cNvSpPr/>
            <p:nvPr/>
          </p:nvSpPr>
          <p:spPr>
            <a:xfrm>
              <a:off x="4384249" y="4528580"/>
              <a:ext cx="88484" cy="124556"/>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sp>
        <p:nvSpPr>
          <p:cNvPr id="35" name="Rectangle 34">
            <a:extLst>
              <a:ext uri="{FF2B5EF4-FFF2-40B4-BE49-F238E27FC236}">
                <a16:creationId xmlns:a16="http://schemas.microsoft.com/office/drawing/2014/main" id="{4BF4A1A0-289D-5E8E-709D-DFB736568FD8}"/>
              </a:ext>
            </a:extLst>
          </p:cNvPr>
          <p:cNvSpPr/>
          <p:nvPr/>
        </p:nvSpPr>
        <p:spPr bwMode="auto">
          <a:xfrm>
            <a:off x="6681547" y="3221527"/>
            <a:ext cx="914400" cy="639521"/>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Tree>
    <p:extLst>
      <p:ext uri="{BB962C8B-B14F-4D97-AF65-F5344CB8AC3E}">
        <p14:creationId xmlns:p14="http://schemas.microsoft.com/office/powerpoint/2010/main" val="425678263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3B3D-2F16-403F-EDF6-83E8CBC7F9D8}"/>
              </a:ext>
            </a:extLst>
          </p:cNvPr>
          <p:cNvSpPr>
            <a:spLocks noGrp="1"/>
          </p:cNvSpPr>
          <p:nvPr>
            <p:ph type="title"/>
          </p:nvPr>
        </p:nvSpPr>
        <p:spPr/>
        <p:txBody>
          <a:bodyPr/>
          <a:lstStyle/>
          <a:p>
            <a:r>
              <a:rPr lang="en-DE" dirty="0"/>
              <a:t>Results</a:t>
            </a:r>
          </a:p>
        </p:txBody>
      </p:sp>
      <p:sp>
        <p:nvSpPr>
          <p:cNvPr id="3" name="Content Placeholder 2">
            <a:extLst>
              <a:ext uri="{FF2B5EF4-FFF2-40B4-BE49-F238E27FC236}">
                <a16:creationId xmlns:a16="http://schemas.microsoft.com/office/drawing/2014/main" id="{37482091-5D21-33B3-2E27-B57E79EC604A}"/>
              </a:ext>
            </a:extLst>
          </p:cNvPr>
          <p:cNvSpPr>
            <a:spLocks noGrp="1"/>
          </p:cNvSpPr>
          <p:nvPr>
            <p:ph idx="1"/>
          </p:nvPr>
        </p:nvSpPr>
        <p:spPr/>
        <p:txBody>
          <a:bodyPr/>
          <a:lstStyle/>
          <a:p>
            <a:endParaRPr lang="en-DE" dirty="0"/>
          </a:p>
          <a:p>
            <a:endParaRPr lang="en-DE" dirty="0"/>
          </a:p>
          <a:p>
            <a:endParaRPr lang="en-DE" dirty="0"/>
          </a:p>
          <a:p>
            <a:endParaRPr lang="en-DE" dirty="0"/>
          </a:p>
        </p:txBody>
      </p:sp>
      <p:sp>
        <p:nvSpPr>
          <p:cNvPr id="4" name="Date Placeholder 3">
            <a:extLst>
              <a:ext uri="{FF2B5EF4-FFF2-40B4-BE49-F238E27FC236}">
                <a16:creationId xmlns:a16="http://schemas.microsoft.com/office/drawing/2014/main" id="{BAD405D8-A320-6F07-9D0D-21ABD88B2999}"/>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55820FEE-6DDD-91EC-0494-F5916D6AEB5F}"/>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BE85764E-E58D-37A3-8146-86E809EE84CC}"/>
              </a:ext>
            </a:extLst>
          </p:cNvPr>
          <p:cNvSpPr>
            <a:spLocks noGrp="1"/>
          </p:cNvSpPr>
          <p:nvPr>
            <p:ph type="sldNum" sz="quarter" idx="12"/>
          </p:nvPr>
        </p:nvSpPr>
        <p:spPr/>
        <p:txBody>
          <a:bodyPr/>
          <a:lstStyle/>
          <a:p>
            <a:pPr>
              <a:defRPr/>
            </a:pPr>
            <a:fld id="{05BC9FAB-BDC1-47C0-A8BB-6E12A8205D33}" type="slidenum">
              <a:rPr lang="de-DE" smtClean="0"/>
              <a:pPr>
                <a:defRPr/>
              </a:pPr>
              <a:t>38</a:t>
            </a:fld>
            <a:endParaRPr lang="de-DE" dirty="0"/>
          </a:p>
        </p:txBody>
      </p:sp>
      <p:sp>
        <p:nvSpPr>
          <p:cNvPr id="7" name="Text Placeholder 6">
            <a:extLst>
              <a:ext uri="{FF2B5EF4-FFF2-40B4-BE49-F238E27FC236}">
                <a16:creationId xmlns:a16="http://schemas.microsoft.com/office/drawing/2014/main" id="{9400E449-F60A-4710-D2A7-7E758B76DF65}"/>
              </a:ext>
            </a:extLst>
          </p:cNvPr>
          <p:cNvSpPr>
            <a:spLocks noGrp="1"/>
          </p:cNvSpPr>
          <p:nvPr>
            <p:ph type="body" sz="quarter" idx="13"/>
          </p:nvPr>
        </p:nvSpPr>
        <p:spPr/>
        <p:txBody>
          <a:bodyPr/>
          <a:lstStyle/>
          <a:p>
            <a:r>
              <a:rPr lang="en-DE" dirty="0"/>
              <a:t>RQ2: Impact of Censorship on Inclusion Time</a:t>
            </a:r>
          </a:p>
        </p:txBody>
      </p:sp>
      <p:graphicFrame>
        <p:nvGraphicFramePr>
          <p:cNvPr id="8" name="Chart 7">
            <a:extLst>
              <a:ext uri="{FF2B5EF4-FFF2-40B4-BE49-F238E27FC236}">
                <a16:creationId xmlns:a16="http://schemas.microsoft.com/office/drawing/2014/main" id="{357CDB23-7D04-A0AF-51EC-D595A4FF9786}"/>
              </a:ext>
            </a:extLst>
          </p:cNvPr>
          <p:cNvGraphicFramePr>
            <a:graphicFrameLocks noChangeAspect="1"/>
          </p:cNvGraphicFramePr>
          <p:nvPr>
            <p:extLst>
              <p:ext uri="{D42A27DB-BD31-4B8C-83A1-F6EECF244321}">
                <p14:modId xmlns:p14="http://schemas.microsoft.com/office/powerpoint/2010/main" val="636020345"/>
              </p:ext>
            </p:extLst>
          </p:nvPr>
        </p:nvGraphicFramePr>
        <p:xfrm>
          <a:off x="5086800" y="1267200"/>
          <a:ext cx="6372000" cy="4248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01CC85A-9DBD-2DDC-2CC0-E70DD109CA25}"/>
              </a:ext>
            </a:extLst>
          </p:cNvPr>
          <p:cNvSpPr txBox="1"/>
          <p:nvPr/>
        </p:nvSpPr>
        <p:spPr>
          <a:xfrm>
            <a:off x="334799" y="979200"/>
            <a:ext cx="4536000" cy="35394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endParaRPr lang="en-DE" sz="1600" dirty="0">
              <a:latin typeface="Arial" pitchFamily="34" charset="0"/>
            </a:endParaRPr>
          </a:p>
          <a:p>
            <a:pPr marL="285750" indent="-285750">
              <a:buFont typeface="Arial" panose="020B0604020202020204" pitchFamily="34" charset="0"/>
              <a:buChar char="•"/>
            </a:pPr>
            <a:endParaRPr lang="en-DE" sz="1600" dirty="0">
              <a:latin typeface="Arial" pitchFamily="34" charset="0"/>
            </a:endParaRPr>
          </a:p>
          <a:p>
            <a:pPr marL="285750" indent="-285750">
              <a:buFont typeface="Arial" panose="020B0604020202020204" pitchFamily="34" charset="0"/>
              <a:buChar char="•"/>
            </a:pPr>
            <a:r>
              <a:rPr lang="en-DE" sz="1600" dirty="0">
                <a:latin typeface="Arial" pitchFamily="34" charset="0"/>
              </a:rPr>
              <a:t>The average inclusion time of sanctioned transactions is 51,63s</a:t>
            </a:r>
          </a:p>
          <a:p>
            <a:pPr marL="285750" indent="-285750">
              <a:buFont typeface="Arial" panose="020B0604020202020204" pitchFamily="34" charset="0"/>
              <a:buChar char="•"/>
            </a:pPr>
            <a:endParaRPr lang="en-DE" sz="1600" dirty="0">
              <a:latin typeface="Arial" pitchFamily="34" charset="0"/>
            </a:endParaRPr>
          </a:p>
          <a:p>
            <a:pPr marL="285750" indent="-285750">
              <a:buFont typeface="Arial" panose="020B0604020202020204" pitchFamily="34" charset="0"/>
              <a:buChar char="•"/>
            </a:pPr>
            <a:r>
              <a:rPr lang="en-DE" sz="1600" dirty="0">
                <a:latin typeface="Arial" pitchFamily="34" charset="0"/>
              </a:rPr>
              <a:t>The adjusted delay due to strictly censoring blocks is 13,34s</a:t>
            </a:r>
          </a:p>
          <a:p>
            <a:pPr marL="285750" indent="-285750">
              <a:buFont typeface="Arial" panose="020B0604020202020204" pitchFamily="34" charset="0"/>
              <a:buChar char="•"/>
            </a:pPr>
            <a:endParaRPr lang="en-DE" sz="1600" dirty="0">
              <a:latin typeface="Arial" pitchFamily="34" charset="0"/>
            </a:endParaRPr>
          </a:p>
          <a:p>
            <a:pPr marL="285750" indent="-285750">
              <a:buFont typeface="Arial" panose="020B0604020202020204" pitchFamily="34" charset="0"/>
              <a:buChar char="•"/>
            </a:pPr>
            <a:r>
              <a:rPr lang="en-DE" sz="1600" dirty="0">
                <a:latin typeface="Arial" pitchFamily="34" charset="0"/>
              </a:rPr>
              <a:t>The adjusted delay due to non-strictly censoring blocks is 21,53s</a:t>
            </a:r>
          </a:p>
          <a:p>
            <a:pPr marL="285750" indent="-285750">
              <a:buFont typeface="Arial" panose="020B0604020202020204" pitchFamily="34" charset="0"/>
              <a:buChar char="•"/>
            </a:pPr>
            <a:endParaRPr lang="en-DE" sz="1600" dirty="0">
              <a:latin typeface="Arial" pitchFamily="34" charset="0"/>
            </a:endParaRPr>
          </a:p>
          <a:p>
            <a:r>
              <a:rPr lang="en-DE" sz="1600" dirty="0">
                <a:latin typeface="Arial" pitchFamily="34" charset="0"/>
                <a:sym typeface="Wingdings" pitchFamily="2" charset="2"/>
              </a:rPr>
              <a:t> 25,8% - 41,7% of the waiting time of a sanctioned transaction is due to censoring blocks</a:t>
            </a:r>
            <a:endParaRPr lang="en-DE" dirty="0">
              <a:latin typeface="Arial" pitchFamily="34" charset="0"/>
            </a:endParaRPr>
          </a:p>
        </p:txBody>
      </p:sp>
    </p:spTree>
    <p:extLst>
      <p:ext uri="{BB962C8B-B14F-4D97-AF65-F5344CB8AC3E}">
        <p14:creationId xmlns:p14="http://schemas.microsoft.com/office/powerpoint/2010/main" val="274139919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3B3D-2F16-403F-EDF6-83E8CBC7F9D8}"/>
              </a:ext>
            </a:extLst>
          </p:cNvPr>
          <p:cNvSpPr>
            <a:spLocks noGrp="1"/>
          </p:cNvSpPr>
          <p:nvPr>
            <p:ph type="title"/>
          </p:nvPr>
        </p:nvSpPr>
        <p:spPr/>
        <p:txBody>
          <a:bodyPr/>
          <a:lstStyle/>
          <a:p>
            <a:r>
              <a:rPr lang="en-DE" dirty="0"/>
              <a:t>Results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7482091-5D21-33B3-2E27-B57E79EC604A}"/>
                  </a:ext>
                </a:extLst>
              </p:cNvPr>
              <p:cNvSpPr>
                <a:spLocks noGrp="1"/>
              </p:cNvSpPr>
              <p:nvPr>
                <p:ph idx="1"/>
              </p:nvPr>
            </p:nvSpPr>
            <p:spPr>
              <a:xfrm>
                <a:off x="334435" y="979200"/>
                <a:ext cx="4537429" cy="5400675"/>
              </a:xfrm>
              <a:noFill/>
            </p:spPr>
            <p:txBody>
              <a:bodyPr/>
              <a:lstStyle/>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We investigated the fees the sanctioned transactions paid and compared them with the average fees of all transactions that occur</a:t>
                </a:r>
                <a:r>
                  <a:rPr lang="en-GB" sz="1600" dirty="0"/>
                  <a:t>r</a:t>
                </a:r>
                <a:r>
                  <a:rPr lang="en-DE" sz="1600" dirty="0"/>
                  <a:t>ed during the same time period </a:t>
                </a:r>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We measured the average fee per gas paid by sanctioned transaction to be just </a:t>
                </a:r>
                <a:r>
                  <a:rPr lang="en-GB" sz="1600" dirty="0"/>
                  <a:t>≈ 3 </a:t>
                </a:r>
                <a:r>
                  <a:rPr lang="en-GB" sz="1600" dirty="0" err="1"/>
                  <a:t>Gwei</a:t>
                </a:r>
                <a:r>
                  <a:rPr lang="en-DE" sz="1600" baseline="30000" dirty="0"/>
                  <a:t>1</a:t>
                </a:r>
                <a:r>
                  <a:rPr lang="en-GB" sz="1600" dirty="0"/>
                  <a:t> (</a:t>
                </a:r>
                <a14:m>
                  <m:oMath xmlns:m="http://schemas.openxmlformats.org/officeDocument/2006/math">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10</m:t>
                        </m:r>
                      </m:e>
                      <m:sup>
                        <m:r>
                          <a:rPr lang="de-DE" sz="1600" b="0" i="1" smtClean="0">
                            <a:latin typeface="Cambria Math" panose="02040503050406030204" pitchFamily="18" charset="0"/>
                          </a:rPr>
                          <m:t>−9</m:t>
                        </m:r>
                      </m:sup>
                    </m:sSup>
                  </m:oMath>
                </a14:m>
                <a:r>
                  <a:rPr lang="de-DE" sz="1600" dirty="0"/>
                  <a:t> ETH)</a:t>
                </a:r>
                <a:r>
                  <a:rPr lang="en-GB" sz="1600" dirty="0"/>
                  <a:t> lower than that of overall transactions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average priority fees of all transactions was not readily available to us</a:t>
                </a:r>
              </a:p>
              <a:p>
                <a:pPr marL="285750" indent="-285750">
                  <a:buFont typeface="Arial" panose="020B0604020202020204" pitchFamily="34" charset="0"/>
                  <a:buChar char="•"/>
                </a:pPr>
                <a:endParaRPr lang="en-DE" dirty="0"/>
              </a:p>
            </p:txBody>
          </p:sp>
        </mc:Choice>
        <mc:Fallback>
          <p:sp>
            <p:nvSpPr>
              <p:cNvPr id="3" name="Content Placeholder 2">
                <a:extLst>
                  <a:ext uri="{FF2B5EF4-FFF2-40B4-BE49-F238E27FC236}">
                    <a16:creationId xmlns:a16="http://schemas.microsoft.com/office/drawing/2014/main" id="{37482091-5D21-33B3-2E27-B57E79EC604A}"/>
                  </a:ext>
                </a:extLst>
              </p:cNvPr>
              <p:cNvSpPr>
                <a:spLocks noGrp="1" noRot="1" noChangeAspect="1" noMove="1" noResize="1" noEditPoints="1" noAdjustHandles="1" noChangeArrowheads="1" noChangeShapeType="1" noTextEdit="1"/>
              </p:cNvSpPr>
              <p:nvPr>
                <p:ph idx="1"/>
              </p:nvPr>
            </p:nvSpPr>
            <p:spPr>
              <a:xfrm>
                <a:off x="334435" y="979200"/>
                <a:ext cx="4537429" cy="5400675"/>
              </a:xfrm>
              <a:blipFill>
                <a:blip r:embed="rId3"/>
                <a:stretch>
                  <a:fillRect l="-559"/>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BAD405D8-A320-6F07-9D0D-21ABD88B2999}"/>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55820FEE-6DDD-91EC-0494-F5916D6AEB5F}"/>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BE85764E-E58D-37A3-8146-86E809EE84CC}"/>
              </a:ext>
            </a:extLst>
          </p:cNvPr>
          <p:cNvSpPr>
            <a:spLocks noGrp="1"/>
          </p:cNvSpPr>
          <p:nvPr>
            <p:ph type="sldNum" sz="quarter" idx="12"/>
          </p:nvPr>
        </p:nvSpPr>
        <p:spPr/>
        <p:txBody>
          <a:bodyPr/>
          <a:lstStyle/>
          <a:p>
            <a:pPr>
              <a:defRPr/>
            </a:pPr>
            <a:fld id="{05BC9FAB-BDC1-47C0-A8BB-6E12A8205D33}" type="slidenum">
              <a:rPr lang="de-DE" smtClean="0"/>
              <a:pPr>
                <a:defRPr/>
              </a:pPr>
              <a:t>39</a:t>
            </a:fld>
            <a:endParaRPr lang="de-DE" dirty="0"/>
          </a:p>
        </p:txBody>
      </p:sp>
      <p:sp>
        <p:nvSpPr>
          <p:cNvPr id="7" name="Text Placeholder 6">
            <a:extLst>
              <a:ext uri="{FF2B5EF4-FFF2-40B4-BE49-F238E27FC236}">
                <a16:creationId xmlns:a16="http://schemas.microsoft.com/office/drawing/2014/main" id="{9400E449-F60A-4710-D2A7-7E758B76DF65}"/>
              </a:ext>
            </a:extLst>
          </p:cNvPr>
          <p:cNvSpPr>
            <a:spLocks noGrp="1"/>
          </p:cNvSpPr>
          <p:nvPr>
            <p:ph type="body" sz="quarter" idx="13"/>
          </p:nvPr>
        </p:nvSpPr>
        <p:spPr/>
        <p:txBody>
          <a:bodyPr/>
          <a:lstStyle/>
          <a:p>
            <a:r>
              <a:rPr lang="en-DE" dirty="0"/>
              <a:t>RQ3: Profitability of Censorship</a:t>
            </a:r>
          </a:p>
        </p:txBody>
      </p:sp>
      <p:graphicFrame>
        <p:nvGraphicFramePr>
          <p:cNvPr id="8" name="Chart 7">
            <a:extLst>
              <a:ext uri="{FF2B5EF4-FFF2-40B4-BE49-F238E27FC236}">
                <a16:creationId xmlns:a16="http://schemas.microsoft.com/office/drawing/2014/main" id="{EF9502A0-E849-F817-D7D8-C74EED2A8F7B}"/>
              </a:ext>
            </a:extLst>
          </p:cNvPr>
          <p:cNvGraphicFramePr>
            <a:graphicFrameLocks noChangeAspect="1"/>
          </p:cNvGraphicFramePr>
          <p:nvPr>
            <p:extLst>
              <p:ext uri="{D42A27DB-BD31-4B8C-83A1-F6EECF244321}">
                <p14:modId xmlns:p14="http://schemas.microsoft.com/office/powerpoint/2010/main" val="1394257658"/>
              </p:ext>
            </p:extLst>
          </p:nvPr>
        </p:nvGraphicFramePr>
        <p:xfrm>
          <a:off x="5086800" y="1267200"/>
          <a:ext cx="6912767" cy="424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EE7CD6F5-127C-031E-0720-1B0FE4CF4669}"/>
              </a:ext>
            </a:extLst>
          </p:cNvPr>
          <p:cNvSpPr txBox="1"/>
          <p:nvPr/>
        </p:nvSpPr>
        <p:spPr>
          <a:xfrm>
            <a:off x="8904312" y="6145517"/>
            <a:ext cx="2829621"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200" baseline="30000" dirty="0"/>
              <a:t>1 </a:t>
            </a:r>
            <a:r>
              <a:rPr lang="en-DE" sz="1200" dirty="0">
                <a:latin typeface="Arial" pitchFamily="34" charset="0"/>
              </a:rPr>
              <a:t>$0,0000063 at an ETH price of $2100</a:t>
            </a:r>
          </a:p>
        </p:txBody>
      </p:sp>
    </p:spTree>
    <p:extLst>
      <p:ext uri="{BB962C8B-B14F-4D97-AF65-F5344CB8AC3E}">
        <p14:creationId xmlns:p14="http://schemas.microsoft.com/office/powerpoint/2010/main" val="315480950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8018-9737-F6C9-EA17-F417EBA11B02}"/>
              </a:ext>
            </a:extLst>
          </p:cNvPr>
          <p:cNvSpPr>
            <a:spLocks noGrp="1"/>
          </p:cNvSpPr>
          <p:nvPr>
            <p:ph type="title"/>
          </p:nvPr>
        </p:nvSpPr>
        <p:spPr/>
        <p:txBody>
          <a:bodyPr/>
          <a:lstStyle/>
          <a:p>
            <a:r>
              <a:rPr lang="en-DE" dirty="0"/>
              <a:t>Research Questions</a:t>
            </a:r>
          </a:p>
        </p:txBody>
      </p:sp>
      <p:graphicFrame>
        <p:nvGraphicFramePr>
          <p:cNvPr id="7" name="Content Placeholder 6">
            <a:extLst>
              <a:ext uri="{FF2B5EF4-FFF2-40B4-BE49-F238E27FC236}">
                <a16:creationId xmlns:a16="http://schemas.microsoft.com/office/drawing/2014/main" id="{D2F44B05-2AD7-088F-E63D-4EC3053D98EF}"/>
              </a:ext>
            </a:extLst>
          </p:cNvPr>
          <p:cNvGraphicFramePr>
            <a:graphicFrameLocks noGrp="1"/>
          </p:cNvGraphicFramePr>
          <p:nvPr>
            <p:ph idx="1"/>
            <p:extLst>
              <p:ext uri="{D42A27DB-BD31-4B8C-83A1-F6EECF244321}">
                <p14:modId xmlns:p14="http://schemas.microsoft.com/office/powerpoint/2010/main" val="1911675711"/>
              </p:ext>
            </p:extLst>
          </p:nvPr>
        </p:nvGraphicFramePr>
        <p:xfrm>
          <a:off x="334963" y="981075"/>
          <a:ext cx="11522075"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668E0C7-DE6B-0FBE-58EC-357B5279E71D}"/>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8E554C06-6863-9AF4-EDE8-F1F630727596}"/>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C7F736E7-469C-B810-7370-FB8A20C96D3E}"/>
              </a:ext>
            </a:extLst>
          </p:cNvPr>
          <p:cNvSpPr>
            <a:spLocks noGrp="1"/>
          </p:cNvSpPr>
          <p:nvPr>
            <p:ph type="sldNum" sz="quarter" idx="12"/>
          </p:nvPr>
        </p:nvSpPr>
        <p:spPr/>
        <p:txBody>
          <a:bodyPr/>
          <a:lstStyle/>
          <a:p>
            <a:pPr>
              <a:defRPr/>
            </a:pPr>
            <a:fld id="{05BC9FAB-BDC1-47C0-A8BB-6E12A8205D33}" type="slidenum">
              <a:rPr lang="de-DE" smtClean="0"/>
              <a:pPr>
                <a:defRPr/>
              </a:pPr>
              <a:t>4</a:t>
            </a:fld>
            <a:endParaRPr lang="de-DE" dirty="0"/>
          </a:p>
        </p:txBody>
      </p:sp>
      <p:sp>
        <p:nvSpPr>
          <p:cNvPr id="8" name="TextBox 7">
            <a:extLst>
              <a:ext uri="{FF2B5EF4-FFF2-40B4-BE49-F238E27FC236}">
                <a16:creationId xmlns:a16="http://schemas.microsoft.com/office/drawing/2014/main" id="{D29AEB1F-D405-4358-F02C-204CCE768389}"/>
              </a:ext>
            </a:extLst>
          </p:cNvPr>
          <p:cNvSpPr txBox="1"/>
          <p:nvPr/>
        </p:nvSpPr>
        <p:spPr>
          <a:xfrm>
            <a:off x="470284" y="2721694"/>
            <a:ext cx="2448272"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dirty="0">
                <a:solidFill>
                  <a:schemeClr val="bg1"/>
                </a:solidFill>
                <a:latin typeface="Arial" pitchFamily="34" charset="0"/>
              </a:rPr>
              <a:t>How much Censorship occurs on Ethereum?</a:t>
            </a:r>
          </a:p>
        </p:txBody>
      </p:sp>
      <p:sp>
        <p:nvSpPr>
          <p:cNvPr id="9" name="TextBox 8">
            <a:extLst>
              <a:ext uri="{FF2B5EF4-FFF2-40B4-BE49-F238E27FC236}">
                <a16:creationId xmlns:a16="http://schemas.microsoft.com/office/drawing/2014/main" id="{20F0B779-AF52-077E-6CE2-EF1AA9EC400B}"/>
              </a:ext>
            </a:extLst>
          </p:cNvPr>
          <p:cNvSpPr txBox="1"/>
          <p:nvPr/>
        </p:nvSpPr>
        <p:spPr>
          <a:xfrm>
            <a:off x="3431704" y="2721694"/>
            <a:ext cx="2448272"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dirty="0">
                <a:solidFill>
                  <a:schemeClr val="bg1"/>
                </a:solidFill>
                <a:latin typeface="Arial" pitchFamily="34" charset="0"/>
              </a:rPr>
              <a:t>How effectivte is Censorship on Ethereum?</a:t>
            </a:r>
          </a:p>
        </p:txBody>
      </p:sp>
      <p:sp>
        <p:nvSpPr>
          <p:cNvPr id="10" name="TextBox 9">
            <a:extLst>
              <a:ext uri="{FF2B5EF4-FFF2-40B4-BE49-F238E27FC236}">
                <a16:creationId xmlns:a16="http://schemas.microsoft.com/office/drawing/2014/main" id="{20C1B453-5D0A-0D5A-92EA-73AE3A523FE5}"/>
              </a:ext>
            </a:extLst>
          </p:cNvPr>
          <p:cNvSpPr txBox="1"/>
          <p:nvPr/>
        </p:nvSpPr>
        <p:spPr>
          <a:xfrm>
            <a:off x="6374940" y="2420888"/>
            <a:ext cx="2448272" cy="1477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dirty="0">
                <a:solidFill>
                  <a:schemeClr val="bg1"/>
                </a:solidFill>
              </a:rPr>
              <a:t>Is there a profit difference between non-censoring and censoring network participants?</a:t>
            </a:r>
            <a:endParaRPr lang="en-DE" dirty="0">
              <a:solidFill>
                <a:schemeClr val="bg1"/>
              </a:solidFill>
              <a:latin typeface="Arial" pitchFamily="34" charset="0"/>
            </a:endParaRPr>
          </a:p>
        </p:txBody>
      </p:sp>
      <p:sp>
        <p:nvSpPr>
          <p:cNvPr id="11" name="TextBox 10">
            <a:extLst>
              <a:ext uri="{FF2B5EF4-FFF2-40B4-BE49-F238E27FC236}">
                <a16:creationId xmlns:a16="http://schemas.microsoft.com/office/drawing/2014/main" id="{4D8EB5AB-DE30-6770-9654-5B846F71826D}"/>
              </a:ext>
            </a:extLst>
          </p:cNvPr>
          <p:cNvSpPr txBox="1"/>
          <p:nvPr/>
        </p:nvSpPr>
        <p:spPr>
          <a:xfrm>
            <a:off x="9336360" y="2852936"/>
            <a:ext cx="2448272"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dirty="0">
                <a:solidFill>
                  <a:schemeClr val="bg1"/>
                </a:solidFill>
                <a:latin typeface="Arial" pitchFamily="34" charset="0"/>
              </a:rPr>
              <a:t>Can Censorship be mitigated?</a:t>
            </a:r>
          </a:p>
        </p:txBody>
      </p:sp>
    </p:spTree>
    <p:extLst>
      <p:ext uri="{BB962C8B-B14F-4D97-AF65-F5344CB8AC3E}">
        <p14:creationId xmlns:p14="http://schemas.microsoft.com/office/powerpoint/2010/main" val="201305689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3B3D-2F16-403F-EDF6-83E8CBC7F9D8}"/>
              </a:ext>
            </a:extLst>
          </p:cNvPr>
          <p:cNvSpPr>
            <a:spLocks noGrp="1"/>
          </p:cNvSpPr>
          <p:nvPr>
            <p:ph type="title"/>
          </p:nvPr>
        </p:nvSpPr>
        <p:spPr/>
        <p:txBody>
          <a:bodyPr/>
          <a:lstStyle/>
          <a:p>
            <a:r>
              <a:rPr lang="en-DE" dirty="0"/>
              <a:t>Results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7482091-5D21-33B3-2E27-B57E79EC604A}"/>
                  </a:ext>
                </a:extLst>
              </p:cNvPr>
              <p:cNvSpPr>
                <a:spLocks noGrp="1"/>
              </p:cNvSpPr>
              <p:nvPr>
                <p:ph idx="1"/>
              </p:nvPr>
            </p:nvSpPr>
            <p:spPr>
              <a:xfrm>
                <a:off x="334435" y="980728"/>
                <a:ext cx="4537429" cy="5400675"/>
              </a:xfrm>
              <a:noFill/>
            </p:spPr>
            <p:txBody>
              <a:bodyPr/>
              <a:lstStyle/>
              <a:p>
                <a:pPr marL="285750" indent="-285750">
                  <a:buFont typeface="Arial" panose="020B0604020202020204" pitchFamily="34" charset="0"/>
                  <a:buChar char="•"/>
                </a:pPr>
                <a:r>
                  <a:rPr lang="en-DE" sz="1600" dirty="0"/>
                  <a:t>We investigated the fees the sanctioned transactions paid and compared them with the average fees of all transactions that occur</a:t>
                </a:r>
                <a:r>
                  <a:rPr lang="en-GB" sz="1600" dirty="0"/>
                  <a:t>r</a:t>
                </a:r>
                <a:r>
                  <a:rPr lang="en-DE" sz="1600" dirty="0"/>
                  <a:t>ed during the same time period </a:t>
                </a:r>
              </a:p>
              <a:p>
                <a:pPr marL="285750" indent="-285750">
                  <a:buFont typeface="Arial" panose="020B0604020202020204" pitchFamily="34" charset="0"/>
                  <a:buChar char="•"/>
                </a:pPr>
                <a:endParaRPr lang="en-DE" sz="1600" dirty="0"/>
              </a:p>
              <a:p>
                <a:pPr marL="285750" indent="-285750">
                  <a:buFont typeface="Arial" panose="020B0604020202020204" pitchFamily="34" charset="0"/>
                  <a:buChar char="•"/>
                </a:pPr>
                <a:r>
                  <a:rPr lang="en-DE" sz="1600" dirty="0"/>
                  <a:t>We measured the average fee per gas paid by sanctioned transaction to be just </a:t>
                </a:r>
                <a:r>
                  <a:rPr lang="en-GB" sz="1600" dirty="0"/>
                  <a:t>≈ 3 </a:t>
                </a:r>
                <a:r>
                  <a:rPr lang="en-GB" sz="1600" dirty="0" err="1"/>
                  <a:t>Gwei</a:t>
                </a:r>
                <a:r>
                  <a:rPr lang="en-DE" sz="1600" baseline="30000" dirty="0"/>
                  <a:t>1</a:t>
                </a:r>
                <a:r>
                  <a:rPr lang="en-GB" sz="1600" dirty="0"/>
                  <a:t> (</a:t>
                </a:r>
                <a14:m>
                  <m:oMath xmlns:m="http://schemas.openxmlformats.org/officeDocument/2006/math">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10</m:t>
                        </m:r>
                      </m:e>
                      <m:sup>
                        <m:r>
                          <a:rPr lang="de-DE" sz="1600" b="0" i="1" smtClean="0">
                            <a:latin typeface="Cambria Math" panose="02040503050406030204" pitchFamily="18" charset="0"/>
                          </a:rPr>
                          <m:t>−9</m:t>
                        </m:r>
                      </m:sup>
                    </m:sSup>
                  </m:oMath>
                </a14:m>
                <a:r>
                  <a:rPr lang="de-DE" sz="1600" dirty="0"/>
                  <a:t> ETH)</a:t>
                </a:r>
                <a:r>
                  <a:rPr lang="en-GB" sz="1600" dirty="0"/>
                  <a:t> lower than that of overall transactions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average priority fees of all transactions was not readily available to us</a:t>
                </a:r>
              </a:p>
              <a:p>
                <a:pPr marL="285750" indent="-285750">
                  <a:buFont typeface="Arial" panose="020B0604020202020204" pitchFamily="34" charset="0"/>
                  <a:buChar char="•"/>
                </a:pPr>
                <a:endParaRPr lang="en-DE" dirty="0"/>
              </a:p>
              <a:p>
                <a:pPr marL="285750" indent="-285750">
                  <a:buFont typeface="Arial" panose="020B0604020202020204" pitchFamily="34" charset="0"/>
                  <a:buChar char="•"/>
                </a:pPr>
                <a:r>
                  <a:rPr lang="en-DE" sz="1600" dirty="0"/>
                  <a:t>However, the ranking class of the actual censored transactions show that their priority fee would have placed in the top 33% of block transactions for the majority of the time</a:t>
                </a:r>
              </a:p>
              <a:p>
                <a:pPr marL="285750" indent="-285750">
                  <a:buFont typeface="Arial" panose="020B0604020202020204" pitchFamily="34" charset="0"/>
                  <a:buChar char="•"/>
                </a:pPr>
                <a:endParaRPr lang="en-DE" sz="1600" dirty="0"/>
              </a:p>
              <a:p>
                <a:pPr marL="0" indent="0"/>
                <a:r>
                  <a:rPr lang="en-DE" sz="1600" dirty="0">
                    <a:sym typeface="Wingdings" pitchFamily="2" charset="2"/>
                  </a:rPr>
                  <a:t> Censorship prevents maximizing the fee revenue </a:t>
                </a:r>
                <a:endParaRPr lang="en-DE" sz="1600" dirty="0"/>
              </a:p>
            </p:txBody>
          </p:sp>
        </mc:Choice>
        <mc:Fallback>
          <p:sp>
            <p:nvSpPr>
              <p:cNvPr id="3" name="Content Placeholder 2">
                <a:extLst>
                  <a:ext uri="{FF2B5EF4-FFF2-40B4-BE49-F238E27FC236}">
                    <a16:creationId xmlns:a16="http://schemas.microsoft.com/office/drawing/2014/main" id="{37482091-5D21-33B3-2E27-B57E79EC604A}"/>
                  </a:ext>
                </a:extLst>
              </p:cNvPr>
              <p:cNvSpPr>
                <a:spLocks noGrp="1" noRot="1" noChangeAspect="1" noMove="1" noResize="1" noEditPoints="1" noAdjustHandles="1" noChangeArrowheads="1" noChangeShapeType="1" noTextEdit="1"/>
              </p:cNvSpPr>
              <p:nvPr>
                <p:ph idx="1"/>
              </p:nvPr>
            </p:nvSpPr>
            <p:spPr>
              <a:xfrm>
                <a:off x="334435" y="980728"/>
                <a:ext cx="4537429" cy="5400675"/>
              </a:xfrm>
              <a:blipFill>
                <a:blip r:embed="rId2"/>
                <a:stretch>
                  <a:fillRect l="-559" t="-469" r="-1117" b="-1408"/>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BAD405D8-A320-6F07-9D0D-21ABD88B2999}"/>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55820FEE-6DDD-91EC-0494-F5916D6AEB5F}"/>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BE85764E-E58D-37A3-8146-86E809EE84CC}"/>
              </a:ext>
            </a:extLst>
          </p:cNvPr>
          <p:cNvSpPr>
            <a:spLocks noGrp="1"/>
          </p:cNvSpPr>
          <p:nvPr>
            <p:ph type="sldNum" sz="quarter" idx="12"/>
          </p:nvPr>
        </p:nvSpPr>
        <p:spPr/>
        <p:txBody>
          <a:bodyPr/>
          <a:lstStyle/>
          <a:p>
            <a:pPr>
              <a:defRPr/>
            </a:pPr>
            <a:fld id="{05BC9FAB-BDC1-47C0-A8BB-6E12A8205D33}" type="slidenum">
              <a:rPr lang="de-DE" smtClean="0"/>
              <a:pPr>
                <a:defRPr/>
              </a:pPr>
              <a:t>40</a:t>
            </a:fld>
            <a:endParaRPr lang="de-DE" dirty="0"/>
          </a:p>
        </p:txBody>
      </p:sp>
      <p:sp>
        <p:nvSpPr>
          <p:cNvPr id="7" name="Text Placeholder 6">
            <a:extLst>
              <a:ext uri="{FF2B5EF4-FFF2-40B4-BE49-F238E27FC236}">
                <a16:creationId xmlns:a16="http://schemas.microsoft.com/office/drawing/2014/main" id="{9400E449-F60A-4710-D2A7-7E758B76DF65}"/>
              </a:ext>
            </a:extLst>
          </p:cNvPr>
          <p:cNvSpPr>
            <a:spLocks noGrp="1"/>
          </p:cNvSpPr>
          <p:nvPr>
            <p:ph type="body" sz="quarter" idx="13"/>
          </p:nvPr>
        </p:nvSpPr>
        <p:spPr/>
        <p:txBody>
          <a:bodyPr/>
          <a:lstStyle/>
          <a:p>
            <a:r>
              <a:rPr lang="en-DE" dirty="0"/>
              <a:t>RQ3: Profitability of Censorship</a:t>
            </a:r>
          </a:p>
        </p:txBody>
      </p:sp>
      <p:sp>
        <p:nvSpPr>
          <p:cNvPr id="9" name="TextBox 8">
            <a:extLst>
              <a:ext uri="{FF2B5EF4-FFF2-40B4-BE49-F238E27FC236}">
                <a16:creationId xmlns:a16="http://schemas.microsoft.com/office/drawing/2014/main" id="{EE7CD6F5-127C-031E-0720-1B0FE4CF4669}"/>
              </a:ext>
            </a:extLst>
          </p:cNvPr>
          <p:cNvSpPr txBox="1"/>
          <p:nvPr/>
        </p:nvSpPr>
        <p:spPr>
          <a:xfrm>
            <a:off x="8904312" y="6145517"/>
            <a:ext cx="2829621"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200" baseline="30000" dirty="0"/>
              <a:t>1 </a:t>
            </a:r>
            <a:r>
              <a:rPr lang="en-DE" sz="1200" dirty="0">
                <a:latin typeface="Arial" pitchFamily="34" charset="0"/>
              </a:rPr>
              <a:t>$0,0000063 at an ETH price of $2100</a:t>
            </a:r>
          </a:p>
        </p:txBody>
      </p:sp>
      <p:graphicFrame>
        <p:nvGraphicFramePr>
          <p:cNvPr id="10" name="Chart 9">
            <a:extLst>
              <a:ext uri="{FF2B5EF4-FFF2-40B4-BE49-F238E27FC236}">
                <a16:creationId xmlns:a16="http://schemas.microsoft.com/office/drawing/2014/main" id="{CBB2AED0-3BF3-6BA6-B845-66D8A1EC1048}"/>
              </a:ext>
            </a:extLst>
          </p:cNvPr>
          <p:cNvGraphicFramePr>
            <a:graphicFrameLocks noChangeAspect="1"/>
          </p:cNvGraphicFramePr>
          <p:nvPr>
            <p:extLst>
              <p:ext uri="{D42A27DB-BD31-4B8C-83A1-F6EECF244321}">
                <p14:modId xmlns:p14="http://schemas.microsoft.com/office/powerpoint/2010/main" val="1013369880"/>
              </p:ext>
            </p:extLst>
          </p:nvPr>
        </p:nvGraphicFramePr>
        <p:xfrm>
          <a:off x="5086806" y="1245256"/>
          <a:ext cx="67320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611312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4CE3A-63EF-BA64-7CCD-E465D1BC1FB4}"/>
              </a:ext>
            </a:extLst>
          </p:cNvPr>
          <p:cNvSpPr>
            <a:spLocks noGrp="1"/>
          </p:cNvSpPr>
          <p:nvPr>
            <p:ph sz="half" idx="1"/>
          </p:nvPr>
        </p:nvSpPr>
        <p:spPr>
          <a:xfrm>
            <a:off x="334437" y="2132856"/>
            <a:ext cx="5659967" cy="4248895"/>
          </a:xfrm>
        </p:spPr>
        <p:txBody>
          <a:bodyPr/>
          <a:lstStyle/>
          <a:p>
            <a:pPr marL="0" indent="0" algn="ctr"/>
            <a:r>
              <a:rPr lang="en-DE" sz="2800" dirty="0"/>
              <a:t>Solutions</a:t>
            </a:r>
            <a:endParaRPr lang="en-DE" sz="2400" dirty="0"/>
          </a:p>
          <a:p>
            <a:pPr marL="0" indent="0"/>
            <a:endParaRPr lang="en-DE" u="sng" dirty="0"/>
          </a:p>
          <a:p>
            <a:pPr marL="285750" indent="-285750">
              <a:buFont typeface="Arial" panose="020B0604020202020204" pitchFamily="34" charset="0"/>
              <a:buChar char="•"/>
            </a:pPr>
            <a:r>
              <a:rPr lang="en-DE" dirty="0"/>
              <a:t>Solutions design exist where third-party builders only provide part of a block and the validator remains in control over the rest (PBA)</a:t>
            </a:r>
          </a:p>
          <a:p>
            <a:pPr marL="0" indent="0"/>
            <a:endParaRPr lang="en-DE" dirty="0"/>
          </a:p>
          <a:p>
            <a:pPr marL="285750" indent="-285750">
              <a:buFont typeface="Arial" panose="020B0604020202020204" pitchFamily="34" charset="0"/>
              <a:buChar char="•"/>
            </a:pPr>
            <a:r>
              <a:rPr lang="en-DE" dirty="0"/>
              <a:t>In other design solutions, the block proposer can define a list of observed transactions in the mempool they wish third-party builders to include if there is still space in the block (crLists)</a:t>
            </a:r>
          </a:p>
          <a:p>
            <a:pPr marL="285750" indent="-285750">
              <a:buFont typeface="Arial" panose="020B0604020202020204" pitchFamily="34" charset="0"/>
              <a:buChar char="•"/>
            </a:pPr>
            <a:endParaRPr lang="en-DE" dirty="0"/>
          </a:p>
          <a:p>
            <a:pPr marL="285750" indent="-285750">
              <a:buFont typeface="Arial" panose="020B0604020202020204" pitchFamily="34" charset="0"/>
              <a:buChar char="•"/>
            </a:pPr>
            <a:r>
              <a:rPr lang="en-DE" dirty="0"/>
              <a:t>No live solution as of yet</a:t>
            </a:r>
          </a:p>
          <a:p>
            <a:pPr marL="0" indent="0"/>
            <a:endParaRPr lang="en-DE" dirty="0"/>
          </a:p>
        </p:txBody>
      </p:sp>
      <p:sp>
        <p:nvSpPr>
          <p:cNvPr id="7" name="Text Placeholder 6">
            <a:extLst>
              <a:ext uri="{FF2B5EF4-FFF2-40B4-BE49-F238E27FC236}">
                <a16:creationId xmlns:a16="http://schemas.microsoft.com/office/drawing/2014/main" id="{40E1555C-8162-5A7D-FF27-142101F39926}"/>
              </a:ext>
            </a:extLst>
          </p:cNvPr>
          <p:cNvSpPr>
            <a:spLocks noGrp="1"/>
          </p:cNvSpPr>
          <p:nvPr>
            <p:ph sz="half" idx="2"/>
          </p:nvPr>
        </p:nvSpPr>
        <p:spPr>
          <a:xfrm>
            <a:off x="6197602" y="2132857"/>
            <a:ext cx="5659967" cy="620791"/>
          </a:xfrm>
        </p:spPr>
        <p:txBody>
          <a:bodyPr>
            <a:normAutofit/>
          </a:bodyPr>
          <a:lstStyle/>
          <a:p>
            <a:pPr algn="ctr"/>
            <a:r>
              <a:rPr lang="en-DE" sz="2800" dirty="0"/>
              <a:t>Examples</a:t>
            </a:r>
          </a:p>
        </p:txBody>
      </p:sp>
      <p:sp>
        <p:nvSpPr>
          <p:cNvPr id="4" name="Date Placeholder 3">
            <a:extLst>
              <a:ext uri="{FF2B5EF4-FFF2-40B4-BE49-F238E27FC236}">
                <a16:creationId xmlns:a16="http://schemas.microsoft.com/office/drawing/2014/main" id="{694CCDEA-A473-F9CB-F2FD-DC862E42DD48}"/>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9E0B3773-FE7C-F697-DDAD-12339375171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AA05B597-F86E-8285-9B3E-F11B9F6F7F35}"/>
              </a:ext>
            </a:extLst>
          </p:cNvPr>
          <p:cNvSpPr>
            <a:spLocks noGrp="1"/>
          </p:cNvSpPr>
          <p:nvPr>
            <p:ph type="sldNum" sz="quarter" idx="12"/>
          </p:nvPr>
        </p:nvSpPr>
        <p:spPr/>
        <p:txBody>
          <a:bodyPr/>
          <a:lstStyle/>
          <a:p>
            <a:pPr>
              <a:defRPr/>
            </a:pPr>
            <a:fld id="{05BC9FAB-BDC1-47C0-A8BB-6E12A8205D33}" type="slidenum">
              <a:rPr lang="de-DE" smtClean="0"/>
              <a:pPr>
                <a:defRPr/>
              </a:pPr>
              <a:t>41</a:t>
            </a:fld>
            <a:endParaRPr lang="de-DE" dirty="0"/>
          </a:p>
        </p:txBody>
      </p:sp>
      <p:sp>
        <p:nvSpPr>
          <p:cNvPr id="11" name="Title 1">
            <a:extLst>
              <a:ext uri="{FF2B5EF4-FFF2-40B4-BE49-F238E27FC236}">
                <a16:creationId xmlns:a16="http://schemas.microsoft.com/office/drawing/2014/main" id="{F189233B-2DB4-85F7-55D1-45AAA2F5671B}"/>
              </a:ext>
            </a:extLst>
          </p:cNvPr>
          <p:cNvSpPr>
            <a:spLocks noGrp="1"/>
          </p:cNvSpPr>
          <p:nvPr>
            <p:ph type="title"/>
          </p:nvPr>
        </p:nvSpPr>
        <p:spPr>
          <a:xfrm>
            <a:off x="334437" y="81213"/>
            <a:ext cx="10586099" cy="360535"/>
          </a:xfrm>
        </p:spPr>
        <p:txBody>
          <a:bodyPr/>
          <a:lstStyle/>
          <a:p>
            <a:r>
              <a:rPr lang="en-DE" dirty="0">
                <a:latin typeface="+mj-lt"/>
              </a:rPr>
              <a:t>Results</a:t>
            </a:r>
          </a:p>
        </p:txBody>
      </p:sp>
      <p:sp>
        <p:nvSpPr>
          <p:cNvPr id="12" name="Text Placeholder 6">
            <a:extLst>
              <a:ext uri="{FF2B5EF4-FFF2-40B4-BE49-F238E27FC236}">
                <a16:creationId xmlns:a16="http://schemas.microsoft.com/office/drawing/2014/main" id="{164F6F8D-A47E-1D05-A6B7-5304FBB26E1A}"/>
              </a:ext>
            </a:extLst>
          </p:cNvPr>
          <p:cNvSpPr txBox="1">
            <a:spLocks/>
          </p:cNvSpPr>
          <p:nvPr/>
        </p:nvSpPr>
        <p:spPr>
          <a:xfrm>
            <a:off x="334434" y="441426"/>
            <a:ext cx="10586102" cy="395287"/>
          </a:xfrm>
          <a:prstGeom prst="rect">
            <a:avLst/>
          </a:prstGeom>
        </p:spPr>
        <p:txBody>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r>
              <a:rPr lang="en-DE" sz="2000" kern="0" dirty="0">
                <a:solidFill>
                  <a:schemeClr val="bg1">
                    <a:lumMod val="50000"/>
                  </a:schemeClr>
                </a:solidFill>
              </a:rPr>
              <a:t>RQ4: Can Censorship be mitigated</a:t>
            </a:r>
          </a:p>
        </p:txBody>
      </p:sp>
      <p:sp>
        <p:nvSpPr>
          <p:cNvPr id="13" name="Content Placeholder 2">
            <a:extLst>
              <a:ext uri="{FF2B5EF4-FFF2-40B4-BE49-F238E27FC236}">
                <a16:creationId xmlns:a16="http://schemas.microsoft.com/office/drawing/2014/main" id="{FFE1BCDF-EBEF-29BA-936E-572F1FF9BDBE}"/>
              </a:ext>
            </a:extLst>
          </p:cNvPr>
          <p:cNvSpPr txBox="1">
            <a:spLocks/>
          </p:cNvSpPr>
          <p:nvPr/>
        </p:nvSpPr>
        <p:spPr bwMode="auto">
          <a:xfrm>
            <a:off x="1559496" y="908722"/>
            <a:ext cx="2088231" cy="1001010"/>
          </a:xfrm>
          <a:prstGeom prst="rect">
            <a:avLst/>
          </a:prstGeom>
          <a:solidFill>
            <a:schemeClr val="bg1">
              <a:lumMod val="95000"/>
            </a:schemeClr>
          </a:solidFill>
          <a:ln w="9525" cap="flat" cmpd="sng" algn="ctr">
            <a:noFill/>
            <a:prstDash val="solid"/>
            <a:miter lim="800000"/>
            <a:headEnd/>
            <a:tailEnd/>
          </a:ln>
          <a:effectLst/>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sz="1800">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sz="1800"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sz="1800"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800">
                <a:solidFill>
                  <a:schemeClr val="tx2"/>
                </a:solidFill>
                <a:latin typeface="+mn-lt"/>
              </a:defRPr>
            </a:lvl6pPr>
            <a:lvl7pPr marL="2895600" indent="-228600" algn="l" rtl="0" eaLnBrk="1" fontAlgn="base" hangingPunct="1">
              <a:spcBef>
                <a:spcPct val="20000"/>
              </a:spcBef>
              <a:spcAft>
                <a:spcPct val="0"/>
              </a:spcAft>
              <a:buChar char="»"/>
              <a:defRPr sz="1800">
                <a:solidFill>
                  <a:schemeClr val="tx2"/>
                </a:solidFill>
                <a:latin typeface="+mn-lt"/>
              </a:defRPr>
            </a:lvl7pPr>
            <a:lvl8pPr marL="3352800" indent="-228600" algn="l" rtl="0" eaLnBrk="1" fontAlgn="base" hangingPunct="1">
              <a:spcBef>
                <a:spcPct val="20000"/>
              </a:spcBef>
              <a:spcAft>
                <a:spcPct val="0"/>
              </a:spcAft>
              <a:buChar char="»"/>
              <a:defRPr sz="1800">
                <a:solidFill>
                  <a:schemeClr val="tx2"/>
                </a:solidFill>
                <a:latin typeface="+mn-lt"/>
              </a:defRPr>
            </a:lvl8pPr>
            <a:lvl9pPr marL="3810000" indent="-228600" algn="l" rtl="0" eaLnBrk="1" fontAlgn="base" hangingPunct="1">
              <a:spcBef>
                <a:spcPct val="20000"/>
              </a:spcBef>
              <a:spcAft>
                <a:spcPct val="0"/>
              </a:spcAft>
              <a:buChar char="»"/>
              <a:defRPr sz="1800">
                <a:solidFill>
                  <a:schemeClr val="tx2"/>
                </a:solidFill>
                <a:latin typeface="+mn-lt"/>
              </a:defRPr>
            </a:lvl9pPr>
          </a:lstStyle>
          <a:p>
            <a:pPr algn="ctr"/>
            <a:r>
              <a:rPr lang="en-DE" sz="2800" kern="0" dirty="0"/>
              <a:t>Core Problem</a:t>
            </a:r>
            <a:endParaRPr lang="en-DE" sz="2400" kern="0" dirty="0"/>
          </a:p>
        </p:txBody>
      </p:sp>
      <p:pic>
        <p:nvPicPr>
          <p:cNvPr id="15" name="Graphic 14" descr="Irritant with solid fill">
            <a:extLst>
              <a:ext uri="{FF2B5EF4-FFF2-40B4-BE49-F238E27FC236}">
                <a16:creationId xmlns:a16="http://schemas.microsoft.com/office/drawing/2014/main" id="{64204DEF-7655-D5D3-63D0-3ABBF57F3E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648" y="908720"/>
            <a:ext cx="1005840" cy="1005840"/>
          </a:xfrm>
          <a:prstGeom prst="rect">
            <a:avLst/>
          </a:prstGeom>
        </p:spPr>
      </p:pic>
      <p:sp>
        <p:nvSpPr>
          <p:cNvPr id="10" name="Rounded Rectangle 9">
            <a:extLst>
              <a:ext uri="{FF2B5EF4-FFF2-40B4-BE49-F238E27FC236}">
                <a16:creationId xmlns:a16="http://schemas.microsoft.com/office/drawing/2014/main" id="{9ED57945-820E-95A7-5921-6BA8C79BE3EF}"/>
              </a:ext>
            </a:extLst>
          </p:cNvPr>
          <p:cNvSpPr/>
          <p:nvPr/>
        </p:nvSpPr>
        <p:spPr bwMode="auto">
          <a:xfrm>
            <a:off x="6226238" y="3213520"/>
            <a:ext cx="2783128" cy="252028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b="1" dirty="0">
                <a:solidFill>
                  <a:schemeClr val="tx1"/>
                </a:solidFill>
                <a:cs typeface="Arial" pitchFamily="34" charset="0"/>
              </a:rPr>
              <a:t>Partial Block Auctions (PBA)</a:t>
            </a:r>
          </a:p>
        </p:txBody>
      </p:sp>
      <p:sp>
        <p:nvSpPr>
          <p:cNvPr id="14" name="Rounded Rectangle 13">
            <a:extLst>
              <a:ext uri="{FF2B5EF4-FFF2-40B4-BE49-F238E27FC236}">
                <a16:creationId xmlns:a16="http://schemas.microsoft.com/office/drawing/2014/main" id="{9FBB134B-66C7-96E7-0E54-A99C5F5EB2A1}"/>
              </a:ext>
            </a:extLst>
          </p:cNvPr>
          <p:cNvSpPr/>
          <p:nvPr/>
        </p:nvSpPr>
        <p:spPr bwMode="auto">
          <a:xfrm>
            <a:off x="9074435" y="3213520"/>
            <a:ext cx="2783128" cy="252028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b="1" dirty="0">
                <a:solidFill>
                  <a:schemeClr val="tx1"/>
                </a:solidFill>
                <a:cs typeface="Arial" pitchFamily="34" charset="0"/>
              </a:rPr>
              <a:t>Forward Inclusion Lists / Censorship Resistant Lists (crLists)</a:t>
            </a:r>
          </a:p>
        </p:txBody>
      </p:sp>
      <p:sp>
        <p:nvSpPr>
          <p:cNvPr id="16" name="Content Placeholder 2">
            <a:extLst>
              <a:ext uri="{FF2B5EF4-FFF2-40B4-BE49-F238E27FC236}">
                <a16:creationId xmlns:a16="http://schemas.microsoft.com/office/drawing/2014/main" id="{C905ACFF-7928-7459-FEC8-E1D53FD35577}"/>
              </a:ext>
            </a:extLst>
          </p:cNvPr>
          <p:cNvSpPr txBox="1">
            <a:spLocks/>
          </p:cNvSpPr>
          <p:nvPr/>
        </p:nvSpPr>
        <p:spPr bwMode="auto">
          <a:xfrm>
            <a:off x="3647727" y="901620"/>
            <a:ext cx="8209835" cy="1008111"/>
          </a:xfrm>
          <a:prstGeom prst="rect">
            <a:avLst/>
          </a:prstGeom>
          <a:solidFill>
            <a:schemeClr val="bg1">
              <a:lumMod val="95000"/>
            </a:schemeClr>
          </a:solidFill>
          <a:ln w="9525" cap="flat" cmpd="sng" algn="ctr">
            <a:noFill/>
            <a:prstDash val="solid"/>
            <a:miter lim="800000"/>
            <a:headEnd/>
            <a:tailEnd/>
          </a:ln>
          <a:effectLst/>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sz="1800">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sz="1800"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sz="1800"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800">
                <a:solidFill>
                  <a:schemeClr val="tx2"/>
                </a:solidFill>
                <a:latin typeface="+mn-lt"/>
              </a:defRPr>
            </a:lvl6pPr>
            <a:lvl7pPr marL="2895600" indent="-228600" algn="l" rtl="0" eaLnBrk="1" fontAlgn="base" hangingPunct="1">
              <a:spcBef>
                <a:spcPct val="20000"/>
              </a:spcBef>
              <a:spcAft>
                <a:spcPct val="0"/>
              </a:spcAft>
              <a:buChar char="»"/>
              <a:defRPr sz="1800">
                <a:solidFill>
                  <a:schemeClr val="tx2"/>
                </a:solidFill>
                <a:latin typeface="+mn-lt"/>
              </a:defRPr>
            </a:lvl7pPr>
            <a:lvl8pPr marL="3352800" indent="-228600" algn="l" rtl="0" eaLnBrk="1" fontAlgn="base" hangingPunct="1">
              <a:spcBef>
                <a:spcPct val="20000"/>
              </a:spcBef>
              <a:spcAft>
                <a:spcPct val="0"/>
              </a:spcAft>
              <a:buChar char="»"/>
              <a:defRPr sz="1800">
                <a:solidFill>
                  <a:schemeClr val="tx2"/>
                </a:solidFill>
                <a:latin typeface="+mn-lt"/>
              </a:defRPr>
            </a:lvl8pPr>
            <a:lvl9pPr marL="3810000" indent="-228600" algn="l" rtl="0" eaLnBrk="1" fontAlgn="base" hangingPunct="1">
              <a:spcBef>
                <a:spcPct val="20000"/>
              </a:spcBef>
              <a:spcAft>
                <a:spcPct val="0"/>
              </a:spcAft>
              <a:buChar char="»"/>
              <a:defRPr sz="1800">
                <a:solidFill>
                  <a:schemeClr val="tx2"/>
                </a:solidFill>
                <a:latin typeface="+mn-lt"/>
              </a:defRPr>
            </a:lvl9pPr>
          </a:lstStyle>
          <a:p>
            <a:endParaRPr lang="en-DE" kern="0" dirty="0"/>
          </a:p>
        </p:txBody>
      </p:sp>
      <p:sp>
        <p:nvSpPr>
          <p:cNvPr id="17" name="TextBox 16">
            <a:extLst>
              <a:ext uri="{FF2B5EF4-FFF2-40B4-BE49-F238E27FC236}">
                <a16:creationId xmlns:a16="http://schemas.microsoft.com/office/drawing/2014/main" id="{8B6CD76E-F7DF-50C6-BAE0-028EB4E711FD}"/>
              </a:ext>
            </a:extLst>
          </p:cNvPr>
          <p:cNvSpPr txBox="1"/>
          <p:nvPr/>
        </p:nvSpPr>
        <p:spPr>
          <a:xfrm>
            <a:off x="3647727" y="1080064"/>
            <a:ext cx="7990616"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kern="0" dirty="0"/>
              <a:t>As the majority of blocks are produced through MEV-Boost, </a:t>
            </a:r>
            <a:r>
              <a:rPr lang="en-DE" kern="0" dirty="0">
                <a:solidFill>
                  <a:schemeClr val="accent2"/>
                </a:solidFill>
              </a:rPr>
              <a:t>validators no longer have control over the content</a:t>
            </a:r>
            <a:r>
              <a:rPr lang="en-DE" kern="0" dirty="0"/>
              <a:t> of their blocks.</a:t>
            </a:r>
          </a:p>
          <a:p>
            <a:endParaRPr lang="en-DE" dirty="0">
              <a:latin typeface="Arial" pitchFamily="34" charset="0"/>
            </a:endParaRPr>
          </a:p>
        </p:txBody>
      </p:sp>
    </p:spTree>
    <p:extLst>
      <p:ext uri="{BB962C8B-B14F-4D97-AF65-F5344CB8AC3E}">
        <p14:creationId xmlns:p14="http://schemas.microsoft.com/office/powerpoint/2010/main" val="357717576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A4FF-551D-EC56-B0AA-DD0FCA093EB6}"/>
              </a:ext>
            </a:extLst>
          </p:cNvPr>
          <p:cNvSpPr>
            <a:spLocks noGrp="1"/>
          </p:cNvSpPr>
          <p:nvPr>
            <p:ph type="title"/>
          </p:nvPr>
        </p:nvSpPr>
        <p:spPr/>
        <p:txBody>
          <a:bodyPr/>
          <a:lstStyle/>
          <a:p>
            <a:r>
              <a:rPr lang="en-DE" dirty="0"/>
              <a:t>Conclusion</a:t>
            </a:r>
          </a:p>
        </p:txBody>
      </p:sp>
      <p:sp>
        <p:nvSpPr>
          <p:cNvPr id="3" name="Content Placeholder 2">
            <a:extLst>
              <a:ext uri="{FF2B5EF4-FFF2-40B4-BE49-F238E27FC236}">
                <a16:creationId xmlns:a16="http://schemas.microsoft.com/office/drawing/2014/main" id="{CA9760C7-6450-42BC-E2A5-2C57620C9C00}"/>
              </a:ext>
            </a:extLst>
          </p:cNvPr>
          <p:cNvSpPr>
            <a:spLocks noGrp="1"/>
          </p:cNvSpPr>
          <p:nvPr>
            <p:ph idx="1"/>
          </p:nvPr>
        </p:nvSpPr>
        <p:spPr>
          <a:xfrm>
            <a:off x="6240016" y="981076"/>
            <a:ext cx="5617551" cy="5400675"/>
          </a:xfrm>
        </p:spPr>
        <p:txBody>
          <a:bodyPr/>
          <a:lstStyle/>
          <a:p>
            <a:pPr marL="0" indent="0"/>
            <a:endParaRPr lang="en-DE" dirty="0"/>
          </a:p>
        </p:txBody>
      </p:sp>
      <p:sp>
        <p:nvSpPr>
          <p:cNvPr id="4" name="Date Placeholder 3">
            <a:extLst>
              <a:ext uri="{FF2B5EF4-FFF2-40B4-BE49-F238E27FC236}">
                <a16:creationId xmlns:a16="http://schemas.microsoft.com/office/drawing/2014/main" id="{7587CFED-E8CF-A2EA-89B2-C9E53A84E770}"/>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6BAD7A53-C32A-D459-B93C-BBEFFCA93F71}"/>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327CB37A-C618-1D72-B51B-CB07D63C8D2E}"/>
              </a:ext>
            </a:extLst>
          </p:cNvPr>
          <p:cNvSpPr>
            <a:spLocks noGrp="1"/>
          </p:cNvSpPr>
          <p:nvPr>
            <p:ph type="sldNum" sz="quarter" idx="12"/>
          </p:nvPr>
        </p:nvSpPr>
        <p:spPr/>
        <p:txBody>
          <a:bodyPr/>
          <a:lstStyle/>
          <a:p>
            <a:pPr>
              <a:defRPr/>
            </a:pPr>
            <a:fld id="{05BC9FAB-BDC1-47C0-A8BB-6E12A8205D33}" type="slidenum">
              <a:rPr lang="de-DE" smtClean="0"/>
              <a:pPr>
                <a:defRPr/>
              </a:pPr>
              <a:t>42</a:t>
            </a:fld>
            <a:endParaRPr lang="de-DE" dirty="0"/>
          </a:p>
        </p:txBody>
      </p:sp>
      <p:sp>
        <p:nvSpPr>
          <p:cNvPr id="7" name="Rounded Rectangle 6">
            <a:extLst>
              <a:ext uri="{FF2B5EF4-FFF2-40B4-BE49-F238E27FC236}">
                <a16:creationId xmlns:a16="http://schemas.microsoft.com/office/drawing/2014/main" id="{4839DF3B-5A5E-AFC2-D084-B3BF87D35368}"/>
              </a:ext>
            </a:extLst>
          </p:cNvPr>
          <p:cNvSpPr/>
          <p:nvPr/>
        </p:nvSpPr>
        <p:spPr>
          <a:xfrm>
            <a:off x="334433" y="1124744"/>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dirty="0"/>
          </a:p>
          <a:p>
            <a:r>
              <a:rPr lang="en-DE" b="1" dirty="0"/>
              <a:t>RQ1: How much Censorship occurs on Ethereum?</a:t>
            </a:r>
          </a:p>
        </p:txBody>
      </p:sp>
      <p:sp>
        <p:nvSpPr>
          <p:cNvPr id="8" name="Rounded Rectangle 7">
            <a:extLst>
              <a:ext uri="{FF2B5EF4-FFF2-40B4-BE49-F238E27FC236}">
                <a16:creationId xmlns:a16="http://schemas.microsoft.com/office/drawing/2014/main" id="{08FAD731-9439-D0BA-E062-CD210C8EE4C4}"/>
              </a:ext>
            </a:extLst>
          </p:cNvPr>
          <p:cNvSpPr/>
          <p:nvPr/>
        </p:nvSpPr>
        <p:spPr>
          <a:xfrm>
            <a:off x="335360" y="2276872"/>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b="1" dirty="0"/>
          </a:p>
          <a:p>
            <a:r>
              <a:rPr lang="en-DE" b="1" dirty="0"/>
              <a:t>RQ2: How effective is Censorship on Ethereum?</a:t>
            </a:r>
          </a:p>
          <a:p>
            <a:endParaRPr lang="en-DE" dirty="0">
              <a:latin typeface="Arial" pitchFamily="34" charset="0"/>
            </a:endParaRPr>
          </a:p>
        </p:txBody>
      </p:sp>
      <p:sp>
        <p:nvSpPr>
          <p:cNvPr id="9" name="Rounded Rectangle 8">
            <a:extLst>
              <a:ext uri="{FF2B5EF4-FFF2-40B4-BE49-F238E27FC236}">
                <a16:creationId xmlns:a16="http://schemas.microsoft.com/office/drawing/2014/main" id="{F5826BDA-964A-9794-68F6-49F2B01A9FC3}"/>
              </a:ext>
            </a:extLst>
          </p:cNvPr>
          <p:cNvSpPr/>
          <p:nvPr/>
        </p:nvSpPr>
        <p:spPr>
          <a:xfrm>
            <a:off x="335360" y="3429000"/>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b="1" dirty="0"/>
          </a:p>
        </p:txBody>
      </p:sp>
      <p:sp>
        <p:nvSpPr>
          <p:cNvPr id="10" name="Rounded Rectangle 9">
            <a:extLst>
              <a:ext uri="{FF2B5EF4-FFF2-40B4-BE49-F238E27FC236}">
                <a16:creationId xmlns:a16="http://schemas.microsoft.com/office/drawing/2014/main" id="{AE29E1A1-D603-7055-4959-5901EF8CAC0F}"/>
              </a:ext>
            </a:extLst>
          </p:cNvPr>
          <p:cNvSpPr/>
          <p:nvPr/>
        </p:nvSpPr>
        <p:spPr>
          <a:xfrm>
            <a:off x="335360" y="4556476"/>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dirty="0"/>
          </a:p>
          <a:p>
            <a:r>
              <a:rPr lang="en-DE" b="1" dirty="0"/>
              <a:t>RQ4: Can censorship be mitigated?</a:t>
            </a:r>
          </a:p>
        </p:txBody>
      </p:sp>
      <p:sp>
        <p:nvSpPr>
          <p:cNvPr id="12" name="TextBox 11">
            <a:extLst>
              <a:ext uri="{FF2B5EF4-FFF2-40B4-BE49-F238E27FC236}">
                <a16:creationId xmlns:a16="http://schemas.microsoft.com/office/drawing/2014/main" id="{575EEB3A-6C77-C0D7-C242-9552BD0A4DA0}"/>
              </a:ext>
            </a:extLst>
          </p:cNvPr>
          <p:cNvSpPr txBox="1"/>
          <p:nvPr/>
        </p:nvSpPr>
        <p:spPr>
          <a:xfrm>
            <a:off x="407368" y="3657798"/>
            <a:ext cx="5544617"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b="1" dirty="0"/>
              <a:t>RQ3: Is there a profit difference between non-censoring and censoring network participants?</a:t>
            </a:r>
          </a:p>
          <a:p>
            <a:endParaRPr lang="en-DE" dirty="0">
              <a:latin typeface="Arial" pitchFamily="34" charset="0"/>
            </a:endParaRPr>
          </a:p>
        </p:txBody>
      </p:sp>
    </p:spTree>
    <p:extLst>
      <p:ext uri="{BB962C8B-B14F-4D97-AF65-F5344CB8AC3E}">
        <p14:creationId xmlns:p14="http://schemas.microsoft.com/office/powerpoint/2010/main" val="422424460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A4FF-551D-EC56-B0AA-DD0FCA093EB6}"/>
              </a:ext>
            </a:extLst>
          </p:cNvPr>
          <p:cNvSpPr>
            <a:spLocks noGrp="1"/>
          </p:cNvSpPr>
          <p:nvPr>
            <p:ph type="title"/>
          </p:nvPr>
        </p:nvSpPr>
        <p:spPr/>
        <p:txBody>
          <a:bodyPr/>
          <a:lstStyle/>
          <a:p>
            <a:r>
              <a:rPr lang="en-DE" dirty="0"/>
              <a:t>Conclusion</a:t>
            </a:r>
          </a:p>
        </p:txBody>
      </p:sp>
      <p:sp>
        <p:nvSpPr>
          <p:cNvPr id="4" name="Date Placeholder 3">
            <a:extLst>
              <a:ext uri="{FF2B5EF4-FFF2-40B4-BE49-F238E27FC236}">
                <a16:creationId xmlns:a16="http://schemas.microsoft.com/office/drawing/2014/main" id="{7587CFED-E8CF-A2EA-89B2-C9E53A84E770}"/>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6BAD7A53-C32A-D459-B93C-BBEFFCA93F71}"/>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327CB37A-C618-1D72-B51B-CB07D63C8D2E}"/>
              </a:ext>
            </a:extLst>
          </p:cNvPr>
          <p:cNvSpPr>
            <a:spLocks noGrp="1"/>
          </p:cNvSpPr>
          <p:nvPr>
            <p:ph type="sldNum" sz="quarter" idx="12"/>
          </p:nvPr>
        </p:nvSpPr>
        <p:spPr/>
        <p:txBody>
          <a:bodyPr/>
          <a:lstStyle/>
          <a:p>
            <a:pPr>
              <a:defRPr/>
            </a:pPr>
            <a:fld id="{05BC9FAB-BDC1-47C0-A8BB-6E12A8205D33}" type="slidenum">
              <a:rPr lang="de-DE" smtClean="0"/>
              <a:pPr>
                <a:defRPr/>
              </a:pPr>
              <a:t>43</a:t>
            </a:fld>
            <a:endParaRPr lang="de-DE" dirty="0"/>
          </a:p>
        </p:txBody>
      </p:sp>
      <p:sp>
        <p:nvSpPr>
          <p:cNvPr id="7" name="Rounded Rectangle 6">
            <a:extLst>
              <a:ext uri="{FF2B5EF4-FFF2-40B4-BE49-F238E27FC236}">
                <a16:creationId xmlns:a16="http://schemas.microsoft.com/office/drawing/2014/main" id="{4839DF3B-5A5E-AFC2-D084-B3BF87D35368}"/>
              </a:ext>
            </a:extLst>
          </p:cNvPr>
          <p:cNvSpPr/>
          <p:nvPr/>
        </p:nvSpPr>
        <p:spPr>
          <a:xfrm>
            <a:off x="334433" y="1124744"/>
            <a:ext cx="5760037" cy="1032764"/>
          </a:xfrm>
          <a:prstGeom prst="roundRect">
            <a:avLst>
              <a:gd name="adj" fmla="val 10000"/>
            </a:avLst>
          </a:prstGeom>
          <a:solidFill>
            <a:schemeClr val="accent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dirty="0"/>
          </a:p>
          <a:p>
            <a:r>
              <a:rPr lang="en-DE" b="1" dirty="0"/>
              <a:t>RQ1: How much Censorship occurs on Ethereum?</a:t>
            </a:r>
          </a:p>
        </p:txBody>
      </p:sp>
      <p:sp>
        <p:nvSpPr>
          <p:cNvPr id="8" name="Rounded Rectangle 7">
            <a:extLst>
              <a:ext uri="{FF2B5EF4-FFF2-40B4-BE49-F238E27FC236}">
                <a16:creationId xmlns:a16="http://schemas.microsoft.com/office/drawing/2014/main" id="{08FAD731-9439-D0BA-E062-CD210C8EE4C4}"/>
              </a:ext>
            </a:extLst>
          </p:cNvPr>
          <p:cNvSpPr/>
          <p:nvPr/>
        </p:nvSpPr>
        <p:spPr>
          <a:xfrm>
            <a:off x="335360" y="2276872"/>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b="1" dirty="0"/>
          </a:p>
          <a:p>
            <a:r>
              <a:rPr lang="en-DE" b="1" dirty="0"/>
              <a:t>RQ2: How effective is Censorship on Ethereum?</a:t>
            </a:r>
          </a:p>
          <a:p>
            <a:endParaRPr lang="en-DE" dirty="0">
              <a:latin typeface="Arial" pitchFamily="34" charset="0"/>
            </a:endParaRPr>
          </a:p>
        </p:txBody>
      </p:sp>
      <p:sp>
        <p:nvSpPr>
          <p:cNvPr id="9" name="Rounded Rectangle 8">
            <a:extLst>
              <a:ext uri="{FF2B5EF4-FFF2-40B4-BE49-F238E27FC236}">
                <a16:creationId xmlns:a16="http://schemas.microsoft.com/office/drawing/2014/main" id="{F5826BDA-964A-9794-68F6-49F2B01A9FC3}"/>
              </a:ext>
            </a:extLst>
          </p:cNvPr>
          <p:cNvSpPr/>
          <p:nvPr/>
        </p:nvSpPr>
        <p:spPr>
          <a:xfrm>
            <a:off x="335360" y="3429000"/>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b="1" dirty="0"/>
          </a:p>
        </p:txBody>
      </p:sp>
      <p:sp>
        <p:nvSpPr>
          <p:cNvPr id="10" name="Rounded Rectangle 9">
            <a:extLst>
              <a:ext uri="{FF2B5EF4-FFF2-40B4-BE49-F238E27FC236}">
                <a16:creationId xmlns:a16="http://schemas.microsoft.com/office/drawing/2014/main" id="{AE29E1A1-D603-7055-4959-5901EF8CAC0F}"/>
              </a:ext>
            </a:extLst>
          </p:cNvPr>
          <p:cNvSpPr/>
          <p:nvPr/>
        </p:nvSpPr>
        <p:spPr>
          <a:xfrm>
            <a:off x="335360" y="4556476"/>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dirty="0"/>
          </a:p>
          <a:p>
            <a:r>
              <a:rPr lang="en-DE" b="1" dirty="0"/>
              <a:t>RQ4: Can censorship be mitigated?</a:t>
            </a:r>
          </a:p>
        </p:txBody>
      </p:sp>
      <p:sp>
        <p:nvSpPr>
          <p:cNvPr id="12" name="TextBox 11">
            <a:extLst>
              <a:ext uri="{FF2B5EF4-FFF2-40B4-BE49-F238E27FC236}">
                <a16:creationId xmlns:a16="http://schemas.microsoft.com/office/drawing/2014/main" id="{575EEB3A-6C77-C0D7-C242-9552BD0A4DA0}"/>
              </a:ext>
            </a:extLst>
          </p:cNvPr>
          <p:cNvSpPr txBox="1"/>
          <p:nvPr/>
        </p:nvSpPr>
        <p:spPr>
          <a:xfrm>
            <a:off x="407368" y="3657798"/>
            <a:ext cx="5544617"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b="1" dirty="0"/>
              <a:t>RQ3: Is there a profit difference between non-censoring and censoring network participants?</a:t>
            </a:r>
          </a:p>
          <a:p>
            <a:endParaRPr lang="en-DE" dirty="0">
              <a:latin typeface="Arial" pitchFamily="34" charset="0"/>
            </a:endParaRPr>
          </a:p>
        </p:txBody>
      </p:sp>
      <p:sp>
        <p:nvSpPr>
          <p:cNvPr id="13" name="Content Placeholder 12">
            <a:extLst>
              <a:ext uri="{FF2B5EF4-FFF2-40B4-BE49-F238E27FC236}">
                <a16:creationId xmlns:a16="http://schemas.microsoft.com/office/drawing/2014/main" id="{9DF5E081-16E5-21A2-C40B-71055D8B2398}"/>
              </a:ext>
            </a:extLst>
          </p:cNvPr>
          <p:cNvSpPr>
            <a:spLocks noGrp="1"/>
          </p:cNvSpPr>
          <p:nvPr>
            <p:ph idx="1"/>
          </p:nvPr>
        </p:nvSpPr>
        <p:spPr>
          <a:xfrm>
            <a:off x="6240463" y="981075"/>
            <a:ext cx="5616575" cy="540067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DE" b="1" dirty="0"/>
              <a:t>Key Findings</a:t>
            </a:r>
          </a:p>
          <a:p>
            <a:endParaRPr lang="en-DE" dirty="0"/>
          </a:p>
          <a:p>
            <a:pPr marL="285750" indent="-285750">
              <a:buFont typeface="Arial" panose="020B0604020202020204" pitchFamily="34" charset="0"/>
              <a:buChar char="•"/>
            </a:pPr>
            <a:r>
              <a:rPr lang="en-DE" dirty="0"/>
              <a:t>In 33% of exclusion instances, sanctioned transactions were excluded for economically rational reasons</a:t>
            </a:r>
          </a:p>
          <a:p>
            <a:pPr marL="285750" indent="-285750">
              <a:buFont typeface="Arial" panose="020B0604020202020204" pitchFamily="34" charset="0"/>
              <a:buChar char="•"/>
            </a:pPr>
            <a:endParaRPr lang="en-DE" dirty="0"/>
          </a:p>
          <a:p>
            <a:pPr marL="285750" indent="-285750">
              <a:buFont typeface="Arial" panose="020B0604020202020204" pitchFamily="34" charset="0"/>
              <a:buChar char="•"/>
            </a:pPr>
            <a:r>
              <a:rPr lang="en-DE" dirty="0"/>
              <a:t>Censorship rate of 29%  (high-confidence) for sanctioned transactions</a:t>
            </a:r>
          </a:p>
          <a:p>
            <a:pPr marL="0" indent="0"/>
            <a:endParaRPr lang="en-DE" dirty="0"/>
          </a:p>
          <a:p>
            <a:pPr marL="285750" indent="-285750">
              <a:buFont typeface="Arial" panose="020B0604020202020204" pitchFamily="34" charset="0"/>
              <a:buChar char="•"/>
            </a:pPr>
            <a:r>
              <a:rPr lang="en-DE" dirty="0"/>
              <a:t>Significantly higher rate of censorship with MEV-Boost blocks than Vanilla blocks</a:t>
            </a:r>
          </a:p>
          <a:p>
            <a:pPr marL="285750" indent="-285750">
              <a:buFont typeface="Arial" panose="020B0604020202020204" pitchFamily="34" charset="0"/>
              <a:buChar char="•"/>
            </a:pPr>
            <a:endParaRPr lang="en-DE" dirty="0"/>
          </a:p>
          <a:p>
            <a:endParaRPr lang="en-DE" dirty="0"/>
          </a:p>
        </p:txBody>
      </p:sp>
      <p:pic>
        <p:nvPicPr>
          <p:cNvPr id="14" name="Graphic 13" descr="Magnifying glass with solid fill">
            <a:extLst>
              <a:ext uri="{FF2B5EF4-FFF2-40B4-BE49-F238E27FC236}">
                <a16:creationId xmlns:a16="http://schemas.microsoft.com/office/drawing/2014/main" id="{0136F73B-4B99-D61E-0455-9BA8FDE63F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4192" y="1124744"/>
            <a:ext cx="490415" cy="490415"/>
          </a:xfrm>
          <a:prstGeom prst="rect">
            <a:avLst/>
          </a:prstGeom>
        </p:spPr>
      </p:pic>
    </p:spTree>
    <p:extLst>
      <p:ext uri="{BB962C8B-B14F-4D97-AF65-F5344CB8AC3E}">
        <p14:creationId xmlns:p14="http://schemas.microsoft.com/office/powerpoint/2010/main" val="4546910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A4FF-551D-EC56-B0AA-DD0FCA093EB6}"/>
              </a:ext>
            </a:extLst>
          </p:cNvPr>
          <p:cNvSpPr>
            <a:spLocks noGrp="1"/>
          </p:cNvSpPr>
          <p:nvPr>
            <p:ph type="title"/>
          </p:nvPr>
        </p:nvSpPr>
        <p:spPr/>
        <p:txBody>
          <a:bodyPr/>
          <a:lstStyle/>
          <a:p>
            <a:r>
              <a:rPr lang="en-DE" dirty="0"/>
              <a:t>Conclusion</a:t>
            </a:r>
          </a:p>
        </p:txBody>
      </p:sp>
      <p:sp>
        <p:nvSpPr>
          <p:cNvPr id="4" name="Date Placeholder 3">
            <a:extLst>
              <a:ext uri="{FF2B5EF4-FFF2-40B4-BE49-F238E27FC236}">
                <a16:creationId xmlns:a16="http://schemas.microsoft.com/office/drawing/2014/main" id="{7587CFED-E8CF-A2EA-89B2-C9E53A84E770}"/>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6BAD7A53-C32A-D459-B93C-BBEFFCA93F71}"/>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327CB37A-C618-1D72-B51B-CB07D63C8D2E}"/>
              </a:ext>
            </a:extLst>
          </p:cNvPr>
          <p:cNvSpPr>
            <a:spLocks noGrp="1"/>
          </p:cNvSpPr>
          <p:nvPr>
            <p:ph type="sldNum" sz="quarter" idx="12"/>
          </p:nvPr>
        </p:nvSpPr>
        <p:spPr/>
        <p:txBody>
          <a:bodyPr/>
          <a:lstStyle/>
          <a:p>
            <a:pPr>
              <a:defRPr/>
            </a:pPr>
            <a:fld id="{05BC9FAB-BDC1-47C0-A8BB-6E12A8205D33}" type="slidenum">
              <a:rPr lang="de-DE" smtClean="0"/>
              <a:pPr>
                <a:defRPr/>
              </a:pPr>
              <a:t>44</a:t>
            </a:fld>
            <a:endParaRPr lang="de-DE" dirty="0"/>
          </a:p>
        </p:txBody>
      </p:sp>
      <p:sp>
        <p:nvSpPr>
          <p:cNvPr id="7" name="Rounded Rectangle 6">
            <a:extLst>
              <a:ext uri="{FF2B5EF4-FFF2-40B4-BE49-F238E27FC236}">
                <a16:creationId xmlns:a16="http://schemas.microsoft.com/office/drawing/2014/main" id="{4839DF3B-5A5E-AFC2-D084-B3BF87D35368}"/>
              </a:ext>
            </a:extLst>
          </p:cNvPr>
          <p:cNvSpPr/>
          <p:nvPr/>
        </p:nvSpPr>
        <p:spPr>
          <a:xfrm>
            <a:off x="334433" y="1124744"/>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dirty="0"/>
          </a:p>
          <a:p>
            <a:r>
              <a:rPr lang="en-DE" b="1" dirty="0"/>
              <a:t>RQ1: How much Censorship occurs on Ethereum?</a:t>
            </a:r>
          </a:p>
        </p:txBody>
      </p:sp>
      <p:sp>
        <p:nvSpPr>
          <p:cNvPr id="8" name="Rounded Rectangle 7">
            <a:extLst>
              <a:ext uri="{FF2B5EF4-FFF2-40B4-BE49-F238E27FC236}">
                <a16:creationId xmlns:a16="http://schemas.microsoft.com/office/drawing/2014/main" id="{08FAD731-9439-D0BA-E062-CD210C8EE4C4}"/>
              </a:ext>
            </a:extLst>
          </p:cNvPr>
          <p:cNvSpPr/>
          <p:nvPr/>
        </p:nvSpPr>
        <p:spPr>
          <a:xfrm>
            <a:off x="335360" y="2276872"/>
            <a:ext cx="5760037" cy="1032764"/>
          </a:xfrm>
          <a:prstGeom prst="roundRect">
            <a:avLst>
              <a:gd name="adj" fmla="val 10000"/>
            </a:avLst>
          </a:prstGeom>
          <a:solidFill>
            <a:schemeClr val="accent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b="1" dirty="0"/>
          </a:p>
          <a:p>
            <a:r>
              <a:rPr lang="en-DE" b="1" dirty="0"/>
              <a:t>RQ2: How effective is Censorship on Ethereum?</a:t>
            </a:r>
          </a:p>
          <a:p>
            <a:endParaRPr lang="en-DE" dirty="0">
              <a:latin typeface="Arial" pitchFamily="34" charset="0"/>
            </a:endParaRPr>
          </a:p>
        </p:txBody>
      </p:sp>
      <p:sp>
        <p:nvSpPr>
          <p:cNvPr id="9" name="Rounded Rectangle 8">
            <a:extLst>
              <a:ext uri="{FF2B5EF4-FFF2-40B4-BE49-F238E27FC236}">
                <a16:creationId xmlns:a16="http://schemas.microsoft.com/office/drawing/2014/main" id="{F5826BDA-964A-9794-68F6-49F2B01A9FC3}"/>
              </a:ext>
            </a:extLst>
          </p:cNvPr>
          <p:cNvSpPr/>
          <p:nvPr/>
        </p:nvSpPr>
        <p:spPr>
          <a:xfrm>
            <a:off x="335360" y="3429000"/>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b="1" dirty="0"/>
          </a:p>
        </p:txBody>
      </p:sp>
      <p:sp>
        <p:nvSpPr>
          <p:cNvPr id="10" name="Rounded Rectangle 9">
            <a:extLst>
              <a:ext uri="{FF2B5EF4-FFF2-40B4-BE49-F238E27FC236}">
                <a16:creationId xmlns:a16="http://schemas.microsoft.com/office/drawing/2014/main" id="{AE29E1A1-D603-7055-4959-5901EF8CAC0F}"/>
              </a:ext>
            </a:extLst>
          </p:cNvPr>
          <p:cNvSpPr/>
          <p:nvPr/>
        </p:nvSpPr>
        <p:spPr>
          <a:xfrm>
            <a:off x="335360" y="4556476"/>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dirty="0"/>
          </a:p>
          <a:p>
            <a:r>
              <a:rPr lang="en-DE" b="1" dirty="0"/>
              <a:t>RQ4: Can censorship be mitigated?</a:t>
            </a:r>
          </a:p>
        </p:txBody>
      </p:sp>
      <p:sp>
        <p:nvSpPr>
          <p:cNvPr id="12" name="TextBox 11">
            <a:extLst>
              <a:ext uri="{FF2B5EF4-FFF2-40B4-BE49-F238E27FC236}">
                <a16:creationId xmlns:a16="http://schemas.microsoft.com/office/drawing/2014/main" id="{575EEB3A-6C77-C0D7-C242-9552BD0A4DA0}"/>
              </a:ext>
            </a:extLst>
          </p:cNvPr>
          <p:cNvSpPr txBox="1"/>
          <p:nvPr/>
        </p:nvSpPr>
        <p:spPr>
          <a:xfrm>
            <a:off x="407368" y="3657798"/>
            <a:ext cx="5544617"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b="1" dirty="0"/>
              <a:t>RQ3: Is there a profit difference between non-censoring and censoring network participants?</a:t>
            </a:r>
          </a:p>
          <a:p>
            <a:endParaRPr lang="en-DE" dirty="0">
              <a:latin typeface="Arial" pitchFamily="34" charset="0"/>
            </a:endParaRPr>
          </a:p>
        </p:txBody>
      </p:sp>
      <p:sp>
        <p:nvSpPr>
          <p:cNvPr id="13" name="Content Placeholder 12">
            <a:extLst>
              <a:ext uri="{FF2B5EF4-FFF2-40B4-BE49-F238E27FC236}">
                <a16:creationId xmlns:a16="http://schemas.microsoft.com/office/drawing/2014/main" id="{9DF5E081-16E5-21A2-C40B-71055D8B2398}"/>
              </a:ext>
            </a:extLst>
          </p:cNvPr>
          <p:cNvSpPr>
            <a:spLocks noGrp="1"/>
          </p:cNvSpPr>
          <p:nvPr>
            <p:ph idx="1"/>
          </p:nvPr>
        </p:nvSpPr>
        <p:spPr>
          <a:xfrm>
            <a:off x="6240463" y="981075"/>
            <a:ext cx="5616575" cy="540067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DE" b="1" dirty="0"/>
              <a:t>Key Findings</a:t>
            </a:r>
          </a:p>
          <a:p>
            <a:endParaRPr lang="en-DE" dirty="0"/>
          </a:p>
          <a:p>
            <a:pPr marL="285750" indent="-285750">
              <a:buFont typeface="Arial" panose="020B0604020202020204" pitchFamily="34" charset="0"/>
              <a:buChar char="•"/>
            </a:pPr>
            <a:r>
              <a:rPr lang="en-DE" sz="1800" dirty="0">
                <a:latin typeface="Arial" pitchFamily="34" charset="0"/>
                <a:sym typeface="Wingdings" pitchFamily="2" charset="2"/>
              </a:rPr>
              <a:t>Despite censoring actors, it doesn’t stop transactions from eventually being included</a:t>
            </a:r>
          </a:p>
          <a:p>
            <a:pPr marL="0" indent="0"/>
            <a:endParaRPr lang="en-DE" sz="1800" dirty="0">
              <a:latin typeface="Arial" pitchFamily="34" charset="0"/>
              <a:sym typeface="Wingdings" pitchFamily="2" charset="2"/>
            </a:endParaRPr>
          </a:p>
          <a:p>
            <a:pPr marL="285750" indent="-285750">
              <a:buFont typeface="Arial" panose="020B0604020202020204" pitchFamily="34" charset="0"/>
              <a:buChar char="•"/>
            </a:pPr>
            <a:r>
              <a:rPr lang="en-DE" sz="1800" dirty="0">
                <a:latin typeface="Arial" pitchFamily="34" charset="0"/>
                <a:sym typeface="Wingdings" pitchFamily="2" charset="2"/>
              </a:rPr>
              <a:t>We measured the time penalty caused by censorship to make up 25,8% to possibly 41,7% of the inclusion time</a:t>
            </a:r>
          </a:p>
          <a:p>
            <a:pPr marL="285750" indent="-285750">
              <a:buFont typeface="Arial" panose="020B0604020202020204" pitchFamily="34" charset="0"/>
              <a:buChar char="•"/>
            </a:pPr>
            <a:endParaRPr lang="en-DE" dirty="0">
              <a:latin typeface="Arial" pitchFamily="34" charset="0"/>
              <a:sym typeface="Wingdings" pitchFamily="2" charset="2"/>
            </a:endParaRPr>
          </a:p>
          <a:p>
            <a:pPr marL="285750" indent="-285750">
              <a:buFont typeface="Arial" panose="020B0604020202020204" pitchFamily="34" charset="0"/>
              <a:buChar char="•"/>
            </a:pPr>
            <a:r>
              <a:rPr lang="en-DE" sz="1800" dirty="0">
                <a:latin typeface="Arial" pitchFamily="34" charset="0"/>
                <a:sym typeface="Wingdings" pitchFamily="2" charset="2"/>
              </a:rPr>
              <a:t>Attributing the entire inclusion time to censorship would be a large overestimation</a:t>
            </a:r>
          </a:p>
          <a:p>
            <a:pPr marL="285750" indent="-285750">
              <a:buFont typeface="Arial" panose="020B0604020202020204" pitchFamily="34" charset="0"/>
              <a:buChar char="•"/>
            </a:pPr>
            <a:endParaRPr lang="en-DE" dirty="0">
              <a:latin typeface="Arial" pitchFamily="34" charset="0"/>
              <a:sym typeface="Wingdings" pitchFamily="2" charset="2"/>
            </a:endParaRPr>
          </a:p>
          <a:p>
            <a:pPr marL="285750" indent="-285750">
              <a:buFont typeface="Arial" panose="020B0604020202020204" pitchFamily="34" charset="0"/>
              <a:buChar char="•"/>
            </a:pPr>
            <a:endParaRPr lang="en-DE" dirty="0"/>
          </a:p>
          <a:p>
            <a:endParaRPr lang="en-DE" dirty="0"/>
          </a:p>
        </p:txBody>
      </p:sp>
      <p:pic>
        <p:nvPicPr>
          <p:cNvPr id="14" name="Graphic 13" descr="Magnifying glass with solid fill">
            <a:extLst>
              <a:ext uri="{FF2B5EF4-FFF2-40B4-BE49-F238E27FC236}">
                <a16:creationId xmlns:a16="http://schemas.microsoft.com/office/drawing/2014/main" id="{0136F73B-4B99-D61E-0455-9BA8FDE63F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4192" y="1124744"/>
            <a:ext cx="490415" cy="490415"/>
          </a:xfrm>
          <a:prstGeom prst="rect">
            <a:avLst/>
          </a:prstGeom>
        </p:spPr>
      </p:pic>
    </p:spTree>
    <p:extLst>
      <p:ext uri="{BB962C8B-B14F-4D97-AF65-F5344CB8AC3E}">
        <p14:creationId xmlns:p14="http://schemas.microsoft.com/office/powerpoint/2010/main" val="27518152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A4FF-551D-EC56-B0AA-DD0FCA093EB6}"/>
              </a:ext>
            </a:extLst>
          </p:cNvPr>
          <p:cNvSpPr>
            <a:spLocks noGrp="1"/>
          </p:cNvSpPr>
          <p:nvPr>
            <p:ph type="title"/>
          </p:nvPr>
        </p:nvSpPr>
        <p:spPr/>
        <p:txBody>
          <a:bodyPr/>
          <a:lstStyle/>
          <a:p>
            <a:r>
              <a:rPr lang="en-DE" dirty="0"/>
              <a:t>Conclusion</a:t>
            </a:r>
          </a:p>
        </p:txBody>
      </p:sp>
      <p:sp>
        <p:nvSpPr>
          <p:cNvPr id="4" name="Date Placeholder 3">
            <a:extLst>
              <a:ext uri="{FF2B5EF4-FFF2-40B4-BE49-F238E27FC236}">
                <a16:creationId xmlns:a16="http://schemas.microsoft.com/office/drawing/2014/main" id="{7587CFED-E8CF-A2EA-89B2-C9E53A84E770}"/>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6BAD7A53-C32A-D459-B93C-BBEFFCA93F71}"/>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327CB37A-C618-1D72-B51B-CB07D63C8D2E}"/>
              </a:ext>
            </a:extLst>
          </p:cNvPr>
          <p:cNvSpPr>
            <a:spLocks noGrp="1"/>
          </p:cNvSpPr>
          <p:nvPr>
            <p:ph type="sldNum" sz="quarter" idx="12"/>
          </p:nvPr>
        </p:nvSpPr>
        <p:spPr/>
        <p:txBody>
          <a:bodyPr/>
          <a:lstStyle/>
          <a:p>
            <a:pPr>
              <a:defRPr/>
            </a:pPr>
            <a:fld id="{05BC9FAB-BDC1-47C0-A8BB-6E12A8205D33}" type="slidenum">
              <a:rPr lang="de-DE" smtClean="0"/>
              <a:pPr>
                <a:defRPr/>
              </a:pPr>
              <a:t>45</a:t>
            </a:fld>
            <a:endParaRPr lang="de-DE" dirty="0"/>
          </a:p>
        </p:txBody>
      </p:sp>
      <p:sp>
        <p:nvSpPr>
          <p:cNvPr id="7" name="Rounded Rectangle 6">
            <a:extLst>
              <a:ext uri="{FF2B5EF4-FFF2-40B4-BE49-F238E27FC236}">
                <a16:creationId xmlns:a16="http://schemas.microsoft.com/office/drawing/2014/main" id="{4839DF3B-5A5E-AFC2-D084-B3BF87D35368}"/>
              </a:ext>
            </a:extLst>
          </p:cNvPr>
          <p:cNvSpPr/>
          <p:nvPr/>
        </p:nvSpPr>
        <p:spPr>
          <a:xfrm>
            <a:off x="334433" y="1124744"/>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dirty="0"/>
          </a:p>
          <a:p>
            <a:r>
              <a:rPr lang="en-DE" b="1" dirty="0"/>
              <a:t>RQ1: How much Censorship occurs on Ethereum?</a:t>
            </a:r>
          </a:p>
        </p:txBody>
      </p:sp>
      <p:sp>
        <p:nvSpPr>
          <p:cNvPr id="8" name="Rounded Rectangle 7">
            <a:extLst>
              <a:ext uri="{FF2B5EF4-FFF2-40B4-BE49-F238E27FC236}">
                <a16:creationId xmlns:a16="http://schemas.microsoft.com/office/drawing/2014/main" id="{08FAD731-9439-D0BA-E062-CD210C8EE4C4}"/>
              </a:ext>
            </a:extLst>
          </p:cNvPr>
          <p:cNvSpPr/>
          <p:nvPr/>
        </p:nvSpPr>
        <p:spPr>
          <a:xfrm>
            <a:off x="335360" y="2276872"/>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b="1" dirty="0"/>
          </a:p>
          <a:p>
            <a:r>
              <a:rPr lang="en-DE" b="1" dirty="0"/>
              <a:t>RQ2: How effective is Censorship on Ethereum?</a:t>
            </a:r>
          </a:p>
          <a:p>
            <a:endParaRPr lang="en-DE" dirty="0">
              <a:latin typeface="Arial" pitchFamily="34" charset="0"/>
            </a:endParaRPr>
          </a:p>
        </p:txBody>
      </p:sp>
      <p:sp>
        <p:nvSpPr>
          <p:cNvPr id="9" name="Rounded Rectangle 8">
            <a:extLst>
              <a:ext uri="{FF2B5EF4-FFF2-40B4-BE49-F238E27FC236}">
                <a16:creationId xmlns:a16="http://schemas.microsoft.com/office/drawing/2014/main" id="{F5826BDA-964A-9794-68F6-49F2B01A9FC3}"/>
              </a:ext>
            </a:extLst>
          </p:cNvPr>
          <p:cNvSpPr/>
          <p:nvPr/>
        </p:nvSpPr>
        <p:spPr>
          <a:xfrm>
            <a:off x="335360" y="3429000"/>
            <a:ext cx="5760037" cy="1032764"/>
          </a:xfrm>
          <a:prstGeom prst="roundRect">
            <a:avLst>
              <a:gd name="adj" fmla="val 10000"/>
            </a:avLst>
          </a:prstGeom>
          <a:solidFill>
            <a:schemeClr val="accent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b="1" dirty="0"/>
          </a:p>
        </p:txBody>
      </p:sp>
      <p:sp>
        <p:nvSpPr>
          <p:cNvPr id="10" name="Rounded Rectangle 9">
            <a:extLst>
              <a:ext uri="{FF2B5EF4-FFF2-40B4-BE49-F238E27FC236}">
                <a16:creationId xmlns:a16="http://schemas.microsoft.com/office/drawing/2014/main" id="{AE29E1A1-D603-7055-4959-5901EF8CAC0F}"/>
              </a:ext>
            </a:extLst>
          </p:cNvPr>
          <p:cNvSpPr/>
          <p:nvPr/>
        </p:nvSpPr>
        <p:spPr>
          <a:xfrm>
            <a:off x="335360" y="4556476"/>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dirty="0"/>
          </a:p>
          <a:p>
            <a:r>
              <a:rPr lang="en-DE" b="1" dirty="0"/>
              <a:t>RQ4: Can censorship be mitigated?</a:t>
            </a:r>
          </a:p>
        </p:txBody>
      </p:sp>
      <p:sp>
        <p:nvSpPr>
          <p:cNvPr id="12" name="TextBox 11">
            <a:extLst>
              <a:ext uri="{FF2B5EF4-FFF2-40B4-BE49-F238E27FC236}">
                <a16:creationId xmlns:a16="http://schemas.microsoft.com/office/drawing/2014/main" id="{575EEB3A-6C77-C0D7-C242-9552BD0A4DA0}"/>
              </a:ext>
            </a:extLst>
          </p:cNvPr>
          <p:cNvSpPr txBox="1"/>
          <p:nvPr/>
        </p:nvSpPr>
        <p:spPr>
          <a:xfrm>
            <a:off x="407368" y="3657798"/>
            <a:ext cx="5544617"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b="1" dirty="0"/>
              <a:t>RQ3: Is there a profit difference between non-censoring and censoring network participants?</a:t>
            </a:r>
          </a:p>
          <a:p>
            <a:endParaRPr lang="en-DE" dirty="0">
              <a:latin typeface="Arial" pitchFamily="34" charset="0"/>
            </a:endParaRPr>
          </a:p>
        </p:txBody>
      </p:sp>
      <p:sp>
        <p:nvSpPr>
          <p:cNvPr id="13" name="Content Placeholder 12">
            <a:extLst>
              <a:ext uri="{FF2B5EF4-FFF2-40B4-BE49-F238E27FC236}">
                <a16:creationId xmlns:a16="http://schemas.microsoft.com/office/drawing/2014/main" id="{9DF5E081-16E5-21A2-C40B-71055D8B2398}"/>
              </a:ext>
            </a:extLst>
          </p:cNvPr>
          <p:cNvSpPr>
            <a:spLocks noGrp="1"/>
          </p:cNvSpPr>
          <p:nvPr>
            <p:ph idx="1"/>
          </p:nvPr>
        </p:nvSpPr>
        <p:spPr>
          <a:xfrm>
            <a:off x="6240463" y="981075"/>
            <a:ext cx="5616575" cy="540067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DE" b="1" dirty="0"/>
              <a:t>Key Findings</a:t>
            </a:r>
          </a:p>
          <a:p>
            <a:endParaRPr lang="en-DE" dirty="0"/>
          </a:p>
          <a:p>
            <a:pPr marL="285750" indent="-285750">
              <a:buFont typeface="Arial" panose="020B0604020202020204" pitchFamily="34" charset="0"/>
              <a:buChar char="•"/>
            </a:pPr>
            <a:r>
              <a:rPr lang="en-DE" sz="1800" dirty="0">
                <a:latin typeface="Arial" pitchFamily="34" charset="0"/>
                <a:sym typeface="Wingdings" pitchFamily="2" charset="2"/>
              </a:rPr>
              <a:t>Censorship practise causes economically irrational behaviour</a:t>
            </a:r>
            <a:endParaRPr lang="en-DE" dirty="0">
              <a:latin typeface="Arial" pitchFamily="34" charset="0"/>
              <a:sym typeface="Wingdings" pitchFamily="2" charset="2"/>
            </a:endParaRPr>
          </a:p>
          <a:p>
            <a:pPr marL="285750" indent="-285750">
              <a:buFont typeface="Arial" panose="020B0604020202020204" pitchFamily="34" charset="0"/>
              <a:buChar char="•"/>
            </a:pPr>
            <a:endParaRPr lang="en-DE" dirty="0">
              <a:latin typeface="Arial" pitchFamily="34" charset="0"/>
              <a:sym typeface="Wingdings" pitchFamily="2" charset="2"/>
            </a:endParaRPr>
          </a:p>
          <a:p>
            <a:pPr marL="285750" indent="-285750">
              <a:buFont typeface="Arial" panose="020B0604020202020204" pitchFamily="34" charset="0"/>
              <a:buChar char="•"/>
            </a:pPr>
            <a:r>
              <a:rPr lang="en-DE" sz="1800" dirty="0">
                <a:latin typeface="Arial" pitchFamily="34" charset="0"/>
                <a:sym typeface="Wingdings" pitchFamily="2" charset="2"/>
              </a:rPr>
              <a:t>This prevents a block proposer from maximizing their fee revenue and can negatively impact their profitability</a:t>
            </a:r>
          </a:p>
          <a:p>
            <a:pPr marL="285750" indent="-285750">
              <a:buFont typeface="Arial" panose="020B0604020202020204" pitchFamily="34" charset="0"/>
              <a:buChar char="•"/>
            </a:pPr>
            <a:endParaRPr lang="en-DE" dirty="0"/>
          </a:p>
          <a:p>
            <a:endParaRPr lang="en-DE" dirty="0"/>
          </a:p>
        </p:txBody>
      </p:sp>
      <p:pic>
        <p:nvPicPr>
          <p:cNvPr id="14" name="Graphic 13" descr="Magnifying glass with solid fill">
            <a:extLst>
              <a:ext uri="{FF2B5EF4-FFF2-40B4-BE49-F238E27FC236}">
                <a16:creationId xmlns:a16="http://schemas.microsoft.com/office/drawing/2014/main" id="{0136F73B-4B99-D61E-0455-9BA8FDE63F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4192" y="1124744"/>
            <a:ext cx="490415" cy="490415"/>
          </a:xfrm>
          <a:prstGeom prst="rect">
            <a:avLst/>
          </a:prstGeom>
        </p:spPr>
      </p:pic>
    </p:spTree>
    <p:extLst>
      <p:ext uri="{BB962C8B-B14F-4D97-AF65-F5344CB8AC3E}">
        <p14:creationId xmlns:p14="http://schemas.microsoft.com/office/powerpoint/2010/main" val="2207782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A4FF-551D-EC56-B0AA-DD0FCA093EB6}"/>
              </a:ext>
            </a:extLst>
          </p:cNvPr>
          <p:cNvSpPr>
            <a:spLocks noGrp="1"/>
          </p:cNvSpPr>
          <p:nvPr>
            <p:ph type="title"/>
          </p:nvPr>
        </p:nvSpPr>
        <p:spPr/>
        <p:txBody>
          <a:bodyPr/>
          <a:lstStyle/>
          <a:p>
            <a:r>
              <a:rPr lang="en-DE" dirty="0"/>
              <a:t>Conclusion</a:t>
            </a:r>
          </a:p>
        </p:txBody>
      </p:sp>
      <p:sp>
        <p:nvSpPr>
          <p:cNvPr id="4" name="Date Placeholder 3">
            <a:extLst>
              <a:ext uri="{FF2B5EF4-FFF2-40B4-BE49-F238E27FC236}">
                <a16:creationId xmlns:a16="http://schemas.microsoft.com/office/drawing/2014/main" id="{7587CFED-E8CF-A2EA-89B2-C9E53A84E770}"/>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6BAD7A53-C32A-D459-B93C-BBEFFCA93F71}"/>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327CB37A-C618-1D72-B51B-CB07D63C8D2E}"/>
              </a:ext>
            </a:extLst>
          </p:cNvPr>
          <p:cNvSpPr>
            <a:spLocks noGrp="1"/>
          </p:cNvSpPr>
          <p:nvPr>
            <p:ph type="sldNum" sz="quarter" idx="12"/>
          </p:nvPr>
        </p:nvSpPr>
        <p:spPr/>
        <p:txBody>
          <a:bodyPr/>
          <a:lstStyle/>
          <a:p>
            <a:pPr>
              <a:defRPr/>
            </a:pPr>
            <a:fld id="{05BC9FAB-BDC1-47C0-A8BB-6E12A8205D33}" type="slidenum">
              <a:rPr lang="de-DE" smtClean="0"/>
              <a:pPr>
                <a:defRPr/>
              </a:pPr>
              <a:t>46</a:t>
            </a:fld>
            <a:endParaRPr lang="de-DE" dirty="0"/>
          </a:p>
        </p:txBody>
      </p:sp>
      <p:sp>
        <p:nvSpPr>
          <p:cNvPr id="7" name="Rounded Rectangle 6">
            <a:extLst>
              <a:ext uri="{FF2B5EF4-FFF2-40B4-BE49-F238E27FC236}">
                <a16:creationId xmlns:a16="http://schemas.microsoft.com/office/drawing/2014/main" id="{4839DF3B-5A5E-AFC2-D084-B3BF87D35368}"/>
              </a:ext>
            </a:extLst>
          </p:cNvPr>
          <p:cNvSpPr/>
          <p:nvPr/>
        </p:nvSpPr>
        <p:spPr>
          <a:xfrm>
            <a:off x="334433" y="1124744"/>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dirty="0"/>
          </a:p>
          <a:p>
            <a:r>
              <a:rPr lang="en-DE" b="1" dirty="0"/>
              <a:t>RQ1: How much Censorship occurs on Ethereum?</a:t>
            </a:r>
          </a:p>
        </p:txBody>
      </p:sp>
      <p:sp>
        <p:nvSpPr>
          <p:cNvPr id="8" name="Rounded Rectangle 7">
            <a:extLst>
              <a:ext uri="{FF2B5EF4-FFF2-40B4-BE49-F238E27FC236}">
                <a16:creationId xmlns:a16="http://schemas.microsoft.com/office/drawing/2014/main" id="{08FAD731-9439-D0BA-E062-CD210C8EE4C4}"/>
              </a:ext>
            </a:extLst>
          </p:cNvPr>
          <p:cNvSpPr/>
          <p:nvPr/>
        </p:nvSpPr>
        <p:spPr>
          <a:xfrm>
            <a:off x="335360" y="2276872"/>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b="1" dirty="0"/>
          </a:p>
          <a:p>
            <a:r>
              <a:rPr lang="en-DE" b="1" dirty="0"/>
              <a:t>RQ2: How effective is Censorship on Ethereum?</a:t>
            </a:r>
          </a:p>
          <a:p>
            <a:endParaRPr lang="en-DE" dirty="0">
              <a:latin typeface="Arial" pitchFamily="34" charset="0"/>
            </a:endParaRPr>
          </a:p>
        </p:txBody>
      </p:sp>
      <p:sp>
        <p:nvSpPr>
          <p:cNvPr id="9" name="Rounded Rectangle 8">
            <a:extLst>
              <a:ext uri="{FF2B5EF4-FFF2-40B4-BE49-F238E27FC236}">
                <a16:creationId xmlns:a16="http://schemas.microsoft.com/office/drawing/2014/main" id="{F5826BDA-964A-9794-68F6-49F2B01A9FC3}"/>
              </a:ext>
            </a:extLst>
          </p:cNvPr>
          <p:cNvSpPr/>
          <p:nvPr/>
        </p:nvSpPr>
        <p:spPr>
          <a:xfrm>
            <a:off x="335360" y="3429000"/>
            <a:ext cx="5760037" cy="10327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dirty="0"/>
          </a:p>
        </p:txBody>
      </p:sp>
      <p:sp>
        <p:nvSpPr>
          <p:cNvPr id="10" name="Rounded Rectangle 9">
            <a:extLst>
              <a:ext uri="{FF2B5EF4-FFF2-40B4-BE49-F238E27FC236}">
                <a16:creationId xmlns:a16="http://schemas.microsoft.com/office/drawing/2014/main" id="{AE29E1A1-D603-7055-4959-5901EF8CAC0F}"/>
              </a:ext>
            </a:extLst>
          </p:cNvPr>
          <p:cNvSpPr/>
          <p:nvPr/>
        </p:nvSpPr>
        <p:spPr>
          <a:xfrm>
            <a:off x="335360" y="4556476"/>
            <a:ext cx="5760037" cy="1032764"/>
          </a:xfrm>
          <a:prstGeom prst="roundRect">
            <a:avLst>
              <a:gd name="adj" fmla="val 10000"/>
            </a:avLst>
          </a:prstGeom>
          <a:solidFill>
            <a:schemeClr val="accent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DE" dirty="0"/>
          </a:p>
          <a:p>
            <a:r>
              <a:rPr lang="en-DE" b="1" dirty="0"/>
              <a:t>RQ4: Can censorship be mitigated?</a:t>
            </a:r>
          </a:p>
        </p:txBody>
      </p:sp>
      <p:sp>
        <p:nvSpPr>
          <p:cNvPr id="12" name="TextBox 11">
            <a:extLst>
              <a:ext uri="{FF2B5EF4-FFF2-40B4-BE49-F238E27FC236}">
                <a16:creationId xmlns:a16="http://schemas.microsoft.com/office/drawing/2014/main" id="{575EEB3A-6C77-C0D7-C242-9552BD0A4DA0}"/>
              </a:ext>
            </a:extLst>
          </p:cNvPr>
          <p:cNvSpPr txBox="1"/>
          <p:nvPr/>
        </p:nvSpPr>
        <p:spPr>
          <a:xfrm>
            <a:off x="407368" y="3657798"/>
            <a:ext cx="5544617"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b="1" dirty="0"/>
              <a:t>RQ3: Is there a profit difference between non-censoring and censoring network participants?</a:t>
            </a:r>
          </a:p>
          <a:p>
            <a:endParaRPr lang="en-DE" dirty="0">
              <a:latin typeface="Arial" pitchFamily="34" charset="0"/>
            </a:endParaRPr>
          </a:p>
        </p:txBody>
      </p:sp>
      <p:sp>
        <p:nvSpPr>
          <p:cNvPr id="13" name="Content Placeholder 12">
            <a:extLst>
              <a:ext uri="{FF2B5EF4-FFF2-40B4-BE49-F238E27FC236}">
                <a16:creationId xmlns:a16="http://schemas.microsoft.com/office/drawing/2014/main" id="{9DF5E081-16E5-21A2-C40B-71055D8B2398}"/>
              </a:ext>
            </a:extLst>
          </p:cNvPr>
          <p:cNvSpPr>
            <a:spLocks noGrp="1"/>
          </p:cNvSpPr>
          <p:nvPr>
            <p:ph idx="1"/>
          </p:nvPr>
        </p:nvSpPr>
        <p:spPr>
          <a:xfrm>
            <a:off x="6240463" y="981075"/>
            <a:ext cx="5616575" cy="540067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DE" b="1" dirty="0"/>
              <a:t>Key Findings</a:t>
            </a:r>
          </a:p>
          <a:p>
            <a:endParaRPr lang="en-DE" dirty="0"/>
          </a:p>
          <a:p>
            <a:pPr marL="285750" indent="-285750">
              <a:buFont typeface="Arial" panose="020B0604020202020204" pitchFamily="34" charset="0"/>
              <a:buChar char="•"/>
            </a:pPr>
            <a:r>
              <a:rPr lang="en-DE" sz="1800" dirty="0">
                <a:latin typeface="Arial" pitchFamily="34" charset="0"/>
                <a:sym typeface="Wingdings" pitchFamily="2" charset="2"/>
              </a:rPr>
              <a:t>There exists some design solutions that enable block proposers to retain some control over their blocks content</a:t>
            </a:r>
          </a:p>
          <a:p>
            <a:pPr marL="285750" indent="-285750">
              <a:buFont typeface="Arial" panose="020B0604020202020204" pitchFamily="34" charset="0"/>
              <a:buChar char="•"/>
            </a:pPr>
            <a:endParaRPr lang="en-DE" sz="1800" dirty="0">
              <a:latin typeface="Arial" pitchFamily="34" charset="0"/>
              <a:sym typeface="Wingdings" pitchFamily="2" charset="2"/>
            </a:endParaRPr>
          </a:p>
          <a:p>
            <a:pPr marL="285750" indent="-285750">
              <a:buFont typeface="Arial" panose="020B0604020202020204" pitchFamily="34" charset="0"/>
              <a:buChar char="•"/>
            </a:pPr>
            <a:r>
              <a:rPr lang="en-DE" dirty="0">
                <a:latin typeface="Arial" pitchFamily="34" charset="0"/>
                <a:sym typeface="Wingdings" pitchFamily="2" charset="2"/>
              </a:rPr>
              <a:t>However, there is no live solution as of this moment</a:t>
            </a:r>
            <a:endParaRPr lang="en-DE" sz="1800" dirty="0">
              <a:latin typeface="Arial" pitchFamily="34" charset="0"/>
              <a:sym typeface="Wingdings" pitchFamily="2" charset="2"/>
            </a:endParaRPr>
          </a:p>
          <a:p>
            <a:pPr marL="0" indent="0"/>
            <a:endParaRPr lang="en-DE" dirty="0"/>
          </a:p>
          <a:p>
            <a:endParaRPr lang="en-DE" dirty="0"/>
          </a:p>
        </p:txBody>
      </p:sp>
      <p:pic>
        <p:nvPicPr>
          <p:cNvPr id="14" name="Graphic 13" descr="Magnifying glass with solid fill">
            <a:extLst>
              <a:ext uri="{FF2B5EF4-FFF2-40B4-BE49-F238E27FC236}">
                <a16:creationId xmlns:a16="http://schemas.microsoft.com/office/drawing/2014/main" id="{0136F73B-4B99-D61E-0455-9BA8FDE63F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24192" y="1124744"/>
            <a:ext cx="490415" cy="490415"/>
          </a:xfrm>
          <a:prstGeom prst="rect">
            <a:avLst/>
          </a:prstGeom>
        </p:spPr>
      </p:pic>
    </p:spTree>
    <p:extLst>
      <p:ext uri="{BB962C8B-B14F-4D97-AF65-F5344CB8AC3E}">
        <p14:creationId xmlns:p14="http://schemas.microsoft.com/office/powerpoint/2010/main" val="19056458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241E-69A9-40FA-EC2B-C8637E11B39F}"/>
              </a:ext>
            </a:extLst>
          </p:cNvPr>
          <p:cNvSpPr>
            <a:spLocks noGrp="1"/>
          </p:cNvSpPr>
          <p:nvPr>
            <p:ph type="title"/>
          </p:nvPr>
        </p:nvSpPr>
        <p:spPr/>
        <p:txBody>
          <a:bodyPr/>
          <a:lstStyle/>
          <a:p>
            <a:r>
              <a:rPr lang="en-DE" dirty="0"/>
              <a:t>Limitations &amp; Future Work</a:t>
            </a:r>
          </a:p>
        </p:txBody>
      </p:sp>
      <p:sp>
        <p:nvSpPr>
          <p:cNvPr id="4" name="Date Placeholder 3">
            <a:extLst>
              <a:ext uri="{FF2B5EF4-FFF2-40B4-BE49-F238E27FC236}">
                <a16:creationId xmlns:a16="http://schemas.microsoft.com/office/drawing/2014/main" id="{E6965508-5302-3FA1-3F20-7329F2827C15}"/>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7A68A077-AC39-A8B5-52E4-0A2B72FC1B2F}"/>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243EBE64-2961-9340-4535-B6479DF1D5F3}"/>
              </a:ext>
            </a:extLst>
          </p:cNvPr>
          <p:cNvSpPr>
            <a:spLocks noGrp="1"/>
          </p:cNvSpPr>
          <p:nvPr>
            <p:ph type="sldNum" sz="quarter" idx="12"/>
          </p:nvPr>
        </p:nvSpPr>
        <p:spPr/>
        <p:txBody>
          <a:bodyPr/>
          <a:lstStyle/>
          <a:p>
            <a:pPr>
              <a:defRPr/>
            </a:pPr>
            <a:fld id="{05BC9FAB-BDC1-47C0-A8BB-6E12A8205D33}" type="slidenum">
              <a:rPr lang="de-DE" smtClean="0"/>
              <a:pPr>
                <a:defRPr/>
              </a:pPr>
              <a:t>47</a:t>
            </a:fld>
            <a:endParaRPr lang="de-DE" dirty="0"/>
          </a:p>
        </p:txBody>
      </p:sp>
      <p:graphicFrame>
        <p:nvGraphicFramePr>
          <p:cNvPr id="9" name="Content Placeholder 8">
            <a:extLst>
              <a:ext uri="{FF2B5EF4-FFF2-40B4-BE49-F238E27FC236}">
                <a16:creationId xmlns:a16="http://schemas.microsoft.com/office/drawing/2014/main" id="{D0FC90BB-3D3E-AFFC-CFD3-317863929812}"/>
              </a:ext>
            </a:extLst>
          </p:cNvPr>
          <p:cNvGraphicFramePr>
            <a:graphicFrameLocks noGrp="1"/>
          </p:cNvGraphicFramePr>
          <p:nvPr>
            <p:ph idx="1"/>
            <p:extLst>
              <p:ext uri="{D42A27DB-BD31-4B8C-83A1-F6EECF244321}">
                <p14:modId xmlns:p14="http://schemas.microsoft.com/office/powerpoint/2010/main" val="3815333034"/>
              </p:ext>
            </p:extLst>
          </p:nvPr>
        </p:nvGraphicFramePr>
        <p:xfrm>
          <a:off x="334434" y="1340693"/>
          <a:ext cx="11523133" cy="540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Magnifying glass with solid fill">
            <a:extLst>
              <a:ext uri="{FF2B5EF4-FFF2-40B4-BE49-F238E27FC236}">
                <a16:creationId xmlns:a16="http://schemas.microsoft.com/office/drawing/2014/main" id="{7D81ADCD-FF39-2A74-37F6-BF0DCEB75C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03200" y="1484784"/>
            <a:ext cx="914400" cy="914400"/>
          </a:xfrm>
          <a:prstGeom prst="rect">
            <a:avLst/>
          </a:prstGeom>
        </p:spPr>
      </p:pic>
      <p:pic>
        <p:nvPicPr>
          <p:cNvPr id="13" name="Graphic 12" descr="Stopwatch 25% with solid fill">
            <a:extLst>
              <a:ext uri="{FF2B5EF4-FFF2-40B4-BE49-F238E27FC236}">
                <a16:creationId xmlns:a16="http://schemas.microsoft.com/office/drawing/2014/main" id="{068ACEB8-4958-600C-4164-3AB98D28C6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97017" y="1484784"/>
            <a:ext cx="914400" cy="914400"/>
          </a:xfrm>
          <a:prstGeom prst="rect">
            <a:avLst/>
          </a:prstGeom>
        </p:spPr>
      </p:pic>
      <p:pic>
        <p:nvPicPr>
          <p:cNvPr id="15" name="Graphic 14" descr="Pot of gold outline">
            <a:extLst>
              <a:ext uri="{FF2B5EF4-FFF2-40B4-BE49-F238E27FC236}">
                <a16:creationId xmlns:a16="http://schemas.microsoft.com/office/drawing/2014/main" id="{B5641706-3E7A-7FFE-9EE4-3C28A45932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79776" y="1506488"/>
            <a:ext cx="914400" cy="914400"/>
          </a:xfrm>
          <a:prstGeom prst="rect">
            <a:avLst/>
          </a:prstGeom>
        </p:spPr>
      </p:pic>
      <p:pic>
        <p:nvPicPr>
          <p:cNvPr id="17" name="Graphic 16" descr="Clipboard Ticked with solid fill">
            <a:extLst>
              <a:ext uri="{FF2B5EF4-FFF2-40B4-BE49-F238E27FC236}">
                <a16:creationId xmlns:a16="http://schemas.microsoft.com/office/drawing/2014/main" id="{9D0FC9F6-9DF7-8274-7002-935B8386D8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7448" y="1484784"/>
            <a:ext cx="914400" cy="914400"/>
          </a:xfrm>
          <a:prstGeom prst="rect">
            <a:avLst/>
          </a:prstGeom>
        </p:spPr>
      </p:pic>
    </p:spTree>
    <p:extLst>
      <p:ext uri="{BB962C8B-B14F-4D97-AF65-F5344CB8AC3E}">
        <p14:creationId xmlns:p14="http://schemas.microsoft.com/office/powerpoint/2010/main" val="7699975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p:txBody>
          <a:bodyPr/>
          <a:lstStyle/>
          <a:p>
            <a:r>
              <a:rPr lang="en-AU" dirty="0"/>
              <a:t>Cristian </a:t>
            </a:r>
            <a:r>
              <a:rPr lang="en-AU" dirty="0" err="1"/>
              <a:t>Neufuss</a:t>
            </a:r>
            <a:endParaRPr lang="en-AU" dirty="0"/>
          </a:p>
        </p:txBody>
      </p:sp>
      <p:sp>
        <p:nvSpPr>
          <p:cNvPr id="18" name="Textplatzhalter 17"/>
          <p:cNvSpPr>
            <a:spLocks noGrp="1"/>
          </p:cNvSpPr>
          <p:nvPr>
            <p:ph type="body" sz="quarter" idx="14"/>
          </p:nvPr>
        </p:nvSpPr>
        <p:spPr/>
        <p:txBody>
          <a:bodyPr/>
          <a:lstStyle/>
          <a:p>
            <a:r>
              <a:rPr lang="en-AU" noProof="1"/>
              <a:t>B.Sc.</a:t>
            </a:r>
          </a:p>
        </p:txBody>
      </p:sp>
      <p:sp>
        <p:nvSpPr>
          <p:cNvPr id="19" name="Textplatzhalter 18"/>
          <p:cNvSpPr>
            <a:spLocks noGrp="1"/>
          </p:cNvSpPr>
          <p:nvPr>
            <p:ph type="body" sz="quarter" idx="15"/>
          </p:nvPr>
        </p:nvSpPr>
        <p:spPr/>
        <p:txBody>
          <a:bodyPr/>
          <a:lstStyle/>
          <a:p>
            <a:r>
              <a:rPr lang="en-AU"/>
              <a:t>17132</a:t>
            </a:r>
            <a:endParaRPr lang="en-AU" dirty="0"/>
          </a:p>
        </p:txBody>
      </p:sp>
      <p:sp>
        <p:nvSpPr>
          <p:cNvPr id="21" name="Inhaltsplatzhalter 20"/>
          <p:cNvSpPr>
            <a:spLocks noGrp="1"/>
          </p:cNvSpPr>
          <p:nvPr>
            <p:ph sz="quarter" idx="18"/>
          </p:nvPr>
        </p:nvSpPr>
        <p:spPr/>
        <p:txBody>
          <a:bodyPr/>
          <a:lstStyle/>
          <a:p>
            <a:r>
              <a:rPr lang="de-DE" dirty="0" err="1"/>
              <a:t>Master‘s</a:t>
            </a:r>
            <a:r>
              <a:rPr lang="de-DE" dirty="0"/>
              <a:t> Student </a:t>
            </a:r>
            <a:r>
              <a:rPr lang="de-DE" dirty="0" err="1"/>
              <a:t>Informatics</a:t>
            </a:r>
            <a:endParaRPr lang="de-DE" dirty="0"/>
          </a:p>
          <a:p>
            <a:r>
              <a:rPr lang="de-DE" dirty="0" err="1"/>
              <a:t>cristian.neufuss@tum.de</a:t>
            </a:r>
            <a:endParaRPr lang="de-DE" dirty="0"/>
          </a:p>
        </p:txBody>
      </p:sp>
      <p:sp>
        <p:nvSpPr>
          <p:cNvPr id="11" name="Rectangle 10">
            <a:extLst>
              <a:ext uri="{FF2B5EF4-FFF2-40B4-BE49-F238E27FC236}">
                <a16:creationId xmlns:a16="http://schemas.microsoft.com/office/drawing/2014/main" id="{B6892FF1-CF24-0B0C-6029-8791FF0073A8}"/>
              </a:ext>
            </a:extLst>
          </p:cNvPr>
          <p:cNvSpPr/>
          <p:nvPr/>
        </p:nvSpPr>
        <p:spPr bwMode="auto">
          <a:xfrm>
            <a:off x="1055440" y="5373216"/>
            <a:ext cx="1944216" cy="936104"/>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Tree>
    <p:extLst>
      <p:ext uri="{BB962C8B-B14F-4D97-AF65-F5344CB8AC3E}">
        <p14:creationId xmlns:p14="http://schemas.microsoft.com/office/powerpoint/2010/main" val="162762000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E1A9-CA03-639A-794D-A956314A0220}"/>
              </a:ext>
            </a:extLst>
          </p:cNvPr>
          <p:cNvSpPr>
            <a:spLocks noGrp="1"/>
          </p:cNvSpPr>
          <p:nvPr>
            <p:ph type="title"/>
          </p:nvPr>
        </p:nvSpPr>
        <p:spPr>
          <a:xfrm>
            <a:off x="334437" y="44452"/>
            <a:ext cx="10586099" cy="720725"/>
          </a:xfrm>
        </p:spPr>
        <p:txBody>
          <a:bodyPr wrap="square" anchor="b">
            <a:normAutofit/>
          </a:bodyPr>
          <a:lstStyle/>
          <a:p>
            <a:r>
              <a:rPr lang="en-DE" dirty="0"/>
              <a:t>Methodology</a:t>
            </a:r>
          </a:p>
        </p:txBody>
      </p:sp>
      <p:sp>
        <p:nvSpPr>
          <p:cNvPr id="4" name="Date Placeholder 3">
            <a:extLst>
              <a:ext uri="{FF2B5EF4-FFF2-40B4-BE49-F238E27FC236}">
                <a16:creationId xmlns:a16="http://schemas.microsoft.com/office/drawing/2014/main" id="{E6087CD5-0AA1-46A9-DBDC-765BBCEC84B1}"/>
              </a:ext>
            </a:extLst>
          </p:cNvPr>
          <p:cNvSpPr>
            <a:spLocks noGrp="1"/>
          </p:cNvSpPr>
          <p:nvPr>
            <p:ph type="dt" sz="half" idx="10"/>
          </p:nvPr>
        </p:nvSpPr>
        <p:spPr>
          <a:xfrm>
            <a:off x="9383184" y="6570616"/>
            <a:ext cx="2142067" cy="288925"/>
          </a:xfrm>
        </p:spPr>
        <p:txBody>
          <a:bodyPr wrap="none" anchor="ctr">
            <a:normAutofit/>
          </a:bodyPr>
          <a:lstStyle/>
          <a:p>
            <a:pPr>
              <a:spcAft>
                <a:spcPts val="600"/>
              </a:spcAft>
              <a:defRPr/>
            </a:pPr>
            <a:r>
              <a:rPr lang="de-DE"/>
              <a:t>© sebis</a:t>
            </a:r>
          </a:p>
        </p:txBody>
      </p:sp>
      <p:sp>
        <p:nvSpPr>
          <p:cNvPr id="5" name="Footer Placeholder 4">
            <a:extLst>
              <a:ext uri="{FF2B5EF4-FFF2-40B4-BE49-F238E27FC236}">
                <a16:creationId xmlns:a16="http://schemas.microsoft.com/office/drawing/2014/main" id="{4B6B49BE-0037-93AC-52C2-706703A2E99F}"/>
              </a:ext>
            </a:extLst>
          </p:cNvPr>
          <p:cNvSpPr>
            <a:spLocks noGrp="1"/>
          </p:cNvSpPr>
          <p:nvPr>
            <p:ph type="ftr" sz="quarter" idx="11"/>
          </p:nvPr>
        </p:nvSpPr>
        <p:spPr>
          <a:xfrm>
            <a:off x="332903" y="6569076"/>
            <a:ext cx="5761567" cy="288925"/>
          </a:xfrm>
        </p:spPr>
        <p:txBody>
          <a:bodyPr wrap="square" anchor="ctr">
            <a:normAutofit/>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B48F6A30-4E56-53B8-59BA-16C69AA38BBA}"/>
              </a:ext>
            </a:extLst>
          </p:cNvPr>
          <p:cNvSpPr>
            <a:spLocks noGrp="1"/>
          </p:cNvSpPr>
          <p:nvPr>
            <p:ph type="sldNum" sz="quarter" idx="12"/>
          </p:nvPr>
        </p:nvSpPr>
        <p:spPr>
          <a:xfrm>
            <a:off x="11525251" y="6570616"/>
            <a:ext cx="332316" cy="288925"/>
          </a:xfrm>
        </p:spPr>
        <p:txBody>
          <a:bodyPr wrap="none" anchor="ctr">
            <a:normAutofit/>
          </a:bodyPr>
          <a:lstStyle/>
          <a:p>
            <a:pPr>
              <a:spcAft>
                <a:spcPts val="600"/>
              </a:spcAft>
              <a:defRPr/>
            </a:pPr>
            <a:fld id="{05BC9FAB-BDC1-47C0-A8BB-6E12A8205D33}" type="slidenum">
              <a:rPr lang="de-DE" smtClean="0"/>
              <a:pPr>
                <a:spcAft>
                  <a:spcPts val="600"/>
                </a:spcAft>
                <a:defRPr/>
              </a:pPr>
              <a:t>5</a:t>
            </a:fld>
            <a:endParaRPr lang="de-DE"/>
          </a:p>
        </p:txBody>
      </p:sp>
      <p:graphicFrame>
        <p:nvGraphicFramePr>
          <p:cNvPr id="10" name="Content Placeholder 6">
            <a:extLst>
              <a:ext uri="{FF2B5EF4-FFF2-40B4-BE49-F238E27FC236}">
                <a16:creationId xmlns:a16="http://schemas.microsoft.com/office/drawing/2014/main" id="{A77027AB-E17C-3C1A-B3A5-B251A109AC91}"/>
              </a:ext>
            </a:extLst>
          </p:cNvPr>
          <p:cNvGraphicFramePr>
            <a:graphicFrameLocks noGrp="1"/>
          </p:cNvGraphicFramePr>
          <p:nvPr>
            <p:ph idx="1"/>
            <p:extLst>
              <p:ext uri="{D42A27DB-BD31-4B8C-83A1-F6EECF244321}">
                <p14:modId xmlns:p14="http://schemas.microsoft.com/office/powerpoint/2010/main" val="2500748963"/>
              </p:ext>
            </p:extLst>
          </p:nvPr>
        </p:nvGraphicFramePr>
        <p:xfrm>
          <a:off x="334434" y="981076"/>
          <a:ext cx="11523133"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a:extLst>
              <a:ext uri="{FF2B5EF4-FFF2-40B4-BE49-F238E27FC236}">
                <a16:creationId xmlns:a16="http://schemas.microsoft.com/office/drawing/2014/main" id="{8BED63C0-9B47-716C-EFA1-3979580B942D}"/>
              </a:ext>
            </a:extLst>
          </p:cNvPr>
          <p:cNvSpPr/>
          <p:nvPr/>
        </p:nvSpPr>
        <p:spPr bwMode="auto">
          <a:xfrm>
            <a:off x="10056440" y="1268760"/>
            <a:ext cx="1080120" cy="576064"/>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dirty="0">
                <a:solidFill>
                  <a:schemeClr val="tx1"/>
                </a:solidFill>
                <a:cs typeface="Arial" pitchFamily="34" charset="0"/>
              </a:rPr>
              <a:t>RQ 1</a:t>
            </a:r>
          </a:p>
        </p:txBody>
      </p:sp>
      <p:sp>
        <p:nvSpPr>
          <p:cNvPr id="11" name="Rounded Rectangle 10">
            <a:extLst>
              <a:ext uri="{FF2B5EF4-FFF2-40B4-BE49-F238E27FC236}">
                <a16:creationId xmlns:a16="http://schemas.microsoft.com/office/drawing/2014/main" id="{7D90D11A-B662-13D8-93AE-C7D9395F126A}"/>
              </a:ext>
            </a:extLst>
          </p:cNvPr>
          <p:cNvSpPr/>
          <p:nvPr/>
        </p:nvSpPr>
        <p:spPr bwMode="auto">
          <a:xfrm>
            <a:off x="9480376" y="2708920"/>
            <a:ext cx="1080120" cy="576064"/>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dirty="0">
                <a:solidFill>
                  <a:schemeClr val="tx1"/>
                </a:solidFill>
                <a:cs typeface="Arial" pitchFamily="34" charset="0"/>
              </a:rPr>
              <a:t>RQ 1</a:t>
            </a:r>
          </a:p>
        </p:txBody>
      </p:sp>
      <p:sp>
        <p:nvSpPr>
          <p:cNvPr id="12" name="Rounded Rectangle 11">
            <a:extLst>
              <a:ext uri="{FF2B5EF4-FFF2-40B4-BE49-F238E27FC236}">
                <a16:creationId xmlns:a16="http://schemas.microsoft.com/office/drawing/2014/main" id="{AA3A582C-07D4-6A6A-76DF-6979FB61C71A}"/>
              </a:ext>
            </a:extLst>
          </p:cNvPr>
          <p:cNvSpPr/>
          <p:nvPr/>
        </p:nvSpPr>
        <p:spPr bwMode="auto">
          <a:xfrm>
            <a:off x="10056440" y="4077072"/>
            <a:ext cx="1080120" cy="576064"/>
          </a:xfrm>
          <a:prstGeom prst="roundRect">
            <a:avLst/>
          </a:prstGeom>
          <a:solidFill>
            <a:schemeClr val="accent1"/>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dirty="0">
                <a:solidFill>
                  <a:schemeClr val="tx1"/>
                </a:solidFill>
                <a:cs typeface="Arial" pitchFamily="34" charset="0"/>
              </a:rPr>
              <a:t>RQ 2</a:t>
            </a:r>
          </a:p>
        </p:txBody>
      </p:sp>
      <p:sp>
        <p:nvSpPr>
          <p:cNvPr id="13" name="Rounded Rectangle 12">
            <a:extLst>
              <a:ext uri="{FF2B5EF4-FFF2-40B4-BE49-F238E27FC236}">
                <a16:creationId xmlns:a16="http://schemas.microsoft.com/office/drawing/2014/main" id="{1E13F850-2DDE-4155-BB18-E4A2F586CADC}"/>
              </a:ext>
            </a:extLst>
          </p:cNvPr>
          <p:cNvSpPr/>
          <p:nvPr/>
        </p:nvSpPr>
        <p:spPr bwMode="auto">
          <a:xfrm>
            <a:off x="10056440" y="5517232"/>
            <a:ext cx="1080120" cy="576064"/>
          </a:xfrm>
          <a:prstGeom prst="roundRect">
            <a:avLst/>
          </a:prstGeom>
          <a:solidFill>
            <a:schemeClr val="accent5"/>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dirty="0">
                <a:solidFill>
                  <a:schemeClr val="tx1"/>
                </a:solidFill>
                <a:cs typeface="Arial" pitchFamily="34" charset="0"/>
              </a:rPr>
              <a:t>RQ 4</a:t>
            </a:r>
          </a:p>
        </p:txBody>
      </p:sp>
      <p:sp>
        <p:nvSpPr>
          <p:cNvPr id="3" name="Rounded Rectangle 2">
            <a:extLst>
              <a:ext uri="{FF2B5EF4-FFF2-40B4-BE49-F238E27FC236}">
                <a16:creationId xmlns:a16="http://schemas.microsoft.com/office/drawing/2014/main" id="{D4423BC5-26FF-A0EC-0D2B-6F9C3A000401}"/>
              </a:ext>
            </a:extLst>
          </p:cNvPr>
          <p:cNvSpPr/>
          <p:nvPr/>
        </p:nvSpPr>
        <p:spPr bwMode="auto">
          <a:xfrm>
            <a:off x="10632504" y="2708920"/>
            <a:ext cx="1080120" cy="576064"/>
          </a:xfrm>
          <a:prstGeom prst="roundRect">
            <a:avLst/>
          </a:prstGeom>
          <a:solidFill>
            <a:schemeClr val="accent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dirty="0">
                <a:solidFill>
                  <a:schemeClr val="tx1"/>
                </a:solidFill>
                <a:cs typeface="Arial" pitchFamily="34" charset="0"/>
              </a:rPr>
              <a:t>RQ 3</a:t>
            </a:r>
          </a:p>
        </p:txBody>
      </p:sp>
    </p:spTree>
    <p:extLst>
      <p:ext uri="{BB962C8B-B14F-4D97-AF65-F5344CB8AC3E}">
        <p14:creationId xmlns:p14="http://schemas.microsoft.com/office/powerpoint/2010/main" val="161826341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7F8D9A-A916-112A-EAD7-365679D7B193}"/>
              </a:ext>
            </a:extLst>
          </p:cNvPr>
          <p:cNvSpPr>
            <a:spLocks noGrp="1"/>
          </p:cNvSpPr>
          <p:nvPr>
            <p:ph type="title"/>
          </p:nvPr>
        </p:nvSpPr>
        <p:spPr/>
        <p:txBody>
          <a:bodyPr/>
          <a:lstStyle/>
          <a:p>
            <a:r>
              <a:rPr lang="en-DE" dirty="0"/>
              <a:t>Methodology</a:t>
            </a:r>
          </a:p>
        </p:txBody>
      </p:sp>
      <p:graphicFrame>
        <p:nvGraphicFramePr>
          <p:cNvPr id="14" name="Content Placeholder 13">
            <a:extLst>
              <a:ext uri="{FF2B5EF4-FFF2-40B4-BE49-F238E27FC236}">
                <a16:creationId xmlns:a16="http://schemas.microsoft.com/office/drawing/2014/main" id="{AB05F4EC-99EF-8D2F-20E5-6F12E34B12D6}"/>
              </a:ext>
            </a:extLst>
          </p:cNvPr>
          <p:cNvGraphicFramePr>
            <a:graphicFrameLocks noGrp="1" noChangeAspect="1"/>
          </p:cNvGraphicFramePr>
          <p:nvPr>
            <p:ph idx="1"/>
            <p:extLst>
              <p:ext uri="{D42A27DB-BD31-4B8C-83A1-F6EECF244321}">
                <p14:modId xmlns:p14="http://schemas.microsoft.com/office/powerpoint/2010/main" val="2823201155"/>
              </p:ext>
            </p:extLst>
          </p:nvPr>
        </p:nvGraphicFramePr>
        <p:xfrm>
          <a:off x="334434" y="980728"/>
          <a:ext cx="11523133"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1CE496C-46DC-3506-49EB-16455EFB60F0}"/>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84580307-6CE6-E778-DECA-73EEEE488151}"/>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0ED989F7-EEBE-3C12-3BA1-1DEB2E3C97AA}"/>
              </a:ext>
            </a:extLst>
          </p:cNvPr>
          <p:cNvSpPr>
            <a:spLocks noGrp="1"/>
          </p:cNvSpPr>
          <p:nvPr>
            <p:ph type="sldNum" sz="quarter" idx="12"/>
          </p:nvPr>
        </p:nvSpPr>
        <p:spPr/>
        <p:txBody>
          <a:bodyPr/>
          <a:lstStyle/>
          <a:p>
            <a:pPr>
              <a:defRPr/>
            </a:pPr>
            <a:fld id="{05BC9FAB-BDC1-47C0-A8BB-6E12A8205D33}" type="slidenum">
              <a:rPr lang="de-DE" smtClean="0"/>
              <a:pPr>
                <a:defRPr/>
              </a:pPr>
              <a:t>6</a:t>
            </a:fld>
            <a:endParaRPr lang="de-DE" dirty="0"/>
          </a:p>
        </p:txBody>
      </p:sp>
      <p:sp>
        <p:nvSpPr>
          <p:cNvPr id="9" name="Text Placeholder 8">
            <a:extLst>
              <a:ext uri="{FF2B5EF4-FFF2-40B4-BE49-F238E27FC236}">
                <a16:creationId xmlns:a16="http://schemas.microsoft.com/office/drawing/2014/main" id="{61D38B6C-9969-A823-6233-4E58CC4823E3}"/>
              </a:ext>
            </a:extLst>
          </p:cNvPr>
          <p:cNvSpPr>
            <a:spLocks noGrp="1"/>
          </p:cNvSpPr>
          <p:nvPr>
            <p:ph type="body" sz="quarter" idx="13"/>
          </p:nvPr>
        </p:nvSpPr>
        <p:spPr/>
        <p:txBody>
          <a:bodyPr/>
          <a:lstStyle/>
          <a:p>
            <a:r>
              <a:rPr lang="en-DE" dirty="0"/>
              <a:t>Defining Censorship</a:t>
            </a:r>
          </a:p>
        </p:txBody>
      </p:sp>
      <p:sp>
        <p:nvSpPr>
          <p:cNvPr id="19" name="TextBox 18">
            <a:extLst>
              <a:ext uri="{FF2B5EF4-FFF2-40B4-BE49-F238E27FC236}">
                <a16:creationId xmlns:a16="http://schemas.microsoft.com/office/drawing/2014/main" id="{6A1A45EB-5245-5D90-390E-3B0396C48F11}"/>
              </a:ext>
            </a:extLst>
          </p:cNvPr>
          <p:cNvSpPr txBox="1"/>
          <p:nvPr/>
        </p:nvSpPr>
        <p:spPr>
          <a:xfrm>
            <a:off x="8976320" y="1484784"/>
            <a:ext cx="2592288"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DE" dirty="0">
                <a:latin typeface="Arial" pitchFamily="34" charset="0"/>
              </a:rPr>
              <a:t>Excluding Transactions from Blocks</a:t>
            </a:r>
          </a:p>
        </p:txBody>
      </p:sp>
      <p:sp>
        <p:nvSpPr>
          <p:cNvPr id="20" name="TextBox 19">
            <a:extLst>
              <a:ext uri="{FF2B5EF4-FFF2-40B4-BE49-F238E27FC236}">
                <a16:creationId xmlns:a16="http://schemas.microsoft.com/office/drawing/2014/main" id="{ADF31AF1-F2EC-C6D4-5B38-5103AF19E79E}"/>
              </a:ext>
            </a:extLst>
          </p:cNvPr>
          <p:cNvSpPr txBox="1"/>
          <p:nvPr/>
        </p:nvSpPr>
        <p:spPr>
          <a:xfrm>
            <a:off x="9004971" y="5301208"/>
            <a:ext cx="2520280" cy="3693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DE" dirty="0">
                <a:latin typeface="Arial" pitchFamily="34" charset="0"/>
              </a:rPr>
              <a:t>Blacklisting Addresses</a:t>
            </a:r>
          </a:p>
        </p:txBody>
      </p:sp>
      <p:sp>
        <p:nvSpPr>
          <p:cNvPr id="21" name="TextBox 20">
            <a:extLst>
              <a:ext uri="{FF2B5EF4-FFF2-40B4-BE49-F238E27FC236}">
                <a16:creationId xmlns:a16="http://schemas.microsoft.com/office/drawing/2014/main" id="{F0FC81EA-D94B-74A8-20BA-2C5FFDD0EDB6}"/>
              </a:ext>
            </a:extLst>
          </p:cNvPr>
          <p:cNvSpPr txBox="1"/>
          <p:nvPr/>
        </p:nvSpPr>
        <p:spPr>
          <a:xfrm>
            <a:off x="695400" y="1879957"/>
            <a:ext cx="2304256"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DE" dirty="0">
                <a:latin typeface="Arial" pitchFamily="34" charset="0"/>
              </a:rPr>
              <a:t>Denial-Of-Service </a:t>
            </a:r>
          </a:p>
          <a:p>
            <a:pPr algn="ctr"/>
            <a:r>
              <a:rPr lang="en-DE" dirty="0">
                <a:latin typeface="Arial" pitchFamily="34" charset="0"/>
              </a:rPr>
              <a:t>Attacks on Nodes</a:t>
            </a:r>
          </a:p>
        </p:txBody>
      </p:sp>
      <p:cxnSp>
        <p:nvCxnSpPr>
          <p:cNvPr id="3" name="Straight Connector 2">
            <a:extLst>
              <a:ext uri="{FF2B5EF4-FFF2-40B4-BE49-F238E27FC236}">
                <a16:creationId xmlns:a16="http://schemas.microsoft.com/office/drawing/2014/main" id="{9A185482-8042-37F8-0272-A895E3F71585}"/>
              </a:ext>
            </a:extLst>
          </p:cNvPr>
          <p:cNvCxnSpPr>
            <a:cxnSpLocks/>
            <a:stCxn id="19" idx="1"/>
          </p:cNvCxnSpPr>
          <p:nvPr/>
        </p:nvCxnSpPr>
        <p:spPr bwMode="auto">
          <a:xfrm flipH="1">
            <a:off x="7896200" y="1807950"/>
            <a:ext cx="1080120" cy="612938"/>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D75E8AB7-25B7-A9BB-23CA-FEECCC687499}"/>
              </a:ext>
            </a:extLst>
          </p:cNvPr>
          <p:cNvCxnSpPr/>
          <p:nvPr/>
        </p:nvCxnSpPr>
        <p:spPr bwMode="auto">
          <a:xfrm flipH="1" flipV="1">
            <a:off x="7392144" y="5373216"/>
            <a:ext cx="1584176" cy="144016"/>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DC9012B9-89FF-7C89-670A-D3115BB7B181}"/>
              </a:ext>
            </a:extLst>
          </p:cNvPr>
          <p:cNvCxnSpPr>
            <a:endCxn id="21" idx="3"/>
          </p:cNvCxnSpPr>
          <p:nvPr/>
        </p:nvCxnSpPr>
        <p:spPr bwMode="auto">
          <a:xfrm flipH="1" flipV="1">
            <a:off x="2999656" y="2203123"/>
            <a:ext cx="1008112" cy="721821"/>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724295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7F8D9A-A916-112A-EAD7-365679D7B193}"/>
              </a:ext>
            </a:extLst>
          </p:cNvPr>
          <p:cNvSpPr>
            <a:spLocks noGrp="1"/>
          </p:cNvSpPr>
          <p:nvPr>
            <p:ph type="title"/>
          </p:nvPr>
        </p:nvSpPr>
        <p:spPr/>
        <p:txBody>
          <a:bodyPr/>
          <a:lstStyle/>
          <a:p>
            <a:r>
              <a:rPr lang="en-DE" dirty="0"/>
              <a:t>Methodology</a:t>
            </a:r>
          </a:p>
        </p:txBody>
      </p:sp>
      <p:graphicFrame>
        <p:nvGraphicFramePr>
          <p:cNvPr id="14" name="Content Placeholder 13">
            <a:extLst>
              <a:ext uri="{FF2B5EF4-FFF2-40B4-BE49-F238E27FC236}">
                <a16:creationId xmlns:a16="http://schemas.microsoft.com/office/drawing/2014/main" id="{AB05F4EC-99EF-8D2F-20E5-6F12E34B12D6}"/>
              </a:ext>
            </a:extLst>
          </p:cNvPr>
          <p:cNvGraphicFramePr>
            <a:graphicFrameLocks noGrp="1" noChangeAspect="1"/>
          </p:cNvGraphicFramePr>
          <p:nvPr>
            <p:ph idx="1"/>
            <p:extLst>
              <p:ext uri="{D42A27DB-BD31-4B8C-83A1-F6EECF244321}">
                <p14:modId xmlns:p14="http://schemas.microsoft.com/office/powerpoint/2010/main" val="768205899"/>
              </p:ext>
            </p:extLst>
          </p:nvPr>
        </p:nvGraphicFramePr>
        <p:xfrm>
          <a:off x="-2186773" y="980728"/>
          <a:ext cx="11523133"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1CE496C-46DC-3506-49EB-16455EFB60F0}"/>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84580307-6CE6-E778-DECA-73EEEE488151}"/>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0ED989F7-EEBE-3C12-3BA1-1DEB2E3C97AA}"/>
              </a:ext>
            </a:extLst>
          </p:cNvPr>
          <p:cNvSpPr>
            <a:spLocks noGrp="1"/>
          </p:cNvSpPr>
          <p:nvPr>
            <p:ph type="sldNum" sz="quarter" idx="12"/>
          </p:nvPr>
        </p:nvSpPr>
        <p:spPr/>
        <p:txBody>
          <a:bodyPr/>
          <a:lstStyle/>
          <a:p>
            <a:pPr>
              <a:defRPr/>
            </a:pPr>
            <a:fld id="{05BC9FAB-BDC1-47C0-A8BB-6E12A8205D33}" type="slidenum">
              <a:rPr lang="de-DE" smtClean="0"/>
              <a:pPr>
                <a:defRPr/>
              </a:pPr>
              <a:t>7</a:t>
            </a:fld>
            <a:endParaRPr lang="de-DE" dirty="0"/>
          </a:p>
        </p:txBody>
      </p:sp>
      <p:sp>
        <p:nvSpPr>
          <p:cNvPr id="9" name="Text Placeholder 8">
            <a:extLst>
              <a:ext uri="{FF2B5EF4-FFF2-40B4-BE49-F238E27FC236}">
                <a16:creationId xmlns:a16="http://schemas.microsoft.com/office/drawing/2014/main" id="{61D38B6C-9969-A823-6233-4E58CC4823E3}"/>
              </a:ext>
            </a:extLst>
          </p:cNvPr>
          <p:cNvSpPr>
            <a:spLocks noGrp="1"/>
          </p:cNvSpPr>
          <p:nvPr>
            <p:ph type="body" sz="quarter" idx="13"/>
          </p:nvPr>
        </p:nvSpPr>
        <p:spPr/>
        <p:txBody>
          <a:bodyPr/>
          <a:lstStyle/>
          <a:p>
            <a:r>
              <a:rPr lang="en-DE" dirty="0"/>
              <a:t>Defining Censorship</a:t>
            </a:r>
          </a:p>
        </p:txBody>
      </p:sp>
      <p:sp>
        <p:nvSpPr>
          <p:cNvPr id="15" name="TextBox 14">
            <a:extLst>
              <a:ext uri="{FF2B5EF4-FFF2-40B4-BE49-F238E27FC236}">
                <a16:creationId xmlns:a16="http://schemas.microsoft.com/office/drawing/2014/main" id="{B0B9C3F9-2292-BD05-3100-874881336656}"/>
              </a:ext>
            </a:extLst>
          </p:cNvPr>
          <p:cNvSpPr txBox="1"/>
          <p:nvPr/>
        </p:nvSpPr>
        <p:spPr>
          <a:xfrm>
            <a:off x="332903" y="980728"/>
            <a:ext cx="540305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DE" dirty="0">
              <a:latin typeface="Arial" pitchFamily="34" charset="0"/>
            </a:endParaRPr>
          </a:p>
        </p:txBody>
      </p:sp>
      <p:sp>
        <p:nvSpPr>
          <p:cNvPr id="2" name="TextBox 1">
            <a:extLst>
              <a:ext uri="{FF2B5EF4-FFF2-40B4-BE49-F238E27FC236}">
                <a16:creationId xmlns:a16="http://schemas.microsoft.com/office/drawing/2014/main" id="{024C7ECE-1A2A-4F45-39CB-6B2998FE0DED}"/>
              </a:ext>
            </a:extLst>
          </p:cNvPr>
          <p:cNvSpPr txBox="1"/>
          <p:nvPr/>
        </p:nvSpPr>
        <p:spPr>
          <a:xfrm>
            <a:off x="8223359" y="2548807"/>
            <a:ext cx="3455457" cy="1477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dirty="0">
                <a:latin typeface="Arial" pitchFamily="34" charset="0"/>
              </a:rPr>
              <a:t>We focused on the block proposal level as it’s measurable by us and better reflects the censorship transactions might face</a:t>
            </a:r>
          </a:p>
        </p:txBody>
      </p:sp>
      <p:sp>
        <p:nvSpPr>
          <p:cNvPr id="3" name="Right Arrow 2">
            <a:extLst>
              <a:ext uri="{FF2B5EF4-FFF2-40B4-BE49-F238E27FC236}">
                <a16:creationId xmlns:a16="http://schemas.microsoft.com/office/drawing/2014/main" id="{A7E7ED8B-B9BA-A750-26D1-1AB87172B09D}"/>
              </a:ext>
            </a:extLst>
          </p:cNvPr>
          <p:cNvSpPr/>
          <p:nvPr/>
        </p:nvSpPr>
        <p:spPr bwMode="auto">
          <a:xfrm>
            <a:off x="6600056" y="2960985"/>
            <a:ext cx="1009642" cy="720080"/>
          </a:xfrm>
          <a:prstGeom prst="rightArrow">
            <a:avLst/>
          </a:prstGeom>
          <a:solidFill>
            <a:schemeClr val="accent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Tree>
    <p:extLst>
      <p:ext uri="{BB962C8B-B14F-4D97-AF65-F5344CB8AC3E}">
        <p14:creationId xmlns:p14="http://schemas.microsoft.com/office/powerpoint/2010/main" val="324852313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6D2C7CE-9E1D-7CB7-B1A2-5DBBE7D6D812}"/>
              </a:ext>
            </a:extLst>
          </p:cNvPr>
          <p:cNvSpPr>
            <a:spLocks noGrp="1"/>
          </p:cNvSpPr>
          <p:nvPr>
            <p:ph type="title"/>
          </p:nvPr>
        </p:nvSpPr>
        <p:spPr/>
        <p:txBody>
          <a:bodyPr/>
          <a:lstStyle/>
          <a:p>
            <a:r>
              <a:rPr lang="en-DE" dirty="0"/>
              <a:t>Methodology</a:t>
            </a:r>
          </a:p>
        </p:txBody>
      </p:sp>
      <p:sp>
        <p:nvSpPr>
          <p:cNvPr id="12" name="Content Placeholder 11">
            <a:extLst>
              <a:ext uri="{FF2B5EF4-FFF2-40B4-BE49-F238E27FC236}">
                <a16:creationId xmlns:a16="http://schemas.microsoft.com/office/drawing/2014/main" id="{52847485-3E35-A2CC-2202-69BA52417552}"/>
              </a:ext>
            </a:extLst>
          </p:cNvPr>
          <p:cNvSpPr>
            <a:spLocks noGrp="1"/>
          </p:cNvSpPr>
          <p:nvPr>
            <p:ph idx="1"/>
          </p:nvPr>
        </p:nvSpPr>
        <p:spPr/>
        <p:txBody>
          <a:bodyPr/>
          <a:lstStyle/>
          <a:p>
            <a:r>
              <a:rPr lang="en-DE" dirty="0"/>
              <a:t>Censorship in the Block Proposal Process</a:t>
            </a:r>
          </a:p>
          <a:p>
            <a:endParaRPr lang="en-DE" dirty="0"/>
          </a:p>
          <a:p>
            <a:r>
              <a:rPr lang="en-DE" dirty="0"/>
              <a:t>Def: “</a:t>
            </a:r>
            <a:r>
              <a:rPr lang="en-GB" i="1" dirty="0">
                <a:latin typeface="Helvetica" pitchFamily="2" charset="0"/>
              </a:rPr>
              <a:t>T</a:t>
            </a:r>
            <a:r>
              <a:rPr lang="en-GB" i="1" dirty="0">
                <a:effectLst/>
                <a:latin typeface="Helvetica" pitchFamily="2" charset="0"/>
              </a:rPr>
              <a:t>he intentional exclusion</a:t>
            </a:r>
            <a:r>
              <a:rPr lang="en-GB" dirty="0">
                <a:latin typeface="Helvetica" pitchFamily="2" charset="0"/>
              </a:rPr>
              <a:t> </a:t>
            </a:r>
            <a:r>
              <a:rPr lang="en-GB" i="1" dirty="0">
                <a:effectLst/>
                <a:latin typeface="Helvetica" pitchFamily="2" charset="0"/>
              </a:rPr>
              <a:t>of any valid transaction </a:t>
            </a:r>
            <a:r>
              <a:rPr lang="en-GB" b="1" i="1" dirty="0">
                <a:effectLst/>
                <a:latin typeface="Helvetica" pitchFamily="2" charset="0"/>
              </a:rPr>
              <a:t>t</a:t>
            </a:r>
            <a:r>
              <a:rPr lang="en-GB" i="1" dirty="0">
                <a:effectLst/>
                <a:latin typeface="Helvetica" pitchFamily="2" charset="0"/>
              </a:rPr>
              <a:t> from a block </a:t>
            </a:r>
            <a:r>
              <a:rPr lang="en-GB" b="1" i="1" dirty="0">
                <a:effectLst/>
                <a:latin typeface="Helvetica" pitchFamily="2" charset="0"/>
              </a:rPr>
              <a:t>b</a:t>
            </a:r>
            <a:r>
              <a:rPr lang="en-GB" i="1" dirty="0">
                <a:effectLst/>
                <a:latin typeface="Helvetica" pitchFamily="2" charset="0"/>
              </a:rPr>
              <a:t> for reasons other than economic ones.”</a:t>
            </a:r>
            <a:endParaRPr lang="en-GB" dirty="0">
              <a:effectLst/>
              <a:latin typeface="Helvetica" pitchFamily="2" charset="0"/>
            </a:endParaRPr>
          </a:p>
        </p:txBody>
      </p:sp>
      <p:sp>
        <p:nvSpPr>
          <p:cNvPr id="4" name="Date Placeholder 3">
            <a:extLst>
              <a:ext uri="{FF2B5EF4-FFF2-40B4-BE49-F238E27FC236}">
                <a16:creationId xmlns:a16="http://schemas.microsoft.com/office/drawing/2014/main" id="{4C912425-5F58-C5E4-C806-FBB3550944B8}"/>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DA2A75D2-2989-3B23-79ED-A5C504E336D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38594A99-84D0-5698-2250-9AC6E960F02B}"/>
              </a:ext>
            </a:extLst>
          </p:cNvPr>
          <p:cNvSpPr>
            <a:spLocks noGrp="1"/>
          </p:cNvSpPr>
          <p:nvPr>
            <p:ph type="sldNum" sz="quarter" idx="12"/>
          </p:nvPr>
        </p:nvSpPr>
        <p:spPr/>
        <p:txBody>
          <a:bodyPr/>
          <a:lstStyle/>
          <a:p>
            <a:pPr>
              <a:defRPr/>
            </a:pPr>
            <a:fld id="{05BC9FAB-BDC1-47C0-A8BB-6E12A8205D33}" type="slidenum">
              <a:rPr lang="de-DE" smtClean="0"/>
              <a:pPr>
                <a:defRPr/>
              </a:pPr>
              <a:t>8</a:t>
            </a:fld>
            <a:endParaRPr lang="de-DE" dirty="0"/>
          </a:p>
        </p:txBody>
      </p:sp>
      <p:sp>
        <p:nvSpPr>
          <p:cNvPr id="13" name="Text Placeholder 12">
            <a:extLst>
              <a:ext uri="{FF2B5EF4-FFF2-40B4-BE49-F238E27FC236}">
                <a16:creationId xmlns:a16="http://schemas.microsoft.com/office/drawing/2014/main" id="{B851B2A8-EAFE-D8A4-0E70-810A5F2DE85C}"/>
              </a:ext>
            </a:extLst>
          </p:cNvPr>
          <p:cNvSpPr>
            <a:spLocks noGrp="1"/>
          </p:cNvSpPr>
          <p:nvPr>
            <p:ph type="body" sz="quarter" idx="13"/>
          </p:nvPr>
        </p:nvSpPr>
        <p:spPr/>
        <p:txBody>
          <a:bodyPr/>
          <a:lstStyle/>
          <a:p>
            <a:r>
              <a:rPr lang="en-DE" dirty="0"/>
              <a:t>Defining Censorship</a:t>
            </a:r>
          </a:p>
        </p:txBody>
      </p:sp>
      <p:sp>
        <p:nvSpPr>
          <p:cNvPr id="15" name="TextBox 14">
            <a:extLst>
              <a:ext uri="{FF2B5EF4-FFF2-40B4-BE49-F238E27FC236}">
                <a16:creationId xmlns:a16="http://schemas.microsoft.com/office/drawing/2014/main" id="{6204A71E-3F08-9522-AAC7-0D4D879DD5CD}"/>
              </a:ext>
            </a:extLst>
          </p:cNvPr>
          <p:cNvSpPr txBox="1"/>
          <p:nvPr/>
        </p:nvSpPr>
        <p:spPr>
          <a:xfrm>
            <a:off x="1402367" y="4672135"/>
            <a:ext cx="181571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400" dirty="0">
                <a:latin typeface="Arial" pitchFamily="34" charset="0"/>
              </a:rPr>
              <a:t>Tx </a:t>
            </a:r>
            <a:r>
              <a:rPr lang="en-DE" sz="1400" b="1" dirty="0">
                <a:latin typeface="Arial" pitchFamily="34" charset="0"/>
              </a:rPr>
              <a:t>t</a:t>
            </a:r>
            <a:r>
              <a:rPr lang="en-DE" sz="1400" dirty="0">
                <a:latin typeface="Arial" pitchFamily="34" charset="0"/>
              </a:rPr>
              <a:t> Broadcast</a:t>
            </a:r>
          </a:p>
        </p:txBody>
      </p:sp>
      <p:grpSp>
        <p:nvGrpSpPr>
          <p:cNvPr id="16" name="Group 15">
            <a:extLst>
              <a:ext uri="{FF2B5EF4-FFF2-40B4-BE49-F238E27FC236}">
                <a16:creationId xmlns:a16="http://schemas.microsoft.com/office/drawing/2014/main" id="{972204C0-BB7C-E00D-4089-363F3B3964CF}"/>
              </a:ext>
            </a:extLst>
          </p:cNvPr>
          <p:cNvGrpSpPr/>
          <p:nvPr/>
        </p:nvGrpSpPr>
        <p:grpSpPr>
          <a:xfrm>
            <a:off x="3359696" y="3943472"/>
            <a:ext cx="2053595" cy="1190329"/>
            <a:chOff x="3286183" y="2690464"/>
            <a:chExt cx="2053595" cy="1190329"/>
          </a:xfrm>
        </p:grpSpPr>
        <p:grpSp>
          <p:nvGrpSpPr>
            <p:cNvPr id="17" name="Group 16">
              <a:extLst>
                <a:ext uri="{FF2B5EF4-FFF2-40B4-BE49-F238E27FC236}">
                  <a16:creationId xmlns:a16="http://schemas.microsoft.com/office/drawing/2014/main" id="{DDD5631D-0AA9-9314-770A-8666D798D0CC}"/>
                </a:ext>
              </a:extLst>
            </p:cNvPr>
            <p:cNvGrpSpPr/>
            <p:nvPr/>
          </p:nvGrpSpPr>
          <p:grpSpPr>
            <a:xfrm>
              <a:off x="4425378" y="2690464"/>
              <a:ext cx="914400" cy="914400"/>
              <a:chOff x="4475101" y="2772167"/>
              <a:chExt cx="914400" cy="914400"/>
            </a:xfrm>
          </p:grpSpPr>
          <p:pic>
            <p:nvPicPr>
              <p:cNvPr id="22" name="Graphic 21" descr="Monitor with solid fill">
                <a:extLst>
                  <a:ext uri="{FF2B5EF4-FFF2-40B4-BE49-F238E27FC236}">
                    <a16:creationId xmlns:a16="http://schemas.microsoft.com/office/drawing/2014/main" id="{DDF68977-6E80-D39B-2EB8-7D6827FFF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5101" y="2772167"/>
                <a:ext cx="914400" cy="914400"/>
              </a:xfrm>
              <a:prstGeom prst="rect">
                <a:avLst/>
              </a:prstGeom>
            </p:spPr>
          </p:pic>
          <p:grpSp>
            <p:nvGrpSpPr>
              <p:cNvPr id="23" name="Group 22">
                <a:extLst>
                  <a:ext uri="{FF2B5EF4-FFF2-40B4-BE49-F238E27FC236}">
                    <a16:creationId xmlns:a16="http://schemas.microsoft.com/office/drawing/2014/main" id="{10AC8832-351C-4101-788F-DD3BEF9E2913}"/>
                  </a:ext>
                </a:extLst>
              </p:cNvPr>
              <p:cNvGrpSpPr>
                <a:grpSpLocks noChangeAspect="1"/>
              </p:cNvGrpSpPr>
              <p:nvPr/>
            </p:nvGrpSpPr>
            <p:grpSpPr>
              <a:xfrm>
                <a:off x="4848074" y="3030439"/>
                <a:ext cx="176933" cy="287067"/>
                <a:chOff x="6442938" y="0"/>
                <a:chExt cx="2028397" cy="3290991"/>
              </a:xfrm>
            </p:grpSpPr>
            <p:sp>
              <p:nvSpPr>
                <p:cNvPr id="24" name="Freeform 23">
                  <a:extLst>
                    <a:ext uri="{FF2B5EF4-FFF2-40B4-BE49-F238E27FC236}">
                      <a16:creationId xmlns:a16="http://schemas.microsoft.com/office/drawing/2014/main" id="{5F8AB9D2-F9B8-EB0E-9ECF-6F40517E9607}"/>
                    </a:ext>
                  </a:extLst>
                </p:cNvPr>
                <p:cNvSpPr/>
                <p:nvPr/>
              </p:nvSpPr>
              <p:spPr>
                <a:xfrm>
                  <a:off x="6442938" y="0"/>
                  <a:ext cx="1013998" cy="2280549"/>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25" name="Freeform 24">
                  <a:extLst>
                    <a:ext uri="{FF2B5EF4-FFF2-40B4-BE49-F238E27FC236}">
                      <a16:creationId xmlns:a16="http://schemas.microsoft.com/office/drawing/2014/main" id="{DBF28FB9-4675-8065-AFEF-8323E1B69EAE}"/>
                    </a:ext>
                  </a:extLst>
                </p:cNvPr>
                <p:cNvSpPr/>
                <p:nvPr/>
              </p:nvSpPr>
              <p:spPr>
                <a:xfrm>
                  <a:off x="7456936" y="0"/>
                  <a:ext cx="1013597" cy="2280549"/>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dirty="0"/>
                </a:p>
              </p:txBody>
            </p:sp>
            <p:sp>
              <p:nvSpPr>
                <p:cNvPr id="26" name="Freeform 25">
                  <a:extLst>
                    <a:ext uri="{FF2B5EF4-FFF2-40B4-BE49-F238E27FC236}">
                      <a16:creationId xmlns:a16="http://schemas.microsoft.com/office/drawing/2014/main" id="{FEF4F591-0A8C-542B-0A9A-F6507F82B627}"/>
                    </a:ext>
                  </a:extLst>
                </p:cNvPr>
                <p:cNvSpPr/>
                <p:nvPr/>
              </p:nvSpPr>
              <p:spPr>
                <a:xfrm>
                  <a:off x="6442938" y="1863057"/>
                  <a:ext cx="1013998" cy="1427934"/>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27" name="Freeform 26">
                  <a:extLst>
                    <a:ext uri="{FF2B5EF4-FFF2-40B4-BE49-F238E27FC236}">
                      <a16:creationId xmlns:a16="http://schemas.microsoft.com/office/drawing/2014/main" id="{D8DC17D1-4B98-164D-434B-6196338C2593}"/>
                    </a:ext>
                  </a:extLst>
                </p:cNvPr>
                <p:cNvSpPr/>
                <p:nvPr/>
              </p:nvSpPr>
              <p:spPr>
                <a:xfrm>
                  <a:off x="7456936" y="1863057"/>
                  <a:ext cx="1014399" cy="1427934"/>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sp>
          <p:nvSpPr>
            <p:cNvPr id="18" name="Double Brace 17">
              <a:extLst>
                <a:ext uri="{FF2B5EF4-FFF2-40B4-BE49-F238E27FC236}">
                  <a16:creationId xmlns:a16="http://schemas.microsoft.com/office/drawing/2014/main" id="{96F0F468-AED8-BB41-425E-76E7DBA6E156}"/>
                </a:ext>
              </a:extLst>
            </p:cNvPr>
            <p:cNvSpPr/>
            <p:nvPr/>
          </p:nvSpPr>
          <p:spPr bwMode="auto">
            <a:xfrm>
              <a:off x="3286183" y="2713964"/>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dirty="0"/>
            </a:p>
          </p:txBody>
        </p:sp>
        <p:sp>
          <p:nvSpPr>
            <p:cNvPr id="19" name="TextBox 18">
              <a:extLst>
                <a:ext uri="{FF2B5EF4-FFF2-40B4-BE49-F238E27FC236}">
                  <a16:creationId xmlns:a16="http://schemas.microsoft.com/office/drawing/2014/main" id="{788AEF22-12D0-DA15-6A14-D7B0499F8AE4}"/>
                </a:ext>
              </a:extLst>
            </p:cNvPr>
            <p:cNvSpPr txBox="1"/>
            <p:nvPr/>
          </p:nvSpPr>
          <p:spPr>
            <a:xfrm>
              <a:off x="3406203" y="2744851"/>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b="1" dirty="0">
                  <a:latin typeface="Arial" pitchFamily="34" charset="0"/>
                </a:rPr>
                <a:t>Tx 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cxnSp>
          <p:nvCxnSpPr>
            <p:cNvPr id="20" name="Straight Connector 19">
              <a:extLst>
                <a:ext uri="{FF2B5EF4-FFF2-40B4-BE49-F238E27FC236}">
                  <a16:creationId xmlns:a16="http://schemas.microsoft.com/office/drawing/2014/main" id="{9FD41638-D006-64A3-E33B-89C4397F7BDC}"/>
                </a:ext>
              </a:extLst>
            </p:cNvPr>
            <p:cNvCxnSpPr/>
            <p:nvPr/>
          </p:nvCxnSpPr>
          <p:spPr bwMode="auto">
            <a:xfrm>
              <a:off x="3440440" y="3573016"/>
              <a:ext cx="637831"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D114A5B0-6655-466E-8018-CCB407815ED9}"/>
                </a:ext>
              </a:extLst>
            </p:cNvPr>
            <p:cNvSpPr txBox="1"/>
            <p:nvPr/>
          </p:nvSpPr>
          <p:spPr>
            <a:xfrm>
              <a:off x="3286183" y="3573016"/>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sz="1400" dirty="0">
                  <a:latin typeface="Arial" pitchFamily="34" charset="0"/>
                </a:rPr>
                <a:t>Mempool</a:t>
              </a:r>
            </a:p>
          </p:txBody>
        </p:sp>
      </p:grpSp>
      <p:sp>
        <p:nvSpPr>
          <p:cNvPr id="28" name="TextBox 27">
            <a:extLst>
              <a:ext uri="{FF2B5EF4-FFF2-40B4-BE49-F238E27FC236}">
                <a16:creationId xmlns:a16="http://schemas.microsoft.com/office/drawing/2014/main" id="{0590D89D-A911-C6D7-B0FF-215AFD374C8C}"/>
              </a:ext>
            </a:extLst>
          </p:cNvPr>
          <p:cNvSpPr txBox="1"/>
          <p:nvPr/>
        </p:nvSpPr>
        <p:spPr>
          <a:xfrm>
            <a:off x="4363473" y="3672218"/>
            <a:ext cx="1574470"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Block Proposer</a:t>
            </a:r>
          </a:p>
        </p:txBody>
      </p:sp>
      <p:sp>
        <p:nvSpPr>
          <p:cNvPr id="7" name="Cube 6">
            <a:extLst>
              <a:ext uri="{FF2B5EF4-FFF2-40B4-BE49-F238E27FC236}">
                <a16:creationId xmlns:a16="http://schemas.microsoft.com/office/drawing/2014/main" id="{DD69AC58-C44A-EFEA-B693-95F76F8CB523}"/>
              </a:ext>
            </a:extLst>
          </p:cNvPr>
          <p:cNvSpPr>
            <a:spLocks noChangeAspect="1"/>
          </p:cNvSpPr>
          <p:nvPr/>
        </p:nvSpPr>
        <p:spPr bwMode="auto">
          <a:xfrm>
            <a:off x="8184616" y="4149080"/>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8" name="Cube 7">
            <a:extLst>
              <a:ext uri="{FF2B5EF4-FFF2-40B4-BE49-F238E27FC236}">
                <a16:creationId xmlns:a16="http://schemas.microsoft.com/office/drawing/2014/main" id="{08665E97-545A-194A-3FC1-1B6B9AB7C1AB}"/>
              </a:ext>
            </a:extLst>
          </p:cNvPr>
          <p:cNvSpPr>
            <a:spLocks noChangeAspect="1"/>
          </p:cNvSpPr>
          <p:nvPr/>
        </p:nvSpPr>
        <p:spPr bwMode="auto">
          <a:xfrm>
            <a:off x="9552616" y="4158352"/>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9" name="Cube 8">
            <a:extLst>
              <a:ext uri="{FF2B5EF4-FFF2-40B4-BE49-F238E27FC236}">
                <a16:creationId xmlns:a16="http://schemas.microsoft.com/office/drawing/2014/main" id="{1438D9C8-C8C5-CC0F-7D1B-78E08707C55D}"/>
              </a:ext>
            </a:extLst>
          </p:cNvPr>
          <p:cNvSpPr>
            <a:spLocks noChangeAspect="1"/>
          </p:cNvSpPr>
          <p:nvPr/>
        </p:nvSpPr>
        <p:spPr bwMode="auto">
          <a:xfrm>
            <a:off x="10920616" y="4158352"/>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cxnSp>
        <p:nvCxnSpPr>
          <p:cNvPr id="10" name="Straight Connector 9">
            <a:extLst>
              <a:ext uri="{FF2B5EF4-FFF2-40B4-BE49-F238E27FC236}">
                <a16:creationId xmlns:a16="http://schemas.microsoft.com/office/drawing/2014/main" id="{3E210C14-5168-0167-A3B0-21A6F0FF300D}"/>
              </a:ext>
            </a:extLst>
          </p:cNvPr>
          <p:cNvCxnSpPr>
            <a:cxnSpLocks/>
          </p:cNvCxnSpPr>
          <p:nvPr/>
        </p:nvCxnSpPr>
        <p:spPr bwMode="auto">
          <a:xfrm>
            <a:off x="8808896" y="4518312"/>
            <a:ext cx="743720"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4666AD6A-F3FB-3EFD-643B-7DDBF8952C81}"/>
              </a:ext>
            </a:extLst>
          </p:cNvPr>
          <p:cNvCxnSpPr>
            <a:cxnSpLocks/>
          </p:cNvCxnSpPr>
          <p:nvPr/>
        </p:nvCxnSpPr>
        <p:spPr bwMode="auto">
          <a:xfrm>
            <a:off x="10177048" y="4518312"/>
            <a:ext cx="743720"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6552ABE6-1B64-5774-C4B6-5995951E8F84}"/>
              </a:ext>
            </a:extLst>
          </p:cNvPr>
          <p:cNvSpPr txBox="1"/>
          <p:nvPr/>
        </p:nvSpPr>
        <p:spPr>
          <a:xfrm>
            <a:off x="8904616" y="5003317"/>
            <a:ext cx="1877437"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Ethereum Blockchain</a:t>
            </a:r>
          </a:p>
        </p:txBody>
      </p:sp>
      <p:grpSp>
        <p:nvGrpSpPr>
          <p:cNvPr id="33" name="Group 32">
            <a:extLst>
              <a:ext uri="{FF2B5EF4-FFF2-40B4-BE49-F238E27FC236}">
                <a16:creationId xmlns:a16="http://schemas.microsoft.com/office/drawing/2014/main" id="{AE1B5528-B4DD-F740-5124-DCEBC6F3B307}"/>
              </a:ext>
            </a:extLst>
          </p:cNvPr>
          <p:cNvGrpSpPr>
            <a:grpSpLocks noChangeAspect="1"/>
          </p:cNvGrpSpPr>
          <p:nvPr/>
        </p:nvGrpSpPr>
        <p:grpSpPr>
          <a:xfrm>
            <a:off x="8681855" y="4986400"/>
            <a:ext cx="199049" cy="324000"/>
            <a:chOff x="3968686" y="0"/>
            <a:chExt cx="2028397" cy="3301687"/>
          </a:xfrm>
        </p:grpSpPr>
        <p:sp>
          <p:nvSpPr>
            <p:cNvPr id="35" name="Freeform 34">
              <a:extLst>
                <a:ext uri="{FF2B5EF4-FFF2-40B4-BE49-F238E27FC236}">
                  <a16:creationId xmlns:a16="http://schemas.microsoft.com/office/drawing/2014/main" id="{D71D5FEE-AE31-FD75-D710-1551E41C1E68}"/>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36" name="Freeform 35">
              <a:extLst>
                <a:ext uri="{FF2B5EF4-FFF2-40B4-BE49-F238E27FC236}">
                  <a16:creationId xmlns:a16="http://schemas.microsoft.com/office/drawing/2014/main" id="{E24C8006-50F2-03E6-1841-3378F2E3F58E}"/>
                </a:ext>
              </a:extLst>
            </p:cNvPr>
            <p:cNvSpPr/>
            <p:nvPr/>
          </p:nvSpPr>
          <p:spPr>
            <a:xfrm>
              <a:off x="4982686" y="0"/>
              <a:ext cx="1013600" cy="2280543"/>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37" name="Freeform 36">
              <a:extLst>
                <a:ext uri="{FF2B5EF4-FFF2-40B4-BE49-F238E27FC236}">
                  <a16:creationId xmlns:a16="http://schemas.microsoft.com/office/drawing/2014/main" id="{602227FC-FE5A-5D26-16D0-F1557D00BAB7}"/>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38" name="Freeform 37">
              <a:extLst>
                <a:ext uri="{FF2B5EF4-FFF2-40B4-BE49-F238E27FC236}">
                  <a16:creationId xmlns:a16="http://schemas.microsoft.com/office/drawing/2014/main" id="{390B3BFD-54AA-74B7-5B25-1FBE5B0A613F}"/>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pic>
        <p:nvPicPr>
          <p:cNvPr id="40" name="Graphic 39" descr="Line arrow: Clockwise curve outline">
            <a:extLst>
              <a:ext uri="{FF2B5EF4-FFF2-40B4-BE49-F238E27FC236}">
                <a16:creationId xmlns:a16="http://schemas.microsoft.com/office/drawing/2014/main" id="{13B59B2F-F7D2-EBD6-693D-0CBE6E771C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756786">
            <a:off x="7065820" y="3944858"/>
            <a:ext cx="831273" cy="831273"/>
          </a:xfrm>
          <a:prstGeom prst="rect">
            <a:avLst/>
          </a:prstGeom>
        </p:spPr>
      </p:pic>
      <p:pic>
        <p:nvPicPr>
          <p:cNvPr id="42" name="Graphic 41" descr="Line arrow: Anti-clockwise curve outline">
            <a:extLst>
              <a:ext uri="{FF2B5EF4-FFF2-40B4-BE49-F238E27FC236}">
                <a16:creationId xmlns:a16="http://schemas.microsoft.com/office/drawing/2014/main" id="{A6B4CDB2-BDF0-24D6-419A-029F840041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300000">
            <a:off x="4616735" y="4890072"/>
            <a:ext cx="826893" cy="826893"/>
          </a:xfrm>
          <a:prstGeom prst="rect">
            <a:avLst/>
          </a:prstGeom>
        </p:spPr>
      </p:pic>
      <p:pic>
        <p:nvPicPr>
          <p:cNvPr id="43" name="Graphic 42" descr="Programmer male with solid fill">
            <a:extLst>
              <a:ext uri="{FF2B5EF4-FFF2-40B4-BE49-F238E27FC236}">
                <a16:creationId xmlns:a16="http://schemas.microsoft.com/office/drawing/2014/main" id="{CF70B7D1-984A-62EA-2F1E-054DA48C70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1411" y="4054414"/>
            <a:ext cx="896997" cy="896997"/>
          </a:xfrm>
          <a:prstGeom prst="rect">
            <a:avLst/>
          </a:prstGeom>
        </p:spPr>
      </p:pic>
      <p:sp>
        <p:nvSpPr>
          <p:cNvPr id="44" name="TextBox 43">
            <a:extLst>
              <a:ext uri="{FF2B5EF4-FFF2-40B4-BE49-F238E27FC236}">
                <a16:creationId xmlns:a16="http://schemas.microsoft.com/office/drawing/2014/main" id="{A635130B-26EA-8926-E35D-CFF2BC222BC7}"/>
              </a:ext>
            </a:extLst>
          </p:cNvPr>
          <p:cNvSpPr txBox="1"/>
          <p:nvPr/>
        </p:nvSpPr>
        <p:spPr>
          <a:xfrm>
            <a:off x="5735960" y="5310400"/>
            <a:ext cx="95410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dirty="0">
                <a:latin typeface="Arial" pitchFamily="34" charset="0"/>
              </a:rPr>
              <a:t>Block </a:t>
            </a:r>
            <a:r>
              <a:rPr lang="en-DE" b="1" i="1" dirty="0">
                <a:latin typeface="Arial" pitchFamily="34" charset="0"/>
              </a:rPr>
              <a:t>b</a:t>
            </a:r>
          </a:p>
        </p:txBody>
      </p:sp>
      <p:sp>
        <p:nvSpPr>
          <p:cNvPr id="45" name="TextBox 44">
            <a:extLst>
              <a:ext uri="{FF2B5EF4-FFF2-40B4-BE49-F238E27FC236}">
                <a16:creationId xmlns:a16="http://schemas.microsoft.com/office/drawing/2014/main" id="{88B16D7A-5707-C194-9E49-A2D161ACD4F4}"/>
              </a:ext>
            </a:extLst>
          </p:cNvPr>
          <p:cNvSpPr txBox="1"/>
          <p:nvPr/>
        </p:nvSpPr>
        <p:spPr>
          <a:xfrm>
            <a:off x="4758698" y="5569495"/>
            <a:ext cx="49244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Tx </a:t>
            </a:r>
            <a:r>
              <a:rPr lang="en-DE" sz="1400" b="1" i="1" dirty="0">
                <a:latin typeface="Arial" pitchFamily="34" charset="0"/>
              </a:rPr>
              <a:t>t</a:t>
            </a:r>
            <a:endParaRPr lang="en-DE" sz="1400" i="1" dirty="0">
              <a:latin typeface="Arial" pitchFamily="34" charset="0"/>
            </a:endParaRPr>
          </a:p>
        </p:txBody>
      </p:sp>
      <p:sp>
        <p:nvSpPr>
          <p:cNvPr id="46" name="TextBox 45">
            <a:extLst>
              <a:ext uri="{FF2B5EF4-FFF2-40B4-BE49-F238E27FC236}">
                <a16:creationId xmlns:a16="http://schemas.microsoft.com/office/drawing/2014/main" id="{8E8205BC-5917-62DB-AC9B-9251A2AF1A04}"/>
              </a:ext>
            </a:extLst>
          </p:cNvPr>
          <p:cNvSpPr txBox="1"/>
          <p:nvPr/>
        </p:nvSpPr>
        <p:spPr>
          <a:xfrm>
            <a:off x="4453476" y="4726712"/>
            <a:ext cx="985603"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dirty="0">
                <a:latin typeface="Arial" pitchFamily="34" charset="0"/>
              </a:rPr>
              <a:t>S</a:t>
            </a:r>
            <a:r>
              <a:rPr lang="en-DE" sz="1100" dirty="0">
                <a:latin typeface="Arial" pitchFamily="34" charset="0"/>
              </a:rPr>
              <a:t>elects Txs to include</a:t>
            </a:r>
          </a:p>
        </p:txBody>
      </p:sp>
      <p:sp>
        <p:nvSpPr>
          <p:cNvPr id="47" name="Cube 46">
            <a:extLst>
              <a:ext uri="{FF2B5EF4-FFF2-40B4-BE49-F238E27FC236}">
                <a16:creationId xmlns:a16="http://schemas.microsoft.com/office/drawing/2014/main" id="{2E6C456C-21D6-0015-FCCA-4344481F8247}"/>
              </a:ext>
            </a:extLst>
          </p:cNvPr>
          <p:cNvSpPr>
            <a:spLocks noChangeAspect="1"/>
          </p:cNvSpPr>
          <p:nvPr/>
        </p:nvSpPr>
        <p:spPr bwMode="auto">
          <a:xfrm>
            <a:off x="5880056" y="4520337"/>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4" name="Right Arrow 13">
            <a:extLst>
              <a:ext uri="{FF2B5EF4-FFF2-40B4-BE49-F238E27FC236}">
                <a16:creationId xmlns:a16="http://schemas.microsoft.com/office/drawing/2014/main" id="{54AEFF0B-A3B3-60C2-95CE-DBFE79128561}"/>
              </a:ext>
            </a:extLst>
          </p:cNvPr>
          <p:cNvSpPr/>
          <p:nvPr/>
        </p:nvSpPr>
        <p:spPr bwMode="auto">
          <a:xfrm>
            <a:off x="1683611" y="4400672"/>
            <a:ext cx="1284685" cy="204482"/>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Tree>
    <p:extLst>
      <p:ext uri="{BB962C8B-B14F-4D97-AF65-F5344CB8AC3E}">
        <p14:creationId xmlns:p14="http://schemas.microsoft.com/office/powerpoint/2010/main" val="357698829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6D2C7CE-9E1D-7CB7-B1A2-5DBBE7D6D812}"/>
              </a:ext>
            </a:extLst>
          </p:cNvPr>
          <p:cNvSpPr>
            <a:spLocks noGrp="1"/>
          </p:cNvSpPr>
          <p:nvPr>
            <p:ph type="title"/>
          </p:nvPr>
        </p:nvSpPr>
        <p:spPr/>
        <p:txBody>
          <a:bodyPr/>
          <a:lstStyle/>
          <a:p>
            <a:r>
              <a:rPr lang="en-DE" dirty="0"/>
              <a:t>Methodology</a:t>
            </a:r>
          </a:p>
        </p:txBody>
      </p:sp>
      <p:sp>
        <p:nvSpPr>
          <p:cNvPr id="12" name="Content Placeholder 11">
            <a:extLst>
              <a:ext uri="{FF2B5EF4-FFF2-40B4-BE49-F238E27FC236}">
                <a16:creationId xmlns:a16="http://schemas.microsoft.com/office/drawing/2014/main" id="{52847485-3E35-A2CC-2202-69BA52417552}"/>
              </a:ext>
            </a:extLst>
          </p:cNvPr>
          <p:cNvSpPr>
            <a:spLocks noGrp="1"/>
          </p:cNvSpPr>
          <p:nvPr>
            <p:ph idx="1"/>
          </p:nvPr>
        </p:nvSpPr>
        <p:spPr/>
        <p:txBody>
          <a:bodyPr/>
          <a:lstStyle/>
          <a:p>
            <a:r>
              <a:rPr lang="en-DE" dirty="0"/>
              <a:t>Censorship in the Block Proposal Process</a:t>
            </a:r>
          </a:p>
          <a:p>
            <a:endParaRPr lang="en-DE" dirty="0"/>
          </a:p>
          <a:p>
            <a:r>
              <a:rPr lang="en-DE" dirty="0"/>
              <a:t>Def: “</a:t>
            </a:r>
            <a:r>
              <a:rPr lang="en-GB" i="1" dirty="0">
                <a:latin typeface="Helvetica" pitchFamily="2" charset="0"/>
              </a:rPr>
              <a:t>T</a:t>
            </a:r>
            <a:r>
              <a:rPr lang="en-GB" i="1" dirty="0">
                <a:effectLst/>
                <a:latin typeface="Helvetica" pitchFamily="2" charset="0"/>
              </a:rPr>
              <a:t>he intentional exclusion</a:t>
            </a:r>
            <a:r>
              <a:rPr lang="en-GB" dirty="0">
                <a:latin typeface="Helvetica" pitchFamily="2" charset="0"/>
              </a:rPr>
              <a:t> </a:t>
            </a:r>
            <a:r>
              <a:rPr lang="en-GB" i="1" dirty="0">
                <a:effectLst/>
                <a:latin typeface="Helvetica" pitchFamily="2" charset="0"/>
              </a:rPr>
              <a:t>of any valid transaction </a:t>
            </a:r>
            <a:r>
              <a:rPr lang="en-GB" b="1" i="1" dirty="0">
                <a:effectLst/>
                <a:latin typeface="Helvetica" pitchFamily="2" charset="0"/>
              </a:rPr>
              <a:t>t</a:t>
            </a:r>
            <a:r>
              <a:rPr lang="en-GB" i="1" dirty="0">
                <a:effectLst/>
                <a:latin typeface="Helvetica" pitchFamily="2" charset="0"/>
              </a:rPr>
              <a:t> from a block </a:t>
            </a:r>
            <a:r>
              <a:rPr lang="en-GB" b="1" i="1" dirty="0">
                <a:effectLst/>
                <a:latin typeface="Helvetica" pitchFamily="2" charset="0"/>
              </a:rPr>
              <a:t>b</a:t>
            </a:r>
            <a:r>
              <a:rPr lang="en-GB" i="1" dirty="0">
                <a:effectLst/>
                <a:latin typeface="Helvetica" pitchFamily="2" charset="0"/>
              </a:rPr>
              <a:t> for reasons other than economic ones.”</a:t>
            </a:r>
            <a:endParaRPr lang="en-GB" dirty="0">
              <a:effectLst/>
              <a:latin typeface="Helvetica" pitchFamily="2" charset="0"/>
            </a:endParaRPr>
          </a:p>
        </p:txBody>
      </p:sp>
      <p:sp>
        <p:nvSpPr>
          <p:cNvPr id="4" name="Date Placeholder 3">
            <a:extLst>
              <a:ext uri="{FF2B5EF4-FFF2-40B4-BE49-F238E27FC236}">
                <a16:creationId xmlns:a16="http://schemas.microsoft.com/office/drawing/2014/main" id="{4C912425-5F58-C5E4-C806-FBB3550944B8}"/>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DA2A75D2-2989-3B23-79ED-A5C504E336D3}"/>
              </a:ext>
            </a:extLst>
          </p:cNvPr>
          <p:cNvSpPr>
            <a:spLocks noGrp="1"/>
          </p:cNvSpPr>
          <p:nvPr>
            <p:ph type="ftr" sz="quarter" idx="11"/>
          </p:nvPr>
        </p:nvSpPr>
        <p:spPr/>
        <p:txBody>
          <a:bodyPr/>
          <a:lstStyle/>
          <a:p>
            <a:r>
              <a:rPr lang="en-US" dirty="0"/>
              <a:t>231127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38594A99-84D0-5698-2250-9AC6E960F02B}"/>
              </a:ext>
            </a:extLst>
          </p:cNvPr>
          <p:cNvSpPr>
            <a:spLocks noGrp="1"/>
          </p:cNvSpPr>
          <p:nvPr>
            <p:ph type="sldNum" sz="quarter" idx="12"/>
          </p:nvPr>
        </p:nvSpPr>
        <p:spPr/>
        <p:txBody>
          <a:bodyPr/>
          <a:lstStyle/>
          <a:p>
            <a:pPr>
              <a:defRPr/>
            </a:pPr>
            <a:fld id="{05BC9FAB-BDC1-47C0-A8BB-6E12A8205D33}" type="slidenum">
              <a:rPr lang="de-DE" smtClean="0"/>
              <a:pPr>
                <a:defRPr/>
              </a:pPr>
              <a:t>9</a:t>
            </a:fld>
            <a:endParaRPr lang="de-DE" dirty="0"/>
          </a:p>
        </p:txBody>
      </p:sp>
      <p:sp>
        <p:nvSpPr>
          <p:cNvPr id="13" name="Text Placeholder 12">
            <a:extLst>
              <a:ext uri="{FF2B5EF4-FFF2-40B4-BE49-F238E27FC236}">
                <a16:creationId xmlns:a16="http://schemas.microsoft.com/office/drawing/2014/main" id="{B851B2A8-EAFE-D8A4-0E70-810A5F2DE85C}"/>
              </a:ext>
            </a:extLst>
          </p:cNvPr>
          <p:cNvSpPr>
            <a:spLocks noGrp="1"/>
          </p:cNvSpPr>
          <p:nvPr>
            <p:ph type="body" sz="quarter" idx="13"/>
          </p:nvPr>
        </p:nvSpPr>
        <p:spPr/>
        <p:txBody>
          <a:bodyPr/>
          <a:lstStyle/>
          <a:p>
            <a:r>
              <a:rPr lang="en-DE" dirty="0"/>
              <a:t>Defining Censorship</a:t>
            </a:r>
          </a:p>
        </p:txBody>
      </p:sp>
      <p:pic>
        <p:nvPicPr>
          <p:cNvPr id="14" name="Graphic 13" descr="Programmer male with solid fill">
            <a:extLst>
              <a:ext uri="{FF2B5EF4-FFF2-40B4-BE49-F238E27FC236}">
                <a16:creationId xmlns:a16="http://schemas.microsoft.com/office/drawing/2014/main" id="{D9F4DB68-19C7-1F6F-08DA-560689DA49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411" y="4054414"/>
            <a:ext cx="896997" cy="896997"/>
          </a:xfrm>
          <a:prstGeom prst="rect">
            <a:avLst/>
          </a:prstGeom>
        </p:spPr>
      </p:pic>
      <p:sp>
        <p:nvSpPr>
          <p:cNvPr id="15" name="TextBox 14">
            <a:extLst>
              <a:ext uri="{FF2B5EF4-FFF2-40B4-BE49-F238E27FC236}">
                <a16:creationId xmlns:a16="http://schemas.microsoft.com/office/drawing/2014/main" id="{6204A71E-3F08-9522-AAC7-0D4D879DD5CD}"/>
              </a:ext>
            </a:extLst>
          </p:cNvPr>
          <p:cNvSpPr txBox="1"/>
          <p:nvPr/>
        </p:nvSpPr>
        <p:spPr>
          <a:xfrm>
            <a:off x="1402367" y="4672135"/>
            <a:ext cx="181571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400" dirty="0">
                <a:latin typeface="Arial" pitchFamily="34" charset="0"/>
              </a:rPr>
              <a:t>Tx </a:t>
            </a:r>
            <a:r>
              <a:rPr lang="en-DE" sz="1400" b="1" dirty="0">
                <a:latin typeface="Arial" pitchFamily="34" charset="0"/>
              </a:rPr>
              <a:t>t</a:t>
            </a:r>
            <a:r>
              <a:rPr lang="en-DE" sz="1400" dirty="0">
                <a:latin typeface="Arial" pitchFamily="34" charset="0"/>
              </a:rPr>
              <a:t> Broadcast</a:t>
            </a:r>
          </a:p>
        </p:txBody>
      </p:sp>
      <p:grpSp>
        <p:nvGrpSpPr>
          <p:cNvPr id="16" name="Group 15">
            <a:extLst>
              <a:ext uri="{FF2B5EF4-FFF2-40B4-BE49-F238E27FC236}">
                <a16:creationId xmlns:a16="http://schemas.microsoft.com/office/drawing/2014/main" id="{972204C0-BB7C-E00D-4089-363F3B3964CF}"/>
              </a:ext>
            </a:extLst>
          </p:cNvPr>
          <p:cNvGrpSpPr/>
          <p:nvPr/>
        </p:nvGrpSpPr>
        <p:grpSpPr>
          <a:xfrm>
            <a:off x="3359696" y="3943472"/>
            <a:ext cx="2053595" cy="1190329"/>
            <a:chOff x="3286183" y="2690464"/>
            <a:chExt cx="2053595" cy="1190329"/>
          </a:xfrm>
        </p:grpSpPr>
        <p:grpSp>
          <p:nvGrpSpPr>
            <p:cNvPr id="17" name="Group 16">
              <a:extLst>
                <a:ext uri="{FF2B5EF4-FFF2-40B4-BE49-F238E27FC236}">
                  <a16:creationId xmlns:a16="http://schemas.microsoft.com/office/drawing/2014/main" id="{DDD5631D-0AA9-9314-770A-8666D798D0CC}"/>
                </a:ext>
              </a:extLst>
            </p:cNvPr>
            <p:cNvGrpSpPr/>
            <p:nvPr/>
          </p:nvGrpSpPr>
          <p:grpSpPr>
            <a:xfrm>
              <a:off x="4425378" y="2690464"/>
              <a:ext cx="914400" cy="914400"/>
              <a:chOff x="4475101" y="2772167"/>
              <a:chExt cx="914400" cy="914400"/>
            </a:xfrm>
          </p:grpSpPr>
          <p:pic>
            <p:nvPicPr>
              <p:cNvPr id="22" name="Graphic 21" descr="Monitor with solid fill">
                <a:extLst>
                  <a:ext uri="{FF2B5EF4-FFF2-40B4-BE49-F238E27FC236}">
                    <a16:creationId xmlns:a16="http://schemas.microsoft.com/office/drawing/2014/main" id="{DDF68977-6E80-D39B-2EB8-7D6827FFF0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5101" y="2772167"/>
                <a:ext cx="914400" cy="914400"/>
              </a:xfrm>
              <a:prstGeom prst="rect">
                <a:avLst/>
              </a:prstGeom>
            </p:spPr>
          </p:pic>
          <p:grpSp>
            <p:nvGrpSpPr>
              <p:cNvPr id="23" name="Group 22">
                <a:extLst>
                  <a:ext uri="{FF2B5EF4-FFF2-40B4-BE49-F238E27FC236}">
                    <a16:creationId xmlns:a16="http://schemas.microsoft.com/office/drawing/2014/main" id="{10AC8832-351C-4101-788F-DD3BEF9E2913}"/>
                  </a:ext>
                </a:extLst>
              </p:cNvPr>
              <p:cNvGrpSpPr>
                <a:grpSpLocks noChangeAspect="1"/>
              </p:cNvGrpSpPr>
              <p:nvPr/>
            </p:nvGrpSpPr>
            <p:grpSpPr>
              <a:xfrm>
                <a:off x="4848074" y="3030439"/>
                <a:ext cx="176933" cy="287067"/>
                <a:chOff x="6442938" y="0"/>
                <a:chExt cx="2028397" cy="3290991"/>
              </a:xfrm>
            </p:grpSpPr>
            <p:sp>
              <p:nvSpPr>
                <p:cNvPr id="24" name="Freeform 23">
                  <a:extLst>
                    <a:ext uri="{FF2B5EF4-FFF2-40B4-BE49-F238E27FC236}">
                      <a16:creationId xmlns:a16="http://schemas.microsoft.com/office/drawing/2014/main" id="{5F8AB9D2-F9B8-EB0E-9ECF-6F40517E9607}"/>
                    </a:ext>
                  </a:extLst>
                </p:cNvPr>
                <p:cNvSpPr/>
                <p:nvPr/>
              </p:nvSpPr>
              <p:spPr>
                <a:xfrm>
                  <a:off x="6442938" y="0"/>
                  <a:ext cx="1013998" cy="2280549"/>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25" name="Freeform 24">
                  <a:extLst>
                    <a:ext uri="{FF2B5EF4-FFF2-40B4-BE49-F238E27FC236}">
                      <a16:creationId xmlns:a16="http://schemas.microsoft.com/office/drawing/2014/main" id="{DBF28FB9-4675-8065-AFEF-8323E1B69EAE}"/>
                    </a:ext>
                  </a:extLst>
                </p:cNvPr>
                <p:cNvSpPr/>
                <p:nvPr/>
              </p:nvSpPr>
              <p:spPr>
                <a:xfrm>
                  <a:off x="7456936" y="0"/>
                  <a:ext cx="1013597" cy="2280549"/>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dirty="0"/>
                </a:p>
              </p:txBody>
            </p:sp>
            <p:sp>
              <p:nvSpPr>
                <p:cNvPr id="26" name="Freeform 25">
                  <a:extLst>
                    <a:ext uri="{FF2B5EF4-FFF2-40B4-BE49-F238E27FC236}">
                      <a16:creationId xmlns:a16="http://schemas.microsoft.com/office/drawing/2014/main" id="{FEF4F591-0A8C-542B-0A9A-F6507F82B627}"/>
                    </a:ext>
                  </a:extLst>
                </p:cNvPr>
                <p:cNvSpPr/>
                <p:nvPr/>
              </p:nvSpPr>
              <p:spPr>
                <a:xfrm>
                  <a:off x="6442938" y="1863057"/>
                  <a:ext cx="1013998" cy="1427934"/>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27" name="Freeform 26">
                  <a:extLst>
                    <a:ext uri="{FF2B5EF4-FFF2-40B4-BE49-F238E27FC236}">
                      <a16:creationId xmlns:a16="http://schemas.microsoft.com/office/drawing/2014/main" id="{D8DC17D1-4B98-164D-434B-6196338C2593}"/>
                    </a:ext>
                  </a:extLst>
                </p:cNvPr>
                <p:cNvSpPr/>
                <p:nvPr/>
              </p:nvSpPr>
              <p:spPr>
                <a:xfrm>
                  <a:off x="7456936" y="1863057"/>
                  <a:ext cx="1014399" cy="1427934"/>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sp>
          <p:nvSpPr>
            <p:cNvPr id="18" name="Double Brace 17">
              <a:extLst>
                <a:ext uri="{FF2B5EF4-FFF2-40B4-BE49-F238E27FC236}">
                  <a16:creationId xmlns:a16="http://schemas.microsoft.com/office/drawing/2014/main" id="{96F0F468-AED8-BB41-425E-76E7DBA6E156}"/>
                </a:ext>
              </a:extLst>
            </p:cNvPr>
            <p:cNvSpPr/>
            <p:nvPr/>
          </p:nvSpPr>
          <p:spPr bwMode="auto">
            <a:xfrm>
              <a:off x="3286183" y="2713964"/>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dirty="0"/>
            </a:p>
          </p:txBody>
        </p:sp>
        <p:sp>
          <p:nvSpPr>
            <p:cNvPr id="19" name="TextBox 18">
              <a:extLst>
                <a:ext uri="{FF2B5EF4-FFF2-40B4-BE49-F238E27FC236}">
                  <a16:creationId xmlns:a16="http://schemas.microsoft.com/office/drawing/2014/main" id="{788AEF22-12D0-DA15-6A14-D7B0499F8AE4}"/>
                </a:ext>
              </a:extLst>
            </p:cNvPr>
            <p:cNvSpPr txBox="1"/>
            <p:nvPr/>
          </p:nvSpPr>
          <p:spPr>
            <a:xfrm>
              <a:off x="3406203" y="2744851"/>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b="1" dirty="0">
                  <a:latin typeface="Arial" pitchFamily="34" charset="0"/>
                </a:rPr>
                <a:t>Tx 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cxnSp>
          <p:nvCxnSpPr>
            <p:cNvPr id="20" name="Straight Connector 19">
              <a:extLst>
                <a:ext uri="{FF2B5EF4-FFF2-40B4-BE49-F238E27FC236}">
                  <a16:creationId xmlns:a16="http://schemas.microsoft.com/office/drawing/2014/main" id="{9FD41638-D006-64A3-E33B-89C4397F7BDC}"/>
                </a:ext>
              </a:extLst>
            </p:cNvPr>
            <p:cNvCxnSpPr/>
            <p:nvPr/>
          </p:nvCxnSpPr>
          <p:spPr bwMode="auto">
            <a:xfrm>
              <a:off x="3440440" y="3573016"/>
              <a:ext cx="637831"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D114A5B0-6655-466E-8018-CCB407815ED9}"/>
                </a:ext>
              </a:extLst>
            </p:cNvPr>
            <p:cNvSpPr txBox="1"/>
            <p:nvPr/>
          </p:nvSpPr>
          <p:spPr>
            <a:xfrm>
              <a:off x="3286183" y="3573016"/>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sz="1400" dirty="0">
                  <a:latin typeface="Arial" pitchFamily="34" charset="0"/>
                </a:rPr>
                <a:t>Mempool</a:t>
              </a:r>
            </a:p>
          </p:txBody>
        </p:sp>
      </p:grpSp>
      <p:sp>
        <p:nvSpPr>
          <p:cNvPr id="28" name="TextBox 27">
            <a:extLst>
              <a:ext uri="{FF2B5EF4-FFF2-40B4-BE49-F238E27FC236}">
                <a16:creationId xmlns:a16="http://schemas.microsoft.com/office/drawing/2014/main" id="{0590D89D-A911-C6D7-B0FF-215AFD374C8C}"/>
              </a:ext>
            </a:extLst>
          </p:cNvPr>
          <p:cNvSpPr txBox="1"/>
          <p:nvPr/>
        </p:nvSpPr>
        <p:spPr>
          <a:xfrm>
            <a:off x="4363473" y="3672218"/>
            <a:ext cx="1574470"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Block Proposer</a:t>
            </a:r>
          </a:p>
        </p:txBody>
      </p:sp>
      <p:sp>
        <p:nvSpPr>
          <p:cNvPr id="7" name="Cube 6">
            <a:extLst>
              <a:ext uri="{FF2B5EF4-FFF2-40B4-BE49-F238E27FC236}">
                <a16:creationId xmlns:a16="http://schemas.microsoft.com/office/drawing/2014/main" id="{DD69AC58-C44A-EFEA-B693-95F76F8CB523}"/>
              </a:ext>
            </a:extLst>
          </p:cNvPr>
          <p:cNvSpPr>
            <a:spLocks noChangeAspect="1"/>
          </p:cNvSpPr>
          <p:nvPr/>
        </p:nvSpPr>
        <p:spPr bwMode="auto">
          <a:xfrm>
            <a:off x="8184616" y="4149080"/>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8" name="Cube 7">
            <a:extLst>
              <a:ext uri="{FF2B5EF4-FFF2-40B4-BE49-F238E27FC236}">
                <a16:creationId xmlns:a16="http://schemas.microsoft.com/office/drawing/2014/main" id="{08665E97-545A-194A-3FC1-1B6B9AB7C1AB}"/>
              </a:ext>
            </a:extLst>
          </p:cNvPr>
          <p:cNvSpPr>
            <a:spLocks noChangeAspect="1"/>
          </p:cNvSpPr>
          <p:nvPr/>
        </p:nvSpPr>
        <p:spPr bwMode="auto">
          <a:xfrm>
            <a:off x="9552616" y="4158352"/>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9" name="Cube 8">
            <a:extLst>
              <a:ext uri="{FF2B5EF4-FFF2-40B4-BE49-F238E27FC236}">
                <a16:creationId xmlns:a16="http://schemas.microsoft.com/office/drawing/2014/main" id="{1438D9C8-C8C5-CC0F-7D1B-78E08707C55D}"/>
              </a:ext>
            </a:extLst>
          </p:cNvPr>
          <p:cNvSpPr>
            <a:spLocks noChangeAspect="1"/>
          </p:cNvSpPr>
          <p:nvPr/>
        </p:nvSpPr>
        <p:spPr bwMode="auto">
          <a:xfrm>
            <a:off x="10920616" y="4158352"/>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cxnSp>
        <p:nvCxnSpPr>
          <p:cNvPr id="10" name="Straight Connector 9">
            <a:extLst>
              <a:ext uri="{FF2B5EF4-FFF2-40B4-BE49-F238E27FC236}">
                <a16:creationId xmlns:a16="http://schemas.microsoft.com/office/drawing/2014/main" id="{3E210C14-5168-0167-A3B0-21A6F0FF300D}"/>
              </a:ext>
            </a:extLst>
          </p:cNvPr>
          <p:cNvCxnSpPr>
            <a:cxnSpLocks/>
          </p:cNvCxnSpPr>
          <p:nvPr/>
        </p:nvCxnSpPr>
        <p:spPr bwMode="auto">
          <a:xfrm>
            <a:off x="8808896" y="4518312"/>
            <a:ext cx="743720"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4666AD6A-F3FB-3EFD-643B-7DDBF8952C81}"/>
              </a:ext>
            </a:extLst>
          </p:cNvPr>
          <p:cNvCxnSpPr>
            <a:cxnSpLocks/>
          </p:cNvCxnSpPr>
          <p:nvPr/>
        </p:nvCxnSpPr>
        <p:spPr bwMode="auto">
          <a:xfrm>
            <a:off x="10177048" y="4518312"/>
            <a:ext cx="743720"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6552ABE6-1B64-5774-C4B6-5995951E8F84}"/>
              </a:ext>
            </a:extLst>
          </p:cNvPr>
          <p:cNvSpPr txBox="1"/>
          <p:nvPr/>
        </p:nvSpPr>
        <p:spPr>
          <a:xfrm>
            <a:off x="8904616" y="5003317"/>
            <a:ext cx="1877437"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Ethereum Blockchain</a:t>
            </a:r>
          </a:p>
        </p:txBody>
      </p:sp>
      <p:grpSp>
        <p:nvGrpSpPr>
          <p:cNvPr id="33" name="Group 32">
            <a:extLst>
              <a:ext uri="{FF2B5EF4-FFF2-40B4-BE49-F238E27FC236}">
                <a16:creationId xmlns:a16="http://schemas.microsoft.com/office/drawing/2014/main" id="{AE1B5528-B4DD-F740-5124-DCEBC6F3B307}"/>
              </a:ext>
            </a:extLst>
          </p:cNvPr>
          <p:cNvGrpSpPr>
            <a:grpSpLocks noChangeAspect="1"/>
          </p:cNvGrpSpPr>
          <p:nvPr/>
        </p:nvGrpSpPr>
        <p:grpSpPr>
          <a:xfrm>
            <a:off x="8681855" y="4986400"/>
            <a:ext cx="199049" cy="324000"/>
            <a:chOff x="3968686" y="0"/>
            <a:chExt cx="2028397" cy="3301687"/>
          </a:xfrm>
        </p:grpSpPr>
        <p:sp>
          <p:nvSpPr>
            <p:cNvPr id="35" name="Freeform 34">
              <a:extLst>
                <a:ext uri="{FF2B5EF4-FFF2-40B4-BE49-F238E27FC236}">
                  <a16:creationId xmlns:a16="http://schemas.microsoft.com/office/drawing/2014/main" id="{D71D5FEE-AE31-FD75-D710-1551E41C1E68}"/>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36" name="Freeform 35">
              <a:extLst>
                <a:ext uri="{FF2B5EF4-FFF2-40B4-BE49-F238E27FC236}">
                  <a16:creationId xmlns:a16="http://schemas.microsoft.com/office/drawing/2014/main" id="{E24C8006-50F2-03E6-1841-3378F2E3F58E}"/>
                </a:ext>
              </a:extLst>
            </p:cNvPr>
            <p:cNvSpPr/>
            <p:nvPr/>
          </p:nvSpPr>
          <p:spPr>
            <a:xfrm>
              <a:off x="4982686" y="0"/>
              <a:ext cx="1013600" cy="2280543"/>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37" name="Freeform 36">
              <a:extLst>
                <a:ext uri="{FF2B5EF4-FFF2-40B4-BE49-F238E27FC236}">
                  <a16:creationId xmlns:a16="http://schemas.microsoft.com/office/drawing/2014/main" id="{602227FC-FE5A-5D26-16D0-F1557D00BAB7}"/>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38" name="Freeform 37">
              <a:extLst>
                <a:ext uri="{FF2B5EF4-FFF2-40B4-BE49-F238E27FC236}">
                  <a16:creationId xmlns:a16="http://schemas.microsoft.com/office/drawing/2014/main" id="{390B3BFD-54AA-74B7-5B25-1FBE5B0A613F}"/>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sp>
        <p:nvSpPr>
          <p:cNvPr id="39" name="Cube 38">
            <a:extLst>
              <a:ext uri="{FF2B5EF4-FFF2-40B4-BE49-F238E27FC236}">
                <a16:creationId xmlns:a16="http://schemas.microsoft.com/office/drawing/2014/main" id="{4D6E92FA-1CBC-FA81-EB1F-984236B8B0A9}"/>
              </a:ext>
            </a:extLst>
          </p:cNvPr>
          <p:cNvSpPr>
            <a:spLocks noChangeAspect="1"/>
          </p:cNvSpPr>
          <p:nvPr/>
        </p:nvSpPr>
        <p:spPr bwMode="auto">
          <a:xfrm>
            <a:off x="5880056" y="4520337"/>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pic>
        <p:nvPicPr>
          <p:cNvPr id="40" name="Graphic 39" descr="Line arrow: Clockwise curve outline">
            <a:extLst>
              <a:ext uri="{FF2B5EF4-FFF2-40B4-BE49-F238E27FC236}">
                <a16:creationId xmlns:a16="http://schemas.microsoft.com/office/drawing/2014/main" id="{13B59B2F-F7D2-EBD6-693D-0CBE6E771C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756786">
            <a:off x="7065820" y="3944858"/>
            <a:ext cx="831273" cy="831273"/>
          </a:xfrm>
          <a:prstGeom prst="rect">
            <a:avLst/>
          </a:prstGeom>
        </p:spPr>
      </p:pic>
      <p:sp>
        <p:nvSpPr>
          <p:cNvPr id="32" name="Rectangle 31">
            <a:extLst>
              <a:ext uri="{FF2B5EF4-FFF2-40B4-BE49-F238E27FC236}">
                <a16:creationId xmlns:a16="http://schemas.microsoft.com/office/drawing/2014/main" id="{CF230DFD-2663-B8DB-C6D1-EADE4EB22DA2}"/>
              </a:ext>
            </a:extLst>
          </p:cNvPr>
          <p:cNvSpPr/>
          <p:nvPr/>
        </p:nvSpPr>
        <p:spPr bwMode="auto">
          <a:xfrm>
            <a:off x="777045" y="3913732"/>
            <a:ext cx="720080" cy="551340"/>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pic>
        <p:nvPicPr>
          <p:cNvPr id="30" name="Graphic 29" descr="Sad face outline with solid fill">
            <a:extLst>
              <a:ext uri="{FF2B5EF4-FFF2-40B4-BE49-F238E27FC236}">
                <a16:creationId xmlns:a16="http://schemas.microsoft.com/office/drawing/2014/main" id="{9BE66E3A-84BD-451D-84F1-E0CE9AADF1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4363" y="3932083"/>
            <a:ext cx="621117" cy="621117"/>
          </a:xfrm>
          <a:prstGeom prst="rect">
            <a:avLst/>
          </a:prstGeom>
        </p:spPr>
      </p:pic>
      <p:pic>
        <p:nvPicPr>
          <p:cNvPr id="34" name="Graphic 33" descr="No sign with solid fill">
            <a:extLst>
              <a:ext uri="{FF2B5EF4-FFF2-40B4-BE49-F238E27FC236}">
                <a16:creationId xmlns:a16="http://schemas.microsoft.com/office/drawing/2014/main" id="{8A74D83F-CBA1-10AE-8187-508F1BD8B20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43872" y="5445224"/>
            <a:ext cx="567771" cy="567771"/>
          </a:xfrm>
          <a:prstGeom prst="rect">
            <a:avLst/>
          </a:prstGeom>
        </p:spPr>
      </p:pic>
      <p:sp>
        <p:nvSpPr>
          <p:cNvPr id="41" name="TextBox 40">
            <a:extLst>
              <a:ext uri="{FF2B5EF4-FFF2-40B4-BE49-F238E27FC236}">
                <a16:creationId xmlns:a16="http://schemas.microsoft.com/office/drawing/2014/main" id="{64E133FD-B6D8-3480-D564-5A1798167321}"/>
              </a:ext>
            </a:extLst>
          </p:cNvPr>
          <p:cNvSpPr txBox="1"/>
          <p:nvPr/>
        </p:nvSpPr>
        <p:spPr>
          <a:xfrm>
            <a:off x="4463648" y="5595905"/>
            <a:ext cx="49244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Tx </a:t>
            </a:r>
            <a:r>
              <a:rPr lang="en-DE" sz="1400" b="1" i="1" dirty="0">
                <a:latin typeface="Arial" pitchFamily="34" charset="0"/>
              </a:rPr>
              <a:t>t</a:t>
            </a:r>
          </a:p>
        </p:txBody>
      </p:sp>
      <p:sp>
        <p:nvSpPr>
          <p:cNvPr id="43" name="TextBox 42">
            <a:extLst>
              <a:ext uri="{FF2B5EF4-FFF2-40B4-BE49-F238E27FC236}">
                <a16:creationId xmlns:a16="http://schemas.microsoft.com/office/drawing/2014/main" id="{AFCE5AB4-3DA2-448D-6C0A-37B78EA58FFD}"/>
              </a:ext>
            </a:extLst>
          </p:cNvPr>
          <p:cNvSpPr txBox="1"/>
          <p:nvPr/>
        </p:nvSpPr>
        <p:spPr>
          <a:xfrm>
            <a:off x="4453476" y="4726712"/>
            <a:ext cx="985603"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dirty="0">
                <a:latin typeface="Arial" pitchFamily="34" charset="0"/>
              </a:rPr>
              <a:t>S</a:t>
            </a:r>
            <a:r>
              <a:rPr lang="en-DE" sz="1100" dirty="0">
                <a:latin typeface="Arial" pitchFamily="34" charset="0"/>
              </a:rPr>
              <a:t>elects Txs to include</a:t>
            </a:r>
          </a:p>
        </p:txBody>
      </p:sp>
      <p:pic>
        <p:nvPicPr>
          <p:cNvPr id="44" name="Graphic 43" descr="Line arrow: Anti-clockwise curve outline">
            <a:extLst>
              <a:ext uri="{FF2B5EF4-FFF2-40B4-BE49-F238E27FC236}">
                <a16:creationId xmlns:a16="http://schemas.microsoft.com/office/drawing/2014/main" id="{5EAE8F1B-41DE-CFF6-02F4-15D8C1BE95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6300000">
            <a:off x="4616735" y="4890072"/>
            <a:ext cx="826893" cy="826893"/>
          </a:xfrm>
          <a:prstGeom prst="rect">
            <a:avLst/>
          </a:prstGeom>
        </p:spPr>
      </p:pic>
      <p:sp>
        <p:nvSpPr>
          <p:cNvPr id="2" name="Right Arrow 1">
            <a:extLst>
              <a:ext uri="{FF2B5EF4-FFF2-40B4-BE49-F238E27FC236}">
                <a16:creationId xmlns:a16="http://schemas.microsoft.com/office/drawing/2014/main" id="{0C9118DA-874E-9413-9459-E71F352B18F1}"/>
              </a:ext>
            </a:extLst>
          </p:cNvPr>
          <p:cNvSpPr/>
          <p:nvPr/>
        </p:nvSpPr>
        <p:spPr bwMode="auto">
          <a:xfrm>
            <a:off x="1683611" y="4400672"/>
            <a:ext cx="1284685" cy="204482"/>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42" name="TextBox 41">
            <a:extLst>
              <a:ext uri="{FF2B5EF4-FFF2-40B4-BE49-F238E27FC236}">
                <a16:creationId xmlns:a16="http://schemas.microsoft.com/office/drawing/2014/main" id="{CBCB7E6D-5617-B09B-AEC1-6BFEF3B9FE27}"/>
              </a:ext>
            </a:extLst>
          </p:cNvPr>
          <p:cNvSpPr txBox="1"/>
          <p:nvPr/>
        </p:nvSpPr>
        <p:spPr>
          <a:xfrm>
            <a:off x="5735960" y="5310400"/>
            <a:ext cx="95410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dirty="0">
                <a:latin typeface="Arial" pitchFamily="34" charset="0"/>
              </a:rPr>
              <a:t>Block </a:t>
            </a:r>
            <a:r>
              <a:rPr lang="en-DE" b="1" i="1" dirty="0">
                <a:latin typeface="Arial" pitchFamily="34" charset="0"/>
              </a:rPr>
              <a:t>b</a:t>
            </a:r>
          </a:p>
        </p:txBody>
      </p:sp>
    </p:spTree>
    <p:extLst>
      <p:ext uri="{BB962C8B-B14F-4D97-AF65-F5344CB8AC3E}">
        <p14:creationId xmlns:p14="http://schemas.microsoft.com/office/powerpoint/2010/main" val="415915240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6FEE22EF-CE78-4652-AF62-532A236F1ECD}" vid="{E8268B09-2135-444D-9711-C6D24C3A78C2}"/>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sebis 2013 2</Template>
  <TotalTime>57725</TotalTime>
  <Words>4920</Words>
  <Application>Microsoft Macintosh PowerPoint</Application>
  <PresentationFormat>Widescreen</PresentationFormat>
  <Paragraphs>1026</Paragraphs>
  <Slides>48</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 Unicode MS</vt:lpstr>
      <vt:lpstr>Arial</vt:lpstr>
      <vt:lpstr>Cambria Math</vt:lpstr>
      <vt:lpstr>Helvetica</vt:lpstr>
      <vt:lpstr>Helvetica Neue</vt:lpstr>
      <vt:lpstr>Times New Roman</vt:lpstr>
      <vt:lpstr>TUM Neue Helvetica 75 Bold</vt:lpstr>
      <vt:lpstr>Wingdings</vt:lpstr>
      <vt:lpstr>Slides sebis 2013 2</vt:lpstr>
      <vt:lpstr>Analyzing and Measuring Censorship and its Effects on the Ethereum Blockchain</vt:lpstr>
      <vt:lpstr>Outline</vt:lpstr>
      <vt:lpstr>Introduction</vt:lpstr>
      <vt:lpstr>Research Questions</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Results</vt:lpstr>
      <vt:lpstr>Results</vt:lpstr>
      <vt:lpstr>Results</vt:lpstr>
      <vt:lpstr>Results</vt:lpstr>
      <vt:lpstr>Results</vt:lpstr>
      <vt:lpstr>Results</vt:lpstr>
      <vt:lpstr>Results</vt:lpstr>
      <vt:lpstr>Results</vt:lpstr>
      <vt:lpstr>Results</vt:lpstr>
      <vt:lpstr>Conclusion</vt:lpstr>
      <vt:lpstr>Conclusion</vt:lpstr>
      <vt:lpstr>Conclusion</vt:lpstr>
      <vt:lpstr>Conclusion</vt:lpstr>
      <vt:lpstr>Conclusion</vt:lpstr>
      <vt:lpstr>Limitations &amp; Future Work</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Implications of Maximal Extractable Value on Decentralization and Censorship Resistance of the Ethereum Blockchain</dc:title>
  <dc:creator>Cristian Neufuss</dc:creator>
  <dc:description>Copyright sebis</dc:description>
  <cp:lastModifiedBy>Cristian Neufuss</cp:lastModifiedBy>
  <cp:revision>47</cp:revision>
  <dcterms:created xsi:type="dcterms:W3CDTF">2023-02-28T00:29:45Z</dcterms:created>
  <dcterms:modified xsi:type="dcterms:W3CDTF">2023-11-27T17:57:30Z</dcterms:modified>
</cp:coreProperties>
</file>