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695" r:id="rId2"/>
    <p:sldId id="708" r:id="rId3"/>
    <p:sldId id="711" r:id="rId4"/>
    <p:sldId id="727" r:id="rId5"/>
    <p:sldId id="706" r:id="rId6"/>
    <p:sldId id="752" r:id="rId7"/>
    <p:sldId id="732" r:id="rId8"/>
    <p:sldId id="718" r:id="rId9"/>
    <p:sldId id="753" r:id="rId10"/>
    <p:sldId id="726" r:id="rId11"/>
    <p:sldId id="728" r:id="rId12"/>
    <p:sldId id="736" r:id="rId13"/>
    <p:sldId id="737" r:id="rId14"/>
    <p:sldId id="743" r:id="rId15"/>
    <p:sldId id="744" r:id="rId16"/>
    <p:sldId id="734" r:id="rId17"/>
    <p:sldId id="751" r:id="rId18"/>
    <p:sldId id="749" r:id="rId19"/>
    <p:sldId id="745" r:id="rId20"/>
    <p:sldId id="754" r:id="rId21"/>
    <p:sldId id="735" r:id="rId22"/>
    <p:sldId id="755" r:id="rId23"/>
    <p:sldId id="714" r:id="rId24"/>
    <p:sldId id="673" r:id="rId25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382"/>
    <a:srgbClr val="D4994E"/>
    <a:srgbClr val="0173D0"/>
    <a:srgbClr val="4A83AE"/>
    <a:srgbClr val="A0B7E3"/>
    <a:srgbClr val="C4DDF3"/>
    <a:srgbClr val="98C6EA"/>
    <a:srgbClr val="F3A91A"/>
    <a:srgbClr val="E8E6DF"/>
    <a:srgbClr val="B1B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9" autoAdjust="0"/>
    <p:restoredTop sz="86832" autoAdjust="0"/>
  </p:normalViewPr>
  <p:slideViewPr>
    <p:cSldViewPr>
      <p:cViewPr varScale="1">
        <p:scale>
          <a:sx n="155" d="100"/>
          <a:sy n="155" d="100"/>
        </p:scale>
        <p:origin x="304" y="17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720" y="21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152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93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80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92929"/>
              </a:solidFill>
              <a:effectLst/>
              <a:latin typeface="source-serif-pro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40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dirty="0">
              <a:solidFill>
                <a:srgbClr val="292929"/>
              </a:solidFill>
              <a:effectLst/>
              <a:latin typeface="source-serif-pro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7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92929"/>
              </a:solidFill>
              <a:effectLst/>
              <a:latin typeface="source-serif-pro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54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92929"/>
              </a:solidFill>
              <a:effectLst/>
              <a:latin typeface="source-serif-pro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10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23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Transition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90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407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OdeNet</a:t>
            </a:r>
            <a:r>
              <a:rPr lang="en-AU" dirty="0"/>
              <a:t>: no guarantee that a synonym is found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38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02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596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309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464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00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72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45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87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80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78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41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hdaSprachtechnologie/odenet" TargetMode="External"/><Relationship Id="rId5" Type="http://schemas.openxmlformats.org/officeDocument/2006/relationships/hyperlink" Target="https://github.com/gambolputty/german-nouns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2547766"/>
            <a:ext cx="11432843" cy="1141439"/>
          </a:xfrm>
        </p:spPr>
        <p:txBody>
          <a:bodyPr anchor="ctr"/>
          <a:lstStyle/>
          <a:p>
            <a:r>
              <a:rPr lang="en-US" dirty="0"/>
              <a:t>Leveraging Domain Knowledge for Class-Specific Keyword Extraction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431371" y="3694156"/>
            <a:ext cx="11431346" cy="636072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zh-CN" dirty="0"/>
              <a:t>Bachelor’s Thesis Kickoff Presentation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zh-CN" dirty="0" err="1"/>
              <a:t>Weixin</a:t>
            </a:r>
            <a:r>
              <a:rPr lang="en-US" altLang="zh-CN" dirty="0"/>
              <a:t> Yan, 26</a:t>
            </a:r>
            <a:r>
              <a:rPr lang="zh-CN" altLang="en-US" dirty="0"/>
              <a:t> </a:t>
            </a:r>
            <a:r>
              <a:rPr lang="en-US" altLang="zh-CN" dirty="0"/>
              <a:t>June</a:t>
            </a:r>
            <a:r>
              <a:rPr lang="zh-CN" altLang="en-US" dirty="0"/>
              <a:t> </a:t>
            </a:r>
            <a:r>
              <a:rPr lang="en-US" altLang="zh-CN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Initial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9DE292D-01E6-32F3-D84A-09ABFDB9DE5A}"/>
              </a:ext>
            </a:extLst>
          </p:cNvPr>
          <p:cNvSpPr/>
          <p:nvPr/>
        </p:nvSpPr>
        <p:spPr bwMode="auto">
          <a:xfrm>
            <a:off x="1772720" y="2983071"/>
            <a:ext cx="1247515" cy="4882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FE57C2-5283-0157-27BE-51966C80A896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3384" y="3497352"/>
            <a:ext cx="0" cy="337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807135-9B76-7BFC-EB7F-7202FE65DCD8}"/>
              </a:ext>
            </a:extLst>
          </p:cNvPr>
          <p:cNvGrpSpPr/>
          <p:nvPr/>
        </p:nvGrpSpPr>
        <p:grpSpPr>
          <a:xfrm>
            <a:off x="1598320" y="3815781"/>
            <a:ext cx="1534269" cy="837933"/>
            <a:chOff x="1598320" y="3815781"/>
            <a:chExt cx="1534269" cy="8379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9F3010-78E9-359C-A0D0-C0980B10C58D}"/>
                </a:ext>
              </a:extLst>
            </p:cNvPr>
            <p:cNvSpPr/>
            <p:nvPr/>
          </p:nvSpPr>
          <p:spPr bwMode="auto">
            <a:xfrm>
              <a:off x="1887187" y="3857807"/>
              <a:ext cx="956536" cy="729460"/>
            </a:xfrm>
            <a:prstGeom prst="rect">
              <a:avLst/>
            </a:prstGeom>
            <a:solidFill>
              <a:srgbClr val="F7BCA9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7" name="Graphic 16" descr="List outline">
              <a:extLst>
                <a:ext uri="{FF2B5EF4-FFF2-40B4-BE49-F238E27FC236}">
                  <a16:creationId xmlns:a16="http://schemas.microsoft.com/office/drawing/2014/main" id="{A4DC7720-70FF-C5B6-A0D2-72EC9D4D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98320" y="3815781"/>
              <a:ext cx="1534269" cy="83793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ABACA-12AC-D2E3-C2C7-5561B17F9654}"/>
              </a:ext>
            </a:extLst>
          </p:cNvPr>
          <p:cNvGrpSpPr/>
          <p:nvPr/>
        </p:nvGrpSpPr>
        <p:grpSpPr>
          <a:xfrm>
            <a:off x="1604797" y="3808605"/>
            <a:ext cx="1534269" cy="837933"/>
            <a:chOff x="1836759" y="4214970"/>
            <a:chExt cx="1534269" cy="8379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4F5043-C7C8-7F6C-EF9A-9A1448F47CAF}"/>
                </a:ext>
              </a:extLst>
            </p:cNvPr>
            <p:cNvSpPr/>
            <p:nvPr/>
          </p:nvSpPr>
          <p:spPr bwMode="auto">
            <a:xfrm>
              <a:off x="2130810" y="4266728"/>
              <a:ext cx="956536" cy="729460"/>
            </a:xfrm>
            <a:prstGeom prst="rect">
              <a:avLst/>
            </a:prstGeom>
            <a:solidFill>
              <a:srgbClr val="F7BCA9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1" name="Graphic 10" descr="List outline">
              <a:extLst>
                <a:ext uri="{FF2B5EF4-FFF2-40B4-BE49-F238E27FC236}">
                  <a16:creationId xmlns:a16="http://schemas.microsoft.com/office/drawing/2014/main" id="{627DFB28-1CE6-F940-F6A9-D692D0432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36759" y="4214970"/>
              <a:ext cx="1534269" cy="83793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A12B99-4CD5-0E0D-58AD-902C05D7534A}"/>
              </a:ext>
            </a:extLst>
          </p:cNvPr>
          <p:cNvSpPr txBox="1"/>
          <p:nvPr/>
        </p:nvSpPr>
        <p:spPr>
          <a:xfrm>
            <a:off x="1491817" y="4639361"/>
            <a:ext cx="17620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DE" sz="1600" dirty="0">
                <a:solidFill>
                  <a:srgbClr val="F7BCA9"/>
                </a:solidFill>
                <a:latin typeface="Arial" pitchFamily="34" charset="0"/>
              </a:rPr>
              <a:t>Seed</a:t>
            </a:r>
            <a:r>
              <a:rPr lang="zh-CN" altLang="en-US" sz="1600" dirty="0">
                <a:solidFill>
                  <a:srgbClr val="F7BCA9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F7BCA9"/>
                </a:solidFill>
                <a:latin typeface="Arial" pitchFamily="34" charset="0"/>
              </a:rPr>
              <a:t>keywords</a:t>
            </a:r>
            <a:endParaRPr lang="en-DE" sz="1600" dirty="0">
              <a:solidFill>
                <a:srgbClr val="F7BCA9"/>
              </a:solidFill>
              <a:latin typeface="Arial" pitchFamily="34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02EAFD6-2743-1EE3-8175-2A07008A5B85}"/>
              </a:ext>
            </a:extLst>
          </p:cNvPr>
          <p:cNvSpPr/>
          <p:nvPr/>
        </p:nvSpPr>
        <p:spPr bwMode="auto">
          <a:xfrm>
            <a:off x="5451486" y="2316431"/>
            <a:ext cx="1204132" cy="4882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Keyword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generation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(RQ3)</a:t>
            </a:r>
            <a:endParaRPr lang="en-DE" sz="14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DB4A38-0961-1FF4-8144-F527D72AC70B}"/>
              </a:ext>
            </a:extLst>
          </p:cNvPr>
          <p:cNvGrpSpPr/>
          <p:nvPr/>
        </p:nvGrpSpPr>
        <p:grpSpPr>
          <a:xfrm>
            <a:off x="6402606" y="1794652"/>
            <a:ext cx="1798769" cy="1572454"/>
            <a:chOff x="1586108" y="4708906"/>
            <a:chExt cx="1798769" cy="10057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3AE04-4D93-BCF4-D94C-11149DA276A7}"/>
                </a:ext>
              </a:extLst>
            </p:cNvPr>
            <p:cNvSpPr/>
            <p:nvPr/>
          </p:nvSpPr>
          <p:spPr bwMode="auto">
            <a:xfrm>
              <a:off x="1924774" y="4786327"/>
              <a:ext cx="1121438" cy="824891"/>
            </a:xfrm>
            <a:prstGeom prst="rect">
              <a:avLst/>
            </a:prstGeom>
            <a:solidFill>
              <a:srgbClr val="F3A91A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8" name="Graphic 27" descr="List outline">
              <a:extLst>
                <a:ext uri="{FF2B5EF4-FFF2-40B4-BE49-F238E27FC236}">
                  <a16:creationId xmlns:a16="http://schemas.microsoft.com/office/drawing/2014/main" id="{443125D4-04A9-2031-BE6F-0C42713C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6108" y="4708906"/>
              <a:ext cx="1798769" cy="100570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E404B4-FE5D-03C1-31F2-D5715B4405A3}"/>
              </a:ext>
            </a:extLst>
          </p:cNvPr>
          <p:cNvSpPr txBox="1"/>
          <p:nvPr/>
        </p:nvSpPr>
        <p:spPr>
          <a:xfrm>
            <a:off x="4928982" y="621618"/>
            <a:ext cx="577007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3000" dirty="0">
                <a:solidFill>
                  <a:srgbClr val="E8E6DF"/>
                </a:solidFill>
                <a:latin typeface="The Hand" panose="020F0502020204030204" pitchFamily="34" charset="0"/>
              </a:rPr>
              <a:t>}</a:t>
            </a:r>
            <a:endParaRPr lang="en-DE" sz="23000" dirty="0">
              <a:solidFill>
                <a:srgbClr val="E8E6DF"/>
              </a:solidFill>
              <a:latin typeface="The Hand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9977B3-D10E-A4E2-1B97-1F2E2904EA47}"/>
              </a:ext>
            </a:extLst>
          </p:cNvPr>
          <p:cNvGrpSpPr/>
          <p:nvPr/>
        </p:nvGrpSpPr>
        <p:grpSpPr>
          <a:xfrm>
            <a:off x="9329318" y="1102297"/>
            <a:ext cx="2249797" cy="4411460"/>
            <a:chOff x="9329318" y="937597"/>
            <a:chExt cx="2249797" cy="441146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3F48973-5C4D-DE95-FD64-975F1CA5653A}"/>
                </a:ext>
              </a:extLst>
            </p:cNvPr>
            <p:cNvSpPr/>
            <p:nvPr/>
          </p:nvSpPr>
          <p:spPr bwMode="auto">
            <a:xfrm>
              <a:off x="9860600" y="3893264"/>
              <a:ext cx="1275960" cy="1191499"/>
            </a:xfrm>
            <a:prstGeom prst="rect">
              <a:avLst/>
            </a:prstGeom>
            <a:solidFill>
              <a:srgbClr val="F3A91A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B7037CB-D904-864A-C4AF-AE3D88DF88F3}"/>
                </a:ext>
              </a:extLst>
            </p:cNvPr>
            <p:cNvSpPr/>
            <p:nvPr/>
          </p:nvSpPr>
          <p:spPr bwMode="auto">
            <a:xfrm>
              <a:off x="9800797" y="2810969"/>
              <a:ext cx="1337462" cy="1106030"/>
            </a:xfrm>
            <a:prstGeom prst="rect">
              <a:avLst/>
            </a:prstGeom>
            <a:solidFill>
              <a:srgbClr val="B1BA6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7DEC790-B0A7-49C2-F986-30C32A3C7631}"/>
                </a:ext>
              </a:extLst>
            </p:cNvPr>
            <p:cNvSpPr/>
            <p:nvPr/>
          </p:nvSpPr>
          <p:spPr bwMode="auto">
            <a:xfrm>
              <a:off x="9799098" y="1256366"/>
              <a:ext cx="1337462" cy="1554603"/>
            </a:xfrm>
            <a:prstGeom prst="rect">
              <a:avLst/>
            </a:prstGeom>
            <a:solidFill>
              <a:srgbClr val="F7BCA9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BF9BF26-5D28-DA97-63EF-DA3582ED8711}"/>
                </a:ext>
              </a:extLst>
            </p:cNvPr>
            <p:cNvGrpSpPr/>
            <p:nvPr/>
          </p:nvGrpSpPr>
          <p:grpSpPr>
            <a:xfrm>
              <a:off x="9329318" y="937597"/>
              <a:ext cx="2249797" cy="4411460"/>
              <a:chOff x="6570056" y="3286629"/>
              <a:chExt cx="2249797" cy="4411460"/>
            </a:xfrm>
          </p:grpSpPr>
          <p:pic>
            <p:nvPicPr>
              <p:cNvPr id="15" name="Graphic 14" descr="List with solid fill">
                <a:extLst>
                  <a:ext uri="{FF2B5EF4-FFF2-40B4-BE49-F238E27FC236}">
                    <a16:creationId xmlns:a16="http://schemas.microsoft.com/office/drawing/2014/main" id="{F7647E72-2448-0064-C6C2-9F11A23791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b="16455"/>
              <a:stretch/>
            </p:blipFill>
            <p:spPr>
              <a:xfrm>
                <a:off x="6570058" y="3286629"/>
                <a:ext cx="2249795" cy="1879584"/>
              </a:xfrm>
              <a:prstGeom prst="rect">
                <a:avLst/>
              </a:prstGeom>
            </p:spPr>
          </p:pic>
          <p:pic>
            <p:nvPicPr>
              <p:cNvPr id="46" name="Graphic 45" descr="List with solid fill">
                <a:extLst>
                  <a:ext uri="{FF2B5EF4-FFF2-40B4-BE49-F238E27FC236}">
                    <a16:creationId xmlns:a16="http://schemas.microsoft.com/office/drawing/2014/main" id="{1089EA40-0A19-1488-F6D7-22AA5D325C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8388" b="32727"/>
              <a:stretch/>
            </p:blipFill>
            <p:spPr>
              <a:xfrm>
                <a:off x="6570057" y="5166214"/>
                <a:ext cx="2249795" cy="1099818"/>
              </a:xfrm>
              <a:prstGeom prst="rect">
                <a:avLst/>
              </a:prstGeom>
            </p:spPr>
          </p:pic>
          <p:pic>
            <p:nvPicPr>
              <p:cNvPr id="50" name="Graphic 49" descr="List with solid fill">
                <a:extLst>
                  <a:ext uri="{FF2B5EF4-FFF2-40B4-BE49-F238E27FC236}">
                    <a16:creationId xmlns:a16="http://schemas.microsoft.com/office/drawing/2014/main" id="{55201AC2-0BCF-2021-9091-94C7701D0D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32390" b="-1"/>
              <a:stretch/>
            </p:blipFill>
            <p:spPr>
              <a:xfrm>
                <a:off x="6570056" y="6176973"/>
                <a:ext cx="2249795" cy="1521116"/>
              </a:xfrm>
              <a:prstGeom prst="rect">
                <a:avLst/>
              </a:prstGeom>
            </p:spPr>
          </p:pic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917967B-F2C3-B9F2-EBA2-674ADE0A71B9}"/>
              </a:ext>
            </a:extLst>
          </p:cNvPr>
          <p:cNvSpPr txBox="1"/>
          <p:nvPr/>
        </p:nvSpPr>
        <p:spPr>
          <a:xfrm>
            <a:off x="9441614" y="5513757"/>
            <a:ext cx="224979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</a:rPr>
              <a:t>(Reasonably)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complete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keyword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set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per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class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59FC48DE-3EBD-FD32-000A-D233DDA4A9B7}"/>
              </a:ext>
            </a:extLst>
          </p:cNvPr>
          <p:cNvSpPr/>
          <p:nvPr/>
        </p:nvSpPr>
        <p:spPr bwMode="auto">
          <a:xfrm rot="4163345">
            <a:off x="6221854" y="4371042"/>
            <a:ext cx="1351940" cy="488285"/>
          </a:xfrm>
          <a:prstGeom prst="rightArrow">
            <a:avLst/>
          </a:prstGeom>
          <a:solidFill>
            <a:srgbClr val="E8E6DF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273C81-6EE9-8725-0C6D-3161EC66BB36}"/>
              </a:ext>
            </a:extLst>
          </p:cNvPr>
          <p:cNvSpPr txBox="1"/>
          <p:nvPr/>
        </p:nvSpPr>
        <p:spPr>
          <a:xfrm>
            <a:off x="6387023" y="5397023"/>
            <a:ext cx="2199175" cy="1200329"/>
          </a:xfrm>
          <a:prstGeom prst="rect">
            <a:avLst/>
          </a:prstGeom>
          <a:solidFill>
            <a:srgbClr val="C4DDF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itchFamily="34" charset="0"/>
              </a:rPr>
              <a:t>Filtering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for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all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classes</a:t>
            </a:r>
          </a:p>
          <a:p>
            <a:pPr algn="ctr"/>
            <a:r>
              <a:rPr lang="en-US" altLang="zh-CN" dirty="0">
                <a:latin typeface="Arial" pitchFamily="34" charset="0"/>
              </a:rPr>
              <a:t>(e.g.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deduplication,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clustering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etc.)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367F5723-D2A7-72CC-2D81-E7E04022FE26}"/>
              </a:ext>
            </a:extLst>
          </p:cNvPr>
          <p:cNvSpPr/>
          <p:nvPr/>
        </p:nvSpPr>
        <p:spPr bwMode="auto">
          <a:xfrm rot="18662085">
            <a:off x="7925211" y="4204525"/>
            <a:ext cx="1828228" cy="4882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88" name="!!Group 87">
            <a:extLst>
              <a:ext uri="{FF2B5EF4-FFF2-40B4-BE49-F238E27FC236}">
                <a16:creationId xmlns:a16="http://schemas.microsoft.com/office/drawing/2014/main" id="{AB6C20ED-E14A-CFB8-BB42-67F148AAD8AD}"/>
              </a:ext>
            </a:extLst>
          </p:cNvPr>
          <p:cNvGrpSpPr/>
          <p:nvPr/>
        </p:nvGrpSpPr>
        <p:grpSpPr>
          <a:xfrm>
            <a:off x="-40172" y="2616001"/>
            <a:ext cx="1970575" cy="1772469"/>
            <a:chOff x="-40172" y="2451301"/>
            <a:chExt cx="1970575" cy="1772469"/>
          </a:xfrm>
        </p:grpSpPr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57550735-3CA7-7C57-2911-1586C9FB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40172" y="2451301"/>
              <a:ext cx="1970575" cy="119977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641AB9A-83E0-9A80-FFE1-B53DC3F1DA1C}"/>
                </a:ext>
              </a:extLst>
            </p:cNvPr>
            <p:cNvSpPr txBox="1"/>
            <p:nvPr/>
          </p:nvSpPr>
          <p:spPr>
            <a:xfrm>
              <a:off x="218787" y="3577439"/>
              <a:ext cx="147462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Subset</a:t>
              </a:r>
              <a:r>
                <a:rPr lang="zh-CN" alt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altLang="zh-C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data</a:t>
              </a:r>
              <a:r>
                <a:rPr lang="zh-CN" alt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altLang="zh-C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(~10k)</a:t>
              </a:r>
              <a:endParaRPr lang="en-DE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</a:endParaRPr>
            </a:p>
          </p:txBody>
        </p:sp>
      </p:grpSp>
      <p:sp>
        <p:nvSpPr>
          <p:cNvPr id="78" name="Fußzeilenplatzhalter 4">
            <a:extLst>
              <a:ext uri="{FF2B5EF4-FFF2-40B4-BE49-F238E27FC236}">
                <a16:creationId xmlns:a16="http://schemas.microsoft.com/office/drawing/2014/main" id="{44C78B1F-62E6-FA1B-7AD6-284EE238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53A3FF-A770-E281-B23D-7643748E7EAD}"/>
              </a:ext>
            </a:extLst>
          </p:cNvPr>
          <p:cNvSpPr txBox="1"/>
          <p:nvPr/>
        </p:nvSpPr>
        <p:spPr>
          <a:xfrm>
            <a:off x="1312741" y="2553367"/>
            <a:ext cx="2120174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Guided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keyword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extraction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(RQ2)</a:t>
            </a:r>
            <a:endParaRPr lang="en-DE" sz="1400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DE" dirty="0">
              <a:latin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5C4A0-E89F-7749-B6CD-7E4E04C83180}"/>
              </a:ext>
            </a:extLst>
          </p:cNvPr>
          <p:cNvSpPr/>
          <p:nvPr/>
        </p:nvSpPr>
        <p:spPr bwMode="auto">
          <a:xfrm>
            <a:off x="3450937" y="2526689"/>
            <a:ext cx="1170113" cy="1316076"/>
          </a:xfrm>
          <a:prstGeom prst="rect">
            <a:avLst/>
          </a:prstGeom>
          <a:solidFill>
            <a:srgbClr val="B1BA6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7" name="Graphic 46" descr="Tick with solid fill">
            <a:extLst>
              <a:ext uri="{FF2B5EF4-FFF2-40B4-BE49-F238E27FC236}">
                <a16:creationId xmlns:a16="http://schemas.microsoft.com/office/drawing/2014/main" id="{4A9DBB01-01DF-495F-BD60-8262143FD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9054" y="2676103"/>
            <a:ext cx="1124552" cy="112455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6216DCE-1D2F-1EB6-8B40-A57FA9C32955}"/>
              </a:ext>
            </a:extLst>
          </p:cNvPr>
          <p:cNvSpPr txBox="1"/>
          <p:nvPr/>
        </p:nvSpPr>
        <p:spPr>
          <a:xfrm>
            <a:off x="4715132" y="4638324"/>
            <a:ext cx="11849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itchFamily="34" charset="0"/>
              </a:rPr>
              <a:t>discarded</a:t>
            </a:r>
            <a:endParaRPr lang="en-DE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4F11D-D2DA-CC93-073D-90C41AA22BB0}"/>
              </a:ext>
            </a:extLst>
          </p:cNvPr>
          <p:cNvSpPr/>
          <p:nvPr/>
        </p:nvSpPr>
        <p:spPr bwMode="auto">
          <a:xfrm>
            <a:off x="3445506" y="3842764"/>
            <a:ext cx="1170113" cy="1366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BD058E-9A25-2E0A-0CE0-2DCCE382F971}"/>
              </a:ext>
            </a:extLst>
          </p:cNvPr>
          <p:cNvGrpSpPr/>
          <p:nvPr/>
        </p:nvGrpSpPr>
        <p:grpSpPr>
          <a:xfrm>
            <a:off x="3121005" y="2358364"/>
            <a:ext cx="1827318" cy="3002368"/>
            <a:chOff x="3121005" y="2193664"/>
            <a:chExt cx="1827318" cy="3002368"/>
          </a:xfrm>
        </p:grpSpPr>
        <p:pic>
          <p:nvPicPr>
            <p:cNvPr id="72" name="Graphic 71" descr="List outline">
              <a:extLst>
                <a:ext uri="{FF2B5EF4-FFF2-40B4-BE49-F238E27FC236}">
                  <a16:creationId xmlns:a16="http://schemas.microsoft.com/office/drawing/2014/main" id="{82515433-8E76-D85F-4732-D5799A10F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7920"/>
            <a:stretch/>
          </p:blipFill>
          <p:spPr>
            <a:xfrm>
              <a:off x="3121005" y="2193664"/>
              <a:ext cx="1826798" cy="1499442"/>
            </a:xfrm>
            <a:prstGeom prst="rect">
              <a:avLst/>
            </a:prstGeom>
          </p:spPr>
        </p:pic>
        <p:pic>
          <p:nvPicPr>
            <p:cNvPr id="73" name="Graphic 72" descr="List outline">
              <a:extLst>
                <a:ext uri="{FF2B5EF4-FFF2-40B4-BE49-F238E27FC236}">
                  <a16:creationId xmlns:a16="http://schemas.microsoft.com/office/drawing/2014/main" id="{49A6674E-CB8F-53EA-B06A-67C939177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4600"/>
            <a:stretch/>
          </p:blipFill>
          <p:spPr>
            <a:xfrm>
              <a:off x="3121525" y="3635955"/>
              <a:ext cx="1826798" cy="1560077"/>
            </a:xfrm>
            <a:prstGeom prst="rect">
              <a:avLst/>
            </a:prstGeom>
          </p:spPr>
        </p:pic>
      </p:grpSp>
      <p:pic>
        <p:nvPicPr>
          <p:cNvPr id="51" name="Graphic 50" descr="Close with solid fill">
            <a:extLst>
              <a:ext uri="{FF2B5EF4-FFF2-40B4-BE49-F238E27FC236}">
                <a16:creationId xmlns:a16="http://schemas.microsoft.com/office/drawing/2014/main" id="{FB371E58-58EA-DC71-17AB-AE2C866EA3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7415" y="3903787"/>
            <a:ext cx="1368155" cy="136815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B2AF37C-40D1-8FF1-988B-2CAD1D9D2224}"/>
              </a:ext>
            </a:extLst>
          </p:cNvPr>
          <p:cNvSpPr/>
          <p:nvPr/>
        </p:nvSpPr>
        <p:spPr bwMode="auto">
          <a:xfrm>
            <a:off x="3196953" y="960950"/>
            <a:ext cx="5004421" cy="2881815"/>
          </a:xfrm>
          <a:prstGeom prst="rect">
            <a:avLst/>
          </a:prstGeom>
          <a:noFill/>
          <a:ln w="63500">
            <a:solidFill>
              <a:srgbClr val="C4DDF3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E8860A-68DE-AC8E-317F-886F68ACB64E}"/>
              </a:ext>
            </a:extLst>
          </p:cNvPr>
          <p:cNvSpPr txBox="1"/>
          <p:nvPr/>
        </p:nvSpPr>
        <p:spPr>
          <a:xfrm>
            <a:off x="3149551" y="5312019"/>
            <a:ext cx="176202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List</a:t>
            </a:r>
            <a:r>
              <a:rPr lang="zh-CN" altLang="en-US" sz="1600" dirty="0">
                <a:solidFill>
                  <a:srgbClr val="B1BA66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of</a:t>
            </a:r>
            <a:r>
              <a:rPr lang="zh-CN" altLang="en-US" sz="1600" dirty="0">
                <a:solidFill>
                  <a:srgbClr val="B1BA66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extracted</a:t>
            </a:r>
            <a:r>
              <a:rPr lang="zh-CN" altLang="en-US" sz="1600" dirty="0">
                <a:solidFill>
                  <a:srgbClr val="B1BA66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keywords</a:t>
            </a:r>
            <a:endParaRPr lang="en-DE" sz="1600" dirty="0">
              <a:solidFill>
                <a:srgbClr val="B1BA66"/>
              </a:solidFill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40869-9B7A-FD15-2957-BF3E3489051D}"/>
              </a:ext>
            </a:extLst>
          </p:cNvPr>
          <p:cNvSpPr txBox="1"/>
          <p:nvPr/>
        </p:nvSpPr>
        <p:spPr>
          <a:xfrm>
            <a:off x="6413909" y="1254464"/>
            <a:ext cx="178039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List</a:t>
            </a:r>
            <a:r>
              <a:rPr lang="zh-CN" altLang="en-US" sz="1600" dirty="0">
                <a:solidFill>
                  <a:srgbClr val="F3A91A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of</a:t>
            </a:r>
            <a:r>
              <a:rPr lang="zh-CN" altLang="en-US" sz="1600" dirty="0">
                <a:solidFill>
                  <a:srgbClr val="F3A91A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generated</a:t>
            </a:r>
            <a:r>
              <a:rPr lang="zh-CN" altLang="en-US" sz="1600" dirty="0">
                <a:solidFill>
                  <a:srgbClr val="F3A91A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keywords</a:t>
            </a:r>
            <a:endParaRPr lang="en-DE" sz="1600" dirty="0">
              <a:solidFill>
                <a:srgbClr val="F3A91A"/>
              </a:solidFill>
              <a:latin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C21AF-7669-FF42-4B47-8027959DBC95}"/>
              </a:ext>
            </a:extLst>
          </p:cNvPr>
          <p:cNvSpPr txBox="1"/>
          <p:nvPr/>
        </p:nvSpPr>
        <p:spPr>
          <a:xfrm>
            <a:off x="332903" y="762260"/>
            <a:ext cx="214674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Illustrated workflow</a:t>
            </a:r>
            <a:b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118 L 0.1362 -0.358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25" grpId="0" animBg="1"/>
      <p:bldP spid="40" grpId="0"/>
      <p:bldP spid="66" grpId="0"/>
      <p:bldP spid="68" grpId="0" animBg="1"/>
      <p:bldP spid="70" grpId="0" animBg="1"/>
      <p:bldP spid="75" grpId="0" animBg="1"/>
      <p:bldP spid="84" grpId="0"/>
      <p:bldP spid="9" grpId="0" animBg="1"/>
      <p:bldP spid="79" grpId="0"/>
      <p:bldP spid="10" grpId="0" animBg="1"/>
      <p:bldP spid="42" grpId="0" animBg="1"/>
      <p:bldP spid="2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Initial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Results:</a:t>
            </a:r>
            <a:r>
              <a:rPr lang="zh-CN" altLang="en-US" sz="3000" dirty="0"/>
              <a:t> </a:t>
            </a:r>
            <a:r>
              <a:rPr lang="en-GB" altLang="zh-CN" sz="3000" dirty="0"/>
              <a:t>Example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9DE292D-01E6-32F3-D84A-09ABFDB9DE5A}"/>
              </a:ext>
            </a:extLst>
          </p:cNvPr>
          <p:cNvSpPr/>
          <p:nvPr/>
        </p:nvSpPr>
        <p:spPr bwMode="auto">
          <a:xfrm>
            <a:off x="1772720" y="2983071"/>
            <a:ext cx="1247515" cy="4882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FE57C2-5283-0157-27BE-51966C80A896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3384" y="3497352"/>
            <a:ext cx="0" cy="337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984D61-3B83-9718-95D9-36809DDC5D9A}"/>
              </a:ext>
            </a:extLst>
          </p:cNvPr>
          <p:cNvGrpSpPr/>
          <p:nvPr/>
        </p:nvGrpSpPr>
        <p:grpSpPr>
          <a:xfrm>
            <a:off x="1491817" y="3815780"/>
            <a:ext cx="1762021" cy="1654578"/>
            <a:chOff x="1491817" y="3651080"/>
            <a:chExt cx="1762021" cy="165457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8CDDEBF-F22C-B698-9877-203F6BE4261A}"/>
                </a:ext>
              </a:extLst>
            </p:cNvPr>
            <p:cNvGrpSpPr/>
            <p:nvPr/>
          </p:nvGrpSpPr>
          <p:grpSpPr>
            <a:xfrm>
              <a:off x="1598320" y="3651080"/>
              <a:ext cx="1534269" cy="837933"/>
              <a:chOff x="1586108" y="4410769"/>
              <a:chExt cx="1798769" cy="130384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9F3010-78E9-359C-A0D0-C0980B10C58D}"/>
                  </a:ext>
                </a:extLst>
              </p:cNvPr>
              <p:cNvSpPr/>
              <p:nvPr/>
            </p:nvSpPr>
            <p:spPr bwMode="auto">
              <a:xfrm>
                <a:off x="1924774" y="4476162"/>
                <a:ext cx="1121438" cy="1135057"/>
              </a:xfrm>
              <a:prstGeom prst="rect">
                <a:avLst/>
              </a:prstGeom>
              <a:solidFill>
                <a:srgbClr val="F7BCA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7" name="Graphic 16" descr="List outline">
                <a:extLst>
                  <a:ext uri="{FF2B5EF4-FFF2-40B4-BE49-F238E27FC236}">
                    <a16:creationId xmlns:a16="http://schemas.microsoft.com/office/drawing/2014/main" id="{A4DC7720-70FF-C5B6-A0D2-72EC9D4D8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86108" y="4410769"/>
                <a:ext cx="1798769" cy="1303843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A12B99-4CD5-0E0D-58AD-902C05D7534A}"/>
                </a:ext>
              </a:extLst>
            </p:cNvPr>
            <p:cNvSpPr txBox="1"/>
            <p:nvPr/>
          </p:nvSpPr>
          <p:spPr>
            <a:xfrm>
              <a:off x="1491817" y="4474661"/>
              <a:ext cx="176202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DE" sz="1600" dirty="0">
                  <a:solidFill>
                    <a:srgbClr val="F7BCA9"/>
                  </a:solidFill>
                  <a:latin typeface="Arial" pitchFamily="34" charset="0"/>
                </a:rPr>
                <a:t>Seed</a:t>
              </a:r>
              <a:r>
                <a:rPr lang="zh-CN" altLang="en-US" sz="1600" dirty="0">
                  <a:solidFill>
                    <a:srgbClr val="F7BCA9"/>
                  </a:solidFill>
                  <a:latin typeface="Arial" pitchFamily="34" charset="0"/>
                </a:rPr>
                <a:t> </a:t>
              </a:r>
              <a:r>
                <a:rPr lang="en-US" altLang="zh-CN" sz="1600" dirty="0">
                  <a:solidFill>
                    <a:srgbClr val="F7BCA9"/>
                  </a:solidFill>
                  <a:latin typeface="Arial" pitchFamily="34" charset="0"/>
                </a:rPr>
                <a:t>keywords</a:t>
              </a:r>
              <a:r>
                <a:rPr lang="zh-CN" altLang="en-US" sz="1600" dirty="0">
                  <a:solidFill>
                    <a:srgbClr val="F7BCA9"/>
                  </a:solidFill>
                  <a:latin typeface="Arial" pitchFamily="34" charset="0"/>
                </a:rPr>
                <a:t> </a:t>
              </a:r>
              <a:r>
                <a:rPr lang="en-US" altLang="zh-CN" sz="1600" dirty="0">
                  <a:solidFill>
                    <a:srgbClr val="F7BCA9"/>
                  </a:solidFill>
                  <a:latin typeface="Arial" pitchFamily="34" charset="0"/>
                </a:rPr>
                <a:t>(taken</a:t>
              </a:r>
              <a:r>
                <a:rPr lang="zh-CN" altLang="en-US" sz="1600" dirty="0">
                  <a:solidFill>
                    <a:srgbClr val="F7BCA9"/>
                  </a:solidFill>
                  <a:latin typeface="Arial" pitchFamily="34" charset="0"/>
                </a:rPr>
                <a:t> </a:t>
              </a:r>
              <a:r>
                <a:rPr lang="en-US" altLang="zh-CN" sz="1600" dirty="0">
                  <a:solidFill>
                    <a:srgbClr val="F7BCA9"/>
                  </a:solidFill>
                  <a:latin typeface="Arial" pitchFamily="34" charset="0"/>
                </a:rPr>
                <a:t>from</a:t>
              </a:r>
              <a:r>
                <a:rPr lang="zh-CN" altLang="en-US" sz="1600" dirty="0">
                  <a:solidFill>
                    <a:srgbClr val="F7BCA9"/>
                  </a:solidFill>
                  <a:latin typeface="Arial" pitchFamily="34" charset="0"/>
                </a:rPr>
                <a:t> </a:t>
              </a:r>
              <a:r>
                <a:rPr lang="en-US" altLang="zh-CN" sz="1600" dirty="0">
                  <a:solidFill>
                    <a:srgbClr val="F7BCA9"/>
                  </a:solidFill>
                  <a:latin typeface="Arial" pitchFamily="34" charset="0"/>
                </a:rPr>
                <a:t>WZ2008)</a:t>
              </a:r>
              <a:endParaRPr lang="en-DE" sz="1600" dirty="0">
                <a:solidFill>
                  <a:srgbClr val="F7BCA9"/>
                </a:solidFill>
                <a:latin typeface="Arial" pitchFamily="34" charset="0"/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02EAFD6-2743-1EE3-8175-2A07008A5B85}"/>
              </a:ext>
            </a:extLst>
          </p:cNvPr>
          <p:cNvSpPr/>
          <p:nvPr/>
        </p:nvSpPr>
        <p:spPr bwMode="auto">
          <a:xfrm>
            <a:off x="5451486" y="2316431"/>
            <a:ext cx="1204132" cy="4882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Keyword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generation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(RQ3)</a:t>
            </a:r>
            <a:endParaRPr lang="en-DE" sz="14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DB4A38-0961-1FF4-8144-F527D72AC70B}"/>
              </a:ext>
            </a:extLst>
          </p:cNvPr>
          <p:cNvGrpSpPr/>
          <p:nvPr/>
        </p:nvGrpSpPr>
        <p:grpSpPr>
          <a:xfrm>
            <a:off x="6402606" y="1794652"/>
            <a:ext cx="1798769" cy="1572454"/>
            <a:chOff x="1586108" y="4708906"/>
            <a:chExt cx="1798769" cy="10057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3AE04-4D93-BCF4-D94C-11149DA276A7}"/>
                </a:ext>
              </a:extLst>
            </p:cNvPr>
            <p:cNvSpPr/>
            <p:nvPr/>
          </p:nvSpPr>
          <p:spPr bwMode="auto">
            <a:xfrm>
              <a:off x="1924774" y="4786327"/>
              <a:ext cx="1121438" cy="824891"/>
            </a:xfrm>
            <a:prstGeom prst="rect">
              <a:avLst/>
            </a:prstGeom>
            <a:solidFill>
              <a:srgbClr val="F3A91A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8" name="Graphic 27" descr="List outline">
              <a:extLst>
                <a:ext uri="{FF2B5EF4-FFF2-40B4-BE49-F238E27FC236}">
                  <a16:creationId xmlns:a16="http://schemas.microsoft.com/office/drawing/2014/main" id="{443125D4-04A9-2031-BE6F-0C42713C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6108" y="4708906"/>
              <a:ext cx="1798769" cy="100570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E404B4-FE5D-03C1-31F2-D5715B4405A3}"/>
              </a:ext>
            </a:extLst>
          </p:cNvPr>
          <p:cNvSpPr txBox="1"/>
          <p:nvPr/>
        </p:nvSpPr>
        <p:spPr>
          <a:xfrm>
            <a:off x="4879177" y="607637"/>
            <a:ext cx="577007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3000" dirty="0">
                <a:solidFill>
                  <a:srgbClr val="E8E6DF"/>
                </a:solidFill>
                <a:latin typeface="The Hand" panose="020F0502020204030204" pitchFamily="34" charset="0"/>
              </a:rPr>
              <a:t>}</a:t>
            </a:r>
            <a:endParaRPr lang="en-DE" sz="23000" dirty="0">
              <a:solidFill>
                <a:srgbClr val="E8E6DF"/>
              </a:solidFill>
              <a:latin typeface="The Hand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9977B3-D10E-A4E2-1B97-1F2E2904EA47}"/>
              </a:ext>
            </a:extLst>
          </p:cNvPr>
          <p:cNvGrpSpPr/>
          <p:nvPr/>
        </p:nvGrpSpPr>
        <p:grpSpPr>
          <a:xfrm>
            <a:off x="9329318" y="1102297"/>
            <a:ext cx="2249797" cy="4411460"/>
            <a:chOff x="9329318" y="937597"/>
            <a:chExt cx="2249797" cy="441146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3F48973-5C4D-DE95-FD64-975F1CA5653A}"/>
                </a:ext>
              </a:extLst>
            </p:cNvPr>
            <p:cNvSpPr/>
            <p:nvPr/>
          </p:nvSpPr>
          <p:spPr bwMode="auto">
            <a:xfrm>
              <a:off x="9860600" y="3893264"/>
              <a:ext cx="1275960" cy="1191499"/>
            </a:xfrm>
            <a:prstGeom prst="rect">
              <a:avLst/>
            </a:prstGeom>
            <a:solidFill>
              <a:srgbClr val="F3A91A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B7037CB-D904-864A-C4AF-AE3D88DF88F3}"/>
                </a:ext>
              </a:extLst>
            </p:cNvPr>
            <p:cNvSpPr/>
            <p:nvPr/>
          </p:nvSpPr>
          <p:spPr bwMode="auto">
            <a:xfrm>
              <a:off x="9800797" y="2810969"/>
              <a:ext cx="1337462" cy="1106030"/>
            </a:xfrm>
            <a:prstGeom prst="rect">
              <a:avLst/>
            </a:prstGeom>
            <a:solidFill>
              <a:srgbClr val="B1BA6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7DEC790-B0A7-49C2-F986-30C32A3C7631}"/>
                </a:ext>
              </a:extLst>
            </p:cNvPr>
            <p:cNvSpPr/>
            <p:nvPr/>
          </p:nvSpPr>
          <p:spPr bwMode="auto">
            <a:xfrm>
              <a:off x="9799098" y="1256366"/>
              <a:ext cx="1337462" cy="1554603"/>
            </a:xfrm>
            <a:prstGeom prst="rect">
              <a:avLst/>
            </a:prstGeom>
            <a:solidFill>
              <a:srgbClr val="F7BCA9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BF9BF26-5D28-DA97-63EF-DA3582ED8711}"/>
                </a:ext>
              </a:extLst>
            </p:cNvPr>
            <p:cNvGrpSpPr/>
            <p:nvPr/>
          </p:nvGrpSpPr>
          <p:grpSpPr>
            <a:xfrm>
              <a:off x="9329318" y="937597"/>
              <a:ext cx="2249797" cy="4411460"/>
              <a:chOff x="6570056" y="3286629"/>
              <a:chExt cx="2249797" cy="4411460"/>
            </a:xfrm>
          </p:grpSpPr>
          <p:pic>
            <p:nvPicPr>
              <p:cNvPr id="15" name="Graphic 14" descr="List with solid fill">
                <a:extLst>
                  <a:ext uri="{FF2B5EF4-FFF2-40B4-BE49-F238E27FC236}">
                    <a16:creationId xmlns:a16="http://schemas.microsoft.com/office/drawing/2014/main" id="{F7647E72-2448-0064-C6C2-9F11A23791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b="16455"/>
              <a:stretch/>
            </p:blipFill>
            <p:spPr>
              <a:xfrm>
                <a:off x="6570058" y="3286629"/>
                <a:ext cx="2249795" cy="1879584"/>
              </a:xfrm>
              <a:prstGeom prst="rect">
                <a:avLst/>
              </a:prstGeom>
            </p:spPr>
          </p:pic>
          <p:pic>
            <p:nvPicPr>
              <p:cNvPr id="46" name="Graphic 45" descr="List with solid fill">
                <a:extLst>
                  <a:ext uri="{FF2B5EF4-FFF2-40B4-BE49-F238E27FC236}">
                    <a16:creationId xmlns:a16="http://schemas.microsoft.com/office/drawing/2014/main" id="{1089EA40-0A19-1488-F6D7-22AA5D325C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8388" b="32727"/>
              <a:stretch/>
            </p:blipFill>
            <p:spPr>
              <a:xfrm>
                <a:off x="6570057" y="5166214"/>
                <a:ext cx="2249795" cy="1099818"/>
              </a:xfrm>
              <a:prstGeom prst="rect">
                <a:avLst/>
              </a:prstGeom>
            </p:spPr>
          </p:pic>
          <p:pic>
            <p:nvPicPr>
              <p:cNvPr id="50" name="Graphic 49" descr="List with solid fill">
                <a:extLst>
                  <a:ext uri="{FF2B5EF4-FFF2-40B4-BE49-F238E27FC236}">
                    <a16:creationId xmlns:a16="http://schemas.microsoft.com/office/drawing/2014/main" id="{55201AC2-0BCF-2021-9091-94C7701D0D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32390" b="-1"/>
              <a:stretch/>
            </p:blipFill>
            <p:spPr>
              <a:xfrm>
                <a:off x="6570056" y="6176973"/>
                <a:ext cx="2249795" cy="1521116"/>
              </a:xfrm>
              <a:prstGeom prst="rect">
                <a:avLst/>
              </a:prstGeom>
            </p:spPr>
          </p:pic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917967B-F2C3-B9F2-EBA2-674ADE0A71B9}"/>
              </a:ext>
            </a:extLst>
          </p:cNvPr>
          <p:cNvSpPr txBox="1"/>
          <p:nvPr/>
        </p:nvSpPr>
        <p:spPr>
          <a:xfrm>
            <a:off x="9441614" y="5513757"/>
            <a:ext cx="224979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</a:rPr>
              <a:t>(Reasonably)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complete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keyword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set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per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class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59FC48DE-3EBD-FD32-000A-D233DDA4A9B7}"/>
              </a:ext>
            </a:extLst>
          </p:cNvPr>
          <p:cNvSpPr/>
          <p:nvPr/>
        </p:nvSpPr>
        <p:spPr bwMode="auto">
          <a:xfrm rot="4163345">
            <a:off x="6221854" y="4371042"/>
            <a:ext cx="1351940" cy="488285"/>
          </a:xfrm>
          <a:prstGeom prst="rightArrow">
            <a:avLst/>
          </a:prstGeom>
          <a:solidFill>
            <a:srgbClr val="E8E6DF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273C81-6EE9-8725-0C6D-3161EC66BB36}"/>
              </a:ext>
            </a:extLst>
          </p:cNvPr>
          <p:cNvSpPr txBox="1"/>
          <p:nvPr/>
        </p:nvSpPr>
        <p:spPr>
          <a:xfrm>
            <a:off x="6387023" y="5397023"/>
            <a:ext cx="2199175" cy="1200329"/>
          </a:xfrm>
          <a:prstGeom prst="rect">
            <a:avLst/>
          </a:prstGeom>
          <a:solidFill>
            <a:srgbClr val="C4DDF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itchFamily="34" charset="0"/>
              </a:rPr>
              <a:t>Filtering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for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all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classes</a:t>
            </a:r>
          </a:p>
          <a:p>
            <a:pPr algn="ctr"/>
            <a:r>
              <a:rPr lang="en-US" altLang="zh-CN" dirty="0">
                <a:latin typeface="Arial" pitchFamily="34" charset="0"/>
              </a:rPr>
              <a:t>(e.g.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deduplication,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clustering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etc.)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367F5723-D2A7-72CC-2D81-E7E04022FE26}"/>
              </a:ext>
            </a:extLst>
          </p:cNvPr>
          <p:cNvSpPr/>
          <p:nvPr/>
        </p:nvSpPr>
        <p:spPr bwMode="auto">
          <a:xfrm rot="18662085">
            <a:off x="7925211" y="4204525"/>
            <a:ext cx="1828228" cy="4882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88" name="!!Group 87">
            <a:extLst>
              <a:ext uri="{FF2B5EF4-FFF2-40B4-BE49-F238E27FC236}">
                <a16:creationId xmlns:a16="http://schemas.microsoft.com/office/drawing/2014/main" id="{AB6C20ED-E14A-CFB8-BB42-67F148AAD8AD}"/>
              </a:ext>
            </a:extLst>
          </p:cNvPr>
          <p:cNvGrpSpPr/>
          <p:nvPr/>
        </p:nvGrpSpPr>
        <p:grpSpPr>
          <a:xfrm>
            <a:off x="-40172" y="2616001"/>
            <a:ext cx="1970575" cy="1772469"/>
            <a:chOff x="-40172" y="2451301"/>
            <a:chExt cx="1970575" cy="1772469"/>
          </a:xfrm>
        </p:grpSpPr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57550735-3CA7-7C57-2911-1586C9FB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40172" y="2451301"/>
              <a:ext cx="1970575" cy="119977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641AB9A-83E0-9A80-FFE1-B53DC3F1DA1C}"/>
                </a:ext>
              </a:extLst>
            </p:cNvPr>
            <p:cNvSpPr txBox="1"/>
            <p:nvPr/>
          </p:nvSpPr>
          <p:spPr>
            <a:xfrm>
              <a:off x="218787" y="3577439"/>
              <a:ext cx="147462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Subset</a:t>
              </a:r>
              <a:r>
                <a:rPr lang="zh-CN" alt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altLang="zh-C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data</a:t>
              </a:r>
              <a:r>
                <a:rPr lang="zh-CN" alt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altLang="zh-C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(~10k)</a:t>
              </a:r>
              <a:endParaRPr lang="en-DE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</a:endParaRPr>
            </a:p>
          </p:txBody>
        </p:sp>
      </p:grpSp>
      <p:sp>
        <p:nvSpPr>
          <p:cNvPr id="78" name="Fußzeilenplatzhalter 4">
            <a:extLst>
              <a:ext uri="{FF2B5EF4-FFF2-40B4-BE49-F238E27FC236}">
                <a16:creationId xmlns:a16="http://schemas.microsoft.com/office/drawing/2014/main" id="{44C78B1F-62E6-FA1B-7AD6-284EE238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53A3FF-A770-E281-B23D-7643748E7EAD}"/>
              </a:ext>
            </a:extLst>
          </p:cNvPr>
          <p:cNvSpPr txBox="1"/>
          <p:nvPr/>
        </p:nvSpPr>
        <p:spPr>
          <a:xfrm>
            <a:off x="1312741" y="2553367"/>
            <a:ext cx="2120174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Guided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keyword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extraction</a:t>
            </a:r>
            <a:r>
              <a:rPr lang="zh-CN" alt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cs typeface="Arial" pitchFamily="34" charset="0"/>
              </a:rPr>
              <a:t>(RQ2)</a:t>
            </a:r>
            <a:endParaRPr lang="en-DE" sz="1400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DE" dirty="0">
              <a:latin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216DCE-1D2F-1EB6-8B40-A57FA9C32955}"/>
              </a:ext>
            </a:extLst>
          </p:cNvPr>
          <p:cNvSpPr txBox="1"/>
          <p:nvPr/>
        </p:nvSpPr>
        <p:spPr>
          <a:xfrm>
            <a:off x="4715132" y="4638324"/>
            <a:ext cx="11849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itchFamily="34" charset="0"/>
              </a:rPr>
              <a:t>discarded</a:t>
            </a:r>
            <a:endParaRPr lang="en-DE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BD9528-F8F6-EC76-E8AA-6B3B7DB54046}"/>
              </a:ext>
            </a:extLst>
          </p:cNvPr>
          <p:cNvGrpSpPr/>
          <p:nvPr/>
        </p:nvGrpSpPr>
        <p:grpSpPr>
          <a:xfrm>
            <a:off x="3121005" y="2358364"/>
            <a:ext cx="1827318" cy="3002368"/>
            <a:chOff x="3121005" y="2193664"/>
            <a:chExt cx="1827318" cy="3002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15C4A0-E89F-7749-B6CD-7E4E04C83180}"/>
                </a:ext>
              </a:extLst>
            </p:cNvPr>
            <p:cNvSpPr/>
            <p:nvPr/>
          </p:nvSpPr>
          <p:spPr bwMode="auto">
            <a:xfrm>
              <a:off x="3450937" y="2361989"/>
              <a:ext cx="1170113" cy="1316076"/>
            </a:xfrm>
            <a:prstGeom prst="rect">
              <a:avLst/>
            </a:prstGeom>
            <a:solidFill>
              <a:srgbClr val="B1BA6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24F11D-D2DA-CC93-073D-90C41AA22BB0}"/>
                </a:ext>
              </a:extLst>
            </p:cNvPr>
            <p:cNvSpPr/>
            <p:nvPr/>
          </p:nvSpPr>
          <p:spPr bwMode="auto">
            <a:xfrm>
              <a:off x="3445506" y="3678064"/>
              <a:ext cx="1170113" cy="13660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72" name="Graphic 71" descr="List outline">
              <a:extLst>
                <a:ext uri="{FF2B5EF4-FFF2-40B4-BE49-F238E27FC236}">
                  <a16:creationId xmlns:a16="http://schemas.microsoft.com/office/drawing/2014/main" id="{82515433-8E76-D85F-4732-D5799A10F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7920"/>
            <a:stretch/>
          </p:blipFill>
          <p:spPr>
            <a:xfrm>
              <a:off x="3121005" y="2193664"/>
              <a:ext cx="1826798" cy="1499442"/>
            </a:xfrm>
            <a:prstGeom prst="rect">
              <a:avLst/>
            </a:prstGeom>
          </p:spPr>
        </p:pic>
        <p:pic>
          <p:nvPicPr>
            <p:cNvPr id="73" name="Graphic 72" descr="List outline">
              <a:extLst>
                <a:ext uri="{FF2B5EF4-FFF2-40B4-BE49-F238E27FC236}">
                  <a16:creationId xmlns:a16="http://schemas.microsoft.com/office/drawing/2014/main" id="{49A6674E-CB8F-53EA-B06A-67C939177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4600"/>
            <a:stretch/>
          </p:blipFill>
          <p:spPr>
            <a:xfrm>
              <a:off x="3121525" y="3635955"/>
              <a:ext cx="1826798" cy="156007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6E8860A-68DE-AC8E-317F-886F68ACB64E}"/>
              </a:ext>
            </a:extLst>
          </p:cNvPr>
          <p:cNvSpPr txBox="1"/>
          <p:nvPr/>
        </p:nvSpPr>
        <p:spPr>
          <a:xfrm>
            <a:off x="3149551" y="5312019"/>
            <a:ext cx="176202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List</a:t>
            </a:r>
            <a:r>
              <a:rPr lang="zh-CN" altLang="en-US" sz="1600" dirty="0">
                <a:solidFill>
                  <a:srgbClr val="B1BA66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of</a:t>
            </a:r>
            <a:r>
              <a:rPr lang="zh-CN" altLang="en-US" sz="1600" dirty="0">
                <a:solidFill>
                  <a:srgbClr val="B1BA66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extracted</a:t>
            </a:r>
            <a:r>
              <a:rPr lang="zh-CN" altLang="en-US" sz="1600" dirty="0">
                <a:solidFill>
                  <a:srgbClr val="B1BA66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B1BA66"/>
                </a:solidFill>
                <a:latin typeface="Arial" pitchFamily="34" charset="0"/>
              </a:rPr>
              <a:t>keywords</a:t>
            </a:r>
            <a:endParaRPr lang="en-DE" sz="1600" dirty="0">
              <a:solidFill>
                <a:srgbClr val="B1BA66"/>
              </a:solidFill>
              <a:latin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C1C904-B372-C4B8-A6B3-510584561569}"/>
              </a:ext>
            </a:extLst>
          </p:cNvPr>
          <p:cNvSpPr txBox="1"/>
          <p:nvPr/>
        </p:nvSpPr>
        <p:spPr>
          <a:xfrm>
            <a:off x="332903" y="762260"/>
            <a:ext cx="482696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Land- und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Forstwirtschaft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Fischerei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4D916C-C77B-DDD6-00DD-DAF0F2AC7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3081" y="3853150"/>
            <a:ext cx="1209498" cy="849647"/>
          </a:xfrm>
          <a:prstGeom prst="rect">
            <a:avLst/>
          </a:prstGeom>
        </p:spPr>
      </p:pic>
      <p:pic>
        <p:nvPicPr>
          <p:cNvPr id="36" name="bad keywords">
            <a:extLst>
              <a:ext uri="{FF2B5EF4-FFF2-40B4-BE49-F238E27FC236}">
                <a16:creationId xmlns:a16="http://schemas.microsoft.com/office/drawing/2014/main" id="{70DE65D0-96AD-114D-9983-50233B1D26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0937" y="3870287"/>
            <a:ext cx="1184940" cy="1399584"/>
          </a:xfrm>
          <a:prstGeom prst="rect">
            <a:avLst/>
          </a:prstGeom>
        </p:spPr>
      </p:pic>
      <p:pic>
        <p:nvPicPr>
          <p:cNvPr id="51" name="cross" descr="Close with solid fill">
            <a:extLst>
              <a:ext uri="{FF2B5EF4-FFF2-40B4-BE49-F238E27FC236}">
                <a16:creationId xmlns:a16="http://schemas.microsoft.com/office/drawing/2014/main" id="{FB371E58-58EA-DC71-17AB-AE2C866EA3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70481" y="3982748"/>
            <a:ext cx="1368155" cy="1368155"/>
          </a:xfrm>
          <a:prstGeom prst="rect">
            <a:avLst/>
          </a:prstGeom>
        </p:spPr>
      </p:pic>
      <p:pic>
        <p:nvPicPr>
          <p:cNvPr id="38" name="good keywords">
            <a:extLst>
              <a:ext uri="{FF2B5EF4-FFF2-40B4-BE49-F238E27FC236}">
                <a16:creationId xmlns:a16="http://schemas.microsoft.com/office/drawing/2014/main" id="{2D274A54-7CB5-5271-0795-DBF52F1171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6478" y="2511672"/>
            <a:ext cx="1174355" cy="1364593"/>
          </a:xfrm>
          <a:prstGeom prst="rect">
            <a:avLst/>
          </a:prstGeom>
        </p:spPr>
      </p:pic>
      <p:pic>
        <p:nvPicPr>
          <p:cNvPr id="47" name="tick" descr="Tick with solid fill">
            <a:extLst>
              <a:ext uri="{FF2B5EF4-FFF2-40B4-BE49-F238E27FC236}">
                <a16:creationId xmlns:a16="http://schemas.microsoft.com/office/drawing/2014/main" id="{4A9DBB01-01DF-495F-BD60-8262143FD6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63752" y="2694532"/>
            <a:ext cx="1124552" cy="1124552"/>
          </a:xfrm>
          <a:prstGeom prst="rect">
            <a:avLst/>
          </a:prstGeom>
        </p:spPr>
      </p:pic>
      <p:pic>
        <p:nvPicPr>
          <p:cNvPr id="39" name="generated keywords">
            <a:extLst>
              <a:ext uri="{FF2B5EF4-FFF2-40B4-BE49-F238E27FC236}">
                <a16:creationId xmlns:a16="http://schemas.microsoft.com/office/drawing/2014/main" id="{5333FFD2-9493-D498-2880-2243941F5E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85555" y="1801601"/>
            <a:ext cx="1210752" cy="1572454"/>
          </a:xfrm>
          <a:prstGeom prst="rect">
            <a:avLst/>
          </a:prstGeom>
        </p:spPr>
      </p:pic>
      <p:pic>
        <p:nvPicPr>
          <p:cNvPr id="43" name="complete list">
            <a:extLst>
              <a:ext uri="{FF2B5EF4-FFF2-40B4-BE49-F238E27FC236}">
                <a16:creationId xmlns:a16="http://schemas.microsoft.com/office/drawing/2014/main" id="{B35774CF-57A2-3565-A10D-DAA1EACD23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14142" y="1102297"/>
            <a:ext cx="1565520" cy="433895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C84EE60-358D-1BD8-62F3-5DF6FE1354D8}"/>
              </a:ext>
            </a:extLst>
          </p:cNvPr>
          <p:cNvSpPr txBox="1"/>
          <p:nvPr/>
        </p:nvSpPr>
        <p:spPr>
          <a:xfrm>
            <a:off x="6417968" y="1210936"/>
            <a:ext cx="178039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List</a:t>
            </a:r>
            <a:r>
              <a:rPr lang="zh-CN" altLang="en-US" sz="1600" dirty="0">
                <a:solidFill>
                  <a:srgbClr val="F3A91A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of</a:t>
            </a:r>
            <a:r>
              <a:rPr lang="zh-CN" altLang="en-US" sz="1600" dirty="0">
                <a:solidFill>
                  <a:srgbClr val="F3A91A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Generated</a:t>
            </a:r>
            <a:r>
              <a:rPr lang="zh-CN" altLang="en-US" sz="1600" dirty="0">
                <a:solidFill>
                  <a:srgbClr val="F3A91A"/>
                </a:solidFill>
                <a:latin typeface="Arial" pitchFamily="34" charset="0"/>
              </a:rPr>
              <a:t> </a:t>
            </a:r>
            <a:r>
              <a:rPr lang="en-US" altLang="zh-CN" sz="1600" dirty="0">
                <a:solidFill>
                  <a:srgbClr val="F3A91A"/>
                </a:solidFill>
                <a:latin typeface="Arial" pitchFamily="34" charset="0"/>
              </a:rPr>
              <a:t>keywords</a:t>
            </a:r>
            <a:endParaRPr lang="en-DE" sz="1600" dirty="0">
              <a:solidFill>
                <a:srgbClr val="F3A91A"/>
              </a:solidFill>
              <a:latin typeface="Arial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3980E83-15B5-DEA6-D418-AA8C3062A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702" y="3851205"/>
            <a:ext cx="1207575" cy="84829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B2AF37C-40D1-8FF1-988B-2CAD1D9D2224}"/>
              </a:ext>
            </a:extLst>
          </p:cNvPr>
          <p:cNvSpPr/>
          <p:nvPr/>
        </p:nvSpPr>
        <p:spPr bwMode="auto">
          <a:xfrm>
            <a:off x="3196953" y="1163359"/>
            <a:ext cx="5004421" cy="2679406"/>
          </a:xfrm>
          <a:prstGeom prst="rect">
            <a:avLst/>
          </a:prstGeom>
          <a:noFill/>
          <a:ln w="63500">
            <a:solidFill>
              <a:srgbClr val="C4DDF3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13568 -0.3504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/>
      <p:bldP spid="66" grpId="0"/>
      <p:bldP spid="68" grpId="0" animBg="1"/>
      <p:bldP spid="70" grpId="0" animBg="1"/>
      <p:bldP spid="75" grpId="0" animBg="1"/>
      <p:bldP spid="79" grpId="0"/>
      <p:bldP spid="21" grpId="0"/>
      <p:bldP spid="44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6913B3-5B08-96D4-6DF9-14A1E6BB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75" y="2804933"/>
            <a:ext cx="1402621" cy="696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Initial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C55D98-ED89-7339-D376-A46EC6DCBBB5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圆角矩形 1">
            <a:extLst>
              <a:ext uri="{FF2B5EF4-FFF2-40B4-BE49-F238E27FC236}">
                <a16:creationId xmlns:a16="http://schemas.microsoft.com/office/drawing/2014/main" id="{88C6A906-7D67-058D-F125-278FB44DDD34}"/>
              </a:ext>
            </a:extLst>
          </p:cNvPr>
          <p:cNvSpPr/>
          <p:nvPr/>
        </p:nvSpPr>
        <p:spPr>
          <a:xfrm>
            <a:off x="3932236" y="3031331"/>
            <a:ext cx="5114562" cy="2929821"/>
          </a:xfrm>
          <a:prstGeom prst="roundRect">
            <a:avLst>
              <a:gd name="adj" fmla="val 3230"/>
            </a:avLst>
          </a:prstGeom>
          <a:noFill/>
          <a:ln w="19050">
            <a:noFill/>
          </a:ln>
        </p:spPr>
        <p:txBody>
          <a:bodyPr rtlCol="0" anchor="ctr"/>
          <a:lstStyle/>
          <a:p>
            <a:pPr marL="742950" lvl="1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dirty="0">
                <a:latin typeface="Arial" panose="020B0604020202020204" pitchFamily="34" charset="0"/>
              </a:rPr>
              <a:t>Transformer-based</a:t>
            </a:r>
          </a:p>
          <a:p>
            <a:pPr marL="744538" lvl="1" indent="-287338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dirty="0">
                <a:latin typeface="Arial" panose="020B0604020202020204" pitchFamily="34" charset="0"/>
              </a:rPr>
              <a:t>Captures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</a:rPr>
              <a:t>semantics</a:t>
            </a:r>
            <a:endParaRPr lang="en-GB" altLang="zh-CN" b="1" dirty="0">
              <a:latin typeface="Arial" panose="020B0604020202020204" pitchFamily="34" charset="0"/>
            </a:endParaRPr>
          </a:p>
          <a:p>
            <a:pPr marL="744538" lvl="1" indent="-287338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Dataset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mainly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short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texts</a:t>
            </a:r>
          </a:p>
          <a:p>
            <a:pPr marL="744538" lvl="1" indent="-287338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Feature: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seed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keywords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as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inputs</a:t>
            </a:r>
            <a:endParaRPr lang="en-GB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4538" lvl="1" indent="-287338"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Relatively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easy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adaptation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4881D44-2F24-E3A0-D091-BD084CAB4F69}"/>
              </a:ext>
            </a:extLst>
          </p:cNvPr>
          <p:cNvSpPr/>
          <p:nvPr/>
        </p:nvSpPr>
        <p:spPr bwMode="auto">
          <a:xfrm>
            <a:off x="2379883" y="1485902"/>
            <a:ext cx="7429174" cy="931771"/>
          </a:xfrm>
          <a:prstGeom prst="roundRect">
            <a:avLst/>
          </a:prstGeom>
          <a:solidFill>
            <a:srgbClr val="C4DDF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</a:rPr>
              <a:t>Literature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review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on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existing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keyword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extraction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methods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altLang="zh-CN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Selection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of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the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most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suitable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one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work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with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AE83C56-AC7F-C66D-8053-C7B9A48F6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9" r="4905"/>
          <a:stretch/>
        </p:blipFill>
        <p:spPr>
          <a:xfrm>
            <a:off x="3680013" y="2919770"/>
            <a:ext cx="687795" cy="4372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CDCA51-A019-A760-BEFA-87C94CF0A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507" y="2804933"/>
            <a:ext cx="624893" cy="6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sebis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CFEBA7-8BA1-353A-A0CC-C28216CBEF2D}"/>
              </a:ext>
            </a:extLst>
          </p:cNvPr>
          <p:cNvGrpSpPr/>
          <p:nvPr/>
        </p:nvGrpSpPr>
        <p:grpSpPr>
          <a:xfrm>
            <a:off x="681537" y="1749670"/>
            <a:ext cx="4838399" cy="4719861"/>
            <a:chOff x="681537" y="1819012"/>
            <a:chExt cx="3647913" cy="4201350"/>
          </a:xfrm>
        </p:grpSpPr>
        <p:sp>
          <p:nvSpPr>
            <p:cNvPr id="7" name="圆角矩形 1">
              <a:extLst>
                <a:ext uri="{FF2B5EF4-FFF2-40B4-BE49-F238E27FC236}">
                  <a16:creationId xmlns:a16="http://schemas.microsoft.com/office/drawing/2014/main" id="{68CE14A1-F038-7BAE-5EF3-3358423A4049}"/>
                </a:ext>
              </a:extLst>
            </p:cNvPr>
            <p:cNvSpPr/>
            <p:nvPr/>
          </p:nvSpPr>
          <p:spPr>
            <a:xfrm>
              <a:off x="681537" y="1819012"/>
              <a:ext cx="3647913" cy="4176464"/>
            </a:xfrm>
            <a:prstGeom prst="roundRect">
              <a:avLst>
                <a:gd name="adj" fmla="val 3230"/>
              </a:avLst>
            </a:prstGeom>
            <a:noFill/>
            <a:ln w="19050">
              <a:solidFill>
                <a:srgbClr val="0173D0"/>
              </a:solidFill>
            </a:ln>
          </p:spPr>
          <p:txBody>
            <a:bodyPr rtlCol="0" anchor="ctr"/>
            <a:lstStyle/>
            <a:p>
              <a:pPr algn="ctr"/>
              <a:endParaRPr lang="zh-CN" altLang="en-US" sz="2135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3" name="矩形 103">
              <a:extLst>
                <a:ext uri="{FF2B5EF4-FFF2-40B4-BE49-F238E27FC236}">
                  <a16:creationId xmlns:a16="http://schemas.microsoft.com/office/drawing/2014/main" id="{66B5A913-6C39-267E-BB69-92B2EED05C62}"/>
                </a:ext>
              </a:extLst>
            </p:cNvPr>
            <p:cNvSpPr/>
            <p:nvPr/>
          </p:nvSpPr>
          <p:spPr>
            <a:xfrm>
              <a:off x="714538" y="2294437"/>
              <a:ext cx="3581910" cy="3725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Only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extract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noun(s)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as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keywords</a:t>
              </a:r>
            </a:p>
            <a:p>
              <a:pPr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Keywords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are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commonly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nouns</a:t>
              </a:r>
              <a:endParaRPr lang="en-GB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  <a:p>
              <a:pPr marL="285750" indent="-285750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en-US" altLang="zh-CN" sz="1600" dirty="0">
                  <a:latin typeface="Arial" panose="020B0604020202020204" pitchFamily="34" charset="0"/>
                </a:rPr>
                <a:t>Special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vectorizer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(</a:t>
              </a:r>
              <a:r>
                <a:rPr lang="en-US" altLang="zh-CN" sz="1600" dirty="0" err="1">
                  <a:latin typeface="Arial" panose="020B0604020202020204" pitchFamily="34" charset="0"/>
                </a:rPr>
                <a:t>KeyphraseVectorizer</a:t>
              </a:r>
              <a:r>
                <a:rPr lang="en-US" altLang="zh-CN" sz="1600" dirty="0">
                  <a:latin typeface="Arial" panose="020B0604020202020204" pitchFamily="34" charset="0"/>
                </a:rPr>
                <a:t>)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needed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for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part-of-speech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tagging</a:t>
              </a:r>
            </a:p>
            <a:p>
              <a:pPr>
                <a:spcAft>
                  <a:spcPts val="400"/>
                </a:spcAft>
              </a:pPr>
              <a:endParaRPr lang="en-US" altLang="zh-CN" sz="1600" dirty="0">
                <a:latin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endParaRPr lang="en-US" altLang="zh-CN" sz="1600" dirty="0">
                <a:latin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en-US" altLang="zh-CN" sz="1600" u="sng" dirty="0">
                  <a:latin typeface="Arial" panose="020B0604020202020204" pitchFamily="34" charset="0"/>
                </a:rPr>
                <a:t>Results:</a:t>
              </a:r>
            </a:p>
            <a:p>
              <a:pPr marL="287338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Mostly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single-words</a:t>
              </a:r>
            </a:p>
            <a:p>
              <a:pPr marL="287338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zh-CN" altLang="en-US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✖️</a:t>
              </a:r>
              <a:r>
                <a:rPr lang="en-US" altLang="zh-CN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Slow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: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2.5h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for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one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class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(GPU),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&gt;8h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(CPU)</a:t>
              </a:r>
              <a:endParaRPr lang="en-DE" sz="1600" dirty="0">
                <a:latin typeface="Arial" panose="020B0604020202020204" pitchFamily="34" charset="0"/>
              </a:endParaRPr>
            </a:p>
            <a:p>
              <a:pPr marL="287338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zh-CN" altLang="en-US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✖️</a:t>
              </a:r>
              <a:r>
                <a:rPr lang="en-US" altLang="zh-CN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Some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what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zh-CN" sz="1600" dirty="0"/>
                <a:t>epetitive: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same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word,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different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forms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(numbers,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cases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etc.)</a:t>
              </a:r>
            </a:p>
            <a:p>
              <a:pPr marL="744538" lvl="1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en-US" altLang="zh-CN" sz="1600" dirty="0">
                  <a:latin typeface="Arial" panose="020B0604020202020204" pitchFamily="34" charset="0"/>
                </a:rPr>
                <a:t>→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post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processing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needed</a:t>
              </a:r>
              <a:endParaRPr 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287338" indent="-287338">
                <a:spcAft>
                  <a:spcPts val="400"/>
                </a:spcAft>
                <a:buFont typeface="Wingdings" pitchFamily="2" charset="2"/>
                <a:buChar char="§"/>
              </a:pP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❌</a:t>
              </a: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→</a:t>
              </a: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extract</a:t>
              </a: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unigrams</a:t>
              </a: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instead</a:t>
              </a:r>
              <a:endParaRPr lang="en-US" sz="16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8319F-5141-DBB0-3EE1-A1281513352D}"/>
              </a:ext>
            </a:extLst>
          </p:cNvPr>
          <p:cNvGrpSpPr/>
          <p:nvPr/>
        </p:nvGrpSpPr>
        <p:grpSpPr>
          <a:xfrm>
            <a:off x="1425408" y="1423263"/>
            <a:ext cx="3350656" cy="673787"/>
            <a:chOff x="589496" y="1439716"/>
            <a:chExt cx="3350656" cy="673787"/>
          </a:xfrm>
        </p:grpSpPr>
        <p:sp>
          <p:nvSpPr>
            <p:cNvPr id="18" name="椭圆 2">
              <a:extLst>
                <a:ext uri="{FF2B5EF4-FFF2-40B4-BE49-F238E27FC236}">
                  <a16:creationId xmlns:a16="http://schemas.microsoft.com/office/drawing/2014/main" id="{EC7C36E0-6503-9E48-7616-574195C19F2F}"/>
                </a:ext>
              </a:extLst>
            </p:cNvPr>
            <p:cNvSpPr/>
            <p:nvPr/>
          </p:nvSpPr>
          <p:spPr>
            <a:xfrm>
              <a:off x="589496" y="1439716"/>
              <a:ext cx="3350656" cy="673787"/>
            </a:xfrm>
            <a:prstGeom prst="ellipse">
              <a:avLst/>
            </a:prstGeom>
            <a:solidFill>
              <a:srgbClr val="C4DDF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35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2" name="矩形 27">
              <a:extLst>
                <a:ext uri="{FF2B5EF4-FFF2-40B4-BE49-F238E27FC236}">
                  <a16:creationId xmlns:a16="http://schemas.microsoft.com/office/drawing/2014/main" id="{A68F07C1-3373-82F7-85B0-8451F5A81D46}"/>
                </a:ext>
              </a:extLst>
            </p:cNvPr>
            <p:cNvSpPr/>
            <p:nvPr/>
          </p:nvSpPr>
          <p:spPr>
            <a:xfrm>
              <a:off x="650405" y="1538113"/>
              <a:ext cx="3185203" cy="46166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Nouns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Only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F99BDE-8B1E-B3AF-A29C-495E460A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A5BA60B-EB0E-2EE4-6558-81572DD94246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extract?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0D300-109B-C391-3784-C66A6969B78A}"/>
              </a:ext>
            </a:extLst>
          </p:cNvPr>
          <p:cNvGrpSpPr/>
          <p:nvPr/>
        </p:nvGrpSpPr>
        <p:grpSpPr>
          <a:xfrm>
            <a:off x="6612490" y="1749670"/>
            <a:ext cx="4838399" cy="4724991"/>
            <a:chOff x="681537" y="1819012"/>
            <a:chExt cx="3647913" cy="4205916"/>
          </a:xfrm>
        </p:grpSpPr>
        <p:sp>
          <p:nvSpPr>
            <p:cNvPr id="32" name="圆角矩形 1">
              <a:extLst>
                <a:ext uri="{FF2B5EF4-FFF2-40B4-BE49-F238E27FC236}">
                  <a16:creationId xmlns:a16="http://schemas.microsoft.com/office/drawing/2014/main" id="{D0D70FC6-D971-7589-6A76-18E553674A09}"/>
                </a:ext>
              </a:extLst>
            </p:cNvPr>
            <p:cNvSpPr/>
            <p:nvPr/>
          </p:nvSpPr>
          <p:spPr>
            <a:xfrm>
              <a:off x="681537" y="1819012"/>
              <a:ext cx="3647913" cy="4176464"/>
            </a:xfrm>
            <a:prstGeom prst="roundRect">
              <a:avLst>
                <a:gd name="adj" fmla="val 3230"/>
              </a:avLst>
            </a:prstGeom>
            <a:noFill/>
            <a:ln w="19050">
              <a:solidFill>
                <a:srgbClr val="0173D0"/>
              </a:solidFill>
            </a:ln>
          </p:spPr>
          <p:txBody>
            <a:bodyPr rtlCol="0" anchor="ctr"/>
            <a:lstStyle/>
            <a:p>
              <a:pPr algn="ctr"/>
              <a:endParaRPr lang="zh-CN" altLang="en-US" sz="2135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3" name="矩形 103">
              <a:extLst>
                <a:ext uri="{FF2B5EF4-FFF2-40B4-BE49-F238E27FC236}">
                  <a16:creationId xmlns:a16="http://schemas.microsoft.com/office/drawing/2014/main" id="{0F23A82B-AD25-695B-CD4E-C87CBC40969C}"/>
                </a:ext>
              </a:extLst>
            </p:cNvPr>
            <p:cNvSpPr/>
            <p:nvPr/>
          </p:nvSpPr>
          <p:spPr>
            <a:xfrm>
              <a:off x="714538" y="2294437"/>
              <a:ext cx="3581910" cy="3730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Only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extract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unigrams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(single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words)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as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keywords,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no</a:t>
              </a: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phrases</a:t>
              </a:r>
            </a:p>
            <a:p>
              <a:pPr algn="l"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just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limited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nouns</a:t>
              </a:r>
            </a:p>
            <a:p>
              <a:pPr algn="l"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Phrases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can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identified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later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context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window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extraction</a:t>
              </a:r>
              <a:endParaRPr lang="en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endParaRPr lang="en-US" altLang="zh-CN" sz="1600" dirty="0">
                <a:latin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en-US" altLang="zh-CN" sz="1600" u="sng" dirty="0">
                  <a:latin typeface="Arial" panose="020B0604020202020204" pitchFamily="34" charset="0"/>
                </a:rPr>
                <a:t>Results:</a:t>
              </a:r>
            </a:p>
            <a:p>
              <a:pPr marL="287338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Mostly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nouns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and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adjectives</a:t>
              </a:r>
            </a:p>
            <a:p>
              <a:pPr marL="287338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✔︎ </a:t>
              </a:r>
              <a:r>
                <a:rPr lang="en-US" altLang="zh-CN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Fast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: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min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for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one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class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(GPU)</a:t>
              </a:r>
              <a:endParaRPr lang="en-DE" sz="1600" dirty="0">
                <a:latin typeface="Arial" panose="020B0604020202020204" pitchFamily="34" charset="0"/>
              </a:endParaRPr>
            </a:p>
            <a:p>
              <a:pPr marL="287338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zh-CN" altLang="en-US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✖️ </a:t>
              </a:r>
              <a:r>
                <a:rPr lang="en-US" altLang="zh-CN" sz="1600" b="0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Some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what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zh-CN" sz="1600" dirty="0"/>
                <a:t>epetitive: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same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word,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different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forms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(declensions,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cases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etc.)</a:t>
              </a:r>
            </a:p>
            <a:p>
              <a:pPr marL="744538" lvl="1" indent="-287338">
                <a:spcAft>
                  <a:spcPts val="400"/>
                </a:spcAft>
                <a:buFont typeface="Wingdings" pitchFamily="2" charset="2"/>
                <a:buChar char="§"/>
              </a:pPr>
              <a:r>
                <a:rPr lang="en-US" altLang="zh-CN" sz="1600" dirty="0">
                  <a:latin typeface="Arial" panose="020B0604020202020204" pitchFamily="34" charset="0"/>
                </a:rPr>
                <a:t>→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post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processing</a:t>
              </a:r>
              <a:r>
                <a:rPr lang="zh-CN" altLang="en-US" sz="1600" dirty="0">
                  <a:latin typeface="Arial" panose="020B0604020202020204" pitchFamily="34" charset="0"/>
                </a:rPr>
                <a:t> </a:t>
              </a:r>
              <a:r>
                <a:rPr lang="en-US" altLang="zh-CN" sz="1600" dirty="0">
                  <a:latin typeface="Arial" panose="020B0604020202020204" pitchFamily="34" charset="0"/>
                </a:rPr>
                <a:t>needed</a:t>
              </a:r>
              <a:endParaRPr lang="en-DE" altLang="zh-CN" sz="1600" dirty="0">
                <a:latin typeface="Arial" panose="020B0604020202020204" pitchFamily="34" charset="0"/>
              </a:endParaRPr>
            </a:p>
            <a:p>
              <a:pPr marL="744538" lvl="1" indent="-287338">
                <a:spcAft>
                  <a:spcPts val="400"/>
                </a:spcAft>
                <a:buFont typeface="Wingdings" pitchFamily="2" charset="2"/>
                <a:buChar char="§"/>
              </a:pPr>
              <a:endParaRPr lang="en-US" altLang="zh-CN" sz="1600" dirty="0">
                <a:latin typeface="Arial" panose="020B0604020202020204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en-DE" altLang="zh-CN" sz="1600" dirty="0">
                  <a:latin typeface="Arial" panose="020B0604020202020204" pitchFamily="34" charset="0"/>
                </a:rPr>
                <a:t>✅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E67AF4-FCD5-3F0D-C5CA-CD90A169DB02}"/>
              </a:ext>
            </a:extLst>
          </p:cNvPr>
          <p:cNvGrpSpPr/>
          <p:nvPr/>
        </p:nvGrpSpPr>
        <p:grpSpPr>
          <a:xfrm>
            <a:off x="7355027" y="1412776"/>
            <a:ext cx="3350656" cy="673787"/>
            <a:chOff x="589496" y="1439716"/>
            <a:chExt cx="3350656" cy="673787"/>
          </a:xfrm>
        </p:grpSpPr>
        <p:sp>
          <p:nvSpPr>
            <p:cNvPr id="35" name="椭圆 2">
              <a:extLst>
                <a:ext uri="{FF2B5EF4-FFF2-40B4-BE49-F238E27FC236}">
                  <a16:creationId xmlns:a16="http://schemas.microsoft.com/office/drawing/2014/main" id="{7F0D11E8-BDDA-C4B8-006D-0C91B4AD3FDE}"/>
                </a:ext>
              </a:extLst>
            </p:cNvPr>
            <p:cNvSpPr/>
            <p:nvPr/>
          </p:nvSpPr>
          <p:spPr>
            <a:xfrm>
              <a:off x="589496" y="1439716"/>
              <a:ext cx="3350656" cy="673787"/>
            </a:xfrm>
            <a:prstGeom prst="ellipse">
              <a:avLst/>
            </a:prstGeom>
            <a:solidFill>
              <a:srgbClr val="A0B7E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35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7" name="矩形 27">
              <a:extLst>
                <a:ext uri="{FF2B5EF4-FFF2-40B4-BE49-F238E27FC236}">
                  <a16:creationId xmlns:a16="http://schemas.microsoft.com/office/drawing/2014/main" id="{AAA56D8D-1D18-46EF-786D-CF3011736770}"/>
                </a:ext>
              </a:extLst>
            </p:cNvPr>
            <p:cNvSpPr/>
            <p:nvPr/>
          </p:nvSpPr>
          <p:spPr>
            <a:xfrm>
              <a:off x="650405" y="1538113"/>
              <a:ext cx="3185203" cy="46166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Unigrams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Only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7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sebis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1">
            <a:extLst>
              <a:ext uri="{FF2B5EF4-FFF2-40B4-BE49-F238E27FC236}">
                <a16:creationId xmlns:a16="http://schemas.microsoft.com/office/drawing/2014/main" id="{68CE14A1-F038-7BAE-5EF3-3358423A4049}"/>
              </a:ext>
            </a:extLst>
          </p:cNvPr>
          <p:cNvSpPr/>
          <p:nvPr/>
        </p:nvSpPr>
        <p:spPr>
          <a:xfrm>
            <a:off x="420164" y="1592018"/>
            <a:ext cx="5486471" cy="4930401"/>
          </a:xfrm>
          <a:prstGeom prst="roundRect">
            <a:avLst>
              <a:gd name="adj" fmla="val 3230"/>
            </a:avLst>
          </a:prstGeom>
          <a:noFill/>
          <a:ln w="19050">
            <a:solidFill>
              <a:srgbClr val="0173D0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3" name="矩形 103">
            <a:extLst>
              <a:ext uri="{FF2B5EF4-FFF2-40B4-BE49-F238E27FC236}">
                <a16:creationId xmlns:a16="http://schemas.microsoft.com/office/drawing/2014/main" id="{66B5A913-6C39-267E-BB69-92B2EED05C62}"/>
              </a:ext>
            </a:extLst>
          </p:cNvPr>
          <p:cNvSpPr/>
          <p:nvPr/>
        </p:nvSpPr>
        <p:spPr>
          <a:xfrm>
            <a:off x="469798" y="1980000"/>
            <a:ext cx="5387202" cy="43345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Default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for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KeyBERT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DE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endParaRPr lang="en-US" altLang="zh-CN" sz="1600" dirty="0">
              <a:latin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altLang="zh-CN" sz="1600" u="sng" dirty="0">
                <a:latin typeface="Arial" panose="020B0604020202020204" pitchFamily="34" charset="0"/>
              </a:rPr>
              <a:t>Results:</a:t>
            </a:r>
          </a:p>
          <a:p>
            <a:pPr>
              <a:spcAft>
                <a:spcPts val="400"/>
              </a:spcAft>
            </a:pP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✖️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Might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steered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certain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directions</a:t>
            </a:r>
            <a:endParaRPr lang="en-DE" sz="1600" dirty="0">
              <a:latin typeface="Arial" panose="020B0604020202020204" pitchFamily="34" charset="0"/>
            </a:endParaRPr>
          </a:p>
          <a:p>
            <a:pPr marL="744538" lvl="1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Highly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dependent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how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seed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keywords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defined</a:t>
            </a:r>
            <a:endParaRPr lang="en-US" sz="16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7338" indent="-287338">
              <a:spcAft>
                <a:spcPts val="40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→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Modification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needed</a:t>
            </a:r>
            <a:endParaRPr lang="en-US" sz="1600" b="1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8319F-5141-DBB0-3EE1-A1281513352D}"/>
              </a:ext>
            </a:extLst>
          </p:cNvPr>
          <p:cNvGrpSpPr/>
          <p:nvPr/>
        </p:nvGrpSpPr>
        <p:grpSpPr>
          <a:xfrm>
            <a:off x="1488071" y="1267463"/>
            <a:ext cx="3350656" cy="673787"/>
            <a:chOff x="589496" y="1366848"/>
            <a:chExt cx="3350656" cy="673787"/>
          </a:xfrm>
        </p:grpSpPr>
        <p:sp>
          <p:nvSpPr>
            <p:cNvPr id="18" name="椭圆 2">
              <a:extLst>
                <a:ext uri="{FF2B5EF4-FFF2-40B4-BE49-F238E27FC236}">
                  <a16:creationId xmlns:a16="http://schemas.microsoft.com/office/drawing/2014/main" id="{EC7C36E0-6503-9E48-7616-574195C19F2F}"/>
                </a:ext>
              </a:extLst>
            </p:cNvPr>
            <p:cNvSpPr/>
            <p:nvPr/>
          </p:nvSpPr>
          <p:spPr>
            <a:xfrm>
              <a:off x="589496" y="1366848"/>
              <a:ext cx="3350656" cy="673787"/>
            </a:xfrm>
            <a:prstGeom prst="ellipse">
              <a:avLst/>
            </a:prstGeom>
            <a:solidFill>
              <a:srgbClr val="98C6E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35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2" name="矩形 27">
              <a:extLst>
                <a:ext uri="{FF2B5EF4-FFF2-40B4-BE49-F238E27FC236}">
                  <a16:creationId xmlns:a16="http://schemas.microsoft.com/office/drawing/2014/main" id="{A68F07C1-3373-82F7-85B0-8451F5A81D46}"/>
                </a:ext>
              </a:extLst>
            </p:cNvPr>
            <p:cNvSpPr/>
            <p:nvPr/>
          </p:nvSpPr>
          <p:spPr>
            <a:xfrm>
              <a:off x="672222" y="1443830"/>
              <a:ext cx="3185203" cy="46166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Mean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Seed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5A5BA60B-EB0E-2EE4-6558-81572DD94246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seed?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圆角矩形 1">
            <a:extLst>
              <a:ext uri="{FF2B5EF4-FFF2-40B4-BE49-F238E27FC236}">
                <a16:creationId xmlns:a16="http://schemas.microsoft.com/office/drawing/2014/main" id="{D0D70FC6-D971-7589-6A76-18E553674A09}"/>
              </a:ext>
            </a:extLst>
          </p:cNvPr>
          <p:cNvSpPr/>
          <p:nvPr/>
        </p:nvSpPr>
        <p:spPr>
          <a:xfrm>
            <a:off x="6389910" y="1592018"/>
            <a:ext cx="5486471" cy="4907393"/>
          </a:xfrm>
          <a:prstGeom prst="roundRect">
            <a:avLst>
              <a:gd name="adj" fmla="val 3230"/>
            </a:avLst>
          </a:prstGeom>
          <a:noFill/>
          <a:ln w="19050">
            <a:solidFill>
              <a:srgbClr val="0173D0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3" name="矩形 103">
            <a:extLst>
              <a:ext uri="{FF2B5EF4-FFF2-40B4-BE49-F238E27FC236}">
                <a16:creationId xmlns:a16="http://schemas.microsoft.com/office/drawing/2014/main" id="{0F23A82B-AD25-695B-CD4E-C87CBC40969C}"/>
              </a:ext>
            </a:extLst>
          </p:cNvPr>
          <p:cNvSpPr/>
          <p:nvPr/>
        </p:nvSpPr>
        <p:spPr>
          <a:xfrm>
            <a:off x="6450885" y="1980000"/>
            <a:ext cx="5387202" cy="44114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Attempt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mitigate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issues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seed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altLang="zh-CN" sz="1600" dirty="0">
              <a:latin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altLang="zh-CN" sz="1600" u="sng" dirty="0">
                <a:latin typeface="Arial" panose="020B0604020202020204" pitchFamily="34" charset="0"/>
              </a:rPr>
              <a:t>Results:</a:t>
            </a:r>
          </a:p>
          <a:p>
            <a:pPr>
              <a:spcAft>
                <a:spcPts val="400"/>
              </a:spcAft>
            </a:pP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“Irregular”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performance</a:t>
            </a:r>
            <a:endParaRPr lang="en-DE" sz="1600" dirty="0">
              <a:latin typeface="Arial" panose="020B0604020202020204" pitchFamily="34" charset="0"/>
            </a:endParaRPr>
          </a:p>
          <a:p>
            <a:pPr marL="744538" lvl="1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Depends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</a:t>
            </a:r>
          </a:p>
          <a:p>
            <a:pPr marL="744538" lvl="1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✖️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Unrelated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words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scores</a:t>
            </a:r>
            <a:endParaRPr lang="en-US" altLang="zh-CN" sz="1600" dirty="0"/>
          </a:p>
          <a:p>
            <a:pPr>
              <a:spcAft>
                <a:spcPts val="400"/>
              </a:spcAft>
            </a:pPr>
            <a:endParaRPr lang="en-US" altLang="zh-CN" sz="1600" dirty="0">
              <a:latin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→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Modification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needed</a:t>
            </a:r>
            <a:endParaRPr lang="en-US" sz="1600" b="1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E67AF4-FCD5-3F0D-C5CA-CD90A169DB02}"/>
              </a:ext>
            </a:extLst>
          </p:cNvPr>
          <p:cNvGrpSpPr/>
          <p:nvPr/>
        </p:nvGrpSpPr>
        <p:grpSpPr>
          <a:xfrm>
            <a:off x="7457817" y="1236764"/>
            <a:ext cx="3350656" cy="673787"/>
            <a:chOff x="589496" y="1439716"/>
            <a:chExt cx="3350656" cy="673787"/>
          </a:xfrm>
        </p:grpSpPr>
        <p:sp>
          <p:nvSpPr>
            <p:cNvPr id="35" name="椭圆 2">
              <a:extLst>
                <a:ext uri="{FF2B5EF4-FFF2-40B4-BE49-F238E27FC236}">
                  <a16:creationId xmlns:a16="http://schemas.microsoft.com/office/drawing/2014/main" id="{7F0D11E8-BDDA-C4B8-006D-0C91B4AD3FDE}"/>
                </a:ext>
              </a:extLst>
            </p:cNvPr>
            <p:cNvSpPr/>
            <p:nvPr/>
          </p:nvSpPr>
          <p:spPr>
            <a:xfrm>
              <a:off x="589496" y="1439716"/>
              <a:ext cx="3350656" cy="673787"/>
            </a:xfrm>
            <a:prstGeom prst="ellipse">
              <a:avLst/>
            </a:prstGeom>
            <a:solidFill>
              <a:srgbClr val="A0B7E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35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7" name="矩形 27">
              <a:extLst>
                <a:ext uri="{FF2B5EF4-FFF2-40B4-BE49-F238E27FC236}">
                  <a16:creationId xmlns:a16="http://schemas.microsoft.com/office/drawing/2014/main" id="{AAA56D8D-1D18-46EF-786D-CF3011736770}"/>
                </a:ext>
              </a:extLst>
            </p:cNvPr>
            <p:cNvSpPr/>
            <p:nvPr/>
          </p:nvSpPr>
          <p:spPr>
            <a:xfrm>
              <a:off x="650405" y="1538113"/>
              <a:ext cx="3185203" cy="46166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Max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Seed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0DA2364-B638-709E-E189-BA7625549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509236"/>
              </p:ext>
            </p:extLst>
          </p:nvPr>
        </p:nvGraphicFramePr>
        <p:xfrm>
          <a:off x="3600000" y="2608664"/>
          <a:ext cx="1192060" cy="230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0.1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0.5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0.3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079EF6-EA1C-3E3E-D35D-2643773EE368}"/>
              </a:ext>
            </a:extLst>
          </p:cNvPr>
          <p:cNvSpPr txBox="1"/>
          <p:nvPr/>
        </p:nvSpPr>
        <p:spPr>
          <a:xfrm>
            <a:off x="1591751" y="2825769"/>
            <a:ext cx="205376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mean</a:t>
            </a:r>
            <a:r>
              <a:rPr lang="zh-CN" altLang="en-US" sz="900" dirty="0">
                <a:solidFill>
                  <a:srgbClr val="A0B7E3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seed</a:t>
            </a:r>
            <a:r>
              <a:rPr lang="zh-CN" altLang="en-US" sz="900" dirty="0">
                <a:solidFill>
                  <a:srgbClr val="A0B7E3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embedding</a:t>
            </a:r>
            <a:endParaRPr lang="en-DE" sz="900" dirty="0">
              <a:solidFill>
                <a:srgbClr val="A0B7E3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27C0F-69C8-93C5-AA20-044E2FF4C4E0}"/>
              </a:ext>
            </a:extLst>
          </p:cNvPr>
          <p:cNvSpPr txBox="1"/>
          <p:nvPr/>
        </p:nvSpPr>
        <p:spPr>
          <a:xfrm>
            <a:off x="3298020" y="2348880"/>
            <a:ext cx="188545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embeddings</a:t>
            </a:r>
            <a:r>
              <a:rPr lang="zh-CN" altLang="en-US" sz="9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of</a:t>
            </a:r>
            <a:r>
              <a:rPr lang="zh-CN" altLang="en-US" sz="9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seeds</a:t>
            </a:r>
            <a:endParaRPr lang="en-DE" sz="9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E7AC2-3FC0-D953-25CE-53384EC6AFB1}"/>
              </a:ext>
            </a:extLst>
          </p:cNvPr>
          <p:cNvSpPr txBox="1"/>
          <p:nvPr/>
        </p:nvSpPr>
        <p:spPr>
          <a:xfrm>
            <a:off x="1315878" y="3934962"/>
            <a:ext cx="1080119" cy="230832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itchFamily="34" charset="0"/>
              </a:rPr>
              <a:t>(“Agrar”,0.7578)</a:t>
            </a:r>
            <a:endParaRPr lang="en-DE" sz="9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BC6D5F9A-632E-2F8B-7E67-09E770237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92289"/>
              </p:ext>
            </p:extLst>
          </p:nvPr>
        </p:nvGraphicFramePr>
        <p:xfrm>
          <a:off x="504138" y="3112566"/>
          <a:ext cx="1240296" cy="18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74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310074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310074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310074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31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0.9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-0.3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0.7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5881FAC-E11B-0BD9-BB36-8B1C96052403}"/>
              </a:ext>
            </a:extLst>
          </p:cNvPr>
          <p:cNvSpPr txBox="1"/>
          <p:nvPr/>
        </p:nvSpPr>
        <p:spPr>
          <a:xfrm>
            <a:off x="283487" y="2746614"/>
            <a:ext cx="167706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candidate</a:t>
            </a:r>
            <a:r>
              <a:rPr lang="zh-CN" altLang="en-US" sz="900" dirty="0">
                <a:solidFill>
                  <a:srgbClr val="A0B7E3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keyword</a:t>
            </a:r>
          </a:p>
          <a:p>
            <a:pPr algn="ctr"/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(“</a:t>
            </a:r>
            <a:r>
              <a:rPr lang="en-US" altLang="zh-CN" sz="900" dirty="0" err="1">
                <a:solidFill>
                  <a:srgbClr val="A0B7E3"/>
                </a:solidFill>
                <a:latin typeface="Arial" pitchFamily="34" charset="0"/>
              </a:rPr>
              <a:t>Agrar</a:t>
            </a:r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”)</a:t>
            </a:r>
            <a:endParaRPr lang="en-DE" sz="900" dirty="0">
              <a:solidFill>
                <a:srgbClr val="A0B7E3"/>
              </a:solidFill>
              <a:latin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3983C-970B-3784-5043-B3D5A5A4B4C4}"/>
              </a:ext>
            </a:extLst>
          </p:cNvPr>
          <p:cNvSpPr txBox="1"/>
          <p:nvPr/>
        </p:nvSpPr>
        <p:spPr>
          <a:xfrm>
            <a:off x="4752000" y="2631198"/>
            <a:ext cx="9931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“</a:t>
            </a:r>
            <a:r>
              <a:rPr lang="en-US" altLang="zh-CN" sz="900" dirty="0" err="1">
                <a:solidFill>
                  <a:srgbClr val="98C6EA"/>
                </a:solidFill>
                <a:latin typeface="Arial" pitchFamily="34" charset="0"/>
              </a:rPr>
              <a:t>Jagd</a:t>
            </a:r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”</a:t>
            </a:r>
            <a:endParaRPr lang="en-DE" sz="9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BB101-1F03-3B7B-00C6-4A48A42ABA8E}"/>
              </a:ext>
            </a:extLst>
          </p:cNvPr>
          <p:cNvSpPr txBox="1"/>
          <p:nvPr/>
        </p:nvSpPr>
        <p:spPr>
          <a:xfrm>
            <a:off x="4752000" y="2899152"/>
            <a:ext cx="130276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“</a:t>
            </a:r>
            <a:r>
              <a:rPr lang="en-US" altLang="zh-CN" sz="900" dirty="0" err="1">
                <a:solidFill>
                  <a:srgbClr val="98C6EA"/>
                </a:solidFill>
                <a:latin typeface="Arial" pitchFamily="34" charset="0"/>
              </a:rPr>
              <a:t>Tierzucht</a:t>
            </a:r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”</a:t>
            </a:r>
            <a:endParaRPr lang="en-DE" sz="9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FD9D72-AC15-1C5F-AED2-B59403A69DC9}"/>
              </a:ext>
            </a:extLst>
          </p:cNvPr>
          <p:cNvSpPr txBox="1"/>
          <p:nvPr/>
        </p:nvSpPr>
        <p:spPr>
          <a:xfrm>
            <a:off x="4752000" y="3203779"/>
            <a:ext cx="108137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“</a:t>
            </a:r>
            <a:r>
              <a:rPr lang="en-US" altLang="zh-CN" sz="900" dirty="0" err="1">
                <a:solidFill>
                  <a:srgbClr val="98C6EA"/>
                </a:solidFill>
                <a:latin typeface="Arial" pitchFamily="34" charset="0"/>
              </a:rPr>
              <a:t>Landwirtschaft</a:t>
            </a:r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”</a:t>
            </a:r>
            <a:endParaRPr lang="en-DE" sz="9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D968D3-9935-4CBF-9188-F12FC101C2CD}"/>
              </a:ext>
            </a:extLst>
          </p:cNvPr>
          <p:cNvSpPr txBox="1"/>
          <p:nvPr/>
        </p:nvSpPr>
        <p:spPr>
          <a:xfrm>
            <a:off x="1122018" y="3699385"/>
            <a:ext cx="146784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resulting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similarity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score</a:t>
            </a:r>
            <a:endParaRPr lang="en-DE" sz="900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D2BB52-F88D-DA0B-A3BA-1E69E909AAA2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8486" y="3385186"/>
            <a:ext cx="167206" cy="30305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65EA1E-4558-78D0-132D-0B6583DAF410}"/>
              </a:ext>
            </a:extLst>
          </p:cNvPr>
          <p:cNvCxnSpPr>
            <a:cxnSpLocks/>
          </p:cNvCxnSpPr>
          <p:nvPr/>
        </p:nvCxnSpPr>
        <p:spPr bwMode="auto">
          <a:xfrm>
            <a:off x="1401624" y="3372808"/>
            <a:ext cx="190127" cy="315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D231A3-2A92-2318-BA4F-14D6F135B6CA}"/>
              </a:ext>
            </a:extLst>
          </p:cNvPr>
          <p:cNvSpPr txBox="1"/>
          <p:nvPr/>
        </p:nvSpPr>
        <p:spPr>
          <a:xfrm>
            <a:off x="3251522" y="2404032"/>
            <a:ext cx="481058" cy="147732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9000" dirty="0">
                <a:solidFill>
                  <a:srgbClr val="A0B7E3"/>
                </a:solidFill>
                <a:latin typeface="The Hand" panose="020F0502020204030204" pitchFamily="34" charset="0"/>
              </a:rPr>
              <a:t>{</a:t>
            </a:r>
            <a:endParaRPr lang="en-DE" sz="9000" dirty="0">
              <a:solidFill>
                <a:srgbClr val="A0B7E3"/>
              </a:solidFill>
            </a:endParaRPr>
          </a:p>
        </p:txBody>
      </p:sp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4BF3BB9A-E8F7-93FB-188A-473E0D6E1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996903"/>
              </p:ext>
            </p:extLst>
          </p:nvPr>
        </p:nvGraphicFramePr>
        <p:xfrm>
          <a:off x="1998486" y="3103258"/>
          <a:ext cx="1240296" cy="18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74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310074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310074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310074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31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0.4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0.3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0.3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D58017EC-ED55-38AC-475E-F54453DE4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51347"/>
              </p:ext>
            </p:extLst>
          </p:nvPr>
        </p:nvGraphicFramePr>
        <p:xfrm>
          <a:off x="3600000" y="2914892"/>
          <a:ext cx="1192060" cy="230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0.7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-0.5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0.9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3E2C575D-B788-2BE0-DC2D-5C652237E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562615"/>
              </p:ext>
            </p:extLst>
          </p:nvPr>
        </p:nvGraphicFramePr>
        <p:xfrm>
          <a:off x="3600000" y="3203779"/>
          <a:ext cx="1192060" cy="230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-0.8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0.1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-0.2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2129ACF6-7998-B8D8-6BA0-486D3794A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22978"/>
              </p:ext>
            </p:extLst>
          </p:nvPr>
        </p:nvGraphicFramePr>
        <p:xfrm>
          <a:off x="3600000" y="3502434"/>
          <a:ext cx="1192060" cy="230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C58FA304-E434-ADB0-92D9-660D4C13B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86359"/>
              </p:ext>
            </p:extLst>
          </p:nvPr>
        </p:nvGraphicFramePr>
        <p:xfrm>
          <a:off x="8424000" y="2914589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919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0.1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0.5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0.3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684E1B7-BFB0-C4EB-1C71-5BAA0AA9FBE4}"/>
              </a:ext>
            </a:extLst>
          </p:cNvPr>
          <p:cNvSpPr txBox="1"/>
          <p:nvPr/>
        </p:nvSpPr>
        <p:spPr>
          <a:xfrm>
            <a:off x="8083306" y="2636912"/>
            <a:ext cx="188545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embeddings</a:t>
            </a:r>
            <a:r>
              <a:rPr lang="zh-CN" altLang="en-US" sz="9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of</a:t>
            </a:r>
            <a:r>
              <a:rPr lang="zh-CN" altLang="en-US" sz="9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98C6EA"/>
                </a:solidFill>
                <a:latin typeface="Arial" pitchFamily="34" charset="0"/>
              </a:rPr>
              <a:t>seeds</a:t>
            </a:r>
            <a:endParaRPr lang="en-DE" sz="9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A55A8C-D238-1DF9-C750-A9B3F435EB1D}"/>
              </a:ext>
            </a:extLst>
          </p:cNvPr>
          <p:cNvSpPr txBox="1"/>
          <p:nvPr/>
        </p:nvSpPr>
        <p:spPr>
          <a:xfrm>
            <a:off x="9890073" y="2907353"/>
            <a:ext cx="59308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0.6589</a:t>
            </a:r>
            <a:endParaRPr lang="en-DE" sz="900" dirty="0">
              <a:latin typeface="Arial" pitchFamily="34" charset="0"/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127DDC0D-16C3-7D09-CA86-0D3FC4D50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879893"/>
              </p:ext>
            </p:extLst>
          </p:nvPr>
        </p:nvGraphicFramePr>
        <p:xfrm>
          <a:off x="6532249" y="3485529"/>
          <a:ext cx="1083876" cy="18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69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70969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70969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70969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31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0.9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-0.3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0.7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49ED573-CE69-8E2E-53B5-349F882C35EB}"/>
              </a:ext>
            </a:extLst>
          </p:cNvPr>
          <p:cNvSpPr txBox="1"/>
          <p:nvPr/>
        </p:nvSpPr>
        <p:spPr>
          <a:xfrm>
            <a:off x="6257516" y="3103352"/>
            <a:ext cx="167706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candidate</a:t>
            </a:r>
            <a:r>
              <a:rPr lang="zh-CN" altLang="en-US" sz="900" dirty="0">
                <a:solidFill>
                  <a:srgbClr val="A0B7E3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keyword</a:t>
            </a:r>
          </a:p>
          <a:p>
            <a:pPr algn="ctr"/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(“</a:t>
            </a:r>
            <a:r>
              <a:rPr lang="en-US" altLang="zh-CN" sz="900" dirty="0" err="1">
                <a:solidFill>
                  <a:srgbClr val="A0B7E3"/>
                </a:solidFill>
                <a:latin typeface="Arial" pitchFamily="34" charset="0"/>
              </a:rPr>
              <a:t>Agrar</a:t>
            </a:r>
            <a:r>
              <a:rPr lang="en-US" altLang="zh-CN" sz="900" dirty="0">
                <a:solidFill>
                  <a:srgbClr val="A0B7E3"/>
                </a:solidFill>
                <a:latin typeface="Arial" pitchFamily="34" charset="0"/>
              </a:rPr>
              <a:t>”)</a:t>
            </a:r>
            <a:endParaRPr lang="en-DE" sz="900" dirty="0">
              <a:solidFill>
                <a:srgbClr val="A0B7E3"/>
              </a:solidFill>
              <a:latin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622D93-B0D5-B50C-9A6B-64E6868EFA27}"/>
              </a:ext>
            </a:extLst>
          </p:cNvPr>
          <p:cNvSpPr txBox="1"/>
          <p:nvPr/>
        </p:nvSpPr>
        <p:spPr>
          <a:xfrm>
            <a:off x="8996662" y="3051832"/>
            <a:ext cx="603702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zh-CN" sz="800" dirty="0">
                <a:solidFill>
                  <a:srgbClr val="98C6EA"/>
                </a:solidFill>
                <a:latin typeface="Arial" pitchFamily="34" charset="0"/>
              </a:rPr>
              <a:t>“</a:t>
            </a:r>
            <a:r>
              <a:rPr lang="en-US" altLang="zh-CN" sz="800" dirty="0" err="1">
                <a:solidFill>
                  <a:srgbClr val="98C6EA"/>
                </a:solidFill>
                <a:latin typeface="Arial" pitchFamily="34" charset="0"/>
              </a:rPr>
              <a:t>Jagd</a:t>
            </a:r>
            <a:r>
              <a:rPr lang="en-US" altLang="zh-CN" sz="800" dirty="0">
                <a:solidFill>
                  <a:srgbClr val="98C6EA"/>
                </a:solidFill>
                <a:latin typeface="Arial" pitchFamily="34" charset="0"/>
              </a:rPr>
              <a:t>”</a:t>
            </a:r>
            <a:endParaRPr lang="en-DE" sz="8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DF50E4-6F55-89E9-2535-31CA91CDDF3A}"/>
              </a:ext>
            </a:extLst>
          </p:cNvPr>
          <p:cNvSpPr txBox="1"/>
          <p:nvPr/>
        </p:nvSpPr>
        <p:spPr>
          <a:xfrm>
            <a:off x="9452696" y="2638056"/>
            <a:ext cx="146784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similarity</a:t>
            </a:r>
            <a:r>
              <a:rPr lang="zh-CN" altLang="en-US" sz="900" dirty="0">
                <a:latin typeface="Arial" pitchFamily="34" charset="0"/>
              </a:rPr>
              <a:t> </a:t>
            </a:r>
            <a:r>
              <a:rPr lang="en-US" altLang="zh-CN" sz="900" dirty="0">
                <a:latin typeface="Arial" pitchFamily="34" charset="0"/>
              </a:rPr>
              <a:t>scores</a:t>
            </a:r>
            <a:endParaRPr lang="en-DE" sz="900" dirty="0">
              <a:latin typeface="Arial" pitchFamily="34" charset="0"/>
            </a:endParaRPr>
          </a:p>
        </p:txBody>
      </p:sp>
      <p:graphicFrame>
        <p:nvGraphicFramePr>
          <p:cNvPr id="51" name="Table 7">
            <a:extLst>
              <a:ext uri="{FF2B5EF4-FFF2-40B4-BE49-F238E27FC236}">
                <a16:creationId xmlns:a16="http://schemas.microsoft.com/office/drawing/2014/main" id="{867A0C0A-3161-9929-AD2F-FE4E728B5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819054"/>
              </p:ext>
            </p:extLst>
          </p:nvPr>
        </p:nvGraphicFramePr>
        <p:xfrm>
          <a:off x="8424000" y="3274564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649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0.7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-0.5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0.9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52" name="Table 7">
            <a:extLst>
              <a:ext uri="{FF2B5EF4-FFF2-40B4-BE49-F238E27FC236}">
                <a16:creationId xmlns:a16="http://schemas.microsoft.com/office/drawing/2014/main" id="{D2E8C7D3-60EC-8247-6491-649920616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05315"/>
              </p:ext>
            </p:extLst>
          </p:nvPr>
        </p:nvGraphicFramePr>
        <p:xfrm>
          <a:off x="8424000" y="3681352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82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-0.8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0.1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-0.2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53" name="Table 7">
            <a:extLst>
              <a:ext uri="{FF2B5EF4-FFF2-40B4-BE49-F238E27FC236}">
                <a16:creationId xmlns:a16="http://schemas.microsoft.com/office/drawing/2014/main" id="{458F34DD-AF22-8096-4330-86CA315CC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763396"/>
              </p:ext>
            </p:extLst>
          </p:nvPr>
        </p:nvGraphicFramePr>
        <p:xfrm>
          <a:off x="8424000" y="4108745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576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25D4EFB-4E60-F9F9-5C30-F0AEB87EA351}"/>
              </a:ext>
            </a:extLst>
          </p:cNvPr>
          <p:cNvCxnSpPr>
            <a:cxnSpLocks/>
            <a:stCxn id="40" idx="3"/>
            <a:endCxn id="30" idx="1"/>
          </p:cNvCxnSpPr>
          <p:nvPr/>
        </p:nvCxnSpPr>
        <p:spPr bwMode="auto">
          <a:xfrm flipV="1">
            <a:off x="7616125" y="3013649"/>
            <a:ext cx="807875" cy="56608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BA7CA7-BEAB-1A65-6DDE-0B7BCEDC9198}"/>
              </a:ext>
            </a:extLst>
          </p:cNvPr>
          <p:cNvCxnSpPr>
            <a:cxnSpLocks/>
            <a:stCxn id="40" idx="3"/>
            <a:endCxn id="53" idx="1"/>
          </p:cNvCxnSpPr>
          <p:nvPr/>
        </p:nvCxnSpPr>
        <p:spPr bwMode="auto">
          <a:xfrm>
            <a:off x="7616125" y="3579729"/>
            <a:ext cx="807875" cy="628076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B7FBF93-93D8-91BB-9988-CC086498179A}"/>
              </a:ext>
            </a:extLst>
          </p:cNvPr>
          <p:cNvCxnSpPr>
            <a:cxnSpLocks/>
            <a:stCxn id="40" idx="3"/>
            <a:endCxn id="51" idx="1"/>
          </p:cNvCxnSpPr>
          <p:nvPr/>
        </p:nvCxnSpPr>
        <p:spPr bwMode="auto">
          <a:xfrm flipV="1">
            <a:off x="7616125" y="3373624"/>
            <a:ext cx="807875" cy="206105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D0D572-B73E-7628-486E-6BC12D32EC33}"/>
              </a:ext>
            </a:extLst>
          </p:cNvPr>
          <p:cNvCxnSpPr>
            <a:cxnSpLocks/>
            <a:stCxn id="40" idx="3"/>
            <a:endCxn id="52" idx="1"/>
          </p:cNvCxnSpPr>
          <p:nvPr/>
        </p:nvCxnSpPr>
        <p:spPr bwMode="auto">
          <a:xfrm>
            <a:off x="7616125" y="3579729"/>
            <a:ext cx="807875" cy="200683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37BECDF-1BF9-FA54-3BDA-343D4D785336}"/>
              </a:ext>
            </a:extLst>
          </p:cNvPr>
          <p:cNvSpPr txBox="1"/>
          <p:nvPr/>
        </p:nvSpPr>
        <p:spPr>
          <a:xfrm>
            <a:off x="8633819" y="3836420"/>
            <a:ext cx="966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zh-CN" sz="800" dirty="0">
                <a:solidFill>
                  <a:srgbClr val="98C6EA"/>
                </a:solidFill>
                <a:latin typeface="Arial" pitchFamily="34" charset="0"/>
              </a:rPr>
              <a:t>“</a:t>
            </a:r>
            <a:r>
              <a:rPr lang="en-US" altLang="zh-CN" sz="800" dirty="0" err="1">
                <a:solidFill>
                  <a:srgbClr val="98C6EA"/>
                </a:solidFill>
                <a:latin typeface="Arial" pitchFamily="34" charset="0"/>
              </a:rPr>
              <a:t>Landwirtschaft</a:t>
            </a:r>
            <a:r>
              <a:rPr lang="en-US" altLang="zh-CN" sz="800" dirty="0">
                <a:solidFill>
                  <a:srgbClr val="98C6EA"/>
                </a:solidFill>
                <a:latin typeface="Arial" pitchFamily="34" charset="0"/>
              </a:rPr>
              <a:t>”</a:t>
            </a:r>
            <a:endParaRPr lang="en-DE" sz="8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FE5AAD-A045-4962-3BCA-37ADEE09F68A}"/>
              </a:ext>
            </a:extLst>
          </p:cNvPr>
          <p:cNvSpPr txBox="1"/>
          <p:nvPr/>
        </p:nvSpPr>
        <p:spPr>
          <a:xfrm>
            <a:off x="8854133" y="3425594"/>
            <a:ext cx="74623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zh-CN" sz="800" dirty="0">
                <a:solidFill>
                  <a:srgbClr val="98C6EA"/>
                </a:solidFill>
                <a:latin typeface="Arial" pitchFamily="34" charset="0"/>
              </a:rPr>
              <a:t>“</a:t>
            </a:r>
            <a:r>
              <a:rPr lang="en-US" altLang="zh-CN" sz="800" dirty="0" err="1">
                <a:solidFill>
                  <a:srgbClr val="98C6EA"/>
                </a:solidFill>
                <a:latin typeface="Arial" pitchFamily="34" charset="0"/>
              </a:rPr>
              <a:t>Tierzucht</a:t>
            </a:r>
            <a:r>
              <a:rPr lang="en-US" altLang="zh-CN" sz="800" dirty="0">
                <a:solidFill>
                  <a:srgbClr val="98C6EA"/>
                </a:solidFill>
                <a:latin typeface="Arial" pitchFamily="34" charset="0"/>
              </a:rPr>
              <a:t>”</a:t>
            </a:r>
            <a:endParaRPr lang="en-DE" sz="8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733CA1-99EE-6A8C-3FD9-46771366BEE4}"/>
              </a:ext>
            </a:extLst>
          </p:cNvPr>
          <p:cNvSpPr txBox="1"/>
          <p:nvPr/>
        </p:nvSpPr>
        <p:spPr>
          <a:xfrm>
            <a:off x="9890073" y="3271539"/>
            <a:ext cx="59308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0.7098</a:t>
            </a:r>
            <a:endParaRPr lang="en-DE" sz="900" dirty="0">
              <a:latin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1DA1811-113B-37C5-1B74-36C853B79DCA}"/>
              </a:ext>
            </a:extLst>
          </p:cNvPr>
          <p:cNvSpPr txBox="1"/>
          <p:nvPr/>
        </p:nvSpPr>
        <p:spPr>
          <a:xfrm>
            <a:off x="9890073" y="3648202"/>
            <a:ext cx="59308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0.8649</a:t>
            </a:r>
            <a:endParaRPr lang="en-DE" sz="900" dirty="0">
              <a:latin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D6B6C62-B38E-FFBB-FEEA-BE65E6590EA4}"/>
              </a:ext>
            </a:extLst>
          </p:cNvPr>
          <p:cNvSpPr txBox="1"/>
          <p:nvPr/>
        </p:nvSpPr>
        <p:spPr>
          <a:xfrm>
            <a:off x="7712606" y="3370606"/>
            <a:ext cx="56485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Compute</a:t>
            </a:r>
            <a:r>
              <a:rPr lang="zh-CN" altLang="en-US" sz="900" dirty="0">
                <a:latin typeface="Arial" pitchFamily="34" charset="0"/>
              </a:rPr>
              <a:t> </a:t>
            </a:r>
            <a:r>
              <a:rPr lang="en-US" altLang="zh-CN" sz="900" dirty="0">
                <a:latin typeface="Arial" pitchFamily="34" charset="0"/>
              </a:rPr>
              <a:t>similarity</a:t>
            </a:r>
            <a:endParaRPr lang="en-DE" sz="900" dirty="0">
              <a:latin typeface="Arial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A6149D8-E1F6-6ACB-A250-7E5D82366D1B}"/>
              </a:ext>
            </a:extLst>
          </p:cNvPr>
          <p:cNvSpPr/>
          <p:nvPr/>
        </p:nvSpPr>
        <p:spPr bwMode="auto">
          <a:xfrm>
            <a:off x="9975719" y="3658230"/>
            <a:ext cx="409856" cy="210776"/>
          </a:xfrm>
          <a:prstGeom prst="rect">
            <a:avLst/>
          </a:prstGeom>
          <a:noFill/>
          <a:ln w="158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761240E-A58C-75C3-9228-1AEB6C1C9C5A}"/>
              </a:ext>
            </a:extLst>
          </p:cNvPr>
          <p:cNvSpPr txBox="1"/>
          <p:nvPr/>
        </p:nvSpPr>
        <p:spPr>
          <a:xfrm>
            <a:off x="10756108" y="3424089"/>
            <a:ext cx="96609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resulting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score</a:t>
            </a:r>
            <a:endParaRPr lang="en-DE" sz="9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9D29C26-C677-CBD1-0B98-EDD290A1A469}"/>
              </a:ext>
            </a:extLst>
          </p:cNvPr>
          <p:cNvSpPr txBox="1"/>
          <p:nvPr/>
        </p:nvSpPr>
        <p:spPr>
          <a:xfrm>
            <a:off x="10756108" y="3648202"/>
            <a:ext cx="966094" cy="230832"/>
          </a:xfrm>
          <a:prstGeom prst="rect">
            <a:avLst/>
          </a:prstGeom>
          <a:solidFill>
            <a:srgbClr val="C00000"/>
          </a:solidFill>
          <a:ln w="158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itchFamily="34" charset="0"/>
              </a:rPr>
              <a:t>(“Agrar”,0.8649)</a:t>
            </a:r>
            <a:endParaRPr lang="en-DE" sz="9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B9EE7C2-BADF-9EF0-4836-C1ADE24CD774}"/>
              </a:ext>
            </a:extLst>
          </p:cNvPr>
          <p:cNvCxnSpPr>
            <a:cxnSpLocks/>
            <a:stCxn id="111" idx="3"/>
            <a:endCxn id="115" idx="1"/>
          </p:cNvCxnSpPr>
          <p:nvPr/>
        </p:nvCxnSpPr>
        <p:spPr bwMode="auto">
          <a:xfrm>
            <a:off x="10385575" y="3763618"/>
            <a:ext cx="370533" cy="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64395B76-175D-3BF9-2F6F-689255EE854C}"/>
              </a:ext>
            </a:extLst>
          </p:cNvPr>
          <p:cNvSpPr txBox="1"/>
          <p:nvPr/>
        </p:nvSpPr>
        <p:spPr>
          <a:xfrm>
            <a:off x="9889318" y="3827306"/>
            <a:ext cx="76224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take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max</a:t>
            </a:r>
            <a:endParaRPr lang="en-DE" sz="900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38F3AA2-0177-14B4-1B4F-25C31627F89B}"/>
              </a:ext>
            </a:extLst>
          </p:cNvPr>
          <p:cNvGrpSpPr/>
          <p:nvPr/>
        </p:nvGrpSpPr>
        <p:grpSpPr>
          <a:xfrm>
            <a:off x="4035968" y="5118674"/>
            <a:ext cx="4117004" cy="830997"/>
            <a:chOff x="589496" y="1353447"/>
            <a:chExt cx="3350656" cy="830997"/>
          </a:xfrm>
        </p:grpSpPr>
        <p:sp>
          <p:nvSpPr>
            <p:cNvPr id="127" name="椭圆 2">
              <a:extLst>
                <a:ext uri="{FF2B5EF4-FFF2-40B4-BE49-F238E27FC236}">
                  <a16:creationId xmlns:a16="http://schemas.microsoft.com/office/drawing/2014/main" id="{E528DFBE-8D83-5342-CD34-F1CA437D53B3}"/>
                </a:ext>
              </a:extLst>
            </p:cNvPr>
            <p:cNvSpPr/>
            <p:nvPr/>
          </p:nvSpPr>
          <p:spPr>
            <a:xfrm>
              <a:off x="589496" y="1439716"/>
              <a:ext cx="3350656" cy="67378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35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28" name="矩形 27">
              <a:extLst>
                <a:ext uri="{FF2B5EF4-FFF2-40B4-BE49-F238E27FC236}">
                  <a16:creationId xmlns:a16="http://schemas.microsoft.com/office/drawing/2014/main" id="{65949512-1D78-8968-5CEC-DBABCE5CA3A5}"/>
                </a:ext>
              </a:extLst>
            </p:cNvPr>
            <p:cNvSpPr/>
            <p:nvPr/>
          </p:nvSpPr>
          <p:spPr>
            <a:xfrm>
              <a:off x="650405" y="1353447"/>
              <a:ext cx="3185203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Idea: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TAKE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AVERAGE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29" name="Fußzeilenplatzhalter 4">
            <a:extLst>
              <a:ext uri="{FF2B5EF4-FFF2-40B4-BE49-F238E27FC236}">
                <a16:creationId xmlns:a16="http://schemas.microsoft.com/office/drawing/2014/main" id="{5F474D5A-811C-0A20-6560-B3819F7F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</p:spTree>
    <p:extLst>
      <p:ext uri="{BB962C8B-B14F-4D97-AF65-F5344CB8AC3E}">
        <p14:creationId xmlns:p14="http://schemas.microsoft.com/office/powerpoint/2010/main" val="10480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3" grpId="0" build="allAtOnce"/>
      <p:bldP spid="5" grpId="0"/>
      <p:bldP spid="8" grpId="0"/>
      <p:bldP spid="10" grpId="0" animBg="1"/>
      <p:bldP spid="12" grpId="0"/>
      <p:bldP spid="15" grpId="0"/>
      <p:bldP spid="17" grpId="0"/>
      <p:bldP spid="19" grpId="0"/>
      <p:bldP spid="20" grpId="0"/>
      <p:bldP spid="24" grpId="0"/>
      <p:bldP spid="38" grpId="0"/>
      <p:bldP spid="39" grpId="1"/>
      <p:bldP spid="41" grpId="0"/>
      <p:bldP spid="42" grpId="0"/>
      <p:bldP spid="44" grpId="0"/>
      <p:bldP spid="43" grpId="0"/>
      <p:bldP spid="80" grpId="0"/>
      <p:bldP spid="83" grpId="1"/>
      <p:bldP spid="85" grpId="1"/>
      <p:bldP spid="98" grpId="0" animBg="1"/>
      <p:bldP spid="111" grpId="0" animBg="1"/>
      <p:bldP spid="113" grpId="1"/>
      <p:bldP spid="115" grpId="0" animBg="1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2ADAD731-5901-D4B9-0D0D-AC1DEF5F0789}"/>
              </a:ext>
            </a:extLst>
          </p:cNvPr>
          <p:cNvSpPr txBox="1"/>
          <p:nvPr/>
        </p:nvSpPr>
        <p:spPr>
          <a:xfrm>
            <a:off x="3168000" y="4152988"/>
            <a:ext cx="1041100" cy="98755"/>
          </a:xfrm>
          <a:prstGeom prst="rect">
            <a:avLst/>
          </a:prstGeom>
          <a:noFill/>
          <a:ln>
            <a:solidFill>
              <a:srgbClr val="C4DDF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" tIns="10800" rIns="10800" bIns="10800" rtlCol="0">
            <a:spAutoFit/>
          </a:bodyPr>
          <a:lstStyle/>
          <a:p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Business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3: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…</a:t>
            </a:r>
            <a:endParaRPr lang="en-DE" sz="5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7E019A-1B3C-BED1-6646-9FAC9494E149}"/>
              </a:ext>
            </a:extLst>
          </p:cNvPr>
          <p:cNvSpPr txBox="1"/>
          <p:nvPr/>
        </p:nvSpPr>
        <p:spPr>
          <a:xfrm>
            <a:off x="3168000" y="3743287"/>
            <a:ext cx="1041100" cy="98755"/>
          </a:xfrm>
          <a:prstGeom prst="rect">
            <a:avLst/>
          </a:prstGeom>
          <a:noFill/>
          <a:ln>
            <a:solidFill>
              <a:srgbClr val="C4DDF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" tIns="10800" rIns="10800" bIns="10800" rtlCol="0">
            <a:spAutoFit/>
          </a:bodyPr>
          <a:lstStyle/>
          <a:p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Business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2: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…</a:t>
            </a:r>
            <a:endParaRPr lang="en-DE" sz="5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6698A1-C674-9D1D-3194-55E143FBE857}"/>
              </a:ext>
            </a:extLst>
          </p:cNvPr>
          <p:cNvSpPr txBox="1"/>
          <p:nvPr/>
        </p:nvSpPr>
        <p:spPr>
          <a:xfrm>
            <a:off x="3168000" y="3384526"/>
            <a:ext cx="1140788" cy="98755"/>
          </a:xfrm>
          <a:prstGeom prst="rect">
            <a:avLst/>
          </a:prstGeom>
          <a:noFill/>
          <a:ln>
            <a:solidFill>
              <a:srgbClr val="C4DDF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" tIns="10800" rIns="10800" bIns="10800" rtlCol="0">
            <a:spAutoFit/>
          </a:bodyPr>
          <a:lstStyle/>
          <a:p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Business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1: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“</a:t>
            </a:r>
            <a:r>
              <a:rPr lang="en-US" altLang="zh-CN" sz="500" dirty="0" err="1">
                <a:solidFill>
                  <a:srgbClr val="98C6EA"/>
                </a:solidFill>
                <a:latin typeface="Arial" pitchFamily="34" charset="0"/>
              </a:rPr>
              <a:t>Betrieb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 err="1">
                <a:solidFill>
                  <a:srgbClr val="98C6EA"/>
                </a:solidFill>
                <a:latin typeface="Arial" pitchFamily="34" charset="0"/>
              </a:rPr>
              <a:t>eines</a:t>
            </a:r>
            <a:r>
              <a:rPr lang="zh-CN" altLang="en-US" sz="500" dirty="0">
                <a:solidFill>
                  <a:srgbClr val="98C6EA"/>
                </a:solidFill>
                <a:latin typeface="Arial" pitchFamily="34" charset="0"/>
              </a:rPr>
              <a:t> </a:t>
            </a:r>
            <a:r>
              <a:rPr lang="en-US" altLang="zh-CN" sz="500" dirty="0">
                <a:solidFill>
                  <a:srgbClr val="98C6EA"/>
                </a:solidFill>
                <a:latin typeface="Arial" pitchFamily="34" charset="0"/>
              </a:rPr>
              <a:t>Restaurants”</a:t>
            </a:r>
            <a:endParaRPr lang="en-DE" sz="5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CA787D-43EB-88A2-A8A1-0C69152B4428}"/>
              </a:ext>
            </a:extLst>
          </p:cNvPr>
          <p:cNvSpPr txBox="1"/>
          <p:nvPr/>
        </p:nvSpPr>
        <p:spPr>
          <a:xfrm>
            <a:off x="1185055" y="3934083"/>
            <a:ext cx="1167909" cy="153888"/>
          </a:xfrm>
          <a:prstGeom prst="rect">
            <a:avLst/>
          </a:prstGeom>
          <a:noFill/>
          <a:ln>
            <a:solidFill>
              <a:srgbClr val="A0B7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 dirty="0">
                <a:solidFill>
                  <a:srgbClr val="A0B7E3"/>
                </a:solidFill>
                <a:effectLst/>
                <a:latin typeface="MetaNormalLF"/>
              </a:rPr>
              <a:t>“</a:t>
            </a:r>
            <a:r>
              <a:rPr lang="en-GB" sz="500" dirty="0">
                <a:solidFill>
                  <a:srgbClr val="A0B7E3"/>
                </a:solidFill>
                <a:effectLst/>
                <a:latin typeface="MetaNormalLF"/>
              </a:rPr>
              <a:t>Dieser </a:t>
            </a:r>
            <a:r>
              <a:rPr lang="en-GB" sz="500" dirty="0" err="1">
                <a:solidFill>
                  <a:srgbClr val="A0B7E3"/>
                </a:solidFill>
                <a:effectLst/>
                <a:latin typeface="MetaNormalLF"/>
              </a:rPr>
              <a:t>Abschnitt</a:t>
            </a:r>
            <a:r>
              <a:rPr lang="en-GB" sz="500" dirty="0">
                <a:solidFill>
                  <a:srgbClr val="A0B7E3"/>
                </a:solidFill>
                <a:effectLst/>
                <a:latin typeface="MetaNormalLF"/>
              </a:rPr>
              <a:t> </a:t>
            </a:r>
            <a:r>
              <a:rPr lang="en-GB" sz="500" dirty="0" err="1">
                <a:solidFill>
                  <a:srgbClr val="A0B7E3"/>
                </a:solidFill>
                <a:effectLst/>
                <a:latin typeface="MetaNormalLF"/>
              </a:rPr>
              <a:t>umfasst</a:t>
            </a:r>
            <a:r>
              <a:rPr lang="en-GB" sz="500" dirty="0">
                <a:solidFill>
                  <a:srgbClr val="A0B7E3"/>
                </a:solidFill>
                <a:effectLst/>
                <a:latin typeface="MetaNormalLF"/>
              </a:rPr>
              <a:t> die </a:t>
            </a:r>
            <a:r>
              <a:rPr lang="en-GB" sz="500" dirty="0" err="1">
                <a:solidFill>
                  <a:srgbClr val="A0B7E3"/>
                </a:solidFill>
                <a:effectLst/>
                <a:latin typeface="MetaNormalLF"/>
              </a:rPr>
              <a:t>Nutzung</a:t>
            </a:r>
            <a:r>
              <a:rPr lang="en-GB" sz="500" dirty="0">
                <a:solidFill>
                  <a:srgbClr val="A0B7E3"/>
                </a:solidFill>
                <a:effectLst/>
                <a:latin typeface="MetaNormalLF"/>
              </a:rPr>
              <a:t> der </a:t>
            </a:r>
            <a:r>
              <a:rPr lang="en-GB" sz="500" dirty="0" err="1">
                <a:solidFill>
                  <a:srgbClr val="A0B7E3"/>
                </a:solidFill>
                <a:effectLst/>
                <a:latin typeface="MetaNormalLF"/>
              </a:rPr>
              <a:t>pflanzlichen</a:t>
            </a:r>
            <a:r>
              <a:rPr lang="en-GB" sz="500" dirty="0">
                <a:solidFill>
                  <a:srgbClr val="A0B7E3"/>
                </a:solidFill>
                <a:effectLst/>
                <a:latin typeface="MetaNormalLF"/>
              </a:rPr>
              <a:t> </a:t>
            </a:r>
            <a:r>
              <a:rPr lang="en-GB" sz="500" dirty="0" err="1">
                <a:solidFill>
                  <a:srgbClr val="A0B7E3"/>
                </a:solidFill>
                <a:effectLst/>
                <a:latin typeface="MetaNormalLF"/>
              </a:rPr>
              <a:t>natürlichen</a:t>
            </a:r>
            <a:r>
              <a:rPr lang="en-GB" sz="500" dirty="0">
                <a:solidFill>
                  <a:srgbClr val="A0B7E3"/>
                </a:solidFill>
                <a:effectLst/>
                <a:latin typeface="MetaNormalLF"/>
              </a:rPr>
              <a:t> </a:t>
            </a:r>
            <a:r>
              <a:rPr lang="en-GB" sz="500" dirty="0" err="1">
                <a:solidFill>
                  <a:srgbClr val="A0B7E3"/>
                </a:solidFill>
                <a:effectLst/>
                <a:latin typeface="MetaNormalLF"/>
              </a:rPr>
              <a:t>Ressourcen</a:t>
            </a:r>
            <a:r>
              <a:rPr lang="en-GB" sz="500" dirty="0">
                <a:solidFill>
                  <a:srgbClr val="A0B7E3"/>
                </a:solidFill>
                <a:effectLst/>
                <a:latin typeface="MetaNormalLF"/>
              </a:rPr>
              <a:t>…</a:t>
            </a:r>
            <a:r>
              <a:rPr lang="en-US" altLang="zh-CN" sz="500" dirty="0">
                <a:solidFill>
                  <a:srgbClr val="A0B7E3"/>
                </a:solidFill>
                <a:latin typeface="MetaNormalLF"/>
              </a:rPr>
              <a:t>”</a:t>
            </a:r>
            <a:endParaRPr lang="en-GB" sz="500" dirty="0">
              <a:solidFill>
                <a:srgbClr val="A0B7E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sebis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03">
            <a:extLst>
              <a:ext uri="{FF2B5EF4-FFF2-40B4-BE49-F238E27FC236}">
                <a16:creationId xmlns:a16="http://schemas.microsoft.com/office/drawing/2014/main" id="{66B5A913-6C39-267E-BB69-92B2EED05C62}"/>
              </a:ext>
            </a:extLst>
          </p:cNvPr>
          <p:cNvSpPr/>
          <p:nvPr/>
        </p:nvSpPr>
        <p:spPr>
          <a:xfrm>
            <a:off x="7320136" y="2876936"/>
            <a:ext cx="400284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zh-CN" sz="1600" u="sng" dirty="0">
                <a:latin typeface="Arial" panose="020B0604020202020204" pitchFamily="34" charset="0"/>
              </a:rPr>
              <a:t>Results/Challenges:</a:t>
            </a:r>
          </a:p>
          <a:p>
            <a:pPr marL="287338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Smaller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keyword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lists</a:t>
            </a:r>
          </a:p>
          <a:p>
            <a:pPr marL="287338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Difficulty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threshold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determination</a:t>
            </a:r>
            <a:endParaRPr lang="en-DE" sz="1600" dirty="0">
              <a:latin typeface="Arial" panose="020B0604020202020204" pitchFamily="34" charset="0"/>
            </a:endParaRPr>
          </a:p>
          <a:p>
            <a:pPr marL="287338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✖️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Similarity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score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highly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dependent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other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factors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4538" lvl="1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used</a:t>
            </a:r>
          </a:p>
          <a:p>
            <a:pPr marL="744538" lvl="1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Quality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class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description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4538" lvl="1" indent="-287338"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Text</a:t>
            </a:r>
            <a:r>
              <a:rPr lang="zh-CN" altLang="en-US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length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8319F-5141-DBB0-3EE1-A1281513352D}"/>
              </a:ext>
            </a:extLst>
          </p:cNvPr>
          <p:cNvGrpSpPr/>
          <p:nvPr/>
        </p:nvGrpSpPr>
        <p:grpSpPr>
          <a:xfrm>
            <a:off x="2787066" y="1317583"/>
            <a:ext cx="6614808" cy="830997"/>
            <a:chOff x="589496" y="1353447"/>
            <a:chExt cx="3350656" cy="830997"/>
          </a:xfrm>
        </p:grpSpPr>
        <p:sp>
          <p:nvSpPr>
            <p:cNvPr id="18" name="椭圆 2">
              <a:extLst>
                <a:ext uri="{FF2B5EF4-FFF2-40B4-BE49-F238E27FC236}">
                  <a16:creationId xmlns:a16="http://schemas.microsoft.com/office/drawing/2014/main" id="{EC7C36E0-6503-9E48-7616-574195C19F2F}"/>
                </a:ext>
              </a:extLst>
            </p:cNvPr>
            <p:cNvSpPr/>
            <p:nvPr/>
          </p:nvSpPr>
          <p:spPr>
            <a:xfrm>
              <a:off x="589496" y="1439716"/>
              <a:ext cx="3350656" cy="673787"/>
            </a:xfrm>
            <a:prstGeom prst="ellipse">
              <a:avLst/>
            </a:prstGeom>
            <a:solidFill>
              <a:srgbClr val="C4DDF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35" dirty="0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2" name="矩形 27">
              <a:extLst>
                <a:ext uri="{FF2B5EF4-FFF2-40B4-BE49-F238E27FC236}">
                  <a16:creationId xmlns:a16="http://schemas.microsoft.com/office/drawing/2014/main" id="{A68F07C1-3373-82F7-85B0-8451F5A81D46}"/>
                </a:ext>
              </a:extLst>
            </p:cNvPr>
            <p:cNvSpPr/>
            <p:nvPr/>
          </p:nvSpPr>
          <p:spPr>
            <a:xfrm>
              <a:off x="650405" y="1353447"/>
              <a:ext cx="3185203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Compare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Sentence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Similarity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First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5A5BA60B-EB0E-2EE4-6558-81572DD94246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Preprocessing?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9FB30A4E-83CE-DF5C-E925-28384A29C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330225"/>
              </p:ext>
            </p:extLst>
          </p:nvPr>
        </p:nvGraphicFramePr>
        <p:xfrm>
          <a:off x="3168000" y="3343816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919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0.1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0.5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0.3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C5F11FA-BFC6-1C7E-640E-00CDBB10D73C}"/>
              </a:ext>
            </a:extLst>
          </p:cNvPr>
          <p:cNvSpPr txBox="1"/>
          <p:nvPr/>
        </p:nvSpPr>
        <p:spPr>
          <a:xfrm>
            <a:off x="2787066" y="3066139"/>
            <a:ext cx="192585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rial" pitchFamily="34" charset="0"/>
              </a:rPr>
              <a:t>business</a:t>
            </a:r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tx1"/>
                </a:solidFill>
                <a:latin typeface="Arial" pitchFamily="34" charset="0"/>
              </a:rPr>
              <a:t>purposes</a:t>
            </a:r>
            <a:endParaRPr lang="en-DE" sz="9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A66E96-E490-EF87-075C-0A06DBC867D3}"/>
              </a:ext>
            </a:extLst>
          </p:cNvPr>
          <p:cNvSpPr txBox="1"/>
          <p:nvPr/>
        </p:nvSpPr>
        <p:spPr>
          <a:xfrm>
            <a:off x="4593833" y="3336580"/>
            <a:ext cx="59308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0.2043</a:t>
            </a:r>
            <a:endParaRPr lang="en-DE" sz="900" dirty="0">
              <a:latin typeface="Arial" pitchFamily="34" charset="0"/>
            </a:endParaRP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E3C4CF68-6BF5-3E0F-835D-893A9AE17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81305"/>
              </p:ext>
            </p:extLst>
          </p:nvPr>
        </p:nvGraphicFramePr>
        <p:xfrm>
          <a:off x="1234692" y="3909889"/>
          <a:ext cx="1083876" cy="18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69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70969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70969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70969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31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0.9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-0.3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0.7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7B7FA91-23DE-A936-CBAD-5262DC3241E5}"/>
              </a:ext>
            </a:extLst>
          </p:cNvPr>
          <p:cNvSpPr txBox="1"/>
          <p:nvPr/>
        </p:nvSpPr>
        <p:spPr>
          <a:xfrm>
            <a:off x="930480" y="3661199"/>
            <a:ext cx="167706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rial" pitchFamily="34" charset="0"/>
              </a:rPr>
              <a:t>class</a:t>
            </a:r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tx1"/>
                </a:solidFill>
                <a:latin typeface="Arial" pitchFamily="34" charset="0"/>
              </a:rPr>
              <a:t>description</a:t>
            </a:r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tx1"/>
                </a:solidFill>
                <a:latin typeface="Arial" pitchFamily="34" charset="0"/>
              </a:rPr>
              <a:t>embedding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BFA1A9-8073-50F9-9FC4-BE43EE409503}"/>
              </a:ext>
            </a:extLst>
          </p:cNvPr>
          <p:cNvSpPr txBox="1"/>
          <p:nvPr/>
        </p:nvSpPr>
        <p:spPr>
          <a:xfrm>
            <a:off x="4156456" y="3067283"/>
            <a:ext cx="146784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similarity</a:t>
            </a:r>
            <a:r>
              <a:rPr lang="zh-CN" altLang="en-US" sz="900" dirty="0">
                <a:latin typeface="Arial" pitchFamily="34" charset="0"/>
              </a:rPr>
              <a:t> </a:t>
            </a:r>
            <a:r>
              <a:rPr lang="en-US" altLang="zh-CN" sz="900" dirty="0">
                <a:latin typeface="Arial" pitchFamily="34" charset="0"/>
              </a:rPr>
              <a:t>scores</a:t>
            </a:r>
            <a:endParaRPr lang="en-DE" sz="900" dirty="0">
              <a:latin typeface="Arial" pitchFamily="34" charset="0"/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5A47CEF1-F63E-10CC-B3B4-F33207122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705577"/>
              </p:ext>
            </p:extLst>
          </p:nvPr>
        </p:nvGraphicFramePr>
        <p:xfrm>
          <a:off x="3168000" y="3703791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649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0.7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-0.5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0.9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CFA21856-5E04-136C-D1CD-F34AFFA5C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590829"/>
              </p:ext>
            </p:extLst>
          </p:nvPr>
        </p:nvGraphicFramePr>
        <p:xfrm>
          <a:off x="3168000" y="4110579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82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-0.8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0.1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-0.2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graphicFrame>
        <p:nvGraphicFramePr>
          <p:cNvPr id="29" name="Table 7">
            <a:extLst>
              <a:ext uri="{FF2B5EF4-FFF2-40B4-BE49-F238E27FC236}">
                <a16:creationId xmlns:a16="http://schemas.microsoft.com/office/drawing/2014/main" id="{2DBA2CDD-CCFF-B00D-333E-C82B9EA09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811593"/>
              </p:ext>
            </p:extLst>
          </p:nvPr>
        </p:nvGraphicFramePr>
        <p:xfrm>
          <a:off x="3168000" y="4537972"/>
          <a:ext cx="119206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15">
                  <a:extLst>
                    <a:ext uri="{9D8B030D-6E8A-4147-A177-3AD203B41FA5}">
                      <a16:colId xmlns:a16="http://schemas.microsoft.com/office/drawing/2014/main" val="1939495454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200146578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1095651721"/>
                    </a:ext>
                  </a:extLst>
                </a:gridCol>
                <a:gridCol w="298015">
                  <a:extLst>
                    <a:ext uri="{9D8B030D-6E8A-4147-A177-3AD203B41FA5}">
                      <a16:colId xmlns:a16="http://schemas.microsoft.com/office/drawing/2014/main" val="3840532492"/>
                    </a:ext>
                  </a:extLst>
                </a:gridCol>
              </a:tblGrid>
              <a:tr h="1576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/>
                        <a:t>…</a:t>
                      </a:r>
                      <a:endParaRPr lang="en-DE" sz="700" dirty="0"/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16791"/>
                  </a:ext>
                </a:extLst>
              </a:tr>
            </a:tbl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46F716-A828-A6B4-F16A-AFA37848F286}"/>
              </a:ext>
            </a:extLst>
          </p:cNvPr>
          <p:cNvCxnSpPr>
            <a:cxnSpLocks/>
            <a:stCxn id="17" idx="3"/>
            <a:endCxn id="3" idx="1"/>
          </p:cNvCxnSpPr>
          <p:nvPr/>
        </p:nvCxnSpPr>
        <p:spPr bwMode="auto">
          <a:xfrm flipV="1">
            <a:off x="2318568" y="3442876"/>
            <a:ext cx="849432" cy="561213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2A905E-A77A-B0A2-E9AD-A34FD7B5B8D1}"/>
              </a:ext>
            </a:extLst>
          </p:cNvPr>
          <p:cNvCxnSpPr>
            <a:cxnSpLocks/>
            <a:stCxn id="17" idx="3"/>
            <a:endCxn id="29" idx="1"/>
          </p:cNvCxnSpPr>
          <p:nvPr/>
        </p:nvCxnSpPr>
        <p:spPr bwMode="auto">
          <a:xfrm>
            <a:off x="2318568" y="4004089"/>
            <a:ext cx="849432" cy="632943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7DB455-CE97-61C9-6592-F2CAB92B79BA}"/>
              </a:ext>
            </a:extLst>
          </p:cNvPr>
          <p:cNvCxnSpPr>
            <a:cxnSpLocks/>
            <a:stCxn id="17" idx="3"/>
            <a:endCxn id="27" idx="1"/>
          </p:cNvCxnSpPr>
          <p:nvPr/>
        </p:nvCxnSpPr>
        <p:spPr bwMode="auto">
          <a:xfrm flipV="1">
            <a:off x="2318568" y="3802851"/>
            <a:ext cx="849432" cy="201238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A2CDFC-DFC3-7E8C-7CB1-0DCF02ADECA0}"/>
              </a:ext>
            </a:extLst>
          </p:cNvPr>
          <p:cNvCxnSpPr>
            <a:cxnSpLocks/>
            <a:stCxn id="17" idx="3"/>
            <a:endCxn id="28" idx="1"/>
          </p:cNvCxnSpPr>
          <p:nvPr/>
        </p:nvCxnSpPr>
        <p:spPr bwMode="auto">
          <a:xfrm>
            <a:off x="2318568" y="4004089"/>
            <a:ext cx="849432" cy="20555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C3A5705-AA17-3D40-A2EC-E08323959A54}"/>
              </a:ext>
            </a:extLst>
          </p:cNvPr>
          <p:cNvSpPr txBox="1"/>
          <p:nvPr/>
        </p:nvSpPr>
        <p:spPr>
          <a:xfrm>
            <a:off x="4593833" y="3700766"/>
            <a:ext cx="59308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0.6508</a:t>
            </a:r>
            <a:endParaRPr lang="en-DE" sz="900" dirty="0">
              <a:latin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410AB3-D05A-DCC6-CF1F-29DC49850D38}"/>
              </a:ext>
            </a:extLst>
          </p:cNvPr>
          <p:cNvSpPr txBox="1"/>
          <p:nvPr/>
        </p:nvSpPr>
        <p:spPr>
          <a:xfrm>
            <a:off x="4593833" y="4077429"/>
            <a:ext cx="59308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0.7580</a:t>
            </a:r>
            <a:endParaRPr lang="en-DE" sz="900" dirty="0">
              <a:latin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747FBD-7F82-9908-7D23-01935B4A1A08}"/>
              </a:ext>
            </a:extLst>
          </p:cNvPr>
          <p:cNvSpPr txBox="1"/>
          <p:nvPr/>
        </p:nvSpPr>
        <p:spPr>
          <a:xfrm>
            <a:off x="2416366" y="3799833"/>
            <a:ext cx="56485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900" dirty="0">
                <a:latin typeface="Arial" pitchFamily="34" charset="0"/>
              </a:rPr>
              <a:t>Compute</a:t>
            </a:r>
            <a:r>
              <a:rPr lang="zh-CN" altLang="en-US" sz="900" dirty="0">
                <a:latin typeface="Arial" pitchFamily="34" charset="0"/>
              </a:rPr>
              <a:t> </a:t>
            </a:r>
            <a:r>
              <a:rPr lang="en-US" altLang="zh-CN" sz="900" dirty="0">
                <a:latin typeface="Arial" pitchFamily="34" charset="0"/>
              </a:rPr>
              <a:t>similarity</a:t>
            </a:r>
            <a:endParaRPr lang="en-DE" sz="900" dirty="0">
              <a:latin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5FAA44-E8B9-6BFA-9F26-8E0E5DF15826}"/>
              </a:ext>
            </a:extLst>
          </p:cNvPr>
          <p:cNvSpPr/>
          <p:nvPr/>
        </p:nvSpPr>
        <p:spPr bwMode="auto">
          <a:xfrm>
            <a:off x="4679479" y="3713243"/>
            <a:ext cx="409856" cy="584990"/>
          </a:xfrm>
          <a:prstGeom prst="rect">
            <a:avLst/>
          </a:prstGeom>
          <a:noFill/>
          <a:ln w="158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5346DB-8195-4B18-E3A9-9D3FE5D22941}"/>
              </a:ext>
            </a:extLst>
          </p:cNvPr>
          <p:cNvSpPr txBox="1"/>
          <p:nvPr/>
        </p:nvSpPr>
        <p:spPr>
          <a:xfrm>
            <a:off x="5552287" y="3680923"/>
            <a:ext cx="1024129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Arial" pitchFamily="34" charset="0"/>
              </a:rPr>
              <a:t>Only</a:t>
            </a: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Arial" pitchFamily="34" charset="0"/>
              </a:rPr>
              <a:t>consider</a:t>
            </a: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Arial" pitchFamily="34" charset="0"/>
              </a:rPr>
              <a:t>these</a:t>
            </a: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Arial" pitchFamily="34" charset="0"/>
              </a:rPr>
              <a:t>entries</a:t>
            </a: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Arial" pitchFamily="34" charset="0"/>
              </a:rPr>
              <a:t>for</a:t>
            </a: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Arial" pitchFamily="34" charset="0"/>
              </a:rPr>
              <a:t>keyword</a:t>
            </a:r>
            <a:r>
              <a:rPr lang="zh-CN" altLang="en-US" sz="9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Arial" pitchFamily="34" charset="0"/>
              </a:rPr>
              <a:t>extraction</a:t>
            </a:r>
            <a:endParaRPr lang="en-DE" sz="9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1FEA89F-590F-2E2C-92D2-F7B69296C61A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 bwMode="auto">
          <a:xfrm flipV="1">
            <a:off x="5089335" y="3934839"/>
            <a:ext cx="462952" cy="1649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FF25BE9-5EFD-4802-DD37-7D7CC63B8F4D}"/>
              </a:ext>
            </a:extLst>
          </p:cNvPr>
          <p:cNvSpPr txBox="1"/>
          <p:nvPr/>
        </p:nvSpPr>
        <p:spPr>
          <a:xfrm>
            <a:off x="4150487" y="4803898"/>
            <a:ext cx="146784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define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threshold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t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zh-CN" altLang="en-US" sz="9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zh-CN" sz="900" dirty="0">
                <a:solidFill>
                  <a:srgbClr val="C00000"/>
                </a:solidFill>
                <a:latin typeface="Arial" pitchFamily="34" charset="0"/>
              </a:rPr>
              <a:t>0.6</a:t>
            </a:r>
            <a:endParaRPr lang="en-DE" sz="9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DEEE2-56AA-17C9-CD8D-DE55DE2778AB}"/>
              </a:ext>
            </a:extLst>
          </p:cNvPr>
          <p:cNvSpPr txBox="1"/>
          <p:nvPr/>
        </p:nvSpPr>
        <p:spPr>
          <a:xfrm>
            <a:off x="3815644" y="2091157"/>
            <a:ext cx="45576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Attempt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to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</a:t>
            </a: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ave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time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and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computing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power</a:t>
            </a:r>
            <a:endParaRPr lang="en-GB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FA257-6B36-A96A-E4A6-5C76971040F3}"/>
              </a:ext>
            </a:extLst>
          </p:cNvPr>
          <p:cNvSpPr txBox="1"/>
          <p:nvPr/>
        </p:nvSpPr>
        <p:spPr>
          <a:xfrm>
            <a:off x="8436157" y="1428310"/>
            <a:ext cx="1170421" cy="86177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5000" b="1" dirty="0">
                <a:solidFill>
                  <a:srgbClr val="000000"/>
                </a:solidFill>
                <a:latin typeface="Arial" panose="020B0604020202020204" pitchFamily="34" charset="0"/>
              </a:rPr>
              <a:t>❌</a:t>
            </a:r>
            <a:endParaRPr lang="en-US" sz="5000" b="1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DEE4AB0A-09F4-C043-8094-8E6A2E92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</p:spTree>
    <p:extLst>
      <p:ext uri="{BB962C8B-B14F-4D97-AF65-F5344CB8AC3E}">
        <p14:creationId xmlns:p14="http://schemas.microsoft.com/office/powerpoint/2010/main" val="414358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/>
      <p:bldP spid="48" grpId="1" animBg="1"/>
      <p:bldP spid="25" grpId="1" animBg="1"/>
      <p:bldP spid="46" grpId="0" animBg="1"/>
      <p:bldP spid="13" grpId="0"/>
      <p:bldP spid="12" grpId="0"/>
      <p:bldP spid="15" grpId="0"/>
      <p:bldP spid="21" grpId="0"/>
      <p:bldP spid="26" grpId="0"/>
      <p:bldP spid="40" grpId="0"/>
      <p:bldP spid="41" grpId="0"/>
      <p:bldP spid="42" grpId="0" animBg="1"/>
      <p:bldP spid="43" grpId="0" animBg="1"/>
      <p:bldP spid="44" grpId="0" animBg="1"/>
      <p:bldP spid="47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Initial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8B24D-851D-9763-5330-DA1DDB08E6BD}"/>
              </a:ext>
            </a:extLst>
          </p:cNvPr>
          <p:cNvSpPr/>
          <p:nvPr/>
        </p:nvSpPr>
        <p:spPr bwMode="auto">
          <a:xfrm>
            <a:off x="332903" y="1259129"/>
            <a:ext cx="1658641" cy="4991246"/>
          </a:xfrm>
          <a:prstGeom prst="rect">
            <a:avLst/>
          </a:prstGeom>
          <a:solidFill>
            <a:srgbClr val="0173D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C55D98-ED89-7339-D376-A46EC6DCBBB5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!!Table">
            <a:extLst>
              <a:ext uri="{FF2B5EF4-FFF2-40B4-BE49-F238E27FC236}">
                <a16:creationId xmlns:a16="http://schemas.microsoft.com/office/drawing/2014/main" id="{A06E2DB7-1CE3-B6E7-42B6-63C5CF95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51881"/>
              </p:ext>
            </p:extLst>
          </p:nvPr>
        </p:nvGraphicFramePr>
        <p:xfrm>
          <a:off x="332903" y="1259127"/>
          <a:ext cx="11379721" cy="49912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58641">
                  <a:extLst>
                    <a:ext uri="{9D8B030D-6E8A-4147-A177-3AD203B41FA5}">
                      <a16:colId xmlns:a16="http://schemas.microsoft.com/office/drawing/2014/main" val="525112638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12874338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959077284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8786826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62985323"/>
                    </a:ext>
                  </a:extLst>
                </a:gridCol>
              </a:tblGrid>
              <a:tr h="46070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DE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n-US" altLang="zh-CN" sz="1400" b="1" dirty="0" err="1">
                          <a:solidFill>
                            <a:schemeClr val="bg1"/>
                          </a:solidFill>
                        </a:rPr>
                        <a:t>ethod</a:t>
                      </a:r>
                      <a:endParaRPr lang="en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Explanation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Justification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Results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Takeaway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1219416"/>
                  </a:ext>
                </a:extLst>
              </a:tr>
              <a:tr h="61996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Extract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nouns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only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phrases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ecto</a:t>
                      </a:r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needed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Seeds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are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mostly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nouns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Mostly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single-words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US" altLang="zh-CN" sz="1400" dirty="0"/>
                        <a:t>Slow,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somewhat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repetitive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❌</a:t>
                      </a:r>
                      <a:r>
                        <a:rPr lang="zh-CN" altLang="en-US" sz="1400" dirty="0"/>
                        <a:t> </a:t>
                      </a:r>
                      <a:br>
                        <a:rPr lang="en-US" altLang="zh-CN" sz="1400" dirty="0"/>
                      </a:br>
                      <a:r>
                        <a:rPr lang="en-US" altLang="zh-CN" sz="1400" dirty="0"/>
                        <a:t>→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unigram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0209065"/>
                  </a:ext>
                </a:extLst>
              </a:tr>
              <a:tr h="105651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Extract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unigrams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(single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words)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Not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just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limited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to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nouns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Phrases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can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be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identified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later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(context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window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extraction)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Mostly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nouns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and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adjectives</a:t>
                      </a:r>
                      <a:r>
                        <a:rPr lang="zh-CN" altLang="en-US" sz="1400" dirty="0"/>
                        <a:t> 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✔ </a:t>
                      </a:r>
                      <a:r>
                        <a:rPr lang="en-US" altLang="zh-CN" sz="1400" dirty="0"/>
                        <a:t>Fast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US" altLang="zh-CN" sz="1400" dirty="0"/>
                        <a:t>repetitive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adjectives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✅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433667"/>
                  </a:ext>
                </a:extLst>
              </a:tr>
              <a:tr h="92200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Seed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S</a:t>
                      </a:r>
                      <a:r>
                        <a:rPr lang="en-GB" sz="1400" dirty="0"/>
                        <a:t>core of </a:t>
                      </a:r>
                      <a:r>
                        <a:rPr lang="en-US" altLang="zh-CN" sz="1400" dirty="0"/>
                        <a:t>an</a:t>
                      </a:r>
                      <a:r>
                        <a:rPr lang="en-GB" sz="1400" dirty="0"/>
                        <a:t> </a:t>
                      </a:r>
                      <a:r>
                        <a:rPr lang="en-US" altLang="zh-CN" sz="1400" dirty="0"/>
                        <a:t>extracted</a:t>
                      </a:r>
                      <a:r>
                        <a:rPr lang="en-GB" sz="1400" dirty="0"/>
                        <a:t> </a:t>
                      </a:r>
                      <a:r>
                        <a:rPr lang="en-US" altLang="zh-CN" sz="1400" dirty="0"/>
                        <a:t>key</a:t>
                      </a:r>
                      <a:r>
                        <a:rPr lang="en-GB" sz="1400" dirty="0"/>
                        <a:t>word </a:t>
                      </a:r>
                      <a:r>
                        <a:rPr lang="en-US" altLang="zh-CN" sz="1400" dirty="0"/>
                        <a:t>=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its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GB" sz="1400" dirty="0"/>
                        <a:t>similarity with the </a:t>
                      </a:r>
                      <a:r>
                        <a:rPr lang="en-GB" sz="1400" dirty="0">
                          <a:effectLst/>
                        </a:rPr>
                        <a:t>average</a:t>
                      </a:r>
                      <a:r>
                        <a:rPr lang="en-GB" sz="1400" dirty="0"/>
                        <a:t> embedding of the seed </a:t>
                      </a:r>
                      <a:r>
                        <a:rPr lang="en-US" altLang="zh-CN" sz="1400" dirty="0"/>
                        <a:t>key</a:t>
                      </a:r>
                      <a:r>
                        <a:rPr lang="en-GB" sz="1400" dirty="0"/>
                        <a:t>words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Default</a:t>
                      </a:r>
                      <a:r>
                        <a:rPr lang="zh-CN" altLang="en-US" sz="1400" dirty="0"/>
                        <a:t> 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 might be steered into certain directions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🔨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5620382"/>
                  </a:ext>
                </a:extLst>
              </a:tr>
              <a:tr h="8510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Seed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Calculate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GB" sz="1400" dirty="0"/>
                        <a:t>similarity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scores</a:t>
                      </a:r>
                      <a:r>
                        <a:rPr lang="en-GB" sz="1400" dirty="0"/>
                        <a:t> </a:t>
                      </a:r>
                      <a:r>
                        <a:rPr lang="en-US" altLang="zh-CN" sz="1400" dirty="0"/>
                        <a:t>between</a:t>
                      </a:r>
                      <a:r>
                        <a:rPr lang="en-GB" sz="1400" dirty="0"/>
                        <a:t> each candidate </a:t>
                      </a:r>
                      <a:r>
                        <a:rPr lang="en-US" altLang="zh-CN" sz="1400" dirty="0"/>
                        <a:t>and</a:t>
                      </a:r>
                      <a:r>
                        <a:rPr lang="en-GB" sz="1400" dirty="0"/>
                        <a:t> all seed keywords</a:t>
                      </a:r>
                      <a:r>
                        <a:rPr lang="en-US" altLang="zh-CN" sz="1400" dirty="0"/>
                        <a:t>,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take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the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maximum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M</a:t>
                      </a:r>
                      <a:r>
                        <a:rPr lang="en-GB" sz="1400" dirty="0" err="1"/>
                        <a:t>ean</a:t>
                      </a:r>
                      <a:r>
                        <a:rPr lang="en-GB" sz="1400" dirty="0"/>
                        <a:t> seed might </a:t>
                      </a:r>
                      <a:r>
                        <a:rPr lang="en-GB" sz="1400" dirty="0" err="1"/>
                        <a:t>favor</a:t>
                      </a:r>
                      <a:r>
                        <a:rPr lang="en-GB" sz="1400" dirty="0"/>
                        <a:t> the extraction in certain directions 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“I</a:t>
                      </a:r>
                      <a:r>
                        <a:rPr lang="en-GB" sz="1400" dirty="0" err="1"/>
                        <a:t>rregular</a:t>
                      </a:r>
                      <a:r>
                        <a:rPr lang="en-US" altLang="zh-CN" sz="1400" dirty="0"/>
                        <a:t>”</a:t>
                      </a:r>
                      <a:r>
                        <a:rPr lang="en-GB" sz="1400" dirty="0"/>
                        <a:t> performance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US" altLang="zh-CN" sz="1400" dirty="0"/>
                        <a:t>Unrelated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keywords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with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high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scores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🔨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4002845"/>
                  </a:ext>
                </a:extLst>
              </a:tr>
              <a:tr h="108097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imilarity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irst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descriptions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whose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similarity score with the class description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computing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keywords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extracted</a:t>
                      </a:r>
                    </a:p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/>
                        <a:t>❌</a:t>
                      </a: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66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8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C7750A-78D5-B964-7511-8AB5F78F147E}"/>
              </a:ext>
            </a:extLst>
          </p:cNvPr>
          <p:cNvSpPr/>
          <p:nvPr/>
        </p:nvSpPr>
        <p:spPr bwMode="auto">
          <a:xfrm>
            <a:off x="332903" y="2348880"/>
            <a:ext cx="11379721" cy="2808312"/>
          </a:xfrm>
          <a:prstGeom prst="rect">
            <a:avLst/>
          </a:prstGeom>
          <a:solidFill>
            <a:srgbClr val="0173D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Initial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C55D98-ED89-7339-D376-A46EC6DCBBB5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Approach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!!Table">
            <a:extLst>
              <a:ext uri="{FF2B5EF4-FFF2-40B4-BE49-F238E27FC236}">
                <a16:creationId xmlns:a16="http://schemas.microsoft.com/office/drawing/2014/main" id="{A06E2DB7-1CE3-B6E7-42B6-63C5CF95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58142"/>
              </p:ext>
            </p:extLst>
          </p:nvPr>
        </p:nvGraphicFramePr>
        <p:xfrm>
          <a:off x="332903" y="1259127"/>
          <a:ext cx="11379721" cy="49912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58641">
                  <a:extLst>
                    <a:ext uri="{9D8B030D-6E8A-4147-A177-3AD203B41FA5}">
                      <a16:colId xmlns:a16="http://schemas.microsoft.com/office/drawing/2014/main" val="525112638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12874338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959077284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8786826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62985323"/>
                    </a:ext>
                  </a:extLst>
                </a:gridCol>
              </a:tblGrid>
              <a:tr h="46070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DE" sz="14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ethod</a:t>
                      </a:r>
                      <a:endParaRPr lang="en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Explanation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Justification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Results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/>
                        <a:t>Takeaway</a:t>
                      </a:r>
                      <a:endParaRPr lang="en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219416"/>
                  </a:ext>
                </a:extLst>
              </a:tr>
              <a:tr h="61996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209065"/>
                  </a:ext>
                </a:extLst>
              </a:tr>
              <a:tr h="105651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Extract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unigrams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(single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words)</a:t>
                      </a:r>
                      <a:endParaRPr lang="en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just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limited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nouns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Phrases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can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be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identified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later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(context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window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extraction)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Mostly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nouns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adjectives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✔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Fast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repetitive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adjectives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✅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33667"/>
                  </a:ext>
                </a:extLst>
              </a:tr>
              <a:tr h="92200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Seed</a:t>
                      </a:r>
                      <a:endParaRPr lang="en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core of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extracted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key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word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its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similarity with the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embedding of the seed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key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words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Default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 might be steered into certain directions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✅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DE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620382"/>
                  </a:ext>
                </a:extLst>
              </a:tr>
              <a:tr h="8510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Seed</a:t>
                      </a:r>
                      <a:endParaRPr lang="en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Calculate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similarity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scores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between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each candidate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all seed keywords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take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maximum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ean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seed might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favor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the extraction in certain directions 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“I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rregular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”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performance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✖️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Unrelated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keywords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with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scores</a:t>
                      </a:r>
                      <a:endParaRPr lang="en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02845"/>
                  </a:ext>
                </a:extLst>
              </a:tr>
              <a:tr h="108097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69997"/>
                  </a:ext>
                </a:extLst>
              </a:tr>
            </a:tbl>
          </a:graphicData>
        </a:graphic>
      </p:graphicFrame>
      <p:sp>
        <p:nvSpPr>
          <p:cNvPr id="15" name="!!text">
            <a:extLst>
              <a:ext uri="{FF2B5EF4-FFF2-40B4-BE49-F238E27FC236}">
                <a16:creationId xmlns:a16="http://schemas.microsoft.com/office/drawing/2014/main" id="{AE68E68F-E61D-D2C4-F62E-98E04D57B7E2}"/>
              </a:ext>
            </a:extLst>
          </p:cNvPr>
          <p:cNvSpPr txBox="1"/>
          <p:nvPr/>
        </p:nvSpPr>
        <p:spPr>
          <a:xfrm>
            <a:off x="332903" y="2610000"/>
            <a:ext cx="2543944" cy="30777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Extract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unigrams</a:t>
            </a:r>
            <a:endParaRPr lang="en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C6EE6-3CB3-86A1-CBDD-709222B34F36}"/>
              </a:ext>
            </a:extLst>
          </p:cNvPr>
          <p:cNvSpPr txBox="1"/>
          <p:nvPr/>
        </p:nvSpPr>
        <p:spPr>
          <a:xfrm>
            <a:off x="332903" y="3704400"/>
            <a:ext cx="1318952" cy="30777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Mean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altLang="zh-CN" sz="1400" b="1" dirty="0">
                <a:solidFill>
                  <a:srgbClr val="FFFFFF"/>
                </a:solidFill>
                <a:latin typeface="Arial"/>
              </a:rPr>
              <a:t>S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eed</a:t>
            </a:r>
            <a:endParaRPr kumimoji="0" lang="en-D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7FDC6-7358-8236-E499-832391675F05}"/>
              </a:ext>
            </a:extLst>
          </p:cNvPr>
          <p:cNvSpPr txBox="1"/>
          <p:nvPr/>
        </p:nvSpPr>
        <p:spPr>
          <a:xfrm>
            <a:off x="332903" y="4590000"/>
            <a:ext cx="1318952" cy="30777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Max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altLang="zh-CN" sz="1400" b="1" dirty="0">
                <a:solidFill>
                  <a:srgbClr val="FFFFFF"/>
                </a:solidFill>
                <a:latin typeface="Arial"/>
              </a:rPr>
              <a:t>S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eed</a:t>
            </a:r>
            <a:endParaRPr kumimoji="0" lang="en-D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6A91E2-3B69-7292-13CA-CED20B6AD789}"/>
              </a:ext>
            </a:extLst>
          </p:cNvPr>
          <p:cNvSpPr txBox="1"/>
          <p:nvPr/>
        </p:nvSpPr>
        <p:spPr>
          <a:xfrm>
            <a:off x="10560496" y="4320000"/>
            <a:ext cx="1104804" cy="30777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159282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Initial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C55D98-ED89-7339-D376-A46EC6DCBBB5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Approach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!!text">
            <a:extLst>
              <a:ext uri="{FF2B5EF4-FFF2-40B4-BE49-F238E27FC236}">
                <a16:creationId xmlns:a16="http://schemas.microsoft.com/office/drawing/2014/main" id="{A496043F-95CF-8A21-4915-8C79C53107FC}"/>
              </a:ext>
            </a:extLst>
          </p:cNvPr>
          <p:cNvSpPr txBox="1"/>
          <p:nvPr/>
        </p:nvSpPr>
        <p:spPr>
          <a:xfrm>
            <a:off x="1044594" y="1293951"/>
            <a:ext cx="1009975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</a:rPr>
              <a:t>Extract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b="1" dirty="0">
                <a:latin typeface="Arial" pitchFamily="34" charset="0"/>
              </a:rPr>
              <a:t>unigrams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only,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score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of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a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keyword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=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b="1" dirty="0">
                <a:latin typeface="Arial" pitchFamily="34" charset="0"/>
              </a:rPr>
              <a:t>average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from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b="1" dirty="0">
                <a:solidFill>
                  <a:srgbClr val="D4994E"/>
                </a:solidFill>
                <a:latin typeface="Arial" pitchFamily="34" charset="0"/>
              </a:rPr>
              <a:t>Mean</a:t>
            </a:r>
            <a:r>
              <a:rPr lang="zh-CN" altLang="en-US" dirty="0">
                <a:solidFill>
                  <a:srgbClr val="D4994E"/>
                </a:solidFill>
                <a:latin typeface="Arial" pitchFamily="34" charset="0"/>
              </a:rPr>
              <a:t> </a:t>
            </a:r>
            <a:r>
              <a:rPr lang="en-US" altLang="zh-CN" dirty="0">
                <a:solidFill>
                  <a:srgbClr val="D4994E"/>
                </a:solidFill>
                <a:latin typeface="Arial" pitchFamily="34" charset="0"/>
              </a:rPr>
              <a:t>Seed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and</a:t>
            </a:r>
            <a:r>
              <a:rPr lang="zh-CN" altLang="en-US" dirty="0">
                <a:latin typeface="Arial" pitchFamily="34" charset="0"/>
              </a:rPr>
              <a:t> </a:t>
            </a:r>
            <a:r>
              <a:rPr lang="en-US" altLang="zh-CN" b="1" dirty="0">
                <a:solidFill>
                  <a:srgbClr val="70B382"/>
                </a:solidFill>
                <a:latin typeface="Arial" pitchFamily="34" charset="0"/>
              </a:rPr>
              <a:t>Max</a:t>
            </a:r>
            <a:r>
              <a:rPr lang="zh-CN" altLang="en-US" dirty="0">
                <a:solidFill>
                  <a:srgbClr val="70B382"/>
                </a:solidFill>
                <a:latin typeface="Arial" pitchFamily="34" charset="0"/>
              </a:rPr>
              <a:t> </a:t>
            </a:r>
            <a:r>
              <a:rPr lang="en-US" altLang="zh-CN" dirty="0">
                <a:solidFill>
                  <a:srgbClr val="70B382"/>
                </a:solidFill>
                <a:latin typeface="Arial" pitchFamily="34" charset="0"/>
              </a:rPr>
              <a:t>Seed</a:t>
            </a:r>
            <a:r>
              <a:rPr lang="zh-CN" altLang="en-US" dirty="0">
                <a:solidFill>
                  <a:srgbClr val="70B382"/>
                </a:solidFill>
                <a:latin typeface="Arial" pitchFamily="34" charset="0"/>
              </a:rPr>
              <a:t> </a:t>
            </a:r>
            <a:r>
              <a:rPr lang="en-US" altLang="zh-CN" dirty="0">
                <a:latin typeface="Arial" pitchFamily="34" charset="0"/>
              </a:rPr>
              <a:t>approach</a:t>
            </a:r>
            <a:endParaRPr lang="en-DE" dirty="0">
              <a:latin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F62ED7-7510-06E2-9E2A-EF85845C29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903" y="1260000"/>
            <a:ext cx="11379721" cy="0"/>
          </a:xfrm>
          <a:prstGeom prst="line">
            <a:avLst/>
          </a:prstGeom>
          <a:ln w="25400">
            <a:solidFill>
              <a:srgbClr val="0173D0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572A63-E7D5-3DC7-1BF1-0D3D19CF4488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903" y="1700808"/>
            <a:ext cx="11379721" cy="0"/>
          </a:xfrm>
          <a:prstGeom prst="line">
            <a:avLst/>
          </a:prstGeom>
          <a:ln w="25400">
            <a:solidFill>
              <a:srgbClr val="0173D0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77E9154-3619-04C2-E2DA-06844E473D04}"/>
              </a:ext>
            </a:extLst>
          </p:cNvPr>
          <p:cNvGrpSpPr/>
          <p:nvPr/>
        </p:nvGrpSpPr>
        <p:grpSpPr>
          <a:xfrm>
            <a:off x="1441997" y="3850022"/>
            <a:ext cx="1762021" cy="1449786"/>
            <a:chOff x="1627749" y="3836394"/>
            <a:chExt cx="1762021" cy="14497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BA8224-EC80-4BF4-00B7-AFBD42F0F2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99316" y="3836394"/>
              <a:ext cx="0" cy="3374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83B369-9BA8-32B5-3911-5ACFFD48F1FF}"/>
                </a:ext>
              </a:extLst>
            </p:cNvPr>
            <p:cNvGrpSpPr/>
            <p:nvPr/>
          </p:nvGrpSpPr>
          <p:grpSpPr>
            <a:xfrm>
              <a:off x="1627749" y="4154822"/>
              <a:ext cx="1762021" cy="1131358"/>
              <a:chOff x="1491817" y="3651080"/>
              <a:chExt cx="1762021" cy="113135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72AEE5-7B5E-C5D6-5FED-76A57A732E24}"/>
                  </a:ext>
                </a:extLst>
              </p:cNvPr>
              <p:cNvGrpSpPr/>
              <p:nvPr/>
            </p:nvGrpSpPr>
            <p:grpSpPr>
              <a:xfrm>
                <a:off x="1598320" y="3651080"/>
                <a:ext cx="1534269" cy="837933"/>
                <a:chOff x="1586108" y="4410769"/>
                <a:chExt cx="1798769" cy="1303843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53F5D5E-96CB-4C89-B001-4F3D57248B8C}"/>
                    </a:ext>
                  </a:extLst>
                </p:cNvPr>
                <p:cNvSpPr/>
                <p:nvPr/>
              </p:nvSpPr>
              <p:spPr bwMode="auto">
                <a:xfrm>
                  <a:off x="1924774" y="4476162"/>
                  <a:ext cx="1121438" cy="1135057"/>
                </a:xfrm>
                <a:prstGeom prst="rect">
                  <a:avLst/>
                </a:prstGeom>
                <a:solidFill>
                  <a:srgbClr val="F7BCA9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DE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pic>
              <p:nvPicPr>
                <p:cNvPr id="26" name="Graphic 25" descr="List outline">
                  <a:extLst>
                    <a:ext uri="{FF2B5EF4-FFF2-40B4-BE49-F238E27FC236}">
                      <a16:creationId xmlns:a16="http://schemas.microsoft.com/office/drawing/2014/main" id="{36BBB035-536F-F213-1C76-039447A0EB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108" y="4410769"/>
                  <a:ext cx="1798769" cy="1303843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E5A5F0-FD04-4A19-68D4-7C9C94982012}"/>
                  </a:ext>
                </a:extLst>
              </p:cNvPr>
              <p:cNvSpPr txBox="1"/>
              <p:nvPr/>
            </p:nvSpPr>
            <p:spPr>
              <a:xfrm>
                <a:off x="1491817" y="4474662"/>
                <a:ext cx="1762021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DE" sz="1400" dirty="0">
                    <a:solidFill>
                      <a:srgbClr val="F7BCA9"/>
                    </a:solidFill>
                    <a:latin typeface="Arial" pitchFamily="34" charset="0"/>
                  </a:rPr>
                  <a:t>Seed</a:t>
                </a:r>
                <a:r>
                  <a:rPr lang="zh-CN" altLang="en-US" sz="1400" dirty="0">
                    <a:solidFill>
                      <a:srgbClr val="F7BCA9"/>
                    </a:solidFill>
                    <a:latin typeface="Arial" pitchFamily="34" charset="0"/>
                  </a:rPr>
                  <a:t> </a:t>
                </a:r>
                <a:r>
                  <a:rPr lang="en-US" altLang="zh-CN" sz="1400" dirty="0">
                    <a:solidFill>
                      <a:srgbClr val="F7BCA9"/>
                    </a:solidFill>
                    <a:latin typeface="Arial" pitchFamily="34" charset="0"/>
                  </a:rPr>
                  <a:t>keywords</a:t>
                </a:r>
                <a:endParaRPr lang="en-DE" sz="1400" dirty="0">
                  <a:solidFill>
                    <a:srgbClr val="F7BCA9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27" name="!!Group 87">
            <a:extLst>
              <a:ext uri="{FF2B5EF4-FFF2-40B4-BE49-F238E27FC236}">
                <a16:creationId xmlns:a16="http://schemas.microsoft.com/office/drawing/2014/main" id="{650EF3C5-FFF9-412E-AA74-5F9F8EE3B0C9}"/>
              </a:ext>
            </a:extLst>
          </p:cNvPr>
          <p:cNvGrpSpPr/>
          <p:nvPr/>
        </p:nvGrpSpPr>
        <p:grpSpPr>
          <a:xfrm>
            <a:off x="-140270" y="3011014"/>
            <a:ext cx="1970575" cy="1649358"/>
            <a:chOff x="-40172" y="2451301"/>
            <a:chExt cx="1970575" cy="1649358"/>
          </a:xfrm>
        </p:grpSpPr>
        <p:pic>
          <p:nvPicPr>
            <p:cNvPr id="28" name="Graphic 27" descr="Database with solid fill">
              <a:extLst>
                <a:ext uri="{FF2B5EF4-FFF2-40B4-BE49-F238E27FC236}">
                  <a16:creationId xmlns:a16="http://schemas.microsoft.com/office/drawing/2014/main" id="{F7DFC6B8-6BAA-0FDE-E6EF-505CB59B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40172" y="2451301"/>
              <a:ext cx="1970575" cy="119977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E190F5-83F8-7FFA-F13E-B54A9FF0D6AD}"/>
                </a:ext>
              </a:extLst>
            </p:cNvPr>
            <p:cNvSpPr txBox="1"/>
            <p:nvPr/>
          </p:nvSpPr>
          <p:spPr>
            <a:xfrm>
              <a:off x="218787" y="3577439"/>
              <a:ext cx="147462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Subset</a:t>
              </a:r>
              <a:r>
                <a:rPr lang="zh-CN" altLang="en-US" sz="14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data</a:t>
              </a:r>
              <a:r>
                <a:rPr lang="zh-CN" altLang="en-US" sz="14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" pitchFamily="34" charset="0"/>
                </a:rPr>
                <a:t>(~10k)</a:t>
              </a:r>
              <a:endParaRPr lang="en-DE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F2E47E-FB25-81C7-B110-0B57833EE882}"/>
              </a:ext>
            </a:extLst>
          </p:cNvPr>
          <p:cNvGrpSpPr/>
          <p:nvPr/>
        </p:nvGrpSpPr>
        <p:grpSpPr>
          <a:xfrm>
            <a:off x="1262921" y="2906037"/>
            <a:ext cx="2120174" cy="917989"/>
            <a:chOff x="1448673" y="2892409"/>
            <a:chExt cx="2120174" cy="917989"/>
          </a:xfrm>
        </p:grpSpPr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D0FACF00-E168-93F0-75EE-7B3AE027F008}"/>
                </a:ext>
              </a:extLst>
            </p:cNvPr>
            <p:cNvSpPr/>
            <p:nvPr/>
          </p:nvSpPr>
          <p:spPr bwMode="auto">
            <a:xfrm>
              <a:off x="1908652" y="3322113"/>
              <a:ext cx="1247515" cy="48828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sz="16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A15182-89F5-19E3-EAFC-39637891C046}"/>
                </a:ext>
              </a:extLst>
            </p:cNvPr>
            <p:cNvSpPr txBox="1"/>
            <p:nvPr/>
          </p:nvSpPr>
          <p:spPr>
            <a:xfrm>
              <a:off x="1448673" y="2892409"/>
              <a:ext cx="2120174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cs typeface="Arial" pitchFamily="34" charset="0"/>
                </a:rPr>
                <a:t>Guided</a:t>
              </a:r>
              <a:r>
                <a:rPr lang="zh-CN" altLang="en-US" sz="14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  <a:cs typeface="Arial" pitchFamily="34" charset="0"/>
                </a:rPr>
                <a:t>keyword</a:t>
              </a:r>
              <a:r>
                <a:rPr lang="zh-CN" altLang="en-US" sz="14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  <a:cs typeface="Arial" pitchFamily="34" charset="0"/>
                </a:rPr>
                <a:t>extraction</a:t>
              </a:r>
              <a:endParaRPr lang="en-DE" sz="14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en-DE" sz="1400" dirty="0">
                <a:latin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20339F5-1617-8B45-AF0E-655D8D3EE8A9}"/>
              </a:ext>
            </a:extLst>
          </p:cNvPr>
          <p:cNvGrpSpPr/>
          <p:nvPr/>
        </p:nvGrpSpPr>
        <p:grpSpPr>
          <a:xfrm>
            <a:off x="2886806" y="2141616"/>
            <a:ext cx="1827318" cy="3538430"/>
            <a:chOff x="3256937" y="2101820"/>
            <a:chExt cx="1827318" cy="35384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06E597-7DF7-708A-189E-8E8027E425F9}"/>
                </a:ext>
              </a:extLst>
            </p:cNvPr>
            <p:cNvSpPr/>
            <p:nvPr/>
          </p:nvSpPr>
          <p:spPr bwMode="auto">
            <a:xfrm>
              <a:off x="3587827" y="2253772"/>
              <a:ext cx="1171621" cy="2672535"/>
            </a:xfrm>
            <a:prstGeom prst="rect">
              <a:avLst/>
            </a:prstGeom>
            <a:solidFill>
              <a:srgbClr val="A0B7E3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AC611BB-21BA-DF5B-D6F5-CF25D3D5BEB4}"/>
                </a:ext>
              </a:extLst>
            </p:cNvPr>
            <p:cNvGrpSpPr/>
            <p:nvPr/>
          </p:nvGrpSpPr>
          <p:grpSpPr>
            <a:xfrm>
              <a:off x="3256937" y="2101820"/>
              <a:ext cx="1827318" cy="3002368"/>
              <a:chOff x="3121005" y="2193664"/>
              <a:chExt cx="1827318" cy="3002368"/>
            </a:xfrm>
          </p:grpSpPr>
          <p:pic>
            <p:nvPicPr>
              <p:cNvPr id="32" name="Graphic 31" descr="List outline">
                <a:extLst>
                  <a:ext uri="{FF2B5EF4-FFF2-40B4-BE49-F238E27FC236}">
                    <a16:creationId xmlns:a16="http://schemas.microsoft.com/office/drawing/2014/main" id="{EF655E6E-FDC3-4DD0-40E0-F6F807400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b="17920"/>
              <a:stretch/>
            </p:blipFill>
            <p:spPr>
              <a:xfrm>
                <a:off x="3121005" y="2193664"/>
                <a:ext cx="1826798" cy="1499442"/>
              </a:xfrm>
              <a:prstGeom prst="rect">
                <a:avLst/>
              </a:prstGeom>
            </p:spPr>
          </p:pic>
          <p:pic>
            <p:nvPicPr>
              <p:cNvPr id="33" name="Graphic 32" descr="List outline">
                <a:extLst>
                  <a:ext uri="{FF2B5EF4-FFF2-40B4-BE49-F238E27FC236}">
                    <a16:creationId xmlns:a16="http://schemas.microsoft.com/office/drawing/2014/main" id="{29A544E9-0259-8C1D-2140-D5515076E6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14600"/>
              <a:stretch/>
            </p:blipFill>
            <p:spPr>
              <a:xfrm>
                <a:off x="3121525" y="3635955"/>
                <a:ext cx="1826798" cy="1560077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ECB266-29D9-ECC2-B1CA-74F59B8AEC18}"/>
                </a:ext>
              </a:extLst>
            </p:cNvPr>
            <p:cNvSpPr txBox="1"/>
            <p:nvPr/>
          </p:nvSpPr>
          <p:spPr>
            <a:xfrm>
              <a:off x="3285483" y="5055475"/>
              <a:ext cx="176202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A0B7E3"/>
                  </a:solidFill>
                  <a:latin typeface="Arial" pitchFamily="34" charset="0"/>
                </a:rPr>
                <a:t>Extracted</a:t>
              </a:r>
              <a:r>
                <a:rPr lang="zh-CN" altLang="en-US" sz="1600" dirty="0">
                  <a:solidFill>
                    <a:srgbClr val="A0B7E3"/>
                  </a:solidFill>
                  <a:latin typeface="Arial" pitchFamily="34" charset="0"/>
                </a:rPr>
                <a:t> </a:t>
              </a:r>
              <a:r>
                <a:rPr lang="en-US" altLang="zh-CN" sz="1600" b="1" dirty="0">
                  <a:solidFill>
                    <a:srgbClr val="A0B7E3"/>
                  </a:solidFill>
                  <a:latin typeface="Arial" pitchFamily="34" charset="0"/>
                </a:rPr>
                <a:t>unigrams</a:t>
              </a:r>
              <a:endParaRPr lang="en-DE" sz="1600" b="1" dirty="0">
                <a:solidFill>
                  <a:srgbClr val="A0B7E3"/>
                </a:solidFill>
                <a:latin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2D68075-F04B-D9A8-010F-3D893443EBE6}"/>
              </a:ext>
            </a:extLst>
          </p:cNvPr>
          <p:cNvGrpSpPr/>
          <p:nvPr/>
        </p:nvGrpSpPr>
        <p:grpSpPr>
          <a:xfrm>
            <a:off x="2950477" y="3428083"/>
            <a:ext cx="1677061" cy="842987"/>
            <a:chOff x="3336893" y="3297308"/>
            <a:chExt cx="1677061" cy="842987"/>
          </a:xfrm>
        </p:grpSpPr>
        <p:graphicFrame>
          <p:nvGraphicFramePr>
            <p:cNvPr id="37" name="Table 7">
              <a:extLst>
                <a:ext uri="{FF2B5EF4-FFF2-40B4-BE49-F238E27FC236}">
                  <a16:creationId xmlns:a16="http://schemas.microsoft.com/office/drawing/2014/main" id="{EB276C15-B5A0-B535-8B75-93F11A040DF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7616472"/>
                </p:ext>
              </p:extLst>
            </p:nvPr>
          </p:nvGraphicFramePr>
          <p:xfrm>
            <a:off x="3546345" y="3297308"/>
            <a:ext cx="1340700" cy="333133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35175">
                    <a:extLst>
                      <a:ext uri="{9D8B030D-6E8A-4147-A177-3AD203B41FA5}">
                        <a16:colId xmlns:a16="http://schemas.microsoft.com/office/drawing/2014/main" val="1939495454"/>
                      </a:ext>
                    </a:extLst>
                  </a:gridCol>
                  <a:gridCol w="335175">
                    <a:extLst>
                      <a:ext uri="{9D8B030D-6E8A-4147-A177-3AD203B41FA5}">
                        <a16:colId xmlns:a16="http://schemas.microsoft.com/office/drawing/2014/main" val="1200146578"/>
                      </a:ext>
                    </a:extLst>
                  </a:gridCol>
                  <a:gridCol w="335175">
                    <a:extLst>
                      <a:ext uri="{9D8B030D-6E8A-4147-A177-3AD203B41FA5}">
                        <a16:colId xmlns:a16="http://schemas.microsoft.com/office/drawing/2014/main" val="1095651721"/>
                      </a:ext>
                    </a:extLst>
                  </a:gridCol>
                  <a:gridCol w="335175">
                    <a:extLst>
                      <a:ext uri="{9D8B030D-6E8A-4147-A177-3AD203B41FA5}">
                        <a16:colId xmlns:a16="http://schemas.microsoft.com/office/drawing/2014/main" val="3840532492"/>
                      </a:ext>
                    </a:extLst>
                  </a:gridCol>
                </a:tblGrid>
                <a:tr h="333133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0.9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-0.3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0.7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…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56516791"/>
                    </a:ext>
                  </a:extLst>
                </a:tr>
              </a:tbl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68B1EA-1ED4-D736-2D45-BBF2D934F2FD}"/>
                </a:ext>
              </a:extLst>
            </p:cNvPr>
            <p:cNvSpPr txBox="1"/>
            <p:nvPr/>
          </p:nvSpPr>
          <p:spPr>
            <a:xfrm>
              <a:off x="3336893" y="3617075"/>
              <a:ext cx="1677061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A0B7E3"/>
                  </a:solidFill>
                  <a:latin typeface="Arial" pitchFamily="34" charset="0"/>
                </a:rPr>
                <a:t>candidate</a:t>
              </a:r>
              <a:r>
                <a:rPr lang="zh-CN" altLang="en-US" sz="1400" dirty="0">
                  <a:solidFill>
                    <a:srgbClr val="A0B7E3"/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rgbClr val="A0B7E3"/>
                  </a:solidFill>
                  <a:latin typeface="Arial" pitchFamily="34" charset="0"/>
                </a:rPr>
                <a:t>keyword</a:t>
              </a:r>
            </a:p>
            <a:p>
              <a:pPr algn="ctr"/>
              <a:r>
                <a:rPr lang="en-US" altLang="zh-CN" sz="1400" dirty="0">
                  <a:solidFill>
                    <a:srgbClr val="A0B7E3"/>
                  </a:solidFill>
                  <a:latin typeface="Arial" pitchFamily="34" charset="0"/>
                </a:rPr>
                <a:t>(“</a:t>
              </a:r>
              <a:r>
                <a:rPr lang="en-US" altLang="zh-CN" sz="1400" dirty="0" err="1">
                  <a:solidFill>
                    <a:srgbClr val="A0B7E3"/>
                  </a:solidFill>
                  <a:latin typeface="Arial" pitchFamily="34" charset="0"/>
                </a:rPr>
                <a:t>Agrar</a:t>
              </a:r>
              <a:r>
                <a:rPr lang="en-US" altLang="zh-CN" sz="1400" dirty="0">
                  <a:solidFill>
                    <a:srgbClr val="A0B7E3"/>
                  </a:solidFill>
                  <a:latin typeface="Arial" pitchFamily="34" charset="0"/>
                </a:rPr>
                <a:t>”)</a:t>
              </a:r>
              <a:endParaRPr lang="en-DE" sz="1400" dirty="0">
                <a:solidFill>
                  <a:srgbClr val="A0B7E3"/>
                </a:solidFill>
                <a:latin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F9E90B9-B74F-D575-2478-ED385EBDBAC8}"/>
              </a:ext>
            </a:extLst>
          </p:cNvPr>
          <p:cNvGrpSpPr/>
          <p:nvPr/>
        </p:nvGrpSpPr>
        <p:grpSpPr>
          <a:xfrm>
            <a:off x="5856628" y="2268845"/>
            <a:ext cx="2053767" cy="728862"/>
            <a:chOff x="5856628" y="2268845"/>
            <a:chExt cx="2053767" cy="7288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60BFDD-1174-2E03-28EC-BBA7E9965F94}"/>
                </a:ext>
              </a:extLst>
            </p:cNvPr>
            <p:cNvSpPr txBox="1"/>
            <p:nvPr/>
          </p:nvSpPr>
          <p:spPr>
            <a:xfrm>
              <a:off x="5856628" y="2268845"/>
              <a:ext cx="205376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A0B7E3"/>
                  </a:solidFill>
                  <a:latin typeface="Arial" pitchFamily="34" charset="0"/>
                </a:rPr>
                <a:t>mean</a:t>
              </a:r>
              <a:r>
                <a:rPr lang="zh-CN" altLang="en-US" sz="1400" dirty="0">
                  <a:solidFill>
                    <a:srgbClr val="A0B7E3"/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rgbClr val="A0B7E3"/>
                  </a:solidFill>
                  <a:latin typeface="Arial" pitchFamily="34" charset="0"/>
                </a:rPr>
                <a:t>seed</a:t>
              </a:r>
              <a:r>
                <a:rPr lang="zh-CN" altLang="en-US" sz="1400" dirty="0">
                  <a:solidFill>
                    <a:srgbClr val="A0B7E3"/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rgbClr val="A0B7E3"/>
                  </a:solidFill>
                  <a:latin typeface="Arial" pitchFamily="34" charset="0"/>
                </a:rPr>
                <a:t>embedding</a:t>
              </a:r>
              <a:endParaRPr lang="en-DE" sz="1400" dirty="0">
                <a:solidFill>
                  <a:srgbClr val="A0B7E3"/>
                </a:solidFill>
                <a:latin typeface="Arial" pitchFamily="34" charset="0"/>
              </a:endParaRPr>
            </a:p>
          </p:txBody>
        </p:sp>
        <p:graphicFrame>
          <p:nvGraphicFramePr>
            <p:cNvPr id="41" name="Table 7">
              <a:extLst>
                <a:ext uri="{FF2B5EF4-FFF2-40B4-BE49-F238E27FC236}">
                  <a16:creationId xmlns:a16="http://schemas.microsoft.com/office/drawing/2014/main" id="{DDF0CCE8-D98A-68F3-0987-C507CA9279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0520125"/>
                </p:ext>
              </p:extLst>
            </p:nvPr>
          </p:nvGraphicFramePr>
          <p:xfrm>
            <a:off x="6168008" y="2689931"/>
            <a:ext cx="1431008" cy="307776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57752">
                    <a:extLst>
                      <a:ext uri="{9D8B030D-6E8A-4147-A177-3AD203B41FA5}">
                        <a16:colId xmlns:a16="http://schemas.microsoft.com/office/drawing/2014/main" val="1939495454"/>
                      </a:ext>
                    </a:extLst>
                  </a:gridCol>
                  <a:gridCol w="357752">
                    <a:extLst>
                      <a:ext uri="{9D8B030D-6E8A-4147-A177-3AD203B41FA5}">
                        <a16:colId xmlns:a16="http://schemas.microsoft.com/office/drawing/2014/main" val="1200146578"/>
                      </a:ext>
                    </a:extLst>
                  </a:gridCol>
                  <a:gridCol w="357752">
                    <a:extLst>
                      <a:ext uri="{9D8B030D-6E8A-4147-A177-3AD203B41FA5}">
                        <a16:colId xmlns:a16="http://schemas.microsoft.com/office/drawing/2014/main" val="1095651721"/>
                      </a:ext>
                    </a:extLst>
                  </a:gridCol>
                  <a:gridCol w="357752">
                    <a:extLst>
                      <a:ext uri="{9D8B030D-6E8A-4147-A177-3AD203B41FA5}">
                        <a16:colId xmlns:a16="http://schemas.microsoft.com/office/drawing/2014/main" val="3840532492"/>
                      </a:ext>
                    </a:extLst>
                  </a:gridCol>
                </a:tblGrid>
                <a:tr h="307776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0.4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0.3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0.3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>
                            <a:solidFill>
                              <a:schemeClr val="bg1"/>
                            </a:solidFill>
                          </a:rPr>
                          <a:t>…</a:t>
                        </a:r>
                        <a:endParaRPr lang="en-DE" sz="1200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36000" marR="36000" marT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A0B7E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56516791"/>
                    </a:ext>
                  </a:extLst>
                </a:tr>
              </a:tbl>
            </a:graphicData>
          </a:graphic>
        </p:graphicFrame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2FADEAC-33C9-76ED-08AF-7CE04419BD7D}"/>
              </a:ext>
            </a:extLst>
          </p:cNvPr>
          <p:cNvGrpSpPr/>
          <p:nvPr/>
        </p:nvGrpSpPr>
        <p:grpSpPr>
          <a:xfrm>
            <a:off x="5727403" y="4137287"/>
            <a:ext cx="1885453" cy="2172033"/>
            <a:chOff x="5727403" y="4137287"/>
            <a:chExt cx="1885453" cy="2172033"/>
          </a:xfrm>
        </p:grpSpPr>
        <p:graphicFrame>
          <p:nvGraphicFramePr>
            <p:cNvPr id="42" name="Table 7">
              <a:extLst>
                <a:ext uri="{FF2B5EF4-FFF2-40B4-BE49-F238E27FC236}">
                  <a16:creationId xmlns:a16="http://schemas.microsoft.com/office/drawing/2014/main" id="{28411519-8E29-7F8D-68FF-25BFFCB8CC3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2889250"/>
                </p:ext>
              </p:extLst>
            </p:nvPr>
          </p:nvGraphicFramePr>
          <p:xfrm>
            <a:off x="5949172" y="4509120"/>
            <a:ext cx="1454136" cy="288924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63534">
                    <a:extLst>
                      <a:ext uri="{9D8B030D-6E8A-4147-A177-3AD203B41FA5}">
                        <a16:colId xmlns:a16="http://schemas.microsoft.com/office/drawing/2014/main" val="1939495454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200146578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095651721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3840532492"/>
                      </a:ext>
                    </a:extLst>
                  </a:gridCol>
                </a:tblGrid>
                <a:tr h="288924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0.1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0.5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0.3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…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56516791"/>
                    </a:ext>
                  </a:extLst>
                </a:tr>
              </a:tbl>
            </a:graphicData>
          </a:graphic>
        </p:graphicFrame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DA6DD1-E1E0-669B-3BC2-BE0853E552EA}"/>
                </a:ext>
              </a:extLst>
            </p:cNvPr>
            <p:cNvSpPr txBox="1"/>
            <p:nvPr/>
          </p:nvSpPr>
          <p:spPr>
            <a:xfrm>
              <a:off x="5727403" y="4137287"/>
              <a:ext cx="188545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98C6EA"/>
                  </a:solidFill>
                  <a:latin typeface="Arial" pitchFamily="34" charset="0"/>
                </a:rPr>
                <a:t>seed</a:t>
              </a:r>
              <a:r>
                <a:rPr lang="zh-CN" altLang="en-US" sz="1400" dirty="0">
                  <a:solidFill>
                    <a:srgbClr val="98C6EA"/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rgbClr val="98C6EA"/>
                  </a:solidFill>
                  <a:latin typeface="Arial" pitchFamily="34" charset="0"/>
                </a:rPr>
                <a:t>embeddings</a:t>
              </a:r>
              <a:endParaRPr lang="en-DE" sz="1400" dirty="0">
                <a:solidFill>
                  <a:srgbClr val="98C6EA"/>
                </a:solidFill>
                <a:latin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2DCE992-928A-A125-F74E-FB6FC43C74BA}"/>
                </a:ext>
              </a:extLst>
            </p:cNvPr>
            <p:cNvSpPr txBox="1"/>
            <p:nvPr/>
          </p:nvSpPr>
          <p:spPr>
            <a:xfrm>
              <a:off x="6793514" y="4725144"/>
              <a:ext cx="603702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rgbClr val="98C6EA"/>
                  </a:solidFill>
                  <a:latin typeface="Arial" pitchFamily="34" charset="0"/>
                </a:rPr>
                <a:t>“</a:t>
              </a:r>
              <a:r>
                <a:rPr lang="en-US" altLang="zh-CN" sz="800" dirty="0" err="1">
                  <a:solidFill>
                    <a:srgbClr val="98C6EA"/>
                  </a:solidFill>
                  <a:latin typeface="Arial" pitchFamily="34" charset="0"/>
                </a:rPr>
                <a:t>Jagd</a:t>
              </a:r>
              <a:r>
                <a:rPr lang="en-US" altLang="zh-CN" sz="800" dirty="0">
                  <a:solidFill>
                    <a:srgbClr val="98C6EA"/>
                  </a:solidFill>
                  <a:latin typeface="Arial" pitchFamily="34" charset="0"/>
                </a:rPr>
                <a:t>”</a:t>
              </a:r>
              <a:endParaRPr lang="en-DE" sz="800" dirty="0">
                <a:solidFill>
                  <a:srgbClr val="98C6EA"/>
                </a:solidFill>
                <a:latin typeface="Arial" pitchFamily="34" charset="0"/>
              </a:endParaRPr>
            </a:p>
          </p:txBody>
        </p:sp>
        <p:graphicFrame>
          <p:nvGraphicFramePr>
            <p:cNvPr id="47" name="Table 7">
              <a:extLst>
                <a:ext uri="{FF2B5EF4-FFF2-40B4-BE49-F238E27FC236}">
                  <a16:creationId xmlns:a16="http://schemas.microsoft.com/office/drawing/2014/main" id="{9C42EC86-B808-AA8B-88B5-802787BD4C1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1543331"/>
                </p:ext>
              </p:extLst>
            </p:nvPr>
          </p:nvGraphicFramePr>
          <p:xfrm>
            <a:off x="5949172" y="5013176"/>
            <a:ext cx="1454136" cy="288924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63534">
                    <a:extLst>
                      <a:ext uri="{9D8B030D-6E8A-4147-A177-3AD203B41FA5}">
                        <a16:colId xmlns:a16="http://schemas.microsoft.com/office/drawing/2014/main" val="1939495454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200146578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095651721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3840532492"/>
                      </a:ext>
                    </a:extLst>
                  </a:gridCol>
                </a:tblGrid>
                <a:tr h="288924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0.7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-0.5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0.9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…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56516791"/>
                    </a:ext>
                  </a:extLst>
                </a:tr>
              </a:tbl>
            </a:graphicData>
          </a:graphic>
        </p:graphicFrame>
        <p:graphicFrame>
          <p:nvGraphicFramePr>
            <p:cNvPr id="48" name="Table 7">
              <a:extLst>
                <a:ext uri="{FF2B5EF4-FFF2-40B4-BE49-F238E27FC236}">
                  <a16:creationId xmlns:a16="http://schemas.microsoft.com/office/drawing/2014/main" id="{40E26EA4-54DD-A222-A1FD-0982639A7E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2649771"/>
                </p:ext>
              </p:extLst>
            </p:nvPr>
          </p:nvGraphicFramePr>
          <p:xfrm>
            <a:off x="5949172" y="5517232"/>
            <a:ext cx="1454136" cy="288924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63534">
                    <a:extLst>
                      <a:ext uri="{9D8B030D-6E8A-4147-A177-3AD203B41FA5}">
                        <a16:colId xmlns:a16="http://schemas.microsoft.com/office/drawing/2014/main" val="1939495454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200146578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095651721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3840532492"/>
                      </a:ext>
                    </a:extLst>
                  </a:gridCol>
                </a:tblGrid>
                <a:tr h="288924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-0.8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0.1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-0.2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…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56516791"/>
                    </a:ext>
                  </a:extLst>
                </a:tr>
              </a:tbl>
            </a:graphicData>
          </a:graphic>
        </p:graphicFrame>
        <p:graphicFrame>
          <p:nvGraphicFramePr>
            <p:cNvPr id="49" name="Table 7">
              <a:extLst>
                <a:ext uri="{FF2B5EF4-FFF2-40B4-BE49-F238E27FC236}">
                  <a16:creationId xmlns:a16="http://schemas.microsoft.com/office/drawing/2014/main" id="{0A817270-0CB0-D742-06B5-131858C242D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0178629"/>
                </p:ext>
              </p:extLst>
            </p:nvPr>
          </p:nvGraphicFramePr>
          <p:xfrm>
            <a:off x="5949172" y="6020396"/>
            <a:ext cx="1454136" cy="288924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63534">
                    <a:extLst>
                      <a:ext uri="{9D8B030D-6E8A-4147-A177-3AD203B41FA5}">
                        <a16:colId xmlns:a16="http://schemas.microsoft.com/office/drawing/2014/main" val="1939495454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200146578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1095651721"/>
                      </a:ext>
                    </a:extLst>
                  </a:gridCol>
                  <a:gridCol w="363534">
                    <a:extLst>
                      <a:ext uri="{9D8B030D-6E8A-4147-A177-3AD203B41FA5}">
                        <a16:colId xmlns:a16="http://schemas.microsoft.com/office/drawing/2014/main" val="3840532492"/>
                      </a:ext>
                    </a:extLst>
                  </a:gridCol>
                </a:tblGrid>
                <a:tr h="288924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…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…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…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CN" sz="1200" dirty="0"/>
                          <a:t>…</a:t>
                        </a:r>
                        <a:endParaRPr lang="en-DE" sz="1200" dirty="0"/>
                      </a:p>
                    </a:txBody>
                    <a:tcPr marL="36000" marR="3600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56516791"/>
                    </a:ext>
                  </a:extLst>
                </a:tr>
              </a:tbl>
            </a:graphicData>
          </a:graphic>
        </p:graphicFrame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C79273-348B-62C3-B770-3E07268C0EA3}"/>
                </a:ext>
              </a:extLst>
            </p:cNvPr>
            <p:cNvSpPr txBox="1"/>
            <p:nvPr/>
          </p:nvSpPr>
          <p:spPr>
            <a:xfrm>
              <a:off x="6430671" y="5758216"/>
              <a:ext cx="966545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rgbClr val="98C6EA"/>
                  </a:solidFill>
                  <a:latin typeface="Arial" pitchFamily="34" charset="0"/>
                </a:rPr>
                <a:t>“</a:t>
              </a:r>
              <a:r>
                <a:rPr lang="en-US" altLang="zh-CN" sz="800" dirty="0" err="1">
                  <a:solidFill>
                    <a:srgbClr val="98C6EA"/>
                  </a:solidFill>
                  <a:latin typeface="Arial" pitchFamily="34" charset="0"/>
                </a:rPr>
                <a:t>Landwirtschaft</a:t>
              </a:r>
              <a:r>
                <a:rPr lang="en-US" altLang="zh-CN" sz="800" dirty="0">
                  <a:solidFill>
                    <a:srgbClr val="98C6EA"/>
                  </a:solidFill>
                  <a:latin typeface="Arial" pitchFamily="34" charset="0"/>
                </a:rPr>
                <a:t>”</a:t>
              </a:r>
              <a:endParaRPr lang="en-DE" sz="800" dirty="0">
                <a:solidFill>
                  <a:srgbClr val="98C6EA"/>
                </a:solidFill>
                <a:latin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5ED377-5DBB-1F9B-4B13-D7C6B315E872}"/>
                </a:ext>
              </a:extLst>
            </p:cNvPr>
            <p:cNvSpPr txBox="1"/>
            <p:nvPr/>
          </p:nvSpPr>
          <p:spPr>
            <a:xfrm>
              <a:off x="6655526" y="5260380"/>
              <a:ext cx="746231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rgbClr val="98C6EA"/>
                  </a:solidFill>
                  <a:latin typeface="Arial" pitchFamily="34" charset="0"/>
                </a:rPr>
                <a:t>“</a:t>
              </a:r>
              <a:r>
                <a:rPr lang="en-US" altLang="zh-CN" sz="800" dirty="0" err="1">
                  <a:solidFill>
                    <a:srgbClr val="98C6EA"/>
                  </a:solidFill>
                  <a:latin typeface="Arial" pitchFamily="34" charset="0"/>
                </a:rPr>
                <a:t>Tierzucht</a:t>
              </a:r>
              <a:r>
                <a:rPr lang="en-US" altLang="zh-CN" sz="800" dirty="0">
                  <a:solidFill>
                    <a:srgbClr val="98C6EA"/>
                  </a:solidFill>
                  <a:latin typeface="Arial" pitchFamily="34" charset="0"/>
                </a:rPr>
                <a:t>”</a:t>
              </a:r>
              <a:endParaRPr lang="en-DE" sz="800" dirty="0">
                <a:solidFill>
                  <a:srgbClr val="98C6EA"/>
                </a:solidFill>
                <a:latin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8C5B3C-81E8-70B5-1A81-B16736D71F28}"/>
              </a:ext>
            </a:extLst>
          </p:cNvPr>
          <p:cNvGrpSpPr/>
          <p:nvPr/>
        </p:nvGrpSpPr>
        <p:grpSpPr>
          <a:xfrm>
            <a:off x="7424231" y="4127870"/>
            <a:ext cx="1657242" cy="1973531"/>
            <a:chOff x="7343965" y="4327297"/>
            <a:chExt cx="1063826" cy="19735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F1AE59-D69D-425C-C39D-AE282C74E3F7}"/>
                </a:ext>
              </a:extLst>
            </p:cNvPr>
            <p:cNvSpPr txBox="1"/>
            <p:nvPr/>
          </p:nvSpPr>
          <p:spPr>
            <a:xfrm>
              <a:off x="7419190" y="4699120"/>
              <a:ext cx="59308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itchFamily="34" charset="0"/>
                </a:rPr>
                <a:t>0.6589</a:t>
              </a:r>
              <a:endParaRPr lang="en-DE" sz="1400" dirty="0">
                <a:latin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93B0E1-7EA6-5D2F-2A8D-E4FE6475F96B}"/>
                </a:ext>
              </a:extLst>
            </p:cNvPr>
            <p:cNvSpPr txBox="1"/>
            <p:nvPr/>
          </p:nvSpPr>
          <p:spPr>
            <a:xfrm>
              <a:off x="7343965" y="4327297"/>
              <a:ext cx="106382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itchFamily="34" charset="0"/>
                </a:rPr>
                <a:t>similarity</a:t>
              </a:r>
              <a:r>
                <a:rPr lang="zh-CN" altLang="en-US" sz="1400" dirty="0">
                  <a:latin typeface="Arial" pitchFamily="34" charset="0"/>
                </a:rPr>
                <a:t> </a:t>
              </a:r>
              <a:r>
                <a:rPr lang="en-US" altLang="zh-CN" sz="1400" dirty="0">
                  <a:latin typeface="Arial" pitchFamily="34" charset="0"/>
                </a:rPr>
                <a:t>scores</a:t>
              </a:r>
              <a:endParaRPr lang="en-DE" sz="1400" dirty="0">
                <a:latin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6B5AFD-79B4-ADFE-01F2-732005211A00}"/>
                </a:ext>
              </a:extLst>
            </p:cNvPr>
            <p:cNvSpPr txBox="1"/>
            <p:nvPr/>
          </p:nvSpPr>
          <p:spPr>
            <a:xfrm>
              <a:off x="7419190" y="5207230"/>
              <a:ext cx="59308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itchFamily="34" charset="0"/>
                </a:rPr>
                <a:t>0.7098</a:t>
              </a:r>
              <a:endParaRPr lang="en-DE" sz="1400" dirty="0">
                <a:latin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13003B-B5E5-E6B5-2D58-BD037CFAE496}"/>
                </a:ext>
              </a:extLst>
            </p:cNvPr>
            <p:cNvSpPr txBox="1"/>
            <p:nvPr/>
          </p:nvSpPr>
          <p:spPr>
            <a:xfrm>
              <a:off x="7453800" y="5741354"/>
              <a:ext cx="59308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itchFamily="34" charset="0"/>
                </a:rPr>
                <a:t>0.8649</a:t>
              </a:r>
              <a:endParaRPr lang="en-DE" sz="1400" dirty="0">
                <a:latin typeface="Arial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269A604-2A08-8341-4239-000DE6EEE2F6}"/>
                </a:ext>
              </a:extLst>
            </p:cNvPr>
            <p:cNvSpPr/>
            <p:nvPr/>
          </p:nvSpPr>
          <p:spPr bwMode="auto">
            <a:xfrm>
              <a:off x="7534184" y="5763476"/>
              <a:ext cx="427261" cy="260534"/>
            </a:xfrm>
            <a:prstGeom prst="rect">
              <a:avLst/>
            </a:prstGeom>
            <a:noFill/>
            <a:ln w="15875">
              <a:solidFill>
                <a:srgbClr val="70B382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8354F5-F21F-8C6F-329C-282B501372DF}"/>
                </a:ext>
              </a:extLst>
            </p:cNvPr>
            <p:cNvSpPr txBox="1"/>
            <p:nvPr/>
          </p:nvSpPr>
          <p:spPr>
            <a:xfrm>
              <a:off x="7483774" y="5993051"/>
              <a:ext cx="76224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70B382"/>
                  </a:solidFill>
                  <a:latin typeface="Arial" pitchFamily="34" charset="0"/>
                </a:rPr>
                <a:t>take</a:t>
              </a:r>
              <a:r>
                <a:rPr lang="zh-CN" altLang="en-US" sz="1400" dirty="0">
                  <a:solidFill>
                    <a:srgbClr val="70B382"/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rgbClr val="70B382"/>
                  </a:solidFill>
                  <a:latin typeface="Arial" pitchFamily="34" charset="0"/>
                </a:rPr>
                <a:t>max</a:t>
              </a:r>
              <a:endParaRPr lang="en-DE" sz="1400" dirty="0">
                <a:solidFill>
                  <a:srgbClr val="70B382"/>
                </a:solidFill>
                <a:latin typeface="Arial" pitchFamily="34" charset="0"/>
              </a:endParaRPr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4355CEC-4705-1EC9-258F-C7552357272F}"/>
              </a:ext>
            </a:extLst>
          </p:cNvPr>
          <p:cNvCxnSpPr>
            <a:cxnSpLocks/>
            <a:stCxn id="37" idx="3"/>
            <a:endCxn id="41" idx="1"/>
          </p:cNvCxnSpPr>
          <p:nvPr/>
        </p:nvCxnSpPr>
        <p:spPr bwMode="auto">
          <a:xfrm flipV="1">
            <a:off x="4500629" y="2843819"/>
            <a:ext cx="1667379" cy="750830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4B6D745-373A-AA52-D201-7E0B24618F29}"/>
              </a:ext>
            </a:extLst>
          </p:cNvPr>
          <p:cNvSpPr txBox="1"/>
          <p:nvPr/>
        </p:nvSpPr>
        <p:spPr>
          <a:xfrm>
            <a:off x="4890577" y="3022451"/>
            <a:ext cx="763979" cy="523220"/>
          </a:xfrm>
          <a:prstGeom prst="rect">
            <a:avLst/>
          </a:prstGeom>
          <a:solidFill>
            <a:srgbClr val="D4994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</a:rPr>
              <a:t>Mean</a:t>
            </a:r>
            <a:r>
              <a:rPr lang="zh-CN" altLang="en-US" sz="1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</a:rPr>
              <a:t>Seed</a:t>
            </a:r>
            <a:endParaRPr lang="en-DE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58A564E-9BFF-BA5C-114E-A5F9D43712DE}"/>
              </a:ext>
            </a:extLst>
          </p:cNvPr>
          <p:cNvGrpSpPr/>
          <p:nvPr/>
        </p:nvGrpSpPr>
        <p:grpSpPr>
          <a:xfrm>
            <a:off x="4500629" y="3594649"/>
            <a:ext cx="1448543" cy="2570209"/>
            <a:chOff x="4500629" y="3594649"/>
            <a:chExt cx="1448543" cy="2570209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4ED47BD-A4AF-0A1F-71F9-589C121B7F35}"/>
                </a:ext>
              </a:extLst>
            </p:cNvPr>
            <p:cNvCxnSpPr>
              <a:cxnSpLocks/>
              <a:stCxn id="37" idx="3"/>
              <a:endCxn id="42" idx="1"/>
            </p:cNvCxnSpPr>
            <p:nvPr/>
          </p:nvCxnSpPr>
          <p:spPr bwMode="auto">
            <a:xfrm>
              <a:off x="4500629" y="3594649"/>
              <a:ext cx="1448543" cy="1058933"/>
            </a:xfrm>
            <a:prstGeom prst="straightConnector1">
              <a:avLst/>
            </a:prstGeom>
            <a:ln w="12700"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B620725-75FD-E0CE-65D6-767416E34F3D}"/>
                </a:ext>
              </a:extLst>
            </p:cNvPr>
            <p:cNvCxnSpPr>
              <a:cxnSpLocks/>
              <a:stCxn id="37" idx="3"/>
              <a:endCxn id="49" idx="1"/>
            </p:cNvCxnSpPr>
            <p:nvPr/>
          </p:nvCxnSpPr>
          <p:spPr bwMode="auto">
            <a:xfrm>
              <a:off x="4500629" y="3594649"/>
              <a:ext cx="1448543" cy="2570209"/>
            </a:xfrm>
            <a:prstGeom prst="straightConnector1">
              <a:avLst/>
            </a:prstGeom>
            <a:ln w="12700"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7209152-2CDC-9DED-F583-B9FA71506378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 bwMode="auto">
            <a:xfrm>
              <a:off x="4500629" y="3594649"/>
              <a:ext cx="1448543" cy="1562989"/>
            </a:xfrm>
            <a:prstGeom prst="straightConnector1">
              <a:avLst/>
            </a:prstGeom>
            <a:ln w="12700"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6A11670-A25E-FB5D-7C5E-6AF2AD6F1D0D}"/>
                </a:ext>
              </a:extLst>
            </p:cNvPr>
            <p:cNvCxnSpPr>
              <a:cxnSpLocks/>
              <a:stCxn id="37" idx="3"/>
              <a:endCxn id="48" idx="1"/>
            </p:cNvCxnSpPr>
            <p:nvPr/>
          </p:nvCxnSpPr>
          <p:spPr bwMode="auto">
            <a:xfrm>
              <a:off x="4500629" y="3594649"/>
              <a:ext cx="1448543" cy="2067045"/>
            </a:xfrm>
            <a:prstGeom prst="straightConnector1">
              <a:avLst/>
            </a:prstGeom>
            <a:ln w="12700"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97B143E-150B-AE20-CD82-069318745693}"/>
                </a:ext>
              </a:extLst>
            </p:cNvPr>
            <p:cNvSpPr txBox="1"/>
            <p:nvPr/>
          </p:nvSpPr>
          <p:spPr>
            <a:xfrm>
              <a:off x="4893966" y="4345895"/>
              <a:ext cx="763979" cy="523220"/>
            </a:xfrm>
            <a:prstGeom prst="rect">
              <a:avLst/>
            </a:prstGeom>
            <a:solidFill>
              <a:srgbClr val="70B382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rial" pitchFamily="34" charset="0"/>
                </a:rPr>
                <a:t>Max</a:t>
              </a:r>
              <a:r>
                <a:rPr lang="zh-CN" altLang="en-US" sz="14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Arial" pitchFamily="34" charset="0"/>
                </a:rPr>
                <a:t>Seed</a:t>
              </a:r>
              <a:endParaRPr lang="en-DE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66" name="Right Arrow 65">
            <a:extLst>
              <a:ext uri="{FF2B5EF4-FFF2-40B4-BE49-F238E27FC236}">
                <a16:creationId xmlns:a16="http://schemas.microsoft.com/office/drawing/2014/main" id="{5A6DE3B2-5D9F-B6B7-9FC8-F4EE452FE3DC}"/>
              </a:ext>
            </a:extLst>
          </p:cNvPr>
          <p:cNvSpPr/>
          <p:nvPr/>
        </p:nvSpPr>
        <p:spPr bwMode="auto">
          <a:xfrm rot="17442481">
            <a:off x="6258020" y="3486770"/>
            <a:ext cx="987622" cy="21882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7F208F2-53A9-CE4D-1277-55333F122BD3}"/>
              </a:ext>
            </a:extLst>
          </p:cNvPr>
          <p:cNvGrpSpPr/>
          <p:nvPr/>
        </p:nvGrpSpPr>
        <p:grpSpPr>
          <a:xfrm>
            <a:off x="9563002" y="2839028"/>
            <a:ext cx="2492863" cy="2450605"/>
            <a:chOff x="9563002" y="2839028"/>
            <a:chExt cx="2492863" cy="2450605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1A8EFF8-714C-C764-6488-F37348BE36BD}"/>
                </a:ext>
              </a:extLst>
            </p:cNvPr>
            <p:cNvCxnSpPr>
              <a:cxnSpLocks/>
              <a:stCxn id="60" idx="3"/>
              <a:endCxn id="67" idx="1"/>
            </p:cNvCxnSpPr>
            <p:nvPr/>
          </p:nvCxnSpPr>
          <p:spPr bwMode="auto">
            <a:xfrm flipV="1">
              <a:off x="10314005" y="4040238"/>
              <a:ext cx="329495" cy="124939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1285F5-726A-F721-1BF4-73C535CCFD34}"/>
                </a:ext>
              </a:extLst>
            </p:cNvPr>
            <p:cNvSpPr txBox="1"/>
            <p:nvPr/>
          </p:nvSpPr>
          <p:spPr>
            <a:xfrm>
              <a:off x="10643500" y="3747850"/>
              <a:ext cx="1069124" cy="584775"/>
            </a:xfrm>
            <a:prstGeom prst="rect">
              <a:avLst/>
            </a:prstGeom>
            <a:solidFill>
              <a:srgbClr val="C00000"/>
            </a:solidFill>
            <a:ln w="15875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itchFamily="34" charset="0"/>
                </a:rPr>
                <a:t>(“</a:t>
              </a:r>
              <a:r>
                <a:rPr lang="en-US" altLang="zh-CN" sz="1600" b="1" dirty="0" err="1">
                  <a:solidFill>
                    <a:schemeClr val="bg1"/>
                  </a:solidFill>
                  <a:latin typeface="Arial" pitchFamily="34" charset="0"/>
                </a:rPr>
                <a:t>Agrar</a:t>
              </a:r>
              <a:r>
                <a:rPr lang="en-US" altLang="zh-CN" sz="1600" b="1" dirty="0">
                  <a:solidFill>
                    <a:schemeClr val="bg1"/>
                  </a:solidFill>
                  <a:latin typeface="Arial" pitchFamily="34" charset="0"/>
                </a:rPr>
                <a:t>”,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itchFamily="34" charset="0"/>
                </a:rPr>
                <a:t>0.8114)</a:t>
              </a:r>
              <a:endParaRPr lang="en-DE" sz="16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14BCF4E-8114-16E6-A45E-A4DCDC4C451C}"/>
                </a:ext>
              </a:extLst>
            </p:cNvPr>
            <p:cNvCxnSpPr>
              <a:cxnSpLocks/>
              <a:stCxn id="36" idx="3"/>
              <a:endCxn id="67" idx="1"/>
            </p:cNvCxnSpPr>
            <p:nvPr/>
          </p:nvCxnSpPr>
          <p:spPr bwMode="auto">
            <a:xfrm>
              <a:off x="9563002" y="2839028"/>
              <a:ext cx="1080498" cy="120121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FDD1279-442D-2179-2F41-EF642BD59167}"/>
                </a:ext>
              </a:extLst>
            </p:cNvPr>
            <p:cNvSpPr txBox="1"/>
            <p:nvPr/>
          </p:nvSpPr>
          <p:spPr>
            <a:xfrm>
              <a:off x="10245650" y="3442878"/>
              <a:ext cx="181021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Arial" pitchFamily="34" charset="0"/>
                </a:rPr>
                <a:t>averaged</a:t>
              </a:r>
              <a:r>
                <a:rPr lang="zh-CN" altLang="en-US" sz="1400" dirty="0">
                  <a:solidFill>
                    <a:srgbClr val="C00000"/>
                  </a:solidFill>
                  <a:latin typeface="Arial" pitchFamily="34" charset="0"/>
                </a:rPr>
                <a:t> </a:t>
              </a:r>
              <a:r>
                <a:rPr lang="en-US" altLang="zh-CN" sz="1400" dirty="0">
                  <a:solidFill>
                    <a:srgbClr val="C00000"/>
                  </a:solidFill>
                  <a:latin typeface="Arial" pitchFamily="34" charset="0"/>
                </a:rPr>
                <a:t>result</a:t>
              </a:r>
              <a:endParaRPr lang="en-DE" sz="14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DC87A77-BC0B-6192-83CF-9528DD5430A1}"/>
              </a:ext>
            </a:extLst>
          </p:cNvPr>
          <p:cNvGrpSpPr/>
          <p:nvPr/>
        </p:nvGrpSpPr>
        <p:grpSpPr>
          <a:xfrm>
            <a:off x="7599016" y="2302692"/>
            <a:ext cx="2023669" cy="690224"/>
            <a:chOff x="7599016" y="2302692"/>
            <a:chExt cx="2023669" cy="690224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83BC4CA-1332-3F2A-712A-749FB851620D}"/>
                </a:ext>
              </a:extLst>
            </p:cNvPr>
            <p:cNvCxnSpPr>
              <a:cxnSpLocks/>
              <a:stCxn id="41" idx="3"/>
              <a:endCxn id="36" idx="1"/>
            </p:cNvCxnSpPr>
            <p:nvPr/>
          </p:nvCxnSpPr>
          <p:spPr bwMode="auto">
            <a:xfrm flipV="1">
              <a:off x="7599016" y="2839028"/>
              <a:ext cx="476806" cy="479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F663E17B-70DC-79B4-7242-3631351986AE}"/>
                </a:ext>
              </a:extLst>
            </p:cNvPr>
            <p:cNvGrpSpPr/>
            <p:nvPr/>
          </p:nvGrpSpPr>
          <p:grpSpPr>
            <a:xfrm>
              <a:off x="8016139" y="2302692"/>
              <a:ext cx="1606546" cy="690224"/>
              <a:chOff x="8016139" y="2302692"/>
              <a:chExt cx="1606546" cy="69022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ACA7F7-7B3B-A9B2-FDC7-E1215780FE27}"/>
                  </a:ext>
                </a:extLst>
              </p:cNvPr>
              <p:cNvSpPr txBox="1"/>
              <p:nvPr/>
            </p:nvSpPr>
            <p:spPr>
              <a:xfrm>
                <a:off x="8075822" y="2685139"/>
                <a:ext cx="1487180" cy="307777"/>
              </a:xfrm>
              <a:prstGeom prst="rect">
                <a:avLst/>
              </a:prstGeom>
              <a:solidFill>
                <a:srgbClr val="D4994E"/>
              </a:solidFill>
              <a:ln w="127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</a:rPr>
                  <a:t>(“Agrar”,0.7578)</a:t>
                </a:r>
                <a:endParaRPr lang="en-DE" sz="14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7E06F66-0EA9-DBBA-3846-C77613F64E40}"/>
                  </a:ext>
                </a:extLst>
              </p:cNvPr>
              <p:cNvSpPr txBox="1"/>
              <p:nvPr/>
            </p:nvSpPr>
            <p:spPr>
              <a:xfrm>
                <a:off x="8016139" y="2302692"/>
                <a:ext cx="160654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D4994E"/>
                    </a:solidFill>
                    <a:latin typeface="Arial" pitchFamily="34" charset="0"/>
                  </a:rPr>
                  <a:t>mean</a:t>
                </a:r>
                <a:r>
                  <a:rPr lang="zh-CN" altLang="en-US" sz="1400" dirty="0">
                    <a:solidFill>
                      <a:srgbClr val="D4994E"/>
                    </a:solidFill>
                    <a:latin typeface="Arial" pitchFamily="34" charset="0"/>
                  </a:rPr>
                  <a:t> </a:t>
                </a:r>
                <a:r>
                  <a:rPr lang="en-US" altLang="zh-CN" sz="1400" dirty="0">
                    <a:solidFill>
                      <a:srgbClr val="D4994E"/>
                    </a:solidFill>
                    <a:latin typeface="Arial" pitchFamily="34" charset="0"/>
                  </a:rPr>
                  <a:t>seed:</a:t>
                </a:r>
                <a:r>
                  <a:rPr lang="zh-CN" altLang="en-US" sz="1400" dirty="0">
                    <a:solidFill>
                      <a:srgbClr val="D4994E"/>
                    </a:solidFill>
                    <a:latin typeface="Arial" pitchFamily="34" charset="0"/>
                  </a:rPr>
                  <a:t> </a:t>
                </a:r>
                <a:r>
                  <a:rPr lang="en-US" altLang="zh-CN" sz="1400" dirty="0">
                    <a:solidFill>
                      <a:srgbClr val="D4994E"/>
                    </a:solidFill>
                    <a:latin typeface="Arial" pitchFamily="34" charset="0"/>
                  </a:rPr>
                  <a:t>score</a:t>
                </a:r>
                <a:endParaRPr lang="en-DE" sz="1400" dirty="0">
                  <a:solidFill>
                    <a:srgbClr val="D4994E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4009EB7-3917-032F-E7E8-5116171556CD}"/>
              </a:ext>
            </a:extLst>
          </p:cNvPr>
          <p:cNvGrpSpPr/>
          <p:nvPr/>
        </p:nvGrpSpPr>
        <p:grpSpPr>
          <a:xfrm>
            <a:off x="8386149" y="4867068"/>
            <a:ext cx="2177884" cy="827248"/>
            <a:chOff x="8386149" y="4867068"/>
            <a:chExt cx="2177884" cy="827248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9AC3659-81EE-5F96-34E1-7772127C9243}"/>
                </a:ext>
              </a:extLst>
            </p:cNvPr>
            <p:cNvGrpSpPr/>
            <p:nvPr/>
          </p:nvGrpSpPr>
          <p:grpSpPr>
            <a:xfrm>
              <a:off x="8681336" y="4867068"/>
              <a:ext cx="1882697" cy="576453"/>
              <a:chOff x="8681336" y="4867068"/>
              <a:chExt cx="1882697" cy="57645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6684BE-FCE9-846D-EF32-8090B0E3B9C5}"/>
                  </a:ext>
                </a:extLst>
              </p:cNvPr>
              <p:cNvSpPr txBox="1"/>
              <p:nvPr/>
            </p:nvSpPr>
            <p:spPr>
              <a:xfrm>
                <a:off x="8681336" y="4867068"/>
                <a:ext cx="188269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70B382"/>
                    </a:solidFill>
                    <a:latin typeface="Arial" pitchFamily="34" charset="0"/>
                  </a:rPr>
                  <a:t>max</a:t>
                </a:r>
                <a:r>
                  <a:rPr lang="zh-CN" altLang="en-US" sz="1400" dirty="0">
                    <a:solidFill>
                      <a:srgbClr val="70B382"/>
                    </a:solidFill>
                    <a:latin typeface="Arial" pitchFamily="34" charset="0"/>
                  </a:rPr>
                  <a:t> </a:t>
                </a:r>
                <a:r>
                  <a:rPr lang="en-US" altLang="zh-CN" sz="1400" dirty="0">
                    <a:solidFill>
                      <a:srgbClr val="70B382"/>
                    </a:solidFill>
                    <a:latin typeface="Arial" pitchFamily="34" charset="0"/>
                  </a:rPr>
                  <a:t>seed:</a:t>
                </a:r>
                <a:r>
                  <a:rPr lang="zh-CN" altLang="en-US" sz="1400" dirty="0">
                    <a:solidFill>
                      <a:srgbClr val="70B382"/>
                    </a:solidFill>
                    <a:latin typeface="Arial" pitchFamily="34" charset="0"/>
                  </a:rPr>
                  <a:t> </a:t>
                </a:r>
                <a:r>
                  <a:rPr lang="en-US" altLang="zh-CN" sz="1400" dirty="0">
                    <a:solidFill>
                      <a:srgbClr val="70B382"/>
                    </a:solidFill>
                    <a:latin typeface="Arial" pitchFamily="34" charset="0"/>
                  </a:rPr>
                  <a:t>score</a:t>
                </a:r>
                <a:endParaRPr lang="en-DE" sz="1400" dirty="0">
                  <a:solidFill>
                    <a:srgbClr val="70B382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CD58B1-303E-6DE9-786C-7887F15E950F}"/>
                  </a:ext>
                </a:extLst>
              </p:cNvPr>
              <p:cNvSpPr txBox="1"/>
              <p:nvPr/>
            </p:nvSpPr>
            <p:spPr>
              <a:xfrm>
                <a:off x="8931365" y="5135744"/>
                <a:ext cx="1382640" cy="307777"/>
              </a:xfrm>
              <a:prstGeom prst="rect">
                <a:avLst/>
              </a:prstGeom>
              <a:solidFill>
                <a:srgbClr val="70B382"/>
              </a:solidFill>
              <a:ln w="15875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Arial" pitchFamily="34" charset="0"/>
                  </a:rPr>
                  <a:t>(“Agrar”,0.8649)</a:t>
                </a:r>
                <a:endParaRPr lang="en-DE" sz="14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E340A2A4-4152-F78C-0F03-8E1AAEA8D1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86149" y="5289633"/>
              <a:ext cx="545214" cy="404683"/>
            </a:xfrm>
            <a:prstGeom prst="straightConnector1">
              <a:avLst/>
            </a:prstGeom>
            <a:ln w="12700"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6142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Initial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C55D98-ED89-7339-D376-A46EC6DCBBB5}"/>
              </a:ext>
            </a:extLst>
          </p:cNvPr>
          <p:cNvSpPr txBox="1">
            <a:spLocks/>
          </p:cNvSpPr>
          <p:nvPr/>
        </p:nvSpPr>
        <p:spPr bwMode="auto">
          <a:xfrm>
            <a:off x="334437" y="765177"/>
            <a:ext cx="10586099" cy="4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DE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RQ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– Keyword Generation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4881D44-2F24-E3A0-D091-BD084CAB4F69}"/>
              </a:ext>
            </a:extLst>
          </p:cNvPr>
          <p:cNvSpPr/>
          <p:nvPr/>
        </p:nvSpPr>
        <p:spPr bwMode="auto">
          <a:xfrm>
            <a:off x="1415482" y="1640632"/>
            <a:ext cx="3212061" cy="524738"/>
          </a:xfrm>
          <a:prstGeom prst="roundRect">
            <a:avLst/>
          </a:prstGeom>
          <a:solidFill>
            <a:srgbClr val="98C6E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zh-CN" b="1" dirty="0">
                <a:solidFill>
                  <a:schemeClr val="bg1"/>
                </a:solidFill>
                <a:latin typeface="+mn-lt"/>
              </a:rPr>
              <a:t>Word forms &amp; inflections</a:t>
            </a:r>
            <a:endParaRPr lang="zh-CN" alt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6036F-AD3D-B91C-1D52-498A947D9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2" y="2924944"/>
            <a:ext cx="3306612" cy="1718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FA29B-0199-7B68-9907-5FD578E3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2903327"/>
            <a:ext cx="5258966" cy="2672589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8ACE995-B6D7-0EA0-1F63-D19D0B719B31}"/>
              </a:ext>
            </a:extLst>
          </p:cNvPr>
          <p:cNvSpPr/>
          <p:nvPr/>
        </p:nvSpPr>
        <p:spPr bwMode="auto">
          <a:xfrm>
            <a:off x="6094470" y="1640632"/>
            <a:ext cx="4608512" cy="524738"/>
          </a:xfrm>
          <a:prstGeom prst="roundRect">
            <a:avLst/>
          </a:prstGeom>
          <a:solidFill>
            <a:srgbClr val="A0B7E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zh-CN" b="1" dirty="0">
                <a:solidFill>
                  <a:schemeClr val="bg1"/>
                </a:solidFill>
              </a:rPr>
              <a:t>Synonym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chemeClr val="bg1"/>
                </a:solidFill>
              </a:rPr>
              <a:t>generation</a:t>
            </a:r>
            <a:r>
              <a:rPr lang="en-GB" altLang="zh-CN" b="1" dirty="0">
                <a:solidFill>
                  <a:schemeClr val="bg1"/>
                </a:solidFill>
              </a:rPr>
              <a:t> using wordnets</a:t>
            </a:r>
            <a:endParaRPr lang="zh-CN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628E6F-4084-298A-8619-FD98D8D9E7C8}"/>
              </a:ext>
            </a:extLst>
          </p:cNvPr>
          <p:cNvSpPr txBox="1"/>
          <p:nvPr/>
        </p:nvSpPr>
        <p:spPr>
          <a:xfrm>
            <a:off x="2127677" y="2266783"/>
            <a:ext cx="21339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98C6EA"/>
                </a:solidFill>
                <a:latin typeface="Arial" pitchFamily="34" charset="0"/>
              </a:rPr>
              <a:t>g</a:t>
            </a:r>
            <a:r>
              <a:rPr lang="en-DE" b="1" dirty="0">
                <a:solidFill>
                  <a:srgbClr val="98C6EA"/>
                </a:solidFill>
                <a:latin typeface="Arial" pitchFamily="34" charset="0"/>
              </a:rPr>
              <a:t>erman-nouns [1]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3867B-162D-2350-0C3C-2936926D4F94}"/>
              </a:ext>
            </a:extLst>
          </p:cNvPr>
          <p:cNvSpPr txBox="1"/>
          <p:nvPr/>
        </p:nvSpPr>
        <p:spPr>
          <a:xfrm>
            <a:off x="6094469" y="2266783"/>
            <a:ext cx="460851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0B7E3"/>
                </a:solidFill>
                <a:latin typeface="Arial" pitchFamily="34" charset="0"/>
              </a:rPr>
              <a:t>Open German Wordnet (</a:t>
            </a:r>
            <a:r>
              <a:rPr lang="en-GB" b="1" dirty="0" err="1">
                <a:solidFill>
                  <a:srgbClr val="A0B7E3"/>
                </a:solidFill>
                <a:latin typeface="Arial" pitchFamily="34" charset="0"/>
              </a:rPr>
              <a:t>OdeNet</a:t>
            </a:r>
            <a:r>
              <a:rPr lang="en-GB" b="1" dirty="0">
                <a:solidFill>
                  <a:srgbClr val="A0B7E3"/>
                </a:solidFill>
                <a:latin typeface="Arial" pitchFamily="34" charset="0"/>
              </a:rPr>
              <a:t>) [2]</a:t>
            </a:r>
            <a:endParaRPr lang="en-DE" b="1" dirty="0">
              <a:solidFill>
                <a:srgbClr val="A0B7E3"/>
              </a:solidFill>
              <a:latin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5F358-97D5-F3D4-CA67-0CCA9F909A6F}"/>
              </a:ext>
            </a:extLst>
          </p:cNvPr>
          <p:cNvSpPr txBox="1"/>
          <p:nvPr/>
        </p:nvSpPr>
        <p:spPr>
          <a:xfrm>
            <a:off x="5965079" y="5763949"/>
            <a:ext cx="509947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A0B7E3"/>
                </a:solidFill>
                <a:latin typeface="Arial" pitchFamily="34" charset="0"/>
              </a:rPr>
              <a:t>P</a:t>
            </a:r>
            <a:r>
              <a:rPr lang="en-DE" sz="1400" dirty="0">
                <a:solidFill>
                  <a:srgbClr val="A0B7E3"/>
                </a:solidFill>
                <a:latin typeface="Arial" pitchFamily="34" charset="0"/>
              </a:rPr>
              <a:t>artial results of computing synonyms for extracted keywords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FD2699-651F-A815-665F-E8F6715E9259}"/>
              </a:ext>
            </a:extLst>
          </p:cNvPr>
          <p:cNvSpPr txBox="1"/>
          <p:nvPr/>
        </p:nvSpPr>
        <p:spPr>
          <a:xfrm>
            <a:off x="1415480" y="4941168"/>
            <a:ext cx="321206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98C6EA"/>
                </a:solidFill>
                <a:latin typeface="Arial" pitchFamily="34" charset="0"/>
              </a:rPr>
              <a:t>Word forms of “</a:t>
            </a:r>
            <a:r>
              <a:rPr lang="en-GB" sz="1400" dirty="0" err="1">
                <a:solidFill>
                  <a:srgbClr val="98C6EA"/>
                </a:solidFill>
                <a:latin typeface="Arial" pitchFamily="34" charset="0"/>
              </a:rPr>
              <a:t>Landwirtschaft</a:t>
            </a:r>
            <a:r>
              <a:rPr lang="en-GB" sz="1400" dirty="0">
                <a:solidFill>
                  <a:srgbClr val="98C6EA"/>
                </a:solidFill>
                <a:latin typeface="Arial" pitchFamily="34" charset="0"/>
              </a:rPr>
              <a:t>”</a:t>
            </a:r>
            <a:endParaRPr lang="en-DE" sz="1400" dirty="0">
              <a:solidFill>
                <a:srgbClr val="98C6EA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4FBDD-3B40-27AF-33B2-FA56D2811CB4}"/>
              </a:ext>
            </a:extLst>
          </p:cNvPr>
          <p:cNvSpPr txBox="1"/>
          <p:nvPr/>
        </p:nvSpPr>
        <p:spPr>
          <a:xfrm>
            <a:off x="332903" y="6063679"/>
            <a:ext cx="914747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gambolputty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german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-nouns. GitHub.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https://github.com/gambolputty/german-nouns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[2] Siegel, M., &amp; Bond, F. (2021). </a:t>
            </a:r>
            <a:r>
              <a:rPr lang="en-GB" sz="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OdeNet</a:t>
            </a:r>
            <a:r>
              <a:rPr lang="en-GB" sz="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Compiling a German Wordnet from other Resources. </a:t>
            </a:r>
            <a:r>
              <a:rPr lang="en-US" altLang="zh-CN" sz="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</a:t>
            </a:r>
            <a:r>
              <a:rPr lang="zh-CN" altLang="en-US" sz="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repository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https://github.com/hdaSprachtechnologie/odenet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75F0FEA-7748-988B-B241-7A7BF079CFEC}"/>
              </a:ext>
            </a:extLst>
          </p:cNvPr>
          <p:cNvSpPr/>
          <p:nvPr/>
        </p:nvSpPr>
        <p:spPr bwMode="auto">
          <a:xfrm>
            <a:off x="5471" y="952502"/>
            <a:ext cx="12192000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r>
              <a:rPr lang="en-US" dirty="0"/>
              <a:t> 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Goals</a:t>
            </a:r>
          </a:p>
          <a:p>
            <a:pPr lvl="1"/>
            <a:r>
              <a:rPr lang="en-US" dirty="0"/>
              <a:t>Dat</a:t>
            </a:r>
            <a:r>
              <a:rPr lang="en-US" altLang="zh-CN" dirty="0"/>
              <a:t>aset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endParaRPr lang="en-US" altLang="zh-CN" dirty="0"/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Research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Questions</a:t>
            </a:r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dirty="0"/>
              <a:t>Methodology</a:t>
            </a:r>
          </a:p>
          <a:p>
            <a:endParaRPr lang="en-US" altLang="zh-CN" dirty="0"/>
          </a:p>
          <a:p>
            <a:r>
              <a:rPr lang="en-US" altLang="zh-CN" dirty="0"/>
              <a:t>Initial Results</a:t>
            </a:r>
          </a:p>
          <a:p>
            <a:endParaRPr lang="en-US" altLang="zh-CN" dirty="0"/>
          </a:p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endParaRPr lang="en-US" dirty="0"/>
          </a:p>
          <a:p>
            <a:r>
              <a:rPr lang="en-US" altLang="zh-CN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257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75F0FEA-7748-988B-B241-7A7BF079CFEC}"/>
              </a:ext>
            </a:extLst>
          </p:cNvPr>
          <p:cNvSpPr/>
          <p:nvPr/>
        </p:nvSpPr>
        <p:spPr bwMode="auto">
          <a:xfrm>
            <a:off x="5471" y="4509120"/>
            <a:ext cx="12192000" cy="547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r>
              <a:rPr lang="en-US" dirty="0"/>
              <a:t> 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Goals</a:t>
            </a:r>
          </a:p>
          <a:p>
            <a:pPr lvl="1"/>
            <a:r>
              <a:rPr lang="en-US" dirty="0"/>
              <a:t>Dat</a:t>
            </a:r>
            <a:r>
              <a:rPr lang="en-US" altLang="zh-CN" dirty="0"/>
              <a:t>aset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endParaRPr lang="en-US" altLang="zh-CN" dirty="0"/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Research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Questions</a:t>
            </a:r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dirty="0"/>
              <a:t>Methodology</a:t>
            </a:r>
          </a:p>
          <a:p>
            <a:endParaRPr lang="en-US" altLang="zh-CN" dirty="0"/>
          </a:p>
          <a:p>
            <a:r>
              <a:rPr lang="en-US" altLang="zh-CN" dirty="0"/>
              <a:t>Initial Results</a:t>
            </a:r>
          </a:p>
          <a:p>
            <a:endParaRPr lang="en-US" altLang="zh-CN" dirty="0"/>
          </a:p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endParaRPr lang="en-US" dirty="0"/>
          </a:p>
          <a:p>
            <a:r>
              <a:rPr lang="en-US" altLang="zh-CN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417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Challenges</a:t>
            </a:r>
            <a:r>
              <a:rPr lang="zh-CN" altLang="en-US" sz="3000" dirty="0"/>
              <a:t> </a:t>
            </a:r>
            <a:r>
              <a:rPr lang="en-US" altLang="zh-CN" sz="3000" dirty="0"/>
              <a:t>&amp;</a:t>
            </a:r>
            <a:r>
              <a:rPr lang="zh-CN" altLang="en-US" sz="3000" dirty="0"/>
              <a:t> </a:t>
            </a:r>
            <a:r>
              <a:rPr lang="en-DE" altLang="zh-CN" sz="3000" dirty="0"/>
              <a:t>N</a:t>
            </a:r>
            <a:r>
              <a:rPr lang="en-US" altLang="zh-CN" sz="3000" dirty="0" err="1"/>
              <a:t>ext</a:t>
            </a:r>
            <a:r>
              <a:rPr lang="zh-CN" altLang="en-US" sz="3000" dirty="0"/>
              <a:t> </a:t>
            </a:r>
            <a:r>
              <a:rPr lang="en-US" altLang="zh-CN" sz="3000" dirty="0"/>
              <a:t>Steps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7DA366-E9EA-8901-46A2-57A49362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6"/>
            <a:ext cx="11523133" cy="5400675"/>
          </a:xfrm>
        </p:spPr>
        <p:txBody>
          <a:bodyPr>
            <a:normAutofit/>
          </a:bodyPr>
          <a:lstStyle/>
          <a:p>
            <a:endParaRPr lang="en-US" altLang="zh-CN" sz="2000" dirty="0"/>
          </a:p>
          <a:p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determine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cut-off</a:t>
            </a:r>
            <a:r>
              <a:rPr lang="zh-CN" altLang="en-US" sz="2000" dirty="0"/>
              <a:t> </a:t>
            </a:r>
            <a:r>
              <a:rPr lang="en-US" altLang="zh-CN" sz="2000" dirty="0"/>
              <a:t>point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accepting/discarding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extracted</a:t>
            </a:r>
            <a:r>
              <a:rPr lang="zh-CN" altLang="en-US" sz="2000" dirty="0"/>
              <a:t> </a:t>
            </a:r>
            <a:r>
              <a:rPr lang="en-US" altLang="zh-CN" sz="2000" dirty="0"/>
              <a:t>keywords?</a:t>
            </a:r>
          </a:p>
          <a:p>
            <a:pPr marL="700087" lvl="1" indent="-342900"/>
            <a:r>
              <a:rPr lang="en-US" altLang="zh-CN" sz="2000" dirty="0"/>
              <a:t>→</a:t>
            </a:r>
            <a:r>
              <a:rPr lang="zh-CN" altLang="en-US" sz="2000" dirty="0"/>
              <a:t> </a:t>
            </a:r>
            <a:r>
              <a:rPr lang="en-US" altLang="zh-CN" sz="2000" dirty="0"/>
              <a:t>Try</a:t>
            </a:r>
            <a:r>
              <a:rPr lang="zh-CN" altLang="en-US" sz="2000" dirty="0"/>
              <a:t> </a:t>
            </a:r>
            <a:r>
              <a:rPr lang="en-US" altLang="zh-CN" sz="2000" dirty="0"/>
              <a:t>damping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</a:p>
          <a:p>
            <a:pPr marL="357187" lvl="1" indent="0">
              <a:buNone/>
            </a:pPr>
            <a:endParaRPr lang="en-US" altLang="zh-CN" sz="2000" dirty="0"/>
          </a:p>
          <a:p>
            <a:r>
              <a:rPr lang="en-US" altLang="zh-CN" sz="2000" dirty="0"/>
              <a:t>Continue</a:t>
            </a:r>
            <a:r>
              <a:rPr lang="zh-CN" altLang="en-US" sz="2000" dirty="0"/>
              <a:t> </a:t>
            </a:r>
            <a:r>
              <a:rPr lang="en-US" altLang="zh-CN" sz="2000" dirty="0"/>
              <a:t>code</a:t>
            </a:r>
            <a:r>
              <a:rPr lang="zh-CN" altLang="en-US" sz="2000" dirty="0"/>
              <a:t> </a:t>
            </a:r>
            <a:r>
              <a:rPr lang="en-US" altLang="zh-CN" sz="2000" dirty="0"/>
              <a:t>adaptation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improvement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700087" lvl="1" indent="-342900"/>
            <a:r>
              <a:rPr lang="en-US" altLang="zh-CN" sz="2000" dirty="0"/>
              <a:t>Using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average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mean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max</a:t>
            </a:r>
            <a:r>
              <a:rPr lang="zh-CN" altLang="en-US" sz="2000" dirty="0"/>
              <a:t> </a:t>
            </a:r>
            <a:r>
              <a:rPr lang="en-US" altLang="zh-CN" sz="2000" dirty="0"/>
              <a:t>seed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Search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test</a:t>
            </a:r>
            <a:r>
              <a:rPr lang="zh-CN" altLang="en-US" sz="2000" dirty="0"/>
              <a:t> </a:t>
            </a:r>
            <a:r>
              <a:rPr lang="en-US" altLang="zh-CN" sz="2000" dirty="0"/>
              <a:t>further</a:t>
            </a:r>
            <a:r>
              <a:rPr lang="zh-CN" altLang="en-US" sz="2000" dirty="0"/>
              <a:t> </a:t>
            </a:r>
            <a:r>
              <a:rPr lang="en-US" altLang="zh-CN" sz="2000" dirty="0"/>
              <a:t>keyword</a:t>
            </a:r>
            <a:r>
              <a:rPr lang="zh-CN" altLang="en-US" sz="2000" dirty="0"/>
              <a:t> </a:t>
            </a:r>
            <a:r>
              <a:rPr lang="en-US" altLang="zh-CN" sz="2000" dirty="0"/>
              <a:t>generation</a:t>
            </a:r>
            <a:r>
              <a:rPr lang="zh-CN" altLang="en-US" sz="2000" dirty="0"/>
              <a:t> </a:t>
            </a:r>
            <a:r>
              <a:rPr lang="en-US" altLang="zh-CN" sz="2000" dirty="0"/>
              <a:t>techniques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700087" lvl="1" indent="-342900"/>
            <a:r>
              <a:rPr lang="en-US" altLang="zh-CN" sz="2000" dirty="0">
                <a:latin typeface="Arial" pitchFamily="34" charset="0"/>
              </a:rPr>
              <a:t>Other</a:t>
            </a:r>
            <a:r>
              <a:rPr lang="zh-CN" altLang="en-US" sz="2000" dirty="0">
                <a:latin typeface="Arial" pitchFamily="34" charset="0"/>
              </a:rPr>
              <a:t> </a:t>
            </a:r>
            <a:r>
              <a:rPr lang="en-US" altLang="zh-CN" sz="2000" dirty="0">
                <a:latin typeface="Arial" pitchFamily="34" charset="0"/>
              </a:rPr>
              <a:t>wordnets</a:t>
            </a:r>
          </a:p>
          <a:p>
            <a:pPr marL="700087" lvl="1" indent="-342900"/>
            <a:r>
              <a:rPr lang="en-US" altLang="zh-CN" sz="2000" dirty="0">
                <a:latin typeface="Arial" pitchFamily="34" charset="0"/>
              </a:rPr>
              <a:t>Lexical</a:t>
            </a:r>
            <a:r>
              <a:rPr lang="zh-CN" altLang="en-US" sz="2000" dirty="0">
                <a:latin typeface="Arial" pitchFamily="34" charset="0"/>
              </a:rPr>
              <a:t> </a:t>
            </a:r>
            <a:r>
              <a:rPr lang="en-US" altLang="zh-CN" sz="2000" dirty="0">
                <a:latin typeface="Arial" pitchFamily="34" charset="0"/>
              </a:rPr>
              <a:t>substitution</a:t>
            </a:r>
            <a:endParaRPr lang="en-DE" sz="2000" dirty="0">
              <a:latin typeface="Arial" pitchFamily="34" charset="0"/>
            </a:endParaRPr>
          </a:p>
          <a:p>
            <a:endParaRPr lang="en-US" altLang="zh-CN" sz="2000" dirty="0"/>
          </a:p>
          <a:p>
            <a:r>
              <a:rPr lang="en-US" altLang="zh-CN" sz="2000" dirty="0"/>
              <a:t>Validation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domain</a:t>
            </a:r>
            <a:r>
              <a:rPr lang="zh-CN" altLang="en-US" sz="2000" dirty="0"/>
              <a:t> </a:t>
            </a:r>
            <a:r>
              <a:rPr lang="en-US" altLang="zh-CN" sz="2000" dirty="0"/>
              <a:t>experts</a:t>
            </a:r>
          </a:p>
          <a:p>
            <a:endParaRPr lang="en-US" altLang="zh-CN" sz="2000" dirty="0"/>
          </a:p>
          <a:p>
            <a:r>
              <a:rPr lang="en-US" altLang="zh-CN" sz="2000" dirty="0"/>
              <a:t>Start</a:t>
            </a:r>
            <a:r>
              <a:rPr lang="zh-CN" altLang="en-US" sz="2000" dirty="0"/>
              <a:t> </a:t>
            </a:r>
            <a:r>
              <a:rPr lang="en-US" altLang="zh-CN" sz="2000" dirty="0"/>
              <a:t>writing!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42083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75F0FEA-7748-988B-B241-7A7BF079CFEC}"/>
              </a:ext>
            </a:extLst>
          </p:cNvPr>
          <p:cNvSpPr/>
          <p:nvPr/>
        </p:nvSpPr>
        <p:spPr bwMode="auto">
          <a:xfrm>
            <a:off x="5471" y="5185418"/>
            <a:ext cx="12192000" cy="547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r>
              <a:rPr lang="en-US" dirty="0"/>
              <a:t> 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Goals</a:t>
            </a:r>
          </a:p>
          <a:p>
            <a:pPr lvl="1"/>
            <a:r>
              <a:rPr lang="en-US" dirty="0"/>
              <a:t>Dat</a:t>
            </a:r>
            <a:r>
              <a:rPr lang="en-US" altLang="zh-CN" dirty="0"/>
              <a:t>aset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endParaRPr lang="en-US" altLang="zh-CN" dirty="0"/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Research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Questions</a:t>
            </a:r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dirty="0"/>
              <a:t>Methodology</a:t>
            </a:r>
          </a:p>
          <a:p>
            <a:endParaRPr lang="en-US" altLang="zh-CN" dirty="0"/>
          </a:p>
          <a:p>
            <a:r>
              <a:rPr lang="en-US" altLang="zh-CN" dirty="0"/>
              <a:t>Initial Results</a:t>
            </a:r>
          </a:p>
          <a:p>
            <a:endParaRPr lang="en-US" altLang="zh-CN" dirty="0"/>
          </a:p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endParaRPr lang="en-US" dirty="0"/>
          </a:p>
          <a:p>
            <a:r>
              <a:rPr lang="en-US" altLang="zh-CN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286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54">
            <a:extLst>
              <a:ext uri="{FF2B5EF4-FFF2-40B4-BE49-F238E27FC236}">
                <a16:creationId xmlns:a16="http://schemas.microsoft.com/office/drawing/2014/main" id="{C0EFCED8-E756-6112-34CC-783748F88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78139"/>
              </p:ext>
            </p:extLst>
          </p:nvPr>
        </p:nvGraphicFramePr>
        <p:xfrm>
          <a:off x="664945" y="1525320"/>
          <a:ext cx="11088000" cy="3902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71636608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0705801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69644087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191867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6356269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36542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37510629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54366249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96319453"/>
                    </a:ext>
                  </a:extLst>
                </a:gridCol>
              </a:tblGrid>
              <a:tr h="563384">
                <a:tc>
                  <a:txBody>
                    <a:bodyPr/>
                    <a:lstStyle/>
                    <a:p>
                      <a:pPr algn="ctr"/>
                      <a:endParaRPr lang="en-DE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n-DE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DE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DE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  <a:endParaRPr lang="en-DE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  <a:endParaRPr lang="en-DE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endParaRPr lang="en-DE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en-DE" b="1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782468"/>
                  </a:ext>
                </a:extLst>
              </a:tr>
              <a:tr h="572398">
                <a:tc>
                  <a:txBody>
                    <a:bodyPr/>
                    <a:lstStyle/>
                    <a:p>
                      <a:r>
                        <a:rPr lang="en-US" altLang="zh-CN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RQ1</a:t>
                      </a:r>
                    </a:p>
                    <a:p>
                      <a:r>
                        <a:rPr lang="en-US" altLang="zh-CN" sz="1200" b="0" i="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Literature</a:t>
                      </a:r>
                      <a:r>
                        <a:rPr lang="zh-CN" altLang="en-US" sz="1200" b="0" i="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altLang="zh-CN" sz="1200" b="0" i="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review</a:t>
                      </a:r>
                      <a:endParaRPr lang="en-DE" sz="1200" b="0" i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040455"/>
                  </a:ext>
                </a:extLst>
              </a:tr>
              <a:tr h="763198">
                <a:tc>
                  <a:txBody>
                    <a:bodyPr/>
                    <a:lstStyle/>
                    <a:p>
                      <a:r>
                        <a:rPr lang="en-US" altLang="zh-CN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RQ2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incorporating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domain-specific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knowledge</a:t>
                      </a:r>
                      <a:endParaRPr lang="en-DE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815881"/>
                  </a:ext>
                </a:extLst>
              </a:tr>
              <a:tr h="572398">
                <a:tc>
                  <a:txBody>
                    <a:bodyPr/>
                    <a:lstStyle/>
                    <a:p>
                      <a:r>
                        <a:rPr lang="en-US" altLang="zh-CN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RQ3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keyword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generation</a:t>
                      </a:r>
                      <a:endParaRPr lang="en-DE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986909"/>
                  </a:ext>
                </a:extLst>
              </a:tr>
              <a:tr h="763198">
                <a:tc>
                  <a:txBody>
                    <a:bodyPr/>
                    <a:lstStyle/>
                    <a:p>
                      <a:r>
                        <a:rPr lang="en-US" altLang="zh-CN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RQ4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evaluation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by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domain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8C6E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experts</a:t>
                      </a:r>
                      <a:endParaRPr lang="en-DE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44848"/>
                  </a:ext>
                </a:extLst>
              </a:tr>
              <a:tr h="667798">
                <a:tc>
                  <a:txBody>
                    <a:bodyPr/>
                    <a:lstStyle/>
                    <a:p>
                      <a:r>
                        <a:rPr lang="en-US" altLang="zh-CN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Drafting</a:t>
                      </a:r>
                      <a:r>
                        <a:rPr lang="zh-CN" alt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r>
                        <a:rPr lang="zh-CN" alt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Writing</a:t>
                      </a:r>
                      <a:endParaRPr lang="en-DE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863655"/>
                  </a:ext>
                </a:extLst>
              </a:tr>
            </a:tbl>
          </a:graphicData>
        </a:graphic>
      </p:graphicFrame>
      <p:sp>
        <p:nvSpPr>
          <p:cNvPr id="126" name="Google Shape;9242;p82">
            <a:extLst>
              <a:ext uri="{FF2B5EF4-FFF2-40B4-BE49-F238E27FC236}">
                <a16:creationId xmlns:a16="http://schemas.microsoft.com/office/drawing/2014/main" id="{9E4E8B1E-9507-2982-EE50-EAB158531031}"/>
              </a:ext>
            </a:extLst>
          </p:cNvPr>
          <p:cNvSpPr/>
          <p:nvPr/>
        </p:nvSpPr>
        <p:spPr>
          <a:xfrm>
            <a:off x="2106000" y="2326762"/>
            <a:ext cx="9318592" cy="171034"/>
          </a:xfrm>
          <a:custGeom>
            <a:avLst/>
            <a:gdLst/>
            <a:ahLst/>
            <a:cxnLst/>
            <a:rect l="l" t="t" r="r" b="b"/>
            <a:pathLst>
              <a:path w="180762" h="2157" extrusionOk="0">
                <a:moveTo>
                  <a:pt x="1072" y="1"/>
                </a:moveTo>
                <a:cubicBezTo>
                  <a:pt x="477" y="1"/>
                  <a:pt x="1" y="477"/>
                  <a:pt x="1" y="1073"/>
                </a:cubicBezTo>
                <a:cubicBezTo>
                  <a:pt x="1" y="1668"/>
                  <a:pt x="477" y="2156"/>
                  <a:pt x="1072" y="2156"/>
                </a:cubicBezTo>
                <a:lnTo>
                  <a:pt x="179678" y="2156"/>
                </a:lnTo>
                <a:cubicBezTo>
                  <a:pt x="180273" y="2156"/>
                  <a:pt x="180761" y="1668"/>
                  <a:pt x="180761" y="1073"/>
                </a:cubicBezTo>
                <a:cubicBezTo>
                  <a:pt x="180761" y="477"/>
                  <a:pt x="180273" y="1"/>
                  <a:pt x="179678" y="1"/>
                </a:cubicBezTo>
                <a:close/>
              </a:path>
            </a:pathLst>
          </a:custGeom>
          <a:solidFill>
            <a:srgbClr val="E8E6DF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4" name="Google Shape;9820;p84">
            <a:extLst>
              <a:ext uri="{FF2B5EF4-FFF2-40B4-BE49-F238E27FC236}">
                <a16:creationId xmlns:a16="http://schemas.microsoft.com/office/drawing/2014/main" id="{A52D49CA-4D99-B772-201E-2A849193895F}"/>
              </a:ext>
            </a:extLst>
          </p:cNvPr>
          <p:cNvSpPr/>
          <p:nvPr/>
        </p:nvSpPr>
        <p:spPr>
          <a:xfrm rot="5400000" flipH="1">
            <a:off x="3670222" y="1584186"/>
            <a:ext cx="171034" cy="165618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4DD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29C2F-7D5D-87C8-A2AC-01C9A263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7C9B-790C-6684-3E02-A65C96EF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127" name="Titel 1">
            <a:extLst>
              <a:ext uri="{FF2B5EF4-FFF2-40B4-BE49-F238E27FC236}">
                <a16:creationId xmlns:a16="http://schemas.microsoft.com/office/drawing/2014/main" id="{FF5843D6-3B8D-4786-D560-1932CA9F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128" name="Google Shape;9242;p82">
            <a:extLst>
              <a:ext uri="{FF2B5EF4-FFF2-40B4-BE49-F238E27FC236}">
                <a16:creationId xmlns:a16="http://schemas.microsoft.com/office/drawing/2014/main" id="{A9C4E62E-F415-D5D9-531A-A042662CE9DD}"/>
              </a:ext>
            </a:extLst>
          </p:cNvPr>
          <p:cNvSpPr/>
          <p:nvPr/>
        </p:nvSpPr>
        <p:spPr>
          <a:xfrm>
            <a:off x="2106000" y="3083547"/>
            <a:ext cx="9318592" cy="171034"/>
          </a:xfrm>
          <a:custGeom>
            <a:avLst/>
            <a:gdLst/>
            <a:ahLst/>
            <a:cxnLst/>
            <a:rect l="l" t="t" r="r" b="b"/>
            <a:pathLst>
              <a:path w="180762" h="2157" extrusionOk="0">
                <a:moveTo>
                  <a:pt x="1072" y="1"/>
                </a:moveTo>
                <a:cubicBezTo>
                  <a:pt x="477" y="1"/>
                  <a:pt x="1" y="477"/>
                  <a:pt x="1" y="1073"/>
                </a:cubicBezTo>
                <a:cubicBezTo>
                  <a:pt x="1" y="1668"/>
                  <a:pt x="477" y="2156"/>
                  <a:pt x="1072" y="2156"/>
                </a:cubicBezTo>
                <a:lnTo>
                  <a:pt x="179678" y="2156"/>
                </a:lnTo>
                <a:cubicBezTo>
                  <a:pt x="180273" y="2156"/>
                  <a:pt x="180761" y="1668"/>
                  <a:pt x="180761" y="1073"/>
                </a:cubicBezTo>
                <a:cubicBezTo>
                  <a:pt x="180761" y="477"/>
                  <a:pt x="180273" y="1"/>
                  <a:pt x="179678" y="1"/>
                </a:cubicBezTo>
                <a:close/>
              </a:path>
            </a:pathLst>
          </a:custGeom>
          <a:solidFill>
            <a:srgbClr val="E8E6DF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9" name="Google Shape;9242;p82">
            <a:extLst>
              <a:ext uri="{FF2B5EF4-FFF2-40B4-BE49-F238E27FC236}">
                <a16:creationId xmlns:a16="http://schemas.microsoft.com/office/drawing/2014/main" id="{79504273-5351-4A5B-BC12-2C9EBD3A1896}"/>
              </a:ext>
            </a:extLst>
          </p:cNvPr>
          <p:cNvSpPr/>
          <p:nvPr/>
        </p:nvSpPr>
        <p:spPr>
          <a:xfrm>
            <a:off x="2102912" y="3713245"/>
            <a:ext cx="9318592" cy="171034"/>
          </a:xfrm>
          <a:custGeom>
            <a:avLst/>
            <a:gdLst/>
            <a:ahLst/>
            <a:cxnLst/>
            <a:rect l="l" t="t" r="r" b="b"/>
            <a:pathLst>
              <a:path w="180762" h="2157" extrusionOk="0">
                <a:moveTo>
                  <a:pt x="1072" y="1"/>
                </a:moveTo>
                <a:cubicBezTo>
                  <a:pt x="477" y="1"/>
                  <a:pt x="1" y="477"/>
                  <a:pt x="1" y="1073"/>
                </a:cubicBezTo>
                <a:cubicBezTo>
                  <a:pt x="1" y="1668"/>
                  <a:pt x="477" y="2156"/>
                  <a:pt x="1072" y="2156"/>
                </a:cubicBezTo>
                <a:lnTo>
                  <a:pt x="179678" y="2156"/>
                </a:lnTo>
                <a:cubicBezTo>
                  <a:pt x="180273" y="2156"/>
                  <a:pt x="180761" y="1668"/>
                  <a:pt x="180761" y="1073"/>
                </a:cubicBezTo>
                <a:cubicBezTo>
                  <a:pt x="180761" y="477"/>
                  <a:pt x="180273" y="1"/>
                  <a:pt x="179678" y="1"/>
                </a:cubicBezTo>
                <a:close/>
              </a:path>
            </a:pathLst>
          </a:custGeom>
          <a:solidFill>
            <a:srgbClr val="E8E6DF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0" name="Google Shape;9242;p82">
            <a:extLst>
              <a:ext uri="{FF2B5EF4-FFF2-40B4-BE49-F238E27FC236}">
                <a16:creationId xmlns:a16="http://schemas.microsoft.com/office/drawing/2014/main" id="{A6F94372-A7A3-7344-6F63-2649E597785C}"/>
              </a:ext>
            </a:extLst>
          </p:cNvPr>
          <p:cNvSpPr/>
          <p:nvPr/>
        </p:nvSpPr>
        <p:spPr>
          <a:xfrm>
            <a:off x="2102912" y="4372651"/>
            <a:ext cx="9318592" cy="171034"/>
          </a:xfrm>
          <a:custGeom>
            <a:avLst/>
            <a:gdLst/>
            <a:ahLst/>
            <a:cxnLst/>
            <a:rect l="l" t="t" r="r" b="b"/>
            <a:pathLst>
              <a:path w="180762" h="2157" extrusionOk="0">
                <a:moveTo>
                  <a:pt x="1072" y="1"/>
                </a:moveTo>
                <a:cubicBezTo>
                  <a:pt x="477" y="1"/>
                  <a:pt x="1" y="477"/>
                  <a:pt x="1" y="1073"/>
                </a:cubicBezTo>
                <a:cubicBezTo>
                  <a:pt x="1" y="1668"/>
                  <a:pt x="477" y="2156"/>
                  <a:pt x="1072" y="2156"/>
                </a:cubicBezTo>
                <a:lnTo>
                  <a:pt x="179678" y="2156"/>
                </a:lnTo>
                <a:cubicBezTo>
                  <a:pt x="180273" y="2156"/>
                  <a:pt x="180761" y="1668"/>
                  <a:pt x="180761" y="1073"/>
                </a:cubicBezTo>
                <a:cubicBezTo>
                  <a:pt x="180761" y="477"/>
                  <a:pt x="180273" y="1"/>
                  <a:pt x="179678" y="1"/>
                </a:cubicBezTo>
                <a:close/>
              </a:path>
            </a:pathLst>
          </a:custGeom>
          <a:solidFill>
            <a:srgbClr val="E8E6DF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1" name="Google Shape;9242;p82">
            <a:extLst>
              <a:ext uri="{FF2B5EF4-FFF2-40B4-BE49-F238E27FC236}">
                <a16:creationId xmlns:a16="http://schemas.microsoft.com/office/drawing/2014/main" id="{F5D78B68-F7C1-FC7A-1D9C-376865BC99FD}"/>
              </a:ext>
            </a:extLst>
          </p:cNvPr>
          <p:cNvSpPr/>
          <p:nvPr/>
        </p:nvSpPr>
        <p:spPr>
          <a:xfrm>
            <a:off x="2102912" y="4971468"/>
            <a:ext cx="9318592" cy="171034"/>
          </a:xfrm>
          <a:custGeom>
            <a:avLst/>
            <a:gdLst/>
            <a:ahLst/>
            <a:cxnLst/>
            <a:rect l="l" t="t" r="r" b="b"/>
            <a:pathLst>
              <a:path w="180762" h="2157" extrusionOk="0">
                <a:moveTo>
                  <a:pt x="1072" y="1"/>
                </a:moveTo>
                <a:cubicBezTo>
                  <a:pt x="477" y="1"/>
                  <a:pt x="1" y="477"/>
                  <a:pt x="1" y="1073"/>
                </a:cubicBezTo>
                <a:cubicBezTo>
                  <a:pt x="1" y="1668"/>
                  <a:pt x="477" y="2156"/>
                  <a:pt x="1072" y="2156"/>
                </a:cubicBezTo>
                <a:lnTo>
                  <a:pt x="179678" y="2156"/>
                </a:lnTo>
                <a:cubicBezTo>
                  <a:pt x="180273" y="2156"/>
                  <a:pt x="180761" y="1668"/>
                  <a:pt x="180761" y="1073"/>
                </a:cubicBezTo>
                <a:cubicBezTo>
                  <a:pt x="180761" y="477"/>
                  <a:pt x="180273" y="1"/>
                  <a:pt x="179678" y="1"/>
                </a:cubicBezTo>
                <a:close/>
              </a:path>
            </a:pathLst>
          </a:custGeom>
          <a:solidFill>
            <a:srgbClr val="E8E6DF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5" name="Google Shape;9820;p84">
            <a:extLst>
              <a:ext uri="{FF2B5EF4-FFF2-40B4-BE49-F238E27FC236}">
                <a16:creationId xmlns:a16="http://schemas.microsoft.com/office/drawing/2014/main" id="{47400234-0B9C-8581-3C53-737FD4266590}"/>
              </a:ext>
            </a:extLst>
          </p:cNvPr>
          <p:cNvSpPr/>
          <p:nvPr/>
        </p:nvSpPr>
        <p:spPr>
          <a:xfrm rot="5400000" flipH="1">
            <a:off x="5542430" y="2123798"/>
            <a:ext cx="171033" cy="208823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8C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9820;p84">
            <a:extLst>
              <a:ext uri="{FF2B5EF4-FFF2-40B4-BE49-F238E27FC236}">
                <a16:creationId xmlns:a16="http://schemas.microsoft.com/office/drawing/2014/main" id="{7271FA75-5011-0D48-CE6D-756E4CFB6AD4}"/>
              </a:ext>
            </a:extLst>
          </p:cNvPr>
          <p:cNvSpPr/>
          <p:nvPr/>
        </p:nvSpPr>
        <p:spPr>
          <a:xfrm rot="5400000" flipH="1">
            <a:off x="7548501" y="2698699"/>
            <a:ext cx="167377" cy="220828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0B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9820;p84">
            <a:extLst>
              <a:ext uri="{FF2B5EF4-FFF2-40B4-BE49-F238E27FC236}">
                <a16:creationId xmlns:a16="http://schemas.microsoft.com/office/drawing/2014/main" id="{FDCB83B5-6C66-795F-F1D2-89568F089642}"/>
              </a:ext>
            </a:extLst>
          </p:cNvPr>
          <p:cNvSpPr/>
          <p:nvPr/>
        </p:nvSpPr>
        <p:spPr>
          <a:xfrm rot="5400000" flipH="1">
            <a:off x="9290367" y="3745175"/>
            <a:ext cx="171457" cy="142598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173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9820;p84">
            <a:extLst>
              <a:ext uri="{FF2B5EF4-FFF2-40B4-BE49-F238E27FC236}">
                <a16:creationId xmlns:a16="http://schemas.microsoft.com/office/drawing/2014/main" id="{8C2F8084-8DAD-F37F-EB54-F76C90C823C3}"/>
              </a:ext>
            </a:extLst>
          </p:cNvPr>
          <p:cNvSpPr/>
          <p:nvPr/>
        </p:nvSpPr>
        <p:spPr>
          <a:xfrm rot="5400000" flipH="1">
            <a:off x="8353846" y="2717659"/>
            <a:ext cx="172800" cy="4680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C453000-9152-D22E-648D-989ADF0195D5}"/>
              </a:ext>
            </a:extLst>
          </p:cNvPr>
          <p:cNvSpPr txBox="1"/>
          <p:nvPr/>
        </p:nvSpPr>
        <p:spPr>
          <a:xfrm>
            <a:off x="3318175" y="5661248"/>
            <a:ext cx="114005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latin typeface="Arial" pitchFamily="34" charset="0"/>
              </a:rPr>
              <a:t>Registration</a:t>
            </a:r>
          </a:p>
          <a:p>
            <a:pPr algn="ctr"/>
            <a:r>
              <a:rPr lang="de-DE" sz="1400" dirty="0">
                <a:latin typeface="Arial" pitchFamily="34" charset="0"/>
              </a:rPr>
              <a:t>15.04.2</a:t>
            </a:r>
            <a:r>
              <a:rPr lang="en-US" altLang="zh-CN" sz="1400" dirty="0">
                <a:latin typeface="Arial" pitchFamily="34" charset="0"/>
              </a:rPr>
              <a:t>3</a:t>
            </a:r>
            <a:endParaRPr lang="de-DE" sz="1400" dirty="0">
              <a:latin typeface="Arial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3E79D22-81B7-6BF3-B19B-5A356FD1A2B8}"/>
              </a:ext>
            </a:extLst>
          </p:cNvPr>
          <p:cNvSpPr txBox="1"/>
          <p:nvPr/>
        </p:nvSpPr>
        <p:spPr>
          <a:xfrm>
            <a:off x="6519913" y="5619930"/>
            <a:ext cx="8803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Arial" pitchFamily="34" charset="0"/>
              </a:rPr>
              <a:t>Kickoff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en-US" altLang="zh-CN" sz="1400" b="1" dirty="0">
                <a:latin typeface="Arial" pitchFamily="34" charset="0"/>
              </a:rPr>
              <a:t>26</a:t>
            </a:r>
            <a:r>
              <a:rPr lang="de-DE" sz="1400" b="1" dirty="0">
                <a:latin typeface="Arial" pitchFamily="34" charset="0"/>
              </a:rPr>
              <a:t>.0</a:t>
            </a:r>
            <a:r>
              <a:rPr lang="en-US" altLang="zh-CN" sz="1400" b="1" dirty="0">
                <a:latin typeface="Arial" pitchFamily="34" charset="0"/>
              </a:rPr>
              <a:t>6</a:t>
            </a:r>
            <a:r>
              <a:rPr lang="de-DE" sz="1400" b="1" dirty="0">
                <a:latin typeface="Arial" pitchFamily="34" charset="0"/>
              </a:rPr>
              <a:t>.2</a:t>
            </a:r>
            <a:r>
              <a:rPr lang="en-US" altLang="zh-CN" sz="1400" b="1" dirty="0">
                <a:latin typeface="Arial" pitchFamily="34" charset="0"/>
              </a:rPr>
              <a:t>3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94C7DB5-2DEE-9DB2-BA56-0BADBF8ACD7C}"/>
              </a:ext>
            </a:extLst>
          </p:cNvPr>
          <p:cNvSpPr txBox="1"/>
          <p:nvPr/>
        </p:nvSpPr>
        <p:spPr>
          <a:xfrm>
            <a:off x="9787431" y="5427694"/>
            <a:ext cx="199445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Arial" pitchFamily="34" charset="0"/>
              </a:rPr>
              <a:t>Submission</a:t>
            </a:r>
            <a:r>
              <a:rPr lang="zh-CN" altLang="en-US" sz="1400" b="1" dirty="0">
                <a:latin typeface="Arial" pitchFamily="34" charset="0"/>
              </a:rPr>
              <a:t> </a:t>
            </a:r>
            <a:r>
              <a:rPr lang="en-US" altLang="zh-CN" sz="1400" b="1" dirty="0">
                <a:latin typeface="Arial" pitchFamily="34" charset="0"/>
              </a:rPr>
              <a:t>Deadline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en-US" altLang="zh-CN" sz="1400" b="1" dirty="0">
                <a:latin typeface="Arial" pitchFamily="34" charset="0"/>
              </a:rPr>
              <a:t>15</a:t>
            </a:r>
            <a:r>
              <a:rPr lang="de-DE" sz="1400" b="1" dirty="0">
                <a:latin typeface="Arial" pitchFamily="34" charset="0"/>
              </a:rPr>
              <a:t>.0</a:t>
            </a:r>
            <a:r>
              <a:rPr lang="en-US" altLang="zh-CN" sz="1400" b="1" dirty="0">
                <a:latin typeface="Arial" pitchFamily="34" charset="0"/>
              </a:rPr>
              <a:t>9</a:t>
            </a:r>
            <a:r>
              <a:rPr lang="de-DE" sz="1400" b="1" dirty="0">
                <a:latin typeface="Arial" pitchFamily="34" charset="0"/>
              </a:rPr>
              <a:t>.2</a:t>
            </a:r>
            <a:r>
              <a:rPr lang="en-US" altLang="zh-CN" sz="1400" b="1" dirty="0">
                <a:latin typeface="Arial" pitchFamily="34" charset="0"/>
              </a:rPr>
              <a:t>3</a:t>
            </a:r>
            <a:endParaRPr lang="de-DE" sz="1400" b="1" dirty="0">
              <a:latin typeface="Arial" pitchFamily="34" charset="0"/>
            </a:endParaRP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15AA18C-9C3C-1BAD-EB93-7A8CA1B84540}"/>
              </a:ext>
            </a:extLst>
          </p:cNvPr>
          <p:cNvCxnSpPr>
            <a:cxnSpLocks/>
          </p:cNvCxnSpPr>
          <p:nvPr/>
        </p:nvCxnSpPr>
        <p:spPr bwMode="auto">
          <a:xfrm>
            <a:off x="10780260" y="1985733"/>
            <a:ext cx="0" cy="3471307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97E8600-410B-C759-48FD-25465D75BC6A}"/>
              </a:ext>
            </a:extLst>
          </p:cNvPr>
          <p:cNvCxnSpPr>
            <a:cxnSpLocks/>
          </p:cNvCxnSpPr>
          <p:nvPr/>
        </p:nvCxnSpPr>
        <p:spPr bwMode="auto">
          <a:xfrm>
            <a:off x="3932286" y="1985733"/>
            <a:ext cx="0" cy="3603507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EC8451-E5DD-5065-D782-A1BA135B31D3}"/>
              </a:ext>
            </a:extLst>
          </p:cNvPr>
          <p:cNvCxnSpPr>
            <a:cxnSpLocks/>
          </p:cNvCxnSpPr>
          <p:nvPr/>
        </p:nvCxnSpPr>
        <p:spPr bwMode="auto">
          <a:xfrm>
            <a:off x="6960096" y="1970106"/>
            <a:ext cx="0" cy="3619134"/>
          </a:xfrm>
          <a:prstGeom prst="line">
            <a:avLst/>
          </a:prstGeom>
          <a:ln>
            <a:prstDash val="dash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6F6BD7A-AF1B-7E1D-D95E-6F6E0DC1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</p:spTree>
    <p:extLst>
      <p:ext uri="{BB962C8B-B14F-4D97-AF65-F5344CB8AC3E}">
        <p14:creationId xmlns:p14="http://schemas.microsoft.com/office/powerpoint/2010/main" val="1405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err="1"/>
              <a:t>Weixin</a:t>
            </a:r>
            <a:r>
              <a:rPr lang="en-AU" dirty="0"/>
              <a:t> Yan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 err="1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îṩḷïḍé">
            <a:extLst>
              <a:ext uri="{FF2B5EF4-FFF2-40B4-BE49-F238E27FC236}">
                <a16:creationId xmlns:a16="http://schemas.microsoft.com/office/drawing/2014/main" id="{57B3E5F4-834D-447D-50A7-D9B6589E33A0}"/>
              </a:ext>
            </a:extLst>
          </p:cNvPr>
          <p:cNvSpPr/>
          <p:nvPr/>
        </p:nvSpPr>
        <p:spPr>
          <a:xfrm>
            <a:off x="1014561" y="4729945"/>
            <a:ext cx="722494" cy="7224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59" name="Picture 58" descr="Shape&#10;&#10;Description automatically generated with low confidence">
            <a:extLst>
              <a:ext uri="{FF2B5EF4-FFF2-40B4-BE49-F238E27FC236}">
                <a16:creationId xmlns:a16="http://schemas.microsoft.com/office/drawing/2014/main" id="{FD9FAF96-F6F6-54EC-6F1F-339248782E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2" y="4725144"/>
            <a:ext cx="722494" cy="7224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>
                <a:latin typeface="+mn-lt"/>
              </a:rPr>
              <a:t>Motivation</a:t>
            </a:r>
            <a:endParaRPr lang="en-US" sz="3000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D1336-A739-ECE5-742B-82F42EFAB5DF}"/>
              </a:ext>
            </a:extLst>
          </p:cNvPr>
          <p:cNvSpPr txBox="1"/>
          <p:nvPr/>
        </p:nvSpPr>
        <p:spPr>
          <a:xfrm>
            <a:off x="1787236" y="249382"/>
            <a:ext cx="1847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29" name="ïṥḻîḋé">
            <a:extLst>
              <a:ext uri="{FF2B5EF4-FFF2-40B4-BE49-F238E27FC236}">
                <a16:creationId xmlns:a16="http://schemas.microsoft.com/office/drawing/2014/main" id="{7221C932-C28C-9062-535A-51321BA75076}"/>
              </a:ext>
            </a:extLst>
          </p:cNvPr>
          <p:cNvSpPr/>
          <p:nvPr/>
        </p:nvSpPr>
        <p:spPr bwMode="auto">
          <a:xfrm>
            <a:off x="3190496" y="2996952"/>
            <a:ext cx="6192688" cy="21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endParaRPr lang="en-US" altLang="zh-CN" dirty="0">
              <a:latin typeface="+mn-lt"/>
            </a:endParaRPr>
          </a:p>
        </p:txBody>
      </p:sp>
      <p:sp>
        <p:nvSpPr>
          <p:cNvPr id="27" name="íSḷïḋê">
            <a:extLst>
              <a:ext uri="{FF2B5EF4-FFF2-40B4-BE49-F238E27FC236}">
                <a16:creationId xmlns:a16="http://schemas.microsoft.com/office/drawing/2014/main" id="{B6A2528B-24CC-1462-BC90-B2A39E26D618}"/>
              </a:ext>
            </a:extLst>
          </p:cNvPr>
          <p:cNvSpPr/>
          <p:nvPr/>
        </p:nvSpPr>
        <p:spPr bwMode="auto">
          <a:xfrm>
            <a:off x="2164337" y="4037132"/>
            <a:ext cx="6541148" cy="11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1"/>
            <a:endParaRPr lang="en-GB" dirty="0">
              <a:latin typeface="+mn-lt"/>
            </a:endParaRP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3ACF50BD-CFB5-0709-0A89-1D6AFEA9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241" y="1146736"/>
            <a:ext cx="8425862" cy="1073189"/>
          </a:xfrm>
        </p:spPr>
        <p:txBody>
          <a:bodyPr anchor="ctr">
            <a:normAutofit/>
          </a:bodyPr>
          <a:lstStyle/>
          <a:p>
            <a:pPr marL="98425" lvl="1" indent="0">
              <a:buNone/>
            </a:pPr>
            <a:r>
              <a:rPr lang="en-GB" dirty="0"/>
              <a:t>Around 80% of generated data are unannotated and unstructured text </a:t>
            </a:r>
          </a:p>
          <a:p>
            <a:pPr lvl="1"/>
            <a:r>
              <a:rPr lang="en-GB" dirty="0"/>
              <a:t>Many AI applications require structured input data with clear labels</a:t>
            </a:r>
          </a:p>
          <a:p>
            <a:pPr lvl="1"/>
            <a:r>
              <a:rPr lang="en-GB" dirty="0"/>
              <a:t>→ Annotation needed</a:t>
            </a: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12CEB8F2-9E0B-EBC1-428E-224A5AB16713}"/>
              </a:ext>
            </a:extLst>
          </p:cNvPr>
          <p:cNvSpPr txBox="1">
            <a:spLocks/>
          </p:cNvSpPr>
          <p:nvPr/>
        </p:nvSpPr>
        <p:spPr bwMode="auto">
          <a:xfrm>
            <a:off x="1930760" y="2396369"/>
            <a:ext cx="8845760" cy="123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98425" lvl="1" indent="0">
              <a:buNone/>
            </a:pPr>
            <a:r>
              <a:rPr lang="en-US" kern="0" dirty="0"/>
              <a:t>Naïve approach: manual classification and annotation by domain experts</a:t>
            </a:r>
          </a:p>
          <a:p>
            <a:pPr lvl="1">
              <a:buSzPct val="80000"/>
              <a:buFont typeface=".Apple Color Emoji UI"/>
              <a:buChar char="✅"/>
            </a:pPr>
            <a:r>
              <a:rPr lang="en-US" altLang="zh-CN" kern="0" dirty="0"/>
              <a:t>P</a:t>
            </a:r>
            <a:r>
              <a:rPr lang="en-US" kern="0" dirty="0"/>
              <a:t>recise, incorporate domain-specific knowledge</a:t>
            </a:r>
          </a:p>
          <a:p>
            <a:pPr lvl="1">
              <a:buSzPct val="80000"/>
              <a:buFont typeface=".Apple Color Emoji UI"/>
              <a:buChar char="❌"/>
            </a:pPr>
            <a:r>
              <a:rPr lang="en-US" altLang="zh-CN" kern="0" dirty="0"/>
              <a:t>C</a:t>
            </a:r>
            <a:r>
              <a:rPr lang="en-US" kern="0" dirty="0"/>
              <a:t>ostly, inefficient, not scalable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14722C-1926-C0F7-54E3-33AD3BC81C74}"/>
              </a:ext>
            </a:extLst>
          </p:cNvPr>
          <p:cNvGrpSpPr/>
          <p:nvPr/>
        </p:nvGrpSpPr>
        <p:grpSpPr>
          <a:xfrm>
            <a:off x="1013322" y="2650223"/>
            <a:ext cx="722494" cy="722494"/>
            <a:chOff x="820952" y="2184765"/>
            <a:chExt cx="722494" cy="722494"/>
          </a:xfrm>
          <a:solidFill>
            <a:srgbClr val="C4DDF3"/>
          </a:solidFill>
        </p:grpSpPr>
        <p:sp>
          <p:nvSpPr>
            <p:cNvPr id="28" name="ïšļîdê">
              <a:extLst>
                <a:ext uri="{FF2B5EF4-FFF2-40B4-BE49-F238E27FC236}">
                  <a16:creationId xmlns:a16="http://schemas.microsoft.com/office/drawing/2014/main" id="{90D8FA47-DE55-E03A-B9E5-DFE2CF92EFBB}"/>
                </a:ext>
              </a:extLst>
            </p:cNvPr>
            <p:cNvSpPr/>
            <p:nvPr/>
          </p:nvSpPr>
          <p:spPr>
            <a:xfrm>
              <a:off x="820952" y="2184765"/>
              <a:ext cx="722494" cy="7224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altLang="zh-CN" b="1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82E8E73-7C92-A1F0-5A3D-1078F03D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92" y="2285505"/>
              <a:ext cx="521013" cy="521013"/>
            </a:xfrm>
            <a:prstGeom prst="rect">
              <a:avLst/>
            </a:prstGeom>
            <a:grpFill/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4973C5-5D1C-C0DB-5F82-E5B391A9D661}"/>
              </a:ext>
            </a:extLst>
          </p:cNvPr>
          <p:cNvGrpSpPr/>
          <p:nvPr/>
        </p:nvGrpSpPr>
        <p:grpSpPr>
          <a:xfrm>
            <a:off x="1013322" y="1284262"/>
            <a:ext cx="722494" cy="722494"/>
            <a:chOff x="820952" y="1165705"/>
            <a:chExt cx="722494" cy="722494"/>
          </a:xfrm>
          <a:solidFill>
            <a:srgbClr val="C4DDF3"/>
          </a:solidFill>
        </p:grpSpPr>
        <p:sp>
          <p:nvSpPr>
            <p:cNvPr id="30" name="iSľiḓé">
              <a:extLst>
                <a:ext uri="{FF2B5EF4-FFF2-40B4-BE49-F238E27FC236}">
                  <a16:creationId xmlns:a16="http://schemas.microsoft.com/office/drawing/2014/main" id="{10351FBF-B5FF-A34B-82AF-AB6C9ACEAD00}"/>
                </a:ext>
              </a:extLst>
            </p:cNvPr>
            <p:cNvSpPr/>
            <p:nvPr/>
          </p:nvSpPr>
          <p:spPr>
            <a:xfrm>
              <a:off x="820952" y="1165705"/>
              <a:ext cx="722494" cy="7224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altLang="zh-CN" b="1" dirty="0">
                <a:solidFill>
                  <a:schemeClr val="tx1"/>
                </a:solidFill>
              </a:endParaRPr>
            </a:p>
          </p:txBody>
        </p: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5B2E148-8D55-CDC9-D90E-BDB5AA92F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566" y="1295320"/>
              <a:ext cx="463264" cy="463264"/>
            </a:xfrm>
            <a:prstGeom prst="rect">
              <a:avLst/>
            </a:prstGeom>
            <a:grpFill/>
          </p:spPr>
        </p:pic>
      </p:grpSp>
      <p:sp>
        <p:nvSpPr>
          <p:cNvPr id="65" name="Inhaltsplatzhalter 2">
            <a:extLst>
              <a:ext uri="{FF2B5EF4-FFF2-40B4-BE49-F238E27FC236}">
                <a16:creationId xmlns:a16="http://schemas.microsoft.com/office/drawing/2014/main" id="{EE10A525-2E12-1BF7-C957-8CCC7542A906}"/>
              </a:ext>
            </a:extLst>
          </p:cNvPr>
          <p:cNvSpPr txBox="1">
            <a:spLocks/>
          </p:cNvSpPr>
          <p:nvPr/>
        </p:nvSpPr>
        <p:spPr bwMode="auto">
          <a:xfrm>
            <a:off x="1930760" y="4712450"/>
            <a:ext cx="9133792" cy="88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98425" lvl="1" indent="0">
              <a:buNone/>
            </a:pPr>
            <a:r>
              <a:rPr lang="en-GB" dirty="0">
                <a:latin typeface="+mn-lt"/>
              </a:rPr>
              <a:t>Need for a </a:t>
            </a:r>
            <a:r>
              <a:rPr lang="en-GB" b="1" dirty="0">
                <a:latin typeface="+mn-lt"/>
              </a:rPr>
              <a:t>hybrid</a:t>
            </a:r>
            <a:r>
              <a:rPr lang="en-GB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approach</a:t>
            </a:r>
            <a:endParaRPr lang="en-US" kern="0" dirty="0"/>
          </a:p>
          <a:p>
            <a:pPr lvl="1"/>
            <a:r>
              <a:rPr lang="en-US" dirty="0"/>
              <a:t>Combine</a:t>
            </a:r>
            <a:r>
              <a:rPr lang="en-GB" b="1" dirty="0">
                <a:latin typeface="+mn-lt"/>
              </a:rPr>
              <a:t> Natural Language Processing </a:t>
            </a:r>
            <a:r>
              <a:rPr lang="en-GB" dirty="0">
                <a:latin typeface="+mn-lt"/>
              </a:rPr>
              <a:t>techniques with </a:t>
            </a:r>
            <a:r>
              <a:rPr lang="en-GB" b="1" dirty="0">
                <a:latin typeface="+mn-lt"/>
              </a:rPr>
              <a:t>domain expertise</a:t>
            </a:r>
            <a:endParaRPr lang="en-US" kern="0" dirty="0"/>
          </a:p>
        </p:txBody>
      </p:sp>
      <p:sp>
        <p:nvSpPr>
          <p:cNvPr id="66" name="Pfeil nach rechts 66">
            <a:extLst>
              <a:ext uri="{FF2B5EF4-FFF2-40B4-BE49-F238E27FC236}">
                <a16:creationId xmlns:a16="http://schemas.microsoft.com/office/drawing/2014/main" id="{16D5AA3F-A3EC-FB81-A393-EBCA6C39EBE9}"/>
              </a:ext>
            </a:extLst>
          </p:cNvPr>
          <p:cNvSpPr/>
          <p:nvPr/>
        </p:nvSpPr>
        <p:spPr bwMode="auto">
          <a:xfrm rot="5400000">
            <a:off x="5340691" y="3794667"/>
            <a:ext cx="1040369" cy="8519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B448846-15C4-F94B-D3CE-0E945BB0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</p:spTree>
    <p:extLst>
      <p:ext uri="{BB962C8B-B14F-4D97-AF65-F5344CB8AC3E}">
        <p14:creationId xmlns:p14="http://schemas.microsoft.com/office/powerpoint/2010/main" val="1682425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6" grpId="0"/>
      <p:bldP spid="65" grpId="0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23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Goals</a:t>
            </a:r>
            <a:endParaRPr lang="en-US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4" y="981076"/>
            <a:ext cx="11523133" cy="3528044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Part of the </a:t>
            </a:r>
            <a:r>
              <a:rPr lang="en-GB" b="1" dirty="0"/>
              <a:t>CreateData4AI</a:t>
            </a:r>
            <a:r>
              <a:rPr lang="en-GB" dirty="0"/>
              <a:t> Project </a:t>
            </a:r>
          </a:p>
          <a:p>
            <a:pPr lvl="2"/>
            <a:r>
              <a:rPr lang="en-US" dirty="0"/>
              <a:t>Ultimate goal: </a:t>
            </a:r>
            <a:r>
              <a:rPr lang="en-GB" dirty="0">
                <a:effectLst/>
              </a:rPr>
              <a:t>structured and annotated datasets, classified according to defined features</a:t>
            </a:r>
            <a:endParaRPr lang="en-GB" dirty="0"/>
          </a:p>
          <a:p>
            <a:pPr marL="98425" lvl="1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3" name="Picture 12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A725B451-A0ED-74D5-E581-CADE80CAA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912228"/>
            <a:ext cx="7772400" cy="4882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7D1336-A739-ECE5-742B-82F42EFAB5DF}"/>
              </a:ext>
            </a:extLst>
          </p:cNvPr>
          <p:cNvSpPr txBox="1"/>
          <p:nvPr/>
        </p:nvSpPr>
        <p:spPr>
          <a:xfrm>
            <a:off x="1787236" y="249382"/>
            <a:ext cx="1847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DE" dirty="0"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C6764-E82A-B930-9CB6-DAD0CA73960A}"/>
              </a:ext>
            </a:extLst>
          </p:cNvPr>
          <p:cNvSpPr txBox="1"/>
          <p:nvPr/>
        </p:nvSpPr>
        <p:spPr>
          <a:xfrm>
            <a:off x="6744072" y="6285567"/>
            <a:ext cx="428835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https://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wwwmatthes.in.tum.de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/pages/nqpi6qljq0x9/CreateData4AI-CD4AI</a:t>
            </a:r>
            <a:endParaRPr lang="en-DE" sz="1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0232CD-721B-0B87-5D2E-17C7AA84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FCE493-4A3D-EDBF-BF1E-E8E8BA3F73B5}"/>
              </a:ext>
            </a:extLst>
          </p:cNvPr>
          <p:cNvSpPr/>
          <p:nvPr/>
        </p:nvSpPr>
        <p:spPr bwMode="auto">
          <a:xfrm>
            <a:off x="4943872" y="3429000"/>
            <a:ext cx="6913694" cy="2856567"/>
          </a:xfrm>
          <a:prstGeom prst="rect">
            <a:avLst/>
          </a:prstGeom>
          <a:solidFill>
            <a:schemeClr val="bg1">
              <a:alpha val="56998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89778-EA2A-A856-A29B-B6CE7BCD3EB1}"/>
              </a:ext>
            </a:extLst>
          </p:cNvPr>
          <p:cNvSpPr/>
          <p:nvPr/>
        </p:nvSpPr>
        <p:spPr bwMode="auto">
          <a:xfrm>
            <a:off x="5013185" y="3467828"/>
            <a:ext cx="6913694" cy="285656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3C5D44-1A9A-30E3-E15D-514719A90D73}"/>
              </a:ext>
            </a:extLst>
          </p:cNvPr>
          <p:cNvSpPr/>
          <p:nvPr/>
        </p:nvSpPr>
        <p:spPr bwMode="auto">
          <a:xfrm>
            <a:off x="4625518" y="2752888"/>
            <a:ext cx="7201725" cy="676112"/>
          </a:xfrm>
          <a:prstGeom prst="round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32211AC-0108-A5F0-4CED-7A6250A171D5}"/>
              </a:ext>
            </a:extLst>
          </p:cNvPr>
          <p:cNvSpPr txBox="1">
            <a:spLocks/>
          </p:cNvSpPr>
          <p:nvPr/>
        </p:nvSpPr>
        <p:spPr bwMode="auto">
          <a:xfrm>
            <a:off x="5951984" y="4149611"/>
            <a:ext cx="5328592" cy="16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98425" lvl="1" indent="0">
              <a:buClr>
                <a:srgbClr val="002143"/>
              </a:buClr>
              <a:buNone/>
              <a:defRPr/>
            </a:pPr>
            <a:r>
              <a:rPr lang="en-GB" b="1" kern="0" dirty="0">
                <a:solidFill>
                  <a:srgbClr val="000000"/>
                </a:solidFill>
              </a:rPr>
              <a:t>Step 1: Keyword extraction</a:t>
            </a:r>
          </a:p>
          <a:p>
            <a:pPr lvl="2">
              <a:buClr>
                <a:srgbClr val="002143"/>
              </a:buClr>
              <a:defRPr/>
            </a:pPr>
            <a:r>
              <a:rPr lang="en-GB" kern="0" dirty="0">
                <a:solidFill>
                  <a:srgbClr val="000000"/>
                </a:solidFill>
              </a:rPr>
              <a:t>Outcome/deliverable: </a:t>
            </a:r>
            <a:r>
              <a:rPr lang="en-US" altLang="zh-CN" kern="0" dirty="0">
                <a:solidFill>
                  <a:srgbClr val="000000"/>
                </a:solidFill>
              </a:rPr>
              <a:t>(</a:t>
            </a:r>
            <a:r>
              <a:rPr lang="en-GB" kern="0" dirty="0">
                <a:solidFill>
                  <a:srgbClr val="000000"/>
                </a:solidFill>
              </a:rPr>
              <a:t>re</a:t>
            </a:r>
            <a:r>
              <a:rPr lang="en-US" altLang="zh-CN" kern="0" dirty="0" err="1">
                <a:solidFill>
                  <a:srgbClr val="000000"/>
                </a:solidFill>
              </a:rPr>
              <a:t>asonably</a:t>
            </a:r>
            <a:r>
              <a:rPr lang="en-US" altLang="zh-CN" kern="0" dirty="0">
                <a:solidFill>
                  <a:srgbClr val="000000"/>
                </a:solidFill>
              </a:rPr>
              <a:t>)</a:t>
            </a:r>
            <a:br>
              <a:rPr lang="en-US" altLang="zh-CN" kern="0" dirty="0">
                <a:solidFill>
                  <a:srgbClr val="000000"/>
                </a:solidFill>
              </a:rPr>
            </a:br>
            <a:r>
              <a:rPr lang="en-US" altLang="zh-CN" kern="0" dirty="0">
                <a:solidFill>
                  <a:srgbClr val="000000"/>
                </a:solidFill>
              </a:rPr>
              <a:t>complete</a:t>
            </a:r>
            <a:r>
              <a:rPr lang="zh-CN" altLang="en-US" kern="0" dirty="0">
                <a:solidFill>
                  <a:srgbClr val="000000"/>
                </a:solidFill>
              </a:rPr>
              <a:t> </a:t>
            </a:r>
            <a:r>
              <a:rPr lang="en-GB" kern="0" dirty="0">
                <a:solidFill>
                  <a:srgbClr val="000000"/>
                </a:solidFill>
              </a:rPr>
              <a:t>set of keywords per class</a:t>
            </a:r>
          </a:p>
          <a:p>
            <a:pPr lvl="2">
              <a:buClr>
                <a:srgbClr val="002143"/>
              </a:buClr>
              <a:defRPr/>
            </a:pPr>
            <a:r>
              <a:rPr lang="en-GB" kern="0" dirty="0">
                <a:solidFill>
                  <a:srgbClr val="000000"/>
                </a:solidFill>
              </a:rPr>
              <a:t>→</a:t>
            </a:r>
            <a:r>
              <a:rPr lang="zh-CN" altLang="en-US" kern="0" dirty="0">
                <a:solidFill>
                  <a:srgbClr val="000000"/>
                </a:solidFill>
              </a:rPr>
              <a:t> </a:t>
            </a:r>
            <a:r>
              <a:rPr lang="en-GB" kern="0" dirty="0">
                <a:solidFill>
                  <a:srgbClr val="000000"/>
                </a:solidFill>
              </a:rPr>
              <a:t>basis </a:t>
            </a:r>
            <a:r>
              <a:rPr lang="en-US" altLang="zh-CN" kern="0" dirty="0">
                <a:solidFill>
                  <a:srgbClr val="000000"/>
                </a:solidFill>
              </a:rPr>
              <a:t>for</a:t>
            </a:r>
            <a:r>
              <a:rPr lang="en-GB" kern="0" dirty="0">
                <a:solidFill>
                  <a:srgbClr val="000000"/>
                </a:solidFill>
              </a:rPr>
              <a:t> the rest of the project </a:t>
            </a:r>
            <a:endParaRPr lang="en-GB" kern="0" dirty="0"/>
          </a:p>
          <a:p>
            <a:pPr marL="98425" lvl="1" indent="0">
              <a:buFont typeface="Wingdings" pitchFamily="2" charset="2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746760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Dataset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B0574325-AAC2-BAC3-37BD-2659DACAC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2132856"/>
            <a:ext cx="4489371" cy="3270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2676E5-B833-948C-91E5-38D4F8681080}"/>
              </a:ext>
            </a:extLst>
          </p:cNvPr>
          <p:cNvSpPr txBox="1"/>
          <p:nvPr/>
        </p:nvSpPr>
        <p:spPr>
          <a:xfrm flipH="1">
            <a:off x="1094331" y="5400000"/>
            <a:ext cx="383552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itchFamily="34" charset="0"/>
              </a:rPr>
              <a:t>Dataset to extract keywords from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Arial" pitchFamily="34" charset="0"/>
              </a:rPr>
              <a:t>(~3</a:t>
            </a:r>
            <a:r>
              <a:rPr lang="zh-CN" alt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" pitchFamily="34" charset="0"/>
              </a:rPr>
              <a:t>million</a:t>
            </a:r>
            <a:r>
              <a:rPr lang="zh-CN" altLang="en-US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" pitchFamily="34" charset="0"/>
              </a:rPr>
              <a:t>entries)</a:t>
            </a:r>
            <a:endParaRPr lang="en-DE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3C6381-4A19-386A-271B-0A39AE1D9290}"/>
              </a:ext>
            </a:extLst>
          </p:cNvPr>
          <p:cNvGrpSpPr/>
          <p:nvPr/>
        </p:nvGrpSpPr>
        <p:grpSpPr>
          <a:xfrm>
            <a:off x="7375149" y="2116688"/>
            <a:ext cx="3168352" cy="3168352"/>
            <a:chOff x="6117672" y="1484784"/>
            <a:chExt cx="3265512" cy="3265512"/>
          </a:xfrm>
        </p:grpSpPr>
        <p:pic>
          <p:nvPicPr>
            <p:cNvPr id="14" name="Graphic 13" descr="Paper with solid fill">
              <a:extLst>
                <a:ext uri="{FF2B5EF4-FFF2-40B4-BE49-F238E27FC236}">
                  <a16:creationId xmlns:a16="http://schemas.microsoft.com/office/drawing/2014/main" id="{CD754FFE-5E70-8C67-4CCE-2219746F4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17672" y="1484784"/>
              <a:ext cx="3265512" cy="326551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7FA941-2791-185C-10D3-703CB3846CB0}"/>
                </a:ext>
              </a:extLst>
            </p:cNvPr>
            <p:cNvSpPr txBox="1"/>
            <p:nvPr/>
          </p:nvSpPr>
          <p:spPr>
            <a:xfrm>
              <a:off x="7076205" y="2949959"/>
              <a:ext cx="1348446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A0B7E3"/>
                  </a:solidFill>
                  <a:latin typeface="Arial" pitchFamily="34" charset="0"/>
                </a:rPr>
                <a:t>WZ2008</a:t>
              </a:r>
              <a:endParaRPr lang="en-DE" sz="2400" dirty="0">
                <a:solidFill>
                  <a:srgbClr val="A0B7E3"/>
                </a:solidFill>
                <a:latin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097A8BE-0C1E-E890-C691-2A075F438B72}"/>
              </a:ext>
            </a:extLst>
          </p:cNvPr>
          <p:cNvSpPr txBox="1"/>
          <p:nvPr/>
        </p:nvSpPr>
        <p:spPr>
          <a:xfrm>
            <a:off x="1065664" y="1459062"/>
            <a:ext cx="43045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DE" dirty="0">
                <a:solidFill>
                  <a:schemeClr val="accent6"/>
                </a:solidFill>
                <a:latin typeface="Arial" pitchFamily="34" charset="0"/>
              </a:rPr>
              <a:t>Business Registry of Business Purposes </a:t>
            </a:r>
          </a:p>
          <a:p>
            <a:pPr algn="ctr"/>
            <a:r>
              <a:rPr lang="en-DE" dirty="0">
                <a:solidFill>
                  <a:schemeClr val="accent6"/>
                </a:solidFill>
                <a:latin typeface="Arial" pitchFamily="34" charset="0"/>
              </a:rPr>
              <a:t>(Handelsregister)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DB3AE2-0524-83BA-2C5E-F272F8F7CFC6}"/>
              </a:ext>
            </a:extLst>
          </p:cNvPr>
          <p:cNvSpPr txBox="1"/>
          <p:nvPr/>
        </p:nvSpPr>
        <p:spPr>
          <a:xfrm>
            <a:off x="6559435" y="1459062"/>
            <a:ext cx="45669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DE" dirty="0">
                <a:solidFill>
                  <a:srgbClr val="A0B7E3"/>
                </a:solidFill>
                <a:latin typeface="Arial" pitchFamily="34" charset="0"/>
              </a:rPr>
              <a:t>Classification of Business Sectors</a:t>
            </a:r>
          </a:p>
          <a:p>
            <a:pPr algn="ctr"/>
            <a:r>
              <a:rPr lang="en-DE" dirty="0">
                <a:solidFill>
                  <a:srgbClr val="A0B7E3"/>
                </a:solidFill>
                <a:latin typeface="Arial" pitchFamily="34" charset="0"/>
              </a:rPr>
              <a:t>(Klassifikation der </a:t>
            </a:r>
            <a:r>
              <a:rPr lang="en-DE" b="1" dirty="0">
                <a:solidFill>
                  <a:srgbClr val="A0B7E3"/>
                </a:solidFill>
                <a:latin typeface="Arial" pitchFamily="34" charset="0"/>
              </a:rPr>
              <a:t>W</a:t>
            </a:r>
            <a:r>
              <a:rPr lang="en-DE" dirty="0">
                <a:solidFill>
                  <a:srgbClr val="A0B7E3"/>
                </a:solidFill>
                <a:latin typeface="Arial" pitchFamily="34" charset="0"/>
              </a:rPr>
              <a:t>irtschafts</a:t>
            </a:r>
            <a:r>
              <a:rPr lang="en-DE" b="1" dirty="0">
                <a:solidFill>
                  <a:srgbClr val="A0B7E3"/>
                </a:solidFill>
                <a:latin typeface="Arial" pitchFamily="34" charset="0"/>
              </a:rPr>
              <a:t>z</a:t>
            </a:r>
            <a:r>
              <a:rPr lang="en-DE" dirty="0">
                <a:solidFill>
                  <a:srgbClr val="A0B7E3"/>
                </a:solidFill>
                <a:latin typeface="Arial" pitchFamily="34" charset="0"/>
              </a:rPr>
              <a:t>weige 2008)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582B14-35FA-5B66-80D8-7CF6F1112C47}"/>
              </a:ext>
            </a:extLst>
          </p:cNvPr>
          <p:cNvSpPr txBox="1"/>
          <p:nvPr/>
        </p:nvSpPr>
        <p:spPr>
          <a:xfrm flipH="1">
            <a:off x="7150626" y="5338206"/>
            <a:ext cx="36173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itchFamily="34" charset="0"/>
              </a:rPr>
              <a:t>Definitions, explanation and seed keywords of the 21 classes</a:t>
            </a:r>
            <a:endParaRPr lang="en-DE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5A920D8-244E-BD7B-B8B2-D1FC980AF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523" y="2623428"/>
            <a:ext cx="3848100" cy="228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4AB8DB-75F4-B8AB-B50F-882FBCED5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6598" y="2621628"/>
            <a:ext cx="4241800" cy="21971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3C323A9-9E67-CE0C-F58C-95B1C9810460}"/>
              </a:ext>
            </a:extLst>
          </p:cNvPr>
          <p:cNvSpPr/>
          <p:nvPr/>
        </p:nvSpPr>
        <p:spPr bwMode="auto">
          <a:xfrm>
            <a:off x="6993300" y="3402182"/>
            <a:ext cx="754069" cy="164755"/>
          </a:xfrm>
          <a:prstGeom prst="ellipse">
            <a:avLst/>
          </a:prstGeom>
          <a:noFill/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7DA0E5-942D-AC2E-5669-BFC4F2E7EFFC}"/>
              </a:ext>
            </a:extLst>
          </p:cNvPr>
          <p:cNvSpPr/>
          <p:nvPr/>
        </p:nvSpPr>
        <p:spPr bwMode="auto">
          <a:xfrm>
            <a:off x="7586407" y="2649592"/>
            <a:ext cx="849163" cy="200952"/>
          </a:xfrm>
          <a:prstGeom prst="ellipse">
            <a:avLst/>
          </a:prstGeom>
          <a:noFill/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FC0B48-B774-6FF3-17BD-CCBA8B03F9CC}"/>
              </a:ext>
            </a:extLst>
          </p:cNvPr>
          <p:cNvSpPr/>
          <p:nvPr/>
        </p:nvSpPr>
        <p:spPr bwMode="auto">
          <a:xfrm>
            <a:off x="8457331" y="2654200"/>
            <a:ext cx="518989" cy="164755"/>
          </a:xfrm>
          <a:prstGeom prst="ellipse">
            <a:avLst/>
          </a:prstGeom>
          <a:noFill/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E791F9-ED44-4BDE-C8B5-487F34218767}"/>
              </a:ext>
            </a:extLst>
          </p:cNvPr>
          <p:cNvSpPr/>
          <p:nvPr/>
        </p:nvSpPr>
        <p:spPr bwMode="auto">
          <a:xfrm>
            <a:off x="7728613" y="3409340"/>
            <a:ext cx="239596" cy="164755"/>
          </a:xfrm>
          <a:prstGeom prst="ellipse">
            <a:avLst/>
          </a:prstGeom>
          <a:noFill/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91BFF31-6812-3960-4D79-55C98991AC2D}"/>
              </a:ext>
            </a:extLst>
          </p:cNvPr>
          <p:cNvSpPr/>
          <p:nvPr/>
        </p:nvSpPr>
        <p:spPr bwMode="auto">
          <a:xfrm rot="10800000">
            <a:off x="5041158" y="3116115"/>
            <a:ext cx="1615189" cy="43832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C79FAC-1A22-C192-AE5A-FCE7336F32BC}"/>
              </a:ext>
            </a:extLst>
          </p:cNvPr>
          <p:cNvSpPr txBox="1"/>
          <p:nvPr/>
        </p:nvSpPr>
        <p:spPr>
          <a:xfrm>
            <a:off x="5001384" y="2519521"/>
            <a:ext cx="17187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DE" sz="1200" u="sng" dirty="0">
                <a:latin typeface="Arial" pitchFamily="34" charset="0"/>
              </a:rPr>
              <a:t>This thesis: </a:t>
            </a:r>
          </a:p>
          <a:p>
            <a:pPr algn="ctr"/>
            <a:r>
              <a:rPr lang="en-DE" sz="1200" dirty="0">
                <a:latin typeface="Arial" pitchFamily="34" charset="0"/>
              </a:rPr>
              <a:t>keyword extraction with help of WZ2008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1B3E0B9-43BC-CB66-708B-6CF624EEADB3}"/>
              </a:ext>
            </a:extLst>
          </p:cNvPr>
          <p:cNvSpPr/>
          <p:nvPr/>
        </p:nvSpPr>
        <p:spPr bwMode="auto">
          <a:xfrm>
            <a:off x="5124377" y="4070639"/>
            <a:ext cx="1615189" cy="43832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83E5B9-D640-794D-AFAB-35DB0B29C1AA}"/>
              </a:ext>
            </a:extLst>
          </p:cNvPr>
          <p:cNvSpPr txBox="1"/>
          <p:nvPr/>
        </p:nvSpPr>
        <p:spPr>
          <a:xfrm>
            <a:off x="4816499" y="4563625"/>
            <a:ext cx="21517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DE" sz="1200" u="sng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Ultimate goal of the project:</a:t>
            </a:r>
          </a:p>
          <a:p>
            <a:pPr algn="ctr"/>
            <a:r>
              <a:rPr lang="en-GB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A</a:t>
            </a:r>
            <a:r>
              <a:rPr lang="en-DE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nnotation &amp; classification of each business registry according to WZ2008</a:t>
            </a:r>
          </a:p>
        </p:txBody>
      </p:sp>
    </p:spTree>
    <p:extLst>
      <p:ext uri="{BB962C8B-B14F-4D97-AF65-F5344CB8AC3E}">
        <p14:creationId xmlns:p14="http://schemas.microsoft.com/office/powerpoint/2010/main" val="25255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25" grpId="0" animBg="1"/>
      <p:bldP spid="26" grpId="0"/>
      <p:bldP spid="24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75F0FEA-7748-988B-B241-7A7BF079CFEC}"/>
              </a:ext>
            </a:extLst>
          </p:cNvPr>
          <p:cNvSpPr/>
          <p:nvPr/>
        </p:nvSpPr>
        <p:spPr bwMode="auto">
          <a:xfrm>
            <a:off x="5471" y="2593130"/>
            <a:ext cx="12192000" cy="11239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r>
              <a:rPr lang="en-US" dirty="0"/>
              <a:t> 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Goals</a:t>
            </a:r>
          </a:p>
          <a:p>
            <a:pPr lvl="1"/>
            <a:r>
              <a:rPr lang="en-US" dirty="0"/>
              <a:t>Dat</a:t>
            </a:r>
            <a:r>
              <a:rPr lang="en-US" altLang="zh-CN" dirty="0"/>
              <a:t>aset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endParaRPr lang="en-US" altLang="zh-CN" dirty="0"/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Research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Questions</a:t>
            </a:r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dirty="0"/>
              <a:t>Methodology</a:t>
            </a:r>
          </a:p>
          <a:p>
            <a:endParaRPr lang="en-US" altLang="zh-CN" dirty="0"/>
          </a:p>
          <a:p>
            <a:r>
              <a:rPr lang="en-US" altLang="zh-CN" dirty="0"/>
              <a:t>Initial Results</a:t>
            </a:r>
          </a:p>
          <a:p>
            <a:endParaRPr lang="en-US" altLang="zh-CN" dirty="0"/>
          </a:p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endParaRPr lang="en-US" dirty="0"/>
          </a:p>
          <a:p>
            <a:r>
              <a:rPr lang="en-US" altLang="zh-CN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48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Research</a:t>
            </a:r>
            <a:r>
              <a:rPr lang="zh-CN" altLang="en-US" sz="3000" dirty="0"/>
              <a:t> </a:t>
            </a:r>
            <a:r>
              <a:rPr lang="en-US" altLang="zh-CN" sz="3000" dirty="0"/>
              <a:t>Questions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7" name="任意多边形 9">
            <a:extLst>
              <a:ext uri="{FF2B5EF4-FFF2-40B4-BE49-F238E27FC236}">
                <a16:creationId xmlns:a16="http://schemas.microsoft.com/office/drawing/2014/main" id="{74E9749B-0A11-BB2E-C819-3F551DDF4DFD}"/>
              </a:ext>
            </a:extLst>
          </p:cNvPr>
          <p:cNvSpPr/>
          <p:nvPr/>
        </p:nvSpPr>
        <p:spPr>
          <a:xfrm>
            <a:off x="1968188" y="1082101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C4DDF3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1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38" name="任意多边形 10">
            <a:extLst>
              <a:ext uri="{FF2B5EF4-FFF2-40B4-BE49-F238E27FC236}">
                <a16:creationId xmlns:a16="http://schemas.microsoft.com/office/drawing/2014/main" id="{EDBC3BCF-1310-84CE-6D20-974A75D4FD4D}"/>
              </a:ext>
            </a:extLst>
          </p:cNvPr>
          <p:cNvSpPr/>
          <p:nvPr/>
        </p:nvSpPr>
        <p:spPr>
          <a:xfrm>
            <a:off x="1968188" y="2446696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98C6EA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2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39" name="任意多边形 11">
            <a:extLst>
              <a:ext uri="{FF2B5EF4-FFF2-40B4-BE49-F238E27FC236}">
                <a16:creationId xmlns:a16="http://schemas.microsoft.com/office/drawing/2014/main" id="{A90D17C9-1EF2-6DE9-E6B2-96E5A8BB085C}"/>
              </a:ext>
            </a:extLst>
          </p:cNvPr>
          <p:cNvSpPr/>
          <p:nvPr/>
        </p:nvSpPr>
        <p:spPr>
          <a:xfrm>
            <a:off x="1968188" y="3918706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A0B6E2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3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45" name="任意多边形 11">
            <a:extLst>
              <a:ext uri="{FF2B5EF4-FFF2-40B4-BE49-F238E27FC236}">
                <a16:creationId xmlns:a16="http://schemas.microsoft.com/office/drawing/2014/main" id="{F06D13FC-523A-2223-2BDF-A84260A8D203}"/>
              </a:ext>
            </a:extLst>
          </p:cNvPr>
          <p:cNvSpPr/>
          <p:nvPr/>
        </p:nvSpPr>
        <p:spPr>
          <a:xfrm>
            <a:off x="1968188" y="5263588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0173D0"/>
          </a:solidFill>
          <a:ln w="22225">
            <a:solidFill>
              <a:srgbClr val="017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4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3" name="!!Rounded Rectangle 2">
            <a:extLst>
              <a:ext uri="{FF2B5EF4-FFF2-40B4-BE49-F238E27FC236}">
                <a16:creationId xmlns:a16="http://schemas.microsoft.com/office/drawing/2014/main" id="{4CA9F937-D055-5461-D258-157FCEFB462B}"/>
              </a:ext>
            </a:extLst>
          </p:cNvPr>
          <p:cNvSpPr/>
          <p:nvPr/>
        </p:nvSpPr>
        <p:spPr bwMode="auto">
          <a:xfrm>
            <a:off x="3071664" y="1068877"/>
            <a:ext cx="6550166" cy="931771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altLang="zh-CN" dirty="0">
                <a:solidFill>
                  <a:srgbClr val="000000"/>
                </a:solidFill>
                <a:latin typeface="+mn-lt"/>
              </a:rPr>
              <a:t>What approaches currently exist that can be utilized to extract keywords and </a:t>
            </a:r>
            <a:r>
              <a:rPr lang="en-GB" altLang="zh-CN" dirty="0" err="1">
                <a:solidFill>
                  <a:srgbClr val="000000"/>
                </a:solidFill>
                <a:latin typeface="+mn-lt"/>
              </a:rPr>
              <a:t>keyphrases</a:t>
            </a:r>
            <a:r>
              <a:rPr lang="en-GB" altLang="zh-CN" dirty="0">
                <a:solidFill>
                  <a:srgbClr val="000000"/>
                </a:solidFill>
                <a:latin typeface="+mn-lt"/>
              </a:rPr>
              <a:t> from large unstructured text corpora?</a:t>
            </a:r>
            <a:endParaRPr lang="zh-CN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B0D3D16-F115-6283-A8C5-73BE5E791F2F}"/>
              </a:ext>
            </a:extLst>
          </p:cNvPr>
          <p:cNvSpPr/>
          <p:nvPr/>
        </p:nvSpPr>
        <p:spPr bwMode="auto">
          <a:xfrm>
            <a:off x="3074226" y="2204864"/>
            <a:ext cx="6550166" cy="1385381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dirty="0">
                <a:latin typeface="+mn-lt"/>
              </a:rPr>
              <a:t>How can short textual class descriptions and class-specific seed keywords from the WZ2008 classification, validated by domain experts, be leveraged to adapt the identified keyword extraction approaches for class-specific keyword extraction?</a:t>
            </a:r>
            <a:endParaRPr lang="zh-CN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B9EFE8-5353-4A47-B16A-4EEB199D9D5B}"/>
              </a:ext>
            </a:extLst>
          </p:cNvPr>
          <p:cNvSpPr/>
          <p:nvPr/>
        </p:nvSpPr>
        <p:spPr bwMode="auto">
          <a:xfrm>
            <a:off x="3071664" y="3861733"/>
            <a:ext cx="6550166" cy="1015663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dirty="0">
                <a:latin typeface="+mn-lt"/>
              </a:rPr>
              <a:t>Without the use of external knowledge bases, how can the extracted </a:t>
            </a:r>
            <a:r>
              <a:rPr lang="en-GB" dirty="0"/>
              <a:t>class-specific </a:t>
            </a:r>
            <a:r>
              <a:rPr lang="en-GB" dirty="0">
                <a:latin typeface="+mn-lt"/>
              </a:rPr>
              <a:t>keywords be used as a basis for the generation of further </a:t>
            </a:r>
            <a:r>
              <a:rPr lang="en-GB" dirty="0"/>
              <a:t>class</a:t>
            </a:r>
            <a:r>
              <a:rPr lang="en-GB" dirty="0">
                <a:latin typeface="+mn-lt"/>
              </a:rPr>
              <a:t>-specific keywords?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096E2DB-50D8-50D6-21F9-28D8D7505213}"/>
              </a:ext>
            </a:extLst>
          </p:cNvPr>
          <p:cNvSpPr/>
          <p:nvPr/>
        </p:nvSpPr>
        <p:spPr bwMode="auto">
          <a:xfrm>
            <a:off x="3071664" y="5220118"/>
            <a:ext cx="6550166" cy="1015663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dirty="0">
                <a:latin typeface="+mn-lt"/>
              </a:rPr>
              <a:t>In what way can the modified approach be evaluated by domain experts to validate the representativeness of the resulting keyword sets?</a:t>
            </a:r>
            <a:endParaRPr lang="zh-CN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6590402-8888-E769-88ED-305BF1AC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</p:spTree>
    <p:extLst>
      <p:ext uri="{BB962C8B-B14F-4D97-AF65-F5344CB8AC3E}">
        <p14:creationId xmlns:p14="http://schemas.microsoft.com/office/powerpoint/2010/main" val="1240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000" dirty="0"/>
              <a:t>Methodology</a:t>
            </a:r>
            <a:endParaRPr lang="en-US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7" name="任意多边形 9">
            <a:extLst>
              <a:ext uri="{FF2B5EF4-FFF2-40B4-BE49-F238E27FC236}">
                <a16:creationId xmlns:a16="http://schemas.microsoft.com/office/drawing/2014/main" id="{74E9749B-0A11-BB2E-C819-3F551DDF4DFD}"/>
              </a:ext>
            </a:extLst>
          </p:cNvPr>
          <p:cNvSpPr/>
          <p:nvPr/>
        </p:nvSpPr>
        <p:spPr>
          <a:xfrm>
            <a:off x="402683" y="1081870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C4DDF3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1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3" name="!!Rounded Rectangle 2">
            <a:extLst>
              <a:ext uri="{FF2B5EF4-FFF2-40B4-BE49-F238E27FC236}">
                <a16:creationId xmlns:a16="http://schemas.microsoft.com/office/drawing/2014/main" id="{4CA9F937-D055-5461-D258-157FCEFB462B}"/>
              </a:ext>
            </a:extLst>
          </p:cNvPr>
          <p:cNvSpPr/>
          <p:nvPr/>
        </p:nvSpPr>
        <p:spPr bwMode="auto">
          <a:xfrm>
            <a:off x="1415480" y="1083675"/>
            <a:ext cx="4245910" cy="901716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altLang="zh-CN" sz="1500" dirty="0">
                <a:solidFill>
                  <a:srgbClr val="000000"/>
                </a:solidFill>
                <a:latin typeface="+mn-lt"/>
              </a:rPr>
              <a:t>What approaches currently exist that can be utilized to extract keywords and </a:t>
            </a:r>
            <a:r>
              <a:rPr lang="en-GB" altLang="zh-CN" sz="1500" dirty="0" err="1">
                <a:solidFill>
                  <a:srgbClr val="000000"/>
                </a:solidFill>
                <a:latin typeface="+mn-lt"/>
              </a:rPr>
              <a:t>keyphrases</a:t>
            </a:r>
            <a:r>
              <a:rPr lang="en-GB" altLang="zh-CN" sz="1500" dirty="0">
                <a:solidFill>
                  <a:srgbClr val="000000"/>
                </a:solidFill>
                <a:latin typeface="+mn-lt"/>
              </a:rPr>
              <a:t> from large unstructured text corpora?</a:t>
            </a:r>
            <a:endParaRPr lang="zh-CN" altLang="en-US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73F94-58F5-D806-0211-71E6746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E6528CB-B01B-0386-3FFC-77BF11D1823F}"/>
              </a:ext>
            </a:extLst>
          </p:cNvPr>
          <p:cNvSpPr/>
          <p:nvPr/>
        </p:nvSpPr>
        <p:spPr bwMode="auto">
          <a:xfrm>
            <a:off x="5879977" y="1367736"/>
            <a:ext cx="504056" cy="360040"/>
          </a:xfrm>
          <a:prstGeom prst="rightArrow">
            <a:avLst/>
          </a:prstGeom>
          <a:solidFill>
            <a:srgbClr val="C4DDF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sz="15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1F57F0F-471A-7317-8568-1DBAB6A41152}"/>
              </a:ext>
            </a:extLst>
          </p:cNvPr>
          <p:cNvSpPr/>
          <p:nvPr/>
        </p:nvSpPr>
        <p:spPr bwMode="auto">
          <a:xfrm>
            <a:off x="6600117" y="1066460"/>
            <a:ext cx="5062625" cy="931771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  <a:r>
              <a:rPr lang="en-US" altLang="zh-CN" sz="15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eview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keyword extraction algorithms</a:t>
            </a:r>
            <a:endParaRPr lang="en-GB" altLang="zh-C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zh-CN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best </a:t>
            </a:r>
            <a:r>
              <a:rPr lang="en-GB" altLang="zh-CN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to work with</a:t>
            </a:r>
          </a:p>
        </p:txBody>
      </p:sp>
      <p:sp>
        <p:nvSpPr>
          <p:cNvPr id="16" name="任意多边形 10">
            <a:extLst>
              <a:ext uri="{FF2B5EF4-FFF2-40B4-BE49-F238E27FC236}">
                <a16:creationId xmlns:a16="http://schemas.microsoft.com/office/drawing/2014/main" id="{58B2D0A8-DD8E-BE44-7AE0-43FE592A91A5}"/>
              </a:ext>
            </a:extLst>
          </p:cNvPr>
          <p:cNvSpPr/>
          <p:nvPr/>
        </p:nvSpPr>
        <p:spPr>
          <a:xfrm>
            <a:off x="402683" y="2503499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98C6EA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2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758E2A-553A-CAA7-F756-4EB79A9CE9DA}"/>
              </a:ext>
            </a:extLst>
          </p:cNvPr>
          <p:cNvSpPr/>
          <p:nvPr/>
        </p:nvSpPr>
        <p:spPr bwMode="auto">
          <a:xfrm>
            <a:off x="1418042" y="2214189"/>
            <a:ext cx="4245910" cy="1492100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sz="1500" dirty="0">
                <a:latin typeface="+mn-lt"/>
              </a:rPr>
              <a:t>How can short textual class descriptions and class-specific seed keywords from the WZ2008 classification, validated by domain experts, be leveraged to adapt the identified keyword extraction approaches for class-specific keyword extraction?</a:t>
            </a:r>
            <a:endParaRPr lang="zh-CN" altLang="en-US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任意多边形 11">
            <a:extLst>
              <a:ext uri="{FF2B5EF4-FFF2-40B4-BE49-F238E27FC236}">
                <a16:creationId xmlns:a16="http://schemas.microsoft.com/office/drawing/2014/main" id="{C3112332-0094-D98D-76A4-5F26DBFEF226}"/>
              </a:ext>
            </a:extLst>
          </p:cNvPr>
          <p:cNvSpPr/>
          <p:nvPr/>
        </p:nvSpPr>
        <p:spPr>
          <a:xfrm>
            <a:off x="402683" y="4056707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A0B7E3"/>
          </a:solidFill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3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9" name="任意多边形 11">
            <a:extLst>
              <a:ext uri="{FF2B5EF4-FFF2-40B4-BE49-F238E27FC236}">
                <a16:creationId xmlns:a16="http://schemas.microsoft.com/office/drawing/2014/main" id="{5BB1B7A1-4462-2D16-351A-510B72211171}"/>
              </a:ext>
            </a:extLst>
          </p:cNvPr>
          <p:cNvSpPr/>
          <p:nvPr/>
        </p:nvSpPr>
        <p:spPr>
          <a:xfrm>
            <a:off x="402683" y="5409745"/>
            <a:ext cx="808706" cy="901716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solidFill>
            <a:srgbClr val="0173D0"/>
          </a:solidFill>
          <a:ln w="22225">
            <a:solidFill>
              <a:srgbClr val="017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 b="1" dirty="0">
                <a:solidFill>
                  <a:srgbClr val="FFFFFF"/>
                </a:solidFill>
                <a:latin typeface="微软雅黑"/>
              </a:rPr>
              <a:t>4</a:t>
            </a:r>
            <a:endParaRPr lang="zh-CN" altLang="en-US" sz="2600" b="1" dirty="0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BECEF64-5B13-00DA-9C99-3B187A2B4907}"/>
              </a:ext>
            </a:extLst>
          </p:cNvPr>
          <p:cNvSpPr/>
          <p:nvPr/>
        </p:nvSpPr>
        <p:spPr bwMode="auto">
          <a:xfrm>
            <a:off x="1415480" y="3999734"/>
            <a:ext cx="4248472" cy="1015663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sz="1500" dirty="0">
                <a:latin typeface="+mn-lt"/>
              </a:rPr>
              <a:t>Without the use of external knowledge bases, how can the extracted </a:t>
            </a:r>
            <a:r>
              <a:rPr lang="en-GB" sz="1500" dirty="0"/>
              <a:t>class-specific </a:t>
            </a:r>
            <a:r>
              <a:rPr lang="en-GB" sz="1500" dirty="0">
                <a:latin typeface="+mn-lt"/>
              </a:rPr>
              <a:t>keywords be used as a basis for the generation of further </a:t>
            </a:r>
            <a:r>
              <a:rPr lang="en-GB" sz="1500" dirty="0"/>
              <a:t>class</a:t>
            </a:r>
            <a:r>
              <a:rPr lang="en-GB" sz="1500" dirty="0">
                <a:latin typeface="+mn-lt"/>
              </a:rPr>
              <a:t>-specific keywords?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60F4B51-A373-8E74-6F48-077B213DE5F0}"/>
              </a:ext>
            </a:extLst>
          </p:cNvPr>
          <p:cNvSpPr/>
          <p:nvPr/>
        </p:nvSpPr>
        <p:spPr bwMode="auto">
          <a:xfrm>
            <a:off x="1415480" y="5409745"/>
            <a:ext cx="4245910" cy="901716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GB" sz="1500" dirty="0">
                <a:latin typeface="+mn-lt"/>
              </a:rPr>
              <a:t>In what way can the modified approach be evaluated by domain experts to validate the representativeness of the resulting keyword sets?</a:t>
            </a:r>
            <a:endParaRPr lang="zh-CN" altLang="en-US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71F38E-E267-BDB5-BD07-14BD2A5BE48C}"/>
              </a:ext>
            </a:extLst>
          </p:cNvPr>
          <p:cNvSpPr/>
          <p:nvPr/>
        </p:nvSpPr>
        <p:spPr bwMode="auto">
          <a:xfrm>
            <a:off x="6596644" y="2339621"/>
            <a:ext cx="5062624" cy="1220693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</a:rPr>
              <a:t>Adapted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</a:rPr>
              <a:t>keyword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</a:rPr>
              <a:t>extraction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altLang="zh-CN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1500" dirty="0">
                <a:latin typeface="Arial" panose="020B0604020202020204" pitchFamily="34" charset="0"/>
              </a:rPr>
              <a:t>Given:</a:t>
            </a:r>
            <a:r>
              <a:rPr lang="zh-CN" altLang="en-US" sz="1500" dirty="0">
                <a:latin typeface="Arial" panose="020B0604020202020204" pitchFamily="34" charset="0"/>
              </a:rPr>
              <a:t> </a:t>
            </a:r>
            <a:r>
              <a:rPr lang="en-GB" sz="1500" dirty="0">
                <a:latin typeface="Arial" panose="020B0604020202020204" pitchFamily="34" charset="0"/>
              </a:rPr>
              <a:t>class descriptions and seed keywords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Extract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related</a:t>
            </a:r>
            <a:r>
              <a:rPr lang="en-GB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 keywords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in the data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based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given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endParaRPr lang="en-GB" altLang="zh-CN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28E86DB-C63D-F5F3-E36A-3B9FB5A0F4FF}"/>
              </a:ext>
            </a:extLst>
          </p:cNvPr>
          <p:cNvSpPr/>
          <p:nvPr/>
        </p:nvSpPr>
        <p:spPr bwMode="auto">
          <a:xfrm>
            <a:off x="5879976" y="2774337"/>
            <a:ext cx="504056" cy="360040"/>
          </a:xfrm>
          <a:prstGeom prst="rightArrow">
            <a:avLst/>
          </a:prstGeom>
          <a:solidFill>
            <a:srgbClr val="98C6E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sz="15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7D5E0E7-15E8-BA0F-3F8C-288786F5518E}"/>
              </a:ext>
            </a:extLst>
          </p:cNvPr>
          <p:cNvSpPr/>
          <p:nvPr/>
        </p:nvSpPr>
        <p:spPr bwMode="auto">
          <a:xfrm>
            <a:off x="5879976" y="4327545"/>
            <a:ext cx="504056" cy="360040"/>
          </a:xfrm>
          <a:prstGeom prst="rightArrow">
            <a:avLst/>
          </a:prstGeom>
          <a:solidFill>
            <a:srgbClr val="A0B7E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sz="15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58C2C4B-5FC9-504D-8302-30CFD8FDDCAE}"/>
              </a:ext>
            </a:extLst>
          </p:cNvPr>
          <p:cNvSpPr/>
          <p:nvPr/>
        </p:nvSpPr>
        <p:spPr bwMode="auto">
          <a:xfrm>
            <a:off x="5879976" y="5680583"/>
            <a:ext cx="504056" cy="360040"/>
          </a:xfrm>
          <a:prstGeom prst="rightArrow">
            <a:avLst/>
          </a:prstGeom>
          <a:solidFill>
            <a:srgbClr val="0173D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sz="15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A3808DB-A1F8-85A0-F529-40960944B262}"/>
              </a:ext>
            </a:extLst>
          </p:cNvPr>
          <p:cNvSpPr/>
          <p:nvPr/>
        </p:nvSpPr>
        <p:spPr bwMode="auto">
          <a:xfrm>
            <a:off x="6596644" y="3788383"/>
            <a:ext cx="5062624" cy="1438364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</a:rPr>
              <a:t>(Further)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</a:rPr>
              <a:t>keyword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</a:rPr>
              <a:t>generation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given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previous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results</a:t>
            </a:r>
            <a:endParaRPr lang="en-GB" altLang="zh-CN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Ideas: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wordnets, transformer-based lexical substitutions, etc.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zh-CN" sz="1500" u="sng" dirty="0">
                <a:solidFill>
                  <a:srgbClr val="000000"/>
                </a:solidFill>
                <a:latin typeface="Arial" panose="020B0604020202020204" pitchFamily="34" charset="0"/>
              </a:rPr>
              <a:t>Desired outcome</a:t>
            </a:r>
            <a:r>
              <a:rPr lang="en-GB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zh-CN" sz="1500" dirty="0">
                <a:solidFill>
                  <a:srgbClr val="000000"/>
                </a:solidFill>
                <a:latin typeface="Arial" panose="020B0604020202020204" pitchFamily="34" charset="0"/>
              </a:rPr>
              <a:t>(reasonably)</a:t>
            </a:r>
            <a:r>
              <a:rPr lang="zh-CN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500" dirty="0">
                <a:latin typeface="Arial" panose="020B0604020202020204" pitchFamily="34" charset="0"/>
              </a:rPr>
              <a:t>comprehensive set of keywords for each class </a:t>
            </a:r>
            <a:endParaRPr lang="en-GB" altLang="zh-CN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149B2B0-BB1C-736E-F9FC-83AF066BA08A}"/>
              </a:ext>
            </a:extLst>
          </p:cNvPr>
          <p:cNvSpPr/>
          <p:nvPr/>
        </p:nvSpPr>
        <p:spPr bwMode="auto">
          <a:xfrm>
            <a:off x="6596644" y="5485793"/>
            <a:ext cx="5062624" cy="749620"/>
          </a:xfrm>
          <a:prstGeom prst="roundRect">
            <a:avLst/>
          </a:prstGeom>
          <a:noFill/>
          <a:ln>
            <a:solidFill>
              <a:srgbClr val="0173D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altLang="zh-CN" sz="1500" b="1" dirty="0">
                <a:latin typeface="Arial" panose="020B0604020202020204" pitchFamily="34" charset="0"/>
              </a:rPr>
              <a:t>Result validation and evaluation by domain experts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altLang="zh-CN" sz="1500" u="sng" dirty="0">
                <a:latin typeface="Arial" panose="020B0604020202020204" pitchFamily="34" charset="0"/>
                <a:ea typeface="华文细黑" panose="02010600040101010101" pitchFamily="2" charset="-122"/>
              </a:rPr>
              <a:t>D</a:t>
            </a:r>
            <a:r>
              <a:rPr lang="en-US" altLang="zh-CN" sz="1500" u="sng" dirty="0" err="1">
                <a:latin typeface="Arial" panose="020B0604020202020204" pitchFamily="34" charset="0"/>
                <a:ea typeface="华文细黑" panose="02010600040101010101" pitchFamily="2" charset="-122"/>
              </a:rPr>
              <a:t>esired</a:t>
            </a:r>
            <a:r>
              <a:rPr lang="zh-CN" altLang="en-US" sz="1500" u="sng" dirty="0"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r>
              <a:rPr lang="en-US" altLang="zh-CN" sz="1500" u="sng" dirty="0">
                <a:latin typeface="Arial" panose="020B0604020202020204" pitchFamily="34" charset="0"/>
                <a:ea typeface="华文细黑" panose="02010600040101010101" pitchFamily="2" charset="-122"/>
              </a:rPr>
              <a:t>o</a:t>
            </a:r>
            <a:r>
              <a:rPr lang="en-GB" altLang="zh-CN" sz="1500" u="sng" dirty="0" err="1">
                <a:latin typeface="Arial" panose="020B0604020202020204" pitchFamily="34" charset="0"/>
                <a:ea typeface="华文细黑" panose="02010600040101010101" pitchFamily="2" charset="-122"/>
              </a:rPr>
              <a:t>utcome</a:t>
            </a:r>
            <a:r>
              <a:rPr lang="en-GB" altLang="zh-CN" sz="1500" dirty="0">
                <a:latin typeface="Arial" panose="020B0604020202020204" pitchFamily="34" charset="0"/>
                <a:ea typeface="华文细黑" panose="02010600040101010101" pitchFamily="2" charset="-122"/>
              </a:rPr>
              <a:t>: validated set of keywords</a:t>
            </a:r>
            <a:endParaRPr lang="zh-CN" altLang="en-US" sz="15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230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75F0FEA-7748-988B-B241-7A7BF079CFEC}"/>
              </a:ext>
            </a:extLst>
          </p:cNvPr>
          <p:cNvSpPr/>
          <p:nvPr/>
        </p:nvSpPr>
        <p:spPr bwMode="auto">
          <a:xfrm>
            <a:off x="5471" y="3861048"/>
            <a:ext cx="12192000" cy="547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r>
              <a:rPr lang="en-US" dirty="0"/>
              <a:t> 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Goals</a:t>
            </a:r>
          </a:p>
          <a:p>
            <a:pPr lvl="1"/>
            <a:r>
              <a:rPr lang="en-US" dirty="0"/>
              <a:t>Dat</a:t>
            </a:r>
            <a:r>
              <a:rPr lang="en-US" altLang="zh-CN" dirty="0"/>
              <a:t>aset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endParaRPr lang="en-US" altLang="zh-CN" dirty="0"/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Research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 Unicode MS" pitchFamily="34" charset="-128"/>
              </a:rPr>
              <a:t>Questions</a:t>
            </a:r>
          </a:p>
          <a:p>
            <a:pPr marL="358775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14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dirty="0"/>
              <a:t>Methodology</a:t>
            </a:r>
          </a:p>
          <a:p>
            <a:endParaRPr lang="en-US" altLang="zh-CN" dirty="0"/>
          </a:p>
          <a:p>
            <a:r>
              <a:rPr lang="en-US" altLang="zh-CN" dirty="0"/>
              <a:t>Initial Results</a:t>
            </a:r>
          </a:p>
          <a:p>
            <a:endParaRPr lang="en-US" altLang="zh-CN" dirty="0"/>
          </a:p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endParaRPr lang="en-US" dirty="0"/>
          </a:p>
          <a:p>
            <a:r>
              <a:rPr lang="en-US" altLang="zh-CN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230626 | </a:t>
            </a:r>
            <a:r>
              <a:rPr lang="en-US" dirty="0" err="1"/>
              <a:t>Weixin</a:t>
            </a:r>
            <a:r>
              <a:rPr lang="en-US" dirty="0"/>
              <a:t> Yan | Leveraging Domain Knowledge for Class-Specific Keyword Extraction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07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27728</TotalTime>
  <Words>2203</Words>
  <Application>Microsoft Macintosh PowerPoint</Application>
  <PresentationFormat>Widescreen</PresentationFormat>
  <Paragraphs>607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.Apple Color Emoji UI</vt:lpstr>
      <vt:lpstr>Arial Unicode MS</vt:lpstr>
      <vt:lpstr>MetaNormalLF</vt:lpstr>
      <vt:lpstr>微软雅黑</vt:lpstr>
      <vt:lpstr>source-serif-pro</vt:lpstr>
      <vt:lpstr>TUM Neue Helvetica 75 Bold</vt:lpstr>
      <vt:lpstr>Arial</vt:lpstr>
      <vt:lpstr>Arial Narrow</vt:lpstr>
      <vt:lpstr>Helvetica Neue</vt:lpstr>
      <vt:lpstr>The Hand</vt:lpstr>
      <vt:lpstr>Wingdings</vt:lpstr>
      <vt:lpstr>Slides sebis 2013 2</vt:lpstr>
      <vt:lpstr>Leveraging Domain Knowledge for Class-Specific Keyword Extraction</vt:lpstr>
      <vt:lpstr>Outline</vt:lpstr>
      <vt:lpstr>Motivation</vt:lpstr>
      <vt:lpstr>Goals</vt:lpstr>
      <vt:lpstr>Dataset</vt:lpstr>
      <vt:lpstr>Outline</vt:lpstr>
      <vt:lpstr>Research Questions</vt:lpstr>
      <vt:lpstr>Methodology</vt:lpstr>
      <vt:lpstr>Outline</vt:lpstr>
      <vt:lpstr>Initial Results</vt:lpstr>
      <vt:lpstr>Initial Results: Example</vt:lpstr>
      <vt:lpstr>Initial Results</vt:lpstr>
      <vt:lpstr>Initial Results </vt:lpstr>
      <vt:lpstr>Initial Results </vt:lpstr>
      <vt:lpstr>Initial Results </vt:lpstr>
      <vt:lpstr>Initial Results</vt:lpstr>
      <vt:lpstr>Initial Results</vt:lpstr>
      <vt:lpstr>Initial Results</vt:lpstr>
      <vt:lpstr>Initial Results</vt:lpstr>
      <vt:lpstr>Outline</vt:lpstr>
      <vt:lpstr>Challenges &amp; Next Steps</vt:lpstr>
      <vt:lpstr>Outline</vt:lpstr>
      <vt:lpstr>Timeline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Weixin Yan</dc:creator>
  <dc:description>Copyright sebis</dc:description>
  <cp:lastModifiedBy>Weixin Yan</cp:lastModifiedBy>
  <cp:revision>455</cp:revision>
  <dcterms:created xsi:type="dcterms:W3CDTF">2023-03-01T10:31:34Z</dcterms:created>
  <dcterms:modified xsi:type="dcterms:W3CDTF">2023-06-29T15:22:50Z</dcterms:modified>
</cp:coreProperties>
</file>