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3"/>
  </p:notesMasterIdLst>
  <p:handoutMasterIdLst>
    <p:handoutMasterId r:id="rId34"/>
  </p:handoutMasterIdLst>
  <p:sldIdLst>
    <p:sldId id="695" r:id="rId2"/>
    <p:sldId id="816" r:id="rId3"/>
    <p:sldId id="822" r:id="rId4"/>
    <p:sldId id="743" r:id="rId5"/>
    <p:sldId id="784" r:id="rId6"/>
    <p:sldId id="785" r:id="rId7"/>
    <p:sldId id="808" r:id="rId8"/>
    <p:sldId id="751" r:id="rId9"/>
    <p:sldId id="824" r:id="rId10"/>
    <p:sldId id="821" r:id="rId11"/>
    <p:sldId id="752" r:id="rId12"/>
    <p:sldId id="771" r:id="rId13"/>
    <p:sldId id="772" r:id="rId14"/>
    <p:sldId id="756" r:id="rId15"/>
    <p:sldId id="817" r:id="rId16"/>
    <p:sldId id="774" r:id="rId17"/>
    <p:sldId id="778" r:id="rId18"/>
    <p:sldId id="776" r:id="rId19"/>
    <p:sldId id="802" r:id="rId20"/>
    <p:sldId id="781" r:id="rId21"/>
    <p:sldId id="823" r:id="rId22"/>
    <p:sldId id="803" r:id="rId23"/>
    <p:sldId id="818" r:id="rId24"/>
    <p:sldId id="804" r:id="rId25"/>
    <p:sldId id="806" r:id="rId26"/>
    <p:sldId id="819" r:id="rId27"/>
    <p:sldId id="783" r:id="rId28"/>
    <p:sldId id="820" r:id="rId29"/>
    <p:sldId id="805" r:id="rId30"/>
    <p:sldId id="673" r:id="rId31"/>
    <p:sldId id="813" r:id="rId3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A60"/>
    <a:srgbClr val="00D200"/>
    <a:srgbClr val="41BEFF"/>
    <a:srgbClr val="0065BD"/>
    <a:srgbClr val="C0C0C0"/>
    <a:srgbClr val="000000"/>
    <a:srgbClr val="CB6C1D"/>
    <a:srgbClr val="ECE8C2"/>
    <a:srgbClr val="91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292" autoAdjust="0"/>
    <p:restoredTop sz="86462" autoAdjust="0"/>
  </p:normalViewPr>
  <p:slideViewPr>
    <p:cSldViewPr>
      <p:cViewPr varScale="1">
        <p:scale>
          <a:sx n="14" d="100"/>
          <a:sy n="14" d="100"/>
        </p:scale>
        <p:origin x="192" y="1784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-4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4048" y="2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17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Privacy-</a:t>
            </a:r>
            <a:r>
              <a:rPr lang="de-DE" dirty="0" err="1"/>
              <a:t>Enahncing</a:t>
            </a:r>
            <a:r>
              <a:rPr lang="de-DE" dirty="0"/>
              <a:t> Technologies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satisfy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compliance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challenge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uniformly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privacy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need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common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terminology</a:t>
            </a:r>
            <a:endParaRPr lang="de-DE" dirty="0">
              <a:sym typeface="Wingdings" pitchFamily="2" charset="2"/>
            </a:endParaRPr>
          </a:p>
          <a:p>
            <a:pPr marL="285750" indent="-285750">
              <a:buFontTx/>
              <a:buChar char="-"/>
            </a:pPr>
            <a:endParaRPr lang="de-DE" dirty="0">
              <a:sym typeface="Wingdings" pitchFamily="2" charset="2"/>
            </a:endParaRPr>
          </a:p>
          <a:p>
            <a:pPr marL="0" indent="0"/>
            <a:endParaRPr lang="de-DE" dirty="0">
              <a:sym typeface="Wingdings" pitchFamily="2" charset="2"/>
            </a:endParaRPr>
          </a:p>
          <a:p>
            <a:pPr marL="0" indent="0"/>
            <a:r>
              <a:rPr lang="de-DE" dirty="0" err="1">
                <a:sym typeface="Wingdings" pitchFamily="2" charset="2"/>
              </a:rPr>
              <a:t>Is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Homomorphic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encryption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anonymizing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pseudonymizing</a:t>
            </a:r>
            <a:r>
              <a:rPr lang="de-DE" dirty="0">
                <a:sym typeface="Wingdings" pitchFamily="2" charset="2"/>
              </a:rPr>
              <a:t> personal </a:t>
            </a:r>
            <a:r>
              <a:rPr lang="de-DE" dirty="0" err="1">
                <a:sym typeface="Wingdings" pitchFamily="2" charset="2"/>
              </a:rPr>
              <a:t>data</a:t>
            </a:r>
            <a:endParaRPr lang="de-DE" dirty="0">
              <a:sym typeface="Wingdings" pitchFamily="2" charset="2"/>
            </a:endParaRPr>
          </a:p>
          <a:p>
            <a:pPr marL="0" indent="0"/>
            <a:endParaRPr lang="de-DE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err="1">
                <a:sym typeface="Wingdings" pitchFamily="2" charset="2"/>
              </a:rPr>
              <a:t>Huge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impact</a:t>
            </a:r>
            <a:r>
              <a:rPr lang="de-DE" dirty="0">
                <a:sym typeface="Wingdings" pitchFamily="2" charset="2"/>
              </a:rPr>
              <a:t> GDPR not </a:t>
            </a:r>
            <a:r>
              <a:rPr lang="de-DE" dirty="0" err="1">
                <a:sym typeface="Wingdings" pitchFamily="2" charset="2"/>
              </a:rPr>
              <a:t>applicable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data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anonymized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97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20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97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53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6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83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0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8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PETs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2937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1" indent="-285750">
              <a:buFontTx/>
              <a:buChar char="-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2937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2937" lvl="1" indent="-285750">
              <a:buFontTx/>
              <a:buChar char="-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Standards,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2937" lvl="1" indent="-285750"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ISO/IEC 27001 Information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Security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Information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1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90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assesment</a:t>
            </a:r>
            <a:r>
              <a:rPr lang="de-DE" dirty="0"/>
              <a:t> </a:t>
            </a:r>
          </a:p>
          <a:p>
            <a:r>
              <a:rPr lang="de-D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exakte Beschreibung der geplanten Verarbeitungsvorgänge und der jeweiligen Verarbeitungszwecke sowie etwaiger berechtigter Interessen des Verantwortlichen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</a:t>
            </a: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Privacy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by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design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mandates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.. PETs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can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help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to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fulfill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this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requirement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6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Privacy-</a:t>
            </a:r>
            <a:r>
              <a:rPr lang="de-DE" dirty="0" err="1"/>
              <a:t>Enhancing</a:t>
            </a:r>
            <a:r>
              <a:rPr lang="de-DE" dirty="0"/>
              <a:t> Technologies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principles</a:t>
            </a:r>
            <a:endParaRPr lang="de-DE" dirty="0"/>
          </a:p>
          <a:p>
            <a:r>
              <a:rPr lang="de-DE" dirty="0"/>
              <a:t> </a:t>
            </a:r>
          </a:p>
          <a:p>
            <a:pPr marL="642937" lvl="1" indent="-285750">
              <a:buFont typeface="Wingdings" pitchFamily="2" charset="2"/>
              <a:buChar char="Ø"/>
            </a:pPr>
            <a:r>
              <a:rPr lang="de-DE" dirty="0" err="1"/>
              <a:t>Difficulties</a:t>
            </a:r>
            <a:r>
              <a:rPr lang="de-DE" dirty="0"/>
              <a:t> in </a:t>
            </a:r>
            <a:r>
              <a:rPr lang="de-DE" dirty="0" err="1"/>
              <a:t>assessing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</a:p>
          <a:p>
            <a:pPr marL="642937" lvl="1" indent="-285750">
              <a:buFont typeface="Wingdings" pitchFamily="2" charset="2"/>
              <a:buChar char="Ø"/>
            </a:pPr>
            <a:r>
              <a:rPr lang="de-DE" dirty="0" err="1"/>
              <a:t>Checklists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privacy</a:t>
            </a:r>
            <a:r>
              <a:rPr lang="de-DE" dirty="0"/>
              <a:t> </a:t>
            </a:r>
            <a:r>
              <a:rPr lang="de-DE" dirty="0" err="1"/>
              <a:t>compliance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17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media/about-the-ico/consultations/4021464/chapter-5-anonymisation-pet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Legal </a:t>
            </a:r>
            <a:r>
              <a:rPr lang="en-GB" dirty="0"/>
              <a:t>Perspective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Use </a:t>
            </a:r>
            <a:r>
              <a:rPr lang="de-DE" dirty="0" err="1"/>
              <a:t>of</a:t>
            </a:r>
            <a:r>
              <a:rPr lang="de-DE" dirty="0"/>
              <a:t> Privacy-</a:t>
            </a:r>
            <a:r>
              <a:rPr lang="de-DE" dirty="0" err="1"/>
              <a:t>Enhancing</a:t>
            </a:r>
            <a:r>
              <a:rPr lang="de-DE" dirty="0"/>
              <a:t> Technologies </a:t>
            </a:r>
            <a:r>
              <a:rPr lang="de-DE" dirty="0" err="1"/>
              <a:t>for</a:t>
            </a:r>
            <a:r>
              <a:rPr lang="de-DE" dirty="0"/>
              <a:t> Data Privacy Compliance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Hannah Kiel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07766" y="4211796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 dirty="0"/>
              <a:t>26.06.2023, Bachelor Thesis Kick-Off</a:t>
            </a:r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43705-B827-D946-4694-4757A14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3A7A4-7948-69A7-FFBA-9114544E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08BCA-5241-0C49-CDEC-1F210CAE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71772F-F88E-5626-B72D-F3EB7C23D73D}"/>
              </a:ext>
            </a:extLst>
          </p:cNvPr>
          <p:cNvSpPr/>
          <p:nvPr/>
        </p:nvSpPr>
        <p:spPr bwMode="auto">
          <a:xfrm>
            <a:off x="462849" y="1680306"/>
            <a:ext cx="5089116" cy="924026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role of legal experts in supporting the use of Privacy-Enhancing Technologies in the Process of data 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rivacy 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ompliance?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84B2104-5294-CBF0-F99E-55A6E6265927}"/>
              </a:ext>
            </a:extLst>
          </p:cNvPr>
          <p:cNvSpPr/>
          <p:nvPr/>
        </p:nvSpPr>
        <p:spPr bwMode="auto">
          <a:xfrm>
            <a:off x="462849" y="2992465"/>
            <a:ext cx="5089116" cy="92402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obstacles and challenges faced by legal professionals in the process of data privacy compliance when Privacy-Enhancing Technologies are used?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F59D027-73F5-7F5C-3586-DEE22F756B53}"/>
              </a:ext>
            </a:extLst>
          </p:cNvPr>
          <p:cNvSpPr/>
          <p:nvPr/>
        </p:nvSpPr>
        <p:spPr bwMode="auto">
          <a:xfrm>
            <a:off x="462849" y="4299426"/>
            <a:ext cx="5143100" cy="92402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strategies can be implemented to increase the ability of legal experts to support data privacy compliance when Privacy-Enhancing Technologies are used?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578040-B47C-E295-B1ED-7B5495CAA8FC}"/>
              </a:ext>
            </a:extLst>
          </p:cNvPr>
          <p:cNvSpPr txBox="1"/>
          <p:nvPr/>
        </p:nvSpPr>
        <p:spPr>
          <a:xfrm>
            <a:off x="1087801" y="1476633"/>
            <a:ext cx="11211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F6D526-FBFC-5E89-44E5-85AA0653FC5F}"/>
              </a:ext>
            </a:extLst>
          </p:cNvPr>
          <p:cNvSpPr txBox="1"/>
          <p:nvPr/>
        </p:nvSpPr>
        <p:spPr>
          <a:xfrm>
            <a:off x="7469648" y="1677822"/>
            <a:ext cx="11211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3FF2FE7-A0ED-D41D-4077-4F7CD3F7F4BD}"/>
              </a:ext>
            </a:extLst>
          </p:cNvPr>
          <p:cNvSpPr txBox="1"/>
          <p:nvPr/>
        </p:nvSpPr>
        <p:spPr>
          <a:xfrm>
            <a:off x="6991297" y="2007927"/>
            <a:ext cx="4758933" cy="2893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 b="1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GB" sz="1300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Systematic Literature Review 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rgbClr val="333333"/>
                </a:solidFill>
                <a:latin typeface="Helvetica Neue" panose="02000503000000020004" pitchFamily="2" charset="0"/>
              </a:rPr>
              <a:t>Definition of data privacy compliance 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rgbClr val="333333"/>
                </a:solidFill>
                <a:latin typeface="Helvetica Neue" panose="02000503000000020004" pitchFamily="2" charset="0"/>
              </a:rPr>
              <a:t>Insights on the legal perspective on the use of Privacy-Enhancing Technologies in the process of data privacy Compliance</a:t>
            </a:r>
          </a:p>
          <a:p>
            <a:pPr marL="285750" indent="-285750">
              <a:buFontTx/>
              <a:buChar char="-"/>
            </a:pPr>
            <a:endParaRPr lang="en-GB" sz="1300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r>
              <a:rPr lang="en-GB" sz="1300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Semi-</a:t>
            </a:r>
            <a:r>
              <a:rPr lang="en-GB" sz="1300" b="1" dirty="0">
                <a:solidFill>
                  <a:srgbClr val="333333"/>
                </a:solidFill>
                <a:latin typeface="Helvetica Neue" panose="02000503000000020004" pitchFamily="2" charset="0"/>
              </a:rPr>
              <a:t>S</a:t>
            </a:r>
            <a:r>
              <a:rPr lang="en-GB" sz="1300" b="1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tructured Interviews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rgbClr val="333333"/>
                </a:solidFill>
                <a:latin typeface="Helvetica Neue" panose="02000503000000020004" pitchFamily="2" charset="0"/>
              </a:rPr>
              <a:t>Understand the role of legal experts in the process of data privacy compliance </a:t>
            </a:r>
            <a:endParaRPr lang="en-GB" sz="1300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rgbClr val="333333"/>
                </a:solidFill>
                <a:latin typeface="Helvetica Neue" panose="02000503000000020004" pitchFamily="2" charset="0"/>
              </a:rPr>
              <a:t>Identify challenges and obstacles in practice </a:t>
            </a:r>
            <a:r>
              <a:rPr lang="en-GB" sz="1300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rgbClr val="333333"/>
                </a:solidFill>
                <a:latin typeface="Helvetica Neue" panose="02000503000000020004" pitchFamily="2" charset="0"/>
              </a:rPr>
              <a:t>Identify possible solution strategies for the identified challenges </a:t>
            </a:r>
          </a:p>
          <a:p>
            <a:pPr marL="285750" indent="-285750">
              <a:buFontTx/>
              <a:buChar char="-"/>
            </a:pPr>
            <a:endParaRPr lang="de-DE" sz="1300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2F38AF08-F999-7BF1-3BD0-8AB99481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2" y="260648"/>
            <a:ext cx="10586099" cy="585108"/>
          </a:xfrm>
        </p:spPr>
        <p:txBody>
          <a:bodyPr/>
          <a:lstStyle/>
          <a:p>
            <a:r>
              <a:rPr lang="de-DE"/>
              <a:t>Research </a:t>
            </a:r>
            <a:r>
              <a:rPr lang="de-DE" err="1"/>
              <a:t>Methodology</a:t>
            </a:r>
            <a:r>
              <a:rPr lang="de-DE"/>
              <a:t> </a:t>
            </a:r>
          </a:p>
        </p:txBody>
      </p:sp>
      <p:sp>
        <p:nvSpPr>
          <p:cNvPr id="44" name="Pfeil nach rechts 43">
            <a:extLst>
              <a:ext uri="{FF2B5EF4-FFF2-40B4-BE49-F238E27FC236}">
                <a16:creationId xmlns:a16="http://schemas.microsoft.com/office/drawing/2014/main" id="{CC8EBBE7-C7B5-FE77-0E20-6405B78E8D30}"/>
              </a:ext>
            </a:extLst>
          </p:cNvPr>
          <p:cNvSpPr/>
          <p:nvPr/>
        </p:nvSpPr>
        <p:spPr bwMode="auto">
          <a:xfrm>
            <a:off x="5794888" y="1949065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5" name="Pfeil nach rechts 44">
            <a:extLst>
              <a:ext uri="{FF2B5EF4-FFF2-40B4-BE49-F238E27FC236}">
                <a16:creationId xmlns:a16="http://schemas.microsoft.com/office/drawing/2014/main" id="{0FB0C370-4B98-7B8F-1355-B5F0992DE03E}"/>
              </a:ext>
            </a:extLst>
          </p:cNvPr>
          <p:cNvSpPr/>
          <p:nvPr/>
        </p:nvSpPr>
        <p:spPr bwMode="auto">
          <a:xfrm>
            <a:off x="5785742" y="3186684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Pfeil nach rechts 45">
            <a:extLst>
              <a:ext uri="{FF2B5EF4-FFF2-40B4-BE49-F238E27FC236}">
                <a16:creationId xmlns:a16="http://schemas.microsoft.com/office/drawing/2014/main" id="{F57692D7-A098-286C-7FED-BABF9CE37B55}"/>
              </a:ext>
            </a:extLst>
          </p:cNvPr>
          <p:cNvSpPr/>
          <p:nvPr/>
        </p:nvSpPr>
        <p:spPr bwMode="auto">
          <a:xfrm>
            <a:off x="5802871" y="4496503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569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988D0E-3C0A-D8DA-DBD1-9EE38C053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pPr marL="285750" indent="-285750">
              <a:buFontTx/>
              <a:buChar char="-"/>
            </a:pPr>
            <a:endParaRPr lang="de-DE" sz="1800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257271-B46B-7101-69E1-72647961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Review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5CBC8F-250A-E585-955B-B03281F4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D608C9-0CF7-ED81-79DC-9D7EE246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5A918-7D9E-4C29-3EB3-128FA4AC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10FD3130-401C-AD3F-3FB3-75594CCBF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66213"/>
              </p:ext>
            </p:extLst>
          </p:nvPr>
        </p:nvGraphicFramePr>
        <p:xfrm>
          <a:off x="603165" y="1152669"/>
          <a:ext cx="5362376" cy="462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376">
                  <a:extLst>
                    <a:ext uri="{9D8B030D-6E8A-4147-A177-3AD203B41FA5}">
                      <a16:colId xmlns:a16="http://schemas.microsoft.com/office/drawing/2014/main" val="3997342337"/>
                    </a:ext>
                  </a:extLst>
                </a:gridCol>
              </a:tblGrid>
              <a:tr h="636895">
                <a:tc>
                  <a:txBody>
                    <a:bodyPr/>
                    <a:lstStyle/>
                    <a:p>
                      <a:pPr algn="ctr"/>
                      <a:endParaRPr lang="de-DE" sz="1600"/>
                    </a:p>
                    <a:p>
                      <a:pPr algn="l"/>
                      <a:r>
                        <a:rPr lang="de-DE" sz="1600"/>
                        <a:t>Search </a:t>
                      </a:r>
                      <a:r>
                        <a:rPr lang="de-DE" sz="1600" err="1"/>
                        <a:t>Methodology</a:t>
                      </a:r>
                      <a:r>
                        <a:rPr lang="de-DE" sz="1600"/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70906"/>
                  </a:ext>
                </a:extLst>
              </a:tr>
              <a:tr h="62817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de-D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Databases: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Google Scholar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IEEE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Explore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ACM Digital Library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 </a:t>
                      </a:r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Automated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searches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derived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(„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Lawyers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 OR „Legal“ OR „Law“) AND („PETs“ OR Privacy-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Enhancing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Technologies“) OR („Privacy Compliance“)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„Data Privacy Compliance“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„Technology“ AND („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Lawyers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 OR „Legal“ OR „Law“) </a:t>
                      </a:r>
                    </a:p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45479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C954C5F-B781-0C0C-831C-0B4E55944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31540"/>
              </p:ext>
            </p:extLst>
          </p:nvPr>
        </p:nvGraphicFramePr>
        <p:xfrm>
          <a:off x="6226461" y="1166011"/>
          <a:ext cx="5198132" cy="466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132">
                  <a:extLst>
                    <a:ext uri="{9D8B030D-6E8A-4147-A177-3AD203B41FA5}">
                      <a16:colId xmlns:a16="http://schemas.microsoft.com/office/drawing/2014/main" val="3997342337"/>
                    </a:ext>
                  </a:extLst>
                </a:gridCol>
              </a:tblGrid>
              <a:tr h="606805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  <a:p>
                      <a:pPr algn="l"/>
                      <a:r>
                        <a:rPr lang="de-DE" sz="1600" dirty="0" err="1"/>
                        <a:t>Inclusion</a:t>
                      </a:r>
                      <a:r>
                        <a:rPr lang="de-DE" sz="1600" dirty="0"/>
                        <a:t> / </a:t>
                      </a:r>
                      <a:r>
                        <a:rPr lang="de-DE" sz="1600" dirty="0" err="1"/>
                        <a:t>Exclusion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Criteria</a:t>
                      </a:r>
                      <a:r>
                        <a:rPr lang="de-DE" sz="1600" dirty="0"/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70906"/>
                  </a:ext>
                </a:extLst>
              </a:tr>
              <a:tr h="4060000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Inclusion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de-DE" sz="1600" dirty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last 30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adress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technichal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legal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Grey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regarding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IT-Security and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Exclusion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focused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not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legal and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regulatory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aspects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4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0557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53CA33-6CBE-8FC7-D797-E02E78A0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3" y="929067"/>
            <a:ext cx="10808531" cy="5199239"/>
          </a:xfrm>
        </p:spPr>
        <p:txBody>
          <a:bodyPr>
            <a:normAutofit/>
          </a:bodyPr>
          <a:lstStyle/>
          <a:p>
            <a:pPr marL="0" indent="0"/>
            <a:endParaRPr lang="de-DE" dirty="0"/>
          </a:p>
          <a:p>
            <a:pPr marL="642937" lvl="1" indent="-285750"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1" indent="-285750">
              <a:buFontTx/>
              <a:buChar char="-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1" indent="-285750">
              <a:buFontTx/>
              <a:buChar char="-"/>
            </a:pPr>
            <a:endParaRPr lang="de-DE" sz="1700" dirty="0"/>
          </a:p>
          <a:p>
            <a:pPr marL="357187" lvl="1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ED94E3-508B-F41A-6239-86D86B7F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Review – </a:t>
            </a:r>
            <a:r>
              <a:rPr lang="de-DE" dirty="0" err="1"/>
              <a:t>Findings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AB8B6D-6934-A62B-4260-4A200E07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06E3E2-83EA-AC16-3F5A-025B6F01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0D6E16-2861-EC25-F571-6EA811C1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D4156D7B-1329-B688-A129-6C31F4BC6C5E}"/>
              </a:ext>
            </a:extLst>
          </p:cNvPr>
          <p:cNvSpPr/>
          <p:nvPr/>
        </p:nvSpPr>
        <p:spPr bwMode="auto">
          <a:xfrm>
            <a:off x="310132" y="1035103"/>
            <a:ext cx="11381277" cy="2456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operational legal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Technologies in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Need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research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legal and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domains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endParaRPr lang="de-DE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86174FC9-5C96-0AA5-62D5-A970D708EB9B}"/>
              </a:ext>
            </a:extLst>
          </p:cNvPr>
          <p:cNvSpPr/>
          <p:nvPr/>
        </p:nvSpPr>
        <p:spPr bwMode="auto">
          <a:xfrm>
            <a:off x="298894" y="3643275"/>
            <a:ext cx="5328592" cy="26823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on: </a:t>
            </a:r>
          </a:p>
          <a:p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Technical-legal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1" indent="-285750">
              <a:buFontTx/>
              <a:buChar char="-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Standards,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zess 13">
            <a:extLst>
              <a:ext uri="{FF2B5EF4-FFF2-40B4-BE49-F238E27FC236}">
                <a16:creationId xmlns:a16="http://schemas.microsoft.com/office/drawing/2014/main" id="{62BF51AC-2D0F-2B94-E8EA-BEB904F76E7A}"/>
              </a:ext>
            </a:extLst>
          </p:cNvPr>
          <p:cNvSpPr/>
          <p:nvPr/>
        </p:nvSpPr>
        <p:spPr bwMode="auto">
          <a:xfrm>
            <a:off x="6683799" y="3877390"/>
            <a:ext cx="1535390" cy="72039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databases search</a:t>
            </a:r>
          </a:p>
        </p:txBody>
      </p:sp>
      <p:sp>
        <p:nvSpPr>
          <p:cNvPr id="15" name="Prozess 14">
            <a:extLst>
              <a:ext uri="{FF2B5EF4-FFF2-40B4-BE49-F238E27FC236}">
                <a16:creationId xmlns:a16="http://schemas.microsoft.com/office/drawing/2014/main" id="{FCE487FE-7737-A6B9-8C0E-E73951B51A70}"/>
              </a:ext>
            </a:extLst>
          </p:cNvPr>
          <p:cNvSpPr/>
          <p:nvPr/>
        </p:nvSpPr>
        <p:spPr bwMode="auto">
          <a:xfrm>
            <a:off x="6683799" y="5416141"/>
            <a:ext cx="1535390" cy="72039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selection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Prozess 15">
            <a:extLst>
              <a:ext uri="{FF2B5EF4-FFF2-40B4-BE49-F238E27FC236}">
                <a16:creationId xmlns:a16="http://schemas.microsoft.com/office/drawing/2014/main" id="{4C1D68E6-B8FE-6878-6246-FC35AE6AB3BA}"/>
              </a:ext>
            </a:extLst>
          </p:cNvPr>
          <p:cNvSpPr/>
          <p:nvPr/>
        </p:nvSpPr>
        <p:spPr bwMode="auto">
          <a:xfrm>
            <a:off x="9195058" y="5416141"/>
            <a:ext cx="1535390" cy="72039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forward and backward search </a:t>
            </a:r>
          </a:p>
        </p:txBody>
      </p:sp>
      <p:sp>
        <p:nvSpPr>
          <p:cNvPr id="17" name="Prozess 16">
            <a:extLst>
              <a:ext uri="{FF2B5EF4-FFF2-40B4-BE49-F238E27FC236}">
                <a16:creationId xmlns:a16="http://schemas.microsoft.com/office/drawing/2014/main" id="{38B7EE7E-6D20-657C-B933-EF2850B8DC02}"/>
              </a:ext>
            </a:extLst>
          </p:cNvPr>
          <p:cNvSpPr/>
          <p:nvPr/>
        </p:nvSpPr>
        <p:spPr bwMode="auto">
          <a:xfrm>
            <a:off x="9195058" y="3877390"/>
            <a:ext cx="1535390" cy="72039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selected papers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33AF318-2547-879D-7A62-478192F0F94E}"/>
              </a:ext>
            </a:extLst>
          </p:cNvPr>
          <p:cNvCxnSpPr>
            <a:stCxn id="14" idx="2"/>
            <a:endCxn id="15" idx="0"/>
          </p:cNvCxnSpPr>
          <p:nvPr/>
        </p:nvCxnSpPr>
        <p:spPr bwMode="auto">
          <a:xfrm>
            <a:off x="7451494" y="4597789"/>
            <a:ext cx="0" cy="8183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C75FC15-94E6-A916-4A33-6B90E3B04ED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8219189" y="5776341"/>
            <a:ext cx="97586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D1D54BE4-00E6-1095-CC02-B7B5C2E708DD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 bwMode="auto">
          <a:xfrm flipV="1">
            <a:off x="9962753" y="4597789"/>
            <a:ext cx="0" cy="8183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Prozess 37">
            <a:extLst>
              <a:ext uri="{FF2B5EF4-FFF2-40B4-BE49-F238E27FC236}">
                <a16:creationId xmlns:a16="http://schemas.microsoft.com/office/drawing/2014/main" id="{9855B939-6A93-A2B5-146D-E7D9F839A2BF}"/>
              </a:ext>
            </a:extLst>
          </p:cNvPr>
          <p:cNvSpPr/>
          <p:nvPr/>
        </p:nvSpPr>
        <p:spPr bwMode="auto">
          <a:xfrm>
            <a:off x="7752802" y="4761679"/>
            <a:ext cx="385940" cy="445701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tx1"/>
                </a:solidFill>
                <a:cs typeface="Arial" pitchFamily="34" charset="0"/>
              </a:rPr>
              <a:t>63</a:t>
            </a:r>
          </a:p>
        </p:txBody>
      </p:sp>
      <p:sp>
        <p:nvSpPr>
          <p:cNvPr id="40" name="Prozess 39">
            <a:extLst>
              <a:ext uri="{FF2B5EF4-FFF2-40B4-BE49-F238E27FC236}">
                <a16:creationId xmlns:a16="http://schemas.microsoft.com/office/drawing/2014/main" id="{C424A93B-AB54-E29F-90D4-F6D336D84B6E}"/>
              </a:ext>
            </a:extLst>
          </p:cNvPr>
          <p:cNvSpPr/>
          <p:nvPr/>
        </p:nvSpPr>
        <p:spPr bwMode="auto">
          <a:xfrm>
            <a:off x="8542464" y="5909573"/>
            <a:ext cx="385940" cy="445701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tx1"/>
                </a:solidFill>
                <a:cs typeface="Arial" pitchFamily="34" charset="0"/>
              </a:rPr>
              <a:t>15</a:t>
            </a:r>
          </a:p>
        </p:txBody>
      </p:sp>
      <p:sp>
        <p:nvSpPr>
          <p:cNvPr id="41" name="Prozess 40">
            <a:extLst>
              <a:ext uri="{FF2B5EF4-FFF2-40B4-BE49-F238E27FC236}">
                <a16:creationId xmlns:a16="http://schemas.microsoft.com/office/drawing/2014/main" id="{46CD38AB-366F-1AD2-DDE2-9E8EC6BF06B0}"/>
              </a:ext>
            </a:extLst>
          </p:cNvPr>
          <p:cNvSpPr/>
          <p:nvPr/>
        </p:nvSpPr>
        <p:spPr bwMode="auto">
          <a:xfrm>
            <a:off x="9412778" y="4808441"/>
            <a:ext cx="385940" cy="445701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tx1"/>
                </a:solidFill>
                <a:cs typeface="Arial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386610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67F643-A4B1-ECD8-C4E8-4BA6A6B5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45" y="-57778"/>
            <a:ext cx="10586099" cy="720725"/>
          </a:xfrm>
        </p:spPr>
        <p:txBody>
          <a:bodyPr/>
          <a:lstStyle/>
          <a:p>
            <a:r>
              <a:rPr lang="de-DE"/>
              <a:t>Semi-Structured Interviews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AA1F1-6DF9-11B2-80A0-07252BDD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0472E1-F7B4-CB63-BF5F-6448A4D1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60A2EB-1E24-204C-11C0-4A64EE6A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7080EFA7-9B14-F65F-21C5-6CBA9C2E11EA}"/>
              </a:ext>
            </a:extLst>
          </p:cNvPr>
          <p:cNvSpPr/>
          <p:nvPr/>
        </p:nvSpPr>
        <p:spPr bwMode="auto">
          <a:xfrm>
            <a:off x="1521962" y="1052735"/>
            <a:ext cx="9145016" cy="53778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6A634E2-3B2B-80EE-57AE-E3E758F8E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308029"/>
              </p:ext>
            </p:extLst>
          </p:nvPr>
        </p:nvGraphicFramePr>
        <p:xfrm>
          <a:off x="2351585" y="1556792"/>
          <a:ext cx="3384376" cy="192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/>
                      <a:r>
                        <a:rPr lang="de-DE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</a:t>
                      </a: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</a:t>
                      </a: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15099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experts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cybersecurity</a:t>
                      </a: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  <p:graphicFrame>
        <p:nvGraphicFramePr>
          <p:cNvPr id="9" name="Tabelle 7">
            <a:extLst>
              <a:ext uri="{FF2B5EF4-FFF2-40B4-BE49-F238E27FC236}">
                <a16:creationId xmlns:a16="http://schemas.microsoft.com/office/drawing/2014/main" id="{517BFF84-5071-9B64-B859-06684B8D5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96341"/>
              </p:ext>
            </p:extLst>
          </p:nvPr>
        </p:nvGraphicFramePr>
        <p:xfrm>
          <a:off x="2458064" y="4072608"/>
          <a:ext cx="3384376" cy="192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/>
                      <a:r>
                        <a:rPr lang="de-DE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15099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de-DE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contacted</a:t>
                      </a: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de-DE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</a:t>
                      </a: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de-DE" sz="1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42DC2D28-EAD5-DF2F-00B6-44EE46BDB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67641"/>
              </p:ext>
            </p:extLst>
          </p:nvPr>
        </p:nvGraphicFramePr>
        <p:xfrm>
          <a:off x="6528048" y="4050243"/>
          <a:ext cx="3384376" cy="1975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323296"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Interview </a:t>
                      </a:r>
                      <a:r>
                        <a:rPr lang="de-DE" sz="1700" err="1"/>
                        <a:t>Structure</a:t>
                      </a:r>
                      <a:endParaRPr lang="de-DE" sz="170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16248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/>
                        <a:t>4 </a:t>
                      </a:r>
                      <a:r>
                        <a:rPr lang="de-DE" sz="1700" dirty="0" err="1"/>
                        <a:t>sections</a:t>
                      </a:r>
                      <a:r>
                        <a:rPr lang="de-DE" sz="1700" dirty="0"/>
                        <a:t>: </a:t>
                      </a:r>
                      <a:r>
                        <a:rPr lang="de-DE" sz="1700" dirty="0" err="1"/>
                        <a:t>data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privacy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compliance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data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privacy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compliance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sources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privacy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technology</a:t>
                      </a:r>
                      <a:r>
                        <a:rPr lang="de-DE" sz="1700" dirty="0"/>
                        <a:t> and </a:t>
                      </a:r>
                      <a:r>
                        <a:rPr lang="de-DE" sz="1700" dirty="0" err="1"/>
                        <a:t>law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strategies</a:t>
                      </a:r>
                      <a:endParaRPr lang="de-DE" sz="17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/>
                        <a:t>Duration </a:t>
                      </a:r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1 </a:t>
                      </a:r>
                      <a:r>
                        <a:rPr lang="de-DE" sz="17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</a:t>
                      </a:r>
                      <a:r>
                        <a:rPr lang="de-DE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700" dirty="0"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  <p:graphicFrame>
        <p:nvGraphicFramePr>
          <p:cNvPr id="14" name="Tabelle 7">
            <a:extLst>
              <a:ext uri="{FF2B5EF4-FFF2-40B4-BE49-F238E27FC236}">
                <a16:creationId xmlns:a16="http://schemas.microsoft.com/office/drawing/2014/main" id="{E4EA384B-0282-D559-F4AD-E6BDC05E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97841"/>
              </p:ext>
            </p:extLst>
          </p:nvPr>
        </p:nvGraphicFramePr>
        <p:xfrm>
          <a:off x="6528048" y="1556792"/>
          <a:ext cx="3384376" cy="192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/>
                      <a:r>
                        <a:rPr lang="de-DE" sz="1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15099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LinkedIn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contacts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Referred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contacts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477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19B81A-E825-FA9C-7ECE-B7B814D9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-155469"/>
            <a:ext cx="10586099" cy="720725"/>
          </a:xfrm>
        </p:spPr>
        <p:txBody>
          <a:bodyPr/>
          <a:lstStyle/>
          <a:p>
            <a:r>
              <a:rPr lang="de-DE" err="1"/>
              <a:t>Semi</a:t>
            </a:r>
            <a:r>
              <a:rPr lang="de-DE"/>
              <a:t> Structured Interviews – </a:t>
            </a:r>
            <a:r>
              <a:rPr lang="de-DE" err="1"/>
              <a:t>Statistics</a:t>
            </a:r>
            <a:r>
              <a:rPr lang="de-DE"/>
              <a:t> 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519A76-930B-27CE-ACB4-EBC3F73C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8B4CD4-47F1-1633-CD06-64CEF62E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0893C-9AA7-6ED7-9787-C5F6CD7B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A1690317-9213-7894-A97B-15E5F822A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12203"/>
              </p:ext>
            </p:extLst>
          </p:nvPr>
        </p:nvGraphicFramePr>
        <p:xfrm>
          <a:off x="551384" y="835662"/>
          <a:ext cx="10586100" cy="568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40965779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26935204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04091024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4707359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901582105"/>
                    </a:ext>
                  </a:extLst>
                </a:gridCol>
                <a:gridCol w="1369076">
                  <a:extLst>
                    <a:ext uri="{9D8B030D-6E8A-4147-A177-3AD203B41FA5}">
                      <a16:colId xmlns:a16="http://schemas.microsoft.com/office/drawing/2014/main" val="1666946098"/>
                    </a:ext>
                  </a:extLst>
                </a:gridCol>
              </a:tblGrid>
              <a:tr h="583598">
                <a:tc>
                  <a:txBody>
                    <a:bodyPr/>
                    <a:lstStyle/>
                    <a:p>
                      <a:r>
                        <a:rPr lang="de-DE" sz="1600"/>
                        <a:t>Count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err="1"/>
                        <a:t>Role</a:t>
                      </a:r>
                      <a:endParaRPr lang="de-DE" sz="160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Industry Domain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err="1"/>
                        <a:t>Organization</a:t>
                      </a:r>
                      <a:r>
                        <a:rPr lang="de-DE" sz="1600"/>
                        <a:t> Size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Experience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Duration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35187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External </a:t>
                      </a:r>
                      <a:r>
                        <a:rPr lang="de-DE" sz="1600" dirty="0" err="1"/>
                        <a:t>Counsel</a:t>
                      </a:r>
                      <a:r>
                        <a:rPr lang="de-DE" sz="16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Law Firm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50'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45827"/>
                  </a:ext>
                </a:extLst>
              </a:tr>
              <a:tr h="357874">
                <a:tc>
                  <a:txBody>
                    <a:bodyPr/>
                    <a:lstStyle/>
                    <a:p>
                      <a:r>
                        <a:rPr lang="de-DE" sz="160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Founder, External </a:t>
                      </a:r>
                      <a:r>
                        <a:rPr lang="de-DE" sz="1600" dirty="0" err="1"/>
                        <a:t>Counsel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Law Firm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Large-</a:t>
                      </a:r>
                      <a:r>
                        <a:rPr lang="de-DE" sz="1600" dirty="0" err="1"/>
                        <a:t>sized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40'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91166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External </a:t>
                      </a:r>
                      <a:r>
                        <a:rPr lang="de-DE" sz="1600" dirty="0" err="1"/>
                        <a:t>Counsel</a:t>
                      </a:r>
                      <a:r>
                        <a:rPr lang="de-DE" sz="16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Law Firm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85'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05112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External </a:t>
                      </a:r>
                      <a:r>
                        <a:rPr lang="de-DE" sz="1600" dirty="0" err="1"/>
                        <a:t>Counsel</a:t>
                      </a:r>
                      <a:r>
                        <a:rPr lang="de-DE" sz="16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Law Firm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60'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65707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Head </a:t>
                      </a:r>
                      <a:r>
                        <a:rPr lang="de-DE" sz="1600" err="1"/>
                        <a:t>of</a:t>
                      </a:r>
                      <a:r>
                        <a:rPr lang="de-DE" sz="1600"/>
                        <a:t> Data Privacy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Media Group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5-10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79'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40806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Legal </a:t>
                      </a:r>
                      <a:r>
                        <a:rPr lang="de-DE" sz="1600" err="1"/>
                        <a:t>Counsel</a:t>
                      </a:r>
                      <a:r>
                        <a:rPr lang="de-DE" sz="160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Health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77'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88191"/>
                  </a:ext>
                </a:extLst>
              </a:tr>
              <a:tr h="583598">
                <a:tc>
                  <a:txBody>
                    <a:bodyPr/>
                    <a:lstStyle/>
                    <a:p>
                      <a:r>
                        <a:rPr lang="de-DE" sz="160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DPO, Legal </a:t>
                      </a:r>
                      <a:r>
                        <a:rPr lang="de-DE" sz="1600" err="1"/>
                        <a:t>Counsel</a:t>
                      </a:r>
                      <a:r>
                        <a:rPr lang="de-DE" sz="1600"/>
                        <a:t>, Founder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Finance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Small-</a:t>
                      </a:r>
                      <a:r>
                        <a:rPr lang="de-DE" sz="1600" dirty="0" err="1"/>
                        <a:t>sized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60'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80867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Legal </a:t>
                      </a:r>
                      <a:r>
                        <a:rPr lang="de-DE" sz="1600" err="1"/>
                        <a:t>Counsel</a:t>
                      </a:r>
                      <a:r>
                        <a:rPr lang="de-DE" sz="160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Payment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50'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6653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Legal </a:t>
                      </a:r>
                      <a:r>
                        <a:rPr lang="de-DE" sz="1600" err="1"/>
                        <a:t>Counsel</a:t>
                      </a:r>
                      <a:r>
                        <a:rPr lang="de-DE" sz="160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Manufacturing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r>
                        <a:rPr lang="de-DE" sz="160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60'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09701"/>
                  </a:ext>
                </a:extLst>
              </a:tr>
              <a:tr h="583598">
                <a:tc>
                  <a:txBody>
                    <a:bodyPr/>
                    <a:lstStyle/>
                    <a:p>
                      <a:r>
                        <a:rPr lang="de-DE" sz="160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General Deputy Manager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Telecommunications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Large-</a:t>
                      </a:r>
                      <a:r>
                        <a:rPr lang="de-DE" sz="1600" err="1"/>
                        <a:t>sized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5-10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45'</a:t>
                      </a:r>
                    </a:p>
                    <a:p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8542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11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Law Student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Academia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1-3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77'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45933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12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Researcher, </a:t>
                      </a:r>
                      <a:r>
                        <a:rPr lang="de-DE" sz="1600" err="1"/>
                        <a:t>Lawyer</a:t>
                      </a:r>
                      <a:endParaRPr lang="de-DE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Law Firm, Academia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Medium-</a:t>
                      </a:r>
                      <a:r>
                        <a:rPr lang="de-DE" sz="1600" dirty="0" err="1"/>
                        <a:t>sized</a:t>
                      </a:r>
                      <a:r>
                        <a:rPr lang="de-DE" sz="16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1-3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30'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15028"/>
                  </a:ext>
                </a:extLst>
              </a:tr>
              <a:tr h="333485">
                <a:tc>
                  <a:txBody>
                    <a:bodyPr/>
                    <a:lstStyle/>
                    <a:p>
                      <a:r>
                        <a:rPr lang="de-DE" sz="1600"/>
                        <a:t>13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Researcher, </a:t>
                      </a:r>
                      <a:r>
                        <a:rPr lang="de-DE" sz="1600" dirty="0" err="1"/>
                        <a:t>Lawyer</a:t>
                      </a:r>
                      <a:endParaRPr lang="de-DE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Academia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1-3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30'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41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509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A58FDB0-0471-44F3-1FA9-5DD52504D232}"/>
              </a:ext>
            </a:extLst>
          </p:cNvPr>
          <p:cNvSpPr/>
          <p:nvPr/>
        </p:nvSpPr>
        <p:spPr bwMode="auto">
          <a:xfrm>
            <a:off x="332902" y="980728"/>
            <a:ext cx="5403057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Motivation and Background </a:t>
            </a:r>
          </a:p>
          <a:p>
            <a:pPr>
              <a:lnSpc>
                <a:spcPct val="150000"/>
              </a:lnSpc>
            </a:pPr>
            <a:r>
              <a:rPr lang="en-US" dirty="0"/>
              <a:t>Methodology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Initial Results </a:t>
            </a:r>
          </a:p>
          <a:p>
            <a:pPr>
              <a:lnSpc>
                <a:spcPct val="150000"/>
              </a:lnSpc>
            </a:pPr>
            <a:r>
              <a:rPr lang="en-US" dirty="0"/>
              <a:t>Expected Outcome 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 </a:t>
            </a:r>
          </a:p>
          <a:p>
            <a:pPr>
              <a:lnSpc>
                <a:spcPct val="150000"/>
              </a:lnSpc>
            </a:pPr>
            <a:r>
              <a:rPr lang="en-US" dirty="0"/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22859246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92650" y="1498800"/>
            <a:ext cx="99484" cy="160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96622" y="1580870"/>
            <a:ext cx="154840" cy="1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CC3314-4ACF-066B-D29A-419016C7C305}"/>
              </a:ext>
            </a:extLst>
          </p:cNvPr>
          <p:cNvSpPr/>
          <p:nvPr/>
        </p:nvSpPr>
        <p:spPr bwMode="auto">
          <a:xfrm>
            <a:off x="2221606" y="1131076"/>
            <a:ext cx="8698930" cy="57547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DE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Technologies in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 Privacy Compliance?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55640" y="993827"/>
            <a:ext cx="170647" cy="18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Arial" pitchFamily="34" charset="0"/>
            </a:endParaRP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6AFCC506-D728-541F-DDDC-A979CE044C2D}"/>
              </a:ext>
            </a:extLst>
          </p:cNvPr>
          <p:cNvSpPr/>
          <p:nvPr/>
        </p:nvSpPr>
        <p:spPr bwMode="auto">
          <a:xfrm>
            <a:off x="455570" y="1127011"/>
            <a:ext cx="1405648" cy="55349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accent5"/>
                </a:solidFill>
                <a:cs typeface="Arial" pitchFamily="34" charset="0"/>
              </a:rPr>
              <a:t>Q1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2D6C5DD-0D15-6559-C2A7-8EFF2F4375EC}"/>
              </a:ext>
            </a:extLst>
          </p:cNvPr>
          <p:cNvSpPr/>
          <p:nvPr/>
        </p:nvSpPr>
        <p:spPr bwMode="auto">
          <a:xfrm>
            <a:off x="455570" y="2471183"/>
            <a:ext cx="10442405" cy="27729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600" dirty="0">
              <a:solidFill>
                <a:srgbClr val="333333"/>
              </a:solidFill>
              <a:latin typeface="Roboto-Light"/>
            </a:endParaRPr>
          </a:p>
          <a:p>
            <a:endParaRPr lang="de-DE" sz="1600" dirty="0">
              <a:solidFill>
                <a:srgbClr val="333333"/>
              </a:solidFill>
              <a:latin typeface="Roboto-Light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600" dirty="0">
              <a:solidFill>
                <a:srgbClr val="333333"/>
              </a:solidFill>
              <a:latin typeface="Roboto-Light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600" dirty="0">
                <a:solidFill>
                  <a:srgbClr val="333333"/>
                </a:solidFill>
                <a:latin typeface="Roboto-Light"/>
              </a:rPr>
              <a:t>Legal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experts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…</a:t>
            </a:r>
          </a:p>
          <a:p>
            <a:pPr lvl="1"/>
            <a:endParaRPr lang="de-DE" sz="1600" dirty="0">
              <a:solidFill>
                <a:srgbClr val="333333"/>
              </a:solidFill>
              <a:latin typeface="Roboto-Light"/>
            </a:endParaRPr>
          </a:p>
          <a:p>
            <a:pPr lvl="1"/>
            <a:r>
              <a:rPr lang="de-DE" sz="1600" dirty="0">
                <a:solidFill>
                  <a:srgbClr val="333333"/>
                </a:solidFill>
                <a:latin typeface="Roboto-Light"/>
              </a:rPr>
              <a:t>… </a:t>
            </a:r>
            <a:r>
              <a:rPr lang="de-DE" sz="1600" b="1" dirty="0" err="1">
                <a:solidFill>
                  <a:srgbClr val="333333"/>
                </a:solidFill>
                <a:latin typeface="Roboto-Light"/>
              </a:rPr>
              <a:t>help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the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companies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to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meet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the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regulatory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and legal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requirements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for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the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collection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,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processing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, and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maintenance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of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personal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information</a:t>
            </a:r>
            <a:endParaRPr lang="de-DE" sz="1600" dirty="0">
              <a:solidFill>
                <a:srgbClr val="333333"/>
              </a:solidFill>
              <a:latin typeface="Roboto-Light"/>
            </a:endParaRPr>
          </a:p>
          <a:p>
            <a:pPr marL="742950" lvl="1" indent="-285750">
              <a:buFontTx/>
              <a:buChar char="-"/>
            </a:pPr>
            <a:endParaRPr lang="de-DE" sz="1600" dirty="0">
              <a:solidFill>
                <a:srgbClr val="333333"/>
              </a:solidFill>
              <a:latin typeface="Roboto-Light"/>
            </a:endParaRPr>
          </a:p>
          <a:p>
            <a:pPr lvl="1"/>
            <a:r>
              <a:rPr lang="de-DE" sz="1600" dirty="0">
                <a:solidFill>
                  <a:srgbClr val="333333"/>
                </a:solidFill>
                <a:latin typeface="Roboto-Light"/>
              </a:rPr>
              <a:t>… </a:t>
            </a:r>
            <a:r>
              <a:rPr lang="de-DE" sz="1600" b="1" dirty="0" err="1">
                <a:solidFill>
                  <a:srgbClr val="333333"/>
                </a:solidFill>
                <a:latin typeface="Roboto-Light"/>
              </a:rPr>
              <a:t>measure</a:t>
            </a:r>
            <a:r>
              <a:rPr lang="de-DE" sz="1600" b="1" dirty="0">
                <a:solidFill>
                  <a:srgbClr val="333333"/>
                </a:solidFill>
                <a:latin typeface="Roboto-Light"/>
              </a:rPr>
              <a:t> PETs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according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to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data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protection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principles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which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are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set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out in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data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protection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law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and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regulations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 (e.g.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data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minimisation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,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state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of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the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art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or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storage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limitation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)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by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developing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a „Data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Protection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Impact Assessment“ </a:t>
            </a:r>
          </a:p>
          <a:p>
            <a:pPr lvl="1"/>
            <a:endParaRPr lang="de-DE" sz="1600" dirty="0">
              <a:solidFill>
                <a:srgbClr val="333333"/>
              </a:solidFill>
              <a:latin typeface="Roboto-Ligh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333333"/>
                </a:solidFill>
                <a:latin typeface="Roboto-Light"/>
              </a:rPr>
              <a:t>Legal and technical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expertise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is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urgently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  <a:r>
              <a:rPr lang="de-DE" sz="1600" dirty="0" err="1">
                <a:solidFill>
                  <a:srgbClr val="333333"/>
                </a:solidFill>
                <a:latin typeface="Roboto-Light"/>
              </a:rPr>
              <a:t>needed</a:t>
            </a:r>
            <a:r>
              <a:rPr lang="de-DE" sz="1600" dirty="0">
                <a:solidFill>
                  <a:srgbClr val="333333"/>
                </a:solidFill>
                <a:latin typeface="Roboto-Light"/>
              </a:rPr>
              <a:t> </a:t>
            </a:r>
          </a:p>
          <a:p>
            <a:pPr lvl="1"/>
            <a:endParaRPr lang="de-DE" sz="1600" i="1" dirty="0">
              <a:solidFill>
                <a:schemeClr val="accent4"/>
              </a:solidFill>
              <a:latin typeface="Roboto-Light"/>
            </a:endParaRPr>
          </a:p>
          <a:p>
            <a:pPr lvl="1"/>
            <a:endParaRPr lang="de-DE" sz="1700" dirty="0">
              <a:solidFill>
                <a:srgbClr val="333333"/>
              </a:solidFill>
              <a:latin typeface="Roboto-Light"/>
            </a:endParaRPr>
          </a:p>
          <a:p>
            <a:pPr lvl="1"/>
            <a:endParaRPr lang="de-DE" sz="1700" dirty="0">
              <a:solidFill>
                <a:srgbClr val="333333"/>
              </a:solidFill>
              <a:latin typeface="Roboto-Light"/>
            </a:endParaRPr>
          </a:p>
        </p:txBody>
      </p:sp>
    </p:spTree>
    <p:extLst>
      <p:ext uri="{BB962C8B-B14F-4D97-AF65-F5344CB8AC3E}">
        <p14:creationId xmlns:p14="http://schemas.microsoft.com/office/powerpoint/2010/main" val="287488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92650" y="1498800"/>
            <a:ext cx="99484" cy="160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96622" y="1580870"/>
            <a:ext cx="154840" cy="1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CC3314-4ACF-066B-D29A-419016C7C305}"/>
              </a:ext>
            </a:extLst>
          </p:cNvPr>
          <p:cNvSpPr/>
          <p:nvPr/>
        </p:nvSpPr>
        <p:spPr bwMode="auto">
          <a:xfrm>
            <a:off x="2221606" y="1130967"/>
            <a:ext cx="7906842" cy="57547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obstacles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faced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46558" y="1157910"/>
            <a:ext cx="170647" cy="18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Arial" pitchFamily="34" charset="0"/>
            </a:endParaRP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6AFCC506-D728-541F-DDDC-A979CE044C2D}"/>
              </a:ext>
            </a:extLst>
          </p:cNvPr>
          <p:cNvSpPr/>
          <p:nvPr/>
        </p:nvSpPr>
        <p:spPr bwMode="auto">
          <a:xfrm>
            <a:off x="492650" y="1127011"/>
            <a:ext cx="1405648" cy="55349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>
                <a:solidFill>
                  <a:schemeClr val="accent5"/>
                </a:solidFill>
                <a:cs typeface="Arial" pitchFamily="34" charset="0"/>
              </a:rPr>
              <a:t>Q2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AF7F4A-9921-F293-8E3F-F064FBB4F28A}"/>
              </a:ext>
            </a:extLst>
          </p:cNvPr>
          <p:cNvSpPr/>
          <p:nvPr/>
        </p:nvSpPr>
        <p:spPr bwMode="auto">
          <a:xfrm>
            <a:off x="2783632" y="3961332"/>
            <a:ext cx="1551067" cy="6335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challenges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2A19A3B-B69A-6DA9-5937-97D4C6154FBE}"/>
              </a:ext>
            </a:extLst>
          </p:cNvPr>
          <p:cNvSpPr/>
          <p:nvPr/>
        </p:nvSpPr>
        <p:spPr bwMode="auto">
          <a:xfrm>
            <a:off x="7507907" y="4336426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rare legal cases so far</a:t>
            </a:r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4B156370-D068-C8A2-1862-6A61FA619460}"/>
              </a:ext>
            </a:extLst>
          </p:cNvPr>
          <p:cNvCxnSpPr>
            <a:cxnSpLocks/>
            <a:stCxn id="13" idx="6"/>
          </p:cNvCxnSpPr>
          <p:nvPr/>
        </p:nvCxnSpPr>
        <p:spPr bwMode="auto">
          <a:xfrm flipV="1">
            <a:off x="4334699" y="2811491"/>
            <a:ext cx="404276" cy="146664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43CE4A72-1892-9729-9C84-C704C9921222}"/>
              </a:ext>
            </a:extLst>
          </p:cNvPr>
          <p:cNvCxnSpPr>
            <a:cxnSpLocks/>
            <a:stCxn id="19" idx="2"/>
            <a:endCxn id="13" idx="6"/>
          </p:cNvCxnSpPr>
          <p:nvPr/>
        </p:nvCxnSpPr>
        <p:spPr bwMode="auto">
          <a:xfrm flipH="1">
            <a:off x="4334699" y="2808307"/>
            <a:ext cx="2217340" cy="1469824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A30A0E5E-6967-40C7-D45A-32D7BCB088C3}"/>
              </a:ext>
            </a:extLst>
          </p:cNvPr>
          <p:cNvCxnSpPr>
            <a:cxnSpLocks/>
            <a:endCxn id="13" idx="6"/>
          </p:cNvCxnSpPr>
          <p:nvPr/>
        </p:nvCxnSpPr>
        <p:spPr bwMode="auto">
          <a:xfrm flipH="1">
            <a:off x="4334699" y="3602678"/>
            <a:ext cx="3173208" cy="67545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33DD20FB-1649-3DE8-BF1C-AA19D150B62D}"/>
              </a:ext>
            </a:extLst>
          </p:cNvPr>
          <p:cNvCxnSpPr>
            <a:cxnSpLocks/>
            <a:stCxn id="13" idx="6"/>
            <a:endCxn id="15" idx="1"/>
          </p:cNvCxnSpPr>
          <p:nvPr/>
        </p:nvCxnSpPr>
        <p:spPr bwMode="auto">
          <a:xfrm>
            <a:off x="4334699" y="4278131"/>
            <a:ext cx="3173208" cy="42633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35098417-4926-89F7-4A3B-CFC894E3E9A5}"/>
              </a:ext>
            </a:extLst>
          </p:cNvPr>
          <p:cNvCxnSpPr>
            <a:cxnSpLocks/>
            <a:stCxn id="13" idx="6"/>
            <a:endCxn id="16" idx="0"/>
          </p:cNvCxnSpPr>
          <p:nvPr/>
        </p:nvCxnSpPr>
        <p:spPr bwMode="auto">
          <a:xfrm>
            <a:off x="4334699" y="4278131"/>
            <a:ext cx="404275" cy="1372168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F259ADCF-76D4-FD4F-87BB-65D51313115E}"/>
              </a:ext>
            </a:extLst>
          </p:cNvPr>
          <p:cNvCxnSpPr>
            <a:cxnSpLocks/>
            <a:stCxn id="13" idx="6"/>
            <a:endCxn id="17" idx="0"/>
          </p:cNvCxnSpPr>
          <p:nvPr/>
        </p:nvCxnSpPr>
        <p:spPr bwMode="auto">
          <a:xfrm>
            <a:off x="4334699" y="4278131"/>
            <a:ext cx="2217339" cy="137722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367DDC5A-8C48-9277-0E87-8D34F8C70453}"/>
              </a:ext>
            </a:extLst>
          </p:cNvPr>
          <p:cNvSpPr/>
          <p:nvPr/>
        </p:nvSpPr>
        <p:spPr bwMode="auto">
          <a:xfrm>
            <a:off x="4108238" y="5650299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lack of technical knowledge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0F7E41D-ADC2-DA47-7FAD-962067CB5FCB}"/>
              </a:ext>
            </a:extLst>
          </p:cNvPr>
          <p:cNvSpPr/>
          <p:nvPr/>
        </p:nvSpPr>
        <p:spPr bwMode="auto">
          <a:xfrm>
            <a:off x="5921302" y="565535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no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regulatory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standard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EA5DD95-5DDF-0F2B-5BBD-B6425698E54E}"/>
              </a:ext>
            </a:extLst>
          </p:cNvPr>
          <p:cNvSpPr/>
          <p:nvPr/>
        </p:nvSpPr>
        <p:spPr bwMode="auto">
          <a:xfrm>
            <a:off x="7507907" y="3225256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lack of guidance from authorities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EAE2B6F-A93C-1D08-FFF2-A4BADA2BE540}"/>
              </a:ext>
            </a:extLst>
          </p:cNvPr>
          <p:cNvSpPr/>
          <p:nvPr/>
        </p:nvSpPr>
        <p:spPr bwMode="auto">
          <a:xfrm>
            <a:off x="5921303" y="2072231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cooperation between IT and Law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3C54EB9-731C-767A-B4AE-02E57244C6F6}"/>
              </a:ext>
            </a:extLst>
          </p:cNvPr>
          <p:cNvSpPr/>
          <p:nvPr/>
        </p:nvSpPr>
        <p:spPr bwMode="auto">
          <a:xfrm>
            <a:off x="4108239" y="206301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“language” barriers  </a:t>
            </a:r>
          </a:p>
        </p:txBody>
      </p:sp>
    </p:spTree>
    <p:extLst>
      <p:ext uri="{BB962C8B-B14F-4D97-AF65-F5344CB8AC3E}">
        <p14:creationId xmlns:p14="http://schemas.microsoft.com/office/powerpoint/2010/main" val="18645108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69757" y="1383072"/>
            <a:ext cx="99484" cy="160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73729" y="1465142"/>
            <a:ext cx="154840" cy="1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CC3314-4ACF-066B-D29A-419016C7C305}"/>
              </a:ext>
            </a:extLst>
          </p:cNvPr>
          <p:cNvSpPr/>
          <p:nvPr/>
        </p:nvSpPr>
        <p:spPr bwMode="auto">
          <a:xfrm>
            <a:off x="2198713" y="1161423"/>
            <a:ext cx="7745728" cy="57547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 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23665" y="1042182"/>
            <a:ext cx="170647" cy="18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Arial" pitchFamily="34" charset="0"/>
            </a:endParaRP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6AFCC506-D728-541F-DDDC-A979CE044C2D}"/>
              </a:ext>
            </a:extLst>
          </p:cNvPr>
          <p:cNvSpPr/>
          <p:nvPr/>
        </p:nvSpPr>
        <p:spPr bwMode="auto">
          <a:xfrm>
            <a:off x="493956" y="1157873"/>
            <a:ext cx="1405648" cy="55349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>
                <a:solidFill>
                  <a:schemeClr val="accent5"/>
                </a:solidFill>
                <a:cs typeface="Arial" pitchFamily="34" charset="0"/>
              </a:rPr>
              <a:t>Q3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2F3DEB-213E-B9D5-9BC5-AD183BC776A5}"/>
              </a:ext>
            </a:extLst>
          </p:cNvPr>
          <p:cNvSpPr/>
          <p:nvPr/>
        </p:nvSpPr>
        <p:spPr bwMode="auto">
          <a:xfrm>
            <a:off x="4909774" y="3896825"/>
            <a:ext cx="1934816" cy="7122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solutions and strategies 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0B48E439-233A-1D82-4FA4-7688FA02AD8E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 flipV="1">
            <a:off x="2764609" y="2994302"/>
            <a:ext cx="2428512" cy="1006834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01EDE76D-78E9-4B50-1A8F-0B4B2BA3F227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 bwMode="auto">
          <a:xfrm flipH="1">
            <a:off x="5877182" y="3017556"/>
            <a:ext cx="10778" cy="879269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96A63DC-39B7-FA0A-DC49-C03A55687B04}"/>
              </a:ext>
            </a:extLst>
          </p:cNvPr>
          <p:cNvCxnSpPr>
            <a:cxnSpLocks/>
            <a:stCxn id="18" idx="3"/>
            <a:endCxn id="20" idx="0"/>
          </p:cNvCxnSpPr>
          <p:nvPr/>
        </p:nvCxnSpPr>
        <p:spPr bwMode="auto">
          <a:xfrm flipH="1">
            <a:off x="2768376" y="4504794"/>
            <a:ext cx="2424745" cy="9824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5EC5531A-AADE-66E5-49EF-2FABB54096D6}"/>
              </a:ext>
            </a:extLst>
          </p:cNvPr>
          <p:cNvCxnSpPr>
            <a:cxnSpLocks/>
            <a:stCxn id="18" idx="7"/>
            <a:endCxn id="14" idx="2"/>
          </p:cNvCxnSpPr>
          <p:nvPr/>
        </p:nvCxnSpPr>
        <p:spPr bwMode="auto">
          <a:xfrm flipV="1">
            <a:off x="6561243" y="3010628"/>
            <a:ext cx="2098851" cy="990508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D1E1E29-4AB9-9811-6F80-8368545939C3}"/>
              </a:ext>
            </a:extLst>
          </p:cNvPr>
          <p:cNvCxnSpPr>
            <a:cxnSpLocks/>
            <a:stCxn id="18" idx="5"/>
            <a:endCxn id="12" idx="0"/>
          </p:cNvCxnSpPr>
          <p:nvPr/>
        </p:nvCxnSpPr>
        <p:spPr bwMode="auto">
          <a:xfrm>
            <a:off x="6561243" y="4504794"/>
            <a:ext cx="2098850" cy="9824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15B05600-9AF0-FDF1-7E82-BB02910D34D2}"/>
              </a:ext>
            </a:extLst>
          </p:cNvPr>
          <p:cNvCxnSpPr>
            <a:cxnSpLocks/>
            <a:stCxn id="18" idx="4"/>
          </p:cNvCxnSpPr>
          <p:nvPr/>
        </p:nvCxnSpPr>
        <p:spPr bwMode="auto">
          <a:xfrm>
            <a:off x="5877182" y="4609105"/>
            <a:ext cx="0" cy="91631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6F9E50F6-74BB-D577-E559-E8149B665CED}"/>
              </a:ext>
            </a:extLst>
          </p:cNvPr>
          <p:cNvCxnSpPr>
            <a:cxnSpLocks/>
            <a:stCxn id="18" idx="6"/>
          </p:cNvCxnSpPr>
          <p:nvPr/>
        </p:nvCxnSpPr>
        <p:spPr bwMode="auto">
          <a:xfrm flipV="1">
            <a:off x="6844590" y="4240072"/>
            <a:ext cx="1843780" cy="1289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91AF7F61-7902-E782-E103-04E380F180A7}"/>
              </a:ext>
            </a:extLst>
          </p:cNvPr>
          <p:cNvCxnSpPr>
            <a:cxnSpLocks/>
            <a:stCxn id="74" idx="3"/>
            <a:endCxn id="18" idx="2"/>
          </p:cNvCxnSpPr>
          <p:nvPr/>
        </p:nvCxnSpPr>
        <p:spPr bwMode="auto">
          <a:xfrm>
            <a:off x="3148924" y="4252965"/>
            <a:ext cx="1760850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1D43FDAA-51C4-FD9A-EE8F-930BD4C03472}"/>
              </a:ext>
            </a:extLst>
          </p:cNvPr>
          <p:cNvSpPr/>
          <p:nvPr/>
        </p:nvSpPr>
        <p:spPr bwMode="auto">
          <a:xfrm>
            <a:off x="1887453" y="3884927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better collaboration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1DF94C9-B2C1-9EF6-6FFC-C8C819ACCDF8}"/>
              </a:ext>
            </a:extLst>
          </p:cNvPr>
          <p:cNvSpPr/>
          <p:nvPr/>
        </p:nvSpPr>
        <p:spPr bwMode="auto">
          <a:xfrm>
            <a:off x="5193121" y="550716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common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definitions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08D2DD7-3479-F0E1-433B-010F0138ED07}"/>
              </a:ext>
            </a:extLst>
          </p:cNvPr>
          <p:cNvSpPr/>
          <p:nvPr/>
        </p:nvSpPr>
        <p:spPr bwMode="auto">
          <a:xfrm>
            <a:off x="8029357" y="548729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certification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11D8541-E2D5-9AC1-EA08-D5155A6038F2}"/>
              </a:ext>
            </a:extLst>
          </p:cNvPr>
          <p:cNvSpPr/>
          <p:nvPr/>
        </p:nvSpPr>
        <p:spPr bwMode="auto">
          <a:xfrm>
            <a:off x="8687783" y="3818686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industry standards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550BEBE-3E7F-E8DA-0EA1-0ED55C7081D0}"/>
              </a:ext>
            </a:extLst>
          </p:cNvPr>
          <p:cNvSpPr/>
          <p:nvPr/>
        </p:nvSpPr>
        <p:spPr bwMode="auto">
          <a:xfrm>
            <a:off x="8029358" y="227455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IT education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898BA79-802F-1EBF-024E-CBB875C53DB9}"/>
              </a:ext>
            </a:extLst>
          </p:cNvPr>
          <p:cNvSpPr/>
          <p:nvPr/>
        </p:nvSpPr>
        <p:spPr bwMode="auto">
          <a:xfrm>
            <a:off x="5257224" y="228148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guidance from regulators 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CB7897B-39B7-9F36-FB2D-121AAAEC944F}"/>
              </a:ext>
            </a:extLst>
          </p:cNvPr>
          <p:cNvSpPr/>
          <p:nvPr/>
        </p:nvSpPr>
        <p:spPr bwMode="auto">
          <a:xfrm>
            <a:off x="2137640" y="2245333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checklists for legal experts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F8FB07E-3D36-DAA3-F6C3-5D0C8ADFB1CE}"/>
              </a:ext>
            </a:extLst>
          </p:cNvPr>
          <p:cNvSpPr/>
          <p:nvPr/>
        </p:nvSpPr>
        <p:spPr bwMode="auto">
          <a:xfrm>
            <a:off x="2137640" y="548729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IT-Tools</a:t>
            </a:r>
          </a:p>
        </p:txBody>
      </p:sp>
    </p:spTree>
    <p:extLst>
      <p:ext uri="{BB962C8B-B14F-4D97-AF65-F5344CB8AC3E}">
        <p14:creationId xmlns:p14="http://schemas.microsoft.com/office/powerpoint/2010/main" val="3437133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53758" y="1368235"/>
            <a:ext cx="99484" cy="160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57730" y="1450305"/>
            <a:ext cx="154840" cy="1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CC3314-4ACF-066B-D29A-419016C7C305}"/>
              </a:ext>
            </a:extLst>
          </p:cNvPr>
          <p:cNvSpPr/>
          <p:nvPr/>
        </p:nvSpPr>
        <p:spPr bwMode="auto">
          <a:xfrm>
            <a:off x="2182714" y="1146586"/>
            <a:ext cx="7745728" cy="57547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 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28478" y="1028969"/>
            <a:ext cx="170647" cy="18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Arial" pitchFamily="34" charset="0"/>
            </a:endParaRP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6AFCC506-D728-541F-DDDC-A979CE044C2D}"/>
              </a:ext>
            </a:extLst>
          </p:cNvPr>
          <p:cNvSpPr/>
          <p:nvPr/>
        </p:nvSpPr>
        <p:spPr bwMode="auto">
          <a:xfrm>
            <a:off x="477957" y="1143036"/>
            <a:ext cx="1405648" cy="55349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>
                <a:solidFill>
                  <a:schemeClr val="accent5"/>
                </a:solidFill>
                <a:cs typeface="Arial" pitchFamily="34" charset="0"/>
              </a:rPr>
              <a:t>Q3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2F3DEB-213E-B9D5-9BC5-AD183BC776A5}"/>
              </a:ext>
            </a:extLst>
          </p:cNvPr>
          <p:cNvSpPr/>
          <p:nvPr/>
        </p:nvSpPr>
        <p:spPr bwMode="auto">
          <a:xfrm>
            <a:off x="4909774" y="3896825"/>
            <a:ext cx="1934816" cy="7122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solutions and strategies  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0B48E439-233A-1D82-4FA4-7688FA02AD8E}"/>
              </a:ext>
            </a:extLst>
          </p:cNvPr>
          <p:cNvCxnSpPr>
            <a:cxnSpLocks/>
            <a:stCxn id="18" idx="1"/>
            <a:endCxn id="16" idx="2"/>
          </p:cNvCxnSpPr>
          <p:nvPr/>
        </p:nvCxnSpPr>
        <p:spPr bwMode="auto">
          <a:xfrm flipH="1" flipV="1">
            <a:off x="2768376" y="2981409"/>
            <a:ext cx="2424745" cy="1019727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01EDE76D-78E9-4B50-1A8F-0B4B2BA3F227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 bwMode="auto">
          <a:xfrm flipH="1">
            <a:off x="5877182" y="3017556"/>
            <a:ext cx="10778" cy="879269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96A63DC-39B7-FA0A-DC49-C03A55687B04}"/>
              </a:ext>
            </a:extLst>
          </p:cNvPr>
          <p:cNvCxnSpPr>
            <a:cxnSpLocks/>
            <a:stCxn id="18" idx="3"/>
            <a:endCxn id="20" idx="0"/>
          </p:cNvCxnSpPr>
          <p:nvPr/>
        </p:nvCxnSpPr>
        <p:spPr bwMode="auto">
          <a:xfrm flipH="1">
            <a:off x="2768376" y="4504794"/>
            <a:ext cx="2424745" cy="9824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5EC5531A-AADE-66E5-49EF-2FABB54096D6}"/>
              </a:ext>
            </a:extLst>
          </p:cNvPr>
          <p:cNvCxnSpPr>
            <a:cxnSpLocks/>
            <a:stCxn id="18" idx="7"/>
            <a:endCxn id="14" idx="2"/>
          </p:cNvCxnSpPr>
          <p:nvPr/>
        </p:nvCxnSpPr>
        <p:spPr bwMode="auto">
          <a:xfrm flipV="1">
            <a:off x="6561243" y="3010628"/>
            <a:ext cx="2098851" cy="990508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D1E1E29-4AB9-9811-6F80-8368545939C3}"/>
              </a:ext>
            </a:extLst>
          </p:cNvPr>
          <p:cNvCxnSpPr>
            <a:cxnSpLocks/>
            <a:stCxn id="18" idx="5"/>
            <a:endCxn id="12" idx="0"/>
          </p:cNvCxnSpPr>
          <p:nvPr/>
        </p:nvCxnSpPr>
        <p:spPr bwMode="auto">
          <a:xfrm>
            <a:off x="6561243" y="4504794"/>
            <a:ext cx="2098850" cy="9824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15B05600-9AF0-FDF1-7E82-BB02910D34D2}"/>
              </a:ext>
            </a:extLst>
          </p:cNvPr>
          <p:cNvCxnSpPr>
            <a:cxnSpLocks/>
            <a:stCxn id="18" idx="4"/>
          </p:cNvCxnSpPr>
          <p:nvPr/>
        </p:nvCxnSpPr>
        <p:spPr bwMode="auto">
          <a:xfrm>
            <a:off x="5877182" y="4609105"/>
            <a:ext cx="0" cy="91631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6F9E50F6-74BB-D577-E559-E8149B665CED}"/>
              </a:ext>
            </a:extLst>
          </p:cNvPr>
          <p:cNvCxnSpPr>
            <a:cxnSpLocks/>
            <a:stCxn id="18" idx="6"/>
          </p:cNvCxnSpPr>
          <p:nvPr/>
        </p:nvCxnSpPr>
        <p:spPr bwMode="auto">
          <a:xfrm flipV="1">
            <a:off x="6844590" y="4240072"/>
            <a:ext cx="1843780" cy="1289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91AF7F61-7902-E782-E103-04E380F180A7}"/>
              </a:ext>
            </a:extLst>
          </p:cNvPr>
          <p:cNvCxnSpPr>
            <a:cxnSpLocks/>
            <a:stCxn id="74" idx="3"/>
            <a:endCxn id="18" idx="2"/>
          </p:cNvCxnSpPr>
          <p:nvPr/>
        </p:nvCxnSpPr>
        <p:spPr bwMode="auto">
          <a:xfrm>
            <a:off x="3148924" y="4252965"/>
            <a:ext cx="1760850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1D43FDAA-51C4-FD9A-EE8F-930BD4C03472}"/>
              </a:ext>
            </a:extLst>
          </p:cNvPr>
          <p:cNvSpPr/>
          <p:nvPr/>
        </p:nvSpPr>
        <p:spPr bwMode="auto">
          <a:xfrm>
            <a:off x="1887453" y="3884927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better collaboration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1DF94C9-B2C1-9EF6-6FFC-C8C819ACCDF8}"/>
              </a:ext>
            </a:extLst>
          </p:cNvPr>
          <p:cNvSpPr/>
          <p:nvPr/>
        </p:nvSpPr>
        <p:spPr bwMode="auto">
          <a:xfrm>
            <a:off x="5193121" y="550716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err="1">
                <a:solidFill>
                  <a:schemeClr val="tx1"/>
                </a:solidFill>
                <a:cs typeface="Arial" pitchFamily="34" charset="0"/>
              </a:rPr>
              <a:t>common</a:t>
            </a:r>
            <a:r>
              <a:rPr lang="de-DE" sz="12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definitions</a:t>
            </a:r>
            <a:endParaRPr lang="de-DE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08D2DD7-3479-F0E1-433B-010F0138ED07}"/>
              </a:ext>
            </a:extLst>
          </p:cNvPr>
          <p:cNvSpPr/>
          <p:nvPr/>
        </p:nvSpPr>
        <p:spPr bwMode="auto">
          <a:xfrm>
            <a:off x="8029357" y="548729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certification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11D8541-E2D5-9AC1-EA08-D5155A6038F2}"/>
              </a:ext>
            </a:extLst>
          </p:cNvPr>
          <p:cNvSpPr/>
          <p:nvPr/>
        </p:nvSpPr>
        <p:spPr bwMode="auto">
          <a:xfrm>
            <a:off x="8687783" y="3818686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industry standards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550BEBE-3E7F-E8DA-0EA1-0ED55C7081D0}"/>
              </a:ext>
            </a:extLst>
          </p:cNvPr>
          <p:cNvSpPr/>
          <p:nvPr/>
        </p:nvSpPr>
        <p:spPr bwMode="auto">
          <a:xfrm>
            <a:off x="8029358" y="227455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IT education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898BA79-802F-1EBF-024E-CBB875C53DB9}"/>
              </a:ext>
            </a:extLst>
          </p:cNvPr>
          <p:cNvSpPr/>
          <p:nvPr/>
        </p:nvSpPr>
        <p:spPr bwMode="auto">
          <a:xfrm>
            <a:off x="5257224" y="228148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guidance from regulators 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CB7897B-39B7-9F36-FB2D-121AAAEC944F}"/>
              </a:ext>
            </a:extLst>
          </p:cNvPr>
          <p:cNvSpPr/>
          <p:nvPr/>
        </p:nvSpPr>
        <p:spPr bwMode="auto">
          <a:xfrm>
            <a:off x="2137640" y="2245333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checklists for legal experts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F8FB07E-3D36-DAA3-F6C3-5D0C8ADFB1CE}"/>
              </a:ext>
            </a:extLst>
          </p:cNvPr>
          <p:cNvSpPr/>
          <p:nvPr/>
        </p:nvSpPr>
        <p:spPr bwMode="auto">
          <a:xfrm>
            <a:off x="2137640" y="548729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IT-Tools</a:t>
            </a:r>
          </a:p>
        </p:txBody>
      </p:sp>
    </p:spTree>
    <p:extLst>
      <p:ext uri="{BB962C8B-B14F-4D97-AF65-F5344CB8AC3E}">
        <p14:creationId xmlns:p14="http://schemas.microsoft.com/office/powerpoint/2010/main" val="29334018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A58FDB0-0471-44F3-1FA9-5DD52504D232}"/>
              </a:ext>
            </a:extLst>
          </p:cNvPr>
          <p:cNvSpPr/>
          <p:nvPr/>
        </p:nvSpPr>
        <p:spPr bwMode="auto">
          <a:xfrm>
            <a:off x="332902" y="980728"/>
            <a:ext cx="5403057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Motivation and Background </a:t>
            </a:r>
          </a:p>
          <a:p>
            <a:pPr>
              <a:lnSpc>
                <a:spcPct val="150000"/>
              </a:lnSpc>
            </a:pPr>
            <a:r>
              <a:rPr lang="en-US" dirty="0"/>
              <a:t>Methodology </a:t>
            </a:r>
          </a:p>
          <a:p>
            <a:pPr>
              <a:lnSpc>
                <a:spcPct val="150000"/>
              </a:lnSpc>
            </a:pPr>
            <a:r>
              <a:rPr lang="en-US" dirty="0"/>
              <a:t>Initial Results </a:t>
            </a:r>
          </a:p>
          <a:p>
            <a:pPr>
              <a:lnSpc>
                <a:spcPct val="150000"/>
              </a:lnSpc>
            </a:pPr>
            <a:r>
              <a:rPr lang="en-US" dirty="0"/>
              <a:t>Expected Outcome 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 </a:t>
            </a:r>
          </a:p>
          <a:p>
            <a:pPr>
              <a:lnSpc>
                <a:spcPct val="150000"/>
              </a:lnSpc>
            </a:pPr>
            <a:r>
              <a:rPr lang="en-US" dirty="0"/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15775847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DD8B94D-76C5-4BAF-C0A3-EC80E00BA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4856960"/>
            <a:ext cx="4752528" cy="1524791"/>
          </a:xfrm>
        </p:spPr>
        <p:txBody>
          <a:bodyPr>
            <a:normAutofit/>
          </a:bodyPr>
          <a:lstStyle/>
          <a:p>
            <a:pPr marL="0" indent="0"/>
            <a:endParaRPr lang="de-DE" dirty="0"/>
          </a:p>
          <a:p>
            <a:pPr marL="642937" lvl="1" indent="-285750">
              <a:buFontTx/>
              <a:buChar char="-"/>
            </a:pPr>
            <a:endParaRPr lang="de-DE" dirty="0">
              <a:sym typeface="Wingdings" pitchFamily="2" charset="2"/>
            </a:endParaRPr>
          </a:p>
          <a:p>
            <a:pPr marL="642937" lvl="1" indent="-285750">
              <a:buFontTx/>
              <a:buChar char="-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A4E5AB-EA62-B05D-1727-69AFF56B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89" y="166413"/>
            <a:ext cx="10586099" cy="720725"/>
          </a:xfrm>
        </p:spPr>
        <p:txBody>
          <a:bodyPr/>
          <a:lstStyle/>
          <a:p>
            <a:r>
              <a:rPr lang="de-DE" dirty="0"/>
              <a:t>Outlook - </a:t>
            </a:r>
            <a:r>
              <a:rPr lang="de-DE" dirty="0" err="1"/>
              <a:t>Checklists</a:t>
            </a:r>
            <a:r>
              <a:rPr lang="de-DE" dirty="0"/>
              <a:t>  </a:t>
            </a:r>
            <a:br>
              <a:rPr lang="de-DE" dirty="0"/>
            </a:b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Methodology</a:t>
            </a:r>
            <a:endParaRPr lang="de-DE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BF23B-3182-0639-52E5-A23E0414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CEF15-A539-E6DE-D9F4-12BCA9F4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C4D550-44C1-E125-F29C-7065876B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FB0E7D9-0425-5B3E-CD36-C9D3D438821C}"/>
              </a:ext>
            </a:extLst>
          </p:cNvPr>
          <p:cNvSpPr txBox="1">
            <a:spLocks/>
          </p:cNvSpPr>
          <p:nvPr/>
        </p:nvSpPr>
        <p:spPr bwMode="auto">
          <a:xfrm>
            <a:off x="5830190" y="2435577"/>
            <a:ext cx="4866349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 sz="1300" b="0" i="0" u="none" strike="noStrike">
                <a:solidFill>
                  <a:srgbClr val="333333"/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600" b="1" kern="0" dirty="0">
                <a:solidFill>
                  <a:schemeClr val="tx1"/>
                </a:solidFill>
              </a:rPr>
              <a:t>Systematic Literature Review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GB" sz="1600" kern="0" dirty="0" err="1">
                <a:solidFill>
                  <a:schemeClr val="tx1"/>
                </a:solidFill>
              </a:rPr>
              <a:t>Analyze</a:t>
            </a:r>
            <a:r>
              <a:rPr lang="en-GB" sz="1600" kern="0" dirty="0">
                <a:solidFill>
                  <a:schemeClr val="tx1"/>
                </a:solidFill>
              </a:rPr>
              <a:t> data protection laws on existing regulatory requirements for Privacy by Design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GB" sz="1600" kern="0" dirty="0" err="1">
                <a:solidFill>
                  <a:schemeClr val="tx1"/>
                </a:solidFill>
              </a:rPr>
              <a:t>Analyze</a:t>
            </a:r>
            <a:r>
              <a:rPr lang="en-GB" sz="1600" kern="0" dirty="0">
                <a:solidFill>
                  <a:schemeClr val="tx1"/>
                </a:solidFill>
              </a:rPr>
              <a:t> selected PETs on existing legal aspects of data privacy compliance 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GB" sz="1600" kern="0" dirty="0">
                <a:solidFill>
                  <a:schemeClr val="tx1"/>
                </a:solidFill>
              </a:rPr>
              <a:t>Collect and </a:t>
            </a:r>
            <a:r>
              <a:rPr lang="en-GB" sz="1600" kern="0" dirty="0" err="1">
                <a:solidFill>
                  <a:schemeClr val="tx1"/>
                </a:solidFill>
              </a:rPr>
              <a:t>analyze</a:t>
            </a:r>
            <a:r>
              <a:rPr lang="en-GB" sz="1600" kern="0" dirty="0">
                <a:solidFill>
                  <a:schemeClr val="tx1"/>
                </a:solidFill>
              </a:rPr>
              <a:t> already existing checklists for data privacy compliance</a:t>
            </a:r>
          </a:p>
          <a:p>
            <a:pPr marL="0" indent="0"/>
            <a:endParaRPr lang="en-GB" sz="1600" kern="0" dirty="0">
              <a:solidFill>
                <a:schemeClr val="tx1"/>
              </a:solidFill>
            </a:endParaRPr>
          </a:p>
          <a:p>
            <a:pPr marL="0" indent="0"/>
            <a:r>
              <a:rPr lang="en-GB" sz="1600" kern="0" dirty="0">
                <a:solidFill>
                  <a:schemeClr val="tx1"/>
                </a:solidFill>
                <a:sym typeface="Wingdings" pitchFamily="2" charset="2"/>
              </a:rPr>
              <a:t> Create checklists for selected PETs </a:t>
            </a: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F4372D1-44E8-723B-68BA-91EA872E9152}"/>
              </a:ext>
            </a:extLst>
          </p:cNvPr>
          <p:cNvSpPr txBox="1"/>
          <p:nvPr/>
        </p:nvSpPr>
        <p:spPr>
          <a:xfrm>
            <a:off x="665597" y="2284839"/>
            <a:ext cx="154840" cy="1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F9168A-8261-DED2-3C4D-5A5429B06BF6}"/>
              </a:ext>
            </a:extLst>
          </p:cNvPr>
          <p:cNvSpPr txBox="1"/>
          <p:nvPr/>
        </p:nvSpPr>
        <p:spPr>
          <a:xfrm>
            <a:off x="2815533" y="1861879"/>
            <a:ext cx="170647" cy="18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Arial" pitchFamily="34" charset="0"/>
            </a:endParaRPr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59E5017B-01C6-E291-465E-BA73BEA91E08}"/>
              </a:ext>
            </a:extLst>
          </p:cNvPr>
          <p:cNvSpPr txBox="1">
            <a:spLocks/>
          </p:cNvSpPr>
          <p:nvPr/>
        </p:nvSpPr>
        <p:spPr bwMode="auto">
          <a:xfrm>
            <a:off x="665597" y="3141858"/>
            <a:ext cx="3185620" cy="1274976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DE" sz="1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PETs in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/>
            <a:endParaRPr lang="de-DE" sz="1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B15F8015-EE06-B23E-14ED-CE04AFE5C9ED}"/>
              </a:ext>
            </a:extLst>
          </p:cNvPr>
          <p:cNvSpPr/>
          <p:nvPr/>
        </p:nvSpPr>
        <p:spPr bwMode="auto">
          <a:xfrm>
            <a:off x="4390209" y="3459741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8A9AE32E-99D2-7D80-88E0-1AF1A757D0BB}"/>
              </a:ext>
            </a:extLst>
          </p:cNvPr>
          <p:cNvSpPr txBox="1">
            <a:spLocks/>
          </p:cNvSpPr>
          <p:nvPr/>
        </p:nvSpPr>
        <p:spPr bwMode="auto">
          <a:xfrm>
            <a:off x="5837311" y="5155171"/>
            <a:ext cx="4866349" cy="634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 sz="1300" b="0" i="0" u="none" strike="noStrike">
                <a:solidFill>
                  <a:srgbClr val="333333"/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sz="1600" b="1" kern="0" dirty="0"/>
              <a:t>(Survey)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de-DE" sz="1600" kern="0" dirty="0"/>
              <a:t>Feedback on </a:t>
            </a:r>
            <a:r>
              <a:rPr lang="de-DE" sz="1600" kern="0" dirty="0" err="1"/>
              <a:t>checklists</a:t>
            </a:r>
            <a:r>
              <a:rPr lang="de-DE" sz="1600" kern="0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14685A-01D0-A27B-9A30-E80B3E7466DD}"/>
              </a:ext>
            </a:extLst>
          </p:cNvPr>
          <p:cNvSpPr txBox="1"/>
          <p:nvPr/>
        </p:nvSpPr>
        <p:spPr>
          <a:xfrm>
            <a:off x="332902" y="1216017"/>
            <a:ext cx="10570275" cy="923330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de-DE" i="1" dirty="0">
                <a:solidFill>
                  <a:schemeClr val="accent4"/>
                </a:solidFill>
              </a:rPr>
              <a:t>„So, </a:t>
            </a:r>
            <a:r>
              <a:rPr lang="de-DE" i="1" dirty="0" err="1">
                <a:solidFill>
                  <a:schemeClr val="accent4"/>
                </a:solidFill>
              </a:rPr>
              <a:t>checklists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are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absolutely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helpful</a:t>
            </a:r>
            <a:r>
              <a:rPr lang="de-DE" i="1" dirty="0">
                <a:solidFill>
                  <a:schemeClr val="accent4"/>
                </a:solidFill>
              </a:rPr>
              <a:t> and </a:t>
            </a:r>
            <a:r>
              <a:rPr lang="de-DE" i="1" dirty="0" err="1">
                <a:solidFill>
                  <a:schemeClr val="accent4"/>
                </a:solidFill>
              </a:rPr>
              <a:t>good</a:t>
            </a:r>
            <a:r>
              <a:rPr lang="de-DE" i="1" dirty="0">
                <a:solidFill>
                  <a:schemeClr val="accent4"/>
                </a:solidFill>
              </a:rPr>
              <a:t>. I </a:t>
            </a:r>
            <a:r>
              <a:rPr lang="de-DE" i="1" dirty="0" err="1">
                <a:solidFill>
                  <a:schemeClr val="accent4"/>
                </a:solidFill>
              </a:rPr>
              <a:t>would</a:t>
            </a:r>
            <a:r>
              <a:rPr lang="de-DE" i="1" dirty="0">
                <a:solidFill>
                  <a:schemeClr val="accent4"/>
                </a:solidFill>
              </a:rPr>
              <a:t> like </a:t>
            </a:r>
            <a:r>
              <a:rPr lang="de-DE" i="1" dirty="0" err="1">
                <a:solidFill>
                  <a:schemeClr val="accent4"/>
                </a:solidFill>
              </a:rPr>
              <a:t>to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have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them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too</a:t>
            </a:r>
            <a:r>
              <a:rPr lang="de-DE" i="1" dirty="0">
                <a:solidFill>
                  <a:schemeClr val="accent4"/>
                </a:solidFill>
              </a:rPr>
              <a:t>, </a:t>
            </a:r>
            <a:r>
              <a:rPr lang="de-DE" i="1" dirty="0" err="1">
                <a:solidFill>
                  <a:schemeClr val="accent4"/>
                </a:solidFill>
              </a:rPr>
              <a:t>they</a:t>
            </a:r>
            <a:r>
              <a:rPr lang="de-DE" i="1" dirty="0">
                <a:solidFill>
                  <a:schemeClr val="accent4"/>
                </a:solidFill>
              </a:rPr>
              <a:t> just </a:t>
            </a:r>
            <a:r>
              <a:rPr lang="de-DE" i="1" dirty="0" err="1">
                <a:solidFill>
                  <a:schemeClr val="accent4"/>
                </a:solidFill>
              </a:rPr>
              <a:t>don't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really</a:t>
            </a:r>
            <a:r>
              <a:rPr lang="de-DE" i="1" dirty="0">
                <a:solidFill>
                  <a:schemeClr val="accent4"/>
                </a:solidFill>
              </a:rPr>
              <a:t> </a:t>
            </a:r>
            <a:r>
              <a:rPr lang="de-DE" i="1" dirty="0" err="1">
                <a:solidFill>
                  <a:schemeClr val="accent4"/>
                </a:solidFill>
              </a:rPr>
              <a:t>exist</a:t>
            </a:r>
            <a:r>
              <a:rPr lang="de-DE" i="1" dirty="0">
                <a:solidFill>
                  <a:schemeClr val="accent4"/>
                </a:solidFill>
              </a:rPr>
              <a:t>.“ 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9405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53758" y="1368235"/>
            <a:ext cx="99484" cy="160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57730" y="1450305"/>
            <a:ext cx="154840" cy="1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CC3314-4ACF-066B-D29A-419016C7C305}"/>
              </a:ext>
            </a:extLst>
          </p:cNvPr>
          <p:cNvSpPr/>
          <p:nvPr/>
        </p:nvSpPr>
        <p:spPr bwMode="auto">
          <a:xfrm>
            <a:off x="2182714" y="1146586"/>
            <a:ext cx="7745728" cy="57547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 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28478" y="1028969"/>
            <a:ext cx="170647" cy="18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Arial" pitchFamily="34" charset="0"/>
            </a:endParaRP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6AFCC506-D728-541F-DDDC-A979CE044C2D}"/>
              </a:ext>
            </a:extLst>
          </p:cNvPr>
          <p:cNvSpPr/>
          <p:nvPr/>
        </p:nvSpPr>
        <p:spPr bwMode="auto">
          <a:xfrm>
            <a:off x="477957" y="1143036"/>
            <a:ext cx="1405648" cy="55349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>
                <a:solidFill>
                  <a:schemeClr val="accent5"/>
                </a:solidFill>
                <a:cs typeface="Arial" pitchFamily="34" charset="0"/>
              </a:rPr>
              <a:t>Q3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2F3DEB-213E-B9D5-9BC5-AD183BC776A5}"/>
              </a:ext>
            </a:extLst>
          </p:cNvPr>
          <p:cNvSpPr/>
          <p:nvPr/>
        </p:nvSpPr>
        <p:spPr bwMode="auto">
          <a:xfrm>
            <a:off x="4909774" y="3896825"/>
            <a:ext cx="1934816" cy="7122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solutions and strategies  </a:t>
            </a: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0B48E439-233A-1D82-4FA4-7688FA02AD8E}"/>
              </a:ext>
            </a:extLst>
          </p:cNvPr>
          <p:cNvCxnSpPr>
            <a:cxnSpLocks/>
            <a:stCxn id="18" idx="1"/>
            <a:endCxn id="16" idx="2"/>
          </p:cNvCxnSpPr>
          <p:nvPr/>
        </p:nvCxnSpPr>
        <p:spPr bwMode="auto">
          <a:xfrm flipH="1" flipV="1">
            <a:off x="2768376" y="2981409"/>
            <a:ext cx="2424745" cy="1019727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01EDE76D-78E9-4B50-1A8F-0B4B2BA3F227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 bwMode="auto">
          <a:xfrm flipH="1">
            <a:off x="5877182" y="3017556"/>
            <a:ext cx="10778" cy="879269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96A63DC-39B7-FA0A-DC49-C03A55687B04}"/>
              </a:ext>
            </a:extLst>
          </p:cNvPr>
          <p:cNvCxnSpPr>
            <a:cxnSpLocks/>
            <a:stCxn id="18" idx="3"/>
            <a:endCxn id="20" idx="0"/>
          </p:cNvCxnSpPr>
          <p:nvPr/>
        </p:nvCxnSpPr>
        <p:spPr bwMode="auto">
          <a:xfrm flipH="1">
            <a:off x="2768376" y="4504794"/>
            <a:ext cx="2424745" cy="9824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5EC5531A-AADE-66E5-49EF-2FABB54096D6}"/>
              </a:ext>
            </a:extLst>
          </p:cNvPr>
          <p:cNvCxnSpPr>
            <a:cxnSpLocks/>
            <a:stCxn id="18" idx="7"/>
            <a:endCxn id="14" idx="2"/>
          </p:cNvCxnSpPr>
          <p:nvPr/>
        </p:nvCxnSpPr>
        <p:spPr bwMode="auto">
          <a:xfrm flipV="1">
            <a:off x="6561243" y="3010628"/>
            <a:ext cx="2098851" cy="990508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D1E1E29-4AB9-9811-6F80-8368545939C3}"/>
              </a:ext>
            </a:extLst>
          </p:cNvPr>
          <p:cNvCxnSpPr>
            <a:cxnSpLocks/>
            <a:stCxn id="18" idx="5"/>
            <a:endCxn id="12" idx="0"/>
          </p:cNvCxnSpPr>
          <p:nvPr/>
        </p:nvCxnSpPr>
        <p:spPr bwMode="auto">
          <a:xfrm>
            <a:off x="6561243" y="4504794"/>
            <a:ext cx="2098850" cy="9824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15B05600-9AF0-FDF1-7E82-BB02910D34D2}"/>
              </a:ext>
            </a:extLst>
          </p:cNvPr>
          <p:cNvCxnSpPr>
            <a:cxnSpLocks/>
            <a:stCxn id="18" idx="4"/>
          </p:cNvCxnSpPr>
          <p:nvPr/>
        </p:nvCxnSpPr>
        <p:spPr bwMode="auto">
          <a:xfrm>
            <a:off x="5877182" y="4609105"/>
            <a:ext cx="0" cy="91631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6F9E50F6-74BB-D577-E559-E8149B665CED}"/>
              </a:ext>
            </a:extLst>
          </p:cNvPr>
          <p:cNvCxnSpPr>
            <a:cxnSpLocks/>
            <a:stCxn id="18" idx="6"/>
          </p:cNvCxnSpPr>
          <p:nvPr/>
        </p:nvCxnSpPr>
        <p:spPr bwMode="auto">
          <a:xfrm flipV="1">
            <a:off x="6844590" y="4240072"/>
            <a:ext cx="1843780" cy="1289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91AF7F61-7902-E782-E103-04E380F180A7}"/>
              </a:ext>
            </a:extLst>
          </p:cNvPr>
          <p:cNvCxnSpPr>
            <a:cxnSpLocks/>
            <a:stCxn id="74" idx="3"/>
            <a:endCxn id="18" idx="2"/>
          </p:cNvCxnSpPr>
          <p:nvPr/>
        </p:nvCxnSpPr>
        <p:spPr bwMode="auto">
          <a:xfrm>
            <a:off x="3148924" y="4252965"/>
            <a:ext cx="1760850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1D43FDAA-51C4-FD9A-EE8F-930BD4C03472}"/>
              </a:ext>
            </a:extLst>
          </p:cNvPr>
          <p:cNvSpPr/>
          <p:nvPr/>
        </p:nvSpPr>
        <p:spPr bwMode="auto">
          <a:xfrm>
            <a:off x="1887453" y="3884927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better collaboration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1DF94C9-B2C1-9EF6-6FFC-C8C819ACCDF8}"/>
              </a:ext>
            </a:extLst>
          </p:cNvPr>
          <p:cNvSpPr/>
          <p:nvPr/>
        </p:nvSpPr>
        <p:spPr bwMode="auto">
          <a:xfrm>
            <a:off x="5193121" y="550716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b="1" dirty="0" err="1">
                <a:solidFill>
                  <a:schemeClr val="tx1"/>
                </a:solidFill>
                <a:cs typeface="Arial" pitchFamily="34" charset="0"/>
              </a:rPr>
              <a:t>common</a:t>
            </a:r>
            <a:r>
              <a:rPr lang="de-DE" sz="12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definitions</a:t>
            </a:r>
            <a:endParaRPr lang="de-DE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08D2DD7-3479-F0E1-433B-010F0138ED07}"/>
              </a:ext>
            </a:extLst>
          </p:cNvPr>
          <p:cNvSpPr/>
          <p:nvPr/>
        </p:nvSpPr>
        <p:spPr bwMode="auto">
          <a:xfrm>
            <a:off x="8029357" y="548729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certification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11D8541-E2D5-9AC1-EA08-D5155A6038F2}"/>
              </a:ext>
            </a:extLst>
          </p:cNvPr>
          <p:cNvSpPr/>
          <p:nvPr/>
        </p:nvSpPr>
        <p:spPr bwMode="auto">
          <a:xfrm>
            <a:off x="8687783" y="3818686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industry standards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550BEBE-3E7F-E8DA-0EA1-0ED55C7081D0}"/>
              </a:ext>
            </a:extLst>
          </p:cNvPr>
          <p:cNvSpPr/>
          <p:nvPr/>
        </p:nvSpPr>
        <p:spPr bwMode="auto">
          <a:xfrm>
            <a:off x="8029358" y="227455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IT education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898BA79-802F-1EBF-024E-CBB875C53DB9}"/>
              </a:ext>
            </a:extLst>
          </p:cNvPr>
          <p:cNvSpPr/>
          <p:nvPr/>
        </p:nvSpPr>
        <p:spPr bwMode="auto">
          <a:xfrm>
            <a:off x="5257224" y="228148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guidance from regulators 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CB7897B-39B7-9F36-FB2D-121AAAEC944F}"/>
              </a:ext>
            </a:extLst>
          </p:cNvPr>
          <p:cNvSpPr/>
          <p:nvPr/>
        </p:nvSpPr>
        <p:spPr bwMode="auto">
          <a:xfrm>
            <a:off x="2137640" y="2245333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checklists for legal experts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F8FB07E-3D36-DAA3-F6C3-5D0C8ADFB1CE}"/>
              </a:ext>
            </a:extLst>
          </p:cNvPr>
          <p:cNvSpPr/>
          <p:nvPr/>
        </p:nvSpPr>
        <p:spPr bwMode="auto">
          <a:xfrm>
            <a:off x="2137640" y="5487290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IT-Tools</a:t>
            </a:r>
          </a:p>
        </p:txBody>
      </p:sp>
    </p:spTree>
    <p:extLst>
      <p:ext uri="{BB962C8B-B14F-4D97-AF65-F5344CB8AC3E}">
        <p14:creationId xmlns:p14="http://schemas.microsoft.com/office/powerpoint/2010/main" val="41990710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38C9DB-9CB0-F15B-3B64-EFCD8349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86" y="150642"/>
            <a:ext cx="10586099" cy="720725"/>
          </a:xfrm>
        </p:spPr>
        <p:txBody>
          <a:bodyPr/>
          <a:lstStyle/>
          <a:p>
            <a:r>
              <a:rPr lang="de-DE" dirty="0"/>
              <a:t>Outlook – Common </a:t>
            </a:r>
            <a:r>
              <a:rPr lang="de-DE" dirty="0" err="1"/>
              <a:t>Definitions</a:t>
            </a:r>
            <a:r>
              <a:rPr lang="de-DE" dirty="0"/>
              <a:t> </a:t>
            </a:r>
            <a:br>
              <a:rPr lang="de-DE" dirty="0"/>
            </a:br>
            <a:r>
              <a:rPr lang="de-DE" sz="2200" dirty="0" err="1">
                <a:solidFill>
                  <a:schemeClr val="bg1">
                    <a:lumMod val="75000"/>
                  </a:schemeClr>
                </a:solidFill>
              </a:rPr>
              <a:t>Methodology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D881FE-2898-D168-FE0F-11654E69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83EBE6-7183-2F14-18E8-A98BB801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B5809A-EB18-0AE8-ABE9-6297CF4B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19B7B70-781D-15C1-05DD-3B21F5102C4F}"/>
              </a:ext>
            </a:extLst>
          </p:cNvPr>
          <p:cNvSpPr txBox="1">
            <a:spLocks/>
          </p:cNvSpPr>
          <p:nvPr/>
        </p:nvSpPr>
        <p:spPr bwMode="auto">
          <a:xfrm>
            <a:off x="5858200" y="2337548"/>
            <a:ext cx="4866349" cy="3440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 sz="1300" b="0" i="0" u="none" strike="noStrike">
                <a:solidFill>
                  <a:srgbClr val="333333"/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600" b="1" kern="0" dirty="0">
                <a:solidFill>
                  <a:schemeClr val="tx1"/>
                </a:solidFill>
              </a:rPr>
              <a:t>Systematic Literature Review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vague legal definitions regarding data privacy compliance when PETs are used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associated technical definitions </a:t>
            </a:r>
          </a:p>
          <a:p>
            <a:pPr marL="285750" indent="-285750">
              <a:buFont typeface="Symbol" pitchFamily="2" charset="2"/>
              <a:buChar char="-"/>
            </a:pPr>
            <a:endParaRPr lang="en-GB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Semi-Structured Interviews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further unclear definitions between legal and technical experts</a:t>
            </a:r>
          </a:p>
          <a:p>
            <a:pPr marL="285750" indent="-285750">
              <a:buFont typeface="Symbol" pitchFamily="2" charset="2"/>
              <a:buChar char="-"/>
            </a:pPr>
            <a:endParaRPr lang="en-GB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Create an overview of unclear definitions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GB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Find common definitions for legal and technical experts</a:t>
            </a: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49D71BB9-6344-6FF6-C031-72566DE26A5A}"/>
              </a:ext>
            </a:extLst>
          </p:cNvPr>
          <p:cNvSpPr txBox="1">
            <a:spLocks/>
          </p:cNvSpPr>
          <p:nvPr/>
        </p:nvSpPr>
        <p:spPr bwMode="auto">
          <a:xfrm>
            <a:off x="695400" y="3219411"/>
            <a:ext cx="3185620" cy="1274976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legal and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PETs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endParaRPr lang="de-DE" sz="1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0CC2FD9C-9714-4DC4-8818-D83984482939}"/>
              </a:ext>
            </a:extLst>
          </p:cNvPr>
          <p:cNvSpPr/>
          <p:nvPr/>
        </p:nvSpPr>
        <p:spPr bwMode="auto">
          <a:xfrm>
            <a:off x="4379298" y="3614583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301AAC-DC9B-781B-61B4-23980B6422AA}"/>
              </a:ext>
            </a:extLst>
          </p:cNvPr>
          <p:cNvSpPr txBox="1"/>
          <p:nvPr/>
        </p:nvSpPr>
        <p:spPr>
          <a:xfrm>
            <a:off x="360064" y="1228197"/>
            <a:ext cx="10704487" cy="646331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listen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sz="1800" i="1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r>
              <a:rPr lang="de-DE" sz="1800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103568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A58FDB0-0471-44F3-1FA9-5DD52504D232}"/>
              </a:ext>
            </a:extLst>
          </p:cNvPr>
          <p:cNvSpPr/>
          <p:nvPr/>
        </p:nvSpPr>
        <p:spPr bwMode="auto">
          <a:xfrm>
            <a:off x="332902" y="980728"/>
            <a:ext cx="5403057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Motivation and Background </a:t>
            </a:r>
          </a:p>
          <a:p>
            <a:pPr>
              <a:lnSpc>
                <a:spcPct val="150000"/>
              </a:lnSpc>
            </a:pPr>
            <a:r>
              <a:rPr lang="en-US" dirty="0"/>
              <a:t>Methodology </a:t>
            </a:r>
          </a:p>
          <a:p>
            <a:pPr>
              <a:lnSpc>
                <a:spcPct val="150000"/>
              </a:lnSpc>
            </a:pPr>
            <a:r>
              <a:rPr lang="en-US" dirty="0"/>
              <a:t>Initial Results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Expected Outcome 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 </a:t>
            </a:r>
          </a:p>
          <a:p>
            <a:pPr>
              <a:lnSpc>
                <a:spcPct val="150000"/>
              </a:lnSpc>
            </a:pPr>
            <a:r>
              <a:rPr lang="en-US" dirty="0"/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4770975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8A609B4-15B7-A1DD-00C7-BD7F3FB4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Challenges-Solutions Mapping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1938B7-94C2-8E1D-4E49-B09E8527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8CB7C-9B07-6878-2D8E-DB1772D3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0AF6E-65B1-F755-1FDA-CA9BA718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FB83B7AC-5B11-1AFB-990A-D408A07D5938}"/>
              </a:ext>
            </a:extLst>
          </p:cNvPr>
          <p:cNvSpPr/>
          <p:nvPr/>
        </p:nvSpPr>
        <p:spPr bwMode="auto">
          <a:xfrm>
            <a:off x="691401" y="3444421"/>
            <a:ext cx="1501971" cy="6486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Legal Perspective on the Use of PETs in the Data Privacy Compliance Process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F1BD6D-1DDA-AB86-C21C-51BCA060A0DF}"/>
              </a:ext>
            </a:extLst>
          </p:cNvPr>
          <p:cNvSpPr/>
          <p:nvPr/>
        </p:nvSpPr>
        <p:spPr bwMode="auto">
          <a:xfrm>
            <a:off x="2606348" y="3561307"/>
            <a:ext cx="1047149" cy="4148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challenges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B40C89-E06F-AFD7-1210-7F6BA1D849AF}"/>
              </a:ext>
            </a:extLst>
          </p:cNvPr>
          <p:cNvSpPr/>
          <p:nvPr/>
        </p:nvSpPr>
        <p:spPr bwMode="auto">
          <a:xfrm>
            <a:off x="4434840" y="4616102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lack of technical knowledge </a:t>
            </a:r>
          </a:p>
        </p:txBody>
      </p:sp>
      <p:sp>
        <p:nvSpPr>
          <p:cNvPr id="10" name="Wolke 9">
            <a:extLst>
              <a:ext uri="{FF2B5EF4-FFF2-40B4-BE49-F238E27FC236}">
                <a16:creationId xmlns:a16="http://schemas.microsoft.com/office/drawing/2014/main" id="{4AC15973-77A8-B845-0529-F138D9D6F9AA}"/>
              </a:ext>
            </a:extLst>
          </p:cNvPr>
          <p:cNvSpPr/>
          <p:nvPr/>
        </p:nvSpPr>
        <p:spPr bwMode="auto">
          <a:xfrm>
            <a:off x="7918680" y="677056"/>
            <a:ext cx="1080120" cy="61115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academic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curriculum</a:t>
            </a:r>
          </a:p>
        </p:txBody>
      </p:sp>
      <p:sp>
        <p:nvSpPr>
          <p:cNvPr id="11" name="Wolke 10">
            <a:extLst>
              <a:ext uri="{FF2B5EF4-FFF2-40B4-BE49-F238E27FC236}">
                <a16:creationId xmlns:a16="http://schemas.microsoft.com/office/drawing/2014/main" id="{1BCA8B6E-9814-5B42-B18E-D175742D4EBD}"/>
              </a:ext>
            </a:extLst>
          </p:cNvPr>
          <p:cNvSpPr/>
          <p:nvPr/>
        </p:nvSpPr>
        <p:spPr bwMode="auto">
          <a:xfrm>
            <a:off x="9072454" y="1722936"/>
            <a:ext cx="1092345" cy="60970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continuous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Learning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429D7FE-D15D-FFF9-C391-C7FA71F90631}"/>
              </a:ext>
            </a:extLst>
          </p:cNvPr>
          <p:cNvSpPr/>
          <p:nvPr/>
        </p:nvSpPr>
        <p:spPr bwMode="auto">
          <a:xfrm>
            <a:off x="4434840" y="3179376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cooperation between IT and Law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1BBEB49-69BA-EB36-1BB4-F9AC43E18E3A}"/>
              </a:ext>
            </a:extLst>
          </p:cNvPr>
          <p:cNvSpPr/>
          <p:nvPr/>
        </p:nvSpPr>
        <p:spPr bwMode="auto">
          <a:xfrm>
            <a:off x="4434840" y="2288269"/>
            <a:ext cx="927042" cy="6785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“</a:t>
            </a:r>
            <a:r>
              <a:rPr lang="en-US" sz="800" dirty="0" err="1">
                <a:solidFill>
                  <a:schemeClr val="tx1"/>
                </a:solidFill>
                <a:cs typeface="Arial" pitchFamily="34" charset="0"/>
              </a:rPr>
              <a:t>language”barriers</a:t>
            </a: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between IT and Law</a:t>
            </a:r>
          </a:p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regarding PETs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8FBA76E-6B2D-6393-5A9D-F4BAA3F64608}"/>
              </a:ext>
            </a:extLst>
          </p:cNvPr>
          <p:cNvSpPr/>
          <p:nvPr/>
        </p:nvSpPr>
        <p:spPr bwMode="auto">
          <a:xfrm>
            <a:off x="4439234" y="3892102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lack of guidance from authorities </a:t>
            </a:r>
          </a:p>
        </p:txBody>
      </p:sp>
      <p:sp>
        <p:nvSpPr>
          <p:cNvPr id="17" name="Wolke 16">
            <a:extLst>
              <a:ext uri="{FF2B5EF4-FFF2-40B4-BE49-F238E27FC236}">
                <a16:creationId xmlns:a16="http://schemas.microsoft.com/office/drawing/2014/main" id="{5513CF9D-7A60-3C90-29C5-26E933AFFC69}"/>
              </a:ext>
            </a:extLst>
          </p:cNvPr>
          <p:cNvSpPr/>
          <p:nvPr/>
        </p:nvSpPr>
        <p:spPr bwMode="auto">
          <a:xfrm>
            <a:off x="9264352" y="3444421"/>
            <a:ext cx="1152917" cy="65675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cross-Functional Teams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556FC3A-F9CE-A3FD-E976-BEC789815014}"/>
              </a:ext>
            </a:extLst>
          </p:cNvPr>
          <p:cNvSpPr/>
          <p:nvPr/>
        </p:nvSpPr>
        <p:spPr bwMode="auto">
          <a:xfrm>
            <a:off x="7754304" y="1865738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enhancing Education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6281C2C-67CF-ED9A-F7AB-3A73E2F64CB2}"/>
              </a:ext>
            </a:extLst>
          </p:cNvPr>
          <p:cNvSpPr/>
          <p:nvPr/>
        </p:nvSpPr>
        <p:spPr bwMode="auto">
          <a:xfrm>
            <a:off x="7777827" y="3009487"/>
            <a:ext cx="922648" cy="3768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checklists</a:t>
            </a:r>
            <a:r>
              <a:rPr lang="en-US" sz="8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E567999-C712-E322-342A-963394CC931C}"/>
              </a:ext>
            </a:extLst>
          </p:cNvPr>
          <p:cNvSpPr/>
          <p:nvPr/>
        </p:nvSpPr>
        <p:spPr bwMode="auto">
          <a:xfrm>
            <a:off x="7787857" y="3590218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more collaboration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7029104-8256-8D3B-AC2E-9B3A3D613CB4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 bwMode="auto">
          <a:xfrm>
            <a:off x="2193372" y="3768739"/>
            <a:ext cx="41297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8AA192B-EDBF-D491-4A50-9D1774659830}"/>
              </a:ext>
            </a:extLst>
          </p:cNvPr>
          <p:cNvCxnSpPr>
            <a:cxnSpLocks/>
            <a:stCxn id="53" idx="3"/>
            <a:endCxn id="83" idx="1"/>
          </p:cNvCxnSpPr>
          <p:nvPr/>
        </p:nvCxnSpPr>
        <p:spPr bwMode="auto">
          <a:xfrm>
            <a:off x="5352229" y="1789543"/>
            <a:ext cx="2445211" cy="327204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C38AF63-599C-38EC-3339-43A8AE3941D3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 bwMode="auto">
          <a:xfrm>
            <a:off x="5357488" y="3367779"/>
            <a:ext cx="2430369" cy="41084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642747FA-B481-AFEC-0715-C1D6141D730D}"/>
              </a:ext>
            </a:extLst>
          </p:cNvPr>
          <p:cNvCxnSpPr>
            <a:cxnSpLocks/>
            <a:stCxn id="8" idx="6"/>
            <a:endCxn id="14" idx="1"/>
          </p:cNvCxnSpPr>
          <p:nvPr/>
        </p:nvCxnSpPr>
        <p:spPr bwMode="auto">
          <a:xfrm flipV="1">
            <a:off x="3653497" y="2627544"/>
            <a:ext cx="781343" cy="1141195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45747DF9-8095-A1F7-3CAB-DE0B6C705AAC}"/>
              </a:ext>
            </a:extLst>
          </p:cNvPr>
          <p:cNvCxnSpPr>
            <a:cxnSpLocks/>
            <a:stCxn id="13" idx="1"/>
            <a:endCxn id="8" idx="6"/>
          </p:cNvCxnSpPr>
          <p:nvPr/>
        </p:nvCxnSpPr>
        <p:spPr bwMode="auto">
          <a:xfrm flipH="1">
            <a:off x="3653497" y="3367779"/>
            <a:ext cx="781343" cy="40096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78A6874-EFC4-9A11-63E3-4243D6B48803}"/>
              </a:ext>
            </a:extLst>
          </p:cNvPr>
          <p:cNvCxnSpPr>
            <a:cxnSpLocks/>
            <a:stCxn id="15" idx="1"/>
            <a:endCxn id="8" idx="6"/>
          </p:cNvCxnSpPr>
          <p:nvPr/>
        </p:nvCxnSpPr>
        <p:spPr bwMode="auto">
          <a:xfrm flipH="1" flipV="1">
            <a:off x="3653497" y="3768739"/>
            <a:ext cx="785737" cy="31176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9673FF3F-F9EE-3168-5D0E-4B2A8C40D89C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 bwMode="auto">
          <a:xfrm>
            <a:off x="3653497" y="3768739"/>
            <a:ext cx="781343" cy="103576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FDE7C5DF-5919-80B4-79FA-F7F68B31431A}"/>
              </a:ext>
            </a:extLst>
          </p:cNvPr>
          <p:cNvCxnSpPr>
            <a:cxnSpLocks/>
          </p:cNvCxnSpPr>
          <p:nvPr/>
        </p:nvCxnSpPr>
        <p:spPr bwMode="auto">
          <a:xfrm flipV="1">
            <a:off x="8710505" y="5045020"/>
            <a:ext cx="557423" cy="582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0F5B25CB-E910-DE91-449D-E96D3C8FB221}"/>
              </a:ext>
            </a:extLst>
          </p:cNvPr>
          <p:cNvCxnSpPr>
            <a:cxnSpLocks/>
            <a:stCxn id="10" idx="1"/>
            <a:endCxn id="18" idx="0"/>
          </p:cNvCxnSpPr>
          <p:nvPr/>
        </p:nvCxnSpPr>
        <p:spPr bwMode="auto">
          <a:xfrm flipH="1">
            <a:off x="8215628" y="1287564"/>
            <a:ext cx="243112" cy="578174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580EF641-F9D3-6AB8-0342-79E8FFC2B04A}"/>
              </a:ext>
            </a:extLst>
          </p:cNvPr>
          <p:cNvCxnSpPr>
            <a:cxnSpLocks/>
            <a:stCxn id="11" idx="2"/>
            <a:endCxn id="18" idx="3"/>
          </p:cNvCxnSpPr>
          <p:nvPr/>
        </p:nvCxnSpPr>
        <p:spPr bwMode="auto">
          <a:xfrm flipH="1">
            <a:off x="8676952" y="2027788"/>
            <a:ext cx="398890" cy="2635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276A03F0-E52A-69FD-F54B-49898BC17D77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 bwMode="auto">
          <a:xfrm flipV="1">
            <a:off x="5361882" y="2054141"/>
            <a:ext cx="2392422" cy="57340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5D667A76-A106-0DC2-2248-2AD47A670EAD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 bwMode="auto">
          <a:xfrm flipV="1">
            <a:off x="5357488" y="2054141"/>
            <a:ext cx="2396816" cy="2750364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14D1F6C1-E214-1C4C-CF4B-DDCF34B7CE85}"/>
              </a:ext>
            </a:extLst>
          </p:cNvPr>
          <p:cNvCxnSpPr>
            <a:cxnSpLocks/>
            <a:stCxn id="8" idx="6"/>
            <a:endCxn id="43" idx="1"/>
          </p:cNvCxnSpPr>
          <p:nvPr/>
        </p:nvCxnSpPr>
        <p:spPr bwMode="auto">
          <a:xfrm>
            <a:off x="3653497" y="3768739"/>
            <a:ext cx="771243" cy="180180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6195CB9D-3405-488A-C6A6-54A12DFE76A3}"/>
              </a:ext>
            </a:extLst>
          </p:cNvPr>
          <p:cNvSpPr/>
          <p:nvPr/>
        </p:nvSpPr>
        <p:spPr bwMode="auto">
          <a:xfrm>
            <a:off x="4424740" y="5314791"/>
            <a:ext cx="922648" cy="5114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rare legal cases so far</a:t>
            </a:r>
          </a:p>
        </p:txBody>
      </p: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BED09A7A-36C3-BF2A-FE7E-FD4A6C05BDAF}"/>
              </a:ext>
            </a:extLst>
          </p:cNvPr>
          <p:cNvCxnSpPr>
            <a:cxnSpLocks/>
            <a:stCxn id="8" idx="6"/>
            <a:endCxn id="53" idx="1"/>
          </p:cNvCxnSpPr>
          <p:nvPr/>
        </p:nvCxnSpPr>
        <p:spPr bwMode="auto">
          <a:xfrm flipV="1">
            <a:off x="3653497" y="1789543"/>
            <a:ext cx="776084" cy="19791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D00FA3AC-C180-8914-49F0-E89AADE62164}"/>
              </a:ext>
            </a:extLst>
          </p:cNvPr>
          <p:cNvSpPr/>
          <p:nvPr/>
        </p:nvSpPr>
        <p:spPr bwMode="auto">
          <a:xfrm>
            <a:off x="4429581" y="1601140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lack of industry standards 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C364B48-5153-3A6F-5342-DA3502013F7D}"/>
              </a:ext>
            </a:extLst>
          </p:cNvPr>
          <p:cNvSpPr/>
          <p:nvPr/>
        </p:nvSpPr>
        <p:spPr bwMode="auto">
          <a:xfrm>
            <a:off x="7787857" y="4262148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certification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F560EDC1-2024-3495-5C6A-2F5C561A9AFC}"/>
              </a:ext>
            </a:extLst>
          </p:cNvPr>
          <p:cNvSpPr/>
          <p:nvPr/>
        </p:nvSpPr>
        <p:spPr bwMode="auto">
          <a:xfrm>
            <a:off x="7797440" y="4873180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IT tools  </a:t>
            </a:r>
          </a:p>
        </p:txBody>
      </p:sp>
      <p:sp>
        <p:nvSpPr>
          <p:cNvPr id="2" name="Wolke 1">
            <a:extLst>
              <a:ext uri="{FF2B5EF4-FFF2-40B4-BE49-F238E27FC236}">
                <a16:creationId xmlns:a16="http://schemas.microsoft.com/office/drawing/2014/main" id="{9105AD80-BC6E-104B-7EE8-BD834917374E}"/>
              </a:ext>
            </a:extLst>
          </p:cNvPr>
          <p:cNvSpPr/>
          <p:nvPr/>
        </p:nvSpPr>
        <p:spPr bwMode="auto">
          <a:xfrm>
            <a:off x="9159171" y="4716642"/>
            <a:ext cx="1152917" cy="65675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automated data privacy compliance checks </a:t>
            </a:r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BD56D1BA-1F68-E0A7-70D8-A83D42C25EF1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V="1">
            <a:off x="8720088" y="3772799"/>
            <a:ext cx="547840" cy="1656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752661BE-D0BF-4DF7-D2D9-F9E89B1FEA87}"/>
              </a:ext>
            </a:extLst>
          </p:cNvPr>
          <p:cNvSpPr/>
          <p:nvPr/>
        </p:nvSpPr>
        <p:spPr bwMode="auto">
          <a:xfrm>
            <a:off x="7754304" y="2444279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guidance from </a:t>
            </a:r>
            <a:r>
              <a:rPr lang="en-US" sz="800" dirty="0" err="1">
                <a:solidFill>
                  <a:schemeClr val="tx1"/>
                </a:solidFill>
                <a:cs typeface="Arial" pitchFamily="34" charset="0"/>
              </a:rPr>
              <a:t>authorites</a:t>
            </a: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EC645093-BE69-3540-39A7-34AACD27AEDD}"/>
              </a:ext>
            </a:extLst>
          </p:cNvPr>
          <p:cNvCxnSpPr>
            <a:cxnSpLocks/>
            <a:stCxn id="15" idx="3"/>
            <a:endCxn id="51" idx="1"/>
          </p:cNvCxnSpPr>
          <p:nvPr/>
        </p:nvCxnSpPr>
        <p:spPr bwMode="auto">
          <a:xfrm flipV="1">
            <a:off x="5361882" y="2632682"/>
            <a:ext cx="2392422" cy="144782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hteck 54">
            <a:extLst>
              <a:ext uri="{FF2B5EF4-FFF2-40B4-BE49-F238E27FC236}">
                <a16:creationId xmlns:a16="http://schemas.microsoft.com/office/drawing/2014/main" id="{4F8688D5-D7EE-13E1-742F-ADC290261FD6}"/>
              </a:ext>
            </a:extLst>
          </p:cNvPr>
          <p:cNvSpPr/>
          <p:nvPr/>
        </p:nvSpPr>
        <p:spPr bwMode="auto">
          <a:xfrm>
            <a:off x="7797440" y="5469552"/>
            <a:ext cx="922648" cy="37680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common</a:t>
            </a:r>
            <a:r>
              <a:rPr lang="en-US" sz="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definitions</a:t>
            </a:r>
            <a:endParaRPr 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9DACB5DC-CDCC-1CA4-C91F-A3A6EBA794BB}"/>
              </a:ext>
            </a:extLst>
          </p:cNvPr>
          <p:cNvCxnSpPr>
            <a:cxnSpLocks/>
            <a:stCxn id="13" idx="3"/>
            <a:endCxn id="55" idx="1"/>
          </p:cNvCxnSpPr>
          <p:nvPr/>
        </p:nvCxnSpPr>
        <p:spPr bwMode="auto">
          <a:xfrm>
            <a:off x="5357488" y="3367779"/>
            <a:ext cx="2439952" cy="229017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B40D9C8B-07DD-DB69-76F8-E06723CE70BB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>
            <a:off x="5339072" y="1866409"/>
            <a:ext cx="2438755" cy="133148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535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8A609B4-15B7-A1DD-00C7-BD7F3FB4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Artefacts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1938B7-94C2-8E1D-4E49-B09E8527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8CB7C-9B07-6878-2D8E-DB1772D3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10AF6E-65B1-F755-1FDA-CA9BA718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FB83B7AC-5B11-1AFB-990A-D408A07D5938}"/>
              </a:ext>
            </a:extLst>
          </p:cNvPr>
          <p:cNvSpPr/>
          <p:nvPr/>
        </p:nvSpPr>
        <p:spPr bwMode="auto">
          <a:xfrm>
            <a:off x="691401" y="3444421"/>
            <a:ext cx="1501971" cy="6486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Legal Perspective on the Use of PETs in the Data Privacy Compliance Process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F1BD6D-1DDA-AB86-C21C-51BCA060A0DF}"/>
              </a:ext>
            </a:extLst>
          </p:cNvPr>
          <p:cNvSpPr/>
          <p:nvPr/>
        </p:nvSpPr>
        <p:spPr bwMode="auto">
          <a:xfrm>
            <a:off x="2606348" y="3561307"/>
            <a:ext cx="1047149" cy="4148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Challenges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B40C89-E06F-AFD7-1210-7F6BA1D849AF}"/>
              </a:ext>
            </a:extLst>
          </p:cNvPr>
          <p:cNvSpPr/>
          <p:nvPr/>
        </p:nvSpPr>
        <p:spPr bwMode="auto">
          <a:xfrm>
            <a:off x="4434840" y="4616102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Lack of Technical Knowledge </a:t>
            </a:r>
          </a:p>
        </p:txBody>
      </p:sp>
      <p:sp>
        <p:nvSpPr>
          <p:cNvPr id="10" name="Wolke 9">
            <a:extLst>
              <a:ext uri="{FF2B5EF4-FFF2-40B4-BE49-F238E27FC236}">
                <a16:creationId xmlns:a16="http://schemas.microsoft.com/office/drawing/2014/main" id="{4AC15973-77A8-B845-0529-F138D9D6F9AA}"/>
              </a:ext>
            </a:extLst>
          </p:cNvPr>
          <p:cNvSpPr/>
          <p:nvPr/>
        </p:nvSpPr>
        <p:spPr bwMode="auto">
          <a:xfrm>
            <a:off x="7918680" y="677056"/>
            <a:ext cx="1080120" cy="61115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Academic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Curriculum</a:t>
            </a:r>
          </a:p>
        </p:txBody>
      </p:sp>
      <p:sp>
        <p:nvSpPr>
          <p:cNvPr id="11" name="Wolke 10">
            <a:extLst>
              <a:ext uri="{FF2B5EF4-FFF2-40B4-BE49-F238E27FC236}">
                <a16:creationId xmlns:a16="http://schemas.microsoft.com/office/drawing/2014/main" id="{1BCA8B6E-9814-5B42-B18E-D175742D4EBD}"/>
              </a:ext>
            </a:extLst>
          </p:cNvPr>
          <p:cNvSpPr/>
          <p:nvPr/>
        </p:nvSpPr>
        <p:spPr bwMode="auto">
          <a:xfrm>
            <a:off x="9072454" y="1722936"/>
            <a:ext cx="1092345" cy="60970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continuous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learning </a:t>
            </a:r>
          </a:p>
        </p:txBody>
      </p:sp>
      <p:sp>
        <p:nvSpPr>
          <p:cNvPr id="12" name="Wolke 11">
            <a:extLst>
              <a:ext uri="{FF2B5EF4-FFF2-40B4-BE49-F238E27FC236}">
                <a16:creationId xmlns:a16="http://schemas.microsoft.com/office/drawing/2014/main" id="{C00FA198-2A4C-8B7B-7492-447C6202D0E0}"/>
              </a:ext>
            </a:extLst>
          </p:cNvPr>
          <p:cNvSpPr/>
          <p:nvPr/>
        </p:nvSpPr>
        <p:spPr bwMode="auto">
          <a:xfrm>
            <a:off x="8994008" y="2848077"/>
            <a:ext cx="1436048" cy="65675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create checklists for legal experts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429D7FE-D15D-FFF9-C391-C7FA71F90631}"/>
              </a:ext>
            </a:extLst>
          </p:cNvPr>
          <p:cNvSpPr/>
          <p:nvPr/>
        </p:nvSpPr>
        <p:spPr bwMode="auto">
          <a:xfrm>
            <a:off x="4434840" y="3179376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cooperation between IT and Law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1BBEB49-69BA-EB36-1BB4-F9AC43E18E3A}"/>
              </a:ext>
            </a:extLst>
          </p:cNvPr>
          <p:cNvSpPr/>
          <p:nvPr/>
        </p:nvSpPr>
        <p:spPr bwMode="auto">
          <a:xfrm>
            <a:off x="4434840" y="2288269"/>
            <a:ext cx="927042" cy="6785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“language” barriers between IT and Law</a:t>
            </a:r>
          </a:p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regarding PETs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8FBA76E-6B2D-6393-5A9D-F4BAA3F64608}"/>
              </a:ext>
            </a:extLst>
          </p:cNvPr>
          <p:cNvSpPr/>
          <p:nvPr/>
        </p:nvSpPr>
        <p:spPr bwMode="auto">
          <a:xfrm>
            <a:off x="4439234" y="3892102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lack of guidance from authorities </a:t>
            </a:r>
          </a:p>
        </p:txBody>
      </p:sp>
      <p:sp>
        <p:nvSpPr>
          <p:cNvPr id="17" name="Wolke 16">
            <a:extLst>
              <a:ext uri="{FF2B5EF4-FFF2-40B4-BE49-F238E27FC236}">
                <a16:creationId xmlns:a16="http://schemas.microsoft.com/office/drawing/2014/main" id="{5513CF9D-7A60-3C90-29C5-26E933AFFC69}"/>
              </a:ext>
            </a:extLst>
          </p:cNvPr>
          <p:cNvSpPr/>
          <p:nvPr/>
        </p:nvSpPr>
        <p:spPr bwMode="auto">
          <a:xfrm>
            <a:off x="9264352" y="3444421"/>
            <a:ext cx="1152917" cy="65675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cross-functional teams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556FC3A-F9CE-A3FD-E976-BEC789815014}"/>
              </a:ext>
            </a:extLst>
          </p:cNvPr>
          <p:cNvSpPr/>
          <p:nvPr/>
        </p:nvSpPr>
        <p:spPr bwMode="auto">
          <a:xfrm>
            <a:off x="7754304" y="1865738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enhancing Education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6281C2C-67CF-ED9A-F7AB-3A73E2F64CB2}"/>
              </a:ext>
            </a:extLst>
          </p:cNvPr>
          <p:cNvSpPr/>
          <p:nvPr/>
        </p:nvSpPr>
        <p:spPr bwMode="auto">
          <a:xfrm>
            <a:off x="7777827" y="3009487"/>
            <a:ext cx="922648" cy="37680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b="1" dirty="0">
                <a:solidFill>
                  <a:schemeClr val="bg1"/>
                </a:solidFill>
                <a:cs typeface="Arial" pitchFamily="34" charset="0"/>
              </a:rPr>
              <a:t>checklists</a:t>
            </a:r>
            <a:r>
              <a:rPr lang="en-US" sz="8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E567999-C712-E322-342A-963394CC931C}"/>
              </a:ext>
            </a:extLst>
          </p:cNvPr>
          <p:cNvSpPr/>
          <p:nvPr/>
        </p:nvSpPr>
        <p:spPr bwMode="auto">
          <a:xfrm>
            <a:off x="7787857" y="3590218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more collaboration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7029104-8256-8D3B-AC2E-9B3A3D613CB4}"/>
              </a:ext>
            </a:extLst>
          </p:cNvPr>
          <p:cNvCxnSpPr>
            <a:cxnSpLocks/>
            <a:stCxn id="7" idx="3"/>
            <a:endCxn id="8" idx="2"/>
          </p:cNvCxnSpPr>
          <p:nvPr/>
        </p:nvCxnSpPr>
        <p:spPr bwMode="auto">
          <a:xfrm>
            <a:off x="2193372" y="3768739"/>
            <a:ext cx="41297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8AA192B-EDBF-D491-4A50-9D1774659830}"/>
              </a:ext>
            </a:extLst>
          </p:cNvPr>
          <p:cNvCxnSpPr>
            <a:cxnSpLocks/>
            <a:stCxn id="53" idx="3"/>
            <a:endCxn id="83" idx="1"/>
          </p:cNvCxnSpPr>
          <p:nvPr/>
        </p:nvCxnSpPr>
        <p:spPr bwMode="auto">
          <a:xfrm>
            <a:off x="5352229" y="1789543"/>
            <a:ext cx="2445211" cy="327204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C38AF63-599C-38EC-3339-43A8AE3941D3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 bwMode="auto">
          <a:xfrm>
            <a:off x="5357488" y="3367779"/>
            <a:ext cx="2430369" cy="41084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642747FA-B481-AFEC-0715-C1D6141D730D}"/>
              </a:ext>
            </a:extLst>
          </p:cNvPr>
          <p:cNvCxnSpPr>
            <a:cxnSpLocks/>
            <a:stCxn id="8" idx="6"/>
            <a:endCxn id="14" idx="1"/>
          </p:cNvCxnSpPr>
          <p:nvPr/>
        </p:nvCxnSpPr>
        <p:spPr bwMode="auto">
          <a:xfrm flipV="1">
            <a:off x="3653497" y="2627544"/>
            <a:ext cx="781343" cy="1141195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45747DF9-8095-A1F7-3CAB-DE0B6C705AAC}"/>
              </a:ext>
            </a:extLst>
          </p:cNvPr>
          <p:cNvCxnSpPr>
            <a:cxnSpLocks/>
            <a:stCxn id="13" idx="1"/>
            <a:endCxn id="8" idx="6"/>
          </p:cNvCxnSpPr>
          <p:nvPr/>
        </p:nvCxnSpPr>
        <p:spPr bwMode="auto">
          <a:xfrm flipH="1">
            <a:off x="3653497" y="3367779"/>
            <a:ext cx="781343" cy="40096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78A6874-EFC4-9A11-63E3-4243D6B48803}"/>
              </a:ext>
            </a:extLst>
          </p:cNvPr>
          <p:cNvCxnSpPr>
            <a:cxnSpLocks/>
            <a:stCxn id="15" idx="1"/>
            <a:endCxn id="8" idx="6"/>
          </p:cNvCxnSpPr>
          <p:nvPr/>
        </p:nvCxnSpPr>
        <p:spPr bwMode="auto">
          <a:xfrm flipH="1" flipV="1">
            <a:off x="3653497" y="3768739"/>
            <a:ext cx="785737" cy="31176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9673FF3F-F9EE-3168-5D0E-4B2A8C40D89C}"/>
              </a:ext>
            </a:extLst>
          </p:cNvPr>
          <p:cNvCxnSpPr>
            <a:cxnSpLocks/>
            <a:stCxn id="8" idx="6"/>
            <a:endCxn id="9" idx="1"/>
          </p:cNvCxnSpPr>
          <p:nvPr/>
        </p:nvCxnSpPr>
        <p:spPr bwMode="auto">
          <a:xfrm>
            <a:off x="3653497" y="3768739"/>
            <a:ext cx="781343" cy="103576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FDE7C5DF-5919-80B4-79FA-F7F68B31431A}"/>
              </a:ext>
            </a:extLst>
          </p:cNvPr>
          <p:cNvCxnSpPr>
            <a:cxnSpLocks/>
          </p:cNvCxnSpPr>
          <p:nvPr/>
        </p:nvCxnSpPr>
        <p:spPr bwMode="auto">
          <a:xfrm flipV="1">
            <a:off x="8710505" y="5045020"/>
            <a:ext cx="557423" cy="582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0F5B25CB-E910-DE91-449D-E96D3C8FB221}"/>
              </a:ext>
            </a:extLst>
          </p:cNvPr>
          <p:cNvCxnSpPr>
            <a:cxnSpLocks/>
            <a:stCxn id="10" idx="1"/>
            <a:endCxn id="18" idx="0"/>
          </p:cNvCxnSpPr>
          <p:nvPr/>
        </p:nvCxnSpPr>
        <p:spPr bwMode="auto">
          <a:xfrm flipH="1">
            <a:off x="8215628" y="1287564"/>
            <a:ext cx="243112" cy="578174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A037FFD1-B95B-86E0-3AAE-847B4A3A1B4E}"/>
              </a:ext>
            </a:extLst>
          </p:cNvPr>
          <p:cNvCxnSpPr>
            <a:cxnSpLocks/>
            <a:stCxn id="12" idx="2"/>
            <a:endCxn id="19" idx="3"/>
          </p:cNvCxnSpPr>
          <p:nvPr/>
        </p:nvCxnSpPr>
        <p:spPr bwMode="auto">
          <a:xfrm flipH="1">
            <a:off x="8700475" y="3176455"/>
            <a:ext cx="297987" cy="21435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580EF641-F9D3-6AB8-0342-79E8FFC2B04A}"/>
              </a:ext>
            </a:extLst>
          </p:cNvPr>
          <p:cNvCxnSpPr>
            <a:cxnSpLocks/>
            <a:stCxn id="11" idx="2"/>
            <a:endCxn id="18" idx="3"/>
          </p:cNvCxnSpPr>
          <p:nvPr/>
        </p:nvCxnSpPr>
        <p:spPr bwMode="auto">
          <a:xfrm flipH="1">
            <a:off x="8676952" y="2027788"/>
            <a:ext cx="398890" cy="2635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276A03F0-E52A-69FD-F54B-49898BC17D77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 bwMode="auto">
          <a:xfrm flipV="1">
            <a:off x="5361882" y="2054141"/>
            <a:ext cx="2392422" cy="57340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5D667A76-A106-0DC2-2248-2AD47A670EAD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 bwMode="auto">
          <a:xfrm flipV="1">
            <a:off x="5357488" y="2054141"/>
            <a:ext cx="2396816" cy="2750364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14D1F6C1-E214-1C4C-CF4B-DDCF34B7CE85}"/>
              </a:ext>
            </a:extLst>
          </p:cNvPr>
          <p:cNvCxnSpPr>
            <a:cxnSpLocks/>
            <a:stCxn id="8" idx="6"/>
            <a:endCxn id="43" idx="1"/>
          </p:cNvCxnSpPr>
          <p:nvPr/>
        </p:nvCxnSpPr>
        <p:spPr bwMode="auto">
          <a:xfrm>
            <a:off x="3653497" y="3768739"/>
            <a:ext cx="781343" cy="187703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>
            <a:extLst>
              <a:ext uri="{FF2B5EF4-FFF2-40B4-BE49-F238E27FC236}">
                <a16:creationId xmlns:a16="http://schemas.microsoft.com/office/drawing/2014/main" id="{6195CB9D-3405-488A-C6A6-54A12DFE76A3}"/>
              </a:ext>
            </a:extLst>
          </p:cNvPr>
          <p:cNvSpPr/>
          <p:nvPr/>
        </p:nvSpPr>
        <p:spPr bwMode="auto">
          <a:xfrm>
            <a:off x="4434840" y="5390022"/>
            <a:ext cx="922648" cy="5114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Rare legal cases so far</a:t>
            </a:r>
          </a:p>
        </p:txBody>
      </p: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BED09A7A-36C3-BF2A-FE7E-FD4A6C05BDAF}"/>
              </a:ext>
            </a:extLst>
          </p:cNvPr>
          <p:cNvCxnSpPr>
            <a:cxnSpLocks/>
            <a:stCxn id="8" idx="6"/>
            <a:endCxn id="53" idx="1"/>
          </p:cNvCxnSpPr>
          <p:nvPr/>
        </p:nvCxnSpPr>
        <p:spPr bwMode="auto">
          <a:xfrm flipV="1">
            <a:off x="3653497" y="1789543"/>
            <a:ext cx="776084" cy="197919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D00FA3AC-C180-8914-49F0-E89AADE62164}"/>
              </a:ext>
            </a:extLst>
          </p:cNvPr>
          <p:cNvSpPr/>
          <p:nvPr/>
        </p:nvSpPr>
        <p:spPr bwMode="auto">
          <a:xfrm>
            <a:off x="4429581" y="1601140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lack of industry standards 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C364B48-5153-3A6F-5342-DA3502013F7D}"/>
              </a:ext>
            </a:extLst>
          </p:cNvPr>
          <p:cNvSpPr/>
          <p:nvPr/>
        </p:nvSpPr>
        <p:spPr bwMode="auto">
          <a:xfrm>
            <a:off x="7787857" y="4262148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certification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F560EDC1-2024-3495-5C6A-2F5C561A9AFC}"/>
              </a:ext>
            </a:extLst>
          </p:cNvPr>
          <p:cNvSpPr/>
          <p:nvPr/>
        </p:nvSpPr>
        <p:spPr bwMode="auto">
          <a:xfrm>
            <a:off x="7797440" y="4873180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IT tools  </a:t>
            </a:r>
          </a:p>
        </p:txBody>
      </p:sp>
      <p:sp>
        <p:nvSpPr>
          <p:cNvPr id="2" name="Wolke 1">
            <a:extLst>
              <a:ext uri="{FF2B5EF4-FFF2-40B4-BE49-F238E27FC236}">
                <a16:creationId xmlns:a16="http://schemas.microsoft.com/office/drawing/2014/main" id="{9105AD80-BC6E-104B-7EE8-BD834917374E}"/>
              </a:ext>
            </a:extLst>
          </p:cNvPr>
          <p:cNvSpPr/>
          <p:nvPr/>
        </p:nvSpPr>
        <p:spPr bwMode="auto">
          <a:xfrm>
            <a:off x="9159171" y="4716642"/>
            <a:ext cx="1152917" cy="65675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automated data </a:t>
            </a:r>
            <a:r>
              <a:rPr lang="en-US" sz="800" dirty="0" err="1">
                <a:solidFill>
                  <a:schemeClr val="tx1"/>
                </a:solidFill>
                <a:cs typeface="Arial" pitchFamily="34" charset="0"/>
              </a:rPr>
              <a:t>compliancecchecks</a:t>
            </a: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BD56D1BA-1F68-E0A7-70D8-A83D42C25EF1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 flipV="1">
            <a:off x="8720088" y="3772799"/>
            <a:ext cx="547840" cy="16562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hteck 50">
            <a:extLst>
              <a:ext uri="{FF2B5EF4-FFF2-40B4-BE49-F238E27FC236}">
                <a16:creationId xmlns:a16="http://schemas.microsoft.com/office/drawing/2014/main" id="{752661BE-D0BF-4DF7-D2D9-F9E89B1FEA87}"/>
              </a:ext>
            </a:extLst>
          </p:cNvPr>
          <p:cNvSpPr/>
          <p:nvPr/>
        </p:nvSpPr>
        <p:spPr bwMode="auto">
          <a:xfrm>
            <a:off x="7754304" y="2444279"/>
            <a:ext cx="922648" cy="3768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guidance from </a:t>
            </a:r>
            <a:r>
              <a:rPr lang="en-US" sz="800" dirty="0" err="1">
                <a:solidFill>
                  <a:schemeClr val="tx1"/>
                </a:solidFill>
                <a:cs typeface="Arial" pitchFamily="34" charset="0"/>
              </a:rPr>
              <a:t>authorites</a:t>
            </a: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EC645093-BE69-3540-39A7-34AACD27AEDD}"/>
              </a:ext>
            </a:extLst>
          </p:cNvPr>
          <p:cNvCxnSpPr>
            <a:cxnSpLocks/>
            <a:stCxn id="15" idx="3"/>
            <a:endCxn id="51" idx="1"/>
          </p:cNvCxnSpPr>
          <p:nvPr/>
        </p:nvCxnSpPr>
        <p:spPr bwMode="auto">
          <a:xfrm flipV="1">
            <a:off x="5361882" y="2632682"/>
            <a:ext cx="2392422" cy="144782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hteck 54">
            <a:extLst>
              <a:ext uri="{FF2B5EF4-FFF2-40B4-BE49-F238E27FC236}">
                <a16:creationId xmlns:a16="http://schemas.microsoft.com/office/drawing/2014/main" id="{4F8688D5-D7EE-13E1-742F-ADC290261FD6}"/>
              </a:ext>
            </a:extLst>
          </p:cNvPr>
          <p:cNvSpPr/>
          <p:nvPr/>
        </p:nvSpPr>
        <p:spPr bwMode="auto">
          <a:xfrm>
            <a:off x="7797440" y="5469552"/>
            <a:ext cx="922648" cy="37680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800" b="1" dirty="0">
                <a:solidFill>
                  <a:schemeClr val="bg1"/>
                </a:solidFill>
                <a:cs typeface="Arial" pitchFamily="34" charset="0"/>
              </a:rPr>
              <a:t>common definitions</a:t>
            </a:r>
          </a:p>
        </p:txBody>
      </p:sp>
      <p:sp>
        <p:nvSpPr>
          <p:cNvPr id="38" name="Wolke 37">
            <a:extLst>
              <a:ext uri="{FF2B5EF4-FFF2-40B4-BE49-F238E27FC236}">
                <a16:creationId xmlns:a16="http://schemas.microsoft.com/office/drawing/2014/main" id="{075D1BFB-0C6F-20C3-0C44-54083ECE1615}"/>
              </a:ext>
            </a:extLst>
          </p:cNvPr>
          <p:cNvSpPr/>
          <p:nvPr/>
        </p:nvSpPr>
        <p:spPr bwMode="auto">
          <a:xfrm>
            <a:off x="8991692" y="5820966"/>
            <a:ext cx="1342727" cy="74580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tx1"/>
                </a:solidFill>
                <a:cs typeface="Arial" pitchFamily="34" charset="0"/>
              </a:rPr>
              <a:t>list of inconsistent definitions and bridge the gap </a:t>
            </a:r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9DACB5DC-CDCC-1CA4-C91F-A3A6EBA794BB}"/>
              </a:ext>
            </a:extLst>
          </p:cNvPr>
          <p:cNvCxnSpPr>
            <a:cxnSpLocks/>
            <a:stCxn id="13" idx="3"/>
            <a:endCxn id="55" idx="1"/>
          </p:cNvCxnSpPr>
          <p:nvPr/>
        </p:nvCxnSpPr>
        <p:spPr bwMode="auto">
          <a:xfrm>
            <a:off x="5357488" y="3367779"/>
            <a:ext cx="2439952" cy="229017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B40D9C8B-07DD-DB69-76F8-E06723CE70BB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>
            <a:off x="5339072" y="1866409"/>
            <a:ext cx="2438755" cy="133148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A7543B2A-8A0D-85EA-C5E6-8A7AF262EC96}"/>
              </a:ext>
            </a:extLst>
          </p:cNvPr>
          <p:cNvCxnSpPr>
            <a:cxnSpLocks/>
            <a:stCxn id="55" idx="2"/>
            <a:endCxn id="38" idx="2"/>
          </p:cNvCxnSpPr>
          <p:nvPr/>
        </p:nvCxnSpPr>
        <p:spPr bwMode="auto">
          <a:xfrm>
            <a:off x="8258764" y="5846357"/>
            <a:ext cx="737093" cy="34751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270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A58FDB0-0471-44F3-1FA9-5DD52504D232}"/>
              </a:ext>
            </a:extLst>
          </p:cNvPr>
          <p:cNvSpPr/>
          <p:nvPr/>
        </p:nvSpPr>
        <p:spPr bwMode="auto">
          <a:xfrm>
            <a:off x="332902" y="980728"/>
            <a:ext cx="5403057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Motivation and Background </a:t>
            </a:r>
          </a:p>
          <a:p>
            <a:pPr>
              <a:lnSpc>
                <a:spcPct val="150000"/>
              </a:lnSpc>
            </a:pPr>
            <a:r>
              <a:rPr lang="en-US" dirty="0"/>
              <a:t>Methodology </a:t>
            </a:r>
          </a:p>
          <a:p>
            <a:pPr>
              <a:lnSpc>
                <a:spcPct val="150000"/>
              </a:lnSpc>
            </a:pPr>
            <a:r>
              <a:rPr lang="en-US" dirty="0"/>
              <a:t>Initial Results </a:t>
            </a:r>
          </a:p>
          <a:p>
            <a:pPr>
              <a:lnSpc>
                <a:spcPct val="150000"/>
              </a:lnSpc>
            </a:pPr>
            <a:r>
              <a:rPr lang="en-US" dirty="0"/>
              <a:t>Expected Outcome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Next Steps </a:t>
            </a:r>
          </a:p>
          <a:p>
            <a:pPr>
              <a:lnSpc>
                <a:spcPct val="150000"/>
              </a:lnSpc>
            </a:pPr>
            <a:r>
              <a:rPr lang="en-US" dirty="0"/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9250122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5D061A-B904-1626-3A5B-4DB2EDE0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Next </a:t>
            </a:r>
            <a:r>
              <a:rPr lang="de-DE" err="1"/>
              <a:t>Steps</a:t>
            </a:r>
            <a:r>
              <a:rPr lang="de-DE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FA23F5-A670-69C1-25F2-C7E43317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837436-FDF9-A32A-2721-5919FB79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C083A5-2F10-05A6-9035-291DEB62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7DE6796-3B3B-D4A8-A632-363846E960E1}"/>
              </a:ext>
            </a:extLst>
          </p:cNvPr>
          <p:cNvSpPr/>
          <p:nvPr/>
        </p:nvSpPr>
        <p:spPr bwMode="auto">
          <a:xfrm>
            <a:off x="601250" y="1052738"/>
            <a:ext cx="10319285" cy="13938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Interviews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Conduct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further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interviews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Find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more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 interview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partners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small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- and medium-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sized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companies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, international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data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privacy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cs typeface="Arial" pitchFamily="34" charset="0"/>
              </a:rPr>
              <a:t>experts</a:t>
            </a:r>
            <a:r>
              <a:rPr lang="de-DE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74EEEC1F-51C9-C823-E730-F561B1638EF8}"/>
              </a:ext>
            </a:extLst>
          </p:cNvPr>
          <p:cNvSpPr/>
          <p:nvPr/>
        </p:nvSpPr>
        <p:spPr bwMode="auto">
          <a:xfrm>
            <a:off x="580338" y="2630765"/>
            <a:ext cx="10319284" cy="1100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de-DE" b="1" dirty="0" err="1">
                <a:solidFill>
                  <a:schemeClr val="bg1"/>
                </a:solidFill>
              </a:rPr>
              <a:t>Thematic</a:t>
            </a:r>
            <a:r>
              <a:rPr lang="de-DE" b="1" dirty="0">
                <a:solidFill>
                  <a:schemeClr val="bg1"/>
                </a:solidFill>
              </a:rPr>
              <a:t> Concept Analysis </a:t>
            </a:r>
          </a:p>
          <a:p>
            <a:pPr marL="285750" indent="-285750" eaLnBrk="0" hangingPunct="0"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Transcribing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285750" indent="-285750" eaLnBrk="0" hangingPunct="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Coding 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293191B-5CFB-241B-D32A-D84CE43FC648}"/>
              </a:ext>
            </a:extLst>
          </p:cNvPr>
          <p:cNvSpPr/>
          <p:nvPr/>
        </p:nvSpPr>
        <p:spPr bwMode="auto">
          <a:xfrm>
            <a:off x="601250" y="3959662"/>
            <a:ext cx="10319283" cy="13938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de-DE" b="1" dirty="0">
                <a:solidFill>
                  <a:schemeClr val="bg1"/>
                </a:solidFill>
              </a:rPr>
              <a:t>Solution </a:t>
            </a:r>
            <a:r>
              <a:rPr lang="de-DE" b="1" dirty="0" err="1">
                <a:solidFill>
                  <a:schemeClr val="bg1"/>
                </a:solidFill>
              </a:rPr>
              <a:t>Concepts</a:t>
            </a:r>
            <a:r>
              <a:rPr lang="de-DE" b="1" dirty="0">
                <a:solidFill>
                  <a:schemeClr val="bg1"/>
                </a:solidFill>
              </a:rPr>
              <a:t> </a:t>
            </a:r>
          </a:p>
          <a:p>
            <a:pPr marL="285750" indent="-285750" eaLnBrk="0" hangingPunct="0"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Systematic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literature</a:t>
            </a:r>
            <a:r>
              <a:rPr lang="de-DE" dirty="0">
                <a:solidFill>
                  <a:schemeClr val="bg1"/>
                </a:solidFill>
              </a:rPr>
              <a:t> review on </a:t>
            </a:r>
            <a:r>
              <a:rPr lang="de-DE" dirty="0" err="1">
                <a:solidFill>
                  <a:schemeClr val="bg1"/>
                </a:solidFill>
              </a:rPr>
              <a:t>solution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ideas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285750" indent="-285750" eaLnBrk="0" hangingPunct="0"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Developing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possible </a:t>
            </a:r>
            <a:r>
              <a:rPr lang="de-DE" dirty="0" err="1">
                <a:solidFill>
                  <a:schemeClr val="bg1"/>
                </a:solidFill>
              </a:rPr>
              <a:t>solution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concepts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 eaLnBrk="0" hangingPunct="0"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Conducting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survey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evaluate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artefacts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1409F2E0-D7D5-0D30-8741-1524BC16FF8B}"/>
              </a:ext>
            </a:extLst>
          </p:cNvPr>
          <p:cNvSpPr/>
          <p:nvPr/>
        </p:nvSpPr>
        <p:spPr bwMode="auto">
          <a:xfrm>
            <a:off x="580338" y="5541680"/>
            <a:ext cx="10344809" cy="720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de-DE" b="1">
                <a:solidFill>
                  <a:schemeClr val="bg1"/>
                </a:solidFill>
              </a:rPr>
              <a:t>Writing </a:t>
            </a:r>
            <a:r>
              <a:rPr lang="de-DE" b="1" err="1">
                <a:solidFill>
                  <a:schemeClr val="bg1"/>
                </a:solidFill>
              </a:rPr>
              <a:t>the</a:t>
            </a:r>
            <a:r>
              <a:rPr lang="de-DE" b="1">
                <a:solidFill>
                  <a:schemeClr val="bg1"/>
                </a:solidFill>
              </a:rPr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19108424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A58FDB0-0471-44F3-1FA9-5DD52504D232}"/>
              </a:ext>
            </a:extLst>
          </p:cNvPr>
          <p:cNvSpPr/>
          <p:nvPr/>
        </p:nvSpPr>
        <p:spPr bwMode="auto">
          <a:xfrm>
            <a:off x="332902" y="980728"/>
            <a:ext cx="5403057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Motivation and Background </a:t>
            </a:r>
          </a:p>
          <a:p>
            <a:pPr>
              <a:lnSpc>
                <a:spcPct val="150000"/>
              </a:lnSpc>
            </a:pPr>
            <a:r>
              <a:rPr lang="en-US" dirty="0"/>
              <a:t>Methodology </a:t>
            </a:r>
          </a:p>
          <a:p>
            <a:pPr>
              <a:lnSpc>
                <a:spcPct val="150000"/>
              </a:lnSpc>
            </a:pPr>
            <a:r>
              <a:rPr lang="en-US" dirty="0"/>
              <a:t>Initial Results </a:t>
            </a:r>
          </a:p>
          <a:p>
            <a:pPr>
              <a:lnSpc>
                <a:spcPct val="150000"/>
              </a:lnSpc>
            </a:pPr>
            <a:r>
              <a:rPr lang="en-US" dirty="0"/>
              <a:t>Expected Outcome 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33794964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1BFD1E0-55B3-FBDE-6293-FA5B7C3C018A}"/>
              </a:ext>
            </a:extLst>
          </p:cNvPr>
          <p:cNvCxnSpPr>
            <a:cxnSpLocks/>
          </p:cNvCxnSpPr>
          <p:nvPr/>
        </p:nvCxnSpPr>
        <p:spPr bwMode="auto">
          <a:xfrm>
            <a:off x="11147933" y="1555339"/>
            <a:ext cx="0" cy="2645351"/>
          </a:xfrm>
          <a:prstGeom prst="line">
            <a:avLst/>
          </a:prstGeom>
          <a:ln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08370496-F9A0-BD16-C7D9-E1F2B7EE152B}"/>
              </a:ext>
            </a:extLst>
          </p:cNvPr>
          <p:cNvCxnSpPr>
            <a:cxnSpLocks/>
          </p:cNvCxnSpPr>
          <p:nvPr/>
        </p:nvCxnSpPr>
        <p:spPr bwMode="auto">
          <a:xfrm>
            <a:off x="7032104" y="1544897"/>
            <a:ext cx="0" cy="2645351"/>
          </a:xfrm>
          <a:prstGeom prst="line">
            <a:avLst/>
          </a:prstGeom>
          <a:ln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148C30A8-CE22-1263-DAE6-8B341E34C806}"/>
              </a:ext>
            </a:extLst>
          </p:cNvPr>
          <p:cNvCxnSpPr>
            <a:cxnSpLocks/>
          </p:cNvCxnSpPr>
          <p:nvPr/>
        </p:nvCxnSpPr>
        <p:spPr bwMode="auto">
          <a:xfrm>
            <a:off x="3729430" y="1524019"/>
            <a:ext cx="0" cy="2645351"/>
          </a:xfrm>
          <a:prstGeom prst="line">
            <a:avLst/>
          </a:prstGeom>
          <a:ln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8203C0A-AFD6-28B6-41D1-C75D9BEA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F1740E-39AE-1E7A-8628-FB6E322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5877B-C25D-AF0A-978C-CD93CF28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60D17F-544E-8C23-CB87-BA811463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aphicFrame>
        <p:nvGraphicFramePr>
          <p:cNvPr id="15" name="Tabelle 15">
            <a:extLst>
              <a:ext uri="{FF2B5EF4-FFF2-40B4-BE49-F238E27FC236}">
                <a16:creationId xmlns:a16="http://schemas.microsoft.com/office/drawing/2014/main" id="{7F96FA10-CC72-C402-68DB-8B12530C8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28379"/>
              </p:ext>
            </p:extLst>
          </p:nvPr>
        </p:nvGraphicFramePr>
        <p:xfrm>
          <a:off x="2927648" y="1751921"/>
          <a:ext cx="8929920" cy="2565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8320">
                  <a:extLst>
                    <a:ext uri="{9D8B030D-6E8A-4147-A177-3AD203B41FA5}">
                      <a16:colId xmlns:a16="http://schemas.microsoft.com/office/drawing/2014/main" val="1431684206"/>
                    </a:ext>
                  </a:extLst>
                </a:gridCol>
                <a:gridCol w="1488320">
                  <a:extLst>
                    <a:ext uri="{9D8B030D-6E8A-4147-A177-3AD203B41FA5}">
                      <a16:colId xmlns:a16="http://schemas.microsoft.com/office/drawing/2014/main" val="2618436918"/>
                    </a:ext>
                  </a:extLst>
                </a:gridCol>
                <a:gridCol w="1488320">
                  <a:extLst>
                    <a:ext uri="{9D8B030D-6E8A-4147-A177-3AD203B41FA5}">
                      <a16:colId xmlns:a16="http://schemas.microsoft.com/office/drawing/2014/main" val="3045799613"/>
                    </a:ext>
                  </a:extLst>
                </a:gridCol>
                <a:gridCol w="1488320">
                  <a:extLst>
                    <a:ext uri="{9D8B030D-6E8A-4147-A177-3AD203B41FA5}">
                      <a16:colId xmlns:a16="http://schemas.microsoft.com/office/drawing/2014/main" val="1572318945"/>
                    </a:ext>
                  </a:extLst>
                </a:gridCol>
                <a:gridCol w="1488320">
                  <a:extLst>
                    <a:ext uri="{9D8B030D-6E8A-4147-A177-3AD203B41FA5}">
                      <a16:colId xmlns:a16="http://schemas.microsoft.com/office/drawing/2014/main" val="1636796066"/>
                    </a:ext>
                  </a:extLst>
                </a:gridCol>
                <a:gridCol w="1488320">
                  <a:extLst>
                    <a:ext uri="{9D8B030D-6E8A-4147-A177-3AD203B41FA5}">
                      <a16:colId xmlns:a16="http://schemas.microsoft.com/office/drawing/2014/main" val="686023603"/>
                    </a:ext>
                  </a:extLst>
                </a:gridCol>
              </a:tblGrid>
              <a:tr h="427540">
                <a:tc>
                  <a:txBody>
                    <a:bodyPr/>
                    <a:lstStyle/>
                    <a:p>
                      <a:r>
                        <a:rPr lang="en-GB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Juni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Juli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September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38351"/>
                  </a:ext>
                </a:extLst>
              </a:tr>
              <a:tr h="4275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5634"/>
                  </a:ext>
                </a:extLst>
              </a:tr>
              <a:tr h="4275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908009"/>
                  </a:ext>
                </a:extLst>
              </a:tr>
              <a:tr h="4275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850978"/>
                  </a:ext>
                </a:extLst>
              </a:tr>
              <a:tr h="4275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1048"/>
                  </a:ext>
                </a:extLst>
              </a:tr>
              <a:tr h="4275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17863"/>
                  </a:ext>
                </a:extLst>
              </a:tr>
            </a:tbl>
          </a:graphicData>
        </a:graphic>
      </p:graphicFrame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3B448549-DD19-E22E-2581-F92C3C66C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62115"/>
              </p:ext>
            </p:extLst>
          </p:nvPr>
        </p:nvGraphicFramePr>
        <p:xfrm>
          <a:off x="201038" y="1769675"/>
          <a:ext cx="2598806" cy="254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8806">
                  <a:extLst>
                    <a:ext uri="{9D8B030D-6E8A-4147-A177-3AD203B41FA5}">
                      <a16:colId xmlns:a16="http://schemas.microsoft.com/office/drawing/2014/main" val="1649995745"/>
                    </a:ext>
                  </a:extLst>
                </a:gridCol>
              </a:tblGrid>
              <a:tr h="42458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989495"/>
                  </a:ext>
                </a:extLst>
              </a:tr>
              <a:tr h="424581">
                <a:tc>
                  <a:txBody>
                    <a:bodyPr/>
                    <a:lstStyle/>
                    <a:p>
                      <a:r>
                        <a:rPr lang="en-GB" sz="1500" dirty="0"/>
                        <a:t>Literature Review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663252"/>
                  </a:ext>
                </a:extLst>
              </a:tr>
              <a:tr h="424581">
                <a:tc>
                  <a:txBody>
                    <a:bodyPr/>
                    <a:lstStyle/>
                    <a:p>
                      <a:r>
                        <a:rPr lang="en-GB" sz="1500" dirty="0"/>
                        <a:t>Semi-Structured Interviews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643322"/>
                  </a:ext>
                </a:extLst>
              </a:tr>
              <a:tr h="424581"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Analysis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84490"/>
                  </a:ext>
                </a:extLst>
              </a:tr>
              <a:tr h="424581"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 Concepts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0143"/>
                  </a:ext>
                </a:extLst>
              </a:tr>
              <a:tr h="424581"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Writing thesis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575286"/>
                  </a:ext>
                </a:extLst>
              </a:tr>
            </a:tbl>
          </a:graphicData>
        </a:graphic>
      </p:graphicFrame>
      <p:sp>
        <p:nvSpPr>
          <p:cNvPr id="17" name="Prozess 16">
            <a:extLst>
              <a:ext uri="{FF2B5EF4-FFF2-40B4-BE49-F238E27FC236}">
                <a16:creationId xmlns:a16="http://schemas.microsoft.com/office/drawing/2014/main" id="{E81C2661-60CE-45D6-1ECF-134EF67BA81E}"/>
              </a:ext>
            </a:extLst>
          </p:cNvPr>
          <p:cNvSpPr/>
          <p:nvPr/>
        </p:nvSpPr>
        <p:spPr bwMode="auto">
          <a:xfrm>
            <a:off x="3729430" y="2261652"/>
            <a:ext cx="4464496" cy="216024"/>
          </a:xfrm>
          <a:prstGeom prst="flowChartProcess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Prozess 17">
            <a:extLst>
              <a:ext uri="{FF2B5EF4-FFF2-40B4-BE49-F238E27FC236}">
                <a16:creationId xmlns:a16="http://schemas.microsoft.com/office/drawing/2014/main" id="{B5B2F9C6-DB04-886A-C400-3088B3DEE555}"/>
              </a:ext>
            </a:extLst>
          </p:cNvPr>
          <p:cNvSpPr/>
          <p:nvPr/>
        </p:nvSpPr>
        <p:spPr bwMode="auto">
          <a:xfrm>
            <a:off x="5198656" y="2720829"/>
            <a:ext cx="3705656" cy="216024"/>
          </a:xfrm>
          <a:prstGeom prst="flowChartProcess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Prozess 18">
            <a:extLst>
              <a:ext uri="{FF2B5EF4-FFF2-40B4-BE49-F238E27FC236}">
                <a16:creationId xmlns:a16="http://schemas.microsoft.com/office/drawing/2014/main" id="{E080B962-5DF3-20AC-C199-25D6DECF111C}"/>
              </a:ext>
            </a:extLst>
          </p:cNvPr>
          <p:cNvSpPr/>
          <p:nvPr/>
        </p:nvSpPr>
        <p:spPr bwMode="auto">
          <a:xfrm>
            <a:off x="5393912" y="3143776"/>
            <a:ext cx="3510398" cy="216024"/>
          </a:xfrm>
          <a:prstGeom prst="flowChartProcess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Prozess 19">
            <a:extLst>
              <a:ext uri="{FF2B5EF4-FFF2-40B4-BE49-F238E27FC236}">
                <a16:creationId xmlns:a16="http://schemas.microsoft.com/office/drawing/2014/main" id="{3BA98AE2-01EE-B8C4-CC17-15B292F6A2FA}"/>
              </a:ext>
            </a:extLst>
          </p:cNvPr>
          <p:cNvSpPr/>
          <p:nvPr/>
        </p:nvSpPr>
        <p:spPr bwMode="auto">
          <a:xfrm>
            <a:off x="6696290" y="3550059"/>
            <a:ext cx="3081813" cy="216024"/>
          </a:xfrm>
          <a:prstGeom prst="flowChartProcess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Prozess 20">
            <a:extLst>
              <a:ext uri="{FF2B5EF4-FFF2-40B4-BE49-F238E27FC236}">
                <a16:creationId xmlns:a16="http://schemas.microsoft.com/office/drawing/2014/main" id="{C2BB2875-2DF9-A430-8C34-09153C387119}"/>
              </a:ext>
            </a:extLst>
          </p:cNvPr>
          <p:cNvSpPr/>
          <p:nvPr/>
        </p:nvSpPr>
        <p:spPr bwMode="auto">
          <a:xfrm>
            <a:off x="8234258" y="3964159"/>
            <a:ext cx="3081813" cy="255948"/>
          </a:xfrm>
          <a:prstGeom prst="flowChartProcess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592807-D1FA-7465-F5D5-F83352A506A0}"/>
              </a:ext>
            </a:extLst>
          </p:cNvPr>
          <p:cNvSpPr/>
          <p:nvPr/>
        </p:nvSpPr>
        <p:spPr bwMode="auto">
          <a:xfrm>
            <a:off x="11023730" y="1346111"/>
            <a:ext cx="252008" cy="21555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A21B8F-3872-FD87-1AD5-BDC8FC52465C}"/>
              </a:ext>
            </a:extLst>
          </p:cNvPr>
          <p:cNvSpPr/>
          <p:nvPr/>
        </p:nvSpPr>
        <p:spPr bwMode="auto">
          <a:xfrm>
            <a:off x="6906100" y="1397106"/>
            <a:ext cx="252008" cy="21555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A17D2E-6B9B-318D-FB2E-93F413A054D3}"/>
              </a:ext>
            </a:extLst>
          </p:cNvPr>
          <p:cNvSpPr/>
          <p:nvPr/>
        </p:nvSpPr>
        <p:spPr bwMode="auto">
          <a:xfrm>
            <a:off x="3603426" y="1352433"/>
            <a:ext cx="252008" cy="202906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6112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A58FDB0-0471-44F3-1FA9-5DD52504D232}"/>
              </a:ext>
            </a:extLst>
          </p:cNvPr>
          <p:cNvSpPr/>
          <p:nvPr/>
        </p:nvSpPr>
        <p:spPr bwMode="auto">
          <a:xfrm>
            <a:off x="332902" y="980728"/>
            <a:ext cx="5403057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Motivation and Background </a:t>
            </a:r>
          </a:p>
          <a:p>
            <a:pPr>
              <a:lnSpc>
                <a:spcPct val="150000"/>
              </a:lnSpc>
            </a:pPr>
            <a:r>
              <a:rPr lang="en-US" dirty="0"/>
              <a:t>Methodology </a:t>
            </a:r>
          </a:p>
          <a:p>
            <a:pPr>
              <a:lnSpc>
                <a:spcPct val="150000"/>
              </a:lnSpc>
            </a:pPr>
            <a:r>
              <a:rPr lang="en-US" dirty="0"/>
              <a:t>Initial Results </a:t>
            </a:r>
          </a:p>
          <a:p>
            <a:pPr>
              <a:lnSpc>
                <a:spcPct val="150000"/>
              </a:lnSpc>
            </a:pPr>
            <a:r>
              <a:rPr lang="en-US" dirty="0"/>
              <a:t>Expected Outcome 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 </a:t>
            </a:r>
          </a:p>
          <a:p>
            <a:pPr>
              <a:lnSpc>
                <a:spcPct val="150000"/>
              </a:lnSpc>
            </a:pPr>
            <a:r>
              <a:rPr lang="en-US" dirty="0"/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74978062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Hannah Kiel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Results</a:t>
            </a:r>
            <a:r>
              <a:rPr lang="de-DE" dirty="0"/>
              <a:t> – „Language“ </a:t>
            </a:r>
            <a:r>
              <a:rPr lang="de-DE" dirty="0" err="1"/>
              <a:t>Barriers</a:t>
            </a:r>
            <a:r>
              <a:rPr lang="de-DE" dirty="0"/>
              <a:t> (PET </a:t>
            </a:r>
            <a:r>
              <a:rPr lang="de-DE" dirty="0" err="1"/>
              <a:t>definition</a:t>
            </a:r>
            <a:r>
              <a:rPr lang="de-DE" dirty="0"/>
              <a:t>)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92650" y="1498800"/>
            <a:ext cx="99484" cy="160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96622" y="1580870"/>
            <a:ext cx="154840" cy="1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CC3314-4ACF-066B-D29A-419016C7C305}"/>
              </a:ext>
            </a:extLst>
          </p:cNvPr>
          <p:cNvSpPr/>
          <p:nvPr/>
        </p:nvSpPr>
        <p:spPr bwMode="auto">
          <a:xfrm>
            <a:off x="2221606" y="1130967"/>
            <a:ext cx="7745728" cy="57547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faced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46558" y="1157910"/>
            <a:ext cx="170647" cy="18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Arial" pitchFamily="34" charset="0"/>
            </a:endParaRP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6AFCC506-D728-541F-DDDC-A979CE044C2D}"/>
              </a:ext>
            </a:extLst>
          </p:cNvPr>
          <p:cNvSpPr/>
          <p:nvPr/>
        </p:nvSpPr>
        <p:spPr bwMode="auto">
          <a:xfrm>
            <a:off x="492650" y="1127011"/>
            <a:ext cx="1405648" cy="553490"/>
          </a:xfrm>
          <a:prstGeom prst="round1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>
                <a:solidFill>
                  <a:schemeClr val="accent5"/>
                </a:solidFill>
                <a:cs typeface="Arial" pitchFamily="34" charset="0"/>
              </a:rPr>
              <a:t>Q2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3F736B8-3036-0EF7-2695-990808247BAF}"/>
              </a:ext>
            </a:extLst>
          </p:cNvPr>
          <p:cNvSpPr/>
          <p:nvPr/>
        </p:nvSpPr>
        <p:spPr bwMode="auto">
          <a:xfrm>
            <a:off x="615258" y="4260196"/>
            <a:ext cx="1758318" cy="9906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legal Perspective on the Use of PETs in the Data Privacy Compliance Process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AF7F4A-9921-F293-8E3F-F064FBB4F28A}"/>
              </a:ext>
            </a:extLst>
          </p:cNvPr>
          <p:cNvSpPr/>
          <p:nvPr/>
        </p:nvSpPr>
        <p:spPr bwMode="auto">
          <a:xfrm>
            <a:off x="3303717" y="4437803"/>
            <a:ext cx="1551067" cy="6335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challenges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E952AAE-A146-C013-208E-55CF6E09766F}"/>
              </a:ext>
            </a:extLst>
          </p:cNvPr>
          <p:cNvCxnSpPr>
            <a:cxnSpLocks/>
            <a:stCxn id="2" idx="3"/>
            <a:endCxn id="13" idx="2"/>
          </p:cNvCxnSpPr>
          <p:nvPr/>
        </p:nvCxnSpPr>
        <p:spPr bwMode="auto">
          <a:xfrm flipV="1">
            <a:off x="2373576" y="4754602"/>
            <a:ext cx="930141" cy="90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4B156370-D068-C8A2-1862-6A61FA619460}"/>
              </a:ext>
            </a:extLst>
          </p:cNvPr>
          <p:cNvCxnSpPr>
            <a:cxnSpLocks/>
            <a:stCxn id="13" idx="6"/>
          </p:cNvCxnSpPr>
          <p:nvPr/>
        </p:nvCxnSpPr>
        <p:spPr bwMode="auto">
          <a:xfrm>
            <a:off x="4854784" y="4754602"/>
            <a:ext cx="1804398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E3C54EB9-731C-767A-B4AE-02E57244C6F6}"/>
              </a:ext>
            </a:extLst>
          </p:cNvPr>
          <p:cNvSpPr/>
          <p:nvPr/>
        </p:nvSpPr>
        <p:spPr bwMode="auto">
          <a:xfrm>
            <a:off x="6224244" y="4419322"/>
            <a:ext cx="1261471" cy="7360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“language” barriers 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3D24278-802B-AF42-6093-B7A4986B3B3A}"/>
              </a:ext>
            </a:extLst>
          </p:cNvPr>
          <p:cNvSpPr txBox="1"/>
          <p:nvPr/>
        </p:nvSpPr>
        <p:spPr>
          <a:xfrm>
            <a:off x="851462" y="2491385"/>
            <a:ext cx="9851822" cy="122140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„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Your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question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was also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about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how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far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the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term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(PETs)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plays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a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role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in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my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daily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work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,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it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is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practically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non-existent."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800" i="1" dirty="0">
              <a:solidFill>
                <a:schemeClr val="accent4"/>
              </a:solidFill>
              <a:cs typeface="Arial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„I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actually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had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to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do a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bit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of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Googling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first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to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find out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what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all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actually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falls </a:t>
            </a:r>
            <a:r>
              <a:rPr lang="de-DE" sz="1800" i="1" dirty="0" err="1">
                <a:solidFill>
                  <a:schemeClr val="accent4"/>
                </a:solidFill>
                <a:cs typeface="Arial" pitchFamily="34" charset="0"/>
              </a:rPr>
              <a:t>under</a:t>
            </a:r>
            <a:r>
              <a:rPr lang="de-DE" sz="1800" i="1" dirty="0">
                <a:solidFill>
                  <a:schemeClr val="accent4"/>
                </a:solidFill>
                <a:cs typeface="Arial" pitchFamily="34" charset="0"/>
              </a:rPr>
              <a:t> it.“</a:t>
            </a:r>
          </a:p>
        </p:txBody>
      </p:sp>
      <p:sp>
        <p:nvSpPr>
          <p:cNvPr id="23" name="Wolke 22">
            <a:extLst>
              <a:ext uri="{FF2B5EF4-FFF2-40B4-BE49-F238E27FC236}">
                <a16:creationId xmlns:a16="http://schemas.microsoft.com/office/drawing/2014/main" id="{7E7A9551-A9D5-1737-6A7B-743343B75612}"/>
              </a:ext>
            </a:extLst>
          </p:cNvPr>
          <p:cNvSpPr/>
          <p:nvPr/>
        </p:nvSpPr>
        <p:spPr bwMode="auto">
          <a:xfrm>
            <a:off x="8855175" y="3998237"/>
            <a:ext cx="1597313" cy="78912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no common definition </a:t>
            </a:r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EE940B8B-AD78-4D35-418C-DC2139F8C8D9}"/>
              </a:ext>
            </a:extLst>
          </p:cNvPr>
          <p:cNvCxnSpPr>
            <a:cxnSpLocks/>
            <a:endCxn id="23" idx="2"/>
          </p:cNvCxnSpPr>
          <p:nvPr/>
        </p:nvCxnSpPr>
        <p:spPr bwMode="auto">
          <a:xfrm flipV="1">
            <a:off x="7485715" y="4392799"/>
            <a:ext cx="1374415" cy="36180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Wolke 30">
            <a:extLst>
              <a:ext uri="{FF2B5EF4-FFF2-40B4-BE49-F238E27FC236}">
                <a16:creationId xmlns:a16="http://schemas.microsoft.com/office/drawing/2014/main" id="{0CDA53E2-D8B9-81E8-94F9-5A2EB1131FA1}"/>
              </a:ext>
            </a:extLst>
          </p:cNvPr>
          <p:cNvSpPr/>
          <p:nvPr/>
        </p:nvSpPr>
        <p:spPr bwMode="auto">
          <a:xfrm>
            <a:off x="8855174" y="5071401"/>
            <a:ext cx="1597313" cy="78912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technical-legal gap </a:t>
            </a:r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A8B71484-867A-8897-B11D-49DA41B74E8C}"/>
              </a:ext>
            </a:extLst>
          </p:cNvPr>
          <p:cNvCxnSpPr>
            <a:cxnSpLocks/>
            <a:stCxn id="20" idx="3"/>
            <a:endCxn id="31" idx="2"/>
          </p:cNvCxnSpPr>
          <p:nvPr/>
        </p:nvCxnSpPr>
        <p:spPr bwMode="auto">
          <a:xfrm>
            <a:off x="7485715" y="4787360"/>
            <a:ext cx="1374414" cy="678603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277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C92B4B-9EF2-8F01-3A55-1F4DE7367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17" y="1038136"/>
            <a:ext cx="5544456" cy="415306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de-DE">
              <a:latin typeface="inherit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de-DE" b="1">
              <a:sym typeface="Wingdings" pitchFamily="2" charset="2"/>
            </a:endParaRPr>
          </a:p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7C902D-9CFC-D3D6-BDDB-C59DA603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58" y="167514"/>
            <a:ext cx="10586099" cy="720725"/>
          </a:xfrm>
        </p:spPr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Protection</a:t>
            </a:r>
            <a:r>
              <a:rPr lang="de-DE" dirty="0"/>
              <a:t> and GDPR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950DE-B03A-7C75-364D-065C11DA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D001C9-8C1F-CFC9-3509-D9982B02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5"/>
            <a:ext cx="5761567" cy="288925"/>
          </a:xfrm>
        </p:spPr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774364-E36E-962A-0754-1EFFD6EB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D2E05B4-7C9B-0059-2FD1-C8F304889FBB}"/>
              </a:ext>
            </a:extLst>
          </p:cNvPr>
          <p:cNvSpPr/>
          <p:nvPr/>
        </p:nvSpPr>
        <p:spPr bwMode="auto">
          <a:xfrm>
            <a:off x="550014" y="1897353"/>
            <a:ext cx="5544456" cy="344374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25000"/>
                <a:lumOff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 is considered the strongest data protection regulation in the world</a:t>
            </a:r>
          </a:p>
          <a:p>
            <a:pPr marL="285750" indent="-285750">
              <a:buFont typeface="Symbol" pitchFamily="2" charset="2"/>
              <a:buChar char="-"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7" lvl="1" indent="-285750">
              <a:buFont typeface="Wingdings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fines were issued for non compliance </a:t>
            </a:r>
            <a:endParaRPr lang="en-GB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sz="1600" b="0" i="0" u="none" strike="noStrike" dirty="0">
              <a:solidFill>
                <a:schemeClr val="bg1"/>
              </a:solidFill>
              <a:effectLst/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new complex legal and regulatory landscape, legal input is essential for a successful data privacy compliance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A2B0AC5-BA13-FA64-FD7D-76DB16EC1A47}"/>
              </a:ext>
            </a:extLst>
          </p:cNvPr>
          <p:cNvSpPr/>
          <p:nvPr/>
        </p:nvSpPr>
        <p:spPr bwMode="auto">
          <a:xfrm>
            <a:off x="6816079" y="1340768"/>
            <a:ext cx="4315327" cy="43690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7DB7048-B6AB-9CF3-33E5-681C8B52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208" y="1448779"/>
            <a:ext cx="4153067" cy="41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1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1E15B3-0613-2838-D579-74722175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908720"/>
            <a:ext cx="11523135" cy="5400675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/>
          </a:p>
          <a:p>
            <a:pPr marL="285750" indent="-285750">
              <a:buFont typeface="Symbol" pitchFamily="2" charset="2"/>
              <a:buChar char="-"/>
            </a:pPr>
            <a:endParaRPr lang="de-DE" dirty="0"/>
          </a:p>
          <a:p>
            <a:pPr marL="285750" indent="-285750">
              <a:buFont typeface="Symbol" pitchFamily="2" charset="2"/>
              <a:buChar char="-"/>
            </a:pPr>
            <a:endParaRPr lang="de-DE" dirty="0"/>
          </a:p>
          <a:p>
            <a:pPr marL="285750" indent="-285750">
              <a:buFont typeface="Symbol" pitchFamily="2" charset="2"/>
              <a:buChar char="-"/>
            </a:pPr>
            <a:endParaRPr lang="de-DE" dirty="0"/>
          </a:p>
          <a:p>
            <a:pPr marL="285750" indent="-285750">
              <a:buFont typeface="Symbol" pitchFamily="2" charset="2"/>
              <a:buChar char="-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9E29D0-BCF8-D97F-D8D3-F015A34B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Data </a:t>
            </a:r>
            <a:r>
              <a:rPr lang="de-DE" err="1"/>
              <a:t>Protection</a:t>
            </a:r>
            <a:r>
              <a:rPr lang="de-DE"/>
              <a:t> Law and Privacy-</a:t>
            </a:r>
            <a:r>
              <a:rPr lang="de-DE" err="1"/>
              <a:t>Enhancing</a:t>
            </a:r>
            <a:r>
              <a:rPr lang="de-DE"/>
              <a:t> Technologies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4CC1EB-2451-D8A2-339E-05E32390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16637"/>
            <a:ext cx="2142067" cy="288925"/>
          </a:xfrm>
        </p:spPr>
        <p:txBody>
          <a:bodyPr/>
          <a:lstStyle/>
          <a:p>
            <a:pPr>
              <a:defRPr/>
            </a:pPr>
            <a:r>
              <a:rPr lang="de-DE" baseline="30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de-DE" baseline="30000" dirty="0">
                <a:solidFill>
                  <a:srgbClr val="64A0C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dirty="0">
                <a:solidFill>
                  <a:srgbClr val="64A0C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https://ico.org.uk/media/about-the-ico/consultations/4021464/chapter-5-anonymisation-pets.pdf</a:t>
            </a:r>
            <a:r>
              <a:rPr lang="de-DE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5A9D41-4593-A9D0-B95C-A1FB66E6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C857A-1860-BEBD-0830-27A6C5F7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84ACDC-F2EB-83FC-F830-4F0DFF8A5721}"/>
              </a:ext>
            </a:extLst>
          </p:cNvPr>
          <p:cNvSpPr/>
          <p:nvPr/>
        </p:nvSpPr>
        <p:spPr bwMode="auto">
          <a:xfrm>
            <a:off x="983432" y="2482491"/>
            <a:ext cx="2638467" cy="2303871"/>
          </a:xfrm>
          <a:prstGeom prst="ellipse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Art. 25, GDPR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mandates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Privacy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by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Design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8949C8-0D9E-DA13-2569-6FFF3EB1819E}"/>
              </a:ext>
            </a:extLst>
          </p:cNvPr>
          <p:cNvSpPr/>
          <p:nvPr/>
        </p:nvSpPr>
        <p:spPr bwMode="auto">
          <a:xfrm>
            <a:off x="7017031" y="1807888"/>
            <a:ext cx="3961365" cy="372624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Privacy-Enhancing Technologies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„embody fundamental data protection principles by minimizing personal data use, maximizing data security, and empowering individuals“</a:t>
            </a:r>
            <a:r>
              <a:rPr lang="en-US" sz="16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C2379B6C-B36B-CCDA-1912-1417EE54C754}"/>
              </a:ext>
            </a:extLst>
          </p:cNvPr>
          <p:cNvSpPr/>
          <p:nvPr/>
        </p:nvSpPr>
        <p:spPr bwMode="auto">
          <a:xfrm>
            <a:off x="3406274" y="3184954"/>
            <a:ext cx="4176990" cy="972108"/>
          </a:xfrm>
          <a:prstGeom prst="homePlate">
            <a:avLst/>
          </a:prstGeom>
          <a:solidFill>
            <a:schemeClr val="accent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„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appropriate</a:t>
            </a:r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Roboto-Light"/>
              </a:rPr>
              <a:t> </a:t>
            </a:r>
            <a:r>
              <a:rPr lang="de-DE" sz="1600" b="0" i="0" u="none" strike="noStrike" dirty="0" err="1">
                <a:solidFill>
                  <a:schemeClr val="bg1"/>
                </a:solidFill>
                <a:effectLst/>
                <a:latin typeface="Roboto-Light"/>
              </a:rPr>
              <a:t>technical</a:t>
            </a:r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Roboto-Light"/>
              </a:rPr>
              <a:t> and organisational </a:t>
            </a:r>
            <a:r>
              <a:rPr lang="de-DE" sz="1600" b="0" i="0" u="none" strike="noStrike" dirty="0" err="1">
                <a:solidFill>
                  <a:schemeClr val="bg1"/>
                </a:solidFill>
                <a:effectLst/>
                <a:latin typeface="Roboto-Light"/>
              </a:rPr>
              <a:t>measures</a:t>
            </a:r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Roboto-Light"/>
              </a:rPr>
              <a:t>“</a:t>
            </a:r>
            <a:endParaRPr lang="de-DE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000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C89A9C-E69D-BC33-6CB1-96064B1A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Legal </a:t>
            </a:r>
            <a:r>
              <a:rPr lang="de-DE" err="1"/>
              <a:t>Experts</a:t>
            </a:r>
            <a:r>
              <a:rPr lang="de-DE"/>
              <a:t> and Privacy-</a:t>
            </a:r>
            <a:r>
              <a:rPr lang="de-DE" err="1"/>
              <a:t>Enhancing</a:t>
            </a:r>
            <a:r>
              <a:rPr lang="de-DE"/>
              <a:t> Technologies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EFB354-1995-B79C-3133-51A92229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CC6FB3-7418-9E9A-1DFF-ACB289F3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6DBFB-C63C-7A8D-D03E-0DF5266A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D19F1D58-DC55-E11D-DAD1-F854AA3B0E9E}"/>
              </a:ext>
            </a:extLst>
          </p:cNvPr>
          <p:cNvSpPr/>
          <p:nvPr/>
        </p:nvSpPr>
        <p:spPr bwMode="auto">
          <a:xfrm>
            <a:off x="770356" y="3105391"/>
            <a:ext cx="2736304" cy="104435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Usage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PETs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by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Companies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F1C47AA-C7F7-9104-ADA9-7E8BD30AA6A3}"/>
              </a:ext>
            </a:extLst>
          </p:cNvPr>
          <p:cNvSpPr/>
          <p:nvPr/>
        </p:nvSpPr>
        <p:spPr bwMode="auto">
          <a:xfrm>
            <a:off x="3983710" y="1798787"/>
            <a:ext cx="2304256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>
                <a:solidFill>
                  <a:schemeClr val="bg1"/>
                </a:solidFill>
                <a:cs typeface="Arial" pitchFamily="34" charset="0"/>
              </a:rPr>
              <a:t>IT Security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7EF0BEA-4FC9-A866-3BB0-93AD2D047211}"/>
              </a:ext>
            </a:extLst>
          </p:cNvPr>
          <p:cNvSpPr/>
          <p:nvPr/>
        </p:nvSpPr>
        <p:spPr bwMode="auto">
          <a:xfrm>
            <a:off x="3983710" y="4537646"/>
            <a:ext cx="2304256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>
                <a:solidFill>
                  <a:schemeClr val="bg1"/>
                </a:solidFill>
                <a:cs typeface="Arial" pitchFamily="34" charset="0"/>
              </a:rPr>
              <a:t>Data Privacy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11215A0-1C7C-6C1B-4139-B0D56CC3B0D0}"/>
              </a:ext>
            </a:extLst>
          </p:cNvPr>
          <p:cNvSpPr/>
          <p:nvPr/>
        </p:nvSpPr>
        <p:spPr bwMode="auto">
          <a:xfrm>
            <a:off x="3983710" y="3142820"/>
            <a:ext cx="2304256" cy="93610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err="1">
                <a:solidFill>
                  <a:schemeClr val="bg1"/>
                </a:solidFill>
                <a:cs typeface="Arial" pitchFamily="34" charset="0"/>
              </a:rPr>
              <a:t>Regulatory</a:t>
            </a:r>
            <a:r>
              <a:rPr lang="de-DE" sz="1600">
                <a:solidFill>
                  <a:schemeClr val="bg1"/>
                </a:solidFill>
                <a:cs typeface="Arial" pitchFamily="34" charset="0"/>
              </a:rPr>
              <a:t> Compliance 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4BD0071-9B0F-233F-630B-F2FDF6C8A508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 flipV="1">
            <a:off x="1907302" y="2266839"/>
            <a:ext cx="2076408" cy="8218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D91E9FD-29FF-4243-0196-33591E6DFE62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1907302" y="4133049"/>
            <a:ext cx="2076408" cy="8726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7694B86-9AA0-E383-270B-07CA0182F362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 flipV="1">
            <a:off x="3505838" y="3610872"/>
            <a:ext cx="477872" cy="166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DEAE956-745D-4BEC-2A51-16CAFA25F02B}"/>
              </a:ext>
            </a:extLst>
          </p:cNvPr>
          <p:cNvSpPr/>
          <p:nvPr/>
        </p:nvSpPr>
        <p:spPr bwMode="auto">
          <a:xfrm>
            <a:off x="7793682" y="2590657"/>
            <a:ext cx="3701059" cy="1897907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sz="1600" dirty="0">
              <a:solidFill>
                <a:schemeClr val="bg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this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complexity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in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data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privacy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compliance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also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brings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new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challenges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and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obstacles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for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cs typeface="Arial" pitchFamily="34" charset="0"/>
              </a:rPr>
              <a:t>the</a:t>
            </a:r>
            <a:r>
              <a:rPr lang="de-DE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600" b="1" dirty="0">
                <a:solidFill>
                  <a:schemeClr val="bg1"/>
                </a:solidFill>
                <a:cs typeface="Arial" pitchFamily="34" charset="0"/>
              </a:rPr>
              <a:t>legal </a:t>
            </a:r>
            <a:r>
              <a:rPr lang="de-DE" sz="1600" b="1" dirty="0" err="1">
                <a:solidFill>
                  <a:schemeClr val="bg1"/>
                </a:solidFill>
                <a:cs typeface="Arial" pitchFamily="34" charset="0"/>
              </a:rPr>
              <a:t>sector</a:t>
            </a:r>
            <a:r>
              <a:rPr lang="de-DE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2" charset="2"/>
              <a:buChar char="-"/>
              <a:tabLst/>
            </a:pPr>
            <a:endParaRPr lang="de-DE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ewitterblitz 1">
            <a:extLst>
              <a:ext uri="{FF2B5EF4-FFF2-40B4-BE49-F238E27FC236}">
                <a16:creationId xmlns:a16="http://schemas.microsoft.com/office/drawing/2014/main" id="{7CB63093-2078-28CD-A4EC-E2E4E6DAD56D}"/>
              </a:ext>
            </a:extLst>
          </p:cNvPr>
          <p:cNvSpPr/>
          <p:nvPr/>
        </p:nvSpPr>
        <p:spPr bwMode="auto">
          <a:xfrm>
            <a:off x="6583624" y="3218649"/>
            <a:ext cx="914400" cy="914400"/>
          </a:xfrm>
          <a:prstGeom prst="lightningBolt">
            <a:avLst/>
          </a:prstGeom>
          <a:solidFill>
            <a:srgbClr val="FF8000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843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A58FDB0-0471-44F3-1FA9-5DD52504D232}"/>
              </a:ext>
            </a:extLst>
          </p:cNvPr>
          <p:cNvSpPr/>
          <p:nvPr/>
        </p:nvSpPr>
        <p:spPr bwMode="auto">
          <a:xfrm>
            <a:off x="332902" y="980728"/>
            <a:ext cx="5403057" cy="352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Motivation and Background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Methodology </a:t>
            </a:r>
          </a:p>
          <a:p>
            <a:pPr>
              <a:lnSpc>
                <a:spcPct val="150000"/>
              </a:lnSpc>
            </a:pPr>
            <a:r>
              <a:rPr lang="en-US" dirty="0"/>
              <a:t>Initial Results </a:t>
            </a:r>
          </a:p>
          <a:p>
            <a:pPr>
              <a:lnSpc>
                <a:spcPct val="150000"/>
              </a:lnSpc>
            </a:pPr>
            <a:r>
              <a:rPr lang="en-US" dirty="0"/>
              <a:t>Expected Outcome </a:t>
            </a:r>
          </a:p>
          <a:p>
            <a:pPr>
              <a:lnSpc>
                <a:spcPct val="150000"/>
              </a:lnSpc>
            </a:pPr>
            <a:r>
              <a:rPr lang="en-US" dirty="0"/>
              <a:t>Next Steps </a:t>
            </a:r>
          </a:p>
          <a:p>
            <a:pPr>
              <a:lnSpc>
                <a:spcPct val="150000"/>
              </a:lnSpc>
            </a:pPr>
            <a:r>
              <a:rPr lang="en-US" dirty="0"/>
              <a:t>Timeline </a:t>
            </a:r>
          </a:p>
        </p:txBody>
      </p:sp>
    </p:spTree>
    <p:extLst>
      <p:ext uri="{BB962C8B-B14F-4D97-AF65-F5344CB8AC3E}">
        <p14:creationId xmlns:p14="http://schemas.microsoft.com/office/powerpoint/2010/main" val="21370919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43705-B827-D946-4694-4757A14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3A7A4-7948-69A7-FFBA-9114544E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08BCA-5241-0C49-CDEC-1F210CAE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71772F-F88E-5626-B72D-F3EB7C23D73D}"/>
              </a:ext>
            </a:extLst>
          </p:cNvPr>
          <p:cNvSpPr/>
          <p:nvPr/>
        </p:nvSpPr>
        <p:spPr bwMode="auto">
          <a:xfrm>
            <a:off x="462849" y="1680306"/>
            <a:ext cx="5089116" cy="924026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role of legal experts in supporting the use of Privacy-Enhancing Technologies in the Process of data 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rivacy 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ompliance?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84B2104-5294-CBF0-F99E-55A6E6265927}"/>
              </a:ext>
            </a:extLst>
          </p:cNvPr>
          <p:cNvSpPr/>
          <p:nvPr/>
        </p:nvSpPr>
        <p:spPr bwMode="auto">
          <a:xfrm>
            <a:off x="462849" y="2992465"/>
            <a:ext cx="5089116" cy="92402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obstacles and challenges faced by legal professionals in the process of data privacy compliance when Privacy-Enhancing Technologies are used?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F59D027-73F5-7F5C-3586-DEE22F756B53}"/>
              </a:ext>
            </a:extLst>
          </p:cNvPr>
          <p:cNvSpPr/>
          <p:nvPr/>
        </p:nvSpPr>
        <p:spPr bwMode="auto">
          <a:xfrm>
            <a:off x="462849" y="4299426"/>
            <a:ext cx="5143100" cy="92402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strategies can be implemented to increase the ability of legal experts to support data privacy compliance when Privacy-Enhancing Technologies are used?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578040-B47C-E295-B1ED-7B5495CAA8FC}"/>
              </a:ext>
            </a:extLst>
          </p:cNvPr>
          <p:cNvSpPr txBox="1"/>
          <p:nvPr/>
        </p:nvSpPr>
        <p:spPr>
          <a:xfrm>
            <a:off x="1087801" y="1476633"/>
            <a:ext cx="11211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F6D526-FBFC-5E89-44E5-85AA0653FC5F}"/>
              </a:ext>
            </a:extLst>
          </p:cNvPr>
          <p:cNvSpPr txBox="1"/>
          <p:nvPr/>
        </p:nvSpPr>
        <p:spPr>
          <a:xfrm>
            <a:off x="7469648" y="1677822"/>
            <a:ext cx="11211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2F38AF08-F999-7BF1-3BD0-8AB99481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2" y="260648"/>
            <a:ext cx="10586099" cy="585108"/>
          </a:xfrm>
        </p:spPr>
        <p:txBody>
          <a:bodyPr/>
          <a:lstStyle/>
          <a:p>
            <a:r>
              <a:rPr lang="de-DE"/>
              <a:t>Research </a:t>
            </a:r>
            <a:r>
              <a:rPr lang="de-DE" err="1"/>
              <a:t>Methodology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992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43705-B827-D946-4694-4757A14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3A7A4-7948-69A7-FFBA-9114544E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Hannah Kiel, 26.06.2023, </a:t>
            </a:r>
            <a:r>
              <a:rPr lang="de-DE" dirty="0" err="1"/>
              <a:t>Bachelor´s</a:t>
            </a:r>
            <a:r>
              <a:rPr lang="de-DE" dirty="0"/>
              <a:t> Thesis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08BCA-5241-0C49-CDEC-1F210CAE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B71772F-F88E-5626-B72D-F3EB7C23D73D}"/>
              </a:ext>
            </a:extLst>
          </p:cNvPr>
          <p:cNvSpPr/>
          <p:nvPr/>
        </p:nvSpPr>
        <p:spPr bwMode="auto">
          <a:xfrm>
            <a:off x="462849" y="1680306"/>
            <a:ext cx="5089116" cy="924026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role of legal experts in supporting the use of Privacy-Enhancing Technologies in the Process of data 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rivacy </a:t>
            </a:r>
            <a:r>
              <a:rPr lang="en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A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ompliance?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84B2104-5294-CBF0-F99E-55A6E6265927}"/>
              </a:ext>
            </a:extLst>
          </p:cNvPr>
          <p:cNvSpPr/>
          <p:nvPr/>
        </p:nvSpPr>
        <p:spPr bwMode="auto">
          <a:xfrm>
            <a:off x="462849" y="2992465"/>
            <a:ext cx="5089116" cy="92402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obstacles and challenges faced by legal professionals in the process of data privacy compliance when Privacy-Enhancing Technologies are used?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F59D027-73F5-7F5C-3586-DEE22F756B53}"/>
              </a:ext>
            </a:extLst>
          </p:cNvPr>
          <p:cNvSpPr/>
          <p:nvPr/>
        </p:nvSpPr>
        <p:spPr bwMode="auto">
          <a:xfrm>
            <a:off x="462849" y="4299426"/>
            <a:ext cx="5143100" cy="924025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strategies can be implemented to increase the ability of legal experts to support data privacy compliance when Privacy-Enhancing Technologies are used? 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9578040-B47C-E295-B1ED-7B5495CAA8FC}"/>
              </a:ext>
            </a:extLst>
          </p:cNvPr>
          <p:cNvSpPr txBox="1"/>
          <p:nvPr/>
        </p:nvSpPr>
        <p:spPr>
          <a:xfrm>
            <a:off x="1087801" y="1476633"/>
            <a:ext cx="11211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F6D526-FBFC-5E89-44E5-85AA0653FC5F}"/>
              </a:ext>
            </a:extLst>
          </p:cNvPr>
          <p:cNvSpPr txBox="1"/>
          <p:nvPr/>
        </p:nvSpPr>
        <p:spPr>
          <a:xfrm>
            <a:off x="7469648" y="1677822"/>
            <a:ext cx="11211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Arial" pitchFamily="34" charset="0"/>
            </a:endParaRPr>
          </a:p>
        </p:txBody>
      </p:sp>
      <p:sp>
        <p:nvSpPr>
          <p:cNvPr id="33" name="Titel 2">
            <a:extLst>
              <a:ext uri="{FF2B5EF4-FFF2-40B4-BE49-F238E27FC236}">
                <a16:creationId xmlns:a16="http://schemas.microsoft.com/office/drawing/2014/main" id="{2F38AF08-F999-7BF1-3BD0-8AB99481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2" y="260648"/>
            <a:ext cx="10586099" cy="585108"/>
          </a:xfrm>
        </p:spPr>
        <p:txBody>
          <a:bodyPr/>
          <a:lstStyle/>
          <a:p>
            <a:r>
              <a:rPr lang="de-DE"/>
              <a:t>Research </a:t>
            </a:r>
            <a:r>
              <a:rPr lang="de-DE" err="1"/>
              <a:t>Methodology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220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94C9C1-91CC-7A4E-8925-FCBC89C57364}">
  <we:reference id="wa104381411" version="2.4.1.0" store="de-DE" storeType="OMEX"/>
  <we:alternateReferences>
    <we:reference id="wa104381411" version="2.4.1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2366</Words>
  <Application>Microsoft Macintosh PowerPoint</Application>
  <PresentationFormat>Breitbild</PresentationFormat>
  <Paragraphs>556</Paragraphs>
  <Slides>31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3" baseType="lpstr">
      <vt:lpstr>Arial Unicode MS</vt:lpstr>
      <vt:lpstr>Arial</vt:lpstr>
      <vt:lpstr>Calibri</vt:lpstr>
      <vt:lpstr>Courier New</vt:lpstr>
      <vt:lpstr>Google Sans</vt:lpstr>
      <vt:lpstr>Helvetica Neue</vt:lpstr>
      <vt:lpstr>inherit</vt:lpstr>
      <vt:lpstr>Roboto-Light</vt:lpstr>
      <vt:lpstr>Symbol</vt:lpstr>
      <vt:lpstr>TUM Neue Helvetica 75 Bold</vt:lpstr>
      <vt:lpstr>Wingdings</vt:lpstr>
      <vt:lpstr>Slides sebis 2013 2</vt:lpstr>
      <vt:lpstr>Exploring the Legal Perspective on the Use of Privacy-Enhancing Technologies for Data Privacy Compliance </vt:lpstr>
      <vt:lpstr>Outline</vt:lpstr>
      <vt:lpstr>Outline</vt:lpstr>
      <vt:lpstr>Data Protection and GDPR  </vt:lpstr>
      <vt:lpstr>Data Protection Law and Privacy-Enhancing Technologies </vt:lpstr>
      <vt:lpstr>Legal Experts and Privacy-Enhancing Technologies </vt:lpstr>
      <vt:lpstr>Outline</vt:lpstr>
      <vt:lpstr>Research Methodology </vt:lpstr>
      <vt:lpstr>Research Methodology </vt:lpstr>
      <vt:lpstr>Research Methodology </vt:lpstr>
      <vt:lpstr>Systematic Literature Review  </vt:lpstr>
      <vt:lpstr>Systematic Literature Review – Findings</vt:lpstr>
      <vt:lpstr>Semi-Structured Interviews </vt:lpstr>
      <vt:lpstr>Semi Structured Interviews – Statistics   </vt:lpstr>
      <vt:lpstr>Outline</vt:lpstr>
      <vt:lpstr>Initial Results </vt:lpstr>
      <vt:lpstr>Initial Results </vt:lpstr>
      <vt:lpstr>Initial Results </vt:lpstr>
      <vt:lpstr>Initial Results </vt:lpstr>
      <vt:lpstr>Outlook - Checklists   Methodology</vt:lpstr>
      <vt:lpstr>Initial Results </vt:lpstr>
      <vt:lpstr>Outlook – Common Definitions  Methodology</vt:lpstr>
      <vt:lpstr>Outline</vt:lpstr>
      <vt:lpstr>Challenges-Solutions Mapping  </vt:lpstr>
      <vt:lpstr>Artefacts </vt:lpstr>
      <vt:lpstr>Outline</vt:lpstr>
      <vt:lpstr>Next Steps </vt:lpstr>
      <vt:lpstr>Outline</vt:lpstr>
      <vt:lpstr>Timeline  </vt:lpstr>
      <vt:lpstr>PowerPoint-Präsentation</vt:lpstr>
      <vt:lpstr>Initial Results – „Language“ Barriers (PET definition)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Legal Perspective on Educational Requirements for Understanding Privacy-Enhancing Technologies for Data Privacy Compliance</dc:title>
  <dc:creator>Hannah Kiel</dc:creator>
  <dc:description>Copyright sebis</dc:description>
  <cp:lastModifiedBy>Hannah Kiel</cp:lastModifiedBy>
  <cp:revision>97</cp:revision>
  <cp:lastPrinted>2023-03-14T16:12:12Z</cp:lastPrinted>
  <dcterms:created xsi:type="dcterms:W3CDTF">2023-03-12T10:11:24Z</dcterms:created>
  <dcterms:modified xsi:type="dcterms:W3CDTF">2023-07-18T14:17:08Z</dcterms:modified>
</cp:coreProperties>
</file>