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</p:sldMasterIdLst>
  <p:notesMasterIdLst>
    <p:notesMasterId r:id="rId33"/>
  </p:notesMasterIdLst>
  <p:handoutMasterIdLst>
    <p:handoutMasterId r:id="rId34"/>
  </p:handoutMasterIdLst>
  <p:sldIdLst>
    <p:sldId id="695" r:id="rId2"/>
    <p:sldId id="816" r:id="rId3"/>
    <p:sldId id="849" r:id="rId4"/>
    <p:sldId id="784" r:id="rId5"/>
    <p:sldId id="785" r:id="rId6"/>
    <p:sldId id="851" r:id="rId7"/>
    <p:sldId id="821" r:id="rId8"/>
    <p:sldId id="856" r:id="rId9"/>
    <p:sldId id="752" r:id="rId10"/>
    <p:sldId id="772" r:id="rId11"/>
    <p:sldId id="756" r:id="rId12"/>
    <p:sldId id="854" r:id="rId13"/>
    <p:sldId id="774" r:id="rId14"/>
    <p:sldId id="826" r:id="rId15"/>
    <p:sldId id="841" r:id="rId16"/>
    <p:sldId id="853" r:id="rId17"/>
    <p:sldId id="829" r:id="rId18"/>
    <p:sldId id="776" r:id="rId19"/>
    <p:sldId id="830" r:id="rId20"/>
    <p:sldId id="843" r:id="rId21"/>
    <p:sldId id="828" r:id="rId22"/>
    <p:sldId id="857" r:id="rId23"/>
    <p:sldId id="832" r:id="rId24"/>
    <p:sldId id="833" r:id="rId25"/>
    <p:sldId id="834" r:id="rId26"/>
    <p:sldId id="842" r:id="rId27"/>
    <p:sldId id="835" r:id="rId28"/>
    <p:sldId id="836" r:id="rId29"/>
    <p:sldId id="855" r:id="rId30"/>
    <p:sldId id="837" r:id="rId31"/>
    <p:sldId id="673" r:id="rId32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20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436" userDrawn="1">
          <p15:clr>
            <a:srgbClr val="A4A3A4"/>
          </p15:clr>
        </p15:guide>
        <p15:guide id="8" orient="horz" pos="2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C1D"/>
    <a:srgbClr val="FF8000"/>
    <a:srgbClr val="FFFA60"/>
    <a:srgbClr val="00D200"/>
    <a:srgbClr val="41BEFF"/>
    <a:srgbClr val="0065BD"/>
    <a:srgbClr val="C0C0C0"/>
    <a:srgbClr val="000000"/>
    <a:srgbClr val="ECE8C2"/>
    <a:srgbClr val="91A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470" autoAdjust="0"/>
    <p:restoredTop sz="86490" autoAdjust="0"/>
  </p:normalViewPr>
  <p:slideViewPr>
    <p:cSldViewPr>
      <p:cViewPr>
        <p:scale>
          <a:sx n="117" d="100"/>
          <a:sy n="117" d="100"/>
        </p:scale>
        <p:origin x="-2824" y="144"/>
      </p:cViewPr>
      <p:guideLst>
        <p:guide orient="horz" pos="2160"/>
        <p:guide orient="horz" pos="618"/>
        <p:guide orient="horz" pos="4020"/>
        <p:guide pos="7469"/>
        <p:guide pos="211"/>
        <p:guide pos="3840"/>
        <p:guide orient="horz" pos="436"/>
        <p:guide orient="horz" pos="255"/>
      </p:guideLst>
    </p:cSldViewPr>
  </p:slideViewPr>
  <p:outlineViewPr>
    <p:cViewPr>
      <p:scale>
        <a:sx n="33" d="100"/>
        <a:sy n="33" d="100"/>
      </p:scale>
      <p:origin x="0" y="-4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4048" y="2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‹Nr.›</a:t>
            </a:fld>
            <a:endParaRPr lang="de-DE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178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protection</a:t>
            </a:r>
            <a:r>
              <a:rPr lang="de-DE" dirty="0"/>
              <a:t> </a:t>
            </a:r>
            <a:r>
              <a:rPr lang="de-DE" dirty="0" err="1"/>
              <a:t>assesment</a:t>
            </a:r>
            <a:r>
              <a:rPr lang="de-DE" dirty="0"/>
              <a:t> </a:t>
            </a:r>
          </a:p>
          <a:p>
            <a:r>
              <a:rPr lang="de-DE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exakte Beschreibung der geplanten Verarbeitungsvorgänge und der jeweiligen Verarbeitungszwecke sowie etwaiger berechtigter Interessen des Verantwortlichen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.</a:t>
            </a:r>
          </a:p>
          <a:p>
            <a:endParaRPr lang="de-DE" b="0" i="0" u="none" strike="noStrike" dirty="0">
              <a:solidFill>
                <a:srgbClr val="4D5156"/>
              </a:solidFill>
              <a:effectLst/>
              <a:latin typeface="Google Sans"/>
            </a:endParaRPr>
          </a:p>
          <a:p>
            <a:endParaRPr lang="de-DE" b="0" i="0" u="none" strike="noStrike" dirty="0">
              <a:solidFill>
                <a:srgbClr val="4D5156"/>
              </a:solidFill>
              <a:effectLst/>
              <a:latin typeface="Google Sans"/>
            </a:endParaRPr>
          </a:p>
          <a:p>
            <a:endParaRPr lang="de-DE" b="0" i="0" u="none" strike="noStrike" dirty="0">
              <a:solidFill>
                <a:srgbClr val="4D5156"/>
              </a:solidFill>
              <a:effectLst/>
              <a:latin typeface="Google Sans"/>
            </a:endParaRPr>
          </a:p>
          <a:p>
            <a:endParaRPr lang="de-DE" b="0" i="0" u="none" strike="noStrike" dirty="0">
              <a:solidFill>
                <a:srgbClr val="4D5156"/>
              </a:solidFill>
              <a:effectLst/>
              <a:latin typeface="Google Sans"/>
            </a:endParaRPr>
          </a:p>
          <a:p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Privacy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by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design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mandates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</a:p>
          <a:p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.. PETs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can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help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to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fulfill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this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requirement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963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protection</a:t>
            </a:r>
            <a:r>
              <a:rPr lang="de-DE" dirty="0"/>
              <a:t> </a:t>
            </a:r>
            <a:r>
              <a:rPr lang="de-DE" dirty="0" err="1"/>
              <a:t>assesment</a:t>
            </a:r>
            <a:r>
              <a:rPr lang="de-DE" dirty="0"/>
              <a:t> </a:t>
            </a:r>
          </a:p>
          <a:p>
            <a:r>
              <a:rPr lang="de-DE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exakte Beschreibung der geplanten Verarbeitungsvorgänge und der jeweiligen Verarbeitungszwecke sowie etwaiger berechtigter Interessen des Verantwortlichen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.</a:t>
            </a:r>
          </a:p>
          <a:p>
            <a:endParaRPr lang="de-DE" b="0" i="0" u="none" strike="noStrike" dirty="0">
              <a:solidFill>
                <a:srgbClr val="4D5156"/>
              </a:solidFill>
              <a:effectLst/>
              <a:latin typeface="Google Sans"/>
            </a:endParaRPr>
          </a:p>
          <a:p>
            <a:endParaRPr lang="de-DE" b="0" i="0" u="none" strike="noStrike" dirty="0">
              <a:solidFill>
                <a:srgbClr val="4D5156"/>
              </a:solidFill>
              <a:effectLst/>
              <a:latin typeface="Google Sans"/>
            </a:endParaRPr>
          </a:p>
          <a:p>
            <a:endParaRPr lang="de-DE" b="0" i="0" u="none" strike="noStrike" dirty="0">
              <a:solidFill>
                <a:srgbClr val="4D5156"/>
              </a:solidFill>
              <a:effectLst/>
              <a:latin typeface="Google Sans"/>
            </a:endParaRPr>
          </a:p>
          <a:p>
            <a:endParaRPr lang="de-DE" b="0" i="0" u="none" strike="noStrike" dirty="0">
              <a:solidFill>
                <a:srgbClr val="4D5156"/>
              </a:solidFill>
              <a:effectLst/>
              <a:latin typeface="Google Sans"/>
            </a:endParaRPr>
          </a:p>
          <a:p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Privacy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by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design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mandates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</a:p>
          <a:p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.. PETs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can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help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to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fulfill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this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requirement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523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u="sn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506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052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788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Data </a:t>
            </a:r>
            <a:r>
              <a:rPr lang="de-DE" dirty="0" err="1"/>
              <a:t>protection</a:t>
            </a:r>
            <a:r>
              <a:rPr lang="de-DE" dirty="0"/>
              <a:t> </a:t>
            </a:r>
            <a:r>
              <a:rPr lang="de-DE" dirty="0" err="1"/>
              <a:t>assesment</a:t>
            </a:r>
            <a:r>
              <a:rPr lang="de-DE" dirty="0"/>
              <a:t> </a:t>
            </a:r>
          </a:p>
          <a:p>
            <a:r>
              <a:rPr lang="de-DE" b="0" i="0" u="none" strike="noStrike" dirty="0">
                <a:solidFill>
                  <a:srgbClr val="040C28"/>
                </a:solidFill>
                <a:effectLst/>
                <a:latin typeface="Google Sans"/>
              </a:rPr>
              <a:t>exakte Beschreibung der geplanten Verarbeitungsvorgänge und der jeweiligen Verarbeitungszwecke sowie etwaiger berechtigter Interessen des Verantwortlichen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.</a:t>
            </a:r>
          </a:p>
          <a:p>
            <a:endParaRPr lang="de-DE" b="0" i="0" u="none" strike="noStrike" dirty="0">
              <a:solidFill>
                <a:srgbClr val="4D5156"/>
              </a:solidFill>
              <a:effectLst/>
              <a:latin typeface="Google Sans"/>
            </a:endParaRPr>
          </a:p>
          <a:p>
            <a:endParaRPr lang="de-DE" b="0" i="0" u="none" strike="noStrike" dirty="0">
              <a:solidFill>
                <a:srgbClr val="4D5156"/>
              </a:solidFill>
              <a:effectLst/>
              <a:latin typeface="Google Sans"/>
            </a:endParaRPr>
          </a:p>
          <a:p>
            <a:endParaRPr lang="de-DE" b="0" i="0" u="none" strike="noStrike" dirty="0">
              <a:solidFill>
                <a:srgbClr val="4D5156"/>
              </a:solidFill>
              <a:effectLst/>
              <a:latin typeface="Google Sans"/>
            </a:endParaRPr>
          </a:p>
          <a:p>
            <a:endParaRPr lang="de-DE" b="0" i="0" u="none" strike="noStrike" dirty="0">
              <a:solidFill>
                <a:srgbClr val="4D5156"/>
              </a:solidFill>
              <a:effectLst/>
              <a:latin typeface="Google Sans"/>
            </a:endParaRPr>
          </a:p>
          <a:p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Privacy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by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design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mandates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</a:p>
          <a:p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.. PETs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can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help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to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fulfill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this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</a:t>
            </a:r>
            <a:r>
              <a:rPr lang="de-DE" b="0" i="0" u="none" strike="noStrike" dirty="0" err="1">
                <a:solidFill>
                  <a:srgbClr val="4D5156"/>
                </a:solidFill>
                <a:effectLst/>
                <a:latin typeface="Google Sans"/>
              </a:rPr>
              <a:t>requirement</a:t>
            </a:r>
            <a:r>
              <a:rPr lang="de-DE" b="0" i="0" u="none" strike="noStrike" dirty="0">
                <a:solidFill>
                  <a:srgbClr val="4D5156"/>
                </a:solidFill>
                <a:effectLst/>
                <a:latin typeface="Google Sans"/>
              </a:rPr>
              <a:t> 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671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Methodology: </a:t>
            </a:r>
            <a:r>
              <a:rPr lang="en-US" b="1" dirty="0" err="1"/>
              <a:t>rechts</a:t>
            </a:r>
            <a:r>
              <a:rPr lang="en-US" b="1" dirty="0"/>
              <a:t> </a:t>
            </a:r>
            <a:r>
              <a:rPr lang="en-US" b="1" dirty="0" err="1"/>
              <a:t>oben</a:t>
            </a:r>
            <a:r>
              <a:rPr lang="en-US" b="1" dirty="0"/>
              <a:t> </a:t>
            </a:r>
            <a:r>
              <a:rPr lang="en-US" b="1" dirty="0">
                <a:sym typeface="Wingdings" pitchFamily="2" charset="2"/>
              </a:rPr>
              <a:t> highlight 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31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257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6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393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609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0021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821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469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209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69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3" y="4211796"/>
            <a:ext cx="11431346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&lt;Presenter&gt;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440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Department of Computer Science</a:t>
            </a:r>
          </a:p>
          <a:p>
            <a:pPr marL="0" indent="0"/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School of Computation, Information and Technology (CIT) </a:t>
            </a:r>
            <a:endParaRPr lang="en-US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Technical University of Munich (TUM)</a:t>
            </a: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Acumin Pro" panose="020B0604020202020204" pitchFamily="34" charset="77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Acumin Pro" panose="020B0604020202020204" pitchFamily="34" charset="77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Acumin Pro" panose="020B0604020202020204" pitchFamily="34" charset="77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Acumin Pro" panose="020B0604020202020204" pitchFamily="34" charset="77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  <a:latin typeface="Acumin Pro" panose="020B0604020202020204" pitchFamily="34" charset="77"/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sz="2400" b="1" i="0" cap="none" baseline="0">
                <a:latin typeface="Helvetica Neue" panose="02000503000000020004" pitchFamily="2" charset="0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5661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Technical University of Munich (TUM)</a:t>
            </a:r>
          </a:p>
          <a:p>
            <a:r>
              <a:rPr lang="en-AU" sz="105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TUM School of CIT</a:t>
            </a:r>
            <a:br>
              <a:rPr lang="en-AU" sz="105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Department of Computer Science (CS)</a:t>
            </a:r>
            <a:br>
              <a:rPr lang="en-AU" sz="105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Chair</a:t>
            </a:r>
            <a:r>
              <a:rPr lang="en-AU" sz="1050" kern="1200" baseline="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lang="en-AU" sz="1050" kern="1200" noProof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of Software Engineering for Business Information Systems (sebis)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pPr>
              <a:tabLst>
                <a:tab pos="358775" algn="l"/>
              </a:tabLst>
            </a:pPr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+49.89.289.</a:t>
            </a: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1847528" y="5615625"/>
            <a:ext cx="1732003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27448" y="5785985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3" y="4211796"/>
            <a:ext cx="11431346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&lt;Presenter&gt;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440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Department of Computer Science</a:t>
            </a:r>
          </a:p>
          <a:p>
            <a:pPr marL="0" indent="0"/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School of Computation, Information and Technology (CIT) </a:t>
            </a:r>
            <a:endParaRPr lang="en-US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Technical University of Munich (TUM)</a:t>
            </a: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989354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87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YYMMDD Author 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‹Nr.›</a:t>
            </a:fld>
            <a:endParaRPr lang="en-US" noProof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YYMMDD Author Title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YYMMDD Author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82" r:id="rId2"/>
    <p:sldLayoutId id="2147483765" r:id="rId3"/>
    <p:sldLayoutId id="2147483778" r:id="rId4"/>
    <p:sldLayoutId id="2147483781" r:id="rId5"/>
    <p:sldLayoutId id="2147483766" r:id="rId6"/>
    <p:sldLayoutId id="2147483767" r:id="rId7"/>
    <p:sldLayoutId id="2147483768" r:id="rId8"/>
    <p:sldLayoutId id="2147483780" r:id="rId9"/>
    <p:sldLayoutId id="2147483769" r:id="rId10"/>
    <p:sldLayoutId id="2147483771" r:id="rId11"/>
    <p:sldLayoutId id="2147483779" r:id="rId12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co.org.uk/media/about-the-ico/consultations/4021464/chapter-5-anonymisation-pet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31371" y="3076976"/>
            <a:ext cx="11432843" cy="1141439"/>
          </a:xfrm>
        </p:spPr>
        <p:txBody>
          <a:bodyPr/>
          <a:lstStyle/>
          <a:p>
            <a:r>
              <a:rPr lang="de-DE" dirty="0" err="1"/>
              <a:t>Exploring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Legal </a:t>
            </a:r>
            <a:r>
              <a:rPr lang="en-GB" dirty="0"/>
              <a:t>Perspective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Use </a:t>
            </a:r>
            <a:r>
              <a:rPr lang="de-DE" dirty="0" err="1"/>
              <a:t>of</a:t>
            </a:r>
            <a:r>
              <a:rPr lang="de-DE" dirty="0"/>
              <a:t> Privacy-</a:t>
            </a:r>
            <a:r>
              <a:rPr lang="de-DE" dirty="0" err="1"/>
              <a:t>Enhancing</a:t>
            </a:r>
            <a:r>
              <a:rPr lang="de-DE" dirty="0"/>
              <a:t> Technologies </a:t>
            </a:r>
            <a:r>
              <a:rPr lang="de-DE" dirty="0" err="1"/>
              <a:t>for</a:t>
            </a:r>
            <a:r>
              <a:rPr lang="de-DE" dirty="0"/>
              <a:t> Data Privacy Compliance 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/>
              <a:t>Hannah Kiel</a:t>
            </a:r>
          </a:p>
        </p:txBody>
      </p:sp>
      <p:sp>
        <p:nvSpPr>
          <p:cNvPr id="11" name="Textplatzhalter 15"/>
          <p:cNvSpPr txBox="1">
            <a:spLocks/>
          </p:cNvSpPr>
          <p:nvPr/>
        </p:nvSpPr>
        <p:spPr bwMode="auto">
          <a:xfrm>
            <a:off x="5907766" y="4211796"/>
            <a:ext cx="594139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914400" indent="0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en-AU" kern="0" dirty="0"/>
              <a:t>25.09.2023, Bachelor Thesis Final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276057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967F643-A4B1-ECD8-C4E8-4BA6A6B51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45" y="-57778"/>
            <a:ext cx="10586099" cy="720725"/>
          </a:xfrm>
        </p:spPr>
        <p:txBody>
          <a:bodyPr/>
          <a:lstStyle/>
          <a:p>
            <a:r>
              <a:rPr lang="de-DE" dirty="0">
                <a:ea typeface="Helvetica Neue" panose="02000503000000020004" pitchFamily="2" charset="0"/>
                <a:cs typeface="Helvetica Neue" panose="02000503000000020004" pitchFamily="2" charset="0"/>
              </a:rPr>
              <a:t>Semi-Structured Interviews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CAA1F1-6DF9-11B2-80A0-07252BDD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0472E1-F7B4-CB63-BF5F-6448A4D1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60A2EB-1E24-204C-11C0-4A64EE6A3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10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B6A634E2-3B2B-80EE-57AE-E3E758F8E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978297"/>
              </p:ext>
            </p:extLst>
          </p:nvPr>
        </p:nvGraphicFramePr>
        <p:xfrm>
          <a:off x="333489" y="1130262"/>
          <a:ext cx="2666167" cy="256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167">
                  <a:extLst>
                    <a:ext uri="{9D8B030D-6E8A-4147-A177-3AD203B41FA5}">
                      <a16:colId xmlns:a16="http://schemas.microsoft.com/office/drawing/2014/main" val="1994769800"/>
                    </a:ext>
                  </a:extLst>
                </a:gridCol>
              </a:tblGrid>
              <a:tr h="584834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Candidate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Selection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758895"/>
                  </a:ext>
                </a:extLst>
              </a:tr>
              <a:tr h="1983126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Legal </a:t>
                      </a: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experts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protection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cybersecurity</a:t>
                      </a:r>
                      <a:endParaRPr lang="de-DE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de-DE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374850"/>
                  </a:ext>
                </a:extLst>
              </a:tr>
            </a:tbl>
          </a:graphicData>
        </a:graphic>
      </p:graphicFrame>
      <p:graphicFrame>
        <p:nvGraphicFramePr>
          <p:cNvPr id="9" name="Tabelle 7">
            <a:extLst>
              <a:ext uri="{FF2B5EF4-FFF2-40B4-BE49-F238E27FC236}">
                <a16:creationId xmlns:a16="http://schemas.microsoft.com/office/drawing/2014/main" id="{517BFF84-5071-9B64-B859-06684B8D5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323836"/>
              </p:ext>
            </p:extLst>
          </p:nvPr>
        </p:nvGraphicFramePr>
        <p:xfrm>
          <a:off x="8938364" y="1165597"/>
          <a:ext cx="2586887" cy="2532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887">
                  <a:extLst>
                    <a:ext uri="{9D8B030D-6E8A-4147-A177-3AD203B41FA5}">
                      <a16:colId xmlns:a16="http://schemas.microsoft.com/office/drawing/2014/main" val="1994769800"/>
                    </a:ext>
                  </a:extLst>
                </a:gridCol>
              </a:tblGrid>
              <a:tr h="525660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Statistics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758895"/>
                  </a:ext>
                </a:extLst>
              </a:tr>
              <a:tr h="2006966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</a:t>
                      </a: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contacted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accepted</a:t>
                      </a:r>
                      <a:endParaRPr lang="de-DE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done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 follow </a:t>
                      </a: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374850"/>
                  </a:ext>
                </a:extLst>
              </a:tr>
            </a:tbl>
          </a:graphicData>
        </a:graphic>
      </p:graphicFrame>
      <p:graphicFrame>
        <p:nvGraphicFramePr>
          <p:cNvPr id="13" name="Tabelle 7">
            <a:extLst>
              <a:ext uri="{FF2B5EF4-FFF2-40B4-BE49-F238E27FC236}">
                <a16:creationId xmlns:a16="http://schemas.microsoft.com/office/drawing/2014/main" id="{42DC2D28-EAD5-DF2F-00B6-44EE46BDB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71360"/>
              </p:ext>
            </p:extLst>
          </p:nvPr>
        </p:nvGraphicFramePr>
        <p:xfrm>
          <a:off x="5998950" y="1165598"/>
          <a:ext cx="2745493" cy="2532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493">
                  <a:extLst>
                    <a:ext uri="{9D8B030D-6E8A-4147-A177-3AD203B41FA5}">
                      <a16:colId xmlns:a16="http://schemas.microsoft.com/office/drawing/2014/main" val="1994769800"/>
                    </a:ext>
                  </a:extLst>
                </a:gridCol>
              </a:tblGrid>
              <a:tr h="495363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/>
                        <a:t>Interview </a:t>
                      </a:r>
                      <a:r>
                        <a:rPr lang="de-DE" sz="1700" dirty="0" err="1"/>
                        <a:t>Structure</a:t>
                      </a:r>
                      <a:endParaRPr lang="de-DE" sz="17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758895"/>
                  </a:ext>
                </a:extLst>
              </a:tr>
              <a:tr h="203726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700" dirty="0"/>
                        <a:t>4 </a:t>
                      </a:r>
                      <a:r>
                        <a:rPr lang="de-DE" sz="1700" dirty="0" err="1"/>
                        <a:t>sections</a:t>
                      </a:r>
                      <a:r>
                        <a:rPr lang="de-DE" sz="1700" dirty="0"/>
                        <a:t>: </a:t>
                      </a:r>
                      <a:r>
                        <a:rPr lang="de-DE" sz="1700" dirty="0" err="1"/>
                        <a:t>data</a:t>
                      </a:r>
                      <a:r>
                        <a:rPr lang="de-DE" sz="1700" dirty="0"/>
                        <a:t> </a:t>
                      </a:r>
                      <a:r>
                        <a:rPr lang="de-DE" sz="1700" dirty="0" err="1"/>
                        <a:t>privacy</a:t>
                      </a:r>
                      <a:r>
                        <a:rPr lang="de-DE" sz="1700" dirty="0"/>
                        <a:t> </a:t>
                      </a:r>
                      <a:r>
                        <a:rPr lang="de-DE" sz="1700" dirty="0" err="1"/>
                        <a:t>compliance</a:t>
                      </a:r>
                      <a:r>
                        <a:rPr lang="de-DE" sz="1700" dirty="0"/>
                        <a:t>, </a:t>
                      </a:r>
                      <a:r>
                        <a:rPr lang="de-DE" sz="1700" dirty="0" err="1"/>
                        <a:t>data</a:t>
                      </a:r>
                      <a:r>
                        <a:rPr lang="de-DE" sz="1700" dirty="0"/>
                        <a:t> </a:t>
                      </a:r>
                      <a:r>
                        <a:rPr lang="de-DE" sz="1700" dirty="0" err="1"/>
                        <a:t>privacy</a:t>
                      </a:r>
                      <a:r>
                        <a:rPr lang="de-DE" sz="1700" dirty="0"/>
                        <a:t> </a:t>
                      </a:r>
                      <a:r>
                        <a:rPr lang="de-DE" sz="1700" dirty="0" err="1"/>
                        <a:t>compliance</a:t>
                      </a:r>
                      <a:r>
                        <a:rPr lang="de-DE" sz="1700" dirty="0"/>
                        <a:t> </a:t>
                      </a:r>
                      <a:r>
                        <a:rPr lang="de-DE" sz="1700" dirty="0" err="1"/>
                        <a:t>sources</a:t>
                      </a:r>
                      <a:r>
                        <a:rPr lang="de-DE" sz="1700" dirty="0"/>
                        <a:t>, </a:t>
                      </a:r>
                      <a:r>
                        <a:rPr lang="de-DE" sz="1700" dirty="0" err="1"/>
                        <a:t>privacy</a:t>
                      </a:r>
                      <a:r>
                        <a:rPr lang="de-DE" sz="1700" dirty="0"/>
                        <a:t>, </a:t>
                      </a:r>
                      <a:r>
                        <a:rPr lang="de-DE" sz="1700" dirty="0" err="1"/>
                        <a:t>technology</a:t>
                      </a:r>
                      <a:r>
                        <a:rPr lang="de-DE" sz="1700" dirty="0"/>
                        <a:t> and </a:t>
                      </a:r>
                      <a:r>
                        <a:rPr lang="de-DE" sz="1700" dirty="0" err="1"/>
                        <a:t>law</a:t>
                      </a:r>
                      <a:r>
                        <a:rPr lang="de-DE" sz="1700" dirty="0"/>
                        <a:t>, </a:t>
                      </a:r>
                      <a:r>
                        <a:rPr lang="de-DE" sz="1700" dirty="0" err="1"/>
                        <a:t>strategies</a:t>
                      </a:r>
                      <a:endParaRPr lang="de-DE" sz="17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700" dirty="0"/>
                        <a:t>35 </a:t>
                      </a:r>
                      <a:r>
                        <a:rPr lang="de-DE" sz="1700" dirty="0" err="1"/>
                        <a:t>questions</a:t>
                      </a:r>
                      <a:r>
                        <a:rPr lang="de-DE" sz="1700" dirty="0"/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374850"/>
                  </a:ext>
                </a:extLst>
              </a:tr>
            </a:tbl>
          </a:graphicData>
        </a:graphic>
      </p:graphicFrame>
      <p:graphicFrame>
        <p:nvGraphicFramePr>
          <p:cNvPr id="14" name="Tabelle 7">
            <a:extLst>
              <a:ext uri="{FF2B5EF4-FFF2-40B4-BE49-F238E27FC236}">
                <a16:creationId xmlns:a16="http://schemas.microsoft.com/office/drawing/2014/main" id="{E4EA384B-0282-D559-F4AD-E6BDC05ED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703845"/>
              </p:ext>
            </p:extLst>
          </p:nvPr>
        </p:nvGraphicFramePr>
        <p:xfrm>
          <a:off x="3213686" y="1165596"/>
          <a:ext cx="2591343" cy="2532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343">
                  <a:extLst>
                    <a:ext uri="{9D8B030D-6E8A-4147-A177-3AD203B41FA5}">
                      <a16:colId xmlns:a16="http://schemas.microsoft.com/office/drawing/2014/main" val="1994769800"/>
                    </a:ext>
                  </a:extLst>
                </a:gridCol>
              </a:tblGrid>
              <a:tr h="546847">
                <a:tc>
                  <a:txBody>
                    <a:bodyPr/>
                    <a:lstStyle/>
                    <a:p>
                      <a:pPr algn="ctr"/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758895"/>
                  </a:ext>
                </a:extLst>
              </a:tr>
              <a:tr h="198577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LinkedIn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7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Email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</a:t>
                      </a: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contacts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Referred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contacts</a:t>
                      </a:r>
                      <a:r>
                        <a:rPr lang="de-DE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374850"/>
                  </a:ext>
                </a:extLst>
              </a:tr>
            </a:tbl>
          </a:graphicData>
        </a:graphic>
      </p:graphicFrame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3ED5C5F3-34EC-CCD9-47AC-ECDF8FE7F9E1}"/>
              </a:ext>
            </a:extLst>
          </p:cNvPr>
          <p:cNvSpPr/>
          <p:nvPr/>
        </p:nvSpPr>
        <p:spPr bwMode="auto">
          <a:xfrm>
            <a:off x="6053125" y="4042651"/>
            <a:ext cx="5472126" cy="218045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7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Processing: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7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17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Transcription 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17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Coding 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17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Thematic Concept Analysis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sz="17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sz="17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27B5D26E-856E-337F-EAB3-5095AA6181AE}"/>
              </a:ext>
            </a:extLst>
          </p:cNvPr>
          <p:cNvSpPr/>
          <p:nvPr/>
        </p:nvSpPr>
        <p:spPr bwMode="auto">
          <a:xfrm>
            <a:off x="323245" y="4042652"/>
            <a:ext cx="5472126" cy="218045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44000" tIns="144000" rIns="14400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n-US" sz="14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0" hangingPunct="0"/>
            <a:endParaRPr lang="en-US" sz="14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0" hangingPunct="0"/>
            <a:r>
              <a:rPr lang="en-US" sz="17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Facts:</a:t>
            </a:r>
          </a:p>
          <a:p>
            <a:pPr eaLnBrk="0" hangingPunct="0"/>
            <a:endParaRPr lang="en-US" sz="17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 eaLnBrk="0" hangingPunct="0">
              <a:buFont typeface="Symbol" pitchFamily="2" charset="2"/>
              <a:buChar char="-"/>
            </a:pPr>
            <a:r>
              <a:rPr lang="en-US" sz="17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~18 hours</a:t>
            </a:r>
          </a:p>
          <a:p>
            <a:pPr marL="285750" indent="-285750" eaLnBrk="0" hangingPunct="0">
              <a:buFont typeface="Symbol" pitchFamily="2" charset="2"/>
              <a:buChar char="-"/>
            </a:pPr>
            <a:r>
              <a:rPr lang="en-US" sz="17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external and in-house counsels, DPO, regulators</a:t>
            </a:r>
          </a:p>
          <a:p>
            <a:pPr marL="285750" indent="-285750" eaLnBrk="0" hangingPunct="0">
              <a:buFont typeface="Symbol" pitchFamily="2" charset="2"/>
              <a:buChar char="-"/>
            </a:pPr>
            <a:r>
              <a:rPr lang="en-US" sz="17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 different countries (USA, Brazil, Germany, India) </a:t>
            </a:r>
          </a:p>
          <a:p>
            <a:pPr marL="285750" indent="-285750" eaLnBrk="0" hangingPunct="0">
              <a:buFont typeface="Symbol" pitchFamily="2" charset="2"/>
              <a:buChar char="-"/>
            </a:pPr>
            <a:endParaRPr lang="en-US" sz="17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 eaLnBrk="0" hangingPunct="0">
              <a:buFont typeface="Symbol" pitchFamily="2" charset="2"/>
              <a:buChar char="-"/>
            </a:pPr>
            <a:endParaRPr lang="en-US" sz="14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771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B19B81A-E825-FA9C-7ECE-B7B814D9E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03" y="-271545"/>
            <a:ext cx="10586099" cy="720725"/>
          </a:xfrm>
        </p:spPr>
        <p:txBody>
          <a:bodyPr/>
          <a:lstStyle/>
          <a:p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Semi Structured Interviews – Demographics 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519A76-930B-27CE-ACB4-EBC3F73C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8B4CD4-47F1-1633-CD06-64CEF62E8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60893C-9AA7-6ED7-9787-C5F6CD7B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11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2" name="Tabelle 7">
            <a:extLst>
              <a:ext uri="{FF2B5EF4-FFF2-40B4-BE49-F238E27FC236}">
                <a16:creationId xmlns:a16="http://schemas.microsoft.com/office/drawing/2014/main" id="{7B156E46-16F4-AEDA-5784-47B042C4E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948154"/>
              </p:ext>
            </p:extLst>
          </p:nvPr>
        </p:nvGraphicFramePr>
        <p:xfrm>
          <a:off x="839416" y="555048"/>
          <a:ext cx="9882443" cy="590662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9671">
                  <a:extLst>
                    <a:ext uri="{9D8B030D-6E8A-4147-A177-3AD203B41FA5}">
                      <a16:colId xmlns:a16="http://schemas.microsoft.com/office/drawing/2014/main" val="715273979"/>
                    </a:ext>
                  </a:extLst>
                </a:gridCol>
                <a:gridCol w="2630359">
                  <a:extLst>
                    <a:ext uri="{9D8B030D-6E8A-4147-A177-3AD203B41FA5}">
                      <a16:colId xmlns:a16="http://schemas.microsoft.com/office/drawing/2014/main" val="3183200188"/>
                    </a:ext>
                  </a:extLst>
                </a:gridCol>
                <a:gridCol w="2470944">
                  <a:extLst>
                    <a:ext uri="{9D8B030D-6E8A-4147-A177-3AD203B41FA5}">
                      <a16:colId xmlns:a16="http://schemas.microsoft.com/office/drawing/2014/main" val="2245673584"/>
                    </a:ext>
                  </a:extLst>
                </a:gridCol>
                <a:gridCol w="1924950">
                  <a:extLst>
                    <a:ext uri="{9D8B030D-6E8A-4147-A177-3AD203B41FA5}">
                      <a16:colId xmlns:a16="http://schemas.microsoft.com/office/drawing/2014/main" val="369506042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075539652"/>
                    </a:ext>
                  </a:extLst>
                </a:gridCol>
                <a:gridCol w="1042383">
                  <a:extLst>
                    <a:ext uri="{9D8B030D-6E8A-4147-A177-3AD203B41FA5}">
                      <a16:colId xmlns:a16="http://schemas.microsoft.com/office/drawing/2014/main" val="2429795113"/>
                    </a:ext>
                  </a:extLst>
                </a:gridCol>
              </a:tblGrid>
              <a:tr h="32141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Industry Domain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Organizational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Experience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Duration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934321"/>
                  </a:ext>
                </a:extLst>
              </a:tr>
              <a:tr h="321416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Head of Legal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Payments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Large-sized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5-10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980983"/>
                  </a:ext>
                </a:extLst>
              </a:tr>
              <a:tr h="321416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External Counsel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Law Firm, Academia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Medium-sized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410354"/>
                  </a:ext>
                </a:extLst>
              </a:tr>
              <a:tr h="321416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External Counsel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Law Firm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Medium-sized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20+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004915"/>
                  </a:ext>
                </a:extLst>
              </a:tr>
              <a:tr h="321416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External Counsel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Law Firm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Large-sized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056679"/>
                  </a:ext>
                </a:extLst>
              </a:tr>
              <a:tr h="321416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Legal Counsel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Health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Large-sized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77’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222849"/>
                  </a:ext>
                </a:extLst>
              </a:tr>
              <a:tr h="321416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Legal Counsel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Law Firm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Large-sized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85’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616197"/>
                  </a:ext>
                </a:extLst>
              </a:tr>
              <a:tr h="321416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Regulator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Supervisory authority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74996"/>
                  </a:ext>
                </a:extLst>
              </a:tr>
              <a:tr h="321416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Head of Data Privacy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Media Group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Large-sized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5-10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79’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901723"/>
                  </a:ext>
                </a:extLst>
              </a:tr>
              <a:tr h="265675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Law Student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458309"/>
                  </a:ext>
                </a:extLst>
              </a:tr>
              <a:tr h="321416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DPO, Founder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Finance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Medium-sized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493505"/>
                  </a:ext>
                </a:extLst>
              </a:tr>
              <a:tr h="321416"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Legal Counsel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Manufacturing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Large-sized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60’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236824"/>
                  </a:ext>
                </a:extLst>
              </a:tr>
              <a:tr h="321416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Regulator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Supervisory authority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741108"/>
                  </a:ext>
                </a:extLst>
              </a:tr>
              <a:tr h="459165"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General Deputy Manager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Telecommunications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Large-sized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351423"/>
                  </a:ext>
                </a:extLst>
              </a:tr>
              <a:tr h="321416">
                <a:tc>
                  <a:txBody>
                    <a:bodyPr/>
                    <a:lstStyle/>
                    <a:p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External Counsel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Law Firm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Medium-sized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508803"/>
                  </a:ext>
                </a:extLst>
              </a:tr>
              <a:tr h="321416"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External Counsel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Law Firm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Large-sized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40515"/>
                  </a:ext>
                </a:extLst>
              </a:tr>
              <a:tr h="321416"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Lawyer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Academia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Medium-sized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1752543"/>
                  </a:ext>
                </a:extLst>
              </a:tr>
              <a:tr h="321416">
                <a:tc>
                  <a:txBody>
                    <a:bodyPr/>
                    <a:lstStyle/>
                    <a:p>
                      <a:r>
                        <a:rPr lang="en-US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Legal Counsel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Manufacturing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Medium-sized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202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75091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7E121895-61E3-C399-B920-DA558A992FDB}"/>
              </a:ext>
            </a:extLst>
          </p:cNvPr>
          <p:cNvSpPr/>
          <p:nvPr/>
        </p:nvSpPr>
        <p:spPr bwMode="auto">
          <a:xfrm>
            <a:off x="1271464" y="1700808"/>
            <a:ext cx="4176464" cy="6480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12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A63DADB-39E5-B6DA-F908-E843886ABC80}"/>
              </a:ext>
            </a:extLst>
          </p:cNvPr>
          <p:cNvSpPr txBox="1"/>
          <p:nvPr/>
        </p:nvSpPr>
        <p:spPr>
          <a:xfrm>
            <a:off x="1487488" y="1655404"/>
            <a:ext cx="4104456" cy="683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000" tIns="108000" rIns="108000" bIns="108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Motivation and Background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0E53A56-54EF-99FF-9915-6A1FAA053FBB}"/>
              </a:ext>
            </a:extLst>
          </p:cNvPr>
          <p:cNvGrpSpPr/>
          <p:nvPr/>
        </p:nvGrpSpPr>
        <p:grpSpPr>
          <a:xfrm>
            <a:off x="1254530" y="3284511"/>
            <a:ext cx="4189114" cy="648072"/>
            <a:chOff x="1258814" y="3244426"/>
            <a:chExt cx="4189114" cy="648072"/>
          </a:xfrm>
        </p:grpSpPr>
        <p:sp>
          <p:nvSpPr>
            <p:cNvPr id="12" name="Abgerundetes Rechteck 11">
              <a:extLst>
                <a:ext uri="{FF2B5EF4-FFF2-40B4-BE49-F238E27FC236}">
                  <a16:creationId xmlns:a16="http://schemas.microsoft.com/office/drawing/2014/main" id="{242C611B-5E37-A748-A721-28BE27E98BC4}"/>
                </a:ext>
              </a:extLst>
            </p:cNvPr>
            <p:cNvSpPr/>
            <p:nvPr/>
          </p:nvSpPr>
          <p:spPr bwMode="auto">
            <a:xfrm>
              <a:off x="1258814" y="3244426"/>
              <a:ext cx="4189114" cy="648072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DAD79D54-7373-F8ED-F3A1-773C4C4ADC81}"/>
                </a:ext>
              </a:extLst>
            </p:cNvPr>
            <p:cNvSpPr txBox="1"/>
            <p:nvPr/>
          </p:nvSpPr>
          <p:spPr>
            <a:xfrm>
              <a:off x="1474838" y="3244763"/>
              <a:ext cx="3456384" cy="5350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Findings </a:t>
              </a: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FE6EB123-A06E-A923-9FD3-4F39F1D59B7E}"/>
              </a:ext>
            </a:extLst>
          </p:cNvPr>
          <p:cNvSpPr txBox="1"/>
          <p:nvPr/>
        </p:nvSpPr>
        <p:spPr>
          <a:xfrm>
            <a:off x="1487488" y="4034369"/>
            <a:ext cx="1887981" cy="53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Discussion 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D36BD2E-2830-28DF-8C1C-AA316121977A}"/>
              </a:ext>
            </a:extLst>
          </p:cNvPr>
          <p:cNvGrpSpPr/>
          <p:nvPr/>
        </p:nvGrpSpPr>
        <p:grpSpPr>
          <a:xfrm>
            <a:off x="1271464" y="2492576"/>
            <a:ext cx="4176464" cy="655630"/>
            <a:chOff x="1271464" y="2450838"/>
            <a:chExt cx="4176464" cy="655630"/>
          </a:xfrm>
        </p:grpSpPr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EEB81365-D543-8224-7B3E-A67D5C9AAFA6}"/>
                </a:ext>
              </a:extLst>
            </p:cNvPr>
            <p:cNvSpPr txBox="1"/>
            <p:nvPr/>
          </p:nvSpPr>
          <p:spPr>
            <a:xfrm>
              <a:off x="1487488" y="2450838"/>
              <a:ext cx="3456384" cy="5350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200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Methodology</a:t>
              </a:r>
            </a:p>
          </p:txBody>
        </p:sp>
        <p:sp>
          <p:nvSpPr>
            <p:cNvPr id="16" name="Abgerundetes Rechteck 15">
              <a:extLst>
                <a:ext uri="{FF2B5EF4-FFF2-40B4-BE49-F238E27FC236}">
                  <a16:creationId xmlns:a16="http://schemas.microsoft.com/office/drawing/2014/main" id="{8FA94B6B-52A0-DD1A-4BCB-C5010CB42A44}"/>
                </a:ext>
              </a:extLst>
            </p:cNvPr>
            <p:cNvSpPr/>
            <p:nvPr/>
          </p:nvSpPr>
          <p:spPr bwMode="auto">
            <a:xfrm>
              <a:off x="1271464" y="2458396"/>
              <a:ext cx="4176464" cy="64807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FD54E3B3-0B27-AFC8-AC2B-A67ECD063A59}"/>
              </a:ext>
            </a:extLst>
          </p:cNvPr>
          <p:cNvSpPr/>
          <p:nvPr/>
        </p:nvSpPr>
        <p:spPr bwMode="auto">
          <a:xfrm>
            <a:off x="1254530" y="4037609"/>
            <a:ext cx="4189113" cy="64807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918FC816-10CB-B149-2544-A431D4B0C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3264390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A4FC3-0D62-5499-5E6B-BD71394A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CE28A6-B3C6-3587-60CF-EF4D8D10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3B6A21-7146-CCCC-D431-D1849E40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13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418A47A-F9CB-3749-BCB1-E7D2A8C06808}"/>
              </a:ext>
            </a:extLst>
          </p:cNvPr>
          <p:cNvSpPr txBox="1"/>
          <p:nvPr/>
        </p:nvSpPr>
        <p:spPr>
          <a:xfrm>
            <a:off x="492650" y="1498800"/>
            <a:ext cx="99484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DEA634-14D5-410A-F891-5D757FB9F61C}"/>
              </a:ext>
            </a:extLst>
          </p:cNvPr>
          <p:cNvSpPr txBox="1"/>
          <p:nvPr/>
        </p:nvSpPr>
        <p:spPr>
          <a:xfrm>
            <a:off x="696622" y="1580870"/>
            <a:ext cx="15484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2923F1-3151-AEF2-7584-B714931979A8}"/>
              </a:ext>
            </a:extLst>
          </p:cNvPr>
          <p:cNvSpPr txBox="1"/>
          <p:nvPr/>
        </p:nvSpPr>
        <p:spPr>
          <a:xfrm>
            <a:off x="2855640" y="993827"/>
            <a:ext cx="170647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5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D62ACDA-3C69-4989-12A7-F4511E209562}"/>
              </a:ext>
            </a:extLst>
          </p:cNvPr>
          <p:cNvSpPr/>
          <p:nvPr/>
        </p:nvSpPr>
        <p:spPr bwMode="auto">
          <a:xfrm>
            <a:off x="3719736" y="2966987"/>
            <a:ext cx="5371486" cy="92402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CA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the</a:t>
            </a:r>
            <a:r>
              <a:rPr lang="en-CA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role </a:t>
            </a:r>
            <a:r>
              <a:rPr lang="en-CA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 legal experts in supporting the use of Privacy-Enhancing Technologies in the process of data privacy compliance?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FE1BBC53-8C1A-21E3-EAAD-243ADF7F59F0}"/>
              </a:ext>
            </a:extLst>
          </p:cNvPr>
          <p:cNvSpPr/>
          <p:nvPr/>
        </p:nvSpPr>
        <p:spPr bwMode="auto">
          <a:xfrm>
            <a:off x="2201599" y="2966987"/>
            <a:ext cx="1334010" cy="92402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8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RQ1</a:t>
            </a:r>
          </a:p>
        </p:txBody>
      </p:sp>
    </p:spTree>
    <p:extLst>
      <p:ext uri="{BB962C8B-B14F-4D97-AF65-F5344CB8AC3E}">
        <p14:creationId xmlns:p14="http://schemas.microsoft.com/office/powerpoint/2010/main" val="287488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BA297C-3171-BFAF-A96C-69374A33E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9E765D-3527-13E7-555A-C38FDC37D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3F0FE7-01D2-7280-83E3-17446172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14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7" name="Grafik 6" descr="Ein Bild, das Text, Screenshot, Rechteck, Design enthält.&#10;&#10;Automatisch generierte Beschreibung">
            <a:extLst>
              <a:ext uri="{FF2B5EF4-FFF2-40B4-BE49-F238E27FC236}">
                <a16:creationId xmlns:a16="http://schemas.microsoft.com/office/drawing/2014/main" id="{793F825D-FF75-3669-F90F-39B770F8E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3" y="35175"/>
            <a:ext cx="9630067" cy="6533901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AD3D1505-A01B-6830-FCE3-F6D8F13EB9B4}"/>
              </a:ext>
            </a:extLst>
          </p:cNvPr>
          <p:cNvSpPr/>
          <p:nvPr/>
        </p:nvSpPr>
        <p:spPr bwMode="auto">
          <a:xfrm>
            <a:off x="9762596" y="4353206"/>
            <a:ext cx="2142067" cy="20285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Notes: </a:t>
            </a:r>
          </a:p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>
              <a:buFont typeface="Symbol" pitchFamily="2" charset="2"/>
              <a:buChar char="-"/>
            </a:pPr>
            <a:r>
              <a:rPr lang="de-DE" sz="12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Rhomb</a:t>
            </a:r>
            <a:r>
              <a:rPr lang="de-DE" sz="12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de-DE" sz="1200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Exclusive</a:t>
            </a:r>
            <a:r>
              <a:rPr lang="de-DE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200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conditional</a:t>
            </a:r>
            <a:r>
              <a:rPr lang="de-DE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200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gateway</a:t>
            </a:r>
            <a:r>
              <a:rPr lang="de-DE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171450" indent="-171450">
              <a:buFont typeface="Symbol" pitchFamily="2" charset="2"/>
              <a:buChar char="-"/>
            </a:pPr>
            <a:r>
              <a:rPr lang="de-DE" sz="1200" b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Unidirectional</a:t>
            </a:r>
            <a:r>
              <a:rPr lang="de-DE" sz="12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Arrow: </a:t>
            </a:r>
            <a:r>
              <a:rPr lang="de-DE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Links </a:t>
            </a:r>
            <a:r>
              <a:rPr lang="de-DE" sz="1200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activities</a:t>
            </a:r>
            <a:r>
              <a:rPr lang="de-DE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de-DE" sz="1200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events</a:t>
            </a:r>
            <a:r>
              <a:rPr lang="de-DE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and </a:t>
            </a:r>
            <a:r>
              <a:rPr lang="de-DE" sz="1200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gateways</a:t>
            </a:r>
            <a:r>
              <a:rPr lang="de-DE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200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within</a:t>
            </a:r>
            <a:r>
              <a:rPr lang="de-DE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200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de-DE" sz="120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200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process</a:t>
            </a:r>
            <a:endParaRPr lang="de-DE" sz="1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BC263CD1-D8A7-E6F9-4888-721454C93AF0}"/>
              </a:ext>
            </a:extLst>
          </p:cNvPr>
          <p:cNvSpPr/>
          <p:nvPr/>
        </p:nvSpPr>
        <p:spPr bwMode="auto">
          <a:xfrm>
            <a:off x="9762596" y="2093840"/>
            <a:ext cx="2142067" cy="202854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Procedure: </a:t>
            </a:r>
          </a:p>
          <a:p>
            <a:pPr marL="285750" marR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2" charset="2"/>
              <a:buChar char="-"/>
              <a:tabLst/>
            </a:pPr>
            <a:r>
              <a:rPr lang="en-US" sz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Insights from interviews as basis </a:t>
            </a:r>
          </a:p>
          <a:p>
            <a:pPr marL="285750" marR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2" charset="2"/>
              <a:buChar char="-"/>
              <a:tabLst/>
            </a:pPr>
            <a:r>
              <a:rPr lang="en-US" sz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Three additional follow-up meetings for validation </a:t>
            </a:r>
          </a:p>
          <a:p>
            <a:pPr marL="285750" marR="0" indent="-28575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2" charset="2"/>
              <a:buChar char="-"/>
              <a:tabLst/>
            </a:pPr>
            <a:r>
              <a:rPr lang="en-US" sz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General supportive tasks as part of solution strategies </a:t>
            </a:r>
          </a:p>
        </p:txBody>
      </p:sp>
    </p:spTree>
    <p:extLst>
      <p:ext uri="{BB962C8B-B14F-4D97-AF65-F5344CB8AC3E}">
        <p14:creationId xmlns:p14="http://schemas.microsoft.com/office/powerpoint/2010/main" val="350987206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A4FC3-0D62-5499-5E6B-BD71394A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CE28A6-B3C6-3587-60CF-EF4D8D10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3B6A21-7146-CCCC-D431-D1849E40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15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418A47A-F9CB-3749-BCB1-E7D2A8C06808}"/>
              </a:ext>
            </a:extLst>
          </p:cNvPr>
          <p:cNvSpPr txBox="1"/>
          <p:nvPr/>
        </p:nvSpPr>
        <p:spPr>
          <a:xfrm>
            <a:off x="492650" y="1498800"/>
            <a:ext cx="99484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DEA634-14D5-410A-F891-5D757FB9F61C}"/>
              </a:ext>
            </a:extLst>
          </p:cNvPr>
          <p:cNvSpPr txBox="1"/>
          <p:nvPr/>
        </p:nvSpPr>
        <p:spPr>
          <a:xfrm>
            <a:off x="1703512" y="587114"/>
            <a:ext cx="15484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2923F1-3151-AEF2-7584-B714931979A8}"/>
              </a:ext>
            </a:extLst>
          </p:cNvPr>
          <p:cNvSpPr txBox="1"/>
          <p:nvPr/>
        </p:nvSpPr>
        <p:spPr>
          <a:xfrm>
            <a:off x="2855640" y="993827"/>
            <a:ext cx="170647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5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69E363E-0F41-FC3C-B873-4EAE330452B6}"/>
              </a:ext>
            </a:extLst>
          </p:cNvPr>
          <p:cNvSpPr/>
          <p:nvPr/>
        </p:nvSpPr>
        <p:spPr bwMode="auto">
          <a:xfrm>
            <a:off x="4011697" y="2800263"/>
            <a:ext cx="5371487" cy="9240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are the </a:t>
            </a:r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obstacles and challenges </a:t>
            </a:r>
            <a:r>
              <a: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faced by legal professionals in the process of data privacy compliance when Privacy-Enhancing Technologies are used?</a:t>
            </a: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4C20C482-B0CD-7E18-B4A9-81C636980559}"/>
              </a:ext>
            </a:extLst>
          </p:cNvPr>
          <p:cNvSpPr/>
          <p:nvPr/>
        </p:nvSpPr>
        <p:spPr bwMode="auto">
          <a:xfrm>
            <a:off x="2493562" y="2800263"/>
            <a:ext cx="1334010" cy="92402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8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RQ2</a:t>
            </a:r>
          </a:p>
        </p:txBody>
      </p:sp>
    </p:spTree>
    <p:extLst>
      <p:ext uri="{BB962C8B-B14F-4D97-AF65-F5344CB8AC3E}">
        <p14:creationId xmlns:p14="http://schemas.microsoft.com/office/powerpoint/2010/main" val="412543895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E4A4950-1652-C948-B43F-4DBC8E58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Helvetica Neue" panose="02000503000000020004" pitchFamily="2" charset="0"/>
                <a:cs typeface="Helvetica Neue" panose="02000503000000020004" pitchFamily="2" charset="0"/>
              </a:rPr>
              <a:t>Challenges and </a:t>
            </a:r>
            <a:r>
              <a:rPr lang="de-DE" dirty="0" err="1">
                <a:ea typeface="Helvetica Neue" panose="02000503000000020004" pitchFamily="2" charset="0"/>
                <a:cs typeface="Helvetica Neue" panose="02000503000000020004" pitchFamily="2" charset="0"/>
              </a:rPr>
              <a:t>Obstacles</a:t>
            </a:r>
            <a:r>
              <a:rPr lang="de-DE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A4FC3-0D62-5499-5E6B-BD71394A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CE28A6-B3C6-3587-60CF-EF4D8D10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3B6A21-7146-CCCC-D431-D1849E40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16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418A47A-F9CB-3749-BCB1-E7D2A8C06808}"/>
              </a:ext>
            </a:extLst>
          </p:cNvPr>
          <p:cNvSpPr txBox="1"/>
          <p:nvPr/>
        </p:nvSpPr>
        <p:spPr>
          <a:xfrm>
            <a:off x="492650" y="1498800"/>
            <a:ext cx="99484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DEA634-14D5-410A-F891-5D757FB9F61C}"/>
              </a:ext>
            </a:extLst>
          </p:cNvPr>
          <p:cNvSpPr txBox="1"/>
          <p:nvPr/>
        </p:nvSpPr>
        <p:spPr>
          <a:xfrm>
            <a:off x="1029530" y="1602265"/>
            <a:ext cx="15484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2923F1-3151-AEF2-7584-B714931979A8}"/>
              </a:ext>
            </a:extLst>
          </p:cNvPr>
          <p:cNvSpPr txBox="1"/>
          <p:nvPr/>
        </p:nvSpPr>
        <p:spPr>
          <a:xfrm>
            <a:off x="2846558" y="1157910"/>
            <a:ext cx="170647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5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1F4C1FE5-814E-079A-84EE-4A5903D3435A}"/>
              </a:ext>
            </a:extLst>
          </p:cNvPr>
          <p:cNvSpPr/>
          <p:nvPr/>
        </p:nvSpPr>
        <p:spPr bwMode="auto">
          <a:xfrm>
            <a:off x="911424" y="1801527"/>
            <a:ext cx="3320475" cy="133944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Regulatory-legal</a:t>
            </a:r>
          </a:p>
          <a:p>
            <a:pPr algn="ctr"/>
            <a:br>
              <a: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 challenges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EEFCECA2-1F0C-3E93-C77C-B9CF738239B3}"/>
              </a:ext>
            </a:extLst>
          </p:cNvPr>
          <p:cNvSpPr/>
          <p:nvPr/>
        </p:nvSpPr>
        <p:spPr bwMode="auto">
          <a:xfrm>
            <a:off x="4435762" y="1801527"/>
            <a:ext cx="3320475" cy="133944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Technical-legal</a:t>
            </a:r>
          </a:p>
          <a:p>
            <a:pPr algn="ctr"/>
            <a:br>
              <a: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 challenges</a:t>
            </a: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6B6630C5-6D3E-88E5-D536-A02AE2E43D3D}"/>
              </a:ext>
            </a:extLst>
          </p:cNvPr>
          <p:cNvSpPr/>
          <p:nvPr/>
        </p:nvSpPr>
        <p:spPr bwMode="auto">
          <a:xfrm>
            <a:off x="7962733" y="1801527"/>
            <a:ext cx="3320475" cy="133944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Organizational</a:t>
            </a:r>
          </a:p>
          <a:p>
            <a:pPr algn="ctr"/>
            <a:br>
              <a: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 challenges</a:t>
            </a: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4B2F52D6-6562-AD48-FDD5-6E8F5BEE95B9}"/>
              </a:ext>
            </a:extLst>
          </p:cNvPr>
          <p:cNvSpPr/>
          <p:nvPr/>
        </p:nvSpPr>
        <p:spPr bwMode="auto">
          <a:xfrm>
            <a:off x="3575720" y="4087749"/>
            <a:ext cx="5040560" cy="1008112"/>
          </a:xfrm>
          <a:prstGeom prst="roundRect">
            <a:avLst/>
          </a:prstGeom>
          <a:solidFill>
            <a:srgbClr val="0070C0"/>
          </a:solidFill>
          <a:ln w="38100"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 challenges were identified 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ECC3AFB0-7551-F35D-BD27-C6137C6DD87B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 flipH="1">
            <a:off x="2569030" y="3140968"/>
            <a:ext cx="2632" cy="504056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86CC2A1C-521C-9F94-08B1-0DB38633B0B9}"/>
              </a:ext>
            </a:extLst>
          </p:cNvPr>
          <p:cNvCxnSpPr>
            <a:cxnSpLocks/>
          </p:cNvCxnSpPr>
          <p:nvPr/>
        </p:nvCxnSpPr>
        <p:spPr bwMode="auto">
          <a:xfrm>
            <a:off x="9708187" y="3140968"/>
            <a:ext cx="0" cy="504056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3DE9E5C5-E89D-AED7-39A9-77405F910BE6}"/>
              </a:ext>
            </a:extLst>
          </p:cNvPr>
          <p:cNvCxnSpPr/>
          <p:nvPr/>
        </p:nvCxnSpPr>
        <p:spPr bwMode="auto">
          <a:xfrm>
            <a:off x="2571661" y="3645024"/>
            <a:ext cx="7136525" cy="0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8EA8A631-EDA4-8369-05D9-39228F8A22DD}"/>
              </a:ext>
            </a:extLst>
          </p:cNvPr>
          <p:cNvCxnSpPr>
            <a:cxnSpLocks/>
            <a:stCxn id="11" idx="2"/>
            <a:endCxn id="16" idx="0"/>
          </p:cNvCxnSpPr>
          <p:nvPr/>
        </p:nvCxnSpPr>
        <p:spPr bwMode="auto">
          <a:xfrm>
            <a:off x="6096000" y="3140968"/>
            <a:ext cx="0" cy="946781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3284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E4A4950-1652-C948-B43F-4DBC8E58F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0"/>
            <a:ext cx="10586099" cy="720725"/>
          </a:xfrm>
        </p:spPr>
        <p:txBody>
          <a:bodyPr/>
          <a:lstStyle/>
          <a:p>
            <a:r>
              <a:rPr lang="de-DE" dirty="0" err="1">
                <a:ea typeface="Helvetica Neue" panose="02000503000000020004" pitchFamily="2" charset="0"/>
                <a:cs typeface="Helvetica Neue" panose="02000503000000020004" pitchFamily="2" charset="0"/>
              </a:rPr>
              <a:t>Regulatory</a:t>
            </a:r>
            <a:r>
              <a:rPr lang="de-DE" dirty="0">
                <a:ea typeface="Helvetica Neue" panose="02000503000000020004" pitchFamily="2" charset="0"/>
                <a:cs typeface="Helvetica Neue" panose="02000503000000020004" pitchFamily="2" charset="0"/>
              </a:rPr>
              <a:t> – Legal Challenges 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CE28A6-B3C6-3587-60CF-EF4D8D10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26717"/>
            <a:ext cx="5761567" cy="288925"/>
          </a:xfrm>
        </p:spPr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21" name="Tabelle 21">
            <a:extLst>
              <a:ext uri="{FF2B5EF4-FFF2-40B4-BE49-F238E27FC236}">
                <a16:creationId xmlns:a16="http://schemas.microsoft.com/office/drawing/2014/main" id="{A99C7E58-CA33-80F3-20F1-9EBCEA324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034337"/>
              </p:ext>
            </p:extLst>
          </p:nvPr>
        </p:nvGraphicFramePr>
        <p:xfrm>
          <a:off x="456529" y="840728"/>
          <a:ext cx="4120300" cy="422873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693981">
                  <a:extLst>
                    <a:ext uri="{9D8B030D-6E8A-4147-A177-3AD203B41FA5}">
                      <a16:colId xmlns:a16="http://schemas.microsoft.com/office/drawing/2014/main" val="878732005"/>
                    </a:ext>
                  </a:extLst>
                </a:gridCol>
                <a:gridCol w="2659071">
                  <a:extLst>
                    <a:ext uri="{9D8B030D-6E8A-4147-A177-3AD203B41FA5}">
                      <a16:colId xmlns:a16="http://schemas.microsoft.com/office/drawing/2014/main" val="633479143"/>
                    </a:ext>
                  </a:extLst>
                </a:gridCol>
                <a:gridCol w="767248">
                  <a:extLst>
                    <a:ext uri="{9D8B030D-6E8A-4147-A177-3AD203B41FA5}">
                      <a16:colId xmlns:a16="http://schemas.microsoft.com/office/drawing/2014/main" val="3471491947"/>
                    </a:ext>
                  </a:extLst>
                </a:gridCol>
              </a:tblGrid>
              <a:tr h="340903"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Challenge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Mentions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853269"/>
                  </a:ext>
                </a:extLst>
              </a:tr>
              <a:tr h="434404">
                <a:tc>
                  <a:txBody>
                    <a:bodyPr/>
                    <a:lstStyle/>
                    <a:p>
                      <a:r>
                        <a:rPr lang="en-US" sz="1500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Regulatory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and legal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vagueness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de-DE" sz="1500" dirty="0">
                        <a:effectLst/>
                      </a:endParaRPr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891850"/>
                  </a:ext>
                </a:extLst>
              </a:tr>
              <a:tr h="430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effectLst/>
                        </a:rPr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effectLst/>
                        </a:rPr>
                        <a:t>PETs </a:t>
                      </a:r>
                      <a:r>
                        <a:rPr lang="de-DE" sz="1500" dirty="0" err="1">
                          <a:effectLst/>
                        </a:rPr>
                        <a:t>mostly</a:t>
                      </a:r>
                      <a:r>
                        <a:rPr lang="de-DE" sz="1500" dirty="0">
                          <a:effectLst/>
                        </a:rPr>
                        <a:t> not </a:t>
                      </a:r>
                      <a:r>
                        <a:rPr lang="de-DE" sz="1500" dirty="0" err="1">
                          <a:effectLst/>
                        </a:rPr>
                        <a:t>state-of-the</a:t>
                      </a:r>
                      <a:r>
                        <a:rPr lang="de-DE" sz="1500" dirty="0">
                          <a:effectLst/>
                        </a:rPr>
                        <a:t> </a:t>
                      </a:r>
                      <a:r>
                        <a:rPr lang="de-DE" sz="1500" dirty="0" err="1">
                          <a:effectLst/>
                        </a:rPr>
                        <a:t>art</a:t>
                      </a:r>
                      <a:endParaRPr lang="de-DE" sz="15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693909"/>
                  </a:ext>
                </a:extLst>
              </a:tr>
              <a:tr h="557841">
                <a:tc>
                  <a:txBody>
                    <a:bodyPr/>
                    <a:lstStyle/>
                    <a:p>
                      <a:r>
                        <a:rPr lang="en-US" sz="1500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Applicability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of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PETs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to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existing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law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de-DE" sz="1500" dirty="0">
                        <a:effectLst/>
                      </a:endParaRPr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311717"/>
                  </a:ext>
                </a:extLst>
              </a:tr>
              <a:tr h="430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effectLst/>
                        </a:rPr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effectLst/>
                        </a:rPr>
                        <a:t>Case-</a:t>
                      </a:r>
                      <a:r>
                        <a:rPr lang="de-DE" sz="1500" dirty="0" err="1">
                          <a:effectLst/>
                        </a:rPr>
                        <a:t>by</a:t>
                      </a:r>
                      <a:r>
                        <a:rPr lang="de-DE" sz="1500" dirty="0">
                          <a:effectLst/>
                        </a:rPr>
                        <a:t>-Case </a:t>
                      </a:r>
                      <a:r>
                        <a:rPr lang="de-DE" sz="1500" dirty="0" err="1">
                          <a:effectLst/>
                        </a:rPr>
                        <a:t>Asessment</a:t>
                      </a:r>
                      <a:r>
                        <a:rPr lang="de-DE" sz="1500" dirty="0">
                          <a:effectLst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977521"/>
                  </a:ext>
                </a:extLst>
              </a:tr>
              <a:tr h="557841">
                <a:tc>
                  <a:txBody>
                    <a:bodyPr/>
                    <a:lstStyle/>
                    <a:p>
                      <a:r>
                        <a:rPr lang="en-US" sz="1500" dirty="0"/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 err="1">
                          <a:effectLst/>
                        </a:rPr>
                        <a:t>Liability</a:t>
                      </a:r>
                      <a:r>
                        <a:rPr lang="de-DE" sz="1500" dirty="0">
                          <a:effectLst/>
                        </a:rPr>
                        <a:t> </a:t>
                      </a:r>
                      <a:r>
                        <a:rPr lang="de-DE" sz="1500" dirty="0" err="1">
                          <a:effectLst/>
                        </a:rPr>
                        <a:t>issues</a:t>
                      </a:r>
                      <a:r>
                        <a:rPr lang="de-DE" sz="1500" dirty="0">
                          <a:effectLst/>
                        </a:rPr>
                        <a:t> 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760503"/>
                  </a:ext>
                </a:extLst>
              </a:tr>
              <a:tr h="557841">
                <a:tc>
                  <a:txBody>
                    <a:bodyPr/>
                    <a:lstStyle/>
                    <a:p>
                      <a:r>
                        <a:rPr lang="en-US" sz="1500" dirty="0"/>
                        <a:t>C6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Massive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amount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of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laws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de-DE" sz="1500" dirty="0">
                        <a:effectLst/>
                      </a:endParaRPr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7</a:t>
                      </a:r>
                    </a:p>
                    <a:p>
                      <a:pPr algn="ctr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570085"/>
                  </a:ext>
                </a:extLst>
              </a:tr>
            </a:tbl>
          </a:graphicData>
        </a:graphic>
      </p:graphicFrame>
      <p:sp>
        <p:nvSpPr>
          <p:cNvPr id="15" name="Rechteck 14">
            <a:extLst>
              <a:ext uri="{FF2B5EF4-FFF2-40B4-BE49-F238E27FC236}">
                <a16:creationId xmlns:a16="http://schemas.microsoft.com/office/drawing/2014/main" id="{DEB879D7-24B8-671E-79D6-15F57415B82E}"/>
              </a:ext>
            </a:extLst>
          </p:cNvPr>
          <p:cNvSpPr/>
          <p:nvPr/>
        </p:nvSpPr>
        <p:spPr bwMode="auto">
          <a:xfrm>
            <a:off x="5015880" y="1034245"/>
            <a:ext cx="6106986" cy="3454086"/>
          </a:xfrm>
          <a:prstGeom prst="rect">
            <a:avLst/>
          </a:prstGeom>
          <a:noFill/>
          <a:ln w="22225"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Symbol" pitchFamily="2" charset="2"/>
              <a:buChar char="-"/>
            </a:pPr>
            <a:endParaRPr lang="de-DE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ambiguities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GDPR,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selecting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PETs </a:t>
            </a:r>
          </a:p>
          <a:p>
            <a:pPr marL="285750" indent="-285750">
              <a:buFont typeface="Symbol" pitchFamily="2" charset="2"/>
              <a:buChar char="-"/>
            </a:pPr>
            <a:endParaRPr lang="de-DE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Privacy-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Technologies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laws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de-DE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Challenging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PETs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evolving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Challenging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PETs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frameworks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conducting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case-specific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liability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diverse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de-DE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31A8353F-ED8E-7C76-5959-18FFDA242559}"/>
              </a:ext>
            </a:extLst>
          </p:cNvPr>
          <p:cNvSpPr/>
          <p:nvPr/>
        </p:nvSpPr>
        <p:spPr bwMode="auto">
          <a:xfrm>
            <a:off x="488105" y="5249331"/>
            <a:ext cx="2619999" cy="122906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500" i="1" dirty="0"/>
              <a:t>„The </a:t>
            </a:r>
            <a:r>
              <a:rPr lang="de-DE" sz="1500" i="1" dirty="0" err="1"/>
              <a:t>whole</a:t>
            </a:r>
            <a:r>
              <a:rPr lang="de-DE" sz="1500" i="1" dirty="0"/>
              <a:t> </a:t>
            </a:r>
            <a:r>
              <a:rPr lang="de-DE" sz="1500" i="1" dirty="0" err="1"/>
              <a:t>article</a:t>
            </a:r>
            <a:r>
              <a:rPr lang="de-DE" sz="1500" i="1" dirty="0"/>
              <a:t> 25 […] </a:t>
            </a:r>
            <a:r>
              <a:rPr lang="de-DE" sz="1500" i="1" dirty="0" err="1"/>
              <a:t>It’s</a:t>
            </a:r>
            <a:r>
              <a:rPr lang="de-DE" sz="1500" i="1" dirty="0"/>
              <a:t> all </a:t>
            </a:r>
            <a:r>
              <a:rPr lang="de-DE" sz="1500" i="1" dirty="0" err="1"/>
              <a:t>undetermined</a:t>
            </a:r>
            <a:r>
              <a:rPr lang="de-DE" sz="1500" b="1" i="1" dirty="0"/>
              <a:t>. </a:t>
            </a:r>
            <a:r>
              <a:rPr lang="de-DE" sz="1500" b="1" i="1" dirty="0" err="1"/>
              <a:t>There</a:t>
            </a:r>
            <a:r>
              <a:rPr lang="de-DE" sz="1500" b="1" i="1" dirty="0"/>
              <a:t> </a:t>
            </a:r>
            <a:r>
              <a:rPr lang="de-DE" sz="1500" b="1" i="1" dirty="0" err="1"/>
              <a:t>are</a:t>
            </a:r>
            <a:r>
              <a:rPr lang="de-DE" sz="1500" b="1" i="1" dirty="0"/>
              <a:t> </a:t>
            </a:r>
            <a:r>
              <a:rPr lang="de-DE" sz="1500" b="1" i="1" dirty="0" err="1"/>
              <a:t>no</a:t>
            </a:r>
            <a:r>
              <a:rPr lang="de-DE" sz="1500" b="1" i="1" dirty="0"/>
              <a:t> </a:t>
            </a:r>
            <a:r>
              <a:rPr lang="de-DE" sz="1500" b="1" i="1" dirty="0" err="1"/>
              <a:t>limits</a:t>
            </a:r>
            <a:r>
              <a:rPr lang="de-DE" sz="1500" b="1" i="1" dirty="0"/>
              <a:t>, </a:t>
            </a:r>
            <a:r>
              <a:rPr lang="de-DE" sz="1500" b="1" i="1" dirty="0" err="1"/>
              <a:t>there</a:t>
            </a:r>
            <a:r>
              <a:rPr lang="de-DE" sz="1500" b="1" i="1" dirty="0"/>
              <a:t> </a:t>
            </a:r>
            <a:r>
              <a:rPr lang="de-DE" sz="1500" b="1" i="1" dirty="0" err="1"/>
              <a:t>are</a:t>
            </a:r>
            <a:r>
              <a:rPr lang="de-DE" sz="1500" b="1" i="1" dirty="0"/>
              <a:t> </a:t>
            </a:r>
            <a:r>
              <a:rPr lang="de-DE" sz="1500" b="1" i="1" dirty="0" err="1"/>
              <a:t>no</a:t>
            </a:r>
            <a:r>
              <a:rPr lang="de-DE" sz="1500" b="1" i="1" dirty="0"/>
              <a:t> </a:t>
            </a:r>
            <a:r>
              <a:rPr lang="de-DE" sz="1500" b="1" i="1" dirty="0" err="1"/>
              <a:t>thresholds</a:t>
            </a:r>
            <a:r>
              <a:rPr lang="de-DE" sz="1500" b="1" i="1" dirty="0"/>
              <a:t>.</a:t>
            </a:r>
            <a:r>
              <a:rPr lang="de-DE" sz="1500" i="1" dirty="0"/>
              <a:t>“ (I-7)</a:t>
            </a:r>
            <a:endParaRPr lang="en-US" sz="1500" i="1" dirty="0"/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42243EE7-E4F2-4D9D-8A56-E28BF728E5C6}"/>
              </a:ext>
            </a:extLst>
          </p:cNvPr>
          <p:cNvSpPr/>
          <p:nvPr/>
        </p:nvSpPr>
        <p:spPr bwMode="auto">
          <a:xfrm>
            <a:off x="3379698" y="5219398"/>
            <a:ext cx="2619999" cy="12290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500" i="1" dirty="0"/>
              <a:t>„</a:t>
            </a:r>
            <a:r>
              <a:rPr lang="de-DE" sz="1500" i="1" dirty="0" err="1"/>
              <a:t>What</a:t>
            </a:r>
            <a:r>
              <a:rPr lang="de-DE" sz="1500" i="1" dirty="0"/>
              <a:t> </a:t>
            </a:r>
            <a:r>
              <a:rPr lang="de-DE" sz="1500" i="1" dirty="0" err="1"/>
              <a:t>is</a:t>
            </a:r>
            <a:r>
              <a:rPr lang="de-DE" sz="1500" i="1" dirty="0"/>
              <a:t> </a:t>
            </a:r>
            <a:r>
              <a:rPr lang="de-DE" sz="1500" i="1" dirty="0" err="1"/>
              <a:t>it</a:t>
            </a:r>
            <a:r>
              <a:rPr lang="de-DE" sz="1500" i="1" dirty="0"/>
              <a:t>, </a:t>
            </a:r>
            <a:r>
              <a:rPr lang="de-DE" sz="1500" b="1" i="1" dirty="0" err="1"/>
              <a:t>what</a:t>
            </a:r>
            <a:r>
              <a:rPr lang="de-DE" sz="1500" b="1" i="1" dirty="0"/>
              <a:t> </a:t>
            </a:r>
            <a:r>
              <a:rPr lang="de-DE" sz="1500" b="1" i="1" dirty="0" err="1"/>
              <a:t>is</a:t>
            </a:r>
            <a:r>
              <a:rPr lang="de-DE" sz="1500" b="1" i="1" dirty="0"/>
              <a:t> </a:t>
            </a:r>
            <a:r>
              <a:rPr lang="de-DE" sz="1500" b="1" i="1" dirty="0" err="1"/>
              <a:t>the</a:t>
            </a:r>
            <a:r>
              <a:rPr lang="de-DE" sz="1500" b="1" i="1" dirty="0"/>
              <a:t> </a:t>
            </a:r>
            <a:r>
              <a:rPr lang="de-DE" sz="1500" b="1" i="1" dirty="0" err="1"/>
              <a:t>consequence</a:t>
            </a:r>
            <a:r>
              <a:rPr lang="de-DE" sz="1500" b="1" i="1" dirty="0"/>
              <a:t> </a:t>
            </a:r>
            <a:r>
              <a:rPr lang="de-DE" sz="1500" b="1" i="1" dirty="0" err="1"/>
              <a:t>of</a:t>
            </a:r>
            <a:r>
              <a:rPr lang="de-DE" sz="1500" b="1" i="1" dirty="0"/>
              <a:t> </a:t>
            </a:r>
            <a:r>
              <a:rPr lang="de-DE" sz="1500" b="1" i="1" dirty="0" err="1"/>
              <a:t>using</a:t>
            </a:r>
            <a:r>
              <a:rPr lang="de-DE" sz="1500" b="1" i="1" dirty="0"/>
              <a:t> such a </a:t>
            </a:r>
            <a:r>
              <a:rPr lang="de-DE" sz="1500" b="1" i="1" dirty="0" err="1"/>
              <a:t>technology</a:t>
            </a:r>
            <a:r>
              <a:rPr lang="de-DE" sz="1500" i="1" dirty="0"/>
              <a:t>?.“ (I-4) </a:t>
            </a:r>
            <a:endParaRPr lang="en-US" sz="1500" i="1" dirty="0"/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E02EA61D-63B1-9BA5-0148-734989430ECB}"/>
              </a:ext>
            </a:extLst>
          </p:cNvPr>
          <p:cNvSpPr/>
          <p:nvPr/>
        </p:nvSpPr>
        <p:spPr bwMode="auto">
          <a:xfrm>
            <a:off x="6269644" y="5209219"/>
            <a:ext cx="2619999" cy="12290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500" i="1" dirty="0"/>
              <a:t>„Just </a:t>
            </a:r>
            <a:r>
              <a:rPr lang="de-DE" sz="1500" i="1" dirty="0" err="1"/>
              <a:t>because</a:t>
            </a:r>
            <a:r>
              <a:rPr lang="de-DE" sz="1500" i="1" dirty="0"/>
              <a:t> </a:t>
            </a:r>
            <a:r>
              <a:rPr lang="de-DE" sz="1500" i="1" dirty="0" err="1"/>
              <a:t>what</a:t>
            </a:r>
            <a:r>
              <a:rPr lang="de-DE" sz="1500" i="1" dirty="0"/>
              <a:t> </a:t>
            </a:r>
            <a:r>
              <a:rPr lang="de-DE" sz="1500" i="1" dirty="0" err="1"/>
              <a:t>you</a:t>
            </a:r>
            <a:r>
              <a:rPr lang="de-DE" sz="1500" i="1" dirty="0"/>
              <a:t> </a:t>
            </a:r>
            <a:r>
              <a:rPr lang="de-DE" sz="1500" i="1" dirty="0" err="1"/>
              <a:t>write</a:t>
            </a:r>
            <a:r>
              <a:rPr lang="de-DE" sz="1500" i="1" dirty="0"/>
              <a:t> </a:t>
            </a:r>
            <a:r>
              <a:rPr lang="de-DE" sz="1500" i="1" dirty="0" err="1"/>
              <a:t>today</a:t>
            </a:r>
            <a:r>
              <a:rPr lang="de-DE" sz="1500" i="1" dirty="0"/>
              <a:t> </a:t>
            </a:r>
            <a:r>
              <a:rPr lang="de-DE" sz="1500" b="1" i="1" dirty="0" err="1"/>
              <a:t>may</a:t>
            </a:r>
            <a:r>
              <a:rPr lang="de-DE" sz="1500" b="1" i="1" dirty="0"/>
              <a:t> </a:t>
            </a:r>
            <a:r>
              <a:rPr lang="de-DE" sz="1500" b="1" i="1" dirty="0" err="1"/>
              <a:t>be</a:t>
            </a:r>
            <a:r>
              <a:rPr lang="de-DE" sz="1500" b="1" i="1" dirty="0"/>
              <a:t> obsolete </a:t>
            </a:r>
            <a:r>
              <a:rPr lang="de-DE" sz="1500" b="1" i="1" dirty="0" err="1"/>
              <a:t>the</a:t>
            </a:r>
            <a:r>
              <a:rPr lang="de-DE" sz="1500" b="1" i="1" dirty="0"/>
              <a:t> </a:t>
            </a:r>
            <a:r>
              <a:rPr lang="de-DE" sz="1500" b="1" i="1" dirty="0" err="1"/>
              <a:t>day</a:t>
            </a:r>
            <a:r>
              <a:rPr lang="de-DE" sz="1500" b="1" i="1" dirty="0"/>
              <a:t> after </a:t>
            </a:r>
            <a:r>
              <a:rPr lang="de-DE" sz="1500" b="1" i="1" dirty="0" err="1"/>
              <a:t>tomorrow</a:t>
            </a:r>
            <a:r>
              <a:rPr lang="de-DE" sz="1500" i="1" dirty="0"/>
              <a:t>.” (I-12) </a:t>
            </a:r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99C46137-2D4A-6B31-DF4E-C04A11FC35D1}"/>
              </a:ext>
            </a:extLst>
          </p:cNvPr>
          <p:cNvSpPr/>
          <p:nvPr/>
        </p:nvSpPr>
        <p:spPr bwMode="auto">
          <a:xfrm>
            <a:off x="9159590" y="5176138"/>
            <a:ext cx="2619999" cy="12290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15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de-DE" sz="15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de-DE" sz="15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15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5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individual </a:t>
            </a:r>
            <a:r>
              <a:rPr lang="de-DE" sz="15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on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not.“ </a:t>
            </a:r>
            <a:r>
              <a:rPr lang="de-DE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(I-7) </a:t>
            </a: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4561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E4A4950-1652-C948-B43F-4DBC8E58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Helvetica Neue" panose="02000503000000020004" pitchFamily="2" charset="0"/>
                <a:cs typeface="Helvetica Neue" panose="02000503000000020004" pitchFamily="2" charset="0"/>
              </a:rPr>
              <a:t>Technical – Legal Challenges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A4FC3-0D62-5499-5E6B-BD71394A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2384" y="6589434"/>
            <a:ext cx="2142067" cy="290559"/>
          </a:xfrm>
        </p:spPr>
        <p:txBody>
          <a:bodyPr/>
          <a:lstStyle/>
          <a:p>
            <a:pPr>
              <a:defRPr/>
            </a:pPr>
            <a:r>
              <a:rPr lang="de-DE" sz="15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</a:t>
            </a:r>
            <a:r>
              <a:rPr lang="de-DE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sebis</a:t>
            </a:r>
            <a:endParaRPr lang="de-DE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CE28A6-B3C6-3587-60CF-EF4D8D10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3B6A21-7146-CCCC-D431-D1849E40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4451" y="6655035"/>
            <a:ext cx="332316" cy="290559"/>
          </a:xfrm>
          <a:ln>
            <a:noFill/>
          </a:ln>
        </p:spPr>
        <p:txBody>
          <a:bodyPr/>
          <a:lstStyle/>
          <a:p>
            <a:pPr>
              <a:defRPr/>
            </a:pPr>
            <a:fld id="{E201E5CB-5EE0-4EA4-87FF-7D8A79A61969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18</a:t>
            </a:fld>
            <a:endParaRPr lang="de-DE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21" name="Tabelle 21">
            <a:extLst>
              <a:ext uri="{FF2B5EF4-FFF2-40B4-BE49-F238E27FC236}">
                <a16:creationId xmlns:a16="http://schemas.microsoft.com/office/drawing/2014/main" id="{A99C7E58-CA33-80F3-20F1-9EBCEA324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060966"/>
              </p:ext>
            </p:extLst>
          </p:nvPr>
        </p:nvGraphicFramePr>
        <p:xfrm>
          <a:off x="316189" y="1027961"/>
          <a:ext cx="4105666" cy="366282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78521">
                  <a:extLst>
                    <a:ext uri="{9D8B030D-6E8A-4147-A177-3AD203B41FA5}">
                      <a16:colId xmlns:a16="http://schemas.microsoft.com/office/drawing/2014/main" val="3953643061"/>
                    </a:ext>
                  </a:extLst>
                </a:gridCol>
                <a:gridCol w="2722227">
                  <a:extLst>
                    <a:ext uri="{9D8B030D-6E8A-4147-A177-3AD203B41FA5}">
                      <a16:colId xmlns:a16="http://schemas.microsoft.com/office/drawing/2014/main" val="633479143"/>
                    </a:ext>
                  </a:extLst>
                </a:gridCol>
                <a:gridCol w="804918">
                  <a:extLst>
                    <a:ext uri="{9D8B030D-6E8A-4147-A177-3AD203B41FA5}">
                      <a16:colId xmlns:a16="http://schemas.microsoft.com/office/drawing/2014/main" val="3471491947"/>
                    </a:ext>
                  </a:extLst>
                </a:gridCol>
              </a:tblGrid>
              <a:tr h="350186"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Challenge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Mentions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853269"/>
                  </a:ext>
                </a:extLst>
              </a:tr>
              <a:tr h="777838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Difficulties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in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interdisciplinary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collaboration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de-DE" sz="1500" dirty="0">
                        <a:effectLst/>
                      </a:endParaRPr>
                    </a:p>
                    <a:p>
                      <a:pPr algn="l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891850"/>
                  </a:ext>
                </a:extLst>
              </a:tr>
              <a:tr h="4303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effectLst/>
                        </a:rPr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Lack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of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awareness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for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PETs </a:t>
                      </a:r>
                      <a:endParaRPr lang="de-DE" sz="15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693909"/>
                  </a:ext>
                </a:extLst>
              </a:tr>
              <a:tr h="549062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IT-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security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vs.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data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privacy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de-DE" sz="1500" dirty="0">
                        <a:effectLst/>
                      </a:endParaRPr>
                    </a:p>
                    <a:p>
                      <a:pPr algn="l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311717"/>
                  </a:ext>
                </a:extLst>
              </a:tr>
              <a:tr h="545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>
                          <a:effectLst/>
                        </a:rPr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Insufficient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Technical Expertise </a:t>
                      </a:r>
                      <a:endParaRPr lang="de-DE" sz="15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977521"/>
                  </a:ext>
                </a:extLst>
              </a:tr>
              <a:tr h="777838">
                <a:tc>
                  <a:txBody>
                    <a:bodyPr/>
                    <a:lstStyle/>
                    <a:p>
                      <a:pPr algn="l"/>
                      <a:r>
                        <a:rPr lang="en-US" sz="1500" dirty="0"/>
                        <a:t>C5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Different Dynamics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of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Law and Technology </a:t>
                      </a:r>
                      <a:endParaRPr lang="de-DE" sz="1500" dirty="0">
                        <a:effectLst/>
                      </a:endParaRPr>
                    </a:p>
                    <a:p>
                      <a:pPr algn="l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760503"/>
                  </a:ext>
                </a:extLst>
              </a:tr>
            </a:tbl>
          </a:graphicData>
        </a:graphic>
      </p:graphicFrame>
      <p:sp>
        <p:nvSpPr>
          <p:cNvPr id="35" name="Rechteck 34">
            <a:extLst>
              <a:ext uri="{FF2B5EF4-FFF2-40B4-BE49-F238E27FC236}">
                <a16:creationId xmlns:a16="http://schemas.microsoft.com/office/drawing/2014/main" id="{16AA8413-8F22-CDDC-38C1-3859D55E5605}"/>
              </a:ext>
            </a:extLst>
          </p:cNvPr>
          <p:cNvSpPr/>
          <p:nvPr/>
        </p:nvSpPr>
        <p:spPr bwMode="auto">
          <a:xfrm>
            <a:off x="4729082" y="1103638"/>
            <a:ext cx="6535481" cy="3409172"/>
          </a:xfrm>
          <a:prstGeom prst="rect">
            <a:avLst/>
          </a:prstGeom>
          <a:noFill/>
          <a:ln w="22225"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due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“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285750" indent="-285750">
              <a:buFont typeface="Symbol" pitchFamily="2" charset="2"/>
              <a:buChar char="-"/>
            </a:pPr>
            <a:endParaRPr lang="de-DE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Privacy-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Technologies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legal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  <a:endParaRPr lang="de-DE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itchFamily="2" charset="2"/>
              <a:buChar char="-"/>
            </a:pPr>
            <a:endParaRPr lang="de-DE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conflicts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de-DE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itchFamily="2" charset="2"/>
              <a:buChar char="-"/>
            </a:pPr>
            <a:endParaRPr lang="de-DE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Symbol" pitchFamily="2" charset="2"/>
              <a:buChar char="-"/>
            </a:pP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evolves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slowly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endures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time,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rapidly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advances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driven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endParaRPr lang="de-DE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itchFamily="2" charset="2"/>
              <a:buChar char="-"/>
            </a:pPr>
            <a:endParaRPr lang="de-DE" sz="15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15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C404DE16-18BA-7701-B46B-307B21B52D5A}"/>
              </a:ext>
            </a:extLst>
          </p:cNvPr>
          <p:cNvSpPr/>
          <p:nvPr/>
        </p:nvSpPr>
        <p:spPr bwMode="auto">
          <a:xfrm>
            <a:off x="4366278" y="4851271"/>
            <a:ext cx="3456384" cy="162406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sz="1500" i="1" dirty="0"/>
              <a:t>„This </a:t>
            </a:r>
            <a:r>
              <a:rPr lang="de-DE" sz="1500" i="1" dirty="0" err="1"/>
              <a:t>is</a:t>
            </a:r>
            <a:r>
              <a:rPr lang="de-DE" sz="1500" i="1" dirty="0"/>
              <a:t> a </a:t>
            </a:r>
            <a:r>
              <a:rPr lang="de-DE" sz="1500" i="1" dirty="0" err="1"/>
              <a:t>challenge</a:t>
            </a:r>
            <a:r>
              <a:rPr lang="de-DE" sz="1500" i="1" dirty="0"/>
              <a:t> </a:t>
            </a:r>
            <a:r>
              <a:rPr lang="de-DE" sz="1500" i="1" dirty="0" err="1"/>
              <a:t>for</a:t>
            </a:r>
            <a:r>
              <a:rPr lang="de-DE" sz="1500" i="1" dirty="0"/>
              <a:t> </a:t>
            </a:r>
            <a:r>
              <a:rPr lang="de-DE" sz="1500" i="1" dirty="0" err="1"/>
              <a:t>me</a:t>
            </a:r>
            <a:r>
              <a:rPr lang="de-DE" sz="1500" i="1" dirty="0"/>
              <a:t> </a:t>
            </a:r>
            <a:r>
              <a:rPr lang="de-DE" sz="1500" i="1" dirty="0" err="1"/>
              <a:t>as</a:t>
            </a:r>
            <a:r>
              <a:rPr lang="de-DE" sz="1500" i="1" dirty="0"/>
              <a:t> a </a:t>
            </a:r>
            <a:r>
              <a:rPr lang="de-DE" sz="1500" i="1" dirty="0" err="1"/>
              <a:t>lawyer</a:t>
            </a:r>
            <a:r>
              <a:rPr lang="de-DE" sz="1500" i="1" dirty="0"/>
              <a:t>, </a:t>
            </a:r>
            <a:r>
              <a:rPr lang="de-DE" sz="1500" i="1" dirty="0" err="1"/>
              <a:t>of</a:t>
            </a:r>
            <a:r>
              <a:rPr lang="de-DE" sz="1500" i="1" dirty="0"/>
              <a:t> </a:t>
            </a:r>
            <a:r>
              <a:rPr lang="de-DE" sz="1500" i="1" dirty="0" err="1"/>
              <a:t>course</a:t>
            </a:r>
            <a:r>
              <a:rPr lang="de-DE" sz="1500" i="1" dirty="0"/>
              <a:t>, </a:t>
            </a:r>
            <a:r>
              <a:rPr lang="de-DE" sz="1500" i="1" dirty="0" err="1"/>
              <a:t>because</a:t>
            </a:r>
            <a:r>
              <a:rPr lang="de-DE" sz="1500" i="1" dirty="0"/>
              <a:t> </a:t>
            </a:r>
            <a:r>
              <a:rPr lang="de-DE" sz="1500" b="1" i="1" dirty="0" err="1"/>
              <a:t>it</a:t>
            </a:r>
            <a:r>
              <a:rPr lang="de-DE" sz="1500" b="1" i="1" dirty="0"/>
              <a:t> </a:t>
            </a:r>
            <a:r>
              <a:rPr lang="de-DE" sz="1500" b="1" i="1" dirty="0" err="1"/>
              <a:t>requires</a:t>
            </a:r>
            <a:r>
              <a:rPr lang="de-DE" sz="1500" b="1" i="1" dirty="0"/>
              <a:t> </a:t>
            </a:r>
            <a:r>
              <a:rPr lang="de-DE" sz="1500" b="1" i="1" dirty="0" err="1"/>
              <a:t>that</a:t>
            </a:r>
            <a:r>
              <a:rPr lang="de-DE" sz="1500" b="1" i="1" dirty="0"/>
              <a:t> I </a:t>
            </a:r>
            <a:r>
              <a:rPr lang="de-DE" sz="1500" b="1" i="1" dirty="0" err="1"/>
              <a:t>can</a:t>
            </a:r>
            <a:r>
              <a:rPr lang="de-DE" sz="1500" b="1" i="1" dirty="0"/>
              <a:t> do </a:t>
            </a:r>
            <a:r>
              <a:rPr lang="de-DE" sz="1500" b="1" i="1" dirty="0" err="1"/>
              <a:t>it</a:t>
            </a:r>
            <a:r>
              <a:rPr lang="de-DE" sz="1500" b="1" i="1" dirty="0"/>
              <a:t> and </a:t>
            </a:r>
            <a:r>
              <a:rPr lang="de-DE" sz="1500" b="1" i="1" dirty="0" err="1"/>
              <a:t>that</a:t>
            </a:r>
            <a:r>
              <a:rPr lang="de-DE" sz="1500" b="1" i="1" dirty="0"/>
              <a:t> I </a:t>
            </a:r>
            <a:r>
              <a:rPr lang="de-DE" sz="1500" b="1" i="1" dirty="0" err="1"/>
              <a:t>understand</a:t>
            </a:r>
            <a:r>
              <a:rPr lang="de-DE" sz="1500" b="1" i="1" dirty="0"/>
              <a:t> it. </a:t>
            </a:r>
            <a:r>
              <a:rPr lang="de-DE" sz="1500" i="1" dirty="0"/>
              <a:t>So, </a:t>
            </a:r>
            <a:r>
              <a:rPr lang="de-DE" sz="1500" i="1" dirty="0" err="1"/>
              <a:t>it’s</a:t>
            </a:r>
            <a:r>
              <a:rPr lang="de-DE" sz="1500" i="1" dirty="0"/>
              <a:t> not </a:t>
            </a:r>
            <a:r>
              <a:rPr lang="de-DE" sz="1500" i="1" dirty="0" err="1"/>
              <a:t>the</a:t>
            </a:r>
            <a:r>
              <a:rPr lang="de-DE" sz="1500" i="1" dirty="0"/>
              <a:t> English </a:t>
            </a:r>
            <a:r>
              <a:rPr lang="de-DE" sz="1500" i="1" dirty="0" err="1"/>
              <a:t>language</a:t>
            </a:r>
            <a:r>
              <a:rPr lang="de-DE" sz="1500" i="1" dirty="0"/>
              <a:t>, but </a:t>
            </a:r>
            <a:r>
              <a:rPr lang="de-DE" sz="1500" i="1" dirty="0" err="1"/>
              <a:t>the</a:t>
            </a:r>
            <a:r>
              <a:rPr lang="de-DE" sz="1500" i="1" dirty="0"/>
              <a:t> </a:t>
            </a:r>
            <a:r>
              <a:rPr lang="de-DE" sz="1500" i="1" dirty="0" err="1"/>
              <a:t>technical</a:t>
            </a:r>
            <a:r>
              <a:rPr lang="de-DE" sz="1500" i="1" dirty="0"/>
              <a:t> </a:t>
            </a:r>
            <a:r>
              <a:rPr lang="de-DE" sz="1500" i="1" dirty="0" err="1"/>
              <a:t>language</a:t>
            </a:r>
            <a:r>
              <a:rPr lang="de-DE" sz="1500" i="1" dirty="0"/>
              <a:t>.“ (I-3) 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633CC74F-4844-DACA-375D-06FFCFB3FEF4}"/>
              </a:ext>
            </a:extLst>
          </p:cNvPr>
          <p:cNvSpPr/>
          <p:nvPr/>
        </p:nvSpPr>
        <p:spPr bwMode="auto">
          <a:xfrm>
            <a:off x="316189" y="5069137"/>
            <a:ext cx="3689785" cy="10190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500" i="1" dirty="0"/>
              <a:t>“</a:t>
            </a:r>
            <a:r>
              <a:rPr lang="de-DE" sz="1500" i="1" dirty="0" err="1"/>
              <a:t>Lawyers</a:t>
            </a:r>
            <a:r>
              <a:rPr lang="de-DE" sz="1500" i="1" dirty="0"/>
              <a:t> </a:t>
            </a:r>
            <a:r>
              <a:rPr lang="de-DE" sz="1500" i="1" dirty="0" err="1"/>
              <a:t>know</a:t>
            </a:r>
            <a:r>
              <a:rPr lang="de-DE" sz="1500" i="1" dirty="0"/>
              <a:t> </a:t>
            </a:r>
            <a:r>
              <a:rPr lang="de-DE" sz="1500" i="1" dirty="0" err="1"/>
              <a:t>they</a:t>
            </a:r>
            <a:r>
              <a:rPr lang="de-DE" sz="1500" i="1" dirty="0"/>
              <a:t> (PETs) </a:t>
            </a:r>
            <a:r>
              <a:rPr lang="de-DE" sz="1500" i="1" dirty="0" err="1"/>
              <a:t>exist</a:t>
            </a:r>
            <a:r>
              <a:rPr lang="de-DE" sz="1500" i="1" dirty="0"/>
              <a:t> but </a:t>
            </a:r>
            <a:r>
              <a:rPr lang="de-DE" sz="1500" i="1" dirty="0" err="1"/>
              <a:t>they</a:t>
            </a:r>
            <a:r>
              <a:rPr lang="de-DE" sz="1500" i="1" dirty="0"/>
              <a:t> </a:t>
            </a:r>
            <a:r>
              <a:rPr lang="de-DE" sz="1500" b="1" i="1" dirty="0" err="1"/>
              <a:t>are</a:t>
            </a:r>
            <a:r>
              <a:rPr lang="de-DE" sz="1500" b="1" i="1" dirty="0"/>
              <a:t> </a:t>
            </a:r>
            <a:r>
              <a:rPr lang="de-DE" sz="1500" b="1" i="1" dirty="0" err="1"/>
              <a:t>often</a:t>
            </a:r>
            <a:r>
              <a:rPr lang="de-DE" sz="1500" b="1" i="1" dirty="0"/>
              <a:t> not well-</a:t>
            </a:r>
            <a:r>
              <a:rPr lang="de-DE" sz="1500" b="1" i="1" dirty="0" err="1"/>
              <a:t>versed</a:t>
            </a:r>
            <a:r>
              <a:rPr lang="de-DE" sz="1500" b="1" i="1" dirty="0"/>
              <a:t> in </a:t>
            </a:r>
            <a:r>
              <a:rPr lang="de-DE" sz="1500" b="1" i="1" dirty="0" err="1"/>
              <a:t>their</a:t>
            </a:r>
            <a:r>
              <a:rPr lang="de-DE" sz="1500" b="1" i="1" dirty="0"/>
              <a:t> </a:t>
            </a:r>
            <a:r>
              <a:rPr lang="de-DE" sz="1500" b="1" i="1" dirty="0" err="1"/>
              <a:t>implications</a:t>
            </a:r>
            <a:r>
              <a:rPr lang="de-DE" sz="1500" i="1" dirty="0"/>
              <a:t>.”</a:t>
            </a:r>
            <a:r>
              <a:rPr lang="de-DE" sz="1500" b="1" i="1" dirty="0"/>
              <a:t> </a:t>
            </a:r>
            <a:r>
              <a:rPr lang="de-DE" sz="1500" i="1" dirty="0"/>
              <a:t>(I-12) </a:t>
            </a: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7BD476BC-A75F-5F86-C0A0-8CF7909F48D4}"/>
              </a:ext>
            </a:extLst>
          </p:cNvPr>
          <p:cNvSpPr/>
          <p:nvPr/>
        </p:nvSpPr>
        <p:spPr bwMode="auto">
          <a:xfrm>
            <a:off x="8173445" y="5176572"/>
            <a:ext cx="3603050" cy="8042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technological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revolution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sz="15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15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just </a:t>
            </a:r>
            <a:r>
              <a:rPr lang="de-DE" sz="15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takes</a:t>
            </a:r>
            <a:r>
              <a:rPr lang="de-DE" sz="15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forever</a:t>
            </a:r>
            <a:r>
              <a:rPr lang="de-DE" sz="15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5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5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legal </a:t>
            </a:r>
            <a:r>
              <a:rPr lang="de-DE" sz="1500" b="1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de-DE" sz="15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15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de-DE" sz="15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(I-9) </a:t>
            </a: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1330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E4A4950-1652-C948-B43F-4DBC8E58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Helvetica Neue" panose="02000503000000020004" pitchFamily="2" charset="0"/>
                <a:cs typeface="Helvetica Neue" panose="02000503000000020004" pitchFamily="2" charset="0"/>
              </a:rPr>
              <a:t>Organizational Challenges 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A4FC3-0D62-5499-5E6B-BD71394A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07260" y="6522584"/>
            <a:ext cx="2142067" cy="288925"/>
          </a:xfrm>
        </p:spPr>
        <p:txBody>
          <a:bodyPr/>
          <a:lstStyle/>
          <a:p>
            <a:pPr>
              <a:defRPr/>
            </a:pPr>
            <a:r>
              <a:rPr lang="de-DE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</a:t>
            </a:r>
            <a:r>
              <a:rPr lang="de-DE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sebis</a:t>
            </a:r>
            <a:endParaRPr lang="de-DE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CE28A6-B3C6-3587-60CF-EF4D8D10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3B6A21-7146-CCCC-D431-D1849E40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2065" y="6522584"/>
            <a:ext cx="332316" cy="288925"/>
          </a:xfrm>
        </p:spPr>
        <p:txBody>
          <a:bodyPr/>
          <a:lstStyle/>
          <a:p>
            <a:pPr>
              <a:defRPr/>
            </a:pPr>
            <a:fld id="{E201E5CB-5EE0-4EA4-87FF-7D8A79A61969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19</a:t>
            </a:fld>
            <a:endParaRPr lang="de-DE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21" name="Tabelle 21">
            <a:extLst>
              <a:ext uri="{FF2B5EF4-FFF2-40B4-BE49-F238E27FC236}">
                <a16:creationId xmlns:a16="http://schemas.microsoft.com/office/drawing/2014/main" id="{A99C7E58-CA33-80F3-20F1-9EBCEA324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707457"/>
              </p:ext>
            </p:extLst>
          </p:nvPr>
        </p:nvGraphicFramePr>
        <p:xfrm>
          <a:off x="371185" y="1031156"/>
          <a:ext cx="3980947" cy="324159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1777829877"/>
                    </a:ext>
                  </a:extLst>
                </a:gridCol>
                <a:gridCol w="2442162">
                  <a:extLst>
                    <a:ext uri="{9D8B030D-6E8A-4147-A177-3AD203B41FA5}">
                      <a16:colId xmlns:a16="http://schemas.microsoft.com/office/drawing/2014/main" val="633479143"/>
                    </a:ext>
                  </a:extLst>
                </a:gridCol>
                <a:gridCol w="818705">
                  <a:extLst>
                    <a:ext uri="{9D8B030D-6E8A-4147-A177-3AD203B41FA5}">
                      <a16:colId xmlns:a16="http://schemas.microsoft.com/office/drawing/2014/main" val="3471491947"/>
                    </a:ext>
                  </a:extLst>
                </a:gridCol>
              </a:tblGrid>
              <a:tr h="367238">
                <a:tc>
                  <a:txBody>
                    <a:bodyPr/>
                    <a:lstStyle/>
                    <a:p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Challenge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Mentions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853269"/>
                  </a:ext>
                </a:extLst>
              </a:tr>
              <a:tr h="550857">
                <a:tc>
                  <a:txBody>
                    <a:bodyPr/>
                    <a:lstStyle/>
                    <a:p>
                      <a:r>
                        <a:rPr lang="en-US" sz="1500" dirty="0"/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Lack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of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resources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de-DE" sz="1500" dirty="0"/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891850"/>
                  </a:ext>
                </a:extLst>
              </a:tr>
              <a:tr h="550857">
                <a:tc>
                  <a:txBody>
                    <a:bodyPr/>
                    <a:lstStyle/>
                    <a:p>
                      <a:r>
                        <a:rPr lang="de-DE" sz="1500" dirty="0">
                          <a:effectLst/>
                        </a:rPr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Late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involvement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of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legal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experts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de-DE" sz="15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693909"/>
                  </a:ext>
                </a:extLst>
              </a:tr>
              <a:tr h="780381">
                <a:tc>
                  <a:txBody>
                    <a:bodyPr/>
                    <a:lstStyle/>
                    <a:p>
                      <a:r>
                        <a:rPr lang="en-US" sz="1500" dirty="0"/>
                        <a:t>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Demanding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collaboration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with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effectLst/>
                        </a:rPr>
                        <a:t>regulators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de-DE" sz="1500" dirty="0">
                        <a:effectLst/>
                      </a:endParaRPr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311717"/>
                  </a:ext>
                </a:extLst>
              </a:tr>
              <a:tr h="780381">
                <a:tc>
                  <a:txBody>
                    <a:bodyPr/>
                    <a:lstStyle/>
                    <a:p>
                      <a:r>
                        <a:rPr lang="de-DE" sz="1500" b="0" dirty="0"/>
                        <a:t>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500" b="0" kern="1200" dirty="0">
                          <a:solidFill>
                            <a:schemeClr val="dk1"/>
                          </a:solidFill>
                          <a:effectLst/>
                        </a:rPr>
                        <a:t>Limited Expertise in Small- and Medium-</a:t>
                      </a:r>
                      <a:r>
                        <a:rPr lang="de-DE" sz="1500" b="0" kern="1200" dirty="0" err="1">
                          <a:solidFill>
                            <a:schemeClr val="dk1"/>
                          </a:solidFill>
                          <a:effectLst/>
                        </a:rPr>
                        <a:t>Sized</a:t>
                      </a:r>
                      <a:r>
                        <a:rPr lang="de-DE" sz="15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de-DE" sz="1500" b="0" kern="1200" dirty="0" err="1">
                          <a:solidFill>
                            <a:schemeClr val="dk1"/>
                          </a:solidFill>
                          <a:effectLst/>
                        </a:rPr>
                        <a:t>Organizations</a:t>
                      </a:r>
                      <a:r>
                        <a:rPr lang="de-DE" sz="1500" b="0" kern="12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endParaRPr lang="de-DE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977521"/>
                  </a:ext>
                </a:extLst>
              </a:tr>
            </a:tbl>
          </a:graphicData>
        </a:graphic>
      </p:graphicFrame>
      <p:sp>
        <p:nvSpPr>
          <p:cNvPr id="15" name="Rechteck 14">
            <a:extLst>
              <a:ext uri="{FF2B5EF4-FFF2-40B4-BE49-F238E27FC236}">
                <a16:creationId xmlns:a16="http://schemas.microsoft.com/office/drawing/2014/main" id="{63A9D4DD-A8F4-BE4D-63E8-598E90597AF2}"/>
              </a:ext>
            </a:extLst>
          </p:cNvPr>
          <p:cNvSpPr/>
          <p:nvPr/>
        </p:nvSpPr>
        <p:spPr bwMode="auto">
          <a:xfrm>
            <a:off x="4902039" y="1046377"/>
            <a:ext cx="6018497" cy="3029715"/>
          </a:xfrm>
          <a:prstGeom prst="rect">
            <a:avLst/>
          </a:prstGeom>
          <a:noFill/>
          <a:ln w="22225"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15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de-DE" sz="15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de-DE" sz="15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Coping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constrained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particularly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smaller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endParaRPr lang="de-DE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engaged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potentially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gaps</a:t>
            </a:r>
            <a:endParaRPr lang="de-DE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regulators</a:t>
            </a:r>
            <a:r>
              <a:rPr lang="de-DE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PETs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evolving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privacy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de-DE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challenging</a:t>
            </a:r>
            <a:endParaRPr lang="de-DE" sz="15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de-DE" sz="15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de-DE" sz="15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15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0DCE620F-4AF2-4735-65F0-F85CE43A9AFD}"/>
              </a:ext>
            </a:extLst>
          </p:cNvPr>
          <p:cNvSpPr/>
          <p:nvPr/>
        </p:nvSpPr>
        <p:spPr bwMode="auto">
          <a:xfrm>
            <a:off x="4788608" y="4748862"/>
            <a:ext cx="3024336" cy="126633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„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big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that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project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developed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then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legal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advice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sought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.“ 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(I-2)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6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24D4631E-67D5-1595-0F90-0D6B7B9F9E55}"/>
              </a:ext>
            </a:extLst>
          </p:cNvPr>
          <p:cNvSpPr/>
          <p:nvPr/>
        </p:nvSpPr>
        <p:spPr bwMode="auto">
          <a:xfrm>
            <a:off x="8688287" y="4748862"/>
            <a:ext cx="3024336" cy="126632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„Regulators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usually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tell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not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do. 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But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they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don’t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tell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 it.“ 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(I-8) 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6ECFFF7-706C-0BBB-07B9-0FDD22DF0D28}"/>
              </a:ext>
            </a:extLst>
          </p:cNvPr>
          <p:cNvSpPr/>
          <p:nvPr/>
        </p:nvSpPr>
        <p:spPr bwMode="auto">
          <a:xfrm>
            <a:off x="767407" y="4748863"/>
            <a:ext cx="3188502" cy="133558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„The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perception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likely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that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slows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down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development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that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always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costs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lot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money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.” (I-6)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6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878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2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A63DADB-39E5-B6DA-F908-E843886ABC80}"/>
              </a:ext>
            </a:extLst>
          </p:cNvPr>
          <p:cNvSpPr txBox="1"/>
          <p:nvPr/>
        </p:nvSpPr>
        <p:spPr>
          <a:xfrm>
            <a:off x="1487488" y="1655404"/>
            <a:ext cx="4104456" cy="683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000" tIns="108000" rIns="108000" bIns="108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Motivation and Background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AD79D54-7373-F8ED-F3A1-773C4C4ADC81}"/>
              </a:ext>
            </a:extLst>
          </p:cNvPr>
          <p:cNvSpPr txBox="1"/>
          <p:nvPr/>
        </p:nvSpPr>
        <p:spPr>
          <a:xfrm>
            <a:off x="1487488" y="2497012"/>
            <a:ext cx="3456384" cy="53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Methodology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EB81365-D543-8224-7B3E-A67D5C9AAFA6}"/>
              </a:ext>
            </a:extLst>
          </p:cNvPr>
          <p:cNvSpPr txBox="1"/>
          <p:nvPr/>
        </p:nvSpPr>
        <p:spPr>
          <a:xfrm>
            <a:off x="1487488" y="3284984"/>
            <a:ext cx="3456384" cy="53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Findings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E6EB123-A06E-A923-9FD3-4F39F1D59B7E}"/>
              </a:ext>
            </a:extLst>
          </p:cNvPr>
          <p:cNvSpPr txBox="1"/>
          <p:nvPr/>
        </p:nvSpPr>
        <p:spPr>
          <a:xfrm>
            <a:off x="1487488" y="4034369"/>
            <a:ext cx="1887981" cy="53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Discussion </a:t>
            </a: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42C611B-5E37-A748-A721-28BE27E98BC4}"/>
              </a:ext>
            </a:extLst>
          </p:cNvPr>
          <p:cNvSpPr/>
          <p:nvPr/>
        </p:nvSpPr>
        <p:spPr bwMode="auto">
          <a:xfrm>
            <a:off x="1271464" y="2496675"/>
            <a:ext cx="4013950" cy="64807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7E121895-61E3-C399-B920-DA558A992FDB}"/>
              </a:ext>
            </a:extLst>
          </p:cNvPr>
          <p:cNvSpPr/>
          <p:nvPr/>
        </p:nvSpPr>
        <p:spPr bwMode="auto">
          <a:xfrm>
            <a:off x="1271464" y="1700808"/>
            <a:ext cx="4013950" cy="64807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8FA94B6B-52A0-DD1A-4BCB-C5010CB42A44}"/>
              </a:ext>
            </a:extLst>
          </p:cNvPr>
          <p:cNvSpPr/>
          <p:nvPr/>
        </p:nvSpPr>
        <p:spPr bwMode="auto">
          <a:xfrm>
            <a:off x="1271464" y="3292542"/>
            <a:ext cx="4013950" cy="64807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FD54E3B3-0B27-AFC8-AC2B-A67ECD063A59}"/>
              </a:ext>
            </a:extLst>
          </p:cNvPr>
          <p:cNvSpPr/>
          <p:nvPr/>
        </p:nvSpPr>
        <p:spPr bwMode="auto">
          <a:xfrm>
            <a:off x="1254531" y="4037609"/>
            <a:ext cx="4013950" cy="64807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ABFB0CF8-7AD7-70C1-16D5-6A8369E3A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Helvetica Neue" panose="02000503000000020004" pitchFamily="2" charset="0"/>
                <a:cs typeface="Helvetica Neue" panose="02000503000000020004" pitchFamily="2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57758474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A4FC3-0D62-5499-5E6B-BD71394A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CE28A6-B3C6-3587-60CF-EF4D8D10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3B6A21-7146-CCCC-D431-D1849E40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20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418A47A-F9CB-3749-BCB1-E7D2A8C06808}"/>
              </a:ext>
            </a:extLst>
          </p:cNvPr>
          <p:cNvSpPr txBox="1"/>
          <p:nvPr/>
        </p:nvSpPr>
        <p:spPr>
          <a:xfrm>
            <a:off x="492650" y="1498800"/>
            <a:ext cx="99484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FDEA634-14D5-410A-F891-5D757FB9F61C}"/>
              </a:ext>
            </a:extLst>
          </p:cNvPr>
          <p:cNvSpPr txBox="1"/>
          <p:nvPr/>
        </p:nvSpPr>
        <p:spPr>
          <a:xfrm>
            <a:off x="696622" y="1580870"/>
            <a:ext cx="15484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82923F1-3151-AEF2-7584-B714931979A8}"/>
              </a:ext>
            </a:extLst>
          </p:cNvPr>
          <p:cNvSpPr txBox="1"/>
          <p:nvPr/>
        </p:nvSpPr>
        <p:spPr>
          <a:xfrm>
            <a:off x="2855640" y="993827"/>
            <a:ext cx="170647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5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B5ADC84-98E1-E1B9-D725-EE4B7716E924}"/>
              </a:ext>
            </a:extLst>
          </p:cNvPr>
          <p:cNvSpPr/>
          <p:nvPr/>
        </p:nvSpPr>
        <p:spPr bwMode="auto">
          <a:xfrm>
            <a:off x="2855640" y="2835129"/>
            <a:ext cx="5761567" cy="924025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</a:t>
            </a:r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strategies </a:t>
            </a:r>
            <a:r>
              <a: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be implemented to increase the ability of legal experts to support data privacy compliance when Privacy-Enhancing Technologies are used? 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0F14BCCA-8A9F-4699-297D-57EF3E067648}"/>
              </a:ext>
            </a:extLst>
          </p:cNvPr>
          <p:cNvSpPr/>
          <p:nvPr/>
        </p:nvSpPr>
        <p:spPr bwMode="auto">
          <a:xfrm>
            <a:off x="1337506" y="2835128"/>
            <a:ext cx="1334010" cy="92402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8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RQ3</a:t>
            </a:r>
          </a:p>
        </p:txBody>
      </p:sp>
    </p:spTree>
    <p:extLst>
      <p:ext uri="{BB962C8B-B14F-4D97-AF65-F5344CB8AC3E}">
        <p14:creationId xmlns:p14="http://schemas.microsoft.com/office/powerpoint/2010/main" val="310814187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DDD6ACD-4BE0-76F5-666D-10D27F32E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Solution Strategies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1E4ACC-D2A9-6938-9732-83424B18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ED18AA-55B9-EAAF-4DCF-A867E003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7605D2-DE77-03C5-EC76-20FB3074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21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9434402F-C579-3C09-F014-6288CDA22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399277"/>
              </p:ext>
            </p:extLst>
          </p:nvPr>
        </p:nvGraphicFramePr>
        <p:xfrm>
          <a:off x="1758979" y="1628799"/>
          <a:ext cx="8670982" cy="360040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6872131">
                  <a:extLst>
                    <a:ext uri="{9D8B030D-6E8A-4147-A177-3AD203B41FA5}">
                      <a16:colId xmlns:a16="http://schemas.microsoft.com/office/drawing/2014/main" val="289471636"/>
                    </a:ext>
                  </a:extLst>
                </a:gridCol>
                <a:gridCol w="1798851">
                  <a:extLst>
                    <a:ext uri="{9D8B030D-6E8A-4147-A177-3AD203B41FA5}">
                      <a16:colId xmlns:a16="http://schemas.microsoft.com/office/drawing/2014/main" val="1071530813"/>
                    </a:ext>
                  </a:extLst>
                </a:gridCol>
              </a:tblGrid>
              <a:tr h="514343">
                <a:tc>
                  <a:txBody>
                    <a:bodyPr/>
                    <a:lstStyle/>
                    <a:p>
                      <a:r>
                        <a:rPr lang="en-US" dirty="0"/>
                        <a:t>Solution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Mentions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65594"/>
                  </a:ext>
                </a:extLst>
              </a:tr>
              <a:tr h="514343">
                <a:tc>
                  <a:txBody>
                    <a:bodyPr/>
                    <a:lstStyle/>
                    <a:p>
                      <a:r>
                        <a:rPr lang="en-US" dirty="0"/>
                        <a:t>Interdisciplinary research and collaboration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356120"/>
                  </a:ext>
                </a:extLst>
              </a:tr>
              <a:tr h="514343">
                <a:tc>
                  <a:txBody>
                    <a:bodyPr/>
                    <a:lstStyle/>
                    <a:p>
                      <a:r>
                        <a:rPr lang="en-US" dirty="0"/>
                        <a:t>Increasing awareness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712504"/>
                  </a:ext>
                </a:extLst>
              </a:tr>
              <a:tr h="514343">
                <a:tc>
                  <a:txBody>
                    <a:bodyPr/>
                    <a:lstStyle/>
                    <a:p>
                      <a:r>
                        <a:rPr lang="en-US" dirty="0"/>
                        <a:t>Fostering collaboration of technical and legal experts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90854"/>
                  </a:ext>
                </a:extLst>
              </a:tr>
              <a:tr h="5143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Standardizing data privacy compliance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798809"/>
                  </a:ext>
                </a:extLst>
              </a:tr>
              <a:tr h="514343">
                <a:tc>
                  <a:txBody>
                    <a:bodyPr/>
                    <a:lstStyle/>
                    <a:p>
                      <a:r>
                        <a:rPr lang="en-US" dirty="0"/>
                        <a:t>Improving education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092457"/>
                  </a:ext>
                </a:extLst>
              </a:tr>
              <a:tr h="514343">
                <a:tc>
                  <a:txBody>
                    <a:bodyPr/>
                    <a:lstStyle/>
                    <a:p>
                      <a:r>
                        <a:rPr lang="en-US" dirty="0"/>
                        <a:t>Enhancing guidance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828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40004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DDD6ACD-4BE0-76F5-666D-10D27F32E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Solution Strategies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1E4ACC-D2A9-6938-9732-83424B185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ED18AA-55B9-EAAF-4DCF-A867E003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7605D2-DE77-03C5-EC76-20FB3074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22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9434402F-C579-3C09-F014-6288CDA22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549155"/>
              </p:ext>
            </p:extLst>
          </p:nvPr>
        </p:nvGraphicFramePr>
        <p:xfrm>
          <a:off x="1758979" y="1628799"/>
          <a:ext cx="8670982" cy="360040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6872131">
                  <a:extLst>
                    <a:ext uri="{9D8B030D-6E8A-4147-A177-3AD203B41FA5}">
                      <a16:colId xmlns:a16="http://schemas.microsoft.com/office/drawing/2014/main" val="289471636"/>
                    </a:ext>
                  </a:extLst>
                </a:gridCol>
                <a:gridCol w="1798851">
                  <a:extLst>
                    <a:ext uri="{9D8B030D-6E8A-4147-A177-3AD203B41FA5}">
                      <a16:colId xmlns:a16="http://schemas.microsoft.com/office/drawing/2014/main" val="1071530813"/>
                    </a:ext>
                  </a:extLst>
                </a:gridCol>
              </a:tblGrid>
              <a:tr h="514343">
                <a:tc>
                  <a:txBody>
                    <a:bodyPr/>
                    <a:lstStyle/>
                    <a:p>
                      <a:r>
                        <a:rPr lang="en-US" dirty="0"/>
                        <a:t>Solution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Mentions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865594"/>
                  </a:ext>
                </a:extLst>
              </a:tr>
              <a:tr h="514343">
                <a:tc>
                  <a:txBody>
                    <a:bodyPr/>
                    <a:lstStyle/>
                    <a:p>
                      <a:r>
                        <a:rPr lang="en-US" dirty="0"/>
                        <a:t>Interdisciplinary research and collaboration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356120"/>
                  </a:ext>
                </a:extLst>
              </a:tr>
              <a:tr h="514343">
                <a:tc>
                  <a:txBody>
                    <a:bodyPr/>
                    <a:lstStyle/>
                    <a:p>
                      <a:r>
                        <a:rPr lang="en-US" dirty="0"/>
                        <a:t>Increasing awareness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712504"/>
                  </a:ext>
                </a:extLst>
              </a:tr>
              <a:tr h="514343">
                <a:tc>
                  <a:txBody>
                    <a:bodyPr/>
                    <a:lstStyle/>
                    <a:p>
                      <a:r>
                        <a:rPr lang="en-US" b="1" dirty="0"/>
                        <a:t>Fostering collaboration of technical and legal experts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90854"/>
                  </a:ext>
                </a:extLst>
              </a:tr>
              <a:tr h="5143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Standardizing data privacy compliance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798809"/>
                  </a:ext>
                </a:extLst>
              </a:tr>
              <a:tr h="514343">
                <a:tc>
                  <a:txBody>
                    <a:bodyPr/>
                    <a:lstStyle/>
                    <a:p>
                      <a:r>
                        <a:rPr lang="en-US" b="1" dirty="0"/>
                        <a:t>Improving education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092457"/>
                  </a:ext>
                </a:extLst>
              </a:tr>
              <a:tr h="514343">
                <a:tc>
                  <a:txBody>
                    <a:bodyPr/>
                    <a:lstStyle/>
                    <a:p>
                      <a:r>
                        <a:rPr lang="en-US" b="1" dirty="0"/>
                        <a:t>Enhancing guidance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828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79667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E4A4950-1652-C948-B43F-4DBC8E58F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03" y="97961"/>
            <a:ext cx="10586099" cy="720725"/>
          </a:xfrm>
        </p:spPr>
        <p:txBody>
          <a:bodyPr/>
          <a:lstStyle/>
          <a:p>
            <a:r>
              <a:rPr lang="de-DE" dirty="0" err="1">
                <a:ea typeface="Helvetica Neue" panose="02000503000000020004" pitchFamily="2" charset="0"/>
                <a:cs typeface="Helvetica Neue" panose="02000503000000020004" pitchFamily="2" charset="0"/>
              </a:rPr>
              <a:t>Fostering</a:t>
            </a:r>
            <a:r>
              <a:rPr lang="de-DE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dirty="0" err="1">
                <a:ea typeface="Helvetica Neue" panose="02000503000000020004" pitchFamily="2" charset="0"/>
                <a:cs typeface="Helvetica Neue" panose="02000503000000020004" pitchFamily="2" charset="0"/>
              </a:rPr>
              <a:t>Collaboration</a:t>
            </a:r>
            <a:r>
              <a:rPr lang="de-DE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dirty="0" err="1"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de-DE" dirty="0">
                <a:ea typeface="Helvetica Neue" panose="02000503000000020004" pitchFamily="2" charset="0"/>
                <a:cs typeface="Helvetica Neue" panose="02000503000000020004" pitchFamily="2" charset="0"/>
              </a:rPr>
              <a:t> Technical and Legal </a:t>
            </a:r>
            <a:r>
              <a:rPr lang="de-DE" dirty="0" err="1">
                <a:ea typeface="Helvetica Neue" panose="02000503000000020004" pitchFamily="2" charset="0"/>
                <a:cs typeface="Helvetica Neue" panose="02000503000000020004" pitchFamily="2" charset="0"/>
              </a:rPr>
              <a:t>Experts</a:t>
            </a:r>
            <a:r>
              <a:rPr lang="de-DE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A4FC3-0D62-5499-5E6B-BD71394A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CE28A6-B3C6-3587-60CF-EF4D8D10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3B6A21-7146-CCCC-D431-D1849E40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23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19" name="Tabelle 20">
            <a:extLst>
              <a:ext uri="{FF2B5EF4-FFF2-40B4-BE49-F238E27FC236}">
                <a16:creationId xmlns:a16="http://schemas.microsoft.com/office/drawing/2014/main" id="{03C37460-D8A4-1453-6276-88E480896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423599"/>
              </p:ext>
            </p:extLst>
          </p:nvPr>
        </p:nvGraphicFramePr>
        <p:xfrm>
          <a:off x="332903" y="1095482"/>
          <a:ext cx="2745807" cy="327247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48391">
                  <a:extLst>
                    <a:ext uri="{9D8B030D-6E8A-4147-A177-3AD203B41FA5}">
                      <a16:colId xmlns:a16="http://schemas.microsoft.com/office/drawing/2014/main" val="1247083409"/>
                    </a:ext>
                  </a:extLst>
                </a:gridCol>
                <a:gridCol w="1197416">
                  <a:extLst>
                    <a:ext uri="{9D8B030D-6E8A-4147-A177-3AD203B41FA5}">
                      <a16:colId xmlns:a16="http://schemas.microsoft.com/office/drawing/2014/main" val="187164469"/>
                    </a:ext>
                  </a:extLst>
                </a:gridCol>
              </a:tblGrid>
              <a:tr h="519947">
                <a:tc>
                  <a:txBody>
                    <a:bodyPr/>
                    <a:lstStyle/>
                    <a:p>
                      <a:r>
                        <a:rPr lang="en-US" sz="1800" dirty="0"/>
                        <a:t>Solution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Mentions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93131"/>
                  </a:ext>
                </a:extLst>
              </a:tr>
              <a:tr h="978350">
                <a:tc>
                  <a:txBody>
                    <a:bodyPr/>
                    <a:lstStyle/>
                    <a:p>
                      <a:r>
                        <a:rPr lang="en-US" sz="1500" dirty="0"/>
                        <a:t>Cross-functional teams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682599"/>
                  </a:ext>
                </a:extLst>
              </a:tr>
              <a:tr h="887090">
                <a:tc>
                  <a:txBody>
                    <a:bodyPr/>
                    <a:lstStyle/>
                    <a:p>
                      <a:r>
                        <a:rPr lang="en-US" sz="1500" dirty="0"/>
                        <a:t>Cross-functional training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58358"/>
                  </a:ext>
                </a:extLst>
              </a:tr>
              <a:tr h="887090">
                <a:tc>
                  <a:txBody>
                    <a:bodyPr/>
                    <a:lstStyle/>
                    <a:p>
                      <a:r>
                        <a:rPr lang="en-US" sz="1500" dirty="0"/>
                        <a:t>Supporting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594930"/>
                  </a:ext>
                </a:extLst>
              </a:tr>
            </a:tbl>
          </a:graphicData>
        </a:graphic>
      </p:graphicFrame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EC7C0C3D-5284-5382-5285-5FF483502C01}"/>
              </a:ext>
            </a:extLst>
          </p:cNvPr>
          <p:cNvSpPr/>
          <p:nvPr/>
        </p:nvSpPr>
        <p:spPr bwMode="auto">
          <a:xfrm>
            <a:off x="8883284" y="4869160"/>
            <a:ext cx="2973754" cy="119871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 w="31750"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„But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our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goal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always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get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involved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things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like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that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early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possible.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 (I-8)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7FF9197-149B-A5EA-B7E0-FB13F58A650F}"/>
              </a:ext>
            </a:extLst>
          </p:cNvPr>
          <p:cNvSpPr/>
          <p:nvPr/>
        </p:nvSpPr>
        <p:spPr bwMode="auto">
          <a:xfrm>
            <a:off x="334963" y="4891878"/>
            <a:ext cx="2914743" cy="119871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 w="31750"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“Both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need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have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minimum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understanding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each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other’s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function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.” (I-15) </a:t>
            </a: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003E9187-40DC-A519-E3FD-2CCFC0CA0420}"/>
              </a:ext>
            </a:extLst>
          </p:cNvPr>
          <p:cNvSpPr/>
          <p:nvPr/>
        </p:nvSpPr>
        <p:spPr bwMode="auto">
          <a:xfrm>
            <a:off x="3673089" y="4869160"/>
            <a:ext cx="4784752" cy="151259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 w="31750"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„I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really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think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that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closer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get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technical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side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better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advice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give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because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really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comes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down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details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really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understanding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both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purpose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whatever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technology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.“     (I-15)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844A7D4-A117-FA74-8A7E-51A123C8C35E}"/>
              </a:ext>
            </a:extLst>
          </p:cNvPr>
          <p:cNvSpPr txBox="1"/>
          <p:nvPr/>
        </p:nvSpPr>
        <p:spPr>
          <a:xfrm>
            <a:off x="3431704" y="1412762"/>
            <a:ext cx="7657933" cy="2862322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Symbol" pitchFamily="2" charset="2"/>
              <a:buChar char="-"/>
            </a:pPr>
            <a:r>
              <a:rPr lang="de-DE" sz="15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ross-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functional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teams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foster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arly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open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collaboration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between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technical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legal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departments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clear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communication</a:t>
            </a:r>
            <a:r>
              <a:rPr lang="de-DE" sz="15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defined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roles</a:t>
            </a:r>
            <a:endParaRPr lang="de-DE" sz="1500" b="1" i="0" u="none" strike="noStrike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Symbol" pitchFamily="2" charset="2"/>
              <a:buChar char="-"/>
            </a:pPr>
            <a:endParaRPr lang="de-DE" sz="1500" b="0" i="0" u="none" strike="noStrike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Cross-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functional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training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bridges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knowledge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gap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between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legal and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technical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teams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optimizing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implementation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understanding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PETs</a:t>
            </a:r>
          </a:p>
          <a:p>
            <a:pPr marL="285750" indent="-285750">
              <a:buFont typeface="Symbol" pitchFamily="2" charset="2"/>
              <a:buChar char="-"/>
            </a:pPr>
            <a:endParaRPr lang="de-DE" sz="15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Visualization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shared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glossary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and PET-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specific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checklists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improve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collaboration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between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legal and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technical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teams</a:t>
            </a:r>
            <a:endParaRPr lang="de-DE" sz="15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de-DE" sz="15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5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Improved</a:t>
            </a:r>
            <a:r>
              <a:rPr lang="de-DE" sz="15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collaboration</a:t>
            </a:r>
            <a:r>
              <a:rPr lang="de-DE" sz="15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fosters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mutual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understanding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trust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bridging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technical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-legal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gap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enhancing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legal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experts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‘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ability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support PETs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privacy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compliance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sz="15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0606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E4A4950-1652-C948-B43F-4DBC8E58F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03" y="97961"/>
            <a:ext cx="10586099" cy="720725"/>
          </a:xfrm>
        </p:spPr>
        <p:txBody>
          <a:bodyPr/>
          <a:lstStyle/>
          <a:p>
            <a:r>
              <a:rPr lang="de-DE" dirty="0" err="1">
                <a:ea typeface="Helvetica Neue" panose="02000503000000020004" pitchFamily="2" charset="0"/>
                <a:cs typeface="Helvetica Neue" panose="02000503000000020004" pitchFamily="2" charset="0"/>
              </a:rPr>
              <a:t>Improving</a:t>
            </a:r>
            <a:r>
              <a:rPr lang="de-DE" dirty="0">
                <a:ea typeface="Helvetica Neue" panose="02000503000000020004" pitchFamily="2" charset="0"/>
                <a:cs typeface="Helvetica Neue" panose="02000503000000020004" pitchFamily="2" charset="0"/>
              </a:rPr>
              <a:t> Education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A4FC3-0D62-5499-5E6B-BD71394A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</a:t>
            </a:r>
            <a:r>
              <a:rPr lang="de-DE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sebis</a:t>
            </a:r>
            <a:endParaRPr lang="de-DE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CE28A6-B3C6-3587-60CF-EF4D8D10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3B6A21-7146-CCCC-D431-D1849E40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24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19" name="Tabelle 20">
            <a:extLst>
              <a:ext uri="{FF2B5EF4-FFF2-40B4-BE49-F238E27FC236}">
                <a16:creationId xmlns:a16="http://schemas.microsoft.com/office/drawing/2014/main" id="{03C37460-D8A4-1453-6276-88E480896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904982"/>
              </p:ext>
            </p:extLst>
          </p:nvPr>
        </p:nvGraphicFramePr>
        <p:xfrm>
          <a:off x="332903" y="1006012"/>
          <a:ext cx="2941573" cy="327623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700737">
                  <a:extLst>
                    <a:ext uri="{9D8B030D-6E8A-4147-A177-3AD203B41FA5}">
                      <a16:colId xmlns:a16="http://schemas.microsoft.com/office/drawing/2014/main" val="1247083409"/>
                    </a:ext>
                  </a:extLst>
                </a:gridCol>
                <a:gridCol w="1240836">
                  <a:extLst>
                    <a:ext uri="{9D8B030D-6E8A-4147-A177-3AD203B41FA5}">
                      <a16:colId xmlns:a16="http://schemas.microsoft.com/office/drawing/2014/main" val="187164469"/>
                    </a:ext>
                  </a:extLst>
                </a:gridCol>
              </a:tblGrid>
              <a:tr h="486998">
                <a:tc>
                  <a:txBody>
                    <a:bodyPr/>
                    <a:lstStyle/>
                    <a:p>
                      <a:r>
                        <a:rPr lang="en-US" sz="1800" dirty="0"/>
                        <a:t>Solution</a:t>
                      </a:r>
                      <a:r>
                        <a:rPr lang="en-US" sz="15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Mentions</a:t>
                      </a:r>
                      <a:r>
                        <a:rPr lang="en-US" sz="15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93131"/>
                  </a:ext>
                </a:extLst>
              </a:tr>
              <a:tr h="947669">
                <a:tc>
                  <a:txBody>
                    <a:bodyPr/>
                    <a:lstStyle/>
                    <a:p>
                      <a:r>
                        <a:rPr lang="en-US" sz="1500" dirty="0"/>
                        <a:t>Law curriculum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682599"/>
                  </a:ext>
                </a:extLst>
              </a:tr>
              <a:tr h="909382">
                <a:tc>
                  <a:txBody>
                    <a:bodyPr/>
                    <a:lstStyle/>
                    <a:p>
                      <a:r>
                        <a:rPr lang="en-US" sz="1500" dirty="0"/>
                        <a:t>Training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58358"/>
                  </a:ext>
                </a:extLst>
              </a:tr>
              <a:tr h="932187">
                <a:tc>
                  <a:txBody>
                    <a:bodyPr/>
                    <a:lstStyle/>
                    <a:p>
                      <a:r>
                        <a:rPr lang="en-US" sz="1500" dirty="0"/>
                        <a:t>Continuous learning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936903"/>
                  </a:ext>
                </a:extLst>
              </a:tr>
            </a:tbl>
          </a:graphicData>
        </a:graphic>
      </p:graphicFrame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B77D9F11-DDCD-6E7B-91B6-E8E115B752C6}"/>
              </a:ext>
            </a:extLst>
          </p:cNvPr>
          <p:cNvSpPr/>
          <p:nvPr/>
        </p:nvSpPr>
        <p:spPr bwMode="auto">
          <a:xfrm>
            <a:off x="3737245" y="4599552"/>
            <a:ext cx="4230963" cy="1782198"/>
          </a:xfrm>
          <a:prstGeom prst="roundRect">
            <a:avLst/>
          </a:prstGeom>
          <a:solidFill>
            <a:schemeClr val="accent3">
              <a:alpha val="50000"/>
            </a:schemeClr>
          </a:solidFill>
          <a:ln w="31750"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„At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that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time,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were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offered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course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paid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course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so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these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say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already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such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points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that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help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lot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Yes, and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that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something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just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have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huge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advantage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over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someone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only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had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legal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training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nothing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else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.“ (I-5)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D0FD8C24-4D60-630A-EB52-8E7B65BD52CC}"/>
              </a:ext>
            </a:extLst>
          </p:cNvPr>
          <p:cNvSpPr/>
          <p:nvPr/>
        </p:nvSpPr>
        <p:spPr bwMode="auto">
          <a:xfrm>
            <a:off x="335288" y="4571544"/>
            <a:ext cx="3133787" cy="181020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 w="31750"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„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may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that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tomorrow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new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project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comes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along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I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have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completely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familiarize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myself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with it.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Then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really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my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way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until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de-DE" sz="15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product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.“ (I-6) 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614F3C7-95EE-F4B6-9302-488C5CB3A428}"/>
              </a:ext>
            </a:extLst>
          </p:cNvPr>
          <p:cNvSpPr/>
          <p:nvPr/>
        </p:nvSpPr>
        <p:spPr bwMode="auto">
          <a:xfrm>
            <a:off x="8239600" y="4571545"/>
            <a:ext cx="3665063" cy="1810206"/>
          </a:xfrm>
          <a:prstGeom prst="roundRect">
            <a:avLst/>
          </a:prstGeom>
          <a:solidFill>
            <a:schemeClr val="accent3">
              <a:alpha val="50000"/>
            </a:schemeClr>
          </a:solidFill>
          <a:ln w="31750"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„</a:t>
            </a:r>
            <a:r>
              <a:rPr lang="de-DE" sz="1500" b="1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</a:t>
            </a:r>
            <a:r>
              <a:rPr lang="de-DE" sz="1500" b="1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need</a:t>
            </a:r>
            <a:r>
              <a:rPr lang="de-DE" sz="1500" b="1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de-DE" sz="1500" b="1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better</a:t>
            </a:r>
            <a:r>
              <a:rPr lang="de-DE" sz="1500" b="1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symbiosis</a:t>
            </a:r>
            <a:r>
              <a:rPr lang="de-DE" sz="1500" b="1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</a:t>
            </a:r>
            <a:r>
              <a:rPr lang="de-DE" sz="1500" b="1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cooperation</a:t>
            </a:r>
            <a:r>
              <a:rPr lang="de-DE" sz="1500" b="1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between</a:t>
            </a:r>
            <a:r>
              <a:rPr lang="de-DE" sz="1500" b="1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law</a:t>
            </a:r>
            <a:r>
              <a:rPr lang="de-DE" sz="1500" b="1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de-DE" sz="1500" b="1" i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technology</a:t>
            </a:r>
            <a:r>
              <a:rPr lang="de-DE" sz="1500" b="1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head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unit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always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said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that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need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mixed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degree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privacy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even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privacy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major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.“ (I-7)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81B2C6B-8CFB-7402-1881-876EFCAF9467}"/>
              </a:ext>
            </a:extLst>
          </p:cNvPr>
          <p:cNvSpPr txBox="1"/>
          <p:nvPr/>
        </p:nvSpPr>
        <p:spPr>
          <a:xfrm>
            <a:off x="3737245" y="1052736"/>
            <a:ext cx="7410171" cy="289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Symbol" pitchFamily="2" charset="2"/>
              <a:buChar char="-"/>
            </a:pP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Integrating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seminars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on PETs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into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law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curriculum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coupled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interdisciplinary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courses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hands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-on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training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equips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legal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professionals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foundational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technical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understanding</a:t>
            </a:r>
            <a:endParaRPr lang="de-DE" sz="1500" b="0" i="0" u="none" strike="noStrike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Symbol" pitchFamily="2" charset="2"/>
              <a:buChar char="-"/>
            </a:pPr>
            <a:endParaRPr lang="de-DE" sz="15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Specialized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training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hackathons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and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continuous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learning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sessions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like Tech Talks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equip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legal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professionals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broader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understanding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PETs</a:t>
            </a:r>
          </a:p>
          <a:p>
            <a:pPr marL="285750" indent="-285750">
              <a:buFont typeface="Symbol" pitchFamily="2" charset="2"/>
              <a:buChar char="-"/>
            </a:pPr>
            <a:endParaRPr lang="de-DE" sz="15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Legal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experts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must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continuously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adapt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educate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themselves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on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emerging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technologies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there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need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more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PET-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focused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educational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resources</a:t>
            </a:r>
            <a:endParaRPr lang="de-DE" sz="1500" b="1" i="0" u="none" strike="noStrike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Symbol" pitchFamily="2" charset="2"/>
              <a:buChar char="-"/>
            </a:pPr>
            <a:endParaRPr lang="de-DE" sz="15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6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quips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legal 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professionals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foundational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technical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understanding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facilitating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effective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collaboration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experts</a:t>
            </a:r>
            <a:r>
              <a:rPr lang="de-DE" sz="16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en-US" sz="15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3228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E4A4950-1652-C948-B43F-4DBC8E58F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903" y="97961"/>
            <a:ext cx="10586099" cy="720725"/>
          </a:xfrm>
        </p:spPr>
        <p:txBody>
          <a:bodyPr/>
          <a:lstStyle/>
          <a:p>
            <a:r>
              <a:rPr lang="de-DE" dirty="0" err="1"/>
              <a:t>Enhancing</a:t>
            </a:r>
            <a:r>
              <a:rPr lang="de-DE" dirty="0"/>
              <a:t> </a:t>
            </a:r>
            <a:r>
              <a:rPr lang="de-DE" dirty="0" err="1"/>
              <a:t>Guidance</a:t>
            </a:r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A4FC3-0D62-5499-5E6B-BD71394A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CE28A6-B3C6-3587-60CF-EF4D8D10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ArialMT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ArialMT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ArialMT"/>
              </a:rPr>
              <a:t> </a:t>
            </a:r>
            <a:endParaRPr lang="de-DE" dirty="0">
              <a:effectLst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3B6A21-7146-CCCC-D431-D1849E40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graphicFrame>
        <p:nvGraphicFramePr>
          <p:cNvPr id="19" name="Tabelle 20">
            <a:extLst>
              <a:ext uri="{FF2B5EF4-FFF2-40B4-BE49-F238E27FC236}">
                <a16:creationId xmlns:a16="http://schemas.microsoft.com/office/drawing/2014/main" id="{03C37460-D8A4-1453-6276-88E480896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274552"/>
              </p:ext>
            </p:extLst>
          </p:nvPr>
        </p:nvGraphicFramePr>
        <p:xfrm>
          <a:off x="344826" y="981075"/>
          <a:ext cx="2868860" cy="319875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32418">
                  <a:extLst>
                    <a:ext uri="{9D8B030D-6E8A-4147-A177-3AD203B41FA5}">
                      <a16:colId xmlns:a16="http://schemas.microsoft.com/office/drawing/2014/main" val="1247083409"/>
                    </a:ext>
                  </a:extLst>
                </a:gridCol>
                <a:gridCol w="1336442">
                  <a:extLst>
                    <a:ext uri="{9D8B030D-6E8A-4147-A177-3AD203B41FA5}">
                      <a16:colId xmlns:a16="http://schemas.microsoft.com/office/drawing/2014/main" val="187164469"/>
                    </a:ext>
                  </a:extLst>
                </a:gridCol>
              </a:tblGrid>
              <a:tr h="386989">
                <a:tc>
                  <a:txBody>
                    <a:bodyPr/>
                    <a:lstStyle/>
                    <a:p>
                      <a:r>
                        <a:rPr lang="en-US" sz="1800" dirty="0"/>
                        <a:t>Solution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Mentions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93131"/>
                  </a:ext>
                </a:extLst>
              </a:tr>
              <a:tr h="1396863">
                <a:tc>
                  <a:txBody>
                    <a:bodyPr/>
                    <a:lstStyle/>
                    <a:p>
                      <a:r>
                        <a:rPr lang="en-US" sz="1500" dirty="0"/>
                        <a:t>Legal applicability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12</a:t>
                      </a:r>
                    </a:p>
                    <a:p>
                      <a:pPr algn="ctr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682599"/>
                  </a:ext>
                </a:extLst>
              </a:tr>
              <a:tr h="1414898">
                <a:tc>
                  <a:txBody>
                    <a:bodyPr/>
                    <a:lstStyle/>
                    <a:p>
                      <a:r>
                        <a:rPr lang="en-US" sz="1500" dirty="0"/>
                        <a:t>Improving collaboration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58358"/>
                  </a:ext>
                </a:extLst>
              </a:tr>
            </a:tbl>
          </a:graphicData>
        </a:graphic>
      </p:graphicFrame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E8DE8FDC-EC3C-4B6A-26BD-8BA7EA8CE85A}"/>
              </a:ext>
            </a:extLst>
          </p:cNvPr>
          <p:cNvSpPr/>
          <p:nvPr/>
        </p:nvSpPr>
        <p:spPr bwMode="auto">
          <a:xfrm>
            <a:off x="4196428" y="4809638"/>
            <a:ext cx="3969857" cy="15721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 w="31750"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500" i="1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500" i="1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500" i="1" dirty="0"/>
              <a:t>„</a:t>
            </a:r>
            <a:r>
              <a:rPr lang="de-DE" sz="1500" i="1" dirty="0" err="1"/>
              <a:t>If</a:t>
            </a:r>
            <a:r>
              <a:rPr lang="de-DE" sz="1500" i="1" dirty="0"/>
              <a:t> </a:t>
            </a:r>
            <a:r>
              <a:rPr lang="de-DE" sz="1500" i="1" dirty="0" err="1"/>
              <a:t>the</a:t>
            </a:r>
            <a:r>
              <a:rPr lang="de-DE" sz="1500" i="1" dirty="0"/>
              <a:t> </a:t>
            </a:r>
            <a:r>
              <a:rPr lang="de-DE" sz="1500" i="1" dirty="0" err="1"/>
              <a:t>regulator</a:t>
            </a:r>
            <a:r>
              <a:rPr lang="de-DE" sz="1500" i="1" dirty="0"/>
              <a:t> </a:t>
            </a:r>
            <a:r>
              <a:rPr lang="de-DE" sz="1500" i="1" dirty="0" err="1"/>
              <a:t>says</a:t>
            </a:r>
            <a:r>
              <a:rPr lang="de-DE" sz="1500" i="1" dirty="0"/>
              <a:t> </a:t>
            </a:r>
            <a:r>
              <a:rPr lang="de-DE" sz="1500" i="1" dirty="0" err="1"/>
              <a:t>this</a:t>
            </a:r>
            <a:r>
              <a:rPr lang="de-DE" sz="1500" i="1" dirty="0"/>
              <a:t> </a:t>
            </a:r>
            <a:r>
              <a:rPr lang="de-DE" sz="1500" i="1" dirty="0" err="1"/>
              <a:t>is</a:t>
            </a:r>
            <a:r>
              <a:rPr lang="de-DE" sz="1500" i="1" dirty="0"/>
              <a:t> </a:t>
            </a:r>
            <a:r>
              <a:rPr lang="de-DE" sz="1500" i="1" dirty="0" err="1"/>
              <a:t>the</a:t>
            </a:r>
            <a:r>
              <a:rPr lang="de-DE" sz="1500" i="1" dirty="0"/>
              <a:t> </a:t>
            </a:r>
            <a:r>
              <a:rPr lang="de-DE" sz="1500" i="1" dirty="0" err="1"/>
              <a:t>way</a:t>
            </a:r>
            <a:r>
              <a:rPr lang="de-DE" sz="1500" i="1" dirty="0"/>
              <a:t> </a:t>
            </a:r>
            <a:r>
              <a:rPr lang="de-DE" sz="1500" i="1" dirty="0" err="1"/>
              <a:t>it</a:t>
            </a:r>
            <a:r>
              <a:rPr lang="de-DE" sz="1500" i="1" dirty="0"/>
              <a:t> </a:t>
            </a:r>
            <a:r>
              <a:rPr lang="de-DE" sz="1500" i="1" dirty="0" err="1"/>
              <a:t>fits</a:t>
            </a:r>
            <a:r>
              <a:rPr lang="de-DE" sz="1500" i="1" dirty="0"/>
              <a:t>, </a:t>
            </a:r>
            <a:r>
              <a:rPr lang="de-DE" sz="1500" b="1" i="1" dirty="0" err="1"/>
              <a:t>then</a:t>
            </a:r>
            <a:r>
              <a:rPr lang="de-DE" sz="1500" b="1" i="1" dirty="0"/>
              <a:t> </a:t>
            </a:r>
            <a:r>
              <a:rPr lang="de-DE" sz="1500" b="1" i="1" dirty="0" err="1"/>
              <a:t>it</a:t>
            </a:r>
            <a:r>
              <a:rPr lang="de-DE" sz="1500" b="1" i="1" dirty="0"/>
              <a:t> </a:t>
            </a:r>
            <a:r>
              <a:rPr lang="de-DE" sz="1500" b="1" i="1" dirty="0" err="1"/>
              <a:t>gives</a:t>
            </a:r>
            <a:r>
              <a:rPr lang="de-DE" sz="1500" b="1" i="1" dirty="0"/>
              <a:t> </a:t>
            </a:r>
            <a:r>
              <a:rPr lang="de-DE" sz="1500" b="1" i="1" dirty="0" err="1"/>
              <a:t>me</a:t>
            </a:r>
            <a:r>
              <a:rPr lang="de-DE" sz="1500" b="1" i="1" dirty="0"/>
              <a:t> </a:t>
            </a:r>
            <a:r>
              <a:rPr lang="de-DE" sz="1500" b="1" i="1" dirty="0" err="1"/>
              <a:t>the</a:t>
            </a:r>
            <a:r>
              <a:rPr lang="de-DE" sz="1500" b="1" i="1" dirty="0"/>
              <a:t> </a:t>
            </a:r>
            <a:r>
              <a:rPr lang="de-DE" sz="1500" b="1" i="1" dirty="0" err="1"/>
              <a:t>authority</a:t>
            </a:r>
            <a:r>
              <a:rPr lang="de-DE" sz="1500" b="1" i="1" dirty="0"/>
              <a:t> </a:t>
            </a:r>
            <a:r>
              <a:rPr lang="de-DE" sz="1500" b="1" i="1" dirty="0" err="1"/>
              <a:t>to</a:t>
            </a:r>
            <a:r>
              <a:rPr lang="de-DE" sz="1500" b="1" i="1" dirty="0"/>
              <a:t> </a:t>
            </a:r>
            <a:r>
              <a:rPr lang="de-DE" sz="1500" b="1" i="1" dirty="0" err="1"/>
              <a:t>tell</a:t>
            </a:r>
            <a:r>
              <a:rPr lang="de-DE" sz="1500" b="1" i="1" dirty="0"/>
              <a:t> </a:t>
            </a:r>
            <a:r>
              <a:rPr lang="de-DE" sz="1500" b="1" i="1" dirty="0" err="1"/>
              <a:t>my</a:t>
            </a:r>
            <a:r>
              <a:rPr lang="de-DE" sz="1500" b="1" i="1" dirty="0"/>
              <a:t> </a:t>
            </a:r>
            <a:r>
              <a:rPr lang="de-DE" sz="1500" b="1" i="1" dirty="0" err="1"/>
              <a:t>clients</a:t>
            </a:r>
            <a:r>
              <a:rPr lang="de-DE" sz="1500" b="1" i="1" dirty="0"/>
              <a:t>, </a:t>
            </a:r>
            <a:r>
              <a:rPr lang="de-DE" sz="1500" b="1" i="1" dirty="0" err="1"/>
              <a:t>there</a:t>
            </a:r>
            <a:r>
              <a:rPr lang="de-DE" sz="1500" b="1" i="1" dirty="0"/>
              <a:t> </a:t>
            </a:r>
            <a:r>
              <a:rPr lang="de-DE" sz="1500" b="1" i="1" dirty="0" err="1"/>
              <a:t>has</a:t>
            </a:r>
            <a:r>
              <a:rPr lang="de-DE" sz="1500" b="1" i="1" dirty="0"/>
              <a:t> </a:t>
            </a:r>
            <a:r>
              <a:rPr lang="de-DE" sz="1500" b="1" i="1" dirty="0" err="1"/>
              <a:t>to</a:t>
            </a:r>
            <a:r>
              <a:rPr lang="de-DE" sz="1500" b="1" i="1" dirty="0"/>
              <a:t> </a:t>
            </a:r>
            <a:r>
              <a:rPr lang="de-DE" sz="1500" b="1" i="1" dirty="0" err="1"/>
              <a:t>be</a:t>
            </a:r>
            <a:r>
              <a:rPr lang="de-DE" sz="1500" b="1" i="1" dirty="0"/>
              <a:t> </a:t>
            </a:r>
            <a:r>
              <a:rPr lang="de-DE" sz="1500" b="1" i="1" dirty="0" err="1"/>
              <a:t>something</a:t>
            </a:r>
            <a:r>
              <a:rPr lang="de-DE" sz="1500" b="1" i="1" dirty="0"/>
              <a:t> </a:t>
            </a:r>
            <a:r>
              <a:rPr lang="de-DE" sz="1500" b="1" i="1" dirty="0" err="1"/>
              <a:t>better</a:t>
            </a:r>
            <a:r>
              <a:rPr lang="de-DE" sz="1500" b="1" i="1" dirty="0"/>
              <a:t> </a:t>
            </a:r>
            <a:r>
              <a:rPr lang="de-DE" sz="1500" b="1" i="1" dirty="0" err="1"/>
              <a:t>first</a:t>
            </a:r>
            <a:r>
              <a:rPr lang="de-DE" sz="1500" i="1" dirty="0"/>
              <a:t>” (I-3).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500" i="1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500" i="1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64ECF2-EE23-8BE2-3132-070C048E6C43}"/>
              </a:ext>
            </a:extLst>
          </p:cNvPr>
          <p:cNvSpPr/>
          <p:nvPr/>
        </p:nvSpPr>
        <p:spPr bwMode="auto">
          <a:xfrm>
            <a:off x="338143" y="4800765"/>
            <a:ext cx="3500806" cy="1572112"/>
          </a:xfrm>
          <a:prstGeom prst="roundRect">
            <a:avLst/>
          </a:prstGeom>
          <a:solidFill>
            <a:schemeClr val="accent3">
              <a:alpha val="50000"/>
            </a:schemeClr>
          </a:solidFill>
          <a:ln w="31750"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500" i="1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500" i="1" dirty="0"/>
              <a:t>„Yes, so </a:t>
            </a:r>
            <a:r>
              <a:rPr lang="de-DE" sz="1500" i="1" dirty="0" err="1"/>
              <a:t>it</a:t>
            </a:r>
            <a:r>
              <a:rPr lang="de-DE" sz="1500" i="1" dirty="0"/>
              <a:t> </a:t>
            </a:r>
            <a:r>
              <a:rPr lang="de-DE" sz="1500" i="1" dirty="0" err="1"/>
              <a:t>would</a:t>
            </a:r>
            <a:r>
              <a:rPr lang="de-DE" sz="1500" i="1" dirty="0"/>
              <a:t> </a:t>
            </a:r>
            <a:r>
              <a:rPr lang="de-DE" sz="1500" i="1" dirty="0" err="1"/>
              <a:t>be</a:t>
            </a:r>
            <a:r>
              <a:rPr lang="de-DE" sz="1500" i="1" dirty="0"/>
              <a:t> nice </a:t>
            </a:r>
            <a:r>
              <a:rPr lang="de-DE" sz="1500" i="1" dirty="0" err="1"/>
              <a:t>to</a:t>
            </a:r>
            <a:r>
              <a:rPr lang="de-DE" sz="1500" i="1" dirty="0"/>
              <a:t> </a:t>
            </a:r>
            <a:r>
              <a:rPr lang="de-DE" sz="1500" b="1" i="1" dirty="0" err="1"/>
              <a:t>have</a:t>
            </a:r>
            <a:r>
              <a:rPr lang="de-DE" sz="1500" b="1" i="1" dirty="0"/>
              <a:t> </a:t>
            </a:r>
            <a:r>
              <a:rPr lang="de-DE" sz="1500" b="1" i="1" dirty="0" err="1"/>
              <a:t>some</a:t>
            </a:r>
            <a:r>
              <a:rPr lang="de-DE" sz="1500" b="1" i="1" dirty="0"/>
              <a:t> </a:t>
            </a:r>
            <a:r>
              <a:rPr lang="de-DE" sz="1500" b="1" i="1" dirty="0" err="1"/>
              <a:t>consolidation</a:t>
            </a:r>
            <a:r>
              <a:rPr lang="de-DE" sz="1500" b="1" i="1" dirty="0"/>
              <a:t> and not </a:t>
            </a:r>
            <a:r>
              <a:rPr lang="de-DE" sz="1500" b="1" i="1" dirty="0" err="1"/>
              <a:t>have</a:t>
            </a:r>
            <a:r>
              <a:rPr lang="de-DE" sz="1500" b="1" i="1" dirty="0"/>
              <a:t> </a:t>
            </a:r>
            <a:r>
              <a:rPr lang="de-DE" sz="1500" b="1" i="1" dirty="0" err="1"/>
              <a:t>it</a:t>
            </a:r>
            <a:r>
              <a:rPr lang="de-DE" sz="1500" b="1" i="1" dirty="0"/>
              <a:t> all </a:t>
            </a:r>
            <a:r>
              <a:rPr lang="de-DE" sz="1500" b="1" i="1" dirty="0" err="1"/>
              <a:t>solved</a:t>
            </a:r>
            <a:r>
              <a:rPr lang="de-DE" sz="1500" b="1" i="1" dirty="0"/>
              <a:t> at </a:t>
            </a:r>
            <a:r>
              <a:rPr lang="de-DE" sz="1500" b="1" i="1" dirty="0" err="1"/>
              <a:t>the</a:t>
            </a:r>
            <a:r>
              <a:rPr lang="de-DE" sz="1500" b="1" i="1" dirty="0"/>
              <a:t> </a:t>
            </a:r>
            <a:r>
              <a:rPr lang="de-DE" sz="1500" b="1" i="1" dirty="0" err="1"/>
              <a:t>state</a:t>
            </a:r>
            <a:r>
              <a:rPr lang="de-DE" sz="1500" b="1" i="1" dirty="0"/>
              <a:t> </a:t>
            </a:r>
            <a:r>
              <a:rPr lang="de-DE" sz="1500" b="1" i="1" dirty="0" err="1"/>
              <a:t>leve</a:t>
            </a:r>
            <a:r>
              <a:rPr lang="de-DE" sz="1500" i="1" dirty="0" err="1"/>
              <a:t>l</a:t>
            </a:r>
            <a:r>
              <a:rPr lang="de-DE" sz="1500" i="1" dirty="0"/>
              <a:t>. So </a:t>
            </a:r>
            <a:r>
              <a:rPr lang="de-DE" sz="1500" i="1" dirty="0" err="1"/>
              <a:t>that</a:t>
            </a:r>
            <a:r>
              <a:rPr lang="de-DE" sz="1500" i="1" dirty="0"/>
              <a:t> </a:t>
            </a:r>
            <a:r>
              <a:rPr lang="de-DE" sz="1500" i="1" dirty="0" err="1"/>
              <a:t>makes</a:t>
            </a:r>
            <a:r>
              <a:rPr lang="de-DE" sz="1500" i="1" dirty="0"/>
              <a:t> </a:t>
            </a:r>
            <a:r>
              <a:rPr lang="de-DE" sz="1500" i="1" dirty="0" err="1"/>
              <a:t>it</a:t>
            </a:r>
            <a:r>
              <a:rPr lang="de-DE" sz="1500" i="1" dirty="0"/>
              <a:t> </a:t>
            </a:r>
            <a:r>
              <a:rPr lang="de-DE" sz="1500" i="1" dirty="0" err="1"/>
              <a:t>very</a:t>
            </a:r>
            <a:r>
              <a:rPr lang="de-DE" sz="1500" i="1" dirty="0"/>
              <a:t> </a:t>
            </a:r>
            <a:r>
              <a:rPr lang="de-DE" sz="1500" i="1" dirty="0" err="1"/>
              <a:t>difficult</a:t>
            </a:r>
            <a:r>
              <a:rPr lang="de-DE" sz="1500" i="1" dirty="0"/>
              <a:t>.“ (I-5)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500" i="1" dirty="0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D820B718-FE4D-B836-0A47-B0FDAED8EF7E}"/>
              </a:ext>
            </a:extLst>
          </p:cNvPr>
          <p:cNvSpPr/>
          <p:nvPr/>
        </p:nvSpPr>
        <p:spPr bwMode="auto">
          <a:xfrm>
            <a:off x="8509173" y="4809638"/>
            <a:ext cx="3266595" cy="106497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 w="31750"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500" i="1" dirty="0"/>
              <a:t>„And </a:t>
            </a:r>
            <a:r>
              <a:rPr lang="de-DE" sz="1500" i="1" dirty="0" err="1"/>
              <a:t>the</a:t>
            </a:r>
            <a:r>
              <a:rPr lang="de-DE" sz="1500" i="1" dirty="0"/>
              <a:t> </a:t>
            </a:r>
            <a:r>
              <a:rPr lang="de-DE" sz="1500" i="1" dirty="0" err="1"/>
              <a:t>only</a:t>
            </a:r>
            <a:r>
              <a:rPr lang="de-DE" sz="1500" i="1" dirty="0"/>
              <a:t> </a:t>
            </a:r>
            <a:r>
              <a:rPr lang="de-DE" sz="1500" i="1" dirty="0" err="1"/>
              <a:t>thing</a:t>
            </a:r>
            <a:r>
              <a:rPr lang="de-DE" sz="1500" i="1" dirty="0"/>
              <a:t> </a:t>
            </a:r>
            <a:r>
              <a:rPr lang="de-DE" sz="1500" i="1" dirty="0" err="1"/>
              <a:t>I’ve</a:t>
            </a:r>
            <a:r>
              <a:rPr lang="de-DE" sz="1500" i="1" dirty="0"/>
              <a:t> </a:t>
            </a:r>
            <a:r>
              <a:rPr lang="de-DE" sz="1500" i="1" dirty="0" err="1"/>
              <a:t>really</a:t>
            </a:r>
            <a:r>
              <a:rPr lang="de-DE" sz="1500" i="1" dirty="0"/>
              <a:t> </a:t>
            </a:r>
            <a:r>
              <a:rPr lang="de-DE" sz="1500" i="1" dirty="0" err="1"/>
              <a:t>seen</a:t>
            </a:r>
            <a:r>
              <a:rPr lang="de-DE" sz="1500" i="1" dirty="0"/>
              <a:t> so </a:t>
            </a:r>
            <a:r>
              <a:rPr lang="de-DE" sz="1500" i="1" dirty="0" err="1"/>
              <a:t>far</a:t>
            </a:r>
            <a:r>
              <a:rPr lang="de-DE" sz="1500" i="1" dirty="0"/>
              <a:t> </a:t>
            </a:r>
            <a:r>
              <a:rPr lang="de-DE" sz="1500" i="1" dirty="0" err="1"/>
              <a:t>are</a:t>
            </a:r>
            <a:r>
              <a:rPr lang="de-DE" sz="1500" i="1" dirty="0"/>
              <a:t> </a:t>
            </a:r>
            <a:r>
              <a:rPr lang="de-DE" sz="1500" i="1" dirty="0" err="1"/>
              <a:t>these</a:t>
            </a:r>
            <a:r>
              <a:rPr lang="de-DE" sz="1500" i="1" dirty="0"/>
              <a:t> </a:t>
            </a:r>
            <a:r>
              <a:rPr lang="de-DE" sz="1500" i="1" dirty="0" err="1"/>
              <a:t>sandbox</a:t>
            </a:r>
            <a:r>
              <a:rPr lang="de-DE" sz="1500" i="1" dirty="0"/>
              <a:t> </a:t>
            </a:r>
            <a:r>
              <a:rPr lang="de-DE" sz="1500" i="1" dirty="0" err="1"/>
              <a:t>systems</a:t>
            </a:r>
            <a:r>
              <a:rPr lang="de-DE" sz="1500" i="1" dirty="0"/>
              <a:t>.“ (I-7)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28BD2DB-7486-9151-06AE-5393A8905B01}"/>
              </a:ext>
            </a:extLst>
          </p:cNvPr>
          <p:cNvSpPr txBox="1"/>
          <p:nvPr/>
        </p:nvSpPr>
        <p:spPr>
          <a:xfrm>
            <a:off x="3838949" y="1149289"/>
            <a:ext cx="7582838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Symbol" pitchFamily="2" charset="2"/>
              <a:buChar char="-"/>
            </a:pP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Advocate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comprehensive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regulatory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guidance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PETs,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including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e.g.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clear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definitions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risk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assessment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methodologies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and an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updated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list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state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-art PETs</a:t>
            </a:r>
          </a:p>
          <a:p>
            <a:pPr marL="285750" indent="-285750">
              <a:buFont typeface="Symbol" pitchFamily="2" charset="2"/>
              <a:buChar char="-"/>
            </a:pPr>
            <a:endParaRPr lang="de-DE" sz="15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Promoting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technical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expertise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within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supervisory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authorities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integrating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PETs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into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national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AI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strategies</a:t>
            </a:r>
            <a:endParaRPr lang="de-DE" sz="1500" b="0" i="0" u="none" strike="noStrike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Symbol" pitchFamily="2" charset="2"/>
              <a:buChar char="-"/>
            </a:pPr>
            <a:endParaRPr lang="de-DE" sz="15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Strengthen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cooperation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supervisory</a:t>
            </a:r>
            <a:r>
              <a:rPr lang="de-DE" sz="15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1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authorities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fostering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dialogue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utilizing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regulatory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sandbox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systems</a:t>
            </a:r>
            <a:endParaRPr lang="de-DE" sz="1500" b="0" i="0" u="none" strike="noStrike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Symbol" pitchFamily="2" charset="2"/>
              <a:buChar char="-"/>
            </a:pPr>
            <a:endParaRPr lang="de-DE" sz="15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de-DE" sz="15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egal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experts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equipped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guidance</a:t>
            </a:r>
            <a:r>
              <a:rPr lang="de-DE" sz="15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required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effectively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support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usage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Privacy-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Enhancing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Technologies in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privacy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b="0" i="0" u="none" strike="noStrike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compliance</a:t>
            </a:r>
            <a:r>
              <a:rPr lang="de-DE" sz="1500" b="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de-DE" sz="15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49549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E482CD1-414B-5EA6-9FF4-E3B9A38F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Challenges-Solutions Mapping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E3C4D0-E0A9-AC08-303F-517C1FDA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EFFBF6-CC4E-E49D-84D1-84B010BF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D8789E-E33C-BA56-02BA-ABCE7A02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26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8" name="Grafik 7" descr="Ein Bild, das Text, Screenshot, Farbigkeit, Reihe enthält.&#10;&#10;Automatisch generierte Beschreibung">
            <a:extLst>
              <a:ext uri="{FF2B5EF4-FFF2-40B4-BE49-F238E27FC236}">
                <a16:creationId xmlns:a16="http://schemas.microsoft.com/office/drawing/2014/main" id="{92FCA36A-1F7B-20D1-9687-DBE4CB03E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26" y="881111"/>
            <a:ext cx="6192688" cy="509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742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90BA7DE-AF27-E924-4AC6-973373EC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Mapping Privacy-Enhancing Technologies and Data Protection Principles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93A704-D0FF-B819-BB0D-8739E5676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</a:t>
            </a:r>
            <a:r>
              <a:rPr lang="de-DE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sebis</a:t>
            </a:r>
            <a:endParaRPr lang="de-DE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99C9EC-DF01-0228-C1A8-7558C465E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397C87-4361-2E17-4B70-F782F026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27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83765900-E338-CCAC-54DA-48074E869125}"/>
              </a:ext>
            </a:extLst>
          </p:cNvPr>
          <p:cNvSpPr/>
          <p:nvPr/>
        </p:nvSpPr>
        <p:spPr bwMode="auto">
          <a:xfrm>
            <a:off x="6889352" y="944971"/>
            <a:ext cx="4349131" cy="2304256"/>
          </a:xfrm>
          <a:prstGeom prst="roundRect">
            <a:avLst>
              <a:gd name="adj" fmla="val 12258"/>
            </a:avLst>
          </a:prstGeom>
          <a:solidFill>
            <a:schemeClr val="bg1"/>
          </a:solidFill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Procedure: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5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1500" dirty="0">
                <a:solidFill>
                  <a:schemeClr val="tx1"/>
                </a:solidFill>
                <a:cs typeface="Arial" pitchFamily="34" charset="0"/>
              </a:rPr>
              <a:t>Based on existing literature (ICO´s PETs guide, Standard Data Protection Model) and interview insights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1500" dirty="0">
                <a:solidFill>
                  <a:schemeClr val="tx1"/>
                </a:solidFill>
                <a:cs typeface="Arial" pitchFamily="34" charset="0"/>
              </a:rPr>
              <a:t>One hour interview with regulator from the technical department for validation 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1500" dirty="0">
                <a:solidFill>
                  <a:schemeClr val="tx1"/>
                </a:solidFill>
                <a:cs typeface="Arial" pitchFamily="34" charset="0"/>
              </a:rPr>
              <a:t>Feedback from two legal experts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sz="15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66599FA9-C675-7C76-5D8C-0FE78FB98D2E}"/>
              </a:ext>
            </a:extLst>
          </p:cNvPr>
          <p:cNvSpPr/>
          <p:nvPr/>
        </p:nvSpPr>
        <p:spPr bwMode="auto">
          <a:xfrm>
            <a:off x="6856853" y="3439830"/>
            <a:ext cx="4349131" cy="1699916"/>
          </a:xfrm>
          <a:prstGeom prst="roundRect">
            <a:avLst/>
          </a:prstGeom>
          <a:solidFill>
            <a:schemeClr val="accent3">
              <a:alpha val="20000"/>
            </a:schemeClr>
          </a:solidFill>
          <a:ln w="34925"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de-DE" sz="1500" i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eaLnBrk="0" hangingPunct="0"/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„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Because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risk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analysis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example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sometimes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out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that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[…]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processing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far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too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much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[…]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Which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mitigating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measure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which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PET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could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? And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then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say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okay, Secure multi-party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computation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.“ (I-8)</a:t>
            </a:r>
          </a:p>
          <a:p>
            <a:pPr eaLnBrk="0" hangingPunct="0"/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F5AB7404-337C-033B-DA72-D6724145955A}"/>
              </a:ext>
            </a:extLst>
          </p:cNvPr>
          <p:cNvSpPr/>
          <p:nvPr/>
        </p:nvSpPr>
        <p:spPr bwMode="auto">
          <a:xfrm>
            <a:off x="6856853" y="5300604"/>
            <a:ext cx="4349131" cy="1073049"/>
          </a:xfrm>
          <a:prstGeom prst="roundRect">
            <a:avLst/>
          </a:prstGeom>
          <a:solidFill>
            <a:schemeClr val="accent3">
              <a:alpha val="20000"/>
            </a:schemeClr>
          </a:solidFill>
          <a:ln w="34925"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„I just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want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much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need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little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possible,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then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look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technologies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 </a:t>
            </a:r>
            <a:r>
              <a:rPr lang="de-DE" sz="1500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that</a:t>
            </a:r>
            <a:r>
              <a:rPr lang="de-DE" sz="15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.“ (I-5)</a:t>
            </a:r>
          </a:p>
        </p:txBody>
      </p:sp>
      <p:pic>
        <p:nvPicPr>
          <p:cNvPr id="13" name="Grafik 12" descr="Ein Bild, das Text, Diagramm, Reihe, parallel enthält.&#10;&#10;Automatisch generierte Beschreibung">
            <a:extLst>
              <a:ext uri="{FF2B5EF4-FFF2-40B4-BE49-F238E27FC236}">
                <a16:creationId xmlns:a16="http://schemas.microsoft.com/office/drawing/2014/main" id="{4F652530-E2C8-54E4-D947-3509B24B4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239695"/>
            <a:ext cx="5080252" cy="494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8647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3F5807A-3E74-ECD2-B926-0ACEE6B13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390" y="92543"/>
            <a:ext cx="10586099" cy="720725"/>
          </a:xfrm>
        </p:spPr>
        <p:txBody>
          <a:bodyPr/>
          <a:lstStyle/>
          <a:p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Mapping Privacy-Enhancing Technologies and Data Protection Principles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308ED0-888E-14CC-7CF4-F087F48C5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97CC2E-9294-2A3C-EE89-FDD6CFD27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2F18A1-2C45-E3DB-5038-60CB9CCC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28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" name="Grafik 9" descr="Ein Bild, das Text, Screenshot, Schrift, Schwarzweiß enthält.&#10;&#10;Automatisch generierte Beschreibung">
            <a:extLst>
              <a:ext uri="{FF2B5EF4-FFF2-40B4-BE49-F238E27FC236}">
                <a16:creationId xmlns:a16="http://schemas.microsoft.com/office/drawing/2014/main" id="{F994803D-6EED-1B07-2EFA-62FD112F1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71"/>
          <a:stretch/>
        </p:blipFill>
        <p:spPr>
          <a:xfrm>
            <a:off x="6734640" y="2708453"/>
            <a:ext cx="5122927" cy="3193673"/>
          </a:xfrm>
          <a:prstGeom prst="rect">
            <a:avLst/>
          </a:prstGeom>
        </p:spPr>
      </p:pic>
      <p:pic>
        <p:nvPicPr>
          <p:cNvPr id="12" name="Grafik 11" descr="Ein Bild, das Text, Screenshot, Schrift, Dokument enthält.&#10;&#10;Automatisch generierte Beschreibung">
            <a:extLst>
              <a:ext uri="{FF2B5EF4-FFF2-40B4-BE49-F238E27FC236}">
                <a16:creationId xmlns:a16="http://schemas.microsoft.com/office/drawing/2014/main" id="{2D964353-6539-46A3-3648-42DC740E7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03" y="3082726"/>
            <a:ext cx="6121400" cy="28194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CA8E67B-0807-8294-67B5-60067B066AF1}"/>
              </a:ext>
            </a:extLst>
          </p:cNvPr>
          <p:cNvSpPr txBox="1"/>
          <p:nvPr/>
        </p:nvSpPr>
        <p:spPr>
          <a:xfrm>
            <a:off x="1233930" y="1295469"/>
            <a:ext cx="9721080" cy="861774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„And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PET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technical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mechanism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suitable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achieve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these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protection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goals</a:t>
            </a:r>
            <a:r>
              <a:rPr lang="de-DE" sz="1600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[…]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then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also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intended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compliance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so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speak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[…] </a:t>
            </a:r>
            <a:r>
              <a:rPr lang="de-DE" sz="16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 just </a:t>
            </a:r>
            <a:r>
              <a:rPr lang="de-DE" sz="16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have</a:t>
            </a:r>
            <a:r>
              <a:rPr lang="de-DE" sz="16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de-DE" sz="16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</a:t>
            </a:r>
            <a:r>
              <a:rPr lang="de-DE" sz="16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able</a:t>
            </a:r>
            <a:r>
              <a:rPr lang="de-DE" sz="16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de-DE" sz="16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somehow</a:t>
            </a:r>
            <a:r>
              <a:rPr lang="de-DE" sz="16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prove</a:t>
            </a:r>
            <a:r>
              <a:rPr lang="de-DE" sz="16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that</a:t>
            </a:r>
            <a:r>
              <a:rPr lang="de-DE" sz="16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de-DE" sz="16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technical</a:t>
            </a:r>
            <a:r>
              <a:rPr lang="de-DE" sz="16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1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mechanism</a:t>
            </a:r>
            <a:r>
              <a:rPr lang="de-DE" sz="1600" b="1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that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have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will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help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achieve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legal </a:t>
            </a:r>
            <a:r>
              <a:rPr lang="de-DE" sz="1600" i="1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objective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de-DE" sz="1600" b="1" i="1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And </a:t>
            </a:r>
            <a:r>
              <a:rPr lang="de-DE" sz="1600" b="1" i="1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that</a:t>
            </a:r>
            <a:r>
              <a:rPr lang="de-DE" sz="1600" b="1" i="1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1" i="1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proof</a:t>
            </a:r>
            <a:r>
              <a:rPr lang="de-DE" sz="1600" b="1" i="1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1" i="1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is</a:t>
            </a:r>
            <a:r>
              <a:rPr lang="de-DE" sz="1600" b="1" i="1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1" i="1" dirty="0" err="1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necessary</a:t>
            </a:r>
            <a:r>
              <a:rPr lang="de-DE" sz="1600" b="1" i="1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.“ </a:t>
            </a:r>
            <a:r>
              <a:rPr lang="de-DE" sz="1600" i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(I-12</a:t>
            </a:r>
            <a:r>
              <a:rPr lang="de-DE" sz="1800" i="1" dirty="0">
                <a:effectLst/>
                <a:latin typeface="URWPalladioL"/>
              </a:rPr>
              <a:t>) </a:t>
            </a:r>
            <a:endParaRPr lang="de-DE" sz="1800" i="1" dirty="0"/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B2480563-7F10-E737-8136-130D5DDDF113}"/>
              </a:ext>
            </a:extLst>
          </p:cNvPr>
          <p:cNvSpPr/>
          <p:nvPr/>
        </p:nvSpPr>
        <p:spPr bwMode="auto">
          <a:xfrm>
            <a:off x="332903" y="2420888"/>
            <a:ext cx="11524664" cy="4032448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1837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42C611B-5E37-A748-A721-28BE27E98BC4}"/>
              </a:ext>
            </a:extLst>
          </p:cNvPr>
          <p:cNvSpPr/>
          <p:nvPr/>
        </p:nvSpPr>
        <p:spPr bwMode="auto">
          <a:xfrm>
            <a:off x="1272842" y="4077710"/>
            <a:ext cx="4193397" cy="64807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7E121895-61E3-C399-B920-DA558A992FDB}"/>
              </a:ext>
            </a:extLst>
          </p:cNvPr>
          <p:cNvSpPr/>
          <p:nvPr/>
        </p:nvSpPr>
        <p:spPr bwMode="auto">
          <a:xfrm>
            <a:off x="1271464" y="1700808"/>
            <a:ext cx="4176464" cy="6480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29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A63DADB-39E5-B6DA-F908-E843886ABC80}"/>
              </a:ext>
            </a:extLst>
          </p:cNvPr>
          <p:cNvSpPr txBox="1"/>
          <p:nvPr/>
        </p:nvSpPr>
        <p:spPr>
          <a:xfrm>
            <a:off x="1487488" y="1655404"/>
            <a:ext cx="4104456" cy="683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000" tIns="108000" rIns="108000" bIns="108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Motivation and Background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AD79D54-7373-F8ED-F3A1-773C4C4ADC81}"/>
              </a:ext>
            </a:extLst>
          </p:cNvPr>
          <p:cNvSpPr txBox="1"/>
          <p:nvPr/>
        </p:nvSpPr>
        <p:spPr>
          <a:xfrm>
            <a:off x="1488867" y="4078047"/>
            <a:ext cx="3456384" cy="53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Discussion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EB81365-D543-8224-7B3E-A67D5C9AAFA6}"/>
              </a:ext>
            </a:extLst>
          </p:cNvPr>
          <p:cNvSpPr txBox="1"/>
          <p:nvPr/>
        </p:nvSpPr>
        <p:spPr>
          <a:xfrm>
            <a:off x="1487488" y="3284984"/>
            <a:ext cx="3456384" cy="53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Findings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E6EB123-A06E-A923-9FD3-4F39F1D59B7E}"/>
              </a:ext>
            </a:extLst>
          </p:cNvPr>
          <p:cNvSpPr txBox="1"/>
          <p:nvPr/>
        </p:nvSpPr>
        <p:spPr>
          <a:xfrm>
            <a:off x="1487488" y="2491276"/>
            <a:ext cx="1887981" cy="53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Methodology </a:t>
            </a: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8FA94B6B-52A0-DD1A-4BCB-C5010CB42A44}"/>
              </a:ext>
            </a:extLst>
          </p:cNvPr>
          <p:cNvSpPr/>
          <p:nvPr/>
        </p:nvSpPr>
        <p:spPr bwMode="auto">
          <a:xfrm>
            <a:off x="1271463" y="3292542"/>
            <a:ext cx="4193397" cy="64807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FD54E3B3-0B27-AFC8-AC2B-A67ECD063A59}"/>
              </a:ext>
            </a:extLst>
          </p:cNvPr>
          <p:cNvSpPr/>
          <p:nvPr/>
        </p:nvSpPr>
        <p:spPr bwMode="auto">
          <a:xfrm>
            <a:off x="1254530" y="2494516"/>
            <a:ext cx="4193397" cy="64807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8D3454C3-3344-1600-F1B5-80EF8D35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660753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7E121895-61E3-C399-B920-DA558A992FDB}"/>
              </a:ext>
            </a:extLst>
          </p:cNvPr>
          <p:cNvSpPr/>
          <p:nvPr/>
        </p:nvSpPr>
        <p:spPr bwMode="auto">
          <a:xfrm>
            <a:off x="1271464" y="1700808"/>
            <a:ext cx="4176464" cy="64807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3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A63DADB-39E5-B6DA-F908-E843886ABC80}"/>
              </a:ext>
            </a:extLst>
          </p:cNvPr>
          <p:cNvSpPr txBox="1"/>
          <p:nvPr/>
        </p:nvSpPr>
        <p:spPr>
          <a:xfrm>
            <a:off x="1487488" y="1655404"/>
            <a:ext cx="4104456" cy="683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000" tIns="108000" rIns="108000" bIns="108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Motivation and Background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AD79D54-7373-F8ED-F3A1-773C4C4ADC81}"/>
              </a:ext>
            </a:extLst>
          </p:cNvPr>
          <p:cNvSpPr txBox="1"/>
          <p:nvPr/>
        </p:nvSpPr>
        <p:spPr>
          <a:xfrm>
            <a:off x="1487488" y="2497012"/>
            <a:ext cx="3456384" cy="53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Methodology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EB81365-D543-8224-7B3E-A67D5C9AAFA6}"/>
              </a:ext>
            </a:extLst>
          </p:cNvPr>
          <p:cNvSpPr txBox="1"/>
          <p:nvPr/>
        </p:nvSpPr>
        <p:spPr>
          <a:xfrm>
            <a:off x="1487488" y="3284984"/>
            <a:ext cx="3456384" cy="53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Findings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E6EB123-A06E-A923-9FD3-4F39F1D59B7E}"/>
              </a:ext>
            </a:extLst>
          </p:cNvPr>
          <p:cNvSpPr txBox="1"/>
          <p:nvPr/>
        </p:nvSpPr>
        <p:spPr>
          <a:xfrm>
            <a:off x="1487488" y="4034369"/>
            <a:ext cx="1887981" cy="53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Discussion </a:t>
            </a: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42C611B-5E37-A748-A721-28BE27E98BC4}"/>
              </a:ext>
            </a:extLst>
          </p:cNvPr>
          <p:cNvSpPr/>
          <p:nvPr/>
        </p:nvSpPr>
        <p:spPr bwMode="auto">
          <a:xfrm>
            <a:off x="1271464" y="2496675"/>
            <a:ext cx="4013950" cy="64807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8FA94B6B-52A0-DD1A-4BCB-C5010CB42A44}"/>
              </a:ext>
            </a:extLst>
          </p:cNvPr>
          <p:cNvSpPr/>
          <p:nvPr/>
        </p:nvSpPr>
        <p:spPr bwMode="auto">
          <a:xfrm>
            <a:off x="1271464" y="3292542"/>
            <a:ext cx="4013950" cy="64807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FD54E3B3-0B27-AFC8-AC2B-A67ECD063A59}"/>
              </a:ext>
            </a:extLst>
          </p:cNvPr>
          <p:cNvSpPr/>
          <p:nvPr/>
        </p:nvSpPr>
        <p:spPr bwMode="auto">
          <a:xfrm>
            <a:off x="1254531" y="4037609"/>
            <a:ext cx="4013950" cy="64807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Titel 19">
            <a:extLst>
              <a:ext uri="{FF2B5EF4-FFF2-40B4-BE49-F238E27FC236}">
                <a16:creationId xmlns:a16="http://schemas.microsoft.com/office/drawing/2014/main" id="{97991379-64F1-D5DC-8092-A6AB6EB10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de-DE" dirty="0">
                <a:ea typeface="Helvetica Neue" panose="02000503000000020004" pitchFamily="2" charset="0"/>
                <a:cs typeface="Helvetica Neue" panose="02000503000000020004" pitchFamily="2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2896841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882DD39-CD4D-829F-7CCE-F1925A4F1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683417"/>
            <a:ext cx="5329517" cy="3312020"/>
          </a:xfrm>
        </p:spPr>
        <p:txBody>
          <a:bodyPr/>
          <a:lstStyle/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Limitations </a:t>
            </a:r>
          </a:p>
          <a:p>
            <a:endParaRPr lang="en-US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1">
              <a:buFont typeface="Symbol" pitchFamily="2" charset="2"/>
              <a:buChar char="-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Interviews</a:t>
            </a:r>
          </a:p>
          <a:p>
            <a:pPr marL="909637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More participants </a:t>
            </a:r>
          </a:p>
          <a:p>
            <a:pPr marL="909637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More medium- and small-sized organizations </a:t>
            </a:r>
          </a:p>
          <a:p>
            <a:pPr marL="909637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Different regions </a:t>
            </a:r>
          </a:p>
          <a:p>
            <a:pPr marL="909637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Different roles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E3609F8-BFDE-9980-F6F8-71E8D5EC6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" panose="02000503000000020004" pitchFamily="2" charset="0"/>
                <a:cs typeface="Helvetica Neue" panose="02000503000000020004" pitchFamily="2" charset="0"/>
              </a:rPr>
              <a:t>Discussion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F90E02-0DB4-80F5-B521-5BE58AF6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62383B-D3E5-1F01-7CB3-4AF90F1B4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44A72A-395F-AEE4-0CCE-25A3A93F7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30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123EB237-E04A-0990-E15F-8360415E5FE3}"/>
              </a:ext>
            </a:extLst>
          </p:cNvPr>
          <p:cNvSpPr txBox="1">
            <a:spLocks/>
          </p:cNvSpPr>
          <p:nvPr/>
        </p:nvSpPr>
        <p:spPr bwMode="auto">
          <a:xfrm>
            <a:off x="6119075" y="1683417"/>
            <a:ext cx="5329517" cy="331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cumin Pro" panose="020B0604020202020204" pitchFamily="34" charset="77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sz="1800" baseline="0" dirty="0" smtClean="0">
                <a:solidFill>
                  <a:schemeClr val="tx1"/>
                </a:solidFill>
                <a:latin typeface="Acumin Pro" panose="020B0604020202020204" pitchFamily="34" charset="77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Acumin Pro" panose="020B0604020202020204" pitchFamily="34" charset="77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cumin Pro" panose="020B0604020202020204" pitchFamily="34" charset="77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cumin Pro" panose="020B0604020202020204" pitchFamily="34" charset="77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Future Research </a:t>
            </a:r>
          </a:p>
          <a:p>
            <a:endParaRPr lang="en-US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Symbol" pitchFamily="2" charset="2"/>
              <a:buChar char="-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Legal Applicability of PETs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Education and Training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Technical-legal cooperation </a:t>
            </a:r>
          </a:p>
          <a:p>
            <a:pPr marL="285750" indent="-285750">
              <a:buFont typeface="Symbol" pitchFamily="2" charset="2"/>
              <a:buChar char="-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Organizational factors 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C7664F82-62D8-B0E9-2F75-24A245F906CD}"/>
              </a:ext>
            </a:extLst>
          </p:cNvPr>
          <p:cNvSpPr/>
          <p:nvPr/>
        </p:nvSpPr>
        <p:spPr bwMode="auto">
          <a:xfrm>
            <a:off x="158385" y="1152332"/>
            <a:ext cx="4785487" cy="4032448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FD65D77B-FC9C-C2CF-3245-4B4F554F7E29}"/>
              </a:ext>
            </a:extLst>
          </p:cNvPr>
          <p:cNvSpPr/>
          <p:nvPr/>
        </p:nvSpPr>
        <p:spPr bwMode="auto">
          <a:xfrm>
            <a:off x="5596888" y="1162654"/>
            <a:ext cx="4785487" cy="4032448"/>
          </a:xfrm>
          <a:prstGeom prst="roundRect">
            <a:avLst/>
          </a:prstGeom>
          <a:noFill/>
          <a:ln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89979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Hannah Kiel 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noProof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17132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matthes@in.tum.de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AU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E1E15B3-0613-2838-D579-74722175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2" y="908720"/>
            <a:ext cx="11523135" cy="5400675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de-DE" sz="18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Symbol" pitchFamily="2" charset="2"/>
              <a:buChar char="-"/>
            </a:pPr>
            <a:endParaRPr lang="de-DE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Symbol" pitchFamily="2" charset="2"/>
              <a:buChar char="-"/>
            </a:pPr>
            <a:endParaRPr lang="de-DE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Symbol" pitchFamily="2" charset="2"/>
              <a:buChar char="-"/>
            </a:pPr>
            <a:endParaRPr lang="de-DE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Symbol" pitchFamily="2" charset="2"/>
              <a:buChar char="-"/>
            </a:pPr>
            <a:endParaRPr lang="de-DE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Symbol" pitchFamily="2" charset="2"/>
              <a:buChar char="-"/>
            </a:pPr>
            <a:endParaRPr lang="de-DE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9E29D0-BCF8-D97F-D8D3-F015A34B3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04019"/>
            <a:ext cx="10586099" cy="720725"/>
          </a:xfrm>
        </p:spPr>
        <p:txBody>
          <a:bodyPr/>
          <a:lstStyle/>
          <a:p>
            <a:r>
              <a:rPr lang="de-DE" dirty="0">
                <a:ea typeface="Helvetica Neue" panose="02000503000000020004" pitchFamily="2" charset="0"/>
                <a:cs typeface="Helvetica Neue" panose="02000503000000020004" pitchFamily="2" charset="0"/>
              </a:rPr>
              <a:t>Data </a:t>
            </a:r>
            <a:r>
              <a:rPr lang="de-DE" dirty="0" err="1">
                <a:ea typeface="Helvetica Neue" panose="02000503000000020004" pitchFamily="2" charset="0"/>
                <a:cs typeface="Helvetica Neue" panose="02000503000000020004" pitchFamily="2" charset="0"/>
              </a:rPr>
              <a:t>Protection</a:t>
            </a:r>
            <a:r>
              <a:rPr lang="de-DE" dirty="0">
                <a:ea typeface="Helvetica Neue" panose="02000503000000020004" pitchFamily="2" charset="0"/>
                <a:cs typeface="Helvetica Neue" panose="02000503000000020004" pitchFamily="2" charset="0"/>
              </a:rPr>
              <a:t> Law and </a:t>
            </a:r>
            <a:br>
              <a:rPr lang="de-DE" dirty="0"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de-DE" dirty="0">
                <a:ea typeface="Helvetica Neue" panose="02000503000000020004" pitchFamily="2" charset="0"/>
                <a:cs typeface="Helvetica Neue" panose="02000503000000020004" pitchFamily="2" charset="0"/>
              </a:rPr>
              <a:t>Privacy-</a:t>
            </a:r>
            <a:r>
              <a:rPr lang="de-DE" dirty="0" err="1">
                <a:ea typeface="Helvetica Neue" panose="02000503000000020004" pitchFamily="2" charset="0"/>
                <a:cs typeface="Helvetica Neue" panose="02000503000000020004" pitchFamily="2" charset="0"/>
              </a:rPr>
              <a:t>Enhancing</a:t>
            </a:r>
            <a:r>
              <a:rPr lang="de-DE" dirty="0">
                <a:ea typeface="Helvetica Neue" panose="02000503000000020004" pitchFamily="2" charset="0"/>
                <a:cs typeface="Helvetica Neue" panose="02000503000000020004" pitchFamily="2" charset="0"/>
              </a:rPr>
              <a:t> Technologies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4CC1EB-2451-D8A2-339E-05E32390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16637"/>
            <a:ext cx="2142067" cy="288925"/>
          </a:xfrm>
        </p:spPr>
        <p:txBody>
          <a:bodyPr/>
          <a:lstStyle/>
          <a:p>
            <a:pPr>
              <a:defRPr/>
            </a:pPr>
            <a:r>
              <a:rPr lang="de-DE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de-DE" baseline="30000" dirty="0">
                <a:solidFill>
                  <a:srgbClr val="64A0C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DE" dirty="0">
                <a:solidFill>
                  <a:srgbClr val="64A0C8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https://ico.org.uk/media/about-the-ico/consultations/4021464/chapter-5-anonymisation-pets.pdf</a:t>
            </a:r>
            <a:r>
              <a:rPr lang="de-DE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5A9D41-4593-A9D0-B95C-A1FB66E66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4C857A-1860-BEBD-0830-27A6C5F7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4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484ACDC-F2EB-83FC-F830-4F0DFF8A5721}"/>
              </a:ext>
            </a:extLst>
          </p:cNvPr>
          <p:cNvSpPr/>
          <p:nvPr/>
        </p:nvSpPr>
        <p:spPr bwMode="auto">
          <a:xfrm>
            <a:off x="936687" y="2519072"/>
            <a:ext cx="2854586" cy="2303871"/>
          </a:xfrm>
          <a:prstGeom prst="roundRect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Art. 25, GDPR </a:t>
            </a:r>
            <a:r>
              <a:rPr lang="de-DE" sz="20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mandates</a:t>
            </a:r>
            <a:r>
              <a:rPr lang="de-DE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Privacy </a:t>
            </a:r>
            <a:r>
              <a:rPr lang="de-DE" sz="2000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</a:t>
            </a:r>
            <a:r>
              <a:rPr lang="de-DE" sz="2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Design 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5E8949C8-0D9E-DA13-2569-6FFF3EB1819E}"/>
              </a:ext>
            </a:extLst>
          </p:cNvPr>
          <p:cNvSpPr/>
          <p:nvPr/>
        </p:nvSpPr>
        <p:spPr bwMode="auto">
          <a:xfrm>
            <a:off x="8284360" y="2519071"/>
            <a:ext cx="3239959" cy="2566113"/>
          </a:xfrm>
          <a:prstGeom prst="roundRect">
            <a:avLst/>
          </a:prstGeom>
          <a:ln w="952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288000" rIns="10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Privacy-Enhancing Technologies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6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„embody fundamental data protection principles by minimizing personal data use, maximizing data security, and empowering individuals“</a:t>
            </a:r>
            <a:r>
              <a:rPr lang="en-US" sz="1600" baseline="30000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endParaRPr lang="en-US" sz="1600" dirty="0"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Richtungspfeil 7">
            <a:extLst>
              <a:ext uri="{FF2B5EF4-FFF2-40B4-BE49-F238E27FC236}">
                <a16:creationId xmlns:a16="http://schemas.microsoft.com/office/drawing/2014/main" id="{C2379B6C-B36B-CCDA-1912-1417EE54C754}"/>
              </a:ext>
            </a:extLst>
          </p:cNvPr>
          <p:cNvSpPr/>
          <p:nvPr/>
        </p:nvSpPr>
        <p:spPr bwMode="auto">
          <a:xfrm>
            <a:off x="4189599" y="2942946"/>
            <a:ext cx="3841855" cy="972108"/>
          </a:xfrm>
          <a:prstGeom prst="homePlate">
            <a:avLst/>
          </a:prstGeom>
          <a:solidFill>
            <a:srgbClr val="0070C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„</a:t>
            </a:r>
            <a:r>
              <a:rPr lang="de-DE" sz="16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appropriate</a:t>
            </a:r>
            <a:r>
              <a:rPr lang="de-DE" sz="1600" b="0" i="0" u="none" strike="noStrike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0" i="0" u="none" strike="noStrike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technical</a:t>
            </a:r>
            <a:r>
              <a:rPr lang="de-DE" sz="1600" b="0" i="0" u="none" strike="noStrike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</a:t>
            </a:r>
            <a:br>
              <a:rPr lang="de-DE" sz="1600" b="0" i="0" u="none" strike="noStrike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de-DE" sz="1600" b="0" i="0" u="none" strike="noStrike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organisational </a:t>
            </a:r>
            <a:r>
              <a:rPr lang="de-DE" sz="1600" b="0" i="0" u="none" strike="noStrike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measures</a:t>
            </a:r>
            <a:r>
              <a:rPr lang="de-DE" sz="1600" b="0" i="0" u="none" strike="noStrike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</a:t>
            </a:r>
            <a:endParaRPr lang="de-DE" sz="16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0004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3C89A9C-E69D-BC33-6CB1-96064B1A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a typeface="Helvetica Neue" panose="02000503000000020004" pitchFamily="2" charset="0"/>
                <a:cs typeface="Helvetica Neue" panose="02000503000000020004" pitchFamily="2" charset="0"/>
              </a:rPr>
              <a:t>Legal </a:t>
            </a:r>
            <a:r>
              <a:rPr lang="de-DE" dirty="0" err="1">
                <a:ea typeface="Helvetica Neue" panose="02000503000000020004" pitchFamily="2" charset="0"/>
                <a:cs typeface="Helvetica Neue" panose="02000503000000020004" pitchFamily="2" charset="0"/>
              </a:rPr>
              <a:t>Experts</a:t>
            </a:r>
            <a:r>
              <a:rPr lang="de-DE" dirty="0">
                <a:ea typeface="Helvetica Neue" panose="02000503000000020004" pitchFamily="2" charset="0"/>
                <a:cs typeface="Helvetica Neue" panose="02000503000000020004" pitchFamily="2" charset="0"/>
              </a:rPr>
              <a:t> and Privacy-</a:t>
            </a:r>
            <a:r>
              <a:rPr lang="de-DE" dirty="0" err="1">
                <a:ea typeface="Helvetica Neue" panose="02000503000000020004" pitchFamily="2" charset="0"/>
                <a:cs typeface="Helvetica Neue" panose="02000503000000020004" pitchFamily="2" charset="0"/>
              </a:rPr>
              <a:t>Enhancing</a:t>
            </a:r>
            <a:r>
              <a:rPr lang="de-DE" dirty="0">
                <a:ea typeface="Helvetica Neue" panose="02000503000000020004" pitchFamily="2" charset="0"/>
                <a:cs typeface="Helvetica Neue" panose="02000503000000020004" pitchFamily="2" charset="0"/>
              </a:rPr>
              <a:t> Technologies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EFB354-1995-B79C-3133-51A92229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CC6FB3-7418-9E9A-1DFF-ACB289F31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D6DBFB-C63C-7A8D-D03E-0DF5266A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5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D19F1D58-DC55-E11D-DAD1-F854AA3B0E9E}"/>
              </a:ext>
            </a:extLst>
          </p:cNvPr>
          <p:cNvSpPr/>
          <p:nvPr/>
        </p:nvSpPr>
        <p:spPr bwMode="auto">
          <a:xfrm>
            <a:off x="4726318" y="1546304"/>
            <a:ext cx="2736304" cy="1044353"/>
          </a:xfrm>
          <a:prstGeom prst="round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28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000" b="1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Usage</a:t>
            </a:r>
            <a:r>
              <a:rPr lang="de-DE" sz="2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</a:t>
            </a:r>
            <a:r>
              <a:rPr lang="de-DE" sz="2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PETs </a:t>
            </a:r>
            <a:br>
              <a:rPr lang="de-DE" sz="2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de-DE" sz="2000" b="1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</a:t>
            </a:r>
            <a:r>
              <a:rPr lang="de-DE" sz="2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2000" b="1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Organizations</a:t>
            </a:r>
            <a:endParaRPr lang="de-DE" sz="2000" b="1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FF1C47AA-C7F7-9104-ADA9-7E8BD30AA6A3}"/>
              </a:ext>
            </a:extLst>
          </p:cNvPr>
          <p:cNvSpPr/>
          <p:nvPr/>
        </p:nvSpPr>
        <p:spPr bwMode="auto">
          <a:xfrm>
            <a:off x="1713895" y="3047440"/>
            <a:ext cx="2736304" cy="936104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 Security 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C7EF0BEA-4FC9-A866-3BB0-93AD2D047211}"/>
              </a:ext>
            </a:extLst>
          </p:cNvPr>
          <p:cNvSpPr/>
          <p:nvPr/>
        </p:nvSpPr>
        <p:spPr bwMode="auto">
          <a:xfrm>
            <a:off x="7731264" y="3047440"/>
            <a:ext cx="2304256" cy="936104"/>
          </a:xfrm>
          <a:prstGeom prst="roundRect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 Privacy </a:t>
            </a: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311215A0-1C7C-6C1B-4139-B0D56CC3B0D0}"/>
              </a:ext>
            </a:extLst>
          </p:cNvPr>
          <p:cNvSpPr/>
          <p:nvPr/>
        </p:nvSpPr>
        <p:spPr bwMode="auto">
          <a:xfrm>
            <a:off x="4726318" y="3047440"/>
            <a:ext cx="2736304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Regulatory</a:t>
            </a:r>
            <a:r>
              <a:rPr lang="de-DE" sz="16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Compliance </a:t>
            </a:r>
          </a:p>
        </p:txBody>
      </p: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0DEAE956-745D-4BEC-2A51-16CAFA25F02B}"/>
              </a:ext>
            </a:extLst>
          </p:cNvPr>
          <p:cNvSpPr/>
          <p:nvPr/>
        </p:nvSpPr>
        <p:spPr bwMode="auto">
          <a:xfrm>
            <a:off x="2816996" y="5162105"/>
            <a:ext cx="6386266" cy="916698"/>
          </a:xfrm>
          <a:prstGeom prst="roundRect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sz="16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sz="1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</a:t>
            </a:r>
            <a:r>
              <a:rPr lang="de-DE" sz="16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complexity</a:t>
            </a:r>
            <a:r>
              <a:rPr lang="de-DE" sz="1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</a:t>
            </a:r>
            <a:r>
              <a:rPr lang="de-DE" sz="16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</a:t>
            </a:r>
            <a:r>
              <a:rPr lang="de-DE" sz="1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privacy</a:t>
            </a:r>
            <a:r>
              <a:rPr lang="de-DE" sz="1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compliance</a:t>
            </a:r>
            <a:r>
              <a:rPr lang="de-DE" sz="1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also </a:t>
            </a:r>
            <a:r>
              <a:rPr lang="de-DE" sz="16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brings</a:t>
            </a:r>
            <a:r>
              <a:rPr lang="de-DE" sz="1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new</a:t>
            </a:r>
            <a:r>
              <a:rPr lang="de-DE" sz="1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challenges</a:t>
            </a:r>
            <a:r>
              <a:rPr lang="de-DE" sz="1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and </a:t>
            </a:r>
            <a:r>
              <a:rPr lang="de-DE" sz="16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obstacles</a:t>
            </a:r>
            <a:r>
              <a:rPr lang="de-DE" sz="1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</a:t>
            </a:r>
            <a:r>
              <a:rPr lang="de-DE" sz="1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</a:t>
            </a:r>
            <a:r>
              <a:rPr lang="de-DE" sz="16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sz="1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legal </a:t>
            </a:r>
            <a:r>
              <a:rPr lang="de-DE" sz="1600" b="1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sector</a:t>
            </a:r>
            <a:r>
              <a:rPr lang="de-DE" sz="1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285750" marR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2" charset="2"/>
              <a:buChar char="-"/>
              <a:tabLst/>
            </a:pPr>
            <a:endParaRPr lang="de-DE" sz="16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5C71D9D0-4B1B-DC61-03D7-950CC4985777}"/>
              </a:ext>
            </a:extLst>
          </p:cNvPr>
          <p:cNvCxnSpPr>
            <a:cxnSpLocks/>
          </p:cNvCxnSpPr>
          <p:nvPr/>
        </p:nvCxnSpPr>
        <p:spPr bwMode="auto">
          <a:xfrm>
            <a:off x="3071664" y="2780928"/>
            <a:ext cx="5760640" cy="0"/>
          </a:xfrm>
          <a:prstGeom prst="line">
            <a:avLst/>
          </a:prstGeom>
          <a:ln w="9525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0A00108E-9749-CD05-6B0D-4D5680D75332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 bwMode="auto">
          <a:xfrm>
            <a:off x="6094470" y="2590657"/>
            <a:ext cx="0" cy="456783"/>
          </a:xfrm>
          <a:prstGeom prst="line">
            <a:avLst/>
          </a:prstGeom>
          <a:ln w="9525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F2DEEF2C-7157-87BC-5D05-F81FA569FB8E}"/>
              </a:ext>
            </a:extLst>
          </p:cNvPr>
          <p:cNvCxnSpPr>
            <a:cxnSpLocks/>
          </p:cNvCxnSpPr>
          <p:nvPr/>
        </p:nvCxnSpPr>
        <p:spPr bwMode="auto">
          <a:xfrm>
            <a:off x="3071664" y="2780928"/>
            <a:ext cx="0" cy="266512"/>
          </a:xfrm>
          <a:prstGeom prst="line">
            <a:avLst/>
          </a:prstGeom>
          <a:ln w="9525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79D447FC-FF07-CB83-FD83-C51E4F52FBE2}"/>
              </a:ext>
            </a:extLst>
          </p:cNvPr>
          <p:cNvCxnSpPr>
            <a:cxnSpLocks/>
          </p:cNvCxnSpPr>
          <p:nvPr/>
        </p:nvCxnSpPr>
        <p:spPr bwMode="auto">
          <a:xfrm>
            <a:off x="8832304" y="2780928"/>
            <a:ext cx="0" cy="266512"/>
          </a:xfrm>
          <a:prstGeom prst="line">
            <a:avLst/>
          </a:prstGeom>
          <a:ln w="9525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Pfeil nach unten 9">
            <a:extLst>
              <a:ext uri="{FF2B5EF4-FFF2-40B4-BE49-F238E27FC236}">
                <a16:creationId xmlns:a16="http://schemas.microsoft.com/office/drawing/2014/main" id="{7E0D74E5-7CCA-A771-982A-D5CA53B15022}"/>
              </a:ext>
            </a:extLst>
          </p:cNvPr>
          <p:cNvSpPr/>
          <p:nvPr/>
        </p:nvSpPr>
        <p:spPr bwMode="auto">
          <a:xfrm>
            <a:off x="5843207" y="4091793"/>
            <a:ext cx="502526" cy="936104"/>
          </a:xfrm>
          <a:prstGeom prst="downArrow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843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242C611B-5E37-A748-A721-28BE27E98BC4}"/>
              </a:ext>
            </a:extLst>
          </p:cNvPr>
          <p:cNvSpPr/>
          <p:nvPr/>
        </p:nvSpPr>
        <p:spPr bwMode="auto">
          <a:xfrm>
            <a:off x="1271464" y="2496675"/>
            <a:ext cx="4013950" cy="64807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7E121895-61E3-C399-B920-DA558A992FDB}"/>
              </a:ext>
            </a:extLst>
          </p:cNvPr>
          <p:cNvSpPr/>
          <p:nvPr/>
        </p:nvSpPr>
        <p:spPr bwMode="auto">
          <a:xfrm>
            <a:off x="1271464" y="1700808"/>
            <a:ext cx="4176464" cy="6480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6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A63DADB-39E5-B6DA-F908-E843886ABC80}"/>
              </a:ext>
            </a:extLst>
          </p:cNvPr>
          <p:cNvSpPr txBox="1"/>
          <p:nvPr/>
        </p:nvSpPr>
        <p:spPr>
          <a:xfrm>
            <a:off x="1487488" y="1655404"/>
            <a:ext cx="4104456" cy="683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000" tIns="108000" rIns="108000" bIns="108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Motivation and Background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AD79D54-7373-F8ED-F3A1-773C4C4ADC81}"/>
              </a:ext>
            </a:extLst>
          </p:cNvPr>
          <p:cNvSpPr txBox="1"/>
          <p:nvPr/>
        </p:nvSpPr>
        <p:spPr>
          <a:xfrm>
            <a:off x="1487488" y="2497012"/>
            <a:ext cx="3456384" cy="53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Methodology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EB81365-D543-8224-7B3E-A67D5C9AAFA6}"/>
              </a:ext>
            </a:extLst>
          </p:cNvPr>
          <p:cNvSpPr txBox="1"/>
          <p:nvPr/>
        </p:nvSpPr>
        <p:spPr>
          <a:xfrm>
            <a:off x="1487488" y="3284984"/>
            <a:ext cx="3456384" cy="53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Findings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E6EB123-A06E-A923-9FD3-4F39F1D59B7E}"/>
              </a:ext>
            </a:extLst>
          </p:cNvPr>
          <p:cNvSpPr txBox="1"/>
          <p:nvPr/>
        </p:nvSpPr>
        <p:spPr>
          <a:xfrm>
            <a:off x="1487488" y="4034369"/>
            <a:ext cx="1887981" cy="53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Discussion </a:t>
            </a: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8FA94B6B-52A0-DD1A-4BCB-C5010CB42A44}"/>
              </a:ext>
            </a:extLst>
          </p:cNvPr>
          <p:cNvSpPr/>
          <p:nvPr/>
        </p:nvSpPr>
        <p:spPr bwMode="auto">
          <a:xfrm>
            <a:off x="1271464" y="3292542"/>
            <a:ext cx="4013950" cy="64807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FD54E3B3-0B27-AFC8-AC2B-A67ECD063A59}"/>
              </a:ext>
            </a:extLst>
          </p:cNvPr>
          <p:cNvSpPr/>
          <p:nvPr/>
        </p:nvSpPr>
        <p:spPr bwMode="auto">
          <a:xfrm>
            <a:off x="1254531" y="4037609"/>
            <a:ext cx="4013950" cy="64807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8828D593-D76C-DA96-9584-41A9E7EB7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3988692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2">
            <a:extLst>
              <a:ext uri="{FF2B5EF4-FFF2-40B4-BE49-F238E27FC236}">
                <a16:creationId xmlns:a16="http://schemas.microsoft.com/office/drawing/2014/main" id="{2F38AF08-F999-7BF1-3BD0-8AB99481F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92" y="260648"/>
            <a:ext cx="10586099" cy="585108"/>
          </a:xfrm>
        </p:spPr>
        <p:txBody>
          <a:bodyPr/>
          <a:lstStyle/>
          <a:p>
            <a:r>
              <a:rPr lang="de-DE">
                <a:ea typeface="Helvetica Neue" panose="02000503000000020004" pitchFamily="2" charset="0"/>
                <a:cs typeface="Helvetica Neue" panose="02000503000000020004" pitchFamily="2" charset="0"/>
              </a:rPr>
              <a:t>Research </a:t>
            </a:r>
            <a:r>
              <a:rPr lang="de-DE" err="1">
                <a:ea typeface="Helvetica Neue" panose="02000503000000020004" pitchFamily="2" charset="0"/>
                <a:cs typeface="Helvetica Neue" panose="02000503000000020004" pitchFamily="2" charset="0"/>
              </a:rPr>
              <a:t>Methodology</a:t>
            </a:r>
            <a:r>
              <a:rPr lang="de-DE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643705-B827-D946-4694-4757A147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33A7A4-7948-69A7-FFBA-9114544EC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608BCA-5241-0C49-CDEC-1F210CAE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7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84CE766-CF45-DF3B-4878-39C041CF2BAE}"/>
              </a:ext>
            </a:extLst>
          </p:cNvPr>
          <p:cNvSpPr/>
          <p:nvPr/>
        </p:nvSpPr>
        <p:spPr bwMode="auto">
          <a:xfrm>
            <a:off x="1520401" y="1772828"/>
            <a:ext cx="3904242" cy="92739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CA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the </a:t>
            </a:r>
            <a:r>
              <a:rPr lang="en-CA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role </a:t>
            </a:r>
            <a:r>
              <a:rPr lang="en-CA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 legal experts in supporting the use of Privacy-Enhancing Technologies in the Process of data privacy compliance?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2808711-A9B2-3F6F-D935-30637DC8F80C}"/>
              </a:ext>
            </a:extLst>
          </p:cNvPr>
          <p:cNvSpPr/>
          <p:nvPr/>
        </p:nvSpPr>
        <p:spPr bwMode="auto">
          <a:xfrm>
            <a:off x="1520399" y="3084988"/>
            <a:ext cx="3904243" cy="92739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are the </a:t>
            </a:r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obstacles and challenges </a:t>
            </a:r>
            <a:r>
              <a: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faced by legal professionals in the process of data privacy compliance when Privacy-Enhancing Technologies are used?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2E8526F-95D2-6E19-9CA5-6FA1390E2DA1}"/>
              </a:ext>
            </a:extLst>
          </p:cNvPr>
          <p:cNvSpPr/>
          <p:nvPr/>
        </p:nvSpPr>
        <p:spPr bwMode="auto">
          <a:xfrm>
            <a:off x="1520398" y="4391949"/>
            <a:ext cx="3904243" cy="92739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</a:t>
            </a:r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strategies</a:t>
            </a:r>
            <a:r>
              <a: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can be implemented to increase the ability of legal experts to support data privacy compliance when Privacy-Enhancing Technologies are used? 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A4ACB63-90F2-B35B-5F46-370CF59D82B3}"/>
              </a:ext>
            </a:extLst>
          </p:cNvPr>
          <p:cNvSpPr txBox="1"/>
          <p:nvPr/>
        </p:nvSpPr>
        <p:spPr>
          <a:xfrm>
            <a:off x="219834" y="1574935"/>
            <a:ext cx="99298" cy="293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AEAED5-3990-A33F-9117-F090C3789AF0}"/>
              </a:ext>
            </a:extLst>
          </p:cNvPr>
          <p:cNvSpPr/>
          <p:nvPr/>
        </p:nvSpPr>
        <p:spPr bwMode="auto">
          <a:xfrm>
            <a:off x="244749" y="1776308"/>
            <a:ext cx="1181462" cy="92739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8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RQ1</a:t>
            </a:r>
          </a:p>
        </p:txBody>
      </p:sp>
      <p:sp>
        <p:nvSpPr>
          <p:cNvPr id="29" name="Abgerundetes Rechteck 28">
            <a:extLst>
              <a:ext uri="{FF2B5EF4-FFF2-40B4-BE49-F238E27FC236}">
                <a16:creationId xmlns:a16="http://schemas.microsoft.com/office/drawing/2014/main" id="{EFA75649-BB0A-B8FB-DC47-37CDAB0CF9B3}"/>
              </a:ext>
            </a:extLst>
          </p:cNvPr>
          <p:cNvSpPr/>
          <p:nvPr/>
        </p:nvSpPr>
        <p:spPr bwMode="auto">
          <a:xfrm>
            <a:off x="244749" y="3088467"/>
            <a:ext cx="1181462" cy="92739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8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RQ2</a:t>
            </a:r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632BBE38-42C0-B600-4CFA-DC222124E067}"/>
              </a:ext>
            </a:extLst>
          </p:cNvPr>
          <p:cNvSpPr/>
          <p:nvPr/>
        </p:nvSpPr>
        <p:spPr bwMode="auto">
          <a:xfrm>
            <a:off x="244749" y="4395427"/>
            <a:ext cx="1181462" cy="92739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8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RQ3</a:t>
            </a:r>
          </a:p>
        </p:txBody>
      </p:sp>
    </p:spTree>
    <p:extLst>
      <p:ext uri="{BB962C8B-B14F-4D97-AF65-F5344CB8AC3E}">
        <p14:creationId xmlns:p14="http://schemas.microsoft.com/office/powerpoint/2010/main" val="122685693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2">
            <a:extLst>
              <a:ext uri="{FF2B5EF4-FFF2-40B4-BE49-F238E27FC236}">
                <a16:creationId xmlns:a16="http://schemas.microsoft.com/office/drawing/2014/main" id="{2F38AF08-F999-7BF1-3BD0-8AB99481F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392" y="260648"/>
            <a:ext cx="10586099" cy="585108"/>
          </a:xfrm>
        </p:spPr>
        <p:txBody>
          <a:bodyPr/>
          <a:lstStyle/>
          <a:p>
            <a:r>
              <a:rPr lang="de-DE">
                <a:ea typeface="Helvetica Neue" panose="02000503000000020004" pitchFamily="2" charset="0"/>
                <a:cs typeface="Helvetica Neue" panose="02000503000000020004" pitchFamily="2" charset="0"/>
              </a:rPr>
              <a:t>Research </a:t>
            </a:r>
            <a:r>
              <a:rPr lang="de-DE" err="1">
                <a:ea typeface="Helvetica Neue" panose="02000503000000020004" pitchFamily="2" charset="0"/>
                <a:cs typeface="Helvetica Neue" panose="02000503000000020004" pitchFamily="2" charset="0"/>
              </a:rPr>
              <a:t>Methodology</a:t>
            </a:r>
            <a:r>
              <a:rPr lang="de-DE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643705-B827-D946-4694-4757A147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33A7A4-7948-69A7-FFBA-9114544EC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608BCA-5241-0C49-CDEC-1F210CAE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8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4F6D526-FBFC-5E89-44E5-85AA0653FC5F}"/>
              </a:ext>
            </a:extLst>
          </p:cNvPr>
          <p:cNvSpPr txBox="1"/>
          <p:nvPr/>
        </p:nvSpPr>
        <p:spPr>
          <a:xfrm>
            <a:off x="7469648" y="1677822"/>
            <a:ext cx="112119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3FF2FE7-A0ED-D41D-4077-4F7CD3F7F4BD}"/>
              </a:ext>
            </a:extLst>
          </p:cNvPr>
          <p:cNvSpPr txBox="1"/>
          <p:nvPr/>
        </p:nvSpPr>
        <p:spPr>
          <a:xfrm>
            <a:off x="6704785" y="1961027"/>
            <a:ext cx="5089116" cy="2935946"/>
          </a:xfrm>
          <a:prstGeom prst="roundRect">
            <a:avLst>
              <a:gd name="adj" fmla="val 8265"/>
            </a:avLst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88000" tIns="180000" bIns="180000" rtlCol="0">
            <a:spAutoFit/>
          </a:bodyPr>
          <a:lstStyle/>
          <a:p>
            <a:r>
              <a:rPr lang="en-GB" sz="1300" b="1" i="0" u="none" strike="noStrike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Systematic Literature Review </a:t>
            </a:r>
          </a:p>
          <a:p>
            <a:pPr marL="285750" indent="-285750">
              <a:buFontTx/>
              <a:buChar char="-"/>
            </a:pPr>
            <a:r>
              <a:rPr lang="en-GB" sz="13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Definition of data privacy compliance </a:t>
            </a:r>
          </a:p>
          <a:p>
            <a:pPr marL="285750" indent="-285750">
              <a:buFontTx/>
              <a:buChar char="-"/>
            </a:pPr>
            <a:r>
              <a:rPr lang="en-GB" sz="13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Insights on the legal perspective on the use of Privacy-Enhancing Technologies in the process of data privacy Compliance</a:t>
            </a:r>
          </a:p>
          <a:p>
            <a:pPr marL="285750" indent="-285750">
              <a:buFontTx/>
              <a:buChar char="-"/>
            </a:pPr>
            <a:endParaRPr lang="en-GB" sz="13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GB" sz="1300" b="1" i="0" u="none" strike="noStrike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Semi-</a:t>
            </a:r>
            <a:r>
              <a:rPr lang="en-GB" sz="13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</a:t>
            </a:r>
            <a:r>
              <a:rPr lang="en-GB" sz="1300" b="1" i="0" u="none" strike="noStrike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tructured Interviews</a:t>
            </a:r>
          </a:p>
          <a:p>
            <a:pPr marL="285750" indent="-285750">
              <a:buFontTx/>
              <a:buChar char="-"/>
            </a:pPr>
            <a:r>
              <a:rPr lang="en-GB" sz="13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Understand the role of legal experts in the process of data privacy compliance </a:t>
            </a:r>
            <a:endParaRPr lang="en-GB" sz="1300" b="0" i="0" u="none" strike="noStrike" dirty="0">
              <a:solidFill>
                <a:schemeClr val="bg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Tx/>
              <a:buChar char="-"/>
            </a:pPr>
            <a:r>
              <a:rPr lang="en-GB" sz="13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challenges and obstacles in practice </a:t>
            </a:r>
            <a:r>
              <a:rPr lang="en-GB" sz="1300" b="0" i="0" u="none" strike="noStrike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GB" sz="13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Identify possible solution strategies for the identified challenges </a:t>
            </a: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C58979F7-260F-6AFE-1CFA-1B720040290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94470" y="2238206"/>
            <a:ext cx="1530" cy="2628900"/>
          </a:xfrm>
          <a:prstGeom prst="line">
            <a:avLst/>
          </a:prstGeom>
          <a:ln w="9525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8845CE2-2E74-F4E0-3A49-2A8965FDFB2A}"/>
              </a:ext>
            </a:extLst>
          </p:cNvPr>
          <p:cNvCxnSpPr>
            <a:cxnSpLocks/>
          </p:cNvCxnSpPr>
          <p:nvPr/>
        </p:nvCxnSpPr>
        <p:spPr bwMode="auto">
          <a:xfrm>
            <a:off x="5427703" y="3545047"/>
            <a:ext cx="1277082" cy="2074"/>
          </a:xfrm>
          <a:prstGeom prst="line">
            <a:avLst/>
          </a:prstGeom>
          <a:ln w="9525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8EC54A25-32EF-7A57-6E2F-1C1765704DBF}"/>
              </a:ext>
            </a:extLst>
          </p:cNvPr>
          <p:cNvCxnSpPr>
            <a:cxnSpLocks/>
          </p:cNvCxnSpPr>
          <p:nvPr/>
        </p:nvCxnSpPr>
        <p:spPr bwMode="auto">
          <a:xfrm>
            <a:off x="5427703" y="2238206"/>
            <a:ext cx="668297" cy="0"/>
          </a:xfrm>
          <a:prstGeom prst="line">
            <a:avLst/>
          </a:prstGeom>
          <a:ln w="9525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2575D535-FA11-EFAE-71CC-F78FF4E56748}"/>
              </a:ext>
            </a:extLst>
          </p:cNvPr>
          <p:cNvCxnSpPr>
            <a:cxnSpLocks/>
          </p:cNvCxnSpPr>
          <p:nvPr/>
        </p:nvCxnSpPr>
        <p:spPr bwMode="auto">
          <a:xfrm>
            <a:off x="5481687" y="4867106"/>
            <a:ext cx="614313" cy="0"/>
          </a:xfrm>
          <a:prstGeom prst="line">
            <a:avLst/>
          </a:prstGeom>
          <a:ln w="9525">
            <a:solidFill>
              <a:schemeClr val="dk1">
                <a:shade val="95000"/>
                <a:satMod val="150000"/>
              </a:schemeClr>
            </a:solidFill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084CE766-CF45-DF3B-4878-39C041CF2BAE}"/>
              </a:ext>
            </a:extLst>
          </p:cNvPr>
          <p:cNvSpPr/>
          <p:nvPr/>
        </p:nvSpPr>
        <p:spPr bwMode="auto">
          <a:xfrm>
            <a:off x="1520401" y="1772828"/>
            <a:ext cx="3904242" cy="927391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CA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the </a:t>
            </a:r>
            <a:r>
              <a:rPr lang="en-CA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role </a:t>
            </a:r>
            <a:r>
              <a:rPr lang="en-CA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 legal experts in supporting the use of Privacy-Enhancing Technologies in the Process of data privacy compliance?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2808711-A9B2-3F6F-D935-30637DC8F80C}"/>
              </a:ext>
            </a:extLst>
          </p:cNvPr>
          <p:cNvSpPr/>
          <p:nvPr/>
        </p:nvSpPr>
        <p:spPr bwMode="auto">
          <a:xfrm>
            <a:off x="1520399" y="3084988"/>
            <a:ext cx="3904243" cy="92739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are the </a:t>
            </a:r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obstacles and challenges </a:t>
            </a:r>
            <a:r>
              <a: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faced by legal professionals in the process of data privacy compliance when Privacy-Enhancing Technologies are used?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2E8526F-95D2-6E19-9CA5-6FA1390E2DA1}"/>
              </a:ext>
            </a:extLst>
          </p:cNvPr>
          <p:cNvSpPr/>
          <p:nvPr/>
        </p:nvSpPr>
        <p:spPr bwMode="auto">
          <a:xfrm>
            <a:off x="1520398" y="4391949"/>
            <a:ext cx="3904243" cy="92739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</a:t>
            </a:r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strategies</a:t>
            </a:r>
            <a:r>
              <a:rPr lang="en-US" sz="14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can be implemented to increase the ability of legal experts to support data privacy compliance when Privacy-Enhancing Technologies are used? 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A4ACB63-90F2-B35B-5F46-370CF59D82B3}"/>
              </a:ext>
            </a:extLst>
          </p:cNvPr>
          <p:cNvSpPr txBox="1"/>
          <p:nvPr/>
        </p:nvSpPr>
        <p:spPr>
          <a:xfrm>
            <a:off x="219834" y="1574935"/>
            <a:ext cx="99298" cy="293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973A920-5E6B-98A5-1F90-7EC2C45FD942}"/>
              </a:ext>
            </a:extLst>
          </p:cNvPr>
          <p:cNvSpPr txBox="1"/>
          <p:nvPr/>
        </p:nvSpPr>
        <p:spPr>
          <a:xfrm>
            <a:off x="6359196" y="1772644"/>
            <a:ext cx="81493" cy="293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sz="130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A3AEAED5-3990-A33F-9117-F090C3789AF0}"/>
              </a:ext>
            </a:extLst>
          </p:cNvPr>
          <p:cNvSpPr/>
          <p:nvPr/>
        </p:nvSpPr>
        <p:spPr bwMode="auto">
          <a:xfrm>
            <a:off x="244749" y="1776308"/>
            <a:ext cx="1181462" cy="92739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8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RQ1</a:t>
            </a:r>
          </a:p>
        </p:txBody>
      </p:sp>
      <p:sp>
        <p:nvSpPr>
          <p:cNvPr id="29" name="Abgerundetes Rechteck 28">
            <a:extLst>
              <a:ext uri="{FF2B5EF4-FFF2-40B4-BE49-F238E27FC236}">
                <a16:creationId xmlns:a16="http://schemas.microsoft.com/office/drawing/2014/main" id="{EFA75649-BB0A-B8FB-DC47-37CDAB0CF9B3}"/>
              </a:ext>
            </a:extLst>
          </p:cNvPr>
          <p:cNvSpPr/>
          <p:nvPr/>
        </p:nvSpPr>
        <p:spPr bwMode="auto">
          <a:xfrm>
            <a:off x="244749" y="3088467"/>
            <a:ext cx="1181462" cy="92739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8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RQ2</a:t>
            </a:r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632BBE38-42C0-B600-4CFA-DC222124E067}"/>
              </a:ext>
            </a:extLst>
          </p:cNvPr>
          <p:cNvSpPr/>
          <p:nvPr/>
        </p:nvSpPr>
        <p:spPr bwMode="auto">
          <a:xfrm>
            <a:off x="244749" y="4395427"/>
            <a:ext cx="1181462" cy="92739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28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RQ3</a:t>
            </a:r>
          </a:p>
        </p:txBody>
      </p:sp>
    </p:spTree>
    <p:extLst>
      <p:ext uri="{BB962C8B-B14F-4D97-AF65-F5344CB8AC3E}">
        <p14:creationId xmlns:p14="http://schemas.microsoft.com/office/powerpoint/2010/main" val="5709648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988D0E-3C0A-D8DA-DBD1-9EE38C053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Tx/>
              <a:buChar char="-"/>
            </a:pPr>
            <a:endParaRPr lang="de-DE" sz="1800" b="0" i="0" u="none" strike="noStrike">
              <a:solidFill>
                <a:srgbClr val="000000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Tx/>
              <a:buChar char="-"/>
            </a:pPr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0257271-B46B-7101-69E1-726479615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ea typeface="Helvetica Neue" panose="02000503000000020004" pitchFamily="2" charset="0"/>
                <a:cs typeface="Helvetica Neue" panose="02000503000000020004" pitchFamily="2" charset="0"/>
              </a:rPr>
              <a:t>Systematic</a:t>
            </a:r>
            <a:r>
              <a:rPr lang="de-DE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de-DE" dirty="0" err="1">
                <a:ea typeface="Helvetica Neue" panose="02000503000000020004" pitchFamily="2" charset="0"/>
                <a:cs typeface="Helvetica Neue" panose="02000503000000020004" pitchFamily="2" charset="0"/>
              </a:rPr>
              <a:t>Literature</a:t>
            </a:r>
            <a:r>
              <a:rPr lang="de-DE" dirty="0">
                <a:ea typeface="Helvetica Neue" panose="02000503000000020004" pitchFamily="2" charset="0"/>
                <a:cs typeface="Helvetica Neue" panose="02000503000000020004" pitchFamily="2" charset="0"/>
              </a:rPr>
              <a:t> Review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5CBC8F-250A-E585-955B-B03281F4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sebis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D608C9-0CF7-ED81-79DC-9D7EE246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230925 Kiel Bachelor Thesis Final </a:t>
            </a:r>
            <a:r>
              <a:rPr lang="de-DE" dirty="0" err="1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Presentation</a:t>
            </a:r>
            <a:r>
              <a:rPr lang="de-DE" dirty="0">
                <a:solidFill>
                  <a:srgbClr val="7C7C7C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de-D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85A918-7D9E-4C29-3EB3-128FA4AC5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>
                <a:defRPr/>
              </a:pPr>
              <a:t>9</a:t>
            </a:fld>
            <a:endParaRPr lang="de-DE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10FD3130-401C-AD3F-3FB3-75594CCBF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09563"/>
              </p:ext>
            </p:extLst>
          </p:nvPr>
        </p:nvGraphicFramePr>
        <p:xfrm>
          <a:off x="332903" y="887267"/>
          <a:ext cx="3659939" cy="555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9939">
                  <a:extLst>
                    <a:ext uri="{9D8B030D-6E8A-4147-A177-3AD203B41FA5}">
                      <a16:colId xmlns:a16="http://schemas.microsoft.com/office/drawing/2014/main" val="3997342337"/>
                    </a:ext>
                  </a:extLst>
                </a:gridCol>
              </a:tblGrid>
              <a:tr h="647844"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algn="l"/>
                      <a:r>
                        <a:rPr lang="de-DE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Search </a:t>
                      </a:r>
                      <a:r>
                        <a:rPr lang="de-DE" sz="160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Methodology</a:t>
                      </a:r>
                      <a:r>
                        <a:rPr lang="de-DE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</a:p>
                  </a:txBody>
                  <a:tcPr marL="288000" marT="0" marB="18000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870906"/>
                  </a:ext>
                </a:extLst>
              </a:tr>
              <a:tr h="458158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endParaRPr lang="de-DE" sz="1500" b="1" kern="1200" dirty="0">
                        <a:solidFill>
                          <a:schemeClr val="dk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5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Databases: 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Google Scholar 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IEEE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Explore</a:t>
                      </a:r>
                      <a:endParaRPr lang="de-DE" sz="1500" kern="1200" dirty="0">
                        <a:solidFill>
                          <a:schemeClr val="dk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ACM Digital Library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endParaRPr lang="de-DE" sz="1500" kern="1200" dirty="0">
                        <a:solidFill>
                          <a:schemeClr val="dk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marL="0" indent="0" algn="l" defTabSz="914400" rtl="0" eaLnBrk="1" latinLnBrk="0" hangingPunct="1">
                        <a:buFontTx/>
                        <a:buNone/>
                      </a:pPr>
                      <a:r>
                        <a:rPr lang="de-DE" sz="15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Search </a:t>
                      </a:r>
                      <a:r>
                        <a:rPr lang="de-DE" sz="1500" b="1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strategy</a:t>
                      </a:r>
                      <a:r>
                        <a:rPr lang="de-DE" sz="1500" b="1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: 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Automated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searches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using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search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strings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derived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from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the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research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questions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endParaRPr lang="de-DE" sz="1500" kern="1200" dirty="0">
                        <a:solidFill>
                          <a:schemeClr val="dk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marL="285750" indent="-285750">
                        <a:buFont typeface="Symbol" pitchFamily="2" charset="2"/>
                        <a:buChar char="-"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Query 1: ("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lawyers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" OR "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law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" OR "legal") and ("Privacy-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Enhancing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Technologies" OR PET) AND ("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privacy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compliance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")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-"/>
                        <a:tabLst/>
                        <a:defRPr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Query 2: "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data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privacy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compliance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"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Char char="-"/>
                        <a:tabLst/>
                        <a:defRPr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Query 3: ("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technology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" OR "IT"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or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"Privacy-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Enhancing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Technologies") AND ("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law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" OR "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lawyers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" OR "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privacy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compliance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") </a:t>
                      </a:r>
                    </a:p>
                  </a:txBody>
                  <a:tcPr marL="28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745479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CC954C5F-B781-0C0C-831C-0B4E55944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622865"/>
              </p:ext>
            </p:extLst>
          </p:nvPr>
        </p:nvGraphicFramePr>
        <p:xfrm>
          <a:off x="4223792" y="887265"/>
          <a:ext cx="3602857" cy="5559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2857">
                  <a:extLst>
                    <a:ext uri="{9D8B030D-6E8A-4147-A177-3AD203B41FA5}">
                      <a16:colId xmlns:a16="http://schemas.microsoft.com/office/drawing/2014/main" val="3997342337"/>
                    </a:ext>
                  </a:extLst>
                </a:gridCol>
              </a:tblGrid>
              <a:tr h="697907">
                <a:tc>
                  <a:txBody>
                    <a:bodyPr/>
                    <a:lstStyle/>
                    <a:p>
                      <a:pPr algn="ctr"/>
                      <a:endParaRPr lang="de-DE" sz="1600" dirty="0"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algn="l"/>
                      <a:r>
                        <a:rPr lang="de-DE" sz="160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Inclusion</a:t>
                      </a:r>
                      <a:r>
                        <a:rPr lang="de-DE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/ </a:t>
                      </a:r>
                      <a:r>
                        <a:rPr lang="de-DE" sz="160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Exclusion</a:t>
                      </a:r>
                      <a:r>
                        <a:rPr lang="de-DE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dirty="0" err="1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Criteria</a:t>
                      </a:r>
                      <a:r>
                        <a:rPr lang="de-DE" sz="1600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</a:p>
                  </a:txBody>
                  <a:tcPr marL="288000" marT="0" marB="3600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870906"/>
                  </a:ext>
                </a:extLst>
              </a:tr>
              <a:tr h="4861812">
                <a:tc>
                  <a:txBody>
                    <a:bodyPr/>
                    <a:lstStyle/>
                    <a:p>
                      <a:endParaRPr lang="de-DE" sz="1600" b="1" kern="1200" dirty="0">
                        <a:solidFill>
                          <a:schemeClr val="dk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r>
                        <a:rPr lang="de-DE" sz="1600" b="1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Inclusion</a:t>
                      </a:r>
                      <a:r>
                        <a:rPr lang="de-DE" sz="1600" b="1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b="1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criteria</a:t>
                      </a:r>
                      <a:r>
                        <a:rPr lang="de-DE" sz="1600" b="1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: </a:t>
                      </a:r>
                      <a:endParaRPr lang="de-DE" sz="1600" dirty="0"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They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must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have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been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published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within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the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last 40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years</a:t>
                      </a:r>
                      <a:endParaRPr lang="de-DE" sz="1600" kern="1200" dirty="0">
                        <a:solidFill>
                          <a:schemeClr val="dk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Papers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that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address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data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privacy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compliance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with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technical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measures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Papers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that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address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the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technical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-legal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collaboration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de-DE" sz="1600" kern="1200" dirty="0">
                        <a:solidFill>
                          <a:schemeClr val="dk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r>
                        <a:rPr lang="de-DE" sz="1600" b="1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Exclusion</a:t>
                      </a:r>
                      <a:r>
                        <a:rPr lang="de-DE" sz="1600" b="1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b="1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criteria</a:t>
                      </a:r>
                      <a:r>
                        <a:rPr lang="de-DE" sz="1600" b="1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: </a:t>
                      </a:r>
                      <a:endParaRPr lang="de-DE" sz="1600" kern="1200" dirty="0">
                        <a:solidFill>
                          <a:schemeClr val="dk1"/>
                        </a:solidFill>
                        <a:effectLst/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Papers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that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only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focus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on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the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technical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requirements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of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Privacy-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Enhancing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Technologies 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Papers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that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do not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mention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legal and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regulatory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aspects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of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Privacy-</a:t>
                      </a: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Enhancing</a:t>
                      </a: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Technologies </a:t>
                      </a:r>
                    </a:p>
                  </a:txBody>
                  <a:tcPr marL="28800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745479"/>
                  </a:ext>
                </a:extLst>
              </a:tr>
            </a:tbl>
          </a:graphicData>
        </a:graphic>
      </p:graphicFrame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6A992FD3-D04B-F705-E5C4-C3413967B40B}"/>
              </a:ext>
            </a:extLst>
          </p:cNvPr>
          <p:cNvSpPr/>
          <p:nvPr/>
        </p:nvSpPr>
        <p:spPr bwMode="auto">
          <a:xfrm>
            <a:off x="8057599" y="2204864"/>
            <a:ext cx="1383012" cy="7203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Databases search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BB15CF5F-2640-05F5-5BCB-B850FB0FC5CA}"/>
              </a:ext>
            </a:extLst>
          </p:cNvPr>
          <p:cNvSpPr/>
          <p:nvPr/>
        </p:nvSpPr>
        <p:spPr bwMode="auto">
          <a:xfrm>
            <a:off x="8093302" y="3772328"/>
            <a:ext cx="1347309" cy="7203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Selection</a:t>
            </a:r>
            <a:r>
              <a:rPr lang="en-US" sz="15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222B894F-0D5A-2522-A644-EC3F087CDC00}"/>
              </a:ext>
            </a:extLst>
          </p:cNvPr>
          <p:cNvSpPr/>
          <p:nvPr/>
        </p:nvSpPr>
        <p:spPr bwMode="auto">
          <a:xfrm>
            <a:off x="10416480" y="3743616"/>
            <a:ext cx="1535390" cy="72039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Forward and backward search </a:t>
            </a: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99528ACC-4746-ADFF-4382-902BCA153834}"/>
              </a:ext>
            </a:extLst>
          </p:cNvPr>
          <p:cNvSpPr/>
          <p:nvPr/>
        </p:nvSpPr>
        <p:spPr bwMode="auto">
          <a:xfrm>
            <a:off x="10416480" y="2204864"/>
            <a:ext cx="1441083" cy="7203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5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Selected papers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0C58021-C6BC-B74C-5719-7E4D69358312}"/>
              </a:ext>
            </a:extLst>
          </p:cNvPr>
          <p:cNvCxnSpPr>
            <a:cxnSpLocks/>
          </p:cNvCxnSpPr>
          <p:nvPr/>
        </p:nvCxnSpPr>
        <p:spPr bwMode="auto">
          <a:xfrm>
            <a:off x="8672916" y="2925263"/>
            <a:ext cx="0" cy="81835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C8207F2-ACD6-0B05-BF16-D8F10C3882B6}"/>
              </a:ext>
            </a:extLst>
          </p:cNvPr>
          <p:cNvCxnSpPr>
            <a:cxnSpLocks/>
          </p:cNvCxnSpPr>
          <p:nvPr/>
        </p:nvCxnSpPr>
        <p:spPr bwMode="auto">
          <a:xfrm>
            <a:off x="9440611" y="4103815"/>
            <a:ext cx="975869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D495482E-3358-E086-8761-EC7F5C2C882C}"/>
              </a:ext>
            </a:extLst>
          </p:cNvPr>
          <p:cNvCxnSpPr>
            <a:cxnSpLocks/>
          </p:cNvCxnSpPr>
          <p:nvPr/>
        </p:nvCxnSpPr>
        <p:spPr bwMode="auto">
          <a:xfrm flipV="1">
            <a:off x="11184175" y="2925263"/>
            <a:ext cx="0" cy="81835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Prozess 15">
            <a:extLst>
              <a:ext uri="{FF2B5EF4-FFF2-40B4-BE49-F238E27FC236}">
                <a16:creationId xmlns:a16="http://schemas.microsoft.com/office/drawing/2014/main" id="{86D9D595-019D-5AB1-8181-AD4F96EECF1A}"/>
              </a:ext>
            </a:extLst>
          </p:cNvPr>
          <p:cNvSpPr/>
          <p:nvPr/>
        </p:nvSpPr>
        <p:spPr bwMode="auto">
          <a:xfrm>
            <a:off x="8974224" y="3089153"/>
            <a:ext cx="385940" cy="445701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63</a:t>
            </a:r>
          </a:p>
        </p:txBody>
      </p:sp>
      <p:sp>
        <p:nvSpPr>
          <p:cNvPr id="17" name="Prozess 16">
            <a:extLst>
              <a:ext uri="{FF2B5EF4-FFF2-40B4-BE49-F238E27FC236}">
                <a16:creationId xmlns:a16="http://schemas.microsoft.com/office/drawing/2014/main" id="{5C2354C2-1DCB-4385-7434-696B744906F9}"/>
              </a:ext>
            </a:extLst>
          </p:cNvPr>
          <p:cNvSpPr/>
          <p:nvPr/>
        </p:nvSpPr>
        <p:spPr bwMode="auto">
          <a:xfrm>
            <a:off x="9763886" y="4237047"/>
            <a:ext cx="385940" cy="445701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15</a:t>
            </a:r>
          </a:p>
        </p:txBody>
      </p:sp>
      <p:sp>
        <p:nvSpPr>
          <p:cNvPr id="18" name="Prozess 17">
            <a:extLst>
              <a:ext uri="{FF2B5EF4-FFF2-40B4-BE49-F238E27FC236}">
                <a16:creationId xmlns:a16="http://schemas.microsoft.com/office/drawing/2014/main" id="{EB5AE24C-6B8D-96E6-10B3-2BCC69BFAD5D}"/>
              </a:ext>
            </a:extLst>
          </p:cNvPr>
          <p:cNvSpPr/>
          <p:nvPr/>
        </p:nvSpPr>
        <p:spPr bwMode="auto">
          <a:xfrm>
            <a:off x="10634200" y="3135915"/>
            <a:ext cx="385940" cy="445701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9980557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6FEE22EF-CE78-4652-AF62-532A236F1ECD}" vid="{E8268B09-2135-444D-9711-C6D24C3A78C2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294C9C1-91CC-7A4E-8925-FCBC89C57364}">
  <we:reference id="wa104381411" version="2.4.1.0" store="de-DE" storeType="OMEX"/>
  <we:alternateReferences>
    <we:reference id="wa104381411" version="2.4.1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2692</Words>
  <Application>Microsoft Macintosh PowerPoint</Application>
  <PresentationFormat>Breitbild</PresentationFormat>
  <Paragraphs>612</Paragraphs>
  <Slides>31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2" baseType="lpstr">
      <vt:lpstr>Arial Unicode MS</vt:lpstr>
      <vt:lpstr>Acumin Pro</vt:lpstr>
      <vt:lpstr>Arial</vt:lpstr>
      <vt:lpstr>ArialMT</vt:lpstr>
      <vt:lpstr>Google Sans</vt:lpstr>
      <vt:lpstr>Helvetica Neue</vt:lpstr>
      <vt:lpstr>Symbol</vt:lpstr>
      <vt:lpstr>TUM Neue Helvetica 75 Bold</vt:lpstr>
      <vt:lpstr>URWPalladioL</vt:lpstr>
      <vt:lpstr>Wingdings</vt:lpstr>
      <vt:lpstr>Slides sebis 2013 2</vt:lpstr>
      <vt:lpstr>Exploring the Legal Perspective on the Use of Privacy-Enhancing Technologies for Data Privacy Compliance </vt:lpstr>
      <vt:lpstr>Outline</vt:lpstr>
      <vt:lpstr>Outline</vt:lpstr>
      <vt:lpstr>Data Protection Law and  Privacy-Enhancing Technologies </vt:lpstr>
      <vt:lpstr>Legal Experts and Privacy-Enhancing Technologies </vt:lpstr>
      <vt:lpstr>Outline</vt:lpstr>
      <vt:lpstr>Research Methodology </vt:lpstr>
      <vt:lpstr>Research Methodology </vt:lpstr>
      <vt:lpstr>Systematic Literature Review </vt:lpstr>
      <vt:lpstr>Semi-Structured Interviews </vt:lpstr>
      <vt:lpstr>Semi Structured Interviews – Demographics  </vt:lpstr>
      <vt:lpstr>Outline</vt:lpstr>
      <vt:lpstr>PowerPoint-Präsentation</vt:lpstr>
      <vt:lpstr>PowerPoint-Präsentation</vt:lpstr>
      <vt:lpstr>PowerPoint-Präsentation</vt:lpstr>
      <vt:lpstr>Challenges and Obstacles </vt:lpstr>
      <vt:lpstr>Regulatory – Legal Challenges  </vt:lpstr>
      <vt:lpstr>Technical – Legal Challenges </vt:lpstr>
      <vt:lpstr>Organizational Challenges  </vt:lpstr>
      <vt:lpstr>PowerPoint-Präsentation</vt:lpstr>
      <vt:lpstr>Solution Strategies </vt:lpstr>
      <vt:lpstr>Solution Strategies </vt:lpstr>
      <vt:lpstr>Fostering Collaboration of Technical and Legal Experts </vt:lpstr>
      <vt:lpstr>Improving Education </vt:lpstr>
      <vt:lpstr>Enhancing Guidance </vt:lpstr>
      <vt:lpstr>Challenges-Solutions Mapping </vt:lpstr>
      <vt:lpstr>Mapping Privacy-Enhancing Technologies and Data Protection Principles </vt:lpstr>
      <vt:lpstr>Mapping Privacy-Enhancing Technologies and Data Protection Principles </vt:lpstr>
      <vt:lpstr>Outline</vt:lpstr>
      <vt:lpstr>Discussion 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Legal Perspective on Educational Requirements for Understanding Privacy-Enhancing Technologies for Data Privacy Compliance</dc:title>
  <dc:creator>Hannah Kiel</dc:creator>
  <dc:description>Copyright sebis</dc:description>
  <cp:lastModifiedBy>Hannah Kiel</cp:lastModifiedBy>
  <cp:revision>134</cp:revision>
  <cp:lastPrinted>2023-03-14T16:12:12Z</cp:lastPrinted>
  <dcterms:created xsi:type="dcterms:W3CDTF">2023-03-12T10:11:24Z</dcterms:created>
  <dcterms:modified xsi:type="dcterms:W3CDTF">2023-10-13T09:37:03Z</dcterms:modified>
</cp:coreProperties>
</file>