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18"/>
  </p:notesMasterIdLst>
  <p:handoutMasterIdLst>
    <p:handoutMasterId r:id="rId19"/>
  </p:handoutMasterIdLst>
  <p:sldIdLst>
    <p:sldId id="647" r:id="rId2"/>
    <p:sldId id="672" r:id="rId3"/>
    <p:sldId id="693" r:id="rId4"/>
    <p:sldId id="711" r:id="rId5"/>
    <p:sldId id="706" r:id="rId6"/>
    <p:sldId id="708" r:id="rId7"/>
    <p:sldId id="709" r:id="rId8"/>
    <p:sldId id="719" r:id="rId9"/>
    <p:sldId id="724" r:id="rId10"/>
    <p:sldId id="725" r:id="rId11"/>
    <p:sldId id="723" r:id="rId12"/>
    <p:sldId id="702" r:id="rId13"/>
    <p:sldId id="721" r:id="rId14"/>
    <p:sldId id="673" r:id="rId15"/>
    <p:sldId id="722" r:id="rId16"/>
    <p:sldId id="716" r:id="rId17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55E"/>
    <a:srgbClr val="0065BD"/>
    <a:srgbClr val="ECE8C2"/>
    <a:srgbClr val="FFF4EA"/>
    <a:srgbClr val="C0C0C0"/>
    <a:srgbClr val="000000"/>
    <a:srgbClr val="41BEFF"/>
    <a:srgbClr val="FF8000"/>
    <a:srgbClr val="CB6C1D"/>
    <a:srgbClr val="91A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39" autoAdjust="0"/>
    <p:restoredTop sz="95662" autoAdjust="0"/>
  </p:normalViewPr>
  <p:slideViewPr>
    <p:cSldViewPr>
      <p:cViewPr varScale="1">
        <p:scale>
          <a:sx n="110" d="100"/>
          <a:sy n="110" d="100"/>
        </p:scale>
        <p:origin x="376" y="176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7AA93-3961-084D-99C3-3C4B1591E7C6}" type="doc">
      <dgm:prSet loTypeId="urn:microsoft.com/office/officeart/2005/8/layout/default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1353C8D4-14A3-C847-A017-DA149003FEEC}">
      <dgm:prSet phldrT="[Text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GB" sz="2000" dirty="0">
              <a:solidFill>
                <a:schemeClr val="tx1"/>
              </a:solidFill>
              <a:latin typeface="+mj-lt"/>
            </a:rPr>
            <a:t>Time Consuming</a:t>
          </a:r>
          <a:endParaRPr lang="en-GB" sz="2000" dirty="0">
            <a:solidFill>
              <a:schemeClr val="tx1"/>
            </a:solidFill>
          </a:endParaRPr>
        </a:p>
      </dgm:t>
    </dgm:pt>
    <dgm:pt modelId="{50DD2226-59FA-7F4B-9F82-0D547786230E}" type="parTrans" cxnId="{E55BDDF2-D645-C043-9294-CF90CAD739A6}">
      <dgm:prSet/>
      <dgm:spPr/>
      <dgm:t>
        <a:bodyPr/>
        <a:lstStyle/>
        <a:p>
          <a:endParaRPr lang="en-GB"/>
        </a:p>
      </dgm:t>
    </dgm:pt>
    <dgm:pt modelId="{438351CF-D0F7-9740-9DF3-F32EDA25CCDC}" type="sibTrans" cxnId="{E55BDDF2-D645-C043-9294-CF90CAD739A6}">
      <dgm:prSet/>
      <dgm:spPr/>
      <dgm:t>
        <a:bodyPr/>
        <a:lstStyle/>
        <a:p>
          <a:endParaRPr lang="en-GB"/>
        </a:p>
      </dgm:t>
    </dgm:pt>
    <dgm:pt modelId="{B3EE4F90-CA25-4B4F-80C2-912A583C6A05}">
      <dgm:prSet phldrT="[Text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GB" sz="2000" b="0" dirty="0">
              <a:solidFill>
                <a:schemeClr val="tx1"/>
              </a:solidFill>
              <a:latin typeface="+mj-lt"/>
            </a:rPr>
            <a:t>Erroneous</a:t>
          </a:r>
          <a:endParaRPr lang="en-GB" sz="2000" b="0" dirty="0"/>
        </a:p>
      </dgm:t>
    </dgm:pt>
    <dgm:pt modelId="{E1B87FF9-EC41-CC44-A68B-C3C9E14EEFB4}" type="parTrans" cxnId="{FEA823A7-A5EB-0E41-9CDC-287415468E55}">
      <dgm:prSet/>
      <dgm:spPr/>
      <dgm:t>
        <a:bodyPr/>
        <a:lstStyle/>
        <a:p>
          <a:endParaRPr lang="en-GB"/>
        </a:p>
      </dgm:t>
    </dgm:pt>
    <dgm:pt modelId="{0928BF13-1282-E94D-B7BE-333C54AA3FA4}" type="sibTrans" cxnId="{FEA823A7-A5EB-0E41-9CDC-287415468E55}">
      <dgm:prSet/>
      <dgm:spPr/>
      <dgm:t>
        <a:bodyPr/>
        <a:lstStyle/>
        <a:p>
          <a:endParaRPr lang="en-GB"/>
        </a:p>
      </dgm:t>
    </dgm:pt>
    <dgm:pt modelId="{11A7185C-6C32-8541-BF6D-072DACF733D1}">
      <dgm:prSet phldrT="[Text]" custT="1"/>
      <dgm:spPr>
        <a:effectLst>
          <a:innerShdw blurRad="114300">
            <a:prstClr val="black"/>
          </a:innerShdw>
        </a:effectLst>
      </dgm:spPr>
      <dgm:t>
        <a:bodyPr/>
        <a:lstStyle/>
        <a:p>
          <a:pPr>
            <a:buNone/>
          </a:pPr>
          <a:r>
            <a:rPr lang="en-GB" sz="2000" dirty="0">
              <a:solidFill>
                <a:schemeClr val="tx1"/>
              </a:solidFill>
              <a:latin typeface="Arial"/>
              <a:ea typeface="+mn-ea"/>
              <a:cs typeface="+mn-cs"/>
            </a:rPr>
            <a:t>Requires Domain Expertise.</a:t>
          </a:r>
          <a:endParaRPr lang="en-GB" sz="2000" dirty="0">
            <a:solidFill>
              <a:schemeClr val="tx1"/>
            </a:solidFill>
          </a:endParaRPr>
        </a:p>
      </dgm:t>
    </dgm:pt>
    <dgm:pt modelId="{EC936433-7966-9740-8476-A07B19A6260A}" type="parTrans" cxnId="{42C7A5C6-A028-4B47-8771-012DE6A22DAE}">
      <dgm:prSet/>
      <dgm:spPr/>
      <dgm:t>
        <a:bodyPr/>
        <a:lstStyle/>
        <a:p>
          <a:endParaRPr lang="en-GB"/>
        </a:p>
      </dgm:t>
    </dgm:pt>
    <dgm:pt modelId="{E0F771A9-8118-4C40-B6A1-956B0E6F3355}" type="sibTrans" cxnId="{42C7A5C6-A028-4B47-8771-012DE6A22DAE}">
      <dgm:prSet/>
      <dgm:spPr/>
      <dgm:t>
        <a:bodyPr/>
        <a:lstStyle/>
        <a:p>
          <a:endParaRPr lang="en-GB"/>
        </a:p>
      </dgm:t>
    </dgm:pt>
    <dgm:pt modelId="{715753A6-5C89-6343-9944-3C6948B9B9B7}">
      <dgm:prSet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GB" sz="2000" b="0" dirty="0">
              <a:solidFill>
                <a:schemeClr val="tx1"/>
              </a:solidFill>
              <a:latin typeface="+mj-lt"/>
            </a:rPr>
            <a:t>Costly</a:t>
          </a:r>
          <a:endParaRPr lang="en-GB" sz="2000" b="0" dirty="0"/>
        </a:p>
      </dgm:t>
    </dgm:pt>
    <dgm:pt modelId="{0E9742A7-CA7F-2B49-9826-D4CEE78AE38B}" type="parTrans" cxnId="{6FB7606F-B809-C64A-A944-482905F2F1F9}">
      <dgm:prSet/>
      <dgm:spPr/>
      <dgm:t>
        <a:bodyPr/>
        <a:lstStyle/>
        <a:p>
          <a:endParaRPr lang="en-GB"/>
        </a:p>
      </dgm:t>
    </dgm:pt>
    <dgm:pt modelId="{38E03D9E-6C63-5A41-90D6-BDDCF2EF8DB7}" type="sibTrans" cxnId="{6FB7606F-B809-C64A-A944-482905F2F1F9}">
      <dgm:prSet/>
      <dgm:spPr/>
      <dgm:t>
        <a:bodyPr/>
        <a:lstStyle/>
        <a:p>
          <a:endParaRPr lang="en-GB"/>
        </a:p>
      </dgm:t>
    </dgm:pt>
    <dgm:pt modelId="{3119FB0D-FFA7-0B47-A168-1C03B94110E3}">
      <dgm:prSet custT="1"/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sz="2000" b="0" dirty="0">
              <a:solidFill>
                <a:schemeClr val="tx1"/>
              </a:solidFill>
              <a:latin typeface="+mj-lt"/>
            </a:rPr>
            <a:t>Biased</a:t>
          </a:r>
          <a:endParaRPr lang="en-US" sz="2000" b="0" dirty="0">
            <a:solidFill>
              <a:schemeClr val="tx1"/>
            </a:solidFill>
          </a:endParaRPr>
        </a:p>
      </dgm:t>
    </dgm:pt>
    <dgm:pt modelId="{9C7FA5AC-8916-884F-BCF6-B2261A056757}" type="parTrans" cxnId="{6D21E454-D034-7041-866D-31A34799E43E}">
      <dgm:prSet/>
      <dgm:spPr/>
      <dgm:t>
        <a:bodyPr/>
        <a:lstStyle/>
        <a:p>
          <a:endParaRPr lang="en-GB"/>
        </a:p>
      </dgm:t>
    </dgm:pt>
    <dgm:pt modelId="{A7B36552-1DCB-C64A-9A22-40D219C4B66B}" type="sibTrans" cxnId="{6D21E454-D034-7041-866D-31A34799E43E}">
      <dgm:prSet/>
      <dgm:spPr/>
      <dgm:t>
        <a:bodyPr/>
        <a:lstStyle/>
        <a:p>
          <a:endParaRPr lang="en-GB"/>
        </a:p>
      </dgm:t>
    </dgm:pt>
    <dgm:pt modelId="{26322C3F-34F2-DF4D-BEF1-41C41F59798A}" type="pres">
      <dgm:prSet presAssocID="{C3D7AA93-3961-084D-99C3-3C4B1591E7C6}" presName="diagram" presStyleCnt="0">
        <dgm:presLayoutVars>
          <dgm:dir/>
          <dgm:resizeHandles val="exact"/>
        </dgm:presLayoutVars>
      </dgm:prSet>
      <dgm:spPr/>
    </dgm:pt>
    <dgm:pt modelId="{4F16A93E-A580-9248-89EC-184D67EB1563}" type="pres">
      <dgm:prSet presAssocID="{1353C8D4-14A3-C847-A017-DA149003FEEC}" presName="node" presStyleLbl="node1" presStyleIdx="0" presStyleCnt="5">
        <dgm:presLayoutVars>
          <dgm:bulletEnabled val="1"/>
        </dgm:presLayoutVars>
      </dgm:prSet>
      <dgm:spPr/>
    </dgm:pt>
    <dgm:pt modelId="{3C239B10-B850-6040-B72D-AB1822B3C06D}" type="pres">
      <dgm:prSet presAssocID="{438351CF-D0F7-9740-9DF3-F32EDA25CCDC}" presName="sibTrans" presStyleCnt="0"/>
      <dgm:spPr/>
    </dgm:pt>
    <dgm:pt modelId="{511A31A9-7C63-0240-AE65-5AF75D9FB6EC}" type="pres">
      <dgm:prSet presAssocID="{715753A6-5C89-6343-9944-3C6948B9B9B7}" presName="node" presStyleLbl="node1" presStyleIdx="1" presStyleCnt="5">
        <dgm:presLayoutVars>
          <dgm:bulletEnabled val="1"/>
        </dgm:presLayoutVars>
      </dgm:prSet>
      <dgm:spPr/>
    </dgm:pt>
    <dgm:pt modelId="{778ECC6B-B688-DC4A-A001-9AC59D997274}" type="pres">
      <dgm:prSet presAssocID="{38E03D9E-6C63-5A41-90D6-BDDCF2EF8DB7}" presName="sibTrans" presStyleCnt="0"/>
      <dgm:spPr/>
    </dgm:pt>
    <dgm:pt modelId="{E221AF80-53AF-C84F-B5F1-ED81F25C227C}" type="pres">
      <dgm:prSet presAssocID="{B3EE4F90-CA25-4B4F-80C2-912A583C6A05}" presName="node" presStyleLbl="node1" presStyleIdx="2" presStyleCnt="5">
        <dgm:presLayoutVars>
          <dgm:bulletEnabled val="1"/>
        </dgm:presLayoutVars>
      </dgm:prSet>
      <dgm:spPr/>
    </dgm:pt>
    <dgm:pt modelId="{91EF6D04-1D20-CE45-851B-594ACCA20D71}" type="pres">
      <dgm:prSet presAssocID="{0928BF13-1282-E94D-B7BE-333C54AA3FA4}" presName="sibTrans" presStyleCnt="0"/>
      <dgm:spPr/>
    </dgm:pt>
    <dgm:pt modelId="{E5D98BE4-13D9-1C44-93B8-7A20123619E2}" type="pres">
      <dgm:prSet presAssocID="{3119FB0D-FFA7-0B47-A168-1C03B94110E3}" presName="node" presStyleLbl="node1" presStyleIdx="3" presStyleCnt="5">
        <dgm:presLayoutVars>
          <dgm:bulletEnabled val="1"/>
        </dgm:presLayoutVars>
      </dgm:prSet>
      <dgm:spPr/>
    </dgm:pt>
    <dgm:pt modelId="{2C58F0AB-A873-834E-8348-5D56C7DF496D}" type="pres">
      <dgm:prSet presAssocID="{A7B36552-1DCB-C64A-9A22-40D219C4B66B}" presName="sibTrans" presStyleCnt="0"/>
      <dgm:spPr/>
    </dgm:pt>
    <dgm:pt modelId="{484A0A82-AEFD-C840-9AF6-45F5A241BB4A}" type="pres">
      <dgm:prSet presAssocID="{11A7185C-6C32-8541-BF6D-072DACF733D1}" presName="node" presStyleLbl="node1" presStyleIdx="4" presStyleCnt="5">
        <dgm:presLayoutVars>
          <dgm:bulletEnabled val="1"/>
        </dgm:presLayoutVars>
      </dgm:prSet>
      <dgm:spPr/>
    </dgm:pt>
  </dgm:ptLst>
  <dgm:cxnLst>
    <dgm:cxn modelId="{2651FE32-BB1E-704B-86E0-CB5942062E13}" type="presOf" srcId="{1353C8D4-14A3-C847-A017-DA149003FEEC}" destId="{4F16A93E-A580-9248-89EC-184D67EB1563}" srcOrd="0" destOrd="0" presId="urn:microsoft.com/office/officeart/2005/8/layout/default"/>
    <dgm:cxn modelId="{662FF544-8C54-244C-B8B2-D8B485502DCC}" type="presOf" srcId="{B3EE4F90-CA25-4B4F-80C2-912A583C6A05}" destId="{E221AF80-53AF-C84F-B5F1-ED81F25C227C}" srcOrd="0" destOrd="0" presId="urn:microsoft.com/office/officeart/2005/8/layout/default"/>
    <dgm:cxn modelId="{6D21E454-D034-7041-866D-31A34799E43E}" srcId="{C3D7AA93-3961-084D-99C3-3C4B1591E7C6}" destId="{3119FB0D-FFA7-0B47-A168-1C03B94110E3}" srcOrd="3" destOrd="0" parTransId="{9C7FA5AC-8916-884F-BCF6-B2261A056757}" sibTransId="{A7B36552-1DCB-C64A-9A22-40D219C4B66B}"/>
    <dgm:cxn modelId="{05D1055E-E852-0E4A-9FA6-92B6730139B4}" type="presOf" srcId="{715753A6-5C89-6343-9944-3C6948B9B9B7}" destId="{511A31A9-7C63-0240-AE65-5AF75D9FB6EC}" srcOrd="0" destOrd="0" presId="urn:microsoft.com/office/officeart/2005/8/layout/default"/>
    <dgm:cxn modelId="{6FB7606F-B809-C64A-A944-482905F2F1F9}" srcId="{C3D7AA93-3961-084D-99C3-3C4B1591E7C6}" destId="{715753A6-5C89-6343-9944-3C6948B9B9B7}" srcOrd="1" destOrd="0" parTransId="{0E9742A7-CA7F-2B49-9826-D4CEE78AE38B}" sibTransId="{38E03D9E-6C63-5A41-90D6-BDDCF2EF8DB7}"/>
    <dgm:cxn modelId="{FEA823A7-A5EB-0E41-9CDC-287415468E55}" srcId="{C3D7AA93-3961-084D-99C3-3C4B1591E7C6}" destId="{B3EE4F90-CA25-4B4F-80C2-912A583C6A05}" srcOrd="2" destOrd="0" parTransId="{E1B87FF9-EC41-CC44-A68B-C3C9E14EEFB4}" sibTransId="{0928BF13-1282-E94D-B7BE-333C54AA3FA4}"/>
    <dgm:cxn modelId="{42C7A5C6-A028-4B47-8771-012DE6A22DAE}" srcId="{C3D7AA93-3961-084D-99C3-3C4B1591E7C6}" destId="{11A7185C-6C32-8541-BF6D-072DACF733D1}" srcOrd="4" destOrd="0" parTransId="{EC936433-7966-9740-8476-A07B19A6260A}" sibTransId="{E0F771A9-8118-4C40-B6A1-956B0E6F3355}"/>
    <dgm:cxn modelId="{A1D423D3-A982-C248-9187-23595E4EEC43}" type="presOf" srcId="{C3D7AA93-3961-084D-99C3-3C4B1591E7C6}" destId="{26322C3F-34F2-DF4D-BEF1-41C41F59798A}" srcOrd="0" destOrd="0" presId="urn:microsoft.com/office/officeart/2005/8/layout/default"/>
    <dgm:cxn modelId="{43D5A9E6-D89D-6D45-9D67-4F61998F1A02}" type="presOf" srcId="{11A7185C-6C32-8541-BF6D-072DACF733D1}" destId="{484A0A82-AEFD-C840-9AF6-45F5A241BB4A}" srcOrd="0" destOrd="0" presId="urn:microsoft.com/office/officeart/2005/8/layout/default"/>
    <dgm:cxn modelId="{E55BDDF2-D645-C043-9294-CF90CAD739A6}" srcId="{C3D7AA93-3961-084D-99C3-3C4B1591E7C6}" destId="{1353C8D4-14A3-C847-A017-DA149003FEEC}" srcOrd="0" destOrd="0" parTransId="{50DD2226-59FA-7F4B-9F82-0D547786230E}" sibTransId="{438351CF-D0F7-9740-9DF3-F32EDA25CCDC}"/>
    <dgm:cxn modelId="{1DCFDAFC-E926-5149-8D74-F4E7A06B0A79}" type="presOf" srcId="{3119FB0D-FFA7-0B47-A168-1C03B94110E3}" destId="{E5D98BE4-13D9-1C44-93B8-7A20123619E2}" srcOrd="0" destOrd="0" presId="urn:microsoft.com/office/officeart/2005/8/layout/default"/>
    <dgm:cxn modelId="{5052848B-94C3-C644-8121-471EF7B87596}" type="presParOf" srcId="{26322C3F-34F2-DF4D-BEF1-41C41F59798A}" destId="{4F16A93E-A580-9248-89EC-184D67EB1563}" srcOrd="0" destOrd="0" presId="urn:microsoft.com/office/officeart/2005/8/layout/default"/>
    <dgm:cxn modelId="{94CADD95-890F-C04E-9160-D06FEE2E41D0}" type="presParOf" srcId="{26322C3F-34F2-DF4D-BEF1-41C41F59798A}" destId="{3C239B10-B850-6040-B72D-AB1822B3C06D}" srcOrd="1" destOrd="0" presId="urn:microsoft.com/office/officeart/2005/8/layout/default"/>
    <dgm:cxn modelId="{BEAA14C7-08B1-684A-BA72-A7BA99BB0898}" type="presParOf" srcId="{26322C3F-34F2-DF4D-BEF1-41C41F59798A}" destId="{511A31A9-7C63-0240-AE65-5AF75D9FB6EC}" srcOrd="2" destOrd="0" presId="urn:microsoft.com/office/officeart/2005/8/layout/default"/>
    <dgm:cxn modelId="{B48115FB-D298-0B4A-9482-61666EFDC906}" type="presParOf" srcId="{26322C3F-34F2-DF4D-BEF1-41C41F59798A}" destId="{778ECC6B-B688-DC4A-A001-9AC59D997274}" srcOrd="3" destOrd="0" presId="urn:microsoft.com/office/officeart/2005/8/layout/default"/>
    <dgm:cxn modelId="{A7AD18EC-3024-2B4C-A36B-C14997DA7FC7}" type="presParOf" srcId="{26322C3F-34F2-DF4D-BEF1-41C41F59798A}" destId="{E221AF80-53AF-C84F-B5F1-ED81F25C227C}" srcOrd="4" destOrd="0" presId="urn:microsoft.com/office/officeart/2005/8/layout/default"/>
    <dgm:cxn modelId="{CA2F5886-59C4-9143-8B06-EC5AD71F3405}" type="presParOf" srcId="{26322C3F-34F2-DF4D-BEF1-41C41F59798A}" destId="{91EF6D04-1D20-CE45-851B-594ACCA20D71}" srcOrd="5" destOrd="0" presId="urn:microsoft.com/office/officeart/2005/8/layout/default"/>
    <dgm:cxn modelId="{39D2BA97-2001-6C42-B43C-F31F0FE1068A}" type="presParOf" srcId="{26322C3F-34F2-DF4D-BEF1-41C41F59798A}" destId="{E5D98BE4-13D9-1C44-93B8-7A20123619E2}" srcOrd="6" destOrd="0" presId="urn:microsoft.com/office/officeart/2005/8/layout/default"/>
    <dgm:cxn modelId="{D4288914-AAF4-6743-B6ED-5160AE6FB6A3}" type="presParOf" srcId="{26322C3F-34F2-DF4D-BEF1-41C41F59798A}" destId="{2C58F0AB-A873-834E-8348-5D56C7DF496D}" srcOrd="7" destOrd="0" presId="urn:microsoft.com/office/officeart/2005/8/layout/default"/>
    <dgm:cxn modelId="{3A1228DC-FC8B-D245-A47A-DBA22DF86425}" type="presParOf" srcId="{26322C3F-34F2-DF4D-BEF1-41C41F59798A}" destId="{484A0A82-AEFD-C840-9AF6-45F5A241BB4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7B7D0D-E2D5-6B4C-9697-3A7A8AAF4DF4}" type="doc">
      <dgm:prSet loTypeId="urn:microsoft.com/office/officeart/2005/8/layout/vList5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7C8879E0-4D52-2848-9DB6-37DDFF3F28A9}">
      <dgm:prSet phldrT="[Text]" custT="1"/>
      <dgm:spPr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chemeClr val="accent4">
              <a:lumMod val="75000"/>
              <a:lumOff val="25000"/>
            </a:schemeClr>
          </a:inn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Produces a concise and fluent summary</a:t>
          </a:r>
          <a:endParaRPr lang="en-GB" sz="20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60C2F87C-8734-C34D-A866-0247A10E2484}" type="parTrans" cxnId="{6288F538-F262-8C46-BB42-AB0BC49FCCFB}">
      <dgm:prSet/>
      <dgm:spPr/>
      <dgm:t>
        <a:bodyPr/>
        <a:lstStyle/>
        <a:p>
          <a:endParaRPr lang="en-GB"/>
        </a:p>
      </dgm:t>
    </dgm:pt>
    <dgm:pt modelId="{CA71AD74-88E0-0C44-B68C-353AAF35B4B6}" type="sibTrans" cxnId="{6288F538-F262-8C46-BB42-AB0BC49FCCFB}">
      <dgm:prSet/>
      <dgm:spPr/>
      <dgm:t>
        <a:bodyPr/>
        <a:lstStyle/>
        <a:p>
          <a:endParaRPr lang="en-GB"/>
        </a:p>
      </dgm:t>
    </dgm:pt>
    <dgm:pt modelId="{5470AF45-57AA-CF4A-8202-F09014987FAD}">
      <dgm:prSet phldrT="[Text]" custT="1"/>
      <dgm:spPr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prstClr val="black"/>
          </a:inn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Preserves the meaning of the original text document</a:t>
          </a:r>
          <a:endParaRPr lang="en-GB" sz="20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gm:t>
    </dgm:pt>
    <dgm:pt modelId="{79E05C4C-BBF5-DA46-9FEA-09F8244BC5E2}" type="parTrans" cxnId="{9A16D49F-313B-C841-B164-494DA0D67DEB}">
      <dgm:prSet/>
      <dgm:spPr/>
      <dgm:t>
        <a:bodyPr/>
        <a:lstStyle/>
        <a:p>
          <a:endParaRPr lang="en-GB"/>
        </a:p>
      </dgm:t>
    </dgm:pt>
    <dgm:pt modelId="{AFECCC0E-08C9-8E47-B04B-4AD20AC233B4}" type="sibTrans" cxnId="{9A16D49F-313B-C841-B164-494DA0D67DEB}">
      <dgm:prSet/>
      <dgm:spPr/>
      <dgm:t>
        <a:bodyPr/>
        <a:lstStyle/>
        <a:p>
          <a:endParaRPr lang="en-GB"/>
        </a:p>
      </dgm:t>
    </dgm:pt>
    <dgm:pt modelId="{B228D2BF-539E-3C4E-A68B-7DB73C25E450}">
      <dgm:prSet phldrT="[Text]" custT="1"/>
      <dgm:spPr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prstClr val="black"/>
          </a:inn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Does not contain repetition of the same information</a:t>
          </a:r>
        </a:p>
      </dgm:t>
    </dgm:pt>
    <dgm:pt modelId="{DB2EF2DA-0BED-DD4F-9FCE-D921CEA9D82C}" type="parTrans" cxnId="{851ED5E3-D59D-5C49-A436-1A992E23661F}">
      <dgm:prSet/>
      <dgm:spPr/>
      <dgm:t>
        <a:bodyPr/>
        <a:lstStyle/>
        <a:p>
          <a:endParaRPr lang="en-GB"/>
        </a:p>
      </dgm:t>
    </dgm:pt>
    <dgm:pt modelId="{C414F723-8DE1-AC4C-965B-743D5BE67864}" type="sibTrans" cxnId="{851ED5E3-D59D-5C49-A436-1A992E23661F}">
      <dgm:prSet/>
      <dgm:spPr/>
      <dgm:t>
        <a:bodyPr/>
        <a:lstStyle/>
        <a:p>
          <a:endParaRPr lang="en-GB"/>
        </a:p>
      </dgm:t>
    </dgm:pt>
    <dgm:pt modelId="{0E1FA8D8-D954-2D40-95F6-66559EA2A42A}">
      <dgm:prSet custT="1"/>
      <dgm:spPr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prstClr val="black"/>
          </a:inn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Does not require domain expertise</a:t>
          </a:r>
        </a:p>
      </dgm:t>
    </dgm:pt>
    <dgm:pt modelId="{BB6AA873-5B71-F548-BC31-93FBB1BE6C49}" type="parTrans" cxnId="{EA6F16D0-3D6F-A341-8046-976AF5C1FFDC}">
      <dgm:prSet/>
      <dgm:spPr/>
      <dgm:t>
        <a:bodyPr/>
        <a:lstStyle/>
        <a:p>
          <a:endParaRPr lang="en-GB"/>
        </a:p>
      </dgm:t>
    </dgm:pt>
    <dgm:pt modelId="{002A69D1-ED6C-8E4B-9F83-325B48D04DF6}" type="sibTrans" cxnId="{EA6F16D0-3D6F-A341-8046-976AF5C1FFDC}">
      <dgm:prSet/>
      <dgm:spPr/>
      <dgm:t>
        <a:bodyPr/>
        <a:lstStyle/>
        <a:p>
          <a:endParaRPr lang="en-GB"/>
        </a:p>
      </dgm:t>
    </dgm:pt>
    <dgm:pt modelId="{6E482F14-AB46-614E-B797-B006A6EF9FDC}" type="pres">
      <dgm:prSet presAssocID="{087B7D0D-E2D5-6B4C-9697-3A7A8AAF4DF4}" presName="Name0" presStyleCnt="0">
        <dgm:presLayoutVars>
          <dgm:dir/>
          <dgm:animLvl val="lvl"/>
          <dgm:resizeHandles val="exact"/>
        </dgm:presLayoutVars>
      </dgm:prSet>
      <dgm:spPr/>
    </dgm:pt>
    <dgm:pt modelId="{A7D2F0F6-476F-1140-B9DD-2D7266CD71CC}" type="pres">
      <dgm:prSet presAssocID="{7C8879E0-4D52-2848-9DB6-37DDFF3F28A9}" presName="linNode" presStyleCnt="0"/>
      <dgm:spPr/>
    </dgm:pt>
    <dgm:pt modelId="{B62E9EA6-A934-C745-BA11-55275A061A02}" type="pres">
      <dgm:prSet presAssocID="{7C8879E0-4D52-2848-9DB6-37DDFF3F28A9}" presName="parentText" presStyleLbl="node1" presStyleIdx="0" presStyleCnt="4" custScaleX="220978">
        <dgm:presLayoutVars>
          <dgm:chMax val="1"/>
          <dgm:bulletEnabled val="1"/>
        </dgm:presLayoutVars>
      </dgm:prSet>
      <dgm:spPr>
        <a:xfrm>
          <a:off x="976134" y="1896"/>
          <a:ext cx="7814977" cy="912207"/>
        </a:xfrm>
        <a:prstGeom prst="roundRect">
          <a:avLst/>
        </a:prstGeom>
      </dgm:spPr>
    </dgm:pt>
    <dgm:pt modelId="{CA5902A8-82F2-2949-8D6A-FE3F04B9655E}" type="pres">
      <dgm:prSet presAssocID="{CA71AD74-88E0-0C44-B68C-353AAF35B4B6}" presName="sp" presStyleCnt="0"/>
      <dgm:spPr/>
    </dgm:pt>
    <dgm:pt modelId="{13155349-ADCA-4D49-BA17-B43EC35FD14B}" type="pres">
      <dgm:prSet presAssocID="{5470AF45-57AA-CF4A-8202-F09014987FAD}" presName="linNode" presStyleCnt="0"/>
      <dgm:spPr/>
    </dgm:pt>
    <dgm:pt modelId="{B3EA187F-E901-ED4E-98E3-7003D5B866EA}" type="pres">
      <dgm:prSet presAssocID="{5470AF45-57AA-CF4A-8202-F09014987FAD}" presName="parentText" presStyleLbl="node1" presStyleIdx="1" presStyleCnt="4" custScaleX="220978">
        <dgm:presLayoutVars>
          <dgm:chMax val="1"/>
          <dgm:bulletEnabled val="1"/>
        </dgm:presLayoutVars>
      </dgm:prSet>
      <dgm:spPr>
        <a:xfrm>
          <a:off x="976134" y="959714"/>
          <a:ext cx="7814977" cy="912207"/>
        </a:xfrm>
        <a:prstGeom prst="roundRect">
          <a:avLst/>
        </a:prstGeom>
      </dgm:spPr>
    </dgm:pt>
    <dgm:pt modelId="{C88D782E-6436-D24C-8611-8FF72DF6A269}" type="pres">
      <dgm:prSet presAssocID="{AFECCC0E-08C9-8E47-B04B-4AD20AC233B4}" presName="sp" presStyleCnt="0"/>
      <dgm:spPr/>
    </dgm:pt>
    <dgm:pt modelId="{A35FE2E7-6734-FB4F-A5FB-513B287E6CB0}" type="pres">
      <dgm:prSet presAssocID="{B228D2BF-539E-3C4E-A68B-7DB73C25E450}" presName="linNode" presStyleCnt="0"/>
      <dgm:spPr/>
    </dgm:pt>
    <dgm:pt modelId="{7D9458FE-F9AF-2F41-8398-30EC02579045}" type="pres">
      <dgm:prSet presAssocID="{B228D2BF-539E-3C4E-A68B-7DB73C25E450}" presName="parentText" presStyleLbl="node1" presStyleIdx="2" presStyleCnt="4" custScaleX="222575">
        <dgm:presLayoutVars>
          <dgm:chMax val="1"/>
          <dgm:bulletEnabled val="1"/>
        </dgm:presLayoutVars>
      </dgm:prSet>
      <dgm:spPr>
        <a:xfrm>
          <a:off x="976134" y="1917531"/>
          <a:ext cx="7871456" cy="912207"/>
        </a:xfrm>
        <a:prstGeom prst="roundRect">
          <a:avLst/>
        </a:prstGeom>
      </dgm:spPr>
    </dgm:pt>
    <dgm:pt modelId="{AEA87E89-7BBD-A443-B26B-3DB35EB9A8F3}" type="pres">
      <dgm:prSet presAssocID="{C414F723-8DE1-AC4C-965B-743D5BE67864}" presName="sp" presStyleCnt="0"/>
      <dgm:spPr/>
    </dgm:pt>
    <dgm:pt modelId="{955E1556-A350-7244-8582-DA492F6185B5}" type="pres">
      <dgm:prSet presAssocID="{0E1FA8D8-D954-2D40-95F6-66559EA2A42A}" presName="linNode" presStyleCnt="0"/>
      <dgm:spPr/>
    </dgm:pt>
    <dgm:pt modelId="{69C25E6A-F7CF-5745-9387-90BCCFE61328}" type="pres">
      <dgm:prSet presAssocID="{0E1FA8D8-D954-2D40-95F6-66559EA2A42A}" presName="parentText" presStyleLbl="node1" presStyleIdx="3" presStyleCnt="4" custScaleX="222575">
        <dgm:presLayoutVars>
          <dgm:chMax val="1"/>
          <dgm:bulletEnabled val="1"/>
        </dgm:presLayoutVars>
      </dgm:prSet>
      <dgm:spPr>
        <a:xfrm>
          <a:off x="976134" y="2875349"/>
          <a:ext cx="7871456" cy="912207"/>
        </a:xfrm>
        <a:prstGeom prst="roundRect">
          <a:avLst/>
        </a:prstGeom>
      </dgm:spPr>
    </dgm:pt>
  </dgm:ptLst>
  <dgm:cxnLst>
    <dgm:cxn modelId="{0D228427-ECB3-6D4F-B1F0-460E7A9D23DA}" type="presOf" srcId="{B228D2BF-539E-3C4E-A68B-7DB73C25E450}" destId="{7D9458FE-F9AF-2F41-8398-30EC02579045}" srcOrd="0" destOrd="0" presId="urn:microsoft.com/office/officeart/2005/8/layout/vList5"/>
    <dgm:cxn modelId="{EFB4362D-C7EB-FB46-97A1-B3FB2200B465}" type="presOf" srcId="{5470AF45-57AA-CF4A-8202-F09014987FAD}" destId="{B3EA187F-E901-ED4E-98E3-7003D5B866EA}" srcOrd="0" destOrd="0" presId="urn:microsoft.com/office/officeart/2005/8/layout/vList5"/>
    <dgm:cxn modelId="{6288F538-F262-8C46-BB42-AB0BC49FCCFB}" srcId="{087B7D0D-E2D5-6B4C-9697-3A7A8AAF4DF4}" destId="{7C8879E0-4D52-2848-9DB6-37DDFF3F28A9}" srcOrd="0" destOrd="0" parTransId="{60C2F87C-8734-C34D-A866-0247A10E2484}" sibTransId="{CA71AD74-88E0-0C44-B68C-353AAF35B4B6}"/>
    <dgm:cxn modelId="{6C6C448C-121C-594A-A9DB-8298DA8DD3AD}" type="presOf" srcId="{087B7D0D-E2D5-6B4C-9697-3A7A8AAF4DF4}" destId="{6E482F14-AB46-614E-B797-B006A6EF9FDC}" srcOrd="0" destOrd="0" presId="urn:microsoft.com/office/officeart/2005/8/layout/vList5"/>
    <dgm:cxn modelId="{4C465999-0BB8-1541-B69F-4BCE596A6C5D}" type="presOf" srcId="{0E1FA8D8-D954-2D40-95F6-66559EA2A42A}" destId="{69C25E6A-F7CF-5745-9387-90BCCFE61328}" srcOrd="0" destOrd="0" presId="urn:microsoft.com/office/officeart/2005/8/layout/vList5"/>
    <dgm:cxn modelId="{9A16D49F-313B-C841-B164-494DA0D67DEB}" srcId="{087B7D0D-E2D5-6B4C-9697-3A7A8AAF4DF4}" destId="{5470AF45-57AA-CF4A-8202-F09014987FAD}" srcOrd="1" destOrd="0" parTransId="{79E05C4C-BBF5-DA46-9FEA-09F8244BC5E2}" sibTransId="{AFECCC0E-08C9-8E47-B04B-4AD20AC233B4}"/>
    <dgm:cxn modelId="{EA6F16D0-3D6F-A341-8046-976AF5C1FFDC}" srcId="{087B7D0D-E2D5-6B4C-9697-3A7A8AAF4DF4}" destId="{0E1FA8D8-D954-2D40-95F6-66559EA2A42A}" srcOrd="3" destOrd="0" parTransId="{BB6AA873-5B71-F548-BC31-93FBB1BE6C49}" sibTransId="{002A69D1-ED6C-8E4B-9F83-325B48D04DF6}"/>
    <dgm:cxn modelId="{851ED5E3-D59D-5C49-A436-1A992E23661F}" srcId="{087B7D0D-E2D5-6B4C-9697-3A7A8AAF4DF4}" destId="{B228D2BF-539E-3C4E-A68B-7DB73C25E450}" srcOrd="2" destOrd="0" parTransId="{DB2EF2DA-0BED-DD4F-9FCE-D921CEA9D82C}" sibTransId="{C414F723-8DE1-AC4C-965B-743D5BE67864}"/>
    <dgm:cxn modelId="{661438E9-3588-FE46-A3F3-538B3C7CA887}" type="presOf" srcId="{7C8879E0-4D52-2848-9DB6-37DDFF3F28A9}" destId="{B62E9EA6-A934-C745-BA11-55275A061A02}" srcOrd="0" destOrd="0" presId="urn:microsoft.com/office/officeart/2005/8/layout/vList5"/>
    <dgm:cxn modelId="{A9AF94FF-617C-4B44-AE27-DB459041C851}" type="presParOf" srcId="{6E482F14-AB46-614E-B797-B006A6EF9FDC}" destId="{A7D2F0F6-476F-1140-B9DD-2D7266CD71CC}" srcOrd="0" destOrd="0" presId="urn:microsoft.com/office/officeart/2005/8/layout/vList5"/>
    <dgm:cxn modelId="{B913E639-8618-F949-B08F-9F06864C1A41}" type="presParOf" srcId="{A7D2F0F6-476F-1140-B9DD-2D7266CD71CC}" destId="{B62E9EA6-A934-C745-BA11-55275A061A02}" srcOrd="0" destOrd="0" presId="urn:microsoft.com/office/officeart/2005/8/layout/vList5"/>
    <dgm:cxn modelId="{1CFF48A4-5568-9045-8271-9A038830BBE4}" type="presParOf" srcId="{6E482F14-AB46-614E-B797-B006A6EF9FDC}" destId="{CA5902A8-82F2-2949-8D6A-FE3F04B9655E}" srcOrd="1" destOrd="0" presId="urn:microsoft.com/office/officeart/2005/8/layout/vList5"/>
    <dgm:cxn modelId="{52FAAFFD-CAF1-A441-969E-F521706AF6E7}" type="presParOf" srcId="{6E482F14-AB46-614E-B797-B006A6EF9FDC}" destId="{13155349-ADCA-4D49-BA17-B43EC35FD14B}" srcOrd="2" destOrd="0" presId="urn:microsoft.com/office/officeart/2005/8/layout/vList5"/>
    <dgm:cxn modelId="{4A3829F8-2208-CF43-8170-2E4ABA7BE3C5}" type="presParOf" srcId="{13155349-ADCA-4D49-BA17-B43EC35FD14B}" destId="{B3EA187F-E901-ED4E-98E3-7003D5B866EA}" srcOrd="0" destOrd="0" presId="urn:microsoft.com/office/officeart/2005/8/layout/vList5"/>
    <dgm:cxn modelId="{BB9C42AA-E1B6-CE41-AB78-51E9CBF5FE90}" type="presParOf" srcId="{6E482F14-AB46-614E-B797-B006A6EF9FDC}" destId="{C88D782E-6436-D24C-8611-8FF72DF6A269}" srcOrd="3" destOrd="0" presId="urn:microsoft.com/office/officeart/2005/8/layout/vList5"/>
    <dgm:cxn modelId="{357CD725-8E32-E34B-8A1F-F05CA9CEF42C}" type="presParOf" srcId="{6E482F14-AB46-614E-B797-B006A6EF9FDC}" destId="{A35FE2E7-6734-FB4F-A5FB-513B287E6CB0}" srcOrd="4" destOrd="0" presId="urn:microsoft.com/office/officeart/2005/8/layout/vList5"/>
    <dgm:cxn modelId="{A9F6A1B2-057E-3444-808B-D2CE7D3BBC9F}" type="presParOf" srcId="{A35FE2E7-6734-FB4F-A5FB-513B287E6CB0}" destId="{7D9458FE-F9AF-2F41-8398-30EC02579045}" srcOrd="0" destOrd="0" presId="urn:microsoft.com/office/officeart/2005/8/layout/vList5"/>
    <dgm:cxn modelId="{0C97F71E-35CE-9C4A-8A61-34267CE50632}" type="presParOf" srcId="{6E482F14-AB46-614E-B797-B006A6EF9FDC}" destId="{AEA87E89-7BBD-A443-B26B-3DB35EB9A8F3}" srcOrd="5" destOrd="0" presId="urn:microsoft.com/office/officeart/2005/8/layout/vList5"/>
    <dgm:cxn modelId="{5509BDDD-422C-7A4B-BD49-8ED331094827}" type="presParOf" srcId="{6E482F14-AB46-614E-B797-B006A6EF9FDC}" destId="{955E1556-A350-7244-8582-DA492F6185B5}" srcOrd="6" destOrd="0" presId="urn:microsoft.com/office/officeart/2005/8/layout/vList5"/>
    <dgm:cxn modelId="{1F3FCEE0-0569-7D40-8702-3B45CD5DF6BA}" type="presParOf" srcId="{955E1556-A350-7244-8582-DA492F6185B5}" destId="{69C25E6A-F7CF-5745-9387-90BCCFE613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21891E-4B50-E64F-AFCC-CDEE63F35C62}" type="doc">
      <dgm:prSet loTypeId="urn:microsoft.com/office/officeart/2008/layout/VerticalCurvedList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CA440997-2F80-774B-98AC-21B1D4ED9919}" type="pres">
      <dgm:prSet presAssocID="{5821891E-4B50-E64F-AFCC-CDEE63F35C62}" presName="Name0" presStyleCnt="0">
        <dgm:presLayoutVars>
          <dgm:chMax val="7"/>
          <dgm:chPref val="7"/>
          <dgm:dir/>
        </dgm:presLayoutVars>
      </dgm:prSet>
      <dgm:spPr/>
    </dgm:pt>
    <dgm:pt modelId="{3C4E36BA-1CFB-CC4D-8B68-472E2E221748}" type="pres">
      <dgm:prSet presAssocID="{5821891E-4B50-E64F-AFCC-CDEE63F35C62}" presName="Name1" presStyleCnt="0"/>
      <dgm:spPr/>
    </dgm:pt>
    <dgm:pt modelId="{19D296D0-7A84-E64B-A0C7-0A6595C1752B}" type="pres">
      <dgm:prSet presAssocID="{5821891E-4B50-E64F-AFCC-CDEE63F35C62}" presName="cycle" presStyleCnt="0"/>
      <dgm:spPr/>
    </dgm:pt>
    <dgm:pt modelId="{EED34A86-B95F-BC44-A3C0-A48FC3C3B1EF}" type="pres">
      <dgm:prSet presAssocID="{5821891E-4B50-E64F-AFCC-CDEE63F35C62}" presName="srcNode" presStyleLbl="node1" presStyleIdx="0" presStyleCnt="0"/>
      <dgm:spPr/>
    </dgm:pt>
    <dgm:pt modelId="{24B57A6F-1C18-6C4C-A492-E8647F7107C0}" type="pres">
      <dgm:prSet presAssocID="{5821891E-4B50-E64F-AFCC-CDEE63F35C62}" presName="conn" presStyleLbl="parChTrans1D2" presStyleIdx="0" presStyleCnt="1"/>
      <dgm:spPr/>
    </dgm:pt>
    <dgm:pt modelId="{049A7002-77AC-DF46-B1F7-7793B0E4FE17}" type="pres">
      <dgm:prSet presAssocID="{5821891E-4B50-E64F-AFCC-CDEE63F35C62}" presName="extraNode" presStyleLbl="node1" presStyleIdx="0" presStyleCnt="0"/>
      <dgm:spPr/>
    </dgm:pt>
    <dgm:pt modelId="{8918CFDF-65FB-9C41-AFEC-D79AA0EC6B91}" type="pres">
      <dgm:prSet presAssocID="{5821891E-4B50-E64F-AFCC-CDEE63F35C62}" presName="dstNode" presStyleLbl="node1" presStyleIdx="0" presStyleCnt="0"/>
      <dgm:spPr/>
    </dgm:pt>
  </dgm:ptLst>
  <dgm:cxnLst>
    <dgm:cxn modelId="{FE056C9F-AFCA-CB45-BBBE-77C29D6B042C}" type="presOf" srcId="{5821891E-4B50-E64F-AFCC-CDEE63F35C62}" destId="{CA440997-2F80-774B-98AC-21B1D4ED9919}" srcOrd="0" destOrd="0" presId="urn:microsoft.com/office/officeart/2008/layout/VerticalCurvedList"/>
    <dgm:cxn modelId="{54B1A55A-12D0-3C49-84F8-EC9E150DD6FA}" type="presParOf" srcId="{CA440997-2F80-774B-98AC-21B1D4ED9919}" destId="{3C4E36BA-1CFB-CC4D-8B68-472E2E221748}" srcOrd="0" destOrd="0" presId="urn:microsoft.com/office/officeart/2008/layout/VerticalCurvedList"/>
    <dgm:cxn modelId="{32BD3EBE-A588-264B-B61C-0DB895D91E75}" type="presParOf" srcId="{3C4E36BA-1CFB-CC4D-8B68-472E2E221748}" destId="{19D296D0-7A84-E64B-A0C7-0A6595C1752B}" srcOrd="0" destOrd="0" presId="urn:microsoft.com/office/officeart/2008/layout/VerticalCurvedList"/>
    <dgm:cxn modelId="{02EBA8F4-8AFB-2A46-88BA-7CAD0E9C2AC5}" type="presParOf" srcId="{19D296D0-7A84-E64B-A0C7-0A6595C1752B}" destId="{EED34A86-B95F-BC44-A3C0-A48FC3C3B1EF}" srcOrd="0" destOrd="0" presId="urn:microsoft.com/office/officeart/2008/layout/VerticalCurvedList"/>
    <dgm:cxn modelId="{65414623-F3C4-CB4E-8074-D5BD2ACD44FF}" type="presParOf" srcId="{19D296D0-7A84-E64B-A0C7-0A6595C1752B}" destId="{24B57A6F-1C18-6C4C-A492-E8647F7107C0}" srcOrd="1" destOrd="0" presId="urn:microsoft.com/office/officeart/2008/layout/VerticalCurvedList"/>
    <dgm:cxn modelId="{96CD5A6C-0D02-6A4E-A02F-478A370DB3F0}" type="presParOf" srcId="{19D296D0-7A84-E64B-A0C7-0A6595C1752B}" destId="{049A7002-77AC-DF46-B1F7-7793B0E4FE17}" srcOrd="2" destOrd="0" presId="urn:microsoft.com/office/officeart/2008/layout/VerticalCurvedList"/>
    <dgm:cxn modelId="{637CD855-A9DC-0342-A6BA-EEE26A8AB308}" type="presParOf" srcId="{19D296D0-7A84-E64B-A0C7-0A6595C1752B}" destId="{8918CFDF-65FB-9C41-AFEC-D79AA0EC6B91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EC030C-DD99-6940-9291-9ED5E85FCBF0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B0B013-6AEE-9343-8FA5-1454DC009DE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800" b="1" dirty="0">
              <a:solidFill>
                <a:schemeClr val="tx1"/>
              </a:solidFill>
            </a:rPr>
            <a:t>GPT-2</a:t>
          </a:r>
        </a:p>
      </dgm:t>
    </dgm:pt>
    <dgm:pt modelId="{300E635E-6648-3C4D-8A86-DE221F562AEC}" type="parTrans" cxnId="{95E668DA-30DC-6948-AB91-42FED5063BCC}">
      <dgm:prSet/>
      <dgm:spPr/>
      <dgm:t>
        <a:bodyPr/>
        <a:lstStyle/>
        <a:p>
          <a:endParaRPr lang="en-GB"/>
        </a:p>
      </dgm:t>
    </dgm:pt>
    <dgm:pt modelId="{6468289F-850B-B040-BD0B-E26B6E0B756D}" type="sibTrans" cxnId="{95E668DA-30DC-6948-AB91-42FED5063BC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B6982987-D4D1-4C46-B94E-223D6BDC8122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BERT</a:t>
          </a:r>
        </a:p>
      </dgm:t>
    </dgm:pt>
    <dgm:pt modelId="{2650D75C-42B8-C244-87A7-F7241339BDBA}" type="parTrans" cxnId="{74480AC5-95CA-B64F-A6E9-2F303254DB73}">
      <dgm:prSet/>
      <dgm:spPr/>
      <dgm:t>
        <a:bodyPr/>
        <a:lstStyle/>
        <a:p>
          <a:endParaRPr lang="en-GB"/>
        </a:p>
      </dgm:t>
    </dgm:pt>
    <dgm:pt modelId="{BDFB015D-6E5D-AE4E-88B0-69BFADFDE339}" type="sibTrans" cxnId="{74480AC5-95CA-B64F-A6E9-2F303254DB7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IN" b="1" i="0" dirty="0" err="1">
              <a:solidFill>
                <a:schemeClr val="tx1"/>
              </a:solidFill>
            </a:rPr>
            <a:t>RoBERTa</a:t>
          </a:r>
          <a:endParaRPr lang="en-GB" dirty="0">
            <a:solidFill>
              <a:schemeClr val="tx1"/>
            </a:solidFill>
          </a:endParaRPr>
        </a:p>
      </dgm:t>
    </dgm:pt>
    <dgm:pt modelId="{EDA19A9D-A7D4-E54F-A3A0-8012131A7CF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IN" b="1" i="0">
              <a:solidFill>
                <a:schemeClr val="tx1"/>
              </a:solidFill>
            </a:rPr>
            <a:t>BigBird</a:t>
          </a:r>
          <a:endParaRPr lang="en-GB" dirty="0">
            <a:solidFill>
              <a:schemeClr val="tx1"/>
            </a:solidFill>
          </a:endParaRPr>
        </a:p>
      </dgm:t>
    </dgm:pt>
    <dgm:pt modelId="{9E6D2FFD-402B-FB4C-B18F-690180917987}" type="parTrans" cxnId="{F5F2AE26-9D09-104E-B351-37FBB11BAECC}">
      <dgm:prSet/>
      <dgm:spPr/>
      <dgm:t>
        <a:bodyPr/>
        <a:lstStyle/>
        <a:p>
          <a:endParaRPr lang="en-GB"/>
        </a:p>
      </dgm:t>
    </dgm:pt>
    <dgm:pt modelId="{983C5537-FCE0-2045-957A-24E1DFF55A43}" type="sibTrans" cxnId="{F5F2AE26-9D09-104E-B351-37FBB11BAEC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GB"/>
        </a:p>
      </dgm:t>
    </dgm:pt>
    <dgm:pt modelId="{FE773A65-825B-9648-80A4-3F7113D49970}" type="pres">
      <dgm:prSet presAssocID="{5EEC030C-DD99-6940-9291-9ED5E85FCBF0}" presName="Name0" presStyleCnt="0">
        <dgm:presLayoutVars>
          <dgm:chMax/>
          <dgm:chPref/>
          <dgm:dir/>
          <dgm:animLvl val="lvl"/>
        </dgm:presLayoutVars>
      </dgm:prSet>
      <dgm:spPr/>
    </dgm:pt>
    <dgm:pt modelId="{A804ACD0-7905-0447-BD57-4D9FBCB8D088}" type="pres">
      <dgm:prSet presAssocID="{FFB0B013-6AEE-9343-8FA5-1454DC009DE0}" presName="composite" presStyleCnt="0"/>
      <dgm:spPr/>
    </dgm:pt>
    <dgm:pt modelId="{65591E11-70EF-C445-B004-901A52C1FEC1}" type="pres">
      <dgm:prSet presAssocID="{FFB0B013-6AEE-9343-8FA5-1454DC009DE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3210895-1C11-B242-ABA8-919505E40C48}" type="pres">
      <dgm:prSet presAssocID="{FFB0B013-6AEE-9343-8FA5-1454DC009DE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A0B6B18-65F9-4348-BBDE-9D61FA28EA28}" type="pres">
      <dgm:prSet presAssocID="{FFB0B013-6AEE-9343-8FA5-1454DC009DE0}" presName="BalanceSpacing" presStyleCnt="0"/>
      <dgm:spPr/>
    </dgm:pt>
    <dgm:pt modelId="{D6706A75-DA28-974F-9712-5847FD185DC0}" type="pres">
      <dgm:prSet presAssocID="{FFB0B013-6AEE-9343-8FA5-1454DC009DE0}" presName="BalanceSpacing1" presStyleCnt="0"/>
      <dgm:spPr/>
    </dgm:pt>
    <dgm:pt modelId="{FF98BC3C-FB8D-6043-8F86-8B4C9FACAFF3}" type="pres">
      <dgm:prSet presAssocID="{6468289F-850B-B040-BD0B-E26B6E0B756D}" presName="Accent1Text" presStyleLbl="node1" presStyleIdx="1" presStyleCnt="6"/>
      <dgm:spPr/>
    </dgm:pt>
    <dgm:pt modelId="{EB25CDF6-4AB2-8148-82D9-1522E2D68F9E}" type="pres">
      <dgm:prSet presAssocID="{6468289F-850B-B040-BD0B-E26B6E0B756D}" presName="spaceBetweenRectangles" presStyleCnt="0"/>
      <dgm:spPr/>
    </dgm:pt>
    <dgm:pt modelId="{4E303852-ECB1-FB4A-9257-01F62BE0EA25}" type="pres">
      <dgm:prSet presAssocID="{B6982987-D4D1-4C46-B94E-223D6BDC8122}" presName="composite" presStyleCnt="0"/>
      <dgm:spPr/>
    </dgm:pt>
    <dgm:pt modelId="{D230397B-7E2B-C440-A74F-42D27A502A55}" type="pres">
      <dgm:prSet presAssocID="{B6982987-D4D1-4C46-B94E-223D6BDC812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C06B78B-22B0-1744-B8B1-58A2AFED9F31}" type="pres">
      <dgm:prSet presAssocID="{B6982987-D4D1-4C46-B94E-223D6BDC812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F9D8BF2-A733-A440-B52A-918A22CEFD38}" type="pres">
      <dgm:prSet presAssocID="{B6982987-D4D1-4C46-B94E-223D6BDC8122}" presName="BalanceSpacing" presStyleCnt="0"/>
      <dgm:spPr/>
    </dgm:pt>
    <dgm:pt modelId="{9CB2575B-368C-1A41-B7CF-E6EB259B494B}" type="pres">
      <dgm:prSet presAssocID="{B6982987-D4D1-4C46-B94E-223D6BDC8122}" presName="BalanceSpacing1" presStyleCnt="0"/>
      <dgm:spPr/>
    </dgm:pt>
    <dgm:pt modelId="{92DE7E95-C8AA-9643-9E1F-970CFCF01775}" type="pres">
      <dgm:prSet presAssocID="{BDFB015D-6E5D-AE4E-88B0-69BFADFDE339}" presName="Accent1Text" presStyleLbl="node1" presStyleIdx="3" presStyleCnt="6"/>
      <dgm:spPr/>
    </dgm:pt>
    <dgm:pt modelId="{DA2380A9-CABB-E54F-A58B-16059D58116C}" type="pres">
      <dgm:prSet presAssocID="{BDFB015D-6E5D-AE4E-88B0-69BFADFDE339}" presName="spaceBetweenRectangles" presStyleCnt="0"/>
      <dgm:spPr/>
    </dgm:pt>
    <dgm:pt modelId="{7C1C13B4-F3CE-2341-A155-B5A514D1AEF7}" type="pres">
      <dgm:prSet presAssocID="{EDA19A9D-A7D4-E54F-A3A0-8012131A7CF3}" presName="composite" presStyleCnt="0"/>
      <dgm:spPr/>
    </dgm:pt>
    <dgm:pt modelId="{A9F4C108-7AAB-504A-B65B-4261374DF1F3}" type="pres">
      <dgm:prSet presAssocID="{EDA19A9D-A7D4-E54F-A3A0-8012131A7CF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9625E71-EECF-6F40-AC92-1A77BF6CDF06}" type="pres">
      <dgm:prSet presAssocID="{EDA19A9D-A7D4-E54F-A3A0-8012131A7CF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B178990-BBA9-DB4A-994F-9EA31B070D8B}" type="pres">
      <dgm:prSet presAssocID="{EDA19A9D-A7D4-E54F-A3A0-8012131A7CF3}" presName="BalanceSpacing" presStyleCnt="0"/>
      <dgm:spPr/>
    </dgm:pt>
    <dgm:pt modelId="{3DB1C665-18F3-9C45-B961-176108916FFD}" type="pres">
      <dgm:prSet presAssocID="{EDA19A9D-A7D4-E54F-A3A0-8012131A7CF3}" presName="BalanceSpacing1" presStyleCnt="0"/>
      <dgm:spPr/>
    </dgm:pt>
    <dgm:pt modelId="{7C32C8B1-49C5-6B4C-8873-705B2DE21297}" type="pres">
      <dgm:prSet presAssocID="{983C5537-FCE0-2045-957A-24E1DFF55A43}" presName="Accent1Text" presStyleLbl="node1" presStyleIdx="5" presStyleCnt="6"/>
      <dgm:spPr/>
    </dgm:pt>
  </dgm:ptLst>
  <dgm:cxnLst>
    <dgm:cxn modelId="{B4DDBC23-A179-C34D-BD54-7C68702FC8CB}" type="presOf" srcId="{EDA19A9D-A7D4-E54F-A3A0-8012131A7CF3}" destId="{A9F4C108-7AAB-504A-B65B-4261374DF1F3}" srcOrd="0" destOrd="0" presId="urn:microsoft.com/office/officeart/2008/layout/AlternatingHexagons"/>
    <dgm:cxn modelId="{F5F2AE26-9D09-104E-B351-37FBB11BAECC}" srcId="{5EEC030C-DD99-6940-9291-9ED5E85FCBF0}" destId="{EDA19A9D-A7D4-E54F-A3A0-8012131A7CF3}" srcOrd="2" destOrd="0" parTransId="{9E6D2FFD-402B-FB4C-B18F-690180917987}" sibTransId="{983C5537-FCE0-2045-957A-24E1DFF55A43}"/>
    <dgm:cxn modelId="{4CE4CC26-165A-9943-ADC4-9CB694511757}" type="presOf" srcId="{B6982987-D4D1-4C46-B94E-223D6BDC8122}" destId="{D230397B-7E2B-C440-A74F-42D27A502A55}" srcOrd="0" destOrd="0" presId="urn:microsoft.com/office/officeart/2008/layout/AlternatingHexagons"/>
    <dgm:cxn modelId="{43038C30-B4E3-7147-A742-CE08072BB12B}" type="presOf" srcId="{983C5537-FCE0-2045-957A-24E1DFF55A43}" destId="{7C32C8B1-49C5-6B4C-8873-705B2DE21297}" srcOrd="0" destOrd="0" presId="urn:microsoft.com/office/officeart/2008/layout/AlternatingHexagons"/>
    <dgm:cxn modelId="{F33B879C-99D1-8540-BAF1-EA03E756742B}" type="presOf" srcId="{BDFB015D-6E5D-AE4E-88B0-69BFADFDE339}" destId="{92DE7E95-C8AA-9643-9E1F-970CFCF01775}" srcOrd="0" destOrd="0" presId="urn:microsoft.com/office/officeart/2008/layout/AlternatingHexagons"/>
    <dgm:cxn modelId="{74480AC5-95CA-B64F-A6E9-2F303254DB73}" srcId="{5EEC030C-DD99-6940-9291-9ED5E85FCBF0}" destId="{B6982987-D4D1-4C46-B94E-223D6BDC8122}" srcOrd="1" destOrd="0" parTransId="{2650D75C-42B8-C244-87A7-F7241339BDBA}" sibTransId="{BDFB015D-6E5D-AE4E-88B0-69BFADFDE339}"/>
    <dgm:cxn modelId="{B17C12C5-B023-1041-A781-7DE050614D55}" type="presOf" srcId="{5EEC030C-DD99-6940-9291-9ED5E85FCBF0}" destId="{FE773A65-825B-9648-80A4-3F7113D49970}" srcOrd="0" destOrd="0" presId="urn:microsoft.com/office/officeart/2008/layout/AlternatingHexagons"/>
    <dgm:cxn modelId="{43F47CC7-8487-7049-BC71-77E2AD463D12}" type="presOf" srcId="{6468289F-850B-B040-BD0B-E26B6E0B756D}" destId="{FF98BC3C-FB8D-6043-8F86-8B4C9FACAFF3}" srcOrd="0" destOrd="0" presId="urn:microsoft.com/office/officeart/2008/layout/AlternatingHexagons"/>
    <dgm:cxn modelId="{0BA1A0C9-3D41-D74E-98ED-6ABFB1955B33}" type="presOf" srcId="{FFB0B013-6AEE-9343-8FA5-1454DC009DE0}" destId="{65591E11-70EF-C445-B004-901A52C1FEC1}" srcOrd="0" destOrd="0" presId="urn:microsoft.com/office/officeart/2008/layout/AlternatingHexagons"/>
    <dgm:cxn modelId="{95E668DA-30DC-6948-AB91-42FED5063BCC}" srcId="{5EEC030C-DD99-6940-9291-9ED5E85FCBF0}" destId="{FFB0B013-6AEE-9343-8FA5-1454DC009DE0}" srcOrd="0" destOrd="0" parTransId="{300E635E-6648-3C4D-8A86-DE221F562AEC}" sibTransId="{6468289F-850B-B040-BD0B-E26B6E0B756D}"/>
    <dgm:cxn modelId="{5B45C795-886C-9740-B9DB-82B8B792A64F}" type="presParOf" srcId="{FE773A65-825B-9648-80A4-3F7113D49970}" destId="{A804ACD0-7905-0447-BD57-4D9FBCB8D088}" srcOrd="0" destOrd="0" presId="urn:microsoft.com/office/officeart/2008/layout/AlternatingHexagons"/>
    <dgm:cxn modelId="{EA653A86-4D51-534E-8127-1FBDFFC2A824}" type="presParOf" srcId="{A804ACD0-7905-0447-BD57-4D9FBCB8D088}" destId="{65591E11-70EF-C445-B004-901A52C1FEC1}" srcOrd="0" destOrd="0" presId="urn:microsoft.com/office/officeart/2008/layout/AlternatingHexagons"/>
    <dgm:cxn modelId="{3A9E021F-81BE-9543-AB9B-AD9B95010243}" type="presParOf" srcId="{A804ACD0-7905-0447-BD57-4D9FBCB8D088}" destId="{E3210895-1C11-B242-ABA8-919505E40C48}" srcOrd="1" destOrd="0" presId="urn:microsoft.com/office/officeart/2008/layout/AlternatingHexagons"/>
    <dgm:cxn modelId="{82C6F314-86F8-724B-9215-6FB9356E6641}" type="presParOf" srcId="{A804ACD0-7905-0447-BD57-4D9FBCB8D088}" destId="{2A0B6B18-65F9-4348-BBDE-9D61FA28EA28}" srcOrd="2" destOrd="0" presId="urn:microsoft.com/office/officeart/2008/layout/AlternatingHexagons"/>
    <dgm:cxn modelId="{89115818-D077-E249-8067-45C863E0E22C}" type="presParOf" srcId="{A804ACD0-7905-0447-BD57-4D9FBCB8D088}" destId="{D6706A75-DA28-974F-9712-5847FD185DC0}" srcOrd="3" destOrd="0" presId="urn:microsoft.com/office/officeart/2008/layout/AlternatingHexagons"/>
    <dgm:cxn modelId="{94A89B1B-44AA-0943-BF85-B075AE3B5D50}" type="presParOf" srcId="{A804ACD0-7905-0447-BD57-4D9FBCB8D088}" destId="{FF98BC3C-FB8D-6043-8F86-8B4C9FACAFF3}" srcOrd="4" destOrd="0" presId="urn:microsoft.com/office/officeart/2008/layout/AlternatingHexagons"/>
    <dgm:cxn modelId="{09F95D93-5403-E943-9649-B8D08386E615}" type="presParOf" srcId="{FE773A65-825B-9648-80A4-3F7113D49970}" destId="{EB25CDF6-4AB2-8148-82D9-1522E2D68F9E}" srcOrd="1" destOrd="0" presId="urn:microsoft.com/office/officeart/2008/layout/AlternatingHexagons"/>
    <dgm:cxn modelId="{5BC210F1-D16B-F44D-997B-418A276C6376}" type="presParOf" srcId="{FE773A65-825B-9648-80A4-3F7113D49970}" destId="{4E303852-ECB1-FB4A-9257-01F62BE0EA25}" srcOrd="2" destOrd="0" presId="urn:microsoft.com/office/officeart/2008/layout/AlternatingHexagons"/>
    <dgm:cxn modelId="{BB284D70-F90D-7445-A6A4-266BC699E67D}" type="presParOf" srcId="{4E303852-ECB1-FB4A-9257-01F62BE0EA25}" destId="{D230397B-7E2B-C440-A74F-42D27A502A55}" srcOrd="0" destOrd="0" presId="urn:microsoft.com/office/officeart/2008/layout/AlternatingHexagons"/>
    <dgm:cxn modelId="{17B9EFA1-3C53-7B40-ACAD-CE9237367B91}" type="presParOf" srcId="{4E303852-ECB1-FB4A-9257-01F62BE0EA25}" destId="{1C06B78B-22B0-1744-B8B1-58A2AFED9F31}" srcOrd="1" destOrd="0" presId="urn:microsoft.com/office/officeart/2008/layout/AlternatingHexagons"/>
    <dgm:cxn modelId="{23F1FF49-93C0-C443-9582-4D60E757148B}" type="presParOf" srcId="{4E303852-ECB1-FB4A-9257-01F62BE0EA25}" destId="{1F9D8BF2-A733-A440-B52A-918A22CEFD38}" srcOrd="2" destOrd="0" presId="urn:microsoft.com/office/officeart/2008/layout/AlternatingHexagons"/>
    <dgm:cxn modelId="{21374D01-9602-9343-A9FC-0C3F15A237AE}" type="presParOf" srcId="{4E303852-ECB1-FB4A-9257-01F62BE0EA25}" destId="{9CB2575B-368C-1A41-B7CF-E6EB259B494B}" srcOrd="3" destOrd="0" presId="urn:microsoft.com/office/officeart/2008/layout/AlternatingHexagons"/>
    <dgm:cxn modelId="{38C45549-80CC-0F48-9393-7D5861B8A706}" type="presParOf" srcId="{4E303852-ECB1-FB4A-9257-01F62BE0EA25}" destId="{92DE7E95-C8AA-9643-9E1F-970CFCF01775}" srcOrd="4" destOrd="0" presId="urn:microsoft.com/office/officeart/2008/layout/AlternatingHexagons"/>
    <dgm:cxn modelId="{8E792225-7829-9440-B943-6292947EE1EA}" type="presParOf" srcId="{FE773A65-825B-9648-80A4-3F7113D49970}" destId="{DA2380A9-CABB-E54F-A58B-16059D58116C}" srcOrd="3" destOrd="0" presId="urn:microsoft.com/office/officeart/2008/layout/AlternatingHexagons"/>
    <dgm:cxn modelId="{E2B05EE2-CF61-664C-B7D6-B849FD1D1576}" type="presParOf" srcId="{FE773A65-825B-9648-80A4-3F7113D49970}" destId="{7C1C13B4-F3CE-2341-A155-B5A514D1AEF7}" srcOrd="4" destOrd="0" presId="urn:microsoft.com/office/officeart/2008/layout/AlternatingHexagons"/>
    <dgm:cxn modelId="{A56B7F09-5E8A-B94D-9CEE-0C78E14BB36D}" type="presParOf" srcId="{7C1C13B4-F3CE-2341-A155-B5A514D1AEF7}" destId="{A9F4C108-7AAB-504A-B65B-4261374DF1F3}" srcOrd="0" destOrd="0" presId="urn:microsoft.com/office/officeart/2008/layout/AlternatingHexagons"/>
    <dgm:cxn modelId="{284DB148-D0A0-E541-9E27-577AD9808839}" type="presParOf" srcId="{7C1C13B4-F3CE-2341-A155-B5A514D1AEF7}" destId="{39625E71-EECF-6F40-AC92-1A77BF6CDF06}" srcOrd="1" destOrd="0" presId="urn:microsoft.com/office/officeart/2008/layout/AlternatingHexagons"/>
    <dgm:cxn modelId="{291882EC-6075-2B49-8620-A078CCE27299}" type="presParOf" srcId="{7C1C13B4-F3CE-2341-A155-B5A514D1AEF7}" destId="{8B178990-BBA9-DB4A-994F-9EA31B070D8B}" srcOrd="2" destOrd="0" presId="urn:microsoft.com/office/officeart/2008/layout/AlternatingHexagons"/>
    <dgm:cxn modelId="{056938EA-BB60-574D-9A01-3EE828EF1F38}" type="presParOf" srcId="{7C1C13B4-F3CE-2341-A155-B5A514D1AEF7}" destId="{3DB1C665-18F3-9C45-B961-176108916FFD}" srcOrd="3" destOrd="0" presId="urn:microsoft.com/office/officeart/2008/layout/AlternatingHexagons"/>
    <dgm:cxn modelId="{062C94D0-EBE0-4946-B94F-DB2147FE2FF2}" type="presParOf" srcId="{7C1C13B4-F3CE-2341-A155-B5A514D1AEF7}" destId="{7C32C8B1-49C5-6B4C-8873-705B2DE2129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ED5E16-5B80-ED46-B178-9761B3E7E4C3}" type="doc">
      <dgm:prSet loTypeId="urn:microsoft.com/office/officeart/2005/8/layout/radial5" loCatId="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7F972988-4AAF-094B-AA6F-4421BB82737E}">
      <dgm:prSet phldrT="[Text]" custT="1"/>
      <dgm:spPr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IN" sz="12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Domains</a:t>
          </a:r>
          <a:endParaRPr lang="en-GB" sz="1200" b="1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1F3C9E68-90BC-6746-A895-222F5EDD8104}" type="parTrans" cxnId="{8B95A372-A9AB-574D-9149-7A215E2F2F20}">
      <dgm:prSet/>
      <dgm:spPr/>
      <dgm:t>
        <a:bodyPr/>
        <a:lstStyle/>
        <a:p>
          <a:endParaRPr lang="en-GB"/>
        </a:p>
      </dgm:t>
    </dgm:pt>
    <dgm:pt modelId="{B773A42A-165F-E244-9324-3BA923E6CF92}" type="sibTrans" cxnId="{8B95A372-A9AB-574D-9149-7A215E2F2F20}">
      <dgm:prSet/>
      <dgm:spPr/>
      <dgm:t>
        <a:bodyPr/>
        <a:lstStyle/>
        <a:p>
          <a:endParaRPr lang="en-GB"/>
        </a:p>
      </dgm:t>
    </dgm:pt>
    <dgm:pt modelId="{88F44AF8-0D7F-7942-ACE0-6AA2C007B0C8}">
      <dgm:prSet phldrT="[Text]" custT="1"/>
      <dgm:spPr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>
            <a:buClrTx/>
            <a:buSzTx/>
            <a:buFontTx/>
            <a:buNone/>
          </a:pPr>
          <a:r>
            <a:rPr lang="en-US" sz="1200" b="1" kern="1200" dirty="0">
              <a:solidFill>
                <a:schemeClr val="tx1"/>
              </a:solidFill>
              <a:cs typeface="Arial" pitchFamily="34" charset="0"/>
            </a:rPr>
            <a:t>Financial Text</a:t>
          </a:r>
          <a:endParaRPr lang="en-GB" sz="1200" b="1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96C200C7-C06A-3D49-A450-E736D10A1B2F}" type="parTrans" cxnId="{828A08ED-3962-5547-BAC7-ADBF9245C938}">
      <dgm:prSet custT="1"/>
      <dgm:spPr/>
      <dgm:t>
        <a:bodyPr/>
        <a:lstStyle/>
        <a:p>
          <a:endParaRPr lang="en-GB" sz="1200" b="1"/>
        </a:p>
      </dgm:t>
    </dgm:pt>
    <dgm:pt modelId="{102AF8B8-6451-1943-9258-26572370AC5B}" type="sibTrans" cxnId="{828A08ED-3962-5547-BAC7-ADBF9245C938}">
      <dgm:prSet/>
      <dgm:spPr/>
      <dgm:t>
        <a:bodyPr/>
        <a:lstStyle/>
        <a:p>
          <a:endParaRPr lang="en-GB"/>
        </a:p>
      </dgm:t>
    </dgm:pt>
    <dgm:pt modelId="{C811B247-2373-A244-A71C-55EBA606F5DB}">
      <dgm:prSet phldrT="[Text]" custT="1"/>
      <dgm:spPr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IN" sz="1200" b="1" kern="1200" dirty="0">
              <a:solidFill>
                <a:schemeClr val="tx1"/>
              </a:solidFill>
              <a:latin typeface="Arial"/>
              <a:ea typeface="+mn-ea"/>
              <a:cs typeface="Arial" pitchFamily="34" charset="0"/>
            </a:rPr>
            <a:t>Scientific Paper</a:t>
          </a:r>
          <a:endParaRPr lang="en-GB" sz="1200" b="1" kern="1200" dirty="0">
            <a:solidFill>
              <a:schemeClr val="tx1"/>
            </a:solidFill>
            <a:latin typeface="Arial"/>
            <a:ea typeface="+mn-ea"/>
            <a:cs typeface="Arial" pitchFamily="34" charset="0"/>
          </a:endParaRPr>
        </a:p>
      </dgm:t>
    </dgm:pt>
    <dgm:pt modelId="{1C3C6ECA-F2E2-3B46-B958-96BF2627F629}" type="parTrans" cxnId="{DC637B61-AF06-6141-A437-069A0297820A}">
      <dgm:prSet custT="1"/>
      <dgm:spPr/>
      <dgm:t>
        <a:bodyPr/>
        <a:lstStyle/>
        <a:p>
          <a:endParaRPr lang="en-GB" sz="1200" b="1"/>
        </a:p>
      </dgm:t>
    </dgm:pt>
    <dgm:pt modelId="{A2367ED3-D3D7-6E4C-8373-C730DC842FD4}" type="sibTrans" cxnId="{DC637B61-AF06-6141-A437-069A0297820A}">
      <dgm:prSet/>
      <dgm:spPr/>
      <dgm:t>
        <a:bodyPr/>
        <a:lstStyle/>
        <a:p>
          <a:endParaRPr lang="en-GB"/>
        </a:p>
      </dgm:t>
    </dgm:pt>
    <dgm:pt modelId="{AB267064-9370-7242-898F-AEC0CB3184E3}">
      <dgm:prSet phldrT="[Text]" custT="1"/>
      <dgm:spPr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Patent Data</a:t>
          </a:r>
          <a:endParaRPr lang="en-GB" sz="1200" b="1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B83996BB-E9F5-5A45-AEB1-4556ADE1AC4F}" type="parTrans" cxnId="{BC109DA7-0750-0242-995A-A5DB2471E5F5}">
      <dgm:prSet custT="1"/>
      <dgm:spPr/>
      <dgm:t>
        <a:bodyPr/>
        <a:lstStyle/>
        <a:p>
          <a:endParaRPr lang="en-GB" sz="1200" b="1"/>
        </a:p>
      </dgm:t>
    </dgm:pt>
    <dgm:pt modelId="{42FE797C-C5CE-C240-B2E6-C6185977D5AB}" type="sibTrans" cxnId="{BC109DA7-0750-0242-995A-A5DB2471E5F5}">
      <dgm:prSet/>
      <dgm:spPr/>
      <dgm:t>
        <a:bodyPr/>
        <a:lstStyle/>
        <a:p>
          <a:endParaRPr lang="en-GB"/>
        </a:p>
      </dgm:t>
    </dgm:pt>
    <dgm:pt modelId="{D024A96D-620F-8641-AA33-C81006870661}">
      <dgm:prSet custT="1"/>
      <dgm:spPr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2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Medical Data </a:t>
          </a:r>
        </a:p>
      </dgm:t>
    </dgm:pt>
    <dgm:pt modelId="{963B6C7F-05E9-0649-89F8-2F868B816AEE}" type="parTrans" cxnId="{CD300721-ACFF-2448-BBE3-5599DB8BD75D}">
      <dgm:prSet custT="1"/>
      <dgm:spPr/>
      <dgm:t>
        <a:bodyPr/>
        <a:lstStyle/>
        <a:p>
          <a:endParaRPr lang="en-GB" sz="1200" b="1"/>
        </a:p>
      </dgm:t>
    </dgm:pt>
    <dgm:pt modelId="{9544DA4B-C340-A244-B1CA-BFAE8F45F2AF}" type="sibTrans" cxnId="{CD300721-ACFF-2448-BBE3-5599DB8BD75D}">
      <dgm:prSet/>
      <dgm:spPr/>
      <dgm:t>
        <a:bodyPr/>
        <a:lstStyle/>
        <a:p>
          <a:endParaRPr lang="en-GB"/>
        </a:p>
      </dgm:t>
    </dgm:pt>
    <dgm:pt modelId="{FD43DBE0-F68E-FF41-A6C6-BFFEDD2463BF}">
      <dgm:prSet phldrT="[Text]" custT="1"/>
      <dgm:spPr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pPr>
            <a:buClrTx/>
            <a:buSzTx/>
            <a:buFontTx/>
            <a:buNone/>
          </a:pPr>
          <a:r>
            <a:rPr lang="en-IN" sz="1200" b="1" dirty="0">
              <a:solidFill>
                <a:schemeClr val="tx1"/>
              </a:solidFill>
            </a:rPr>
            <a:t>Legal Documents</a:t>
          </a:r>
          <a:endParaRPr lang="en-GB" sz="1200" b="1" dirty="0">
            <a:solidFill>
              <a:schemeClr val="tx1"/>
            </a:solidFill>
          </a:endParaRPr>
        </a:p>
      </dgm:t>
    </dgm:pt>
    <dgm:pt modelId="{C5C1C11F-244F-D34D-84AF-C405FA0717E5}" type="parTrans" cxnId="{0838D027-5AB1-224C-9EE5-E7CBD9B012B7}">
      <dgm:prSet custT="1"/>
      <dgm:spPr/>
      <dgm:t>
        <a:bodyPr/>
        <a:lstStyle/>
        <a:p>
          <a:endParaRPr lang="en-GB" sz="1200" b="1"/>
        </a:p>
      </dgm:t>
    </dgm:pt>
    <dgm:pt modelId="{A7F2E929-4908-7440-8E4D-C546E51A434C}" type="sibTrans" cxnId="{0838D027-5AB1-224C-9EE5-E7CBD9B012B7}">
      <dgm:prSet/>
      <dgm:spPr/>
      <dgm:t>
        <a:bodyPr/>
        <a:lstStyle/>
        <a:p>
          <a:endParaRPr lang="en-GB"/>
        </a:p>
      </dgm:t>
    </dgm:pt>
    <dgm:pt modelId="{FDAD5ABB-68EB-494B-959F-9C8B1C07986E}">
      <dgm:prSet custT="1"/>
      <dgm:spPr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gm:spPr>
      <dgm:t>
        <a:bodyPr spcFirstLastPara="0" vert="horz" wrap="square" lIns="76200" tIns="76200" rIns="76200" bIns="76200" numCol="1" spcCol="1270" anchor="ctr" anchorCtr="0"/>
        <a:lstStyle/>
        <a:p>
          <a:r>
            <a:rPr lang="en-IN" sz="1400" b="1" kern="1200" dirty="0">
              <a:solidFill>
                <a:schemeClr val="tx1"/>
              </a:solidFill>
              <a:cs typeface="Arial" pitchFamily="34" charset="0"/>
            </a:rPr>
            <a:t>HR Data</a:t>
          </a:r>
          <a:endParaRPr lang="en-GB" sz="14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gm:t>
    </dgm:pt>
    <dgm:pt modelId="{7E34D17B-A4DE-1B4F-B36D-B252965576B9}" type="parTrans" cxnId="{4BAF1BEC-1BA1-AA4D-BB90-288156CAA56E}">
      <dgm:prSet custT="1"/>
      <dgm:spPr/>
      <dgm:t>
        <a:bodyPr/>
        <a:lstStyle/>
        <a:p>
          <a:endParaRPr lang="en-GB" sz="1200" b="1"/>
        </a:p>
      </dgm:t>
    </dgm:pt>
    <dgm:pt modelId="{10971F43-FBB7-8348-B365-D047FDB97C1B}" type="sibTrans" cxnId="{4BAF1BEC-1BA1-AA4D-BB90-288156CAA56E}">
      <dgm:prSet/>
      <dgm:spPr/>
      <dgm:t>
        <a:bodyPr/>
        <a:lstStyle/>
        <a:p>
          <a:endParaRPr lang="en-GB"/>
        </a:p>
      </dgm:t>
    </dgm:pt>
    <dgm:pt modelId="{07AE8751-846D-8E44-9A82-C45FFFB37EAC}" type="pres">
      <dgm:prSet presAssocID="{B2ED5E16-5B80-ED46-B178-9761B3E7E4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2109E1-FEC9-F843-AB90-FD733E2CF169}" type="pres">
      <dgm:prSet presAssocID="{7F972988-4AAF-094B-AA6F-4421BB82737E}" presName="centerShape" presStyleLbl="node0" presStyleIdx="0" presStyleCnt="1"/>
      <dgm:spPr>
        <a:xfrm>
          <a:off x="4418978" y="2199360"/>
          <a:ext cx="1567410" cy="1567410"/>
        </a:xfrm>
        <a:prstGeom prst="ellipse">
          <a:avLst/>
        </a:prstGeom>
      </dgm:spPr>
    </dgm:pt>
    <dgm:pt modelId="{0C884C74-11DB-BA4B-ACE3-825F0DE28861}" type="pres">
      <dgm:prSet presAssocID="{7E34D17B-A4DE-1B4F-B36D-B252965576B9}" presName="parTrans" presStyleLbl="sibTrans2D1" presStyleIdx="0" presStyleCnt="6"/>
      <dgm:spPr/>
    </dgm:pt>
    <dgm:pt modelId="{A0A78BE7-AC5C-6347-9444-7A291B322460}" type="pres">
      <dgm:prSet presAssocID="{7E34D17B-A4DE-1B4F-B36D-B252965576B9}" presName="connectorText" presStyleLbl="sibTrans2D1" presStyleIdx="0" presStyleCnt="6"/>
      <dgm:spPr/>
    </dgm:pt>
    <dgm:pt modelId="{1558D746-D511-944A-9D58-53C08DB83F02}" type="pres">
      <dgm:prSet presAssocID="{FDAD5ABB-68EB-494B-959F-9C8B1C07986E}" presName="node" presStyleLbl="node1" presStyleIdx="0" presStyleCnt="6">
        <dgm:presLayoutVars>
          <dgm:bulletEnabled val="1"/>
        </dgm:presLayoutVars>
      </dgm:prSet>
      <dgm:spPr>
        <a:xfrm>
          <a:off x="4418978" y="3186"/>
          <a:ext cx="1567410" cy="1567410"/>
        </a:xfrm>
        <a:prstGeom prst="ellipse">
          <a:avLst/>
        </a:prstGeom>
      </dgm:spPr>
    </dgm:pt>
    <dgm:pt modelId="{020190A0-4B76-A24B-B9DE-0323057D3861}" type="pres">
      <dgm:prSet presAssocID="{96C200C7-C06A-3D49-A450-E736D10A1B2F}" presName="parTrans" presStyleLbl="sibTrans2D1" presStyleIdx="1" presStyleCnt="6"/>
      <dgm:spPr/>
    </dgm:pt>
    <dgm:pt modelId="{ACF3B696-0B69-1B4D-9701-C52B732E2DB1}" type="pres">
      <dgm:prSet presAssocID="{96C200C7-C06A-3D49-A450-E736D10A1B2F}" presName="connectorText" presStyleLbl="sibTrans2D1" presStyleIdx="1" presStyleCnt="6"/>
      <dgm:spPr/>
    </dgm:pt>
    <dgm:pt modelId="{F12E58E0-C384-C842-8D3C-CC52A2CA0305}" type="pres">
      <dgm:prSet presAssocID="{88F44AF8-0D7F-7942-ACE0-6AA2C007B0C8}" presName="node" presStyleLbl="node1" presStyleIdx="1" presStyleCnt="6">
        <dgm:presLayoutVars>
          <dgm:bulletEnabled val="1"/>
        </dgm:presLayoutVars>
      </dgm:prSet>
      <dgm:spPr>
        <a:xfrm>
          <a:off x="6320921" y="1101273"/>
          <a:ext cx="1567410" cy="1567410"/>
        </a:xfrm>
        <a:prstGeom prst="ellipse">
          <a:avLst/>
        </a:prstGeom>
      </dgm:spPr>
    </dgm:pt>
    <dgm:pt modelId="{A01D8DD8-45F6-A14D-B670-C22B135D8BD0}" type="pres">
      <dgm:prSet presAssocID="{1C3C6ECA-F2E2-3B46-B958-96BF2627F629}" presName="parTrans" presStyleLbl="sibTrans2D1" presStyleIdx="2" presStyleCnt="6"/>
      <dgm:spPr/>
    </dgm:pt>
    <dgm:pt modelId="{6E3029E0-7105-8B4D-8140-B62BF7345AA5}" type="pres">
      <dgm:prSet presAssocID="{1C3C6ECA-F2E2-3B46-B958-96BF2627F629}" presName="connectorText" presStyleLbl="sibTrans2D1" presStyleIdx="2" presStyleCnt="6"/>
      <dgm:spPr/>
    </dgm:pt>
    <dgm:pt modelId="{DE25D6F0-2AED-EC40-9EDF-46E57ECE606D}" type="pres">
      <dgm:prSet presAssocID="{C811B247-2373-A244-A71C-55EBA606F5DB}" presName="node" presStyleLbl="node1" presStyleIdx="2" presStyleCnt="6">
        <dgm:presLayoutVars>
          <dgm:bulletEnabled val="1"/>
        </dgm:presLayoutVars>
      </dgm:prSet>
      <dgm:spPr>
        <a:xfrm>
          <a:off x="6320921" y="3297448"/>
          <a:ext cx="1567410" cy="1567410"/>
        </a:xfrm>
        <a:prstGeom prst="ellipse">
          <a:avLst/>
        </a:prstGeom>
      </dgm:spPr>
    </dgm:pt>
    <dgm:pt modelId="{CC8281FF-9F56-3049-ACE6-C7584F7D893E}" type="pres">
      <dgm:prSet presAssocID="{B83996BB-E9F5-5A45-AEB1-4556ADE1AC4F}" presName="parTrans" presStyleLbl="sibTrans2D1" presStyleIdx="3" presStyleCnt="6"/>
      <dgm:spPr/>
    </dgm:pt>
    <dgm:pt modelId="{517758EE-8087-FB43-A5C6-6F41502FC6E5}" type="pres">
      <dgm:prSet presAssocID="{B83996BB-E9F5-5A45-AEB1-4556ADE1AC4F}" presName="connectorText" presStyleLbl="sibTrans2D1" presStyleIdx="3" presStyleCnt="6"/>
      <dgm:spPr/>
    </dgm:pt>
    <dgm:pt modelId="{ACB912D1-8709-194B-9DCB-7D7CAC5DA644}" type="pres">
      <dgm:prSet presAssocID="{AB267064-9370-7242-898F-AEC0CB3184E3}" presName="node" presStyleLbl="node1" presStyleIdx="3" presStyleCnt="6">
        <dgm:presLayoutVars>
          <dgm:bulletEnabled val="1"/>
        </dgm:presLayoutVars>
      </dgm:prSet>
      <dgm:spPr>
        <a:xfrm>
          <a:off x="4418978" y="4395535"/>
          <a:ext cx="1567410" cy="1567410"/>
        </a:xfrm>
        <a:prstGeom prst="ellipse">
          <a:avLst/>
        </a:prstGeom>
      </dgm:spPr>
    </dgm:pt>
    <dgm:pt modelId="{ADB64A54-A2D4-4848-9A03-BBA48E88BD59}" type="pres">
      <dgm:prSet presAssocID="{963B6C7F-05E9-0649-89F8-2F868B816AEE}" presName="parTrans" presStyleLbl="sibTrans2D1" presStyleIdx="4" presStyleCnt="6"/>
      <dgm:spPr/>
    </dgm:pt>
    <dgm:pt modelId="{E3A931C1-1753-C24B-8FE5-4BFD4D1ED2B2}" type="pres">
      <dgm:prSet presAssocID="{963B6C7F-05E9-0649-89F8-2F868B816AEE}" presName="connectorText" presStyleLbl="sibTrans2D1" presStyleIdx="4" presStyleCnt="6"/>
      <dgm:spPr/>
    </dgm:pt>
    <dgm:pt modelId="{BB7D4559-DB7C-3D47-9599-12868DB3E4C2}" type="pres">
      <dgm:prSet presAssocID="{D024A96D-620F-8641-AA33-C81006870661}" presName="node" presStyleLbl="node1" presStyleIdx="4" presStyleCnt="6">
        <dgm:presLayoutVars>
          <dgm:bulletEnabled val="1"/>
        </dgm:presLayoutVars>
      </dgm:prSet>
      <dgm:spPr>
        <a:xfrm>
          <a:off x="2517035" y="3297448"/>
          <a:ext cx="1567410" cy="1567410"/>
        </a:xfrm>
        <a:prstGeom prst="ellipse">
          <a:avLst/>
        </a:prstGeom>
      </dgm:spPr>
    </dgm:pt>
    <dgm:pt modelId="{6D35AAFD-2D87-2D4E-B94D-DB3AAAE136FC}" type="pres">
      <dgm:prSet presAssocID="{C5C1C11F-244F-D34D-84AF-C405FA0717E5}" presName="parTrans" presStyleLbl="sibTrans2D1" presStyleIdx="5" presStyleCnt="6"/>
      <dgm:spPr/>
    </dgm:pt>
    <dgm:pt modelId="{39D6CD36-0E27-304B-8979-49DD591581F4}" type="pres">
      <dgm:prSet presAssocID="{C5C1C11F-244F-D34D-84AF-C405FA0717E5}" presName="connectorText" presStyleLbl="sibTrans2D1" presStyleIdx="5" presStyleCnt="6"/>
      <dgm:spPr/>
    </dgm:pt>
    <dgm:pt modelId="{844D2452-145B-2C46-8C48-D6D266F4AFCC}" type="pres">
      <dgm:prSet presAssocID="{FD43DBE0-F68E-FF41-A6C6-BFFEDD2463BF}" presName="node" presStyleLbl="node1" presStyleIdx="5" presStyleCnt="6">
        <dgm:presLayoutVars>
          <dgm:bulletEnabled val="1"/>
        </dgm:presLayoutVars>
      </dgm:prSet>
      <dgm:spPr>
        <a:xfrm>
          <a:off x="2517035" y="1101273"/>
          <a:ext cx="1567410" cy="1567410"/>
        </a:xfrm>
        <a:prstGeom prst="ellipse">
          <a:avLst/>
        </a:prstGeom>
      </dgm:spPr>
    </dgm:pt>
  </dgm:ptLst>
  <dgm:cxnLst>
    <dgm:cxn modelId="{1741110B-04BC-D44F-A83A-E4DA99F8D233}" type="presOf" srcId="{FD43DBE0-F68E-FF41-A6C6-BFFEDD2463BF}" destId="{844D2452-145B-2C46-8C48-D6D266F4AFCC}" srcOrd="0" destOrd="0" presId="urn:microsoft.com/office/officeart/2005/8/layout/radial5"/>
    <dgm:cxn modelId="{B633451A-1850-FB40-8183-CFBAD7D0BE7C}" type="presOf" srcId="{96C200C7-C06A-3D49-A450-E736D10A1B2F}" destId="{ACF3B696-0B69-1B4D-9701-C52B732E2DB1}" srcOrd="1" destOrd="0" presId="urn:microsoft.com/office/officeart/2005/8/layout/radial5"/>
    <dgm:cxn modelId="{CD300721-ACFF-2448-BBE3-5599DB8BD75D}" srcId="{7F972988-4AAF-094B-AA6F-4421BB82737E}" destId="{D024A96D-620F-8641-AA33-C81006870661}" srcOrd="4" destOrd="0" parTransId="{963B6C7F-05E9-0649-89F8-2F868B816AEE}" sibTransId="{9544DA4B-C340-A244-B1CA-BFAE8F45F2AF}"/>
    <dgm:cxn modelId="{40922124-E7D4-8247-AF23-7C23D839738B}" type="presOf" srcId="{B2ED5E16-5B80-ED46-B178-9761B3E7E4C3}" destId="{07AE8751-846D-8E44-9A82-C45FFFB37EAC}" srcOrd="0" destOrd="0" presId="urn:microsoft.com/office/officeart/2005/8/layout/radial5"/>
    <dgm:cxn modelId="{0838D027-5AB1-224C-9EE5-E7CBD9B012B7}" srcId="{7F972988-4AAF-094B-AA6F-4421BB82737E}" destId="{FD43DBE0-F68E-FF41-A6C6-BFFEDD2463BF}" srcOrd="5" destOrd="0" parTransId="{C5C1C11F-244F-D34D-84AF-C405FA0717E5}" sibTransId="{A7F2E929-4908-7440-8E4D-C546E51A434C}"/>
    <dgm:cxn modelId="{09340F35-5734-644D-8CA3-6C33AE885100}" type="presOf" srcId="{88F44AF8-0D7F-7942-ACE0-6AA2C007B0C8}" destId="{F12E58E0-C384-C842-8D3C-CC52A2CA0305}" srcOrd="0" destOrd="0" presId="urn:microsoft.com/office/officeart/2005/8/layout/radial5"/>
    <dgm:cxn modelId="{796BA936-18D4-C44E-952A-C9A275F58C82}" type="presOf" srcId="{FDAD5ABB-68EB-494B-959F-9C8B1C07986E}" destId="{1558D746-D511-944A-9D58-53C08DB83F02}" srcOrd="0" destOrd="0" presId="urn:microsoft.com/office/officeart/2005/8/layout/radial5"/>
    <dgm:cxn modelId="{C8806851-6507-2848-9485-5858A4BCEFDB}" type="presOf" srcId="{C5C1C11F-244F-D34D-84AF-C405FA0717E5}" destId="{6D35AAFD-2D87-2D4E-B94D-DB3AAAE136FC}" srcOrd="0" destOrd="0" presId="urn:microsoft.com/office/officeart/2005/8/layout/radial5"/>
    <dgm:cxn modelId="{40F00E55-67A4-0648-8947-BF1B933B9812}" type="presOf" srcId="{96C200C7-C06A-3D49-A450-E736D10A1B2F}" destId="{020190A0-4B76-A24B-B9DE-0323057D3861}" srcOrd="0" destOrd="0" presId="urn:microsoft.com/office/officeart/2005/8/layout/radial5"/>
    <dgm:cxn modelId="{DC637B61-AF06-6141-A437-069A0297820A}" srcId="{7F972988-4AAF-094B-AA6F-4421BB82737E}" destId="{C811B247-2373-A244-A71C-55EBA606F5DB}" srcOrd="2" destOrd="0" parTransId="{1C3C6ECA-F2E2-3B46-B958-96BF2627F629}" sibTransId="{A2367ED3-D3D7-6E4C-8373-C730DC842FD4}"/>
    <dgm:cxn modelId="{0814E861-312B-2E4C-8D7D-CE1009222737}" type="presOf" srcId="{963B6C7F-05E9-0649-89F8-2F868B816AEE}" destId="{E3A931C1-1753-C24B-8FE5-4BFD4D1ED2B2}" srcOrd="1" destOrd="0" presId="urn:microsoft.com/office/officeart/2005/8/layout/radial5"/>
    <dgm:cxn modelId="{5298D969-0E5D-184C-BA6C-2D82888DD44D}" type="presOf" srcId="{B83996BB-E9F5-5A45-AEB1-4556ADE1AC4F}" destId="{517758EE-8087-FB43-A5C6-6F41502FC6E5}" srcOrd="1" destOrd="0" presId="urn:microsoft.com/office/officeart/2005/8/layout/radial5"/>
    <dgm:cxn modelId="{8B95A372-A9AB-574D-9149-7A215E2F2F20}" srcId="{B2ED5E16-5B80-ED46-B178-9761B3E7E4C3}" destId="{7F972988-4AAF-094B-AA6F-4421BB82737E}" srcOrd="0" destOrd="0" parTransId="{1F3C9E68-90BC-6746-A895-222F5EDD8104}" sibTransId="{B773A42A-165F-E244-9324-3BA923E6CF92}"/>
    <dgm:cxn modelId="{78BD0789-CDC6-5D44-A871-8D7A734258F2}" type="presOf" srcId="{7F972988-4AAF-094B-AA6F-4421BB82737E}" destId="{992109E1-FEC9-F843-AB90-FD733E2CF169}" srcOrd="0" destOrd="0" presId="urn:microsoft.com/office/officeart/2005/8/layout/radial5"/>
    <dgm:cxn modelId="{D5EF299E-C3E8-2D4E-A893-7815289358EF}" type="presOf" srcId="{B83996BB-E9F5-5A45-AEB1-4556ADE1AC4F}" destId="{CC8281FF-9F56-3049-ACE6-C7584F7D893E}" srcOrd="0" destOrd="0" presId="urn:microsoft.com/office/officeart/2005/8/layout/radial5"/>
    <dgm:cxn modelId="{E03E7FA2-61DA-8C4E-8CA2-9ADF06387501}" type="presOf" srcId="{7E34D17B-A4DE-1B4F-B36D-B252965576B9}" destId="{0C884C74-11DB-BA4B-ACE3-825F0DE28861}" srcOrd="0" destOrd="0" presId="urn:microsoft.com/office/officeart/2005/8/layout/radial5"/>
    <dgm:cxn modelId="{BC109DA7-0750-0242-995A-A5DB2471E5F5}" srcId="{7F972988-4AAF-094B-AA6F-4421BB82737E}" destId="{AB267064-9370-7242-898F-AEC0CB3184E3}" srcOrd="3" destOrd="0" parTransId="{B83996BB-E9F5-5A45-AEB1-4556ADE1AC4F}" sibTransId="{42FE797C-C5CE-C240-B2E6-C6185977D5AB}"/>
    <dgm:cxn modelId="{877C10B5-76DE-9743-AFC7-69F289244A17}" type="presOf" srcId="{1C3C6ECA-F2E2-3B46-B958-96BF2627F629}" destId="{6E3029E0-7105-8B4D-8140-B62BF7345AA5}" srcOrd="1" destOrd="0" presId="urn:microsoft.com/office/officeart/2005/8/layout/radial5"/>
    <dgm:cxn modelId="{0FCD0EB6-7A7A-8B4A-9767-C2F74C70F8A5}" type="presOf" srcId="{1C3C6ECA-F2E2-3B46-B958-96BF2627F629}" destId="{A01D8DD8-45F6-A14D-B670-C22B135D8BD0}" srcOrd="0" destOrd="0" presId="urn:microsoft.com/office/officeart/2005/8/layout/radial5"/>
    <dgm:cxn modelId="{AC2BEBB8-3D2E-7743-8131-9DC0B6527AD9}" type="presOf" srcId="{C811B247-2373-A244-A71C-55EBA606F5DB}" destId="{DE25D6F0-2AED-EC40-9EDF-46E57ECE606D}" srcOrd="0" destOrd="0" presId="urn:microsoft.com/office/officeart/2005/8/layout/radial5"/>
    <dgm:cxn modelId="{8B8AE3C7-9740-9E47-8AD7-EE871BC78E15}" type="presOf" srcId="{963B6C7F-05E9-0649-89F8-2F868B816AEE}" destId="{ADB64A54-A2D4-4848-9A03-BBA48E88BD59}" srcOrd="0" destOrd="0" presId="urn:microsoft.com/office/officeart/2005/8/layout/radial5"/>
    <dgm:cxn modelId="{6BFC1ED0-F30D-504A-89C2-F3AD984E71F5}" type="presOf" srcId="{AB267064-9370-7242-898F-AEC0CB3184E3}" destId="{ACB912D1-8709-194B-9DCB-7D7CAC5DA644}" srcOrd="0" destOrd="0" presId="urn:microsoft.com/office/officeart/2005/8/layout/radial5"/>
    <dgm:cxn modelId="{6A152FD3-3324-0B47-9143-5427F2266415}" type="presOf" srcId="{C5C1C11F-244F-D34D-84AF-C405FA0717E5}" destId="{39D6CD36-0E27-304B-8979-49DD591581F4}" srcOrd="1" destOrd="0" presId="urn:microsoft.com/office/officeart/2005/8/layout/radial5"/>
    <dgm:cxn modelId="{8C753FE5-39AB-1B43-9C69-546E4C8794A8}" type="presOf" srcId="{D024A96D-620F-8641-AA33-C81006870661}" destId="{BB7D4559-DB7C-3D47-9599-12868DB3E4C2}" srcOrd="0" destOrd="0" presId="urn:microsoft.com/office/officeart/2005/8/layout/radial5"/>
    <dgm:cxn modelId="{4BAF1BEC-1BA1-AA4D-BB90-288156CAA56E}" srcId="{7F972988-4AAF-094B-AA6F-4421BB82737E}" destId="{FDAD5ABB-68EB-494B-959F-9C8B1C07986E}" srcOrd="0" destOrd="0" parTransId="{7E34D17B-A4DE-1B4F-B36D-B252965576B9}" sibTransId="{10971F43-FBB7-8348-B365-D047FDB97C1B}"/>
    <dgm:cxn modelId="{828A08ED-3962-5547-BAC7-ADBF9245C938}" srcId="{7F972988-4AAF-094B-AA6F-4421BB82737E}" destId="{88F44AF8-0D7F-7942-ACE0-6AA2C007B0C8}" srcOrd="1" destOrd="0" parTransId="{96C200C7-C06A-3D49-A450-E736D10A1B2F}" sibTransId="{102AF8B8-6451-1943-9258-26572370AC5B}"/>
    <dgm:cxn modelId="{A30044ED-97C8-CC48-A851-1155B6B0F272}" type="presOf" srcId="{7E34D17B-A4DE-1B4F-B36D-B252965576B9}" destId="{A0A78BE7-AC5C-6347-9444-7A291B322460}" srcOrd="1" destOrd="0" presId="urn:microsoft.com/office/officeart/2005/8/layout/radial5"/>
    <dgm:cxn modelId="{E5250241-CF4D-8F4B-91B3-FCCD97412062}" type="presParOf" srcId="{07AE8751-846D-8E44-9A82-C45FFFB37EAC}" destId="{992109E1-FEC9-F843-AB90-FD733E2CF169}" srcOrd="0" destOrd="0" presId="urn:microsoft.com/office/officeart/2005/8/layout/radial5"/>
    <dgm:cxn modelId="{80976878-4F26-774F-B83D-843C0EF48CFB}" type="presParOf" srcId="{07AE8751-846D-8E44-9A82-C45FFFB37EAC}" destId="{0C884C74-11DB-BA4B-ACE3-825F0DE28861}" srcOrd="1" destOrd="0" presId="urn:microsoft.com/office/officeart/2005/8/layout/radial5"/>
    <dgm:cxn modelId="{667B135F-363C-254D-9404-43380100F813}" type="presParOf" srcId="{0C884C74-11DB-BA4B-ACE3-825F0DE28861}" destId="{A0A78BE7-AC5C-6347-9444-7A291B322460}" srcOrd="0" destOrd="0" presId="urn:microsoft.com/office/officeart/2005/8/layout/radial5"/>
    <dgm:cxn modelId="{5A86E25D-D18D-034E-A30E-6DD7392947D4}" type="presParOf" srcId="{07AE8751-846D-8E44-9A82-C45FFFB37EAC}" destId="{1558D746-D511-944A-9D58-53C08DB83F02}" srcOrd="2" destOrd="0" presId="urn:microsoft.com/office/officeart/2005/8/layout/radial5"/>
    <dgm:cxn modelId="{D8C0AC47-E981-3B40-B65E-9B646649A37D}" type="presParOf" srcId="{07AE8751-846D-8E44-9A82-C45FFFB37EAC}" destId="{020190A0-4B76-A24B-B9DE-0323057D3861}" srcOrd="3" destOrd="0" presId="urn:microsoft.com/office/officeart/2005/8/layout/radial5"/>
    <dgm:cxn modelId="{8E3AE176-C8C2-A94F-AD47-88C3963F19E3}" type="presParOf" srcId="{020190A0-4B76-A24B-B9DE-0323057D3861}" destId="{ACF3B696-0B69-1B4D-9701-C52B732E2DB1}" srcOrd="0" destOrd="0" presId="urn:microsoft.com/office/officeart/2005/8/layout/radial5"/>
    <dgm:cxn modelId="{AD2A70FC-AB99-E946-9E02-55CA36C75EA1}" type="presParOf" srcId="{07AE8751-846D-8E44-9A82-C45FFFB37EAC}" destId="{F12E58E0-C384-C842-8D3C-CC52A2CA0305}" srcOrd="4" destOrd="0" presId="urn:microsoft.com/office/officeart/2005/8/layout/radial5"/>
    <dgm:cxn modelId="{1B2DC7A0-692B-5940-A57B-6EC536D03956}" type="presParOf" srcId="{07AE8751-846D-8E44-9A82-C45FFFB37EAC}" destId="{A01D8DD8-45F6-A14D-B670-C22B135D8BD0}" srcOrd="5" destOrd="0" presId="urn:microsoft.com/office/officeart/2005/8/layout/radial5"/>
    <dgm:cxn modelId="{5A804A6B-91B4-9F4F-9F4B-1AA84FCCBB1A}" type="presParOf" srcId="{A01D8DD8-45F6-A14D-B670-C22B135D8BD0}" destId="{6E3029E0-7105-8B4D-8140-B62BF7345AA5}" srcOrd="0" destOrd="0" presId="urn:microsoft.com/office/officeart/2005/8/layout/radial5"/>
    <dgm:cxn modelId="{8E19B02D-D429-5C42-8460-5357B5A5CDDC}" type="presParOf" srcId="{07AE8751-846D-8E44-9A82-C45FFFB37EAC}" destId="{DE25D6F0-2AED-EC40-9EDF-46E57ECE606D}" srcOrd="6" destOrd="0" presId="urn:microsoft.com/office/officeart/2005/8/layout/radial5"/>
    <dgm:cxn modelId="{4B9971D3-0C4F-7849-890A-3207E8F15325}" type="presParOf" srcId="{07AE8751-846D-8E44-9A82-C45FFFB37EAC}" destId="{CC8281FF-9F56-3049-ACE6-C7584F7D893E}" srcOrd="7" destOrd="0" presId="urn:microsoft.com/office/officeart/2005/8/layout/radial5"/>
    <dgm:cxn modelId="{E08531E5-6C14-0F40-9CB6-7783EF7DA6D7}" type="presParOf" srcId="{CC8281FF-9F56-3049-ACE6-C7584F7D893E}" destId="{517758EE-8087-FB43-A5C6-6F41502FC6E5}" srcOrd="0" destOrd="0" presId="urn:microsoft.com/office/officeart/2005/8/layout/radial5"/>
    <dgm:cxn modelId="{0782A93D-233D-6445-852E-2AEAA00FC7FA}" type="presParOf" srcId="{07AE8751-846D-8E44-9A82-C45FFFB37EAC}" destId="{ACB912D1-8709-194B-9DCB-7D7CAC5DA644}" srcOrd="8" destOrd="0" presId="urn:microsoft.com/office/officeart/2005/8/layout/radial5"/>
    <dgm:cxn modelId="{2C0E5C6E-E754-474E-AD3C-A87511A115EA}" type="presParOf" srcId="{07AE8751-846D-8E44-9A82-C45FFFB37EAC}" destId="{ADB64A54-A2D4-4848-9A03-BBA48E88BD59}" srcOrd="9" destOrd="0" presId="urn:microsoft.com/office/officeart/2005/8/layout/radial5"/>
    <dgm:cxn modelId="{9DBD4580-945A-EF47-AEC3-47CB21533DB3}" type="presParOf" srcId="{ADB64A54-A2D4-4848-9A03-BBA48E88BD59}" destId="{E3A931C1-1753-C24B-8FE5-4BFD4D1ED2B2}" srcOrd="0" destOrd="0" presId="urn:microsoft.com/office/officeart/2005/8/layout/radial5"/>
    <dgm:cxn modelId="{5253D473-F6AC-104D-AE1E-48D680660A1E}" type="presParOf" srcId="{07AE8751-846D-8E44-9A82-C45FFFB37EAC}" destId="{BB7D4559-DB7C-3D47-9599-12868DB3E4C2}" srcOrd="10" destOrd="0" presId="urn:microsoft.com/office/officeart/2005/8/layout/radial5"/>
    <dgm:cxn modelId="{C321D427-5060-8248-B785-64F8DC20B213}" type="presParOf" srcId="{07AE8751-846D-8E44-9A82-C45FFFB37EAC}" destId="{6D35AAFD-2D87-2D4E-B94D-DB3AAAE136FC}" srcOrd="11" destOrd="0" presId="urn:microsoft.com/office/officeart/2005/8/layout/radial5"/>
    <dgm:cxn modelId="{86817E1B-DBC5-BE44-9501-94F323240605}" type="presParOf" srcId="{6D35AAFD-2D87-2D4E-B94D-DB3AAAE136FC}" destId="{39D6CD36-0E27-304B-8979-49DD591581F4}" srcOrd="0" destOrd="0" presId="urn:microsoft.com/office/officeart/2005/8/layout/radial5"/>
    <dgm:cxn modelId="{CA3F98E9-1A3F-1148-9F64-F7A35EAF7337}" type="presParOf" srcId="{07AE8751-846D-8E44-9A82-C45FFFB37EAC}" destId="{844D2452-145B-2C46-8C48-D6D266F4AFCC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6A93E-A580-9248-89EC-184D67EB1563}">
      <dsp:nvSpPr>
        <dsp:cNvPr id="0" name=""/>
        <dsp:cNvSpPr/>
      </dsp:nvSpPr>
      <dsp:spPr>
        <a:xfrm>
          <a:off x="93614" y="2157"/>
          <a:ext cx="2821935" cy="1693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+mj-lt"/>
            </a:rPr>
            <a:t>Time Consuming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93614" y="2157"/>
        <a:ext cx="2821935" cy="1693161"/>
      </dsp:txXfrm>
    </dsp:sp>
    <dsp:sp modelId="{511A31A9-7C63-0240-AE65-5AF75D9FB6EC}">
      <dsp:nvSpPr>
        <dsp:cNvPr id="0" name=""/>
        <dsp:cNvSpPr/>
      </dsp:nvSpPr>
      <dsp:spPr>
        <a:xfrm>
          <a:off x="3197743" y="2157"/>
          <a:ext cx="2821935" cy="1693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chemeClr val="tx1"/>
              </a:solidFill>
              <a:latin typeface="+mj-lt"/>
            </a:rPr>
            <a:t>Costly</a:t>
          </a:r>
          <a:endParaRPr lang="en-GB" sz="2000" b="0" kern="1200" dirty="0"/>
        </a:p>
      </dsp:txBody>
      <dsp:txXfrm>
        <a:off x="3197743" y="2157"/>
        <a:ext cx="2821935" cy="1693161"/>
      </dsp:txXfrm>
    </dsp:sp>
    <dsp:sp modelId="{E221AF80-53AF-C84F-B5F1-ED81F25C227C}">
      <dsp:nvSpPr>
        <dsp:cNvPr id="0" name=""/>
        <dsp:cNvSpPr/>
      </dsp:nvSpPr>
      <dsp:spPr>
        <a:xfrm>
          <a:off x="6301872" y="2157"/>
          <a:ext cx="2821935" cy="1693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>
              <a:solidFill>
                <a:schemeClr val="tx1"/>
              </a:solidFill>
              <a:latin typeface="+mj-lt"/>
            </a:rPr>
            <a:t>Erroneous</a:t>
          </a:r>
          <a:endParaRPr lang="en-GB" sz="2000" b="0" kern="1200" dirty="0"/>
        </a:p>
      </dsp:txBody>
      <dsp:txXfrm>
        <a:off x="6301872" y="2157"/>
        <a:ext cx="2821935" cy="1693161"/>
      </dsp:txXfrm>
    </dsp:sp>
    <dsp:sp modelId="{E5D98BE4-13D9-1C44-93B8-7A20123619E2}">
      <dsp:nvSpPr>
        <dsp:cNvPr id="0" name=""/>
        <dsp:cNvSpPr/>
      </dsp:nvSpPr>
      <dsp:spPr>
        <a:xfrm>
          <a:off x="1645678" y="1977511"/>
          <a:ext cx="2821935" cy="1693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+mj-lt"/>
            </a:rPr>
            <a:t>Biased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1645678" y="1977511"/>
        <a:ext cx="2821935" cy="1693161"/>
      </dsp:txXfrm>
    </dsp:sp>
    <dsp:sp modelId="{484A0A82-AEFD-C840-9AF6-45F5A241BB4A}">
      <dsp:nvSpPr>
        <dsp:cNvPr id="0" name=""/>
        <dsp:cNvSpPr/>
      </dsp:nvSpPr>
      <dsp:spPr>
        <a:xfrm>
          <a:off x="4749807" y="1977511"/>
          <a:ext cx="2821935" cy="16931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Requires Domain Expertise.</a:t>
          </a:r>
          <a:endParaRPr lang="en-GB" sz="2000" kern="1200" dirty="0">
            <a:solidFill>
              <a:schemeClr val="tx1"/>
            </a:solidFill>
          </a:endParaRPr>
        </a:p>
      </dsp:txBody>
      <dsp:txXfrm>
        <a:off x="4749807" y="1977511"/>
        <a:ext cx="2821935" cy="1693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E9EA6-A934-C745-BA11-55275A061A02}">
      <dsp:nvSpPr>
        <dsp:cNvPr id="0" name=""/>
        <dsp:cNvSpPr/>
      </dsp:nvSpPr>
      <dsp:spPr>
        <a:xfrm>
          <a:off x="976134" y="1896"/>
          <a:ext cx="7814977" cy="912207"/>
        </a:xfrm>
        <a:prstGeom prst="roundRect">
          <a:avLst/>
        </a:prstGeom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chemeClr val="accent4">
              <a:lumMod val="75000"/>
              <a:lumOff val="25000"/>
            </a:scheme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Produces a concise and fluent summary</a:t>
          </a:r>
          <a:endParaRPr lang="en-GB" sz="20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020664" y="46426"/>
        <a:ext cx="7725917" cy="823147"/>
      </dsp:txXfrm>
    </dsp:sp>
    <dsp:sp modelId="{B3EA187F-E901-ED4E-98E3-7003D5B866EA}">
      <dsp:nvSpPr>
        <dsp:cNvPr id="0" name=""/>
        <dsp:cNvSpPr/>
      </dsp:nvSpPr>
      <dsp:spPr>
        <a:xfrm>
          <a:off x="976134" y="959714"/>
          <a:ext cx="7814977" cy="912207"/>
        </a:xfrm>
        <a:prstGeom prst="roundRect">
          <a:avLst/>
        </a:prstGeom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Preserves the meaning of the original text document</a:t>
          </a:r>
          <a:endParaRPr lang="en-GB" sz="2000" kern="1200" dirty="0">
            <a:solidFill>
              <a:srgbClr val="000000"/>
            </a:solidFill>
            <a:latin typeface="Arial"/>
            <a:ea typeface="+mn-ea"/>
            <a:cs typeface="+mn-cs"/>
          </a:endParaRPr>
        </a:p>
      </dsp:txBody>
      <dsp:txXfrm>
        <a:off x="1020664" y="1004244"/>
        <a:ext cx="7725917" cy="823147"/>
      </dsp:txXfrm>
    </dsp:sp>
    <dsp:sp modelId="{7D9458FE-F9AF-2F41-8398-30EC02579045}">
      <dsp:nvSpPr>
        <dsp:cNvPr id="0" name=""/>
        <dsp:cNvSpPr/>
      </dsp:nvSpPr>
      <dsp:spPr>
        <a:xfrm>
          <a:off x="976134" y="1917531"/>
          <a:ext cx="7871456" cy="912207"/>
        </a:xfrm>
        <a:prstGeom prst="roundRect">
          <a:avLst/>
        </a:prstGeom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Does not contain repetition of the same information</a:t>
          </a:r>
        </a:p>
      </dsp:txBody>
      <dsp:txXfrm>
        <a:off x="1020664" y="1962061"/>
        <a:ext cx="7782396" cy="823147"/>
      </dsp:txXfrm>
    </dsp:sp>
    <dsp:sp modelId="{69C25E6A-F7CF-5745-9387-90BCCFE61328}">
      <dsp:nvSpPr>
        <dsp:cNvPr id="0" name=""/>
        <dsp:cNvSpPr/>
      </dsp:nvSpPr>
      <dsp:spPr>
        <a:xfrm>
          <a:off x="976134" y="2875349"/>
          <a:ext cx="7871456" cy="912207"/>
        </a:xfrm>
        <a:prstGeom prst="roundRect">
          <a:avLst/>
        </a:prstGeom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Does not require domain expertise</a:t>
          </a:r>
        </a:p>
      </dsp:txBody>
      <dsp:txXfrm>
        <a:off x="1020664" y="2919879"/>
        <a:ext cx="7782396" cy="823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91E11-70EF-C445-B004-901A52C1FEC1}">
      <dsp:nvSpPr>
        <dsp:cNvPr id="0" name=""/>
        <dsp:cNvSpPr/>
      </dsp:nvSpPr>
      <dsp:spPr>
        <a:xfrm rot="5400000">
          <a:off x="2603623" y="104394"/>
          <a:ext cx="1573495" cy="136894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</a:rPr>
            <a:t>GPT-2</a:t>
          </a:r>
        </a:p>
      </dsp:txBody>
      <dsp:txXfrm rot="-5400000">
        <a:off x="2919226" y="247320"/>
        <a:ext cx="942288" cy="1083089"/>
      </dsp:txXfrm>
    </dsp:sp>
    <dsp:sp modelId="{E3210895-1C11-B242-ABA8-919505E40C48}">
      <dsp:nvSpPr>
        <dsp:cNvPr id="0" name=""/>
        <dsp:cNvSpPr/>
      </dsp:nvSpPr>
      <dsp:spPr>
        <a:xfrm>
          <a:off x="4116382" y="316816"/>
          <a:ext cx="1756020" cy="94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8BC3C-FB8D-6043-8F86-8B4C9FACAFF3}">
      <dsp:nvSpPr>
        <dsp:cNvPr id="0" name=""/>
        <dsp:cNvSpPr/>
      </dsp:nvSpPr>
      <dsp:spPr>
        <a:xfrm rot="5400000">
          <a:off x="1125167" y="104394"/>
          <a:ext cx="1573495" cy="136894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440770" y="247320"/>
        <a:ext cx="942288" cy="1083089"/>
      </dsp:txXfrm>
    </dsp:sp>
    <dsp:sp modelId="{D230397B-7E2B-C440-A74F-42D27A502A55}">
      <dsp:nvSpPr>
        <dsp:cNvPr id="0" name=""/>
        <dsp:cNvSpPr/>
      </dsp:nvSpPr>
      <dsp:spPr>
        <a:xfrm rot="5400000">
          <a:off x="1861563" y="1439977"/>
          <a:ext cx="1573495" cy="136894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tx1"/>
              </a:solidFill>
            </a:rPr>
            <a:t>BERT</a:t>
          </a:r>
        </a:p>
      </dsp:txBody>
      <dsp:txXfrm rot="-5400000">
        <a:off x="2177166" y="1582903"/>
        <a:ext cx="942288" cy="1083089"/>
      </dsp:txXfrm>
    </dsp:sp>
    <dsp:sp modelId="{1C06B78B-22B0-1744-B8B1-58A2AFED9F31}">
      <dsp:nvSpPr>
        <dsp:cNvPr id="0" name=""/>
        <dsp:cNvSpPr/>
      </dsp:nvSpPr>
      <dsp:spPr>
        <a:xfrm>
          <a:off x="207820" y="1652398"/>
          <a:ext cx="1699374" cy="94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E7E95-C8AA-9643-9E1F-970CFCF01775}">
      <dsp:nvSpPr>
        <dsp:cNvPr id="0" name=""/>
        <dsp:cNvSpPr/>
      </dsp:nvSpPr>
      <dsp:spPr>
        <a:xfrm rot="5400000">
          <a:off x="3340019" y="1439977"/>
          <a:ext cx="1573495" cy="136894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i="0" kern="1200" dirty="0" err="1">
              <a:solidFill>
                <a:schemeClr val="tx1"/>
              </a:solidFill>
            </a:rPr>
            <a:t>RoBERTa</a:t>
          </a:r>
          <a:endParaRPr lang="en-GB" sz="1600" kern="1200" dirty="0">
            <a:solidFill>
              <a:schemeClr val="tx1"/>
            </a:solidFill>
          </a:endParaRPr>
        </a:p>
      </dsp:txBody>
      <dsp:txXfrm rot="-5400000">
        <a:off x="3655622" y="1582903"/>
        <a:ext cx="942288" cy="1083089"/>
      </dsp:txXfrm>
    </dsp:sp>
    <dsp:sp modelId="{A9F4C108-7AAB-504A-B65B-4261374DF1F3}">
      <dsp:nvSpPr>
        <dsp:cNvPr id="0" name=""/>
        <dsp:cNvSpPr/>
      </dsp:nvSpPr>
      <dsp:spPr>
        <a:xfrm rot="5400000">
          <a:off x="2603623" y="2775559"/>
          <a:ext cx="1573495" cy="136894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i="0" kern="1200">
              <a:solidFill>
                <a:schemeClr val="tx1"/>
              </a:solidFill>
            </a:rPr>
            <a:t>BigBird</a:t>
          </a:r>
          <a:endParaRPr lang="en-GB" sz="1700" kern="1200" dirty="0">
            <a:solidFill>
              <a:schemeClr val="tx1"/>
            </a:solidFill>
          </a:endParaRPr>
        </a:p>
      </dsp:txBody>
      <dsp:txXfrm rot="-5400000">
        <a:off x="2919226" y="2918485"/>
        <a:ext cx="942288" cy="1083089"/>
      </dsp:txXfrm>
    </dsp:sp>
    <dsp:sp modelId="{39625E71-EECF-6F40-AC92-1A77BF6CDF06}">
      <dsp:nvSpPr>
        <dsp:cNvPr id="0" name=""/>
        <dsp:cNvSpPr/>
      </dsp:nvSpPr>
      <dsp:spPr>
        <a:xfrm>
          <a:off x="4116382" y="2987981"/>
          <a:ext cx="1756020" cy="94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2C8B1-49C5-6B4C-8873-705B2DE21297}">
      <dsp:nvSpPr>
        <dsp:cNvPr id="0" name=""/>
        <dsp:cNvSpPr/>
      </dsp:nvSpPr>
      <dsp:spPr>
        <a:xfrm rot="5400000">
          <a:off x="1125167" y="2775559"/>
          <a:ext cx="1573495" cy="136894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440770" y="2918485"/>
        <a:ext cx="942288" cy="1083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109E1-FEC9-F843-AB90-FD733E2CF169}">
      <dsp:nvSpPr>
        <dsp:cNvPr id="0" name=""/>
        <dsp:cNvSpPr/>
      </dsp:nvSpPr>
      <dsp:spPr>
        <a:xfrm>
          <a:off x="4418978" y="2199360"/>
          <a:ext cx="1567410" cy="1567410"/>
        </a:xfrm>
        <a:prstGeom prst="ellipse">
          <a:avLst/>
        </a:prstGeom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IN" sz="12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Domains</a:t>
          </a:r>
          <a:endParaRPr lang="en-GB" sz="1200" b="1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4648520" y="2428902"/>
        <a:ext cx="1108326" cy="1108326"/>
      </dsp:txXfrm>
    </dsp:sp>
    <dsp:sp modelId="{0C884C74-11DB-BA4B-ACE3-825F0DE28861}">
      <dsp:nvSpPr>
        <dsp:cNvPr id="0" name=""/>
        <dsp:cNvSpPr/>
      </dsp:nvSpPr>
      <dsp:spPr>
        <a:xfrm rot="16200000">
          <a:off x="5036060" y="1627950"/>
          <a:ext cx="333245" cy="53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5086047" y="1784521"/>
        <a:ext cx="233272" cy="319751"/>
      </dsp:txXfrm>
    </dsp:sp>
    <dsp:sp modelId="{1558D746-D511-944A-9D58-53C08DB83F02}">
      <dsp:nvSpPr>
        <dsp:cNvPr id="0" name=""/>
        <dsp:cNvSpPr/>
      </dsp:nvSpPr>
      <dsp:spPr>
        <a:xfrm>
          <a:off x="4418978" y="3186"/>
          <a:ext cx="1567410" cy="1567410"/>
        </a:xfrm>
        <a:prstGeom prst="ellipse">
          <a:avLst/>
        </a:prstGeom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chemeClr val="tx1"/>
              </a:solidFill>
              <a:cs typeface="Arial" pitchFamily="34" charset="0"/>
            </a:rPr>
            <a:t>HR Data</a:t>
          </a:r>
          <a:endParaRPr lang="en-GB" sz="1400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4648520" y="232728"/>
        <a:ext cx="1108326" cy="1108326"/>
      </dsp:txXfrm>
    </dsp:sp>
    <dsp:sp modelId="{020190A0-4B76-A24B-B9DE-0323057D3861}">
      <dsp:nvSpPr>
        <dsp:cNvPr id="0" name=""/>
        <dsp:cNvSpPr/>
      </dsp:nvSpPr>
      <dsp:spPr>
        <a:xfrm rot="19800000">
          <a:off x="5978864" y="2172278"/>
          <a:ext cx="333245" cy="53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5985561" y="2303855"/>
        <a:ext cx="233272" cy="319751"/>
      </dsp:txXfrm>
    </dsp:sp>
    <dsp:sp modelId="{F12E58E0-C384-C842-8D3C-CC52A2CA0305}">
      <dsp:nvSpPr>
        <dsp:cNvPr id="0" name=""/>
        <dsp:cNvSpPr/>
      </dsp:nvSpPr>
      <dsp:spPr>
        <a:xfrm>
          <a:off x="6320921" y="1101273"/>
          <a:ext cx="1567410" cy="1567410"/>
        </a:xfrm>
        <a:prstGeom prst="ellipse">
          <a:avLst/>
        </a:prstGeom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200" b="1" kern="1200" dirty="0">
              <a:solidFill>
                <a:schemeClr val="tx1"/>
              </a:solidFill>
              <a:cs typeface="Arial" pitchFamily="34" charset="0"/>
            </a:rPr>
            <a:t>Financial Text</a:t>
          </a:r>
          <a:endParaRPr lang="en-GB" sz="1200" b="1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6550463" y="1330815"/>
        <a:ext cx="1108326" cy="1108326"/>
      </dsp:txXfrm>
    </dsp:sp>
    <dsp:sp modelId="{A01D8DD8-45F6-A14D-B670-C22B135D8BD0}">
      <dsp:nvSpPr>
        <dsp:cNvPr id="0" name=""/>
        <dsp:cNvSpPr/>
      </dsp:nvSpPr>
      <dsp:spPr>
        <a:xfrm rot="1800000">
          <a:off x="5978864" y="3260934"/>
          <a:ext cx="333245" cy="53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5985561" y="3342525"/>
        <a:ext cx="233272" cy="319751"/>
      </dsp:txXfrm>
    </dsp:sp>
    <dsp:sp modelId="{DE25D6F0-2AED-EC40-9EDF-46E57ECE606D}">
      <dsp:nvSpPr>
        <dsp:cNvPr id="0" name=""/>
        <dsp:cNvSpPr/>
      </dsp:nvSpPr>
      <dsp:spPr>
        <a:xfrm>
          <a:off x="6320921" y="3297448"/>
          <a:ext cx="1567410" cy="1567410"/>
        </a:xfrm>
        <a:prstGeom prst="ellipse">
          <a:avLst/>
        </a:prstGeom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IN" sz="1200" b="1" kern="1200" dirty="0">
              <a:solidFill>
                <a:schemeClr val="tx1"/>
              </a:solidFill>
              <a:latin typeface="Arial"/>
              <a:ea typeface="+mn-ea"/>
              <a:cs typeface="Arial" pitchFamily="34" charset="0"/>
            </a:rPr>
            <a:t>Scientific Paper</a:t>
          </a:r>
          <a:endParaRPr lang="en-GB" sz="1200" b="1" kern="1200" dirty="0">
            <a:solidFill>
              <a:schemeClr val="tx1"/>
            </a:solidFill>
            <a:latin typeface="Arial"/>
            <a:ea typeface="+mn-ea"/>
            <a:cs typeface="Arial" pitchFamily="34" charset="0"/>
          </a:endParaRPr>
        </a:p>
      </dsp:txBody>
      <dsp:txXfrm>
        <a:off x="6550463" y="3526990"/>
        <a:ext cx="1108326" cy="1108326"/>
      </dsp:txXfrm>
    </dsp:sp>
    <dsp:sp modelId="{CC8281FF-9F56-3049-ACE6-C7584F7D893E}">
      <dsp:nvSpPr>
        <dsp:cNvPr id="0" name=""/>
        <dsp:cNvSpPr/>
      </dsp:nvSpPr>
      <dsp:spPr>
        <a:xfrm rot="5400000">
          <a:off x="5036060" y="3805262"/>
          <a:ext cx="333245" cy="53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>
        <a:off x="5086047" y="3861860"/>
        <a:ext cx="233272" cy="319751"/>
      </dsp:txXfrm>
    </dsp:sp>
    <dsp:sp modelId="{ACB912D1-8709-194B-9DCB-7D7CAC5DA644}">
      <dsp:nvSpPr>
        <dsp:cNvPr id="0" name=""/>
        <dsp:cNvSpPr/>
      </dsp:nvSpPr>
      <dsp:spPr>
        <a:xfrm>
          <a:off x="4418978" y="4395535"/>
          <a:ext cx="1567410" cy="1567410"/>
        </a:xfrm>
        <a:prstGeom prst="ellipse">
          <a:avLst/>
        </a:prstGeom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Patent Data</a:t>
          </a:r>
          <a:endParaRPr lang="en-GB" sz="1200" b="1" kern="1200" dirty="0">
            <a:solidFill>
              <a:schemeClr val="tx1"/>
            </a:solidFill>
            <a:latin typeface="Arial"/>
            <a:ea typeface="+mn-ea"/>
            <a:cs typeface="+mn-cs"/>
          </a:endParaRPr>
        </a:p>
      </dsp:txBody>
      <dsp:txXfrm>
        <a:off x="4648520" y="4625077"/>
        <a:ext cx="1108326" cy="1108326"/>
      </dsp:txXfrm>
    </dsp:sp>
    <dsp:sp modelId="{ADB64A54-A2D4-4848-9A03-BBA48E88BD59}">
      <dsp:nvSpPr>
        <dsp:cNvPr id="0" name=""/>
        <dsp:cNvSpPr/>
      </dsp:nvSpPr>
      <dsp:spPr>
        <a:xfrm rot="9000000">
          <a:off x="4093257" y="3260934"/>
          <a:ext cx="333245" cy="53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 rot="10800000">
        <a:off x="4186533" y="3342525"/>
        <a:ext cx="233272" cy="319751"/>
      </dsp:txXfrm>
    </dsp:sp>
    <dsp:sp modelId="{BB7D4559-DB7C-3D47-9599-12868DB3E4C2}">
      <dsp:nvSpPr>
        <dsp:cNvPr id="0" name=""/>
        <dsp:cNvSpPr/>
      </dsp:nvSpPr>
      <dsp:spPr>
        <a:xfrm>
          <a:off x="2517035" y="3297448"/>
          <a:ext cx="1567410" cy="1567410"/>
        </a:xfrm>
        <a:prstGeom prst="ellipse">
          <a:avLst/>
        </a:prstGeom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200" b="1" kern="1200" dirty="0">
              <a:solidFill>
                <a:schemeClr val="tx1"/>
              </a:solidFill>
              <a:latin typeface="Arial"/>
              <a:ea typeface="+mn-ea"/>
              <a:cs typeface="+mn-cs"/>
            </a:rPr>
            <a:t>Medical Data </a:t>
          </a:r>
        </a:p>
      </dsp:txBody>
      <dsp:txXfrm>
        <a:off x="2746577" y="3526990"/>
        <a:ext cx="1108326" cy="1108326"/>
      </dsp:txXfrm>
    </dsp:sp>
    <dsp:sp modelId="{6D35AAFD-2D87-2D4E-B94D-DB3AAAE136FC}">
      <dsp:nvSpPr>
        <dsp:cNvPr id="0" name=""/>
        <dsp:cNvSpPr/>
      </dsp:nvSpPr>
      <dsp:spPr>
        <a:xfrm rot="12600000">
          <a:off x="4093257" y="2172278"/>
          <a:ext cx="333245" cy="5329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/>
        </a:p>
      </dsp:txBody>
      <dsp:txXfrm rot="10800000">
        <a:off x="4186533" y="2303855"/>
        <a:ext cx="233272" cy="319751"/>
      </dsp:txXfrm>
    </dsp:sp>
    <dsp:sp modelId="{844D2452-145B-2C46-8C48-D6D266F4AFCC}">
      <dsp:nvSpPr>
        <dsp:cNvPr id="0" name=""/>
        <dsp:cNvSpPr/>
      </dsp:nvSpPr>
      <dsp:spPr>
        <a:xfrm>
          <a:off x="2517035" y="1101273"/>
          <a:ext cx="1567410" cy="1567410"/>
        </a:xfrm>
        <a:prstGeom prst="ellipse">
          <a:avLst/>
        </a:prstGeom>
        <a:solidFill>
          <a:srgbClr val="98C6EA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114300">
            <a:srgbClr val="003359">
              <a:lumMod val="75000"/>
              <a:lumOff val="25000"/>
            </a:srgbClr>
          </a:inn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IN" sz="1200" b="1" kern="1200" dirty="0">
              <a:solidFill>
                <a:schemeClr val="tx1"/>
              </a:solidFill>
            </a:rPr>
            <a:t>Legal Documents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2746577" y="1330815"/>
        <a:ext cx="1108326" cy="1108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322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675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0648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75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48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50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8661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235260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171103 Matthes English Master Slide Deck (wide)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171103 Matthes English Master Slide Deck (wide)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82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0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dirty="0"/>
              <a:t>Exploring Domain Adaptation Techniques for Abstractive Text Summarization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Aditi Arora, 28.11.2022, Guided Research Kick-off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BCE8-30EF-7D08-E4E7-A58EEE34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domain adaptation techniques in text summarization?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F244-E8A5-7C2F-5DCD-483C498C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76" y="1772816"/>
            <a:ext cx="11523133" cy="54006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a model to generate meaningful and coherent summaries requires large amount of labelled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Acquiring large amount of labelled data for different domains is expensive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labelled data in new domains affects the quality of generated summaries.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/>
              <a:t>Domain adaptation techniques allow a summarization system to learn content selection from out-of-domain data while </a:t>
            </a:r>
            <a:r>
              <a:rPr lang="en-IN" sz="1800" b="1" dirty="0"/>
              <a:t>acquiring language generating behaviour</a:t>
            </a:r>
            <a:r>
              <a:rPr lang="en-IN" sz="1800" dirty="0"/>
              <a:t> with in-domain(target) data.</a:t>
            </a: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77B13-C3D2-E8B0-1BE9-86694EF0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123E3-E5C1-9150-F1FB-1700D347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89098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840FC-A0A6-30AE-0ACA-F708E972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D082F-4066-1E4D-5AA0-2F276909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0"/>
            <a:endParaRPr lang="en-US" sz="2400" b="1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566033C-266B-514F-6405-5814931A7498}"/>
              </a:ext>
            </a:extLst>
          </p:cNvPr>
          <p:cNvSpPr/>
          <p:nvPr/>
        </p:nvSpPr>
        <p:spPr bwMode="auto">
          <a:xfrm>
            <a:off x="479376" y="1058687"/>
            <a:ext cx="11045875" cy="1656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114300">
              <a:schemeClr val="accent5">
                <a:lumMod val="50000"/>
              </a:scheme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2400" b="1" dirty="0"/>
          </a:p>
          <a:p>
            <a:pPr eaLnBrk="0" hangingPunct="0"/>
            <a:r>
              <a:rPr lang="en-US" sz="2400" b="1" dirty="0"/>
              <a:t>Question 1:</a:t>
            </a:r>
          </a:p>
          <a:p>
            <a:pPr eaLnBrk="0" hangingPunct="0"/>
            <a:endParaRPr lang="en-US" sz="2400" b="1" dirty="0"/>
          </a:p>
          <a:p>
            <a:pPr eaLnBrk="0" hangingPunct="0"/>
            <a:r>
              <a:rPr lang="en-US" dirty="0"/>
              <a:t>What are the state-of-art transformer-based models for abstractive text summarization?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5C8C3-4A87-7E73-A9CA-71434D58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E1E31-CC39-D126-7248-082A83AD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2A9F6-5223-E648-D11D-9FBC14F0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716462-D8D9-FAF4-A25C-BB6E3DFADB8B}"/>
              </a:ext>
            </a:extLst>
          </p:cNvPr>
          <p:cNvSpPr/>
          <p:nvPr/>
        </p:nvSpPr>
        <p:spPr bwMode="auto">
          <a:xfrm>
            <a:off x="479375" y="4947833"/>
            <a:ext cx="11045875" cy="1656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114300">
              <a:schemeClr val="accent5">
                <a:lumMod val="50000"/>
              </a:scheme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2400" b="1" dirty="0"/>
              <a:t>Question 3:</a:t>
            </a:r>
          </a:p>
          <a:p>
            <a:pPr eaLnBrk="0" hangingPunct="0"/>
            <a:r>
              <a:rPr lang="en-US" dirty="0"/>
              <a:t>Which domain adaptation techniques are suitable for abstractive text summarization?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CDB8AD5-8A5B-C95F-F07A-F01280E1DF3E}"/>
              </a:ext>
            </a:extLst>
          </p:cNvPr>
          <p:cNvSpPr/>
          <p:nvPr/>
        </p:nvSpPr>
        <p:spPr bwMode="auto">
          <a:xfrm>
            <a:off x="479375" y="2998139"/>
            <a:ext cx="11045875" cy="1656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innerShdw blurRad="114300">
              <a:schemeClr val="accent5">
                <a:lumMod val="50000"/>
              </a:scheme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2400" b="1" dirty="0"/>
              <a:t>Question 2:</a:t>
            </a:r>
          </a:p>
          <a:p>
            <a:pPr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Which techniques are used for domain adaptation in NLP?</a:t>
            </a:r>
          </a:p>
        </p:txBody>
      </p:sp>
    </p:spTree>
    <p:extLst>
      <p:ext uri="{BB962C8B-B14F-4D97-AF65-F5344CB8AC3E}">
        <p14:creationId xmlns:p14="http://schemas.microsoft.com/office/powerpoint/2010/main" val="12972147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0764-BA5E-260B-BE8E-299B5B13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319472"/>
            <a:ext cx="10586099" cy="720725"/>
          </a:xfrm>
        </p:spPr>
        <p:txBody>
          <a:bodyPr/>
          <a:lstStyle/>
          <a:p>
            <a:r>
              <a:rPr lang="en-US" dirty="0"/>
              <a:t>Timeline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CAA5B-804B-E411-915F-5043938F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027A3-31F3-727F-EA13-59910FCA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BE79DDAD-75E2-9A5D-4AEF-88200B618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9059E-C91A-B909-D6D3-75F60F985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09" y="971169"/>
            <a:ext cx="11523132" cy="53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598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CD0F-EABA-1CCF-71A0-68D00EC5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67F3-0F46-BEF4-F65C-45F155569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Hua, X. and Wang, L., 2017. A pilot study of domain adaptation effect for neural abstractive summarization. </a:t>
            </a:r>
            <a:r>
              <a:rPr lang="en-IN" sz="2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IN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preprint arXiv:1707.07062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Klymenko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O., Braun, D. and </a:t>
            </a:r>
            <a:r>
              <a:rPr lang="en-IN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Matthes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F., 2020. Automatic Text Summarization: A State-of-the-Art Review. </a:t>
            </a:r>
            <a:r>
              <a:rPr lang="en-IN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ICEIS (1)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pp.648-655.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Sarkar, K., 2009. Using domain knowledge for text summarization in medical domain. </a:t>
            </a:r>
            <a:r>
              <a:rPr lang="en-IN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Recent Trends in Engineering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p.200.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El-</a:t>
            </a:r>
            <a:r>
              <a:rPr lang="en-IN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Kassas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W.S., Salama, C.R., </a:t>
            </a:r>
            <a:r>
              <a:rPr lang="en-IN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Rafea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A.A. and Mohamed, H.K., 2021. Automatic text summarization: A comprehensive survey. </a:t>
            </a:r>
            <a:r>
              <a:rPr lang="en-IN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Expert Systems with Applications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165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p.113679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222222"/>
                </a:solidFill>
                <a:latin typeface="Arial" panose="020B0604020202020204" pitchFamily="34" charset="0"/>
              </a:rPr>
              <a:t>https://</a:t>
            </a:r>
            <a:r>
              <a:rPr lang="en-IN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ai.googleblog.com</a:t>
            </a:r>
            <a:r>
              <a:rPr lang="en-IN" sz="2400" dirty="0">
                <a:solidFill>
                  <a:srgbClr val="222222"/>
                </a:solidFill>
                <a:latin typeface="Arial" panose="020B0604020202020204" pitchFamily="34" charset="0"/>
              </a:rPr>
              <a:t>/2020/06/</a:t>
            </a:r>
            <a:r>
              <a:rPr lang="en-IN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pegasus</a:t>
            </a:r>
            <a:r>
              <a:rPr lang="en-IN" sz="2400" dirty="0">
                <a:solidFill>
                  <a:srgbClr val="222222"/>
                </a:solidFill>
                <a:latin typeface="Arial" panose="020B0604020202020204" pitchFamily="34" charset="0"/>
              </a:rPr>
              <a:t>-state-of-art-model-</a:t>
            </a:r>
            <a:r>
              <a:rPr lang="en-IN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for.html</a:t>
            </a:r>
            <a:endParaRPr lang="en-IN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C154-F334-49B5-E0BB-852A033B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7A4A8-009F-3BD4-0601-630A625A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9C3E-CD4A-CF55-5FDD-BBB908FD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6367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1126795" y="3505987"/>
            <a:ext cx="2485288" cy="219497"/>
          </a:xfrm>
        </p:spPr>
        <p:txBody>
          <a:bodyPr/>
          <a:lstStyle/>
          <a:p>
            <a:r>
              <a:rPr lang="en-AU" dirty="0"/>
              <a:t>Aditi Arora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>
          <a:xfrm>
            <a:off x="1126795" y="5949280"/>
            <a:ext cx="2452083" cy="131762"/>
          </a:xfrm>
        </p:spPr>
        <p:txBody>
          <a:bodyPr/>
          <a:lstStyle/>
          <a:p>
            <a:r>
              <a:rPr lang="en-AU" dirty="0" err="1"/>
              <a:t>aditi.arora@tum.de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>
          <a:xfrm>
            <a:off x="1128971" y="3764572"/>
            <a:ext cx="2502054" cy="211455"/>
          </a:xfrm>
        </p:spPr>
        <p:txBody>
          <a:bodyPr/>
          <a:lstStyle/>
          <a:p>
            <a:r>
              <a:rPr lang="en-IN" sz="1000" dirty="0">
                <a:effectLst/>
                <a:latin typeface="ArialMT"/>
              </a:rPr>
              <a:t>M.Sc. Student Data Engineering and Analytics </a:t>
            </a:r>
            <a:endParaRPr lang="en-IN" sz="1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118" y="-153053"/>
            <a:ext cx="10586099" cy="720725"/>
          </a:xfrm>
        </p:spPr>
        <p:txBody>
          <a:bodyPr/>
          <a:lstStyle/>
          <a:p>
            <a:r>
              <a:rPr lang="en-US" dirty="0"/>
              <a:t>Automatic Text Summarization: Transformer-based Models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09CFC3-942F-E996-C49C-CBC803BEC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91" y="2307802"/>
            <a:ext cx="11017224" cy="3384376"/>
          </a:xfrm>
        </p:spPr>
        <p:txBody>
          <a:bodyPr>
            <a:normAutofit/>
          </a:bodyPr>
          <a:lstStyle/>
          <a:p>
            <a:pPr marL="342900" indent="-342900" algn="just" rtl="0">
              <a:buFont typeface="Wingdings" pitchFamily="2" charset="2"/>
              <a:buChar char="Ø"/>
            </a:pPr>
            <a:r>
              <a:rPr lang="en-US" sz="2800" dirty="0"/>
              <a:t>Datasets are easily accessible and can be used for benchmarking.</a:t>
            </a:r>
          </a:p>
          <a:p>
            <a:pPr marL="342900" indent="-342900" algn="just" rtl="0">
              <a:buFont typeface="Wingdings" pitchFamily="2" charset="2"/>
              <a:buChar char="Ø"/>
            </a:pPr>
            <a:endParaRPr lang="en-US" sz="2800" dirty="0"/>
          </a:p>
          <a:p>
            <a:pPr marL="342900" indent="-342900" algn="just" rtl="0">
              <a:buFont typeface="Wingdings" pitchFamily="2" charset="2"/>
              <a:buChar char="Ø"/>
            </a:pPr>
            <a:r>
              <a:rPr lang="en-US" sz="2800" dirty="0"/>
              <a:t>Results are reproducible.</a:t>
            </a:r>
          </a:p>
          <a:p>
            <a:pPr marL="342900" indent="-342900" algn="just" rtl="0">
              <a:buFont typeface="Wingdings" pitchFamily="2" charset="2"/>
              <a:buChar char="Ø"/>
            </a:pPr>
            <a:endParaRPr lang="en-US" sz="2800" dirty="0"/>
          </a:p>
          <a:p>
            <a:pPr marL="342900" indent="-342900" algn="just" rtl="0">
              <a:buFont typeface="Wingdings" pitchFamily="2" charset="2"/>
              <a:buChar char="Ø"/>
            </a:pPr>
            <a:r>
              <a:rPr lang="en-US" sz="2800" dirty="0"/>
              <a:t>Results can be easily published.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661DC-A95C-AFBF-D09B-1F5F830819F4}"/>
              </a:ext>
            </a:extLst>
          </p:cNvPr>
          <p:cNvSpPr txBox="1"/>
          <p:nvPr/>
        </p:nvSpPr>
        <p:spPr>
          <a:xfrm>
            <a:off x="8592868" y="2780928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ALBERT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DCF07-2585-844D-204F-4FE80BE3C9CE}"/>
              </a:ext>
            </a:extLst>
          </p:cNvPr>
          <p:cNvSpPr txBox="1"/>
          <p:nvPr/>
        </p:nvSpPr>
        <p:spPr>
          <a:xfrm>
            <a:off x="8592868" y="5373216"/>
            <a:ext cx="11989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BART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92D53-F927-836D-12E5-955777741A8D}"/>
              </a:ext>
            </a:extLst>
          </p:cNvPr>
          <p:cNvSpPr txBox="1"/>
          <p:nvPr/>
        </p:nvSpPr>
        <p:spPr>
          <a:xfrm>
            <a:off x="649586" y="1026085"/>
            <a:ext cx="10875665" cy="5788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Why open-sourced datasets?</a:t>
            </a:r>
          </a:p>
        </p:txBody>
      </p:sp>
    </p:spTree>
    <p:extLst>
      <p:ext uri="{BB962C8B-B14F-4D97-AF65-F5344CB8AC3E}">
        <p14:creationId xmlns:p14="http://schemas.microsoft.com/office/powerpoint/2010/main" val="11964195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CD0F-EABA-1CCF-71A0-68D00EC5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-211534"/>
            <a:ext cx="10586099" cy="720725"/>
          </a:xfrm>
        </p:spPr>
        <p:txBody>
          <a:bodyPr/>
          <a:lstStyle/>
          <a:p>
            <a:r>
              <a:rPr lang="en-US" dirty="0"/>
              <a:t>Automatic Text Summarization: Datasets</a:t>
            </a:r>
            <a:r>
              <a:rPr lang="en-US" sz="5400" dirty="0">
                <a:solidFill>
                  <a:srgbClr val="FF0000"/>
                </a:solidFill>
              </a:rPr>
              <a:t>???????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C154-F334-49B5-E0BB-852A033B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7A4A8-009F-3BD4-0601-630A625A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9C3E-CD4A-CF55-5FDD-BBB908FD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D062BC-2C34-EACF-13C0-2B5A8DEA2363}"/>
              </a:ext>
            </a:extLst>
          </p:cNvPr>
          <p:cNvGrpSpPr/>
          <p:nvPr/>
        </p:nvGrpSpPr>
        <p:grpSpPr>
          <a:xfrm>
            <a:off x="1343472" y="1340768"/>
            <a:ext cx="9433048" cy="5133703"/>
            <a:chOff x="1663249" y="765524"/>
            <a:chExt cx="8988738" cy="5616227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701CC3B-B1CE-7794-22E8-2D31FDA496CE}"/>
                </a:ext>
              </a:extLst>
            </p:cNvPr>
            <p:cNvSpPr/>
            <p:nvPr/>
          </p:nvSpPr>
          <p:spPr>
            <a:xfrm>
              <a:off x="6938505" y="4437983"/>
              <a:ext cx="3713482" cy="1943767"/>
            </a:xfrm>
            <a:custGeom>
              <a:avLst/>
              <a:gdLst>
                <a:gd name="connsiteX0" fmla="*/ 0 w 2667933"/>
                <a:gd name="connsiteY0" fmla="*/ 172822 h 1728216"/>
                <a:gd name="connsiteX1" fmla="*/ 172822 w 2667933"/>
                <a:gd name="connsiteY1" fmla="*/ 0 h 1728216"/>
                <a:gd name="connsiteX2" fmla="*/ 2495111 w 2667933"/>
                <a:gd name="connsiteY2" fmla="*/ 0 h 1728216"/>
                <a:gd name="connsiteX3" fmla="*/ 2667933 w 2667933"/>
                <a:gd name="connsiteY3" fmla="*/ 172822 h 1728216"/>
                <a:gd name="connsiteX4" fmla="*/ 2667933 w 2667933"/>
                <a:gd name="connsiteY4" fmla="*/ 1555394 h 1728216"/>
                <a:gd name="connsiteX5" fmla="*/ 2495111 w 2667933"/>
                <a:gd name="connsiteY5" fmla="*/ 1728216 h 1728216"/>
                <a:gd name="connsiteX6" fmla="*/ 172822 w 2667933"/>
                <a:gd name="connsiteY6" fmla="*/ 1728216 h 1728216"/>
                <a:gd name="connsiteX7" fmla="*/ 0 w 2667933"/>
                <a:gd name="connsiteY7" fmla="*/ 1555394 h 1728216"/>
                <a:gd name="connsiteX8" fmla="*/ 0 w 2667933"/>
                <a:gd name="connsiteY8" fmla="*/ 172822 h 172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933" h="1728216">
                  <a:moveTo>
                    <a:pt x="0" y="172822"/>
                  </a:moveTo>
                  <a:cubicBezTo>
                    <a:pt x="0" y="77375"/>
                    <a:pt x="77375" y="0"/>
                    <a:pt x="172822" y="0"/>
                  </a:cubicBezTo>
                  <a:lnTo>
                    <a:pt x="2495111" y="0"/>
                  </a:lnTo>
                  <a:cubicBezTo>
                    <a:pt x="2590558" y="0"/>
                    <a:pt x="2667933" y="77375"/>
                    <a:pt x="2667933" y="172822"/>
                  </a:cubicBezTo>
                  <a:lnTo>
                    <a:pt x="2667933" y="1555394"/>
                  </a:lnTo>
                  <a:cubicBezTo>
                    <a:pt x="2667933" y="1650841"/>
                    <a:pt x="2590558" y="1728216"/>
                    <a:pt x="2495111" y="1728216"/>
                  </a:cubicBezTo>
                  <a:lnTo>
                    <a:pt x="172822" y="1728216"/>
                  </a:lnTo>
                  <a:cubicBezTo>
                    <a:pt x="77375" y="1728216"/>
                    <a:pt x="0" y="1650841"/>
                    <a:pt x="0" y="1555394"/>
                  </a:cubicBezTo>
                  <a:lnTo>
                    <a:pt x="0" y="17282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1223" tIns="652897" rIns="220843" bIns="220843" numCol="1" spcCol="1270" anchor="t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3700" kern="120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2BC7821-8461-76B3-A98D-5B19910BE2DE}"/>
                </a:ext>
              </a:extLst>
            </p:cNvPr>
            <p:cNvSpPr/>
            <p:nvPr/>
          </p:nvSpPr>
          <p:spPr>
            <a:xfrm>
              <a:off x="1663249" y="4437984"/>
              <a:ext cx="3590246" cy="1943767"/>
            </a:xfrm>
            <a:custGeom>
              <a:avLst/>
              <a:gdLst>
                <a:gd name="connsiteX0" fmla="*/ 0 w 2667933"/>
                <a:gd name="connsiteY0" fmla="*/ 172822 h 1728216"/>
                <a:gd name="connsiteX1" fmla="*/ 172822 w 2667933"/>
                <a:gd name="connsiteY1" fmla="*/ 0 h 1728216"/>
                <a:gd name="connsiteX2" fmla="*/ 2495111 w 2667933"/>
                <a:gd name="connsiteY2" fmla="*/ 0 h 1728216"/>
                <a:gd name="connsiteX3" fmla="*/ 2667933 w 2667933"/>
                <a:gd name="connsiteY3" fmla="*/ 172822 h 1728216"/>
                <a:gd name="connsiteX4" fmla="*/ 2667933 w 2667933"/>
                <a:gd name="connsiteY4" fmla="*/ 1555394 h 1728216"/>
                <a:gd name="connsiteX5" fmla="*/ 2495111 w 2667933"/>
                <a:gd name="connsiteY5" fmla="*/ 1728216 h 1728216"/>
                <a:gd name="connsiteX6" fmla="*/ 172822 w 2667933"/>
                <a:gd name="connsiteY6" fmla="*/ 1728216 h 1728216"/>
                <a:gd name="connsiteX7" fmla="*/ 0 w 2667933"/>
                <a:gd name="connsiteY7" fmla="*/ 1555394 h 1728216"/>
                <a:gd name="connsiteX8" fmla="*/ 0 w 2667933"/>
                <a:gd name="connsiteY8" fmla="*/ 172822 h 172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933" h="1728216">
                  <a:moveTo>
                    <a:pt x="0" y="172822"/>
                  </a:moveTo>
                  <a:cubicBezTo>
                    <a:pt x="0" y="77375"/>
                    <a:pt x="77375" y="0"/>
                    <a:pt x="172822" y="0"/>
                  </a:cubicBezTo>
                  <a:lnTo>
                    <a:pt x="2495111" y="0"/>
                  </a:lnTo>
                  <a:cubicBezTo>
                    <a:pt x="2590558" y="0"/>
                    <a:pt x="2667933" y="77375"/>
                    <a:pt x="2667933" y="172822"/>
                  </a:cubicBezTo>
                  <a:lnTo>
                    <a:pt x="2667933" y="1555394"/>
                  </a:lnTo>
                  <a:cubicBezTo>
                    <a:pt x="2667933" y="1650841"/>
                    <a:pt x="2590558" y="1728216"/>
                    <a:pt x="2495111" y="1728216"/>
                  </a:cubicBezTo>
                  <a:lnTo>
                    <a:pt x="172822" y="1728216"/>
                  </a:lnTo>
                  <a:cubicBezTo>
                    <a:pt x="77375" y="1728216"/>
                    <a:pt x="0" y="1650841"/>
                    <a:pt x="0" y="1555394"/>
                  </a:cubicBezTo>
                  <a:lnTo>
                    <a:pt x="0" y="17282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843" tIns="652897" rIns="1021223" bIns="220843" numCol="1" spcCol="1270" anchor="t" anchorCtr="0">
              <a:noAutofit/>
            </a:bodyPr>
            <a:lstStyle/>
            <a:p>
              <a:pPr marL="285750" lvl="1" indent="-285750" algn="just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en-GB" sz="1400" kern="12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3633881-66C3-58E5-A541-77CE96726A76}"/>
                </a:ext>
              </a:extLst>
            </p:cNvPr>
            <p:cNvSpPr/>
            <p:nvPr/>
          </p:nvSpPr>
          <p:spPr>
            <a:xfrm>
              <a:off x="6938505" y="765524"/>
              <a:ext cx="3713482" cy="1943767"/>
            </a:xfrm>
            <a:custGeom>
              <a:avLst/>
              <a:gdLst>
                <a:gd name="connsiteX0" fmla="*/ 0 w 2667933"/>
                <a:gd name="connsiteY0" fmla="*/ 172822 h 1728216"/>
                <a:gd name="connsiteX1" fmla="*/ 172822 w 2667933"/>
                <a:gd name="connsiteY1" fmla="*/ 0 h 1728216"/>
                <a:gd name="connsiteX2" fmla="*/ 2495111 w 2667933"/>
                <a:gd name="connsiteY2" fmla="*/ 0 h 1728216"/>
                <a:gd name="connsiteX3" fmla="*/ 2667933 w 2667933"/>
                <a:gd name="connsiteY3" fmla="*/ 172822 h 1728216"/>
                <a:gd name="connsiteX4" fmla="*/ 2667933 w 2667933"/>
                <a:gd name="connsiteY4" fmla="*/ 1555394 h 1728216"/>
                <a:gd name="connsiteX5" fmla="*/ 2495111 w 2667933"/>
                <a:gd name="connsiteY5" fmla="*/ 1728216 h 1728216"/>
                <a:gd name="connsiteX6" fmla="*/ 172822 w 2667933"/>
                <a:gd name="connsiteY6" fmla="*/ 1728216 h 1728216"/>
                <a:gd name="connsiteX7" fmla="*/ 0 w 2667933"/>
                <a:gd name="connsiteY7" fmla="*/ 1555394 h 1728216"/>
                <a:gd name="connsiteX8" fmla="*/ 0 w 2667933"/>
                <a:gd name="connsiteY8" fmla="*/ 172822 h 172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933" h="1728216">
                  <a:moveTo>
                    <a:pt x="0" y="172822"/>
                  </a:moveTo>
                  <a:cubicBezTo>
                    <a:pt x="0" y="77375"/>
                    <a:pt x="77375" y="0"/>
                    <a:pt x="172822" y="0"/>
                  </a:cubicBezTo>
                  <a:lnTo>
                    <a:pt x="2495111" y="0"/>
                  </a:lnTo>
                  <a:cubicBezTo>
                    <a:pt x="2590558" y="0"/>
                    <a:pt x="2667933" y="77375"/>
                    <a:pt x="2667933" y="172822"/>
                  </a:cubicBezTo>
                  <a:lnTo>
                    <a:pt x="2667933" y="1555394"/>
                  </a:lnTo>
                  <a:cubicBezTo>
                    <a:pt x="2667933" y="1650841"/>
                    <a:pt x="2590558" y="1728216"/>
                    <a:pt x="2495111" y="1728216"/>
                  </a:cubicBezTo>
                  <a:lnTo>
                    <a:pt x="172822" y="1728216"/>
                  </a:lnTo>
                  <a:cubicBezTo>
                    <a:pt x="77375" y="1728216"/>
                    <a:pt x="0" y="1650841"/>
                    <a:pt x="0" y="1555394"/>
                  </a:cubicBezTo>
                  <a:lnTo>
                    <a:pt x="0" y="17282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1223" tIns="220843" rIns="220843" bIns="652897" numCol="1" spcCol="1270" anchor="t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200" kern="12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51E739D-8BCA-C314-0313-80A19065FB2D}"/>
                </a:ext>
              </a:extLst>
            </p:cNvPr>
            <p:cNvSpPr/>
            <p:nvPr/>
          </p:nvSpPr>
          <p:spPr>
            <a:xfrm>
              <a:off x="1663249" y="765524"/>
              <a:ext cx="3590246" cy="1943767"/>
            </a:xfrm>
            <a:custGeom>
              <a:avLst/>
              <a:gdLst>
                <a:gd name="connsiteX0" fmla="*/ 0 w 2667933"/>
                <a:gd name="connsiteY0" fmla="*/ 172822 h 1728216"/>
                <a:gd name="connsiteX1" fmla="*/ 172822 w 2667933"/>
                <a:gd name="connsiteY1" fmla="*/ 0 h 1728216"/>
                <a:gd name="connsiteX2" fmla="*/ 2495111 w 2667933"/>
                <a:gd name="connsiteY2" fmla="*/ 0 h 1728216"/>
                <a:gd name="connsiteX3" fmla="*/ 2667933 w 2667933"/>
                <a:gd name="connsiteY3" fmla="*/ 172822 h 1728216"/>
                <a:gd name="connsiteX4" fmla="*/ 2667933 w 2667933"/>
                <a:gd name="connsiteY4" fmla="*/ 1555394 h 1728216"/>
                <a:gd name="connsiteX5" fmla="*/ 2495111 w 2667933"/>
                <a:gd name="connsiteY5" fmla="*/ 1728216 h 1728216"/>
                <a:gd name="connsiteX6" fmla="*/ 172822 w 2667933"/>
                <a:gd name="connsiteY6" fmla="*/ 1728216 h 1728216"/>
                <a:gd name="connsiteX7" fmla="*/ 0 w 2667933"/>
                <a:gd name="connsiteY7" fmla="*/ 1555394 h 1728216"/>
                <a:gd name="connsiteX8" fmla="*/ 0 w 2667933"/>
                <a:gd name="connsiteY8" fmla="*/ 172822 h 172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933" h="1728216">
                  <a:moveTo>
                    <a:pt x="0" y="172822"/>
                  </a:moveTo>
                  <a:cubicBezTo>
                    <a:pt x="0" y="77375"/>
                    <a:pt x="77375" y="0"/>
                    <a:pt x="172822" y="0"/>
                  </a:cubicBezTo>
                  <a:lnTo>
                    <a:pt x="2495111" y="0"/>
                  </a:lnTo>
                  <a:cubicBezTo>
                    <a:pt x="2590558" y="0"/>
                    <a:pt x="2667933" y="77375"/>
                    <a:pt x="2667933" y="172822"/>
                  </a:cubicBezTo>
                  <a:lnTo>
                    <a:pt x="2667933" y="1555394"/>
                  </a:lnTo>
                  <a:cubicBezTo>
                    <a:pt x="2667933" y="1650841"/>
                    <a:pt x="2590558" y="1728216"/>
                    <a:pt x="2495111" y="1728216"/>
                  </a:cubicBezTo>
                  <a:lnTo>
                    <a:pt x="172822" y="1728216"/>
                  </a:lnTo>
                  <a:cubicBezTo>
                    <a:pt x="77375" y="1728216"/>
                    <a:pt x="0" y="1650841"/>
                    <a:pt x="0" y="1555394"/>
                  </a:cubicBezTo>
                  <a:lnTo>
                    <a:pt x="0" y="17282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843" tIns="220843" rIns="1021223" bIns="652897" numCol="1" spcCol="1270" anchor="t" anchorCtr="0">
              <a:noAutofit/>
            </a:bodyPr>
            <a:lstStyle/>
            <a:p>
              <a:pPr marL="285750" lvl="1" indent="-285750" algn="just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0327F1F-82D1-0A3D-99F6-4A880E7A596C}"/>
                </a:ext>
              </a:extLst>
            </p:cNvPr>
            <p:cNvSpPr/>
            <p:nvPr/>
          </p:nvSpPr>
          <p:spPr>
            <a:xfrm>
              <a:off x="4027251" y="1871311"/>
              <a:ext cx="2014694" cy="1756093"/>
            </a:xfrm>
            <a:custGeom>
              <a:avLst/>
              <a:gdLst>
                <a:gd name="connsiteX0" fmla="*/ 0 w 2338492"/>
                <a:gd name="connsiteY0" fmla="*/ 2338492 h 2338492"/>
                <a:gd name="connsiteX1" fmla="*/ 2338492 w 2338492"/>
                <a:gd name="connsiteY1" fmla="*/ 0 h 2338492"/>
                <a:gd name="connsiteX2" fmla="*/ 2338492 w 2338492"/>
                <a:gd name="connsiteY2" fmla="*/ 2338492 h 2338492"/>
                <a:gd name="connsiteX3" fmla="*/ 0 w 2338492"/>
                <a:gd name="connsiteY3" fmla="*/ 2338492 h 23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8492" h="2338492">
                  <a:moveTo>
                    <a:pt x="0" y="2338492"/>
                  </a:moveTo>
                  <a:cubicBezTo>
                    <a:pt x="0" y="1046979"/>
                    <a:pt x="1046979" y="0"/>
                    <a:pt x="2338492" y="0"/>
                  </a:cubicBezTo>
                  <a:lnTo>
                    <a:pt x="2338492" y="2338492"/>
                  </a:lnTo>
                  <a:lnTo>
                    <a:pt x="0" y="233849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072" tIns="948072" rIns="263144" bIns="263144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Aft>
                  <a:spcPct val="35000"/>
                </a:spcAft>
              </a:pPr>
              <a:endParaRPr lang="en-GB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EBF703B-E1C3-3DC8-D061-559C757C9A47}"/>
                </a:ext>
              </a:extLst>
            </p:cNvPr>
            <p:cNvSpPr/>
            <p:nvPr/>
          </p:nvSpPr>
          <p:spPr>
            <a:xfrm>
              <a:off x="6101555" y="1883447"/>
              <a:ext cx="2014695" cy="1756093"/>
            </a:xfrm>
            <a:custGeom>
              <a:avLst/>
              <a:gdLst>
                <a:gd name="connsiteX0" fmla="*/ 0 w 2338492"/>
                <a:gd name="connsiteY0" fmla="*/ 2338492 h 2338492"/>
                <a:gd name="connsiteX1" fmla="*/ 2338492 w 2338492"/>
                <a:gd name="connsiteY1" fmla="*/ 0 h 2338492"/>
                <a:gd name="connsiteX2" fmla="*/ 2338492 w 2338492"/>
                <a:gd name="connsiteY2" fmla="*/ 2338492 h 2338492"/>
                <a:gd name="connsiteX3" fmla="*/ 0 w 2338492"/>
                <a:gd name="connsiteY3" fmla="*/ 2338492 h 23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8492" h="2338492">
                  <a:moveTo>
                    <a:pt x="0" y="0"/>
                  </a:moveTo>
                  <a:cubicBezTo>
                    <a:pt x="1291513" y="0"/>
                    <a:pt x="2338492" y="1046979"/>
                    <a:pt x="2338492" y="2338492"/>
                  </a:cubicBezTo>
                  <a:lnTo>
                    <a:pt x="0" y="2338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948072" rIns="948073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22BCE45-B3FA-F199-D8D5-73E538A4064B}"/>
                </a:ext>
              </a:extLst>
            </p:cNvPr>
            <p:cNvSpPr/>
            <p:nvPr/>
          </p:nvSpPr>
          <p:spPr>
            <a:xfrm>
              <a:off x="6101554" y="3753270"/>
              <a:ext cx="2014695" cy="1756093"/>
            </a:xfrm>
            <a:custGeom>
              <a:avLst/>
              <a:gdLst>
                <a:gd name="connsiteX0" fmla="*/ 0 w 2338492"/>
                <a:gd name="connsiteY0" fmla="*/ 2338492 h 2338492"/>
                <a:gd name="connsiteX1" fmla="*/ 2338492 w 2338492"/>
                <a:gd name="connsiteY1" fmla="*/ 0 h 2338492"/>
                <a:gd name="connsiteX2" fmla="*/ 2338492 w 2338492"/>
                <a:gd name="connsiteY2" fmla="*/ 2338492 h 2338492"/>
                <a:gd name="connsiteX3" fmla="*/ 0 w 2338492"/>
                <a:gd name="connsiteY3" fmla="*/ 2338492 h 23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8492" h="2338492">
                  <a:moveTo>
                    <a:pt x="2338492" y="0"/>
                  </a:moveTo>
                  <a:cubicBezTo>
                    <a:pt x="2338492" y="1291513"/>
                    <a:pt x="1291513" y="2338492"/>
                    <a:pt x="0" y="2338492"/>
                  </a:cubicBezTo>
                  <a:lnTo>
                    <a:pt x="0" y="0"/>
                  </a:lnTo>
                  <a:lnTo>
                    <a:pt x="233849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3144" tIns="263143" rIns="948073" bIns="948072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C1C06F4-B3E1-E701-B5D0-EEDBBCCE8DE4}"/>
                </a:ext>
              </a:extLst>
            </p:cNvPr>
            <p:cNvSpPr/>
            <p:nvPr/>
          </p:nvSpPr>
          <p:spPr>
            <a:xfrm>
              <a:off x="4027251" y="3729101"/>
              <a:ext cx="2014695" cy="1756093"/>
            </a:xfrm>
            <a:custGeom>
              <a:avLst/>
              <a:gdLst>
                <a:gd name="connsiteX0" fmla="*/ 0 w 2338492"/>
                <a:gd name="connsiteY0" fmla="*/ 2338492 h 2338492"/>
                <a:gd name="connsiteX1" fmla="*/ 2338492 w 2338492"/>
                <a:gd name="connsiteY1" fmla="*/ 0 h 2338492"/>
                <a:gd name="connsiteX2" fmla="*/ 2338492 w 2338492"/>
                <a:gd name="connsiteY2" fmla="*/ 2338492 h 2338492"/>
                <a:gd name="connsiteX3" fmla="*/ 0 w 2338492"/>
                <a:gd name="connsiteY3" fmla="*/ 2338492 h 233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8492" h="2338492">
                  <a:moveTo>
                    <a:pt x="2338492" y="2338492"/>
                  </a:moveTo>
                  <a:cubicBezTo>
                    <a:pt x="1046979" y="2338492"/>
                    <a:pt x="0" y="1291513"/>
                    <a:pt x="0" y="0"/>
                  </a:cubicBezTo>
                  <a:lnTo>
                    <a:pt x="2338492" y="0"/>
                  </a:lnTo>
                  <a:lnTo>
                    <a:pt x="2338492" y="233849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8073" tIns="263144" rIns="263144" bIns="948071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200" kern="12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A0A0415-D609-C6BF-C155-235A4B300B8E}"/>
              </a:ext>
            </a:extLst>
          </p:cNvPr>
          <p:cNvSpPr txBox="1"/>
          <p:nvPr/>
        </p:nvSpPr>
        <p:spPr>
          <a:xfrm>
            <a:off x="4277731" y="3053268"/>
            <a:ext cx="1660875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</a:rPr>
              <a:t>CNN Daily Mail</a:t>
            </a:r>
            <a:endParaRPr lang="en-GB" sz="1800" b="1" kern="1200" dirty="0">
              <a:solidFill>
                <a:schemeClr val="tx1"/>
              </a:solidFill>
            </a:endParaRP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A5BE56-C269-8A5C-84FE-9E4C91846F33}"/>
              </a:ext>
            </a:extLst>
          </p:cNvPr>
          <p:cNvSpPr txBox="1"/>
          <p:nvPr/>
        </p:nvSpPr>
        <p:spPr>
          <a:xfrm>
            <a:off x="6157670" y="3123393"/>
            <a:ext cx="157127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b="1" i="0" dirty="0">
                <a:solidFill>
                  <a:schemeClr val="tx1"/>
                </a:solidFill>
                <a:effectLst/>
              </a:rPr>
              <a:t>BIGPATENT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C35E37-FCD7-0058-06A7-4D360A21312F}"/>
              </a:ext>
            </a:extLst>
          </p:cNvPr>
          <p:cNvSpPr txBox="1"/>
          <p:nvPr/>
        </p:nvSpPr>
        <p:spPr>
          <a:xfrm>
            <a:off x="4511097" y="4507177"/>
            <a:ext cx="122909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800" b="1" i="0" dirty="0" err="1">
                <a:solidFill>
                  <a:srgbClr val="000000"/>
                </a:solidFill>
                <a:effectLst/>
              </a:rPr>
              <a:t>BillSum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73D06E-BA9A-2EE1-1EC5-216FAE752227}"/>
              </a:ext>
            </a:extLst>
          </p:cNvPr>
          <p:cNvSpPr txBox="1"/>
          <p:nvPr/>
        </p:nvSpPr>
        <p:spPr>
          <a:xfrm>
            <a:off x="6216115" y="4472959"/>
            <a:ext cx="157127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800" b="1" i="0" dirty="0" err="1">
                <a:solidFill>
                  <a:schemeClr val="tx1"/>
                </a:solidFill>
                <a:effectLst/>
              </a:rPr>
              <a:t>NewsRoom</a:t>
            </a:r>
            <a:endParaRPr lang="en-GB" sz="1800" b="1" kern="1200" dirty="0">
              <a:solidFill>
                <a:schemeClr val="tx1"/>
              </a:solidFill>
            </a:endParaRP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87CCFA-0D3B-D4E3-CB87-54FF721C592F}"/>
              </a:ext>
            </a:extLst>
          </p:cNvPr>
          <p:cNvSpPr txBox="1"/>
          <p:nvPr/>
        </p:nvSpPr>
        <p:spPr>
          <a:xfrm>
            <a:off x="1709026" y="1510724"/>
            <a:ext cx="2654919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sz="1400" b="0" i="0" dirty="0">
                <a:effectLst/>
              </a:rPr>
              <a:t>English-language dataset containing just over 300k unique news articles as written by journalists at CNN and the Daily Mail along with the highlights. </a:t>
            </a:r>
            <a:endParaRPr lang="en-GB" sz="1400" kern="1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latin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3FE65C-71DC-5425-82F8-B8ABCAA3A057}"/>
              </a:ext>
            </a:extLst>
          </p:cNvPr>
          <p:cNvSpPr txBox="1"/>
          <p:nvPr/>
        </p:nvSpPr>
        <p:spPr>
          <a:xfrm>
            <a:off x="7385187" y="1758739"/>
            <a:ext cx="3217152" cy="134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just" defTabSz="1644650">
              <a:lnSpc>
                <a:spcPct val="90000"/>
              </a:lnSpc>
              <a:spcAft>
                <a:spcPct val="15000"/>
              </a:spcAft>
            </a:pPr>
            <a:r>
              <a:rPr lang="en-IN" sz="1400" b="0" i="0" dirty="0" err="1">
                <a:solidFill>
                  <a:schemeClr val="tx1"/>
                </a:solidFill>
                <a:effectLst/>
              </a:rPr>
              <a:t>Bigpatent</a:t>
            </a:r>
            <a:r>
              <a:rPr lang="en-IN" sz="1400" b="0" i="0" dirty="0">
                <a:solidFill>
                  <a:schemeClr val="tx1"/>
                </a:solidFill>
                <a:effectLst/>
              </a:rPr>
              <a:t> consists of 1.3 million records of U.S. patent documents along with human written abstractive       summaries.</a:t>
            </a:r>
          </a:p>
          <a:p>
            <a:pPr marL="0" lvl="1" algn="just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GB" sz="1400" kern="1200" dirty="0">
              <a:solidFill>
                <a:schemeClr val="tx1"/>
              </a:solidFill>
            </a:endParaRPr>
          </a:p>
          <a:p>
            <a:pPr algn="just"/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C22ED5-2288-690A-86BF-A9CA09CEF50E}"/>
              </a:ext>
            </a:extLst>
          </p:cNvPr>
          <p:cNvSpPr txBox="1"/>
          <p:nvPr/>
        </p:nvSpPr>
        <p:spPr>
          <a:xfrm>
            <a:off x="7698923" y="4863255"/>
            <a:ext cx="2911166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sz="1400" b="0" i="0" dirty="0">
                <a:solidFill>
                  <a:schemeClr val="tx1"/>
                </a:solidFill>
                <a:effectLst/>
              </a:rPr>
              <a:t>NEWSROOM is a large dataset for training and evaluating summarization systems. It contains 1.3 million articles and summaries written by authors and editors in the newsrooms of 38 major publications.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A15254-774C-A69F-C28D-42B963A211CF}"/>
              </a:ext>
            </a:extLst>
          </p:cNvPr>
          <p:cNvSpPr txBox="1"/>
          <p:nvPr/>
        </p:nvSpPr>
        <p:spPr>
          <a:xfrm>
            <a:off x="1563322" y="5067037"/>
            <a:ext cx="3016257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sz="1400" b="0" i="0" dirty="0" err="1">
                <a:solidFill>
                  <a:schemeClr val="tx1"/>
                </a:solidFill>
                <a:effectLst/>
              </a:rPr>
              <a:t>BillSum</a:t>
            </a:r>
            <a:r>
              <a:rPr lang="en-IN" sz="1400" b="0" i="0" dirty="0">
                <a:solidFill>
                  <a:schemeClr val="tx1"/>
                </a:solidFill>
                <a:effectLst/>
              </a:rPr>
              <a:t>, summarization </a:t>
            </a:r>
          </a:p>
          <a:p>
            <a:pPr algn="just"/>
            <a:r>
              <a:rPr lang="en-IN" sz="1400" b="0" i="0" dirty="0">
                <a:solidFill>
                  <a:schemeClr val="tx1"/>
                </a:solidFill>
                <a:effectLst/>
              </a:rPr>
              <a:t>of US Congressional and California state bills. It contains bill text along with the summaries.</a:t>
            </a:r>
            <a:endParaRPr lang="en-GB" sz="1400" kern="12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10CCBA-ACCA-2DED-D294-26240C08074B}"/>
              </a:ext>
            </a:extLst>
          </p:cNvPr>
          <p:cNvSpPr txBox="1"/>
          <p:nvPr/>
        </p:nvSpPr>
        <p:spPr>
          <a:xfrm>
            <a:off x="332903" y="609849"/>
            <a:ext cx="502573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itchFamily="34" charset="0"/>
              </a:rPr>
              <a:t>Some of the available open-source datasets:</a:t>
            </a:r>
          </a:p>
        </p:txBody>
      </p:sp>
    </p:spTree>
    <p:extLst>
      <p:ext uri="{BB962C8B-B14F-4D97-AF65-F5344CB8AC3E}">
        <p14:creationId xmlns:p14="http://schemas.microsoft.com/office/powerpoint/2010/main" val="32731689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902" y="1124744"/>
            <a:ext cx="11192349" cy="504056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Problem Statement</a:t>
            </a:r>
          </a:p>
          <a:p>
            <a:pPr marL="0" indent="0"/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Proposed Solution</a:t>
            </a:r>
          </a:p>
          <a:p>
            <a:pPr marL="0" indent="0"/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Approaches of Text Summarization</a:t>
            </a:r>
          </a:p>
          <a:p>
            <a:pPr marL="0" indent="0"/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Domain Adaption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Basics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DA in NLP</a:t>
            </a:r>
          </a:p>
          <a:p>
            <a:pPr marL="700087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DA in Text Summarization</a:t>
            </a:r>
          </a:p>
          <a:p>
            <a:pPr marL="0" indent="0"/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Research Questions</a:t>
            </a:r>
          </a:p>
          <a:p>
            <a:pPr marL="0" indent="0"/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References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344" y="0"/>
            <a:ext cx="10586099" cy="904267"/>
          </a:xfrm>
        </p:spPr>
        <p:txBody>
          <a:bodyPr/>
          <a:lstStyle/>
          <a:p>
            <a:r>
              <a:rPr lang="en-US" sz="2800" dirty="0"/>
              <a:t>Text Summarization of domain specific documents : Problem Statement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921E8E-E082-0772-8C45-6770D1498DE2}"/>
              </a:ext>
            </a:extLst>
          </p:cNvPr>
          <p:cNvSpPr txBox="1"/>
          <p:nvPr/>
        </p:nvSpPr>
        <p:spPr>
          <a:xfrm>
            <a:off x="332903" y="1310673"/>
            <a:ext cx="1142009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IN" i="0" dirty="0">
                <a:solidFill>
                  <a:srgbClr val="292929"/>
                </a:solidFill>
                <a:effectLst/>
                <a:latin typeface="+mj-lt"/>
              </a:rPr>
              <a:t>Text summarization is the process of generating short, fluent, and most importantly accurate summary of a respectively longer text documents. While manual processing is possible, it</a:t>
            </a:r>
            <a:r>
              <a:rPr lang="en-IN" dirty="0">
                <a:solidFill>
                  <a:srgbClr val="292929"/>
                </a:solidFill>
                <a:latin typeface="+mj-lt"/>
              </a:rPr>
              <a:t> has following drawbacks.</a:t>
            </a:r>
            <a:endParaRPr lang="en-US" dirty="0">
              <a:latin typeface="+mj-lt"/>
            </a:endParaRPr>
          </a:p>
        </p:txBody>
      </p:sp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D96A9F5F-D29E-7CB1-8A83-1C1DEAECA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178938"/>
              </p:ext>
            </p:extLst>
          </p:nvPr>
        </p:nvGraphicFramePr>
        <p:xfrm>
          <a:off x="1267388" y="2564904"/>
          <a:ext cx="9217422" cy="3672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762810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Solution: Automatic Text Summarization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4" y="981076"/>
            <a:ext cx="11523133" cy="5400675"/>
          </a:xfrm>
        </p:spPr>
        <p:txBody>
          <a:bodyPr/>
          <a:lstStyle/>
          <a:p>
            <a:pPr marL="449262" lvl="2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Automatic text summarization is a subfield of NLP which aims at automatically shortening the content of a textual information source in a way that retains its most important information. Some of the key features of Automatic Text summarization are:</a:t>
            </a:r>
          </a:p>
          <a:p>
            <a:pPr marL="0" indent="0"/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98425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0758D45-858C-AC40-BD8C-487023E98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290683"/>
              </p:ext>
            </p:extLst>
          </p:nvPr>
        </p:nvGraphicFramePr>
        <p:xfrm>
          <a:off x="1127448" y="2492896"/>
          <a:ext cx="9823725" cy="378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62893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Text Summarization : Approaches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904" y="1025512"/>
            <a:ext cx="11524664" cy="5356239"/>
          </a:xfrm>
        </p:spPr>
        <p:txBody>
          <a:bodyPr/>
          <a:lstStyle/>
          <a:p>
            <a:pPr marL="449262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5</a:t>
            </a:fld>
            <a:endParaRPr lang="de-D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8E8A0A-70C9-105E-1E36-04CAC8350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855592"/>
              </p:ext>
            </p:extLst>
          </p:nvPr>
        </p:nvGraphicFramePr>
        <p:xfrm>
          <a:off x="1991544" y="1898662"/>
          <a:ext cx="7592392" cy="332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26B0344-FC34-A3DC-42AB-A59CED58C93C}"/>
              </a:ext>
            </a:extLst>
          </p:cNvPr>
          <p:cNvSpPr/>
          <p:nvPr/>
        </p:nvSpPr>
        <p:spPr bwMode="auto">
          <a:xfrm>
            <a:off x="146309" y="1463130"/>
            <a:ext cx="5847246" cy="501228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alpha val="86591"/>
              </a:schemeClr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srgbClr val="0065BD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Abstractive Text Summarization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algn="just" eaLnBrk="0" hangingPunct="0"/>
            <a:r>
              <a:rPr lang="en-IN" b="0" i="0" dirty="0">
                <a:solidFill>
                  <a:srgbClr val="292929"/>
                </a:solidFill>
                <a:effectLst/>
              </a:rPr>
              <a:t>Uses advanced NLP (i.e., word embeddings) to understand the semantics of the text and generate a meaningful summary.</a:t>
            </a:r>
          </a:p>
          <a:p>
            <a:pPr eaLnBrk="0" hangingPunct="0"/>
            <a:endParaRPr lang="en-IN" dirty="0">
              <a:solidFill>
                <a:srgbClr val="292929"/>
              </a:solidFill>
              <a:latin typeface="source-serif-pro"/>
            </a:endParaRPr>
          </a:p>
          <a:p>
            <a:pPr eaLnBrk="0" hangingPunct="0"/>
            <a:endParaRPr lang="en-IN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eaLnBrk="0" hangingPunct="0"/>
            <a:endParaRPr lang="en-IN" dirty="0">
              <a:solidFill>
                <a:srgbClr val="292929"/>
              </a:solidFill>
              <a:latin typeface="source-serif-pro"/>
            </a:endParaRPr>
          </a:p>
          <a:p>
            <a:pPr eaLnBrk="0" hangingPunct="0"/>
            <a:endParaRPr lang="en-IN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eaLnBrk="0" hangingPunct="0"/>
            <a:endParaRPr lang="en-IN" dirty="0">
              <a:solidFill>
                <a:srgbClr val="292929"/>
              </a:solidFill>
              <a:latin typeface="source-serif-pro"/>
            </a:endParaRPr>
          </a:p>
          <a:p>
            <a:pPr eaLnBrk="0" hangingPunct="0"/>
            <a:endParaRPr lang="en-IN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eaLnBrk="0" hangingPunct="0"/>
            <a:endParaRPr lang="en-IN" dirty="0">
              <a:solidFill>
                <a:srgbClr val="292929"/>
              </a:solidFill>
              <a:latin typeface="source-serif-pro"/>
            </a:endParaRPr>
          </a:p>
          <a:p>
            <a:pPr eaLnBrk="0" hangingPunct="0"/>
            <a:endParaRPr lang="en-IN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eaLnBrk="0" hangingPunct="0"/>
            <a:endParaRPr lang="en-IN" dirty="0"/>
          </a:p>
          <a:p>
            <a:pPr algn="ctr" eaLnBrk="0" hangingPunct="0"/>
            <a:endParaRPr lang="en-US" sz="1000" dirty="0">
              <a:latin typeface="Arial" pitchFamily="34" charset="0"/>
            </a:endParaRPr>
          </a:p>
          <a:p>
            <a:pPr algn="ctr" eaLnBrk="0" hangingPunct="0"/>
            <a:endParaRPr lang="en-US" sz="1000" dirty="0">
              <a:latin typeface="Arial" pitchFamily="34" charset="0"/>
            </a:endParaRPr>
          </a:p>
          <a:p>
            <a:pPr algn="ctr" eaLnBrk="0" hangingPunct="0"/>
            <a:r>
              <a:rPr lang="en-US" sz="1000" dirty="0">
                <a:latin typeface="Arial" pitchFamily="34" charset="0"/>
              </a:rPr>
              <a:t>Image: Abstractive Text Summarization Architecture (</a:t>
            </a:r>
            <a:r>
              <a:rPr lang="en-IN" sz="1000" dirty="0"/>
              <a:t>Wafaa et al.</a:t>
            </a:r>
            <a:r>
              <a:rPr lang="en-US" sz="1000" dirty="0">
                <a:latin typeface="Arial" pitchFamily="34" charset="0"/>
              </a:rPr>
              <a:t>)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5220299-7486-FBAB-B2CA-F6C8CB547B6E}"/>
              </a:ext>
            </a:extLst>
          </p:cNvPr>
          <p:cNvSpPr/>
          <p:nvPr/>
        </p:nvSpPr>
        <p:spPr bwMode="auto">
          <a:xfrm>
            <a:off x="6221465" y="1463130"/>
            <a:ext cx="5822698" cy="5012284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  <a:effectLst>
            <a:outerShdw blurRad="63500" sx="102000" sy="102000" algn="ctr" rotWithShape="0">
              <a:srgbClr val="0065BD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algn="just"/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Extractive Text Summarization</a:t>
            </a:r>
          </a:p>
          <a:p>
            <a:pPr algn="just"/>
            <a:endParaRPr lang="en-IN" b="1" dirty="0">
              <a:solidFill>
                <a:schemeClr val="tx1"/>
              </a:solidFill>
              <a:cs typeface="Arial" pitchFamily="34" charset="0"/>
            </a:endParaRPr>
          </a:p>
          <a:p>
            <a:pPr algn="just"/>
            <a:r>
              <a:rPr lang="en-IN" b="0" i="0" dirty="0">
                <a:solidFill>
                  <a:srgbClr val="292929"/>
                </a:solidFill>
                <a:effectLst/>
                <a:latin typeface="source-serif-pro"/>
              </a:rPr>
              <a:t>Selects the most important sentences within a text (without necessarily understanding the meaning), therefore the result summary is just a subset of the full text. </a:t>
            </a:r>
          </a:p>
          <a:p>
            <a:pPr algn="just"/>
            <a:endParaRPr lang="en-IN" dirty="0">
              <a:solidFill>
                <a:srgbClr val="292929"/>
              </a:solidFill>
              <a:latin typeface="source-serif-pro"/>
            </a:endParaRPr>
          </a:p>
          <a:p>
            <a:pPr algn="just"/>
            <a:endParaRPr lang="en-IN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algn="just"/>
            <a:endParaRPr lang="en-IN" dirty="0">
              <a:solidFill>
                <a:srgbClr val="292929"/>
              </a:solidFill>
              <a:latin typeface="source-serif-pro"/>
            </a:endParaRPr>
          </a:p>
          <a:p>
            <a:pPr algn="just"/>
            <a:endParaRPr lang="en-IN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algn="just"/>
            <a:endParaRPr lang="en-IN" dirty="0">
              <a:solidFill>
                <a:srgbClr val="292929"/>
              </a:solidFill>
              <a:latin typeface="source-serif-pro"/>
            </a:endParaRPr>
          </a:p>
          <a:p>
            <a:pPr algn="just"/>
            <a:endParaRPr lang="en-IN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algn="just"/>
            <a:endParaRPr lang="en-IN" dirty="0">
              <a:solidFill>
                <a:srgbClr val="292929"/>
              </a:solidFill>
              <a:latin typeface="source-serif-pro"/>
            </a:endParaRPr>
          </a:p>
          <a:p>
            <a:pPr algn="just"/>
            <a:endParaRPr lang="en-IN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pPr lvl="1" algn="ctr"/>
            <a:r>
              <a:rPr lang="en-US" sz="1000" dirty="0">
                <a:latin typeface="Arial" pitchFamily="34" charset="0"/>
              </a:rPr>
              <a:t>Image: Extractive Text Summarization Architecture (</a:t>
            </a:r>
            <a:r>
              <a:rPr lang="en-IN" sz="1000" dirty="0"/>
              <a:t>Wafaa et al.</a:t>
            </a:r>
            <a:r>
              <a:rPr lang="en-US" sz="1000" dirty="0">
                <a:latin typeface="Arial" pitchFamily="34" charset="0"/>
              </a:rPr>
              <a:t>)</a:t>
            </a:r>
          </a:p>
          <a:p>
            <a:pPr lvl="1"/>
            <a:endParaRPr lang="en-US" sz="1000" dirty="0"/>
          </a:p>
          <a:p>
            <a:pPr marL="98425" lvl="1" algn="ctr"/>
            <a:r>
              <a:rPr lang="en-US" sz="1000" dirty="0">
                <a:latin typeface="Arial" pitchFamily="34" charset="0"/>
              </a:rPr>
              <a:t>Image: Abstractive Text Summarization Architecture (</a:t>
            </a:r>
            <a:r>
              <a:rPr lang="en-IN" sz="1000" dirty="0"/>
              <a:t>Wafaa et al.</a:t>
            </a:r>
            <a:r>
              <a:rPr lang="en-US" sz="1000" dirty="0">
                <a:latin typeface="Arial" pitchFamily="34" charset="0"/>
              </a:rPr>
              <a:t>)</a:t>
            </a:r>
          </a:p>
          <a:p>
            <a:pPr marL="98425" lvl="1" indent="0" algn="ctr">
              <a:buNone/>
            </a:pPr>
            <a:endParaRPr lang="en-IN" sz="1000" dirty="0"/>
          </a:p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2D1F4E-6A92-BC1F-5DC1-D3933C361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499" y="3747605"/>
            <a:ext cx="5009553" cy="20038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FD8C88-EBB6-A00B-551C-D650B978D4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7635" y="3826459"/>
            <a:ext cx="4350358" cy="1943063"/>
          </a:xfrm>
          <a:prstGeom prst="rect">
            <a:avLst/>
          </a:prstGeom>
        </p:spPr>
      </p:pic>
      <p:pic>
        <p:nvPicPr>
          <p:cNvPr id="26" name="Graphic 25" descr="Pin with solid fill">
            <a:extLst>
              <a:ext uri="{FF2B5EF4-FFF2-40B4-BE49-F238E27FC236}">
                <a16:creationId xmlns:a16="http://schemas.microsoft.com/office/drawing/2014/main" id="{BE0E7AD8-07D3-EA99-0689-3DC0FA20FC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99" y="10535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659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Text Summarization : Models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09CFC3-942F-E996-C49C-CBC803BEC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IN" sz="2000" i="0" u="sng" dirty="0">
                <a:solidFill>
                  <a:srgbClr val="000000"/>
                </a:solidFill>
                <a:effectLst/>
              </a:rPr>
              <a:t>Sequence-to-Sequence </a:t>
            </a:r>
            <a:r>
              <a:rPr lang="en-IN" sz="2000" i="0" u="sng" dirty="0" err="1">
                <a:solidFill>
                  <a:srgbClr val="000000"/>
                </a:solidFill>
                <a:effectLst/>
              </a:rPr>
              <a:t>Modeling</a:t>
            </a:r>
            <a:r>
              <a:rPr lang="en-IN" sz="2000" i="0" u="sng" dirty="0">
                <a:solidFill>
                  <a:srgbClr val="000000"/>
                </a:solidFill>
                <a:effectLst/>
              </a:rPr>
              <a:t> (Seq2Seq)</a:t>
            </a:r>
          </a:p>
          <a:p>
            <a:pPr algn="l" rtl="0"/>
            <a:br>
              <a:rPr lang="en-IN" sz="2000" dirty="0"/>
            </a:br>
            <a:r>
              <a:rPr lang="en-IN" sz="2000" dirty="0"/>
              <a:t>Seq2Seq model use encoder decoder architecture to generate summary of text provided as input.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/>
              <a:t>Encoder: </a:t>
            </a:r>
            <a:r>
              <a:rPr lang="en-IN" sz="1600" dirty="0"/>
              <a:t>Reads the input and generates a context vector which is passed on the decoder.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/>
              <a:t>Decoder</a:t>
            </a:r>
            <a:r>
              <a:rPr lang="en-IN" sz="1600" dirty="0"/>
              <a:t>: </a:t>
            </a:r>
            <a:r>
              <a:rPr lang="en-IN" sz="1600" dirty="0">
                <a:solidFill>
                  <a:srgbClr val="292929"/>
                </a:solidFill>
              </a:rPr>
              <a:t>The </a:t>
            </a:r>
            <a:r>
              <a:rPr lang="en-IN" sz="1600" dirty="0"/>
              <a:t>decoder</a:t>
            </a:r>
            <a:r>
              <a:rPr lang="en-IN" sz="1600" dirty="0">
                <a:solidFill>
                  <a:srgbClr val="292929"/>
                </a:solidFill>
              </a:rPr>
              <a:t> unit generates an output sequence based on the context vector.</a:t>
            </a:r>
            <a:endParaRPr lang="en-US" sz="1600" dirty="0"/>
          </a:p>
          <a:p>
            <a:pPr algn="l" rtl="0"/>
            <a:endParaRPr lang="en-IN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ED602F-7C59-0085-3BB6-AF83A9824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2" y="2736783"/>
            <a:ext cx="4536504" cy="2624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D7B55A-E58C-9676-3DCE-309A819D22BD}"/>
              </a:ext>
            </a:extLst>
          </p:cNvPr>
          <p:cNvSpPr txBox="1"/>
          <p:nvPr/>
        </p:nvSpPr>
        <p:spPr>
          <a:xfrm>
            <a:off x="7176120" y="6386519"/>
            <a:ext cx="773245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000" dirty="0"/>
              <a:t>Neural Abstractive Text Summarization with Sequence-to-Sequence Models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25A660-DE51-651A-F971-8970A2737003}"/>
              </a:ext>
            </a:extLst>
          </p:cNvPr>
          <p:cNvSpPr txBox="1"/>
          <p:nvPr/>
        </p:nvSpPr>
        <p:spPr>
          <a:xfrm>
            <a:off x="491245" y="5646526"/>
            <a:ext cx="11034006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</a:rPr>
              <a:t>Research Focus: State-of-the-art Transformer-based Models</a:t>
            </a:r>
          </a:p>
        </p:txBody>
      </p:sp>
    </p:spTree>
    <p:extLst>
      <p:ext uri="{BB962C8B-B14F-4D97-AF65-F5344CB8AC3E}">
        <p14:creationId xmlns:p14="http://schemas.microsoft.com/office/powerpoint/2010/main" val="187100762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118" y="-153053"/>
            <a:ext cx="10586099" cy="720725"/>
          </a:xfrm>
        </p:spPr>
        <p:txBody>
          <a:bodyPr/>
          <a:lstStyle/>
          <a:p>
            <a:r>
              <a:rPr lang="en-US" dirty="0"/>
              <a:t>Automatic Text Summarization: Transformer-based Models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09CFC3-942F-E996-C49C-CBC803BEC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988840"/>
            <a:ext cx="7056785" cy="4392911"/>
          </a:xfrm>
        </p:spPr>
        <p:txBody>
          <a:bodyPr>
            <a:normAutofit/>
          </a:bodyPr>
          <a:lstStyle/>
          <a:p>
            <a:pPr algn="just" rtl="0"/>
            <a:endParaRPr lang="en-US" sz="2000" dirty="0"/>
          </a:p>
          <a:p>
            <a:pPr algn="just" rtl="0"/>
            <a:endParaRPr lang="en-US" sz="2000" dirty="0"/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en-IN" sz="2000" b="0" i="0" dirty="0">
                <a:effectLst/>
                <a:latin typeface="Roboto" panose="02000000000000000000" pitchFamily="2" charset="0"/>
              </a:rPr>
              <a:t>Transformer encoder-decoder models are more effective at modelling the dependencies present in the long sequences encountered in summarization.</a:t>
            </a:r>
          </a:p>
          <a:p>
            <a:pPr marL="0" indent="0" algn="just" rtl="0"/>
            <a:endParaRPr lang="en-IN" b="0" i="0" dirty="0">
              <a:effectLst/>
              <a:latin typeface="Roboto" panose="02000000000000000000" pitchFamily="2" charset="0"/>
            </a:endParaRPr>
          </a:p>
          <a:p>
            <a:pPr marL="0" indent="0" algn="just" rtl="0"/>
            <a:endParaRPr lang="en-IN" b="0" i="0" dirty="0">
              <a:effectLst/>
              <a:latin typeface="Roboto" panose="02000000000000000000" pitchFamily="2" charset="0"/>
            </a:endParaRP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en-IN" b="0" i="0" dirty="0">
                <a:effectLst/>
                <a:latin typeface="Roboto" panose="02000000000000000000" pitchFamily="2" charset="0"/>
              </a:rPr>
              <a:t>Transformer models combined with self-supervised pre-training have shown to be a powerful framework for producing general language learning, achieving state-of-the-art performance when fine-tuned on a wide array of language tasks.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9367C03-A5C1-6C16-E320-BE270F67E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970299"/>
              </p:ext>
            </p:extLst>
          </p:nvPr>
        </p:nvGraphicFramePr>
        <p:xfrm>
          <a:off x="7176120" y="2132856"/>
          <a:ext cx="6080223" cy="4248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A2661DC-A95C-AFBF-D09B-1F5F830819F4}"/>
              </a:ext>
            </a:extLst>
          </p:cNvPr>
          <p:cNvSpPr txBox="1"/>
          <p:nvPr/>
        </p:nvSpPr>
        <p:spPr>
          <a:xfrm>
            <a:off x="8565572" y="2780928"/>
            <a:ext cx="112871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Arial" pitchFamily="34" charset="0"/>
              </a:rPr>
              <a:t>Pegasus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DCF07-2585-844D-204F-4FE80BE3C9CE}"/>
              </a:ext>
            </a:extLst>
          </p:cNvPr>
          <p:cNvSpPr txBox="1"/>
          <p:nvPr/>
        </p:nvSpPr>
        <p:spPr>
          <a:xfrm>
            <a:off x="8592868" y="5373216"/>
            <a:ext cx="11989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</a:rPr>
              <a:t>BART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92D53-F927-836D-12E5-955777741A8D}"/>
              </a:ext>
            </a:extLst>
          </p:cNvPr>
          <p:cNvSpPr txBox="1"/>
          <p:nvPr/>
        </p:nvSpPr>
        <p:spPr>
          <a:xfrm>
            <a:off x="649586" y="1026085"/>
            <a:ext cx="10875665" cy="5788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800" dirty="0"/>
              <a:t>Why transformer-based models?</a:t>
            </a:r>
          </a:p>
        </p:txBody>
      </p:sp>
    </p:spTree>
    <p:extLst>
      <p:ext uri="{BB962C8B-B14F-4D97-AF65-F5344CB8AC3E}">
        <p14:creationId xmlns:p14="http://schemas.microsoft.com/office/powerpoint/2010/main" val="36945146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7327"/>
            <a:ext cx="10586099" cy="720725"/>
          </a:xfrm>
        </p:spPr>
        <p:txBody>
          <a:bodyPr/>
          <a:lstStyle/>
          <a:p>
            <a:r>
              <a:rPr lang="en-US" dirty="0"/>
              <a:t>Domain Adaptation : Basics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2904" y="1025512"/>
            <a:ext cx="11524664" cy="5356239"/>
          </a:xfrm>
        </p:spPr>
        <p:txBody>
          <a:bodyPr/>
          <a:lstStyle/>
          <a:p>
            <a:pPr marL="98425" lvl="1" indent="0">
              <a:buNone/>
            </a:pPr>
            <a:endParaRPr lang="en-US" dirty="0"/>
          </a:p>
          <a:p>
            <a:pPr marL="98425" lvl="1" indent="0">
              <a:buNone/>
            </a:pPr>
            <a:endParaRPr lang="en-IN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EB59262-C657-5FEA-E453-0945EF8EA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995103"/>
              </p:ext>
            </p:extLst>
          </p:nvPr>
        </p:nvGraphicFramePr>
        <p:xfrm>
          <a:off x="4079776" y="487725"/>
          <a:ext cx="10405367" cy="5966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A86D7E0-6393-4FB2-0E12-32A9C5405EC3}"/>
              </a:ext>
            </a:extLst>
          </p:cNvPr>
          <p:cNvSpPr txBox="1"/>
          <p:nvPr/>
        </p:nvSpPr>
        <p:spPr>
          <a:xfrm>
            <a:off x="188121" y="2354613"/>
            <a:ext cx="605113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Text data can be classified into different domains depending on the context. </a:t>
            </a:r>
            <a:endParaRPr lang="en-IN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dirty="0"/>
              <a:t>One of the key features of domain specific text data is the presence of domain specific </a:t>
            </a:r>
            <a:r>
              <a:rPr lang="en-IN" sz="2000" b="1" dirty="0"/>
              <a:t>cue terms </a:t>
            </a:r>
            <a:r>
              <a:rPr lang="en-IN" sz="2000" dirty="0"/>
              <a:t>and </a:t>
            </a:r>
            <a:r>
              <a:rPr lang="en-IN" sz="2000" b="1" dirty="0"/>
              <a:t>phrases</a:t>
            </a:r>
            <a:r>
              <a:rPr lang="en-IN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548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BCE8-30EF-7D08-E4E7-A58EEE34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domain adaptation techniques in NLP?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F244-E8A5-7C2F-5DCD-483C498C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Evolving test data is a common problem in NLP.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Changes in this data leads to a shift in training and test set distributions.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Domain adaptation helps in building models that are robust to shift in distributions.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77B13-C3D2-E8B0-1BE9-86694EF0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1572" y="6554053"/>
            <a:ext cx="4277123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123E3-E5C1-9150-F1FB-1700D347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5C7C9-BE76-8DF4-D293-6E532B17135F}"/>
              </a:ext>
            </a:extLst>
          </p:cNvPr>
          <p:cNvSpPr txBox="1"/>
          <p:nvPr/>
        </p:nvSpPr>
        <p:spPr>
          <a:xfrm>
            <a:off x="8112224" y="6536527"/>
            <a:ext cx="619268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sz="1000" b="0" dirty="0">
                <a:effectLst/>
                <a:latin typeface="NimbusRomNo9L"/>
              </a:rPr>
              <a:t>Transformer Based Multi-Source Domain Adaptation 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28992023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27314</TotalTime>
  <Words>1018</Words>
  <Application>Microsoft Macintosh PowerPoint</Application>
  <PresentationFormat>Widescreen</PresentationFormat>
  <Paragraphs>214</Paragraphs>
  <Slides>16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ArialMT</vt:lpstr>
      <vt:lpstr>Helvetica Neue</vt:lpstr>
      <vt:lpstr>NimbusRomNo9L</vt:lpstr>
      <vt:lpstr>Roboto</vt:lpstr>
      <vt:lpstr>source-serif-pro</vt:lpstr>
      <vt:lpstr>TUM Neue Helvetica 75 Bold</vt:lpstr>
      <vt:lpstr>Wingdings</vt:lpstr>
      <vt:lpstr>Slides sebis 2013 2</vt:lpstr>
      <vt:lpstr>Exploring Domain Adaptation Techniques for Abstractive Text Summarization</vt:lpstr>
      <vt:lpstr>Outline</vt:lpstr>
      <vt:lpstr>Text Summarization of domain specific documents : Problem Statement</vt:lpstr>
      <vt:lpstr>Proposed Solution: Automatic Text Summarization</vt:lpstr>
      <vt:lpstr>Automatic Text Summarization : Approaches</vt:lpstr>
      <vt:lpstr>Automatic Text Summarization : Models</vt:lpstr>
      <vt:lpstr>Automatic Text Summarization: Transformer-based Models</vt:lpstr>
      <vt:lpstr>Domain Adaptation : Basics</vt:lpstr>
      <vt:lpstr>Why do we need domain adaptation techniques in NLP?</vt:lpstr>
      <vt:lpstr>Why do we need domain adaptation techniques in text summarization?</vt:lpstr>
      <vt:lpstr>Research Questions</vt:lpstr>
      <vt:lpstr>Timeline </vt:lpstr>
      <vt:lpstr>References</vt:lpstr>
      <vt:lpstr>PowerPoint Presentation</vt:lpstr>
      <vt:lpstr>Automatic Text Summarization: Transformer-based Models</vt:lpstr>
      <vt:lpstr>Automatic Text Summarization: Datasets???????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Summarization</dc:title>
  <dc:creator>Aditi arora</dc:creator>
  <dc:description>Copyright sebis</dc:description>
  <cp:lastModifiedBy>Aditi arora</cp:lastModifiedBy>
  <cp:revision>9</cp:revision>
  <dcterms:created xsi:type="dcterms:W3CDTF">2022-09-27T19:11:07Z</dcterms:created>
  <dcterms:modified xsi:type="dcterms:W3CDTF">2022-11-24T00:13:21Z</dcterms:modified>
</cp:coreProperties>
</file>