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embeddedFontLst>
    <p:embeddedFont>
      <p:font typeface="Arimo"/>
      <p:regular r:id="rId39"/>
      <p:bold r:id="rId40"/>
      <p:italic r:id="rId41"/>
      <p:boldItalic r:id="rId42"/>
    </p:embeddedFont>
    <p:embeddedFont>
      <p:font typeface="Helvetica Neue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bold.fntdata"/><Relationship Id="rId20" Type="http://schemas.openxmlformats.org/officeDocument/2006/relationships/slide" Target="slides/slide14.xml"/><Relationship Id="rId42" Type="http://schemas.openxmlformats.org/officeDocument/2006/relationships/font" Target="fonts/Arimo-boldItalic.fntdata"/><Relationship Id="rId41" Type="http://schemas.openxmlformats.org/officeDocument/2006/relationships/font" Target="fonts/Arimo-italic.fntdata"/><Relationship Id="rId22" Type="http://schemas.openxmlformats.org/officeDocument/2006/relationships/slide" Target="slides/slide16.xml"/><Relationship Id="rId44" Type="http://schemas.openxmlformats.org/officeDocument/2006/relationships/font" Target="fonts/HelveticaNeue-boldItalic.fntdata"/><Relationship Id="rId21" Type="http://schemas.openxmlformats.org/officeDocument/2006/relationships/slide" Target="slides/slide15.xml"/><Relationship Id="rId43" Type="http://schemas.openxmlformats.org/officeDocument/2006/relationships/font" Target="fonts/HelveticaNeue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Arimo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15c034a7b_2_78:notes"/>
          <p:cNvSpPr txBox="1"/>
          <p:nvPr>
            <p:ph idx="1" type="body"/>
          </p:nvPr>
        </p:nvSpPr>
        <p:spPr>
          <a:xfrm>
            <a:off x="914508" y="4343918"/>
            <a:ext cx="5028986" cy="4114367"/>
          </a:xfrm>
          <a:prstGeom prst="rect">
            <a:avLst/>
          </a:prstGeom>
        </p:spPr>
        <p:txBody>
          <a:bodyPr anchorCtr="0" anchor="t" bIns="86100" lIns="86100" spcFirstLastPara="1" rIns="86100" wrap="square" tIns="86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615c034a7b_2_78:notes"/>
          <p:cNvSpPr/>
          <p:nvPr>
            <p:ph idx="2" type="sldImg"/>
          </p:nvPr>
        </p:nvSpPr>
        <p:spPr>
          <a:xfrm>
            <a:off x="136486" y="687893"/>
            <a:ext cx="6585030" cy="34266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fa032886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fa032886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our domain: HR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cf3ffeb2d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cf3ffeb2d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our domain: HR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fa032886f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ffa032886f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focus on generative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cf3ffeb2d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cf3ffeb2d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focus on generative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683174dc1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683174dc1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other approaches; red font(transition)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cf3ffeb2d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cf3ffeb2d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other approaches; red font(transition)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615c034a7b_0_52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5" name="Google Shape;305;g1615c034a7b_0_52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06" name="Google Shape;306;g1615c034a7b_0_52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615c034a7b_0_78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5" name="Google Shape;315;g1615c034a7b_0_78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16" name="Google Shape;316;g1615c034a7b_0_78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615c034a7b_0_70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1" name="Google Shape;331;g1615c034a7b_0_70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32" name="Google Shape;332;g1615c034a7b_0_70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fa032886f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fa032886f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literature review; arrow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15c034a7b_0_5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6" name="Google Shape;136;g1615c034a7b_0_5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37" name="Google Shape;137;g1615c034a7b_0_5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fa032886f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ffa032886f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d58fe812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d58fe812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ffa032886f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ffa032886f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 few samples?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cf3ffeb2d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cf3ffeb2d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 few samples?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fa032886f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ffa032886f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efficient transformers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cf3ffeb2d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cf3ffeb2d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fa032886f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ffa032886f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bert score; more details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cf3ffeb2d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cf3ffeb2d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bert score; more details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615c034a7b_0_85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0" name="Google Shape;440;g1615c034a7b_0_85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441" name="Google Shape;441;g1615c034a7b_0_85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615c034a7b_0_108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1" name="Google Shape;451;g1615c034a7b_0_108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452" name="Google Shape;452;g1615c034a7b_0_108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fa032886f_0_0:notes"/>
          <p:cNvSpPr/>
          <p:nvPr>
            <p:ph idx="2" type="sldImg"/>
          </p:nvPr>
        </p:nvSpPr>
        <p:spPr>
          <a:xfrm>
            <a:off x="136486" y="687893"/>
            <a:ext cx="6585000" cy="342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gffa032886f_0_0:notes"/>
          <p:cNvSpPr txBox="1"/>
          <p:nvPr>
            <p:ph idx="1" type="body"/>
          </p:nvPr>
        </p:nvSpPr>
        <p:spPr>
          <a:xfrm>
            <a:off x="914508" y="4343918"/>
            <a:ext cx="5028900" cy="4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ffa032886f_0_0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694249d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694249d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ffa032886f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ffa032886f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615c034a7b_2_94:notes"/>
          <p:cNvSpPr/>
          <p:nvPr>
            <p:ph idx="2" type="sldImg"/>
          </p:nvPr>
        </p:nvSpPr>
        <p:spPr>
          <a:xfrm>
            <a:off x="136486" y="687893"/>
            <a:ext cx="6585030" cy="34266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7" name="Google Shape;487;g1615c034a7b_2_94:notes"/>
          <p:cNvSpPr txBox="1"/>
          <p:nvPr>
            <p:ph idx="1" type="body"/>
          </p:nvPr>
        </p:nvSpPr>
        <p:spPr>
          <a:xfrm>
            <a:off x="914508" y="4343918"/>
            <a:ext cx="5028986" cy="4114367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488" name="Google Shape;488;g1615c034a7b_2_94:notes"/>
          <p:cNvSpPr txBox="1"/>
          <p:nvPr>
            <p:ph idx="12" type="sldNum"/>
          </p:nvPr>
        </p:nvSpPr>
        <p:spPr>
          <a:xfrm>
            <a:off x="3885453" y="8686373"/>
            <a:ext cx="2972547" cy="457639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fa032886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fa032886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slide3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615c034a7b_0_38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9" name="Google Shape;179;g1615c034a7b_0_38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/>
              <a:t>slide4</a:t>
            </a:r>
            <a:endParaRPr sz="1300"/>
          </a:p>
        </p:txBody>
      </p:sp>
      <p:sp>
        <p:nvSpPr>
          <p:cNvPr id="180" name="Google Shape;180;g1615c034a7b_0_38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f3ffeb2d8_0_3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8" name="Google Shape;188;g1cf3ffeb2d8_0_3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/>
              <a:t>slide4</a:t>
            </a:r>
            <a:endParaRPr sz="1300"/>
          </a:p>
        </p:txBody>
      </p:sp>
      <p:sp>
        <p:nvSpPr>
          <p:cNvPr id="189" name="Google Shape;189;g1cf3ffeb2d8_0_3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52726826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d52726826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15c034a7b_0_30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6" name="Google Shape;206;g1615c034a7b_0_30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07" name="Google Shape;207;g1615c034a7b_0_30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615c034a7b_0_60:notes"/>
          <p:cNvSpPr/>
          <p:nvPr>
            <p:ph idx="2" type="sldImg"/>
          </p:nvPr>
        </p:nvSpPr>
        <p:spPr>
          <a:xfrm>
            <a:off x="136486" y="687893"/>
            <a:ext cx="65850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6" name="Google Shape;216;g1615c034a7b_0_60:notes"/>
          <p:cNvSpPr txBox="1"/>
          <p:nvPr>
            <p:ph idx="1" type="body"/>
          </p:nvPr>
        </p:nvSpPr>
        <p:spPr>
          <a:xfrm>
            <a:off x="914508" y="4343918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17" name="Google Shape;217;g1615c034a7b_0_60:notes"/>
          <p:cNvSpPr txBox="1"/>
          <p:nvPr>
            <p:ph idx="12" type="sldNum"/>
          </p:nvPr>
        </p:nvSpPr>
        <p:spPr>
          <a:xfrm>
            <a:off x="3885453" y="8686373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75" spcFirstLastPara="1" rIns="93275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7.gif"/><Relationship Id="rId5" Type="http://schemas.openxmlformats.org/officeDocument/2006/relationships/hyperlink" Target="http://wwwmatthes.in.tum.de/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12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>
            <a:off x="0" y="0"/>
            <a:ext cx="9144000" cy="3147060"/>
          </a:xfrm>
          <a:prstGeom prst="rect">
            <a:avLst/>
          </a:prstGeom>
          <a:gradFill>
            <a:gsLst>
              <a:gs pos="0">
                <a:srgbClr val="FFFFFF">
                  <a:alpha val="84705"/>
                </a:srgbClr>
              </a:gs>
              <a:gs pos="23000">
                <a:srgbClr val="FFFFFF">
                  <a:alpha val="84705"/>
                </a:srgbClr>
              </a:gs>
              <a:gs pos="9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4"/>
          <p:cNvSpPr txBox="1"/>
          <p:nvPr>
            <p:ph type="title"/>
          </p:nvPr>
        </p:nvSpPr>
        <p:spPr>
          <a:xfrm>
            <a:off x="323528" y="2653981"/>
            <a:ext cx="8574632" cy="5098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54000" lIns="67500" spcFirstLastPara="1" rIns="67500" wrap="square" tIns="1080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2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23529" y="3158847"/>
            <a:ext cx="8574631" cy="2539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  <a:defRPr b="0" sz="12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99109"/>
            <a:ext cx="748145" cy="24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1896" y="299109"/>
            <a:ext cx="455143" cy="24004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19090" y="3482536"/>
            <a:ext cx="8579069" cy="918968"/>
          </a:xfrm>
          <a:prstGeom prst="rect">
            <a:avLst/>
          </a:prstGeom>
          <a:solidFill>
            <a:srgbClr val="EAF3FA"/>
          </a:solidFill>
          <a:ln>
            <a:noFill/>
          </a:ln>
        </p:spPr>
        <p:txBody>
          <a:bodyPr anchorCtr="0" anchor="t" bIns="135000" lIns="189000" spcFirstLastPara="1" rIns="135000" wrap="square" tIns="13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Lehrstuhl für Software Engineering betrieblicher Informationssysteme (sebis)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Fakultät für Informatik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Technische Universität München</a:t>
            </a:r>
            <a:endParaRPr b="0" i="0" sz="11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1100" u="sng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wwwmatthes.in.tum.de</a:t>
            </a:r>
            <a:endParaRPr sz="11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liederung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250826" y="735807"/>
            <a:ext cx="8642351" cy="40505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Char char="▪"/>
              <a:defRPr>
                <a:solidFill>
                  <a:schemeClr val="dk1"/>
                </a:solidFill>
              </a:defRPr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50828" y="33339"/>
            <a:ext cx="7939574" cy="540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7037388" y="4927962"/>
            <a:ext cx="1606550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249677" y="4926807"/>
            <a:ext cx="4321175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643938" y="4927962"/>
            <a:ext cx="249237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e" showMasterSp="0">
  <p:cSld name="End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baeude_Fahne" id="72" name="Google Shape;7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0538"/>
            <a:ext cx="9144000" cy="517027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/>
        </p:nvSpPr>
        <p:spPr>
          <a:xfrm>
            <a:off x="575555" y="1307389"/>
            <a:ext cx="2430271" cy="35570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7028" y="1518082"/>
            <a:ext cx="512065" cy="269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bis-Logo.gif" id="75" name="Google Shape;7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3507" y="1885827"/>
            <a:ext cx="540000" cy="17316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780305" y="3092865"/>
            <a:ext cx="2063339" cy="16446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Technische Universität München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Fakultät für Informatik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Lehrstuhl für Software</a:t>
            </a:r>
            <a:r>
              <a:rPr lang="zh-C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Engineering betrieblicher Informationssysteme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Boltzmannstraße 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85748 Garching bei</a:t>
            </a:r>
            <a:r>
              <a:rPr lang="zh-C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München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	+49.89.289.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Fax	+49.89.289.17136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wwwmatthes.in.tum.de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870322" y="2614648"/>
            <a:ext cx="1863966" cy="16462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sz="11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870326" y="2457751"/>
            <a:ext cx="1863511" cy="137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3" type="body"/>
          </p:nvPr>
        </p:nvSpPr>
        <p:spPr>
          <a:xfrm>
            <a:off x="1652742" y="4090683"/>
            <a:ext cx="970072" cy="100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4" type="body"/>
          </p:nvPr>
        </p:nvSpPr>
        <p:spPr>
          <a:xfrm>
            <a:off x="869336" y="4449062"/>
            <a:ext cx="1839062" cy="98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5" type="body"/>
          </p:nvPr>
        </p:nvSpPr>
        <p:spPr>
          <a:xfrm>
            <a:off x="870818" y="2778746"/>
            <a:ext cx="1876541" cy="158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8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250825" y="735807"/>
            <a:ext cx="8642350" cy="40505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250825" y="33338"/>
            <a:ext cx="7939577" cy="540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7037388" y="4927962"/>
            <a:ext cx="1606550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249677" y="4926807"/>
            <a:ext cx="4321175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643938" y="4927962"/>
            <a:ext cx="249237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51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50825" y="33338"/>
            <a:ext cx="7939577" cy="540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0" type="dt"/>
          </p:nvPr>
        </p:nvSpPr>
        <p:spPr>
          <a:xfrm>
            <a:off x="7037388" y="4927962"/>
            <a:ext cx="1606550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1" type="ftr"/>
          </p:nvPr>
        </p:nvSpPr>
        <p:spPr>
          <a:xfrm>
            <a:off x="249677" y="4926807"/>
            <a:ext cx="4321175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643938" y="4927962"/>
            <a:ext cx="249237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Untertitel und Inhalt">
  <p:cSld name="Titel, Untertitel und Inhal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50828" y="60910"/>
            <a:ext cx="7939574" cy="2704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sz="180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250825" y="735807"/>
            <a:ext cx="8642350" cy="40505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250825" y="331070"/>
            <a:ext cx="7939577" cy="2964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500">
                <a:solidFill>
                  <a:srgbClr val="7F7F7F"/>
                </a:solidFill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>
            <a:off x="7037388" y="4927962"/>
            <a:ext cx="1606550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>
            <a:off x="249677" y="4926807"/>
            <a:ext cx="4321175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643938" y="4927962"/>
            <a:ext cx="249237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Untertitel">
  <p:cSld name="Titel, Untertitel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250828" y="60910"/>
            <a:ext cx="7939574" cy="2704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sz="180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250825" y="331070"/>
            <a:ext cx="7939577" cy="2964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500">
                <a:solidFill>
                  <a:srgbClr val="7F7F7F"/>
                </a:solidFill>
              </a:defRPr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Char char="»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7037388" y="4927962"/>
            <a:ext cx="1606550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249677" y="4926807"/>
            <a:ext cx="4321175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643938" y="4927962"/>
            <a:ext cx="249237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250825" y="33338"/>
            <a:ext cx="7939577" cy="540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0065B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250828" y="735807"/>
            <a:ext cx="4244975" cy="40505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648202" y="735807"/>
            <a:ext cx="4244975" cy="40505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/>
            </a:lvl9pPr>
          </a:lstStyle>
          <a:p/>
        </p:txBody>
      </p:sp>
      <p:sp>
        <p:nvSpPr>
          <p:cNvPr id="110" name="Google Shape;110;p21"/>
          <p:cNvSpPr txBox="1"/>
          <p:nvPr>
            <p:ph idx="10" type="dt"/>
          </p:nvPr>
        </p:nvSpPr>
        <p:spPr>
          <a:xfrm>
            <a:off x="7037388" y="4927962"/>
            <a:ext cx="1606550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1" type="ftr"/>
          </p:nvPr>
        </p:nvSpPr>
        <p:spPr>
          <a:xfrm>
            <a:off x="249677" y="4926807"/>
            <a:ext cx="4321175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643938" y="4927962"/>
            <a:ext cx="249237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>
  <p:cSld name="Vergleich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250828" y="735806"/>
            <a:ext cx="4246563" cy="496482"/>
          </a:xfrm>
          <a:prstGeom prst="rect">
            <a:avLst/>
          </a:prstGeom>
          <a:solidFill>
            <a:srgbClr val="4799D9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115" name="Google Shape;115;p22"/>
          <p:cNvSpPr txBox="1"/>
          <p:nvPr>
            <p:ph idx="2" type="body"/>
          </p:nvPr>
        </p:nvSpPr>
        <p:spPr>
          <a:xfrm>
            <a:off x="250828" y="1232288"/>
            <a:ext cx="4246563" cy="35802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116" name="Google Shape;116;p22"/>
          <p:cNvSpPr txBox="1"/>
          <p:nvPr>
            <p:ph idx="3" type="body"/>
          </p:nvPr>
        </p:nvSpPr>
        <p:spPr>
          <a:xfrm>
            <a:off x="4645025" y="735809"/>
            <a:ext cx="4248150" cy="496481"/>
          </a:xfrm>
          <a:prstGeom prst="rect">
            <a:avLst/>
          </a:prstGeom>
          <a:solidFill>
            <a:srgbClr val="4799D9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1" sz="1200"/>
            </a:lvl9pPr>
          </a:lstStyle>
          <a:p/>
        </p:txBody>
      </p:sp>
      <p:sp>
        <p:nvSpPr>
          <p:cNvPr id="117" name="Google Shape;117;p22"/>
          <p:cNvSpPr txBox="1"/>
          <p:nvPr>
            <p:ph idx="4" type="body"/>
          </p:nvPr>
        </p:nvSpPr>
        <p:spPr>
          <a:xfrm>
            <a:off x="4645025" y="1232288"/>
            <a:ext cx="4248150" cy="35802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▪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»"/>
              <a:defRPr sz="1200"/>
            </a:lvl9pPr>
          </a:lstStyle>
          <a:p/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>
            <a:off x="250828" y="33339"/>
            <a:ext cx="7939574" cy="540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7037388" y="4927962"/>
            <a:ext cx="1606550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249677" y="4926807"/>
            <a:ext cx="4321175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643938" y="4927962"/>
            <a:ext cx="249237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showMasterSp="0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mittig">
  <p:cSld name="Titel mittig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249677" y="87474"/>
            <a:ext cx="8644427" cy="4839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67500" spcFirstLastPara="1" rIns="6750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7037388" y="4927962"/>
            <a:ext cx="1606550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249677" y="4926807"/>
            <a:ext cx="4321175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8643938" y="4927962"/>
            <a:ext cx="249237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50825" y="33338"/>
            <a:ext cx="7939577" cy="5405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50825" y="735807"/>
            <a:ext cx="8642350" cy="40505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7037388" y="4927962"/>
            <a:ext cx="1606550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49677" y="4926807"/>
            <a:ext cx="4321175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643938" y="4927962"/>
            <a:ext cx="249237" cy="2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41896" y="299109"/>
            <a:ext cx="455143" cy="2400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hyperlink" Target="https://huggingface.co/datasets/squad/viewer/plain_text/train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s://blog.darwinbox.com/chatbots-in-hr-technolog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210478" y="2239481"/>
            <a:ext cx="8574600" cy="8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54000" lIns="67500" spcFirstLastPara="1" rIns="67500" wrap="square" tIns="108000">
            <a:spAutoFit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Generative Q</a:t>
            </a:r>
            <a:r>
              <a:rPr lang="zh-CN"/>
              <a:t>uestion Answering for a Chatbot in the Human Resources Domain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23529" y="3158847"/>
            <a:ext cx="8574631" cy="2539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None/>
            </a:pPr>
            <a:r>
              <a:rPr lang="zh-CN"/>
              <a:t>Tao Xiang, 14.10.2022, Kick-Off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/>
              <a:t>Domain-Specific vs Open-Domain</a:t>
            </a:r>
            <a:endParaRPr/>
          </a:p>
        </p:txBody>
      </p:sp>
      <p:grpSp>
        <p:nvGrpSpPr>
          <p:cNvPr id="229" name="Google Shape;229;p34"/>
          <p:cNvGrpSpPr/>
          <p:nvPr/>
        </p:nvGrpSpPr>
        <p:grpSpPr>
          <a:xfrm>
            <a:off x="589450" y="889900"/>
            <a:ext cx="3935100" cy="3853500"/>
            <a:chOff x="589450" y="889900"/>
            <a:chExt cx="3935100" cy="3853500"/>
          </a:xfrm>
        </p:grpSpPr>
        <p:sp>
          <p:nvSpPr>
            <p:cNvPr id="230" name="Google Shape;230;p34"/>
            <p:cNvSpPr/>
            <p:nvPr/>
          </p:nvSpPr>
          <p:spPr>
            <a:xfrm>
              <a:off x="589450" y="889900"/>
              <a:ext cx="3935100" cy="38535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1" name="Google Shape;231;p34"/>
            <p:cNvGrpSpPr/>
            <p:nvPr/>
          </p:nvGrpSpPr>
          <p:grpSpPr>
            <a:xfrm>
              <a:off x="685800" y="938900"/>
              <a:ext cx="3641150" cy="3576025"/>
              <a:chOff x="677625" y="1240975"/>
              <a:chExt cx="3641150" cy="3576025"/>
            </a:xfrm>
          </p:grpSpPr>
          <p:sp>
            <p:nvSpPr>
              <p:cNvPr id="232" name="Google Shape;232;p34"/>
              <p:cNvSpPr/>
              <p:nvPr/>
            </p:nvSpPr>
            <p:spPr>
              <a:xfrm>
                <a:off x="1714500" y="1240975"/>
                <a:ext cx="1614900" cy="14286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G</a:t>
                </a:r>
                <a:r>
                  <a:rPr lang="zh-CN"/>
                  <a:t>eography</a:t>
                </a:r>
                <a:endParaRPr/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677625" y="2620750"/>
                <a:ext cx="1363500" cy="11103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History</a:t>
                </a:r>
                <a:endParaRPr/>
              </a:p>
            </p:txBody>
          </p:sp>
          <p:sp>
            <p:nvSpPr>
              <p:cNvPr id="234" name="Google Shape;234;p34"/>
              <p:cNvSpPr/>
              <p:nvPr/>
            </p:nvSpPr>
            <p:spPr>
              <a:xfrm>
                <a:off x="3045275" y="2457450"/>
                <a:ext cx="1273500" cy="9552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Media</a:t>
                </a:r>
                <a:endParaRPr/>
              </a:p>
            </p:txBody>
          </p:sp>
          <p:sp>
            <p:nvSpPr>
              <p:cNvPr id="235" name="Google Shape;235;p34"/>
              <p:cNvSpPr/>
              <p:nvPr/>
            </p:nvSpPr>
            <p:spPr>
              <a:xfrm>
                <a:off x="1943100" y="3494300"/>
                <a:ext cx="1363500" cy="13227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Sports</a:t>
                </a:r>
                <a:endParaRPr/>
              </a:p>
            </p:txBody>
          </p:sp>
        </p:grpSp>
      </p:grpSp>
      <p:grpSp>
        <p:nvGrpSpPr>
          <p:cNvPr id="236" name="Google Shape;236;p34"/>
          <p:cNvGrpSpPr/>
          <p:nvPr/>
        </p:nvGrpSpPr>
        <p:grpSpPr>
          <a:xfrm>
            <a:off x="4921975" y="889900"/>
            <a:ext cx="3935100" cy="3853500"/>
            <a:chOff x="589450" y="889900"/>
            <a:chExt cx="3935100" cy="3853500"/>
          </a:xfrm>
        </p:grpSpPr>
        <p:sp>
          <p:nvSpPr>
            <p:cNvPr id="237" name="Google Shape;237;p34"/>
            <p:cNvSpPr/>
            <p:nvPr/>
          </p:nvSpPr>
          <p:spPr>
            <a:xfrm>
              <a:off x="589450" y="889900"/>
              <a:ext cx="3935100" cy="38535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8" name="Google Shape;238;p34"/>
            <p:cNvGrpSpPr/>
            <p:nvPr/>
          </p:nvGrpSpPr>
          <p:grpSpPr>
            <a:xfrm>
              <a:off x="1020550" y="1396100"/>
              <a:ext cx="2955325" cy="2677950"/>
              <a:chOff x="1012375" y="1698175"/>
              <a:chExt cx="2955325" cy="2677950"/>
            </a:xfrm>
          </p:grpSpPr>
          <p:sp>
            <p:nvSpPr>
              <p:cNvPr id="239" name="Google Shape;239;p34"/>
              <p:cNvSpPr/>
              <p:nvPr/>
            </p:nvSpPr>
            <p:spPr>
              <a:xfrm>
                <a:off x="1741375" y="1698175"/>
                <a:ext cx="1614900" cy="14286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34"/>
              <p:cNvSpPr/>
              <p:nvPr/>
            </p:nvSpPr>
            <p:spPr>
              <a:xfrm>
                <a:off x="1012375" y="2563575"/>
                <a:ext cx="1363500" cy="11103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34"/>
              <p:cNvSpPr/>
              <p:nvPr/>
            </p:nvSpPr>
            <p:spPr>
              <a:xfrm>
                <a:off x="2694200" y="2563575"/>
                <a:ext cx="1273500" cy="9552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4"/>
              <p:cNvSpPr/>
              <p:nvPr/>
            </p:nvSpPr>
            <p:spPr>
              <a:xfrm>
                <a:off x="1910450" y="3053425"/>
                <a:ext cx="1363500" cy="13227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3" name="Google Shape;243;p34"/>
          <p:cNvSpPr txBox="1"/>
          <p:nvPr/>
        </p:nvSpPr>
        <p:spPr>
          <a:xfrm>
            <a:off x="6289525" y="2410750"/>
            <a:ext cx="140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“Everything”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(e.g. ChatGPT)</a:t>
            </a:r>
            <a:endParaRPr/>
          </a:p>
        </p:txBody>
      </p:sp>
      <p:sp>
        <p:nvSpPr>
          <p:cNvPr id="244" name="Google Shape;244;p34"/>
          <p:cNvSpPr txBox="1"/>
          <p:nvPr/>
        </p:nvSpPr>
        <p:spPr>
          <a:xfrm>
            <a:off x="1756900" y="4743400"/>
            <a:ext cx="160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domain-specifc</a:t>
            </a:r>
            <a:endParaRPr sz="1100"/>
          </a:p>
        </p:txBody>
      </p:sp>
      <p:sp>
        <p:nvSpPr>
          <p:cNvPr id="245" name="Google Shape;245;p34"/>
          <p:cNvSpPr txBox="1"/>
          <p:nvPr/>
        </p:nvSpPr>
        <p:spPr>
          <a:xfrm>
            <a:off x="6089425" y="4743400"/>
            <a:ext cx="160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open-domain</a:t>
            </a:r>
            <a:endParaRPr sz="1100"/>
          </a:p>
        </p:txBody>
      </p:sp>
      <p:sp>
        <p:nvSpPr>
          <p:cNvPr id="246" name="Google Shape;246;p34"/>
          <p:cNvSpPr txBox="1"/>
          <p:nvPr/>
        </p:nvSpPr>
        <p:spPr>
          <a:xfrm>
            <a:off x="174628" y="48546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7F7F7F"/>
                </a:solidFill>
              </a:rPr>
              <a:t>221013 Tao Xiang Guided Research Kick-off</a:t>
            </a:r>
            <a:endParaRPr sz="700">
              <a:solidFill>
                <a:srgbClr val="7F7F7F"/>
              </a:solidFill>
            </a:endParaRPr>
          </a:p>
        </p:txBody>
      </p:sp>
      <p:sp>
        <p:nvSpPr>
          <p:cNvPr id="247" name="Google Shape;247;p34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/>
              <a:t>Domain-Specific vs Open-Domain</a:t>
            </a:r>
            <a:endParaRPr/>
          </a:p>
        </p:txBody>
      </p:sp>
      <p:grpSp>
        <p:nvGrpSpPr>
          <p:cNvPr id="253" name="Google Shape;253;p35"/>
          <p:cNvGrpSpPr/>
          <p:nvPr/>
        </p:nvGrpSpPr>
        <p:grpSpPr>
          <a:xfrm>
            <a:off x="2713925" y="830675"/>
            <a:ext cx="3935100" cy="3853500"/>
            <a:chOff x="589450" y="889900"/>
            <a:chExt cx="3935100" cy="3853500"/>
          </a:xfrm>
        </p:grpSpPr>
        <p:sp>
          <p:nvSpPr>
            <p:cNvPr id="254" name="Google Shape;254;p35"/>
            <p:cNvSpPr/>
            <p:nvPr/>
          </p:nvSpPr>
          <p:spPr>
            <a:xfrm>
              <a:off x="589450" y="889900"/>
              <a:ext cx="3935100" cy="38535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5" name="Google Shape;255;p35"/>
            <p:cNvGrpSpPr/>
            <p:nvPr/>
          </p:nvGrpSpPr>
          <p:grpSpPr>
            <a:xfrm>
              <a:off x="609600" y="938900"/>
              <a:ext cx="3869750" cy="3728425"/>
              <a:chOff x="601425" y="1240975"/>
              <a:chExt cx="3869750" cy="3728425"/>
            </a:xfrm>
          </p:grpSpPr>
          <p:sp>
            <p:nvSpPr>
              <p:cNvPr id="256" name="Google Shape;256;p35"/>
              <p:cNvSpPr/>
              <p:nvPr/>
            </p:nvSpPr>
            <p:spPr>
              <a:xfrm>
                <a:off x="1714500" y="1240975"/>
                <a:ext cx="1515900" cy="13227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Geography</a:t>
                </a:r>
                <a:endParaRPr/>
              </a:p>
            </p:txBody>
          </p:sp>
          <p:sp>
            <p:nvSpPr>
              <p:cNvPr id="257" name="Google Shape;257;p35"/>
              <p:cNvSpPr/>
              <p:nvPr/>
            </p:nvSpPr>
            <p:spPr>
              <a:xfrm>
                <a:off x="601425" y="2620750"/>
                <a:ext cx="1363500" cy="11103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History</a:t>
                </a:r>
                <a:endParaRPr/>
              </a:p>
            </p:txBody>
          </p:sp>
          <p:sp>
            <p:nvSpPr>
              <p:cNvPr id="258" name="Google Shape;258;p35"/>
              <p:cNvSpPr/>
              <p:nvPr/>
            </p:nvSpPr>
            <p:spPr>
              <a:xfrm>
                <a:off x="3197675" y="2457450"/>
                <a:ext cx="1273500" cy="9552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Media</a:t>
                </a:r>
                <a:endParaRPr/>
              </a:p>
            </p:txBody>
          </p:sp>
          <p:sp>
            <p:nvSpPr>
              <p:cNvPr id="259" name="Google Shape;259;p35"/>
              <p:cNvSpPr/>
              <p:nvPr/>
            </p:nvSpPr>
            <p:spPr>
              <a:xfrm>
                <a:off x="1866900" y="3646700"/>
                <a:ext cx="1363500" cy="13227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Sports</a:t>
                </a:r>
                <a:endParaRPr/>
              </a:p>
            </p:txBody>
          </p:sp>
        </p:grpSp>
      </p:grpSp>
      <p:sp>
        <p:nvSpPr>
          <p:cNvPr id="260" name="Google Shape;260;p35"/>
          <p:cNvSpPr txBox="1"/>
          <p:nvPr/>
        </p:nvSpPr>
        <p:spPr>
          <a:xfrm>
            <a:off x="3771900" y="4684175"/>
            <a:ext cx="160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Our specific domain</a:t>
            </a:r>
            <a:endParaRPr sz="1100"/>
          </a:p>
        </p:txBody>
      </p:sp>
      <p:sp>
        <p:nvSpPr>
          <p:cNvPr id="261" name="Google Shape;261;p35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62" name="Google Shape;262;p35"/>
          <p:cNvSpPr/>
          <p:nvPr/>
        </p:nvSpPr>
        <p:spPr>
          <a:xfrm>
            <a:off x="4094616" y="2279825"/>
            <a:ext cx="1273500" cy="955200"/>
          </a:xfrm>
          <a:prstGeom prst="ellipse">
            <a:avLst/>
          </a:prstGeom>
          <a:solidFill>
            <a:srgbClr val="A4C2F4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HR</a:t>
            </a:r>
            <a:endParaRPr/>
          </a:p>
        </p:txBody>
      </p:sp>
      <p:sp>
        <p:nvSpPr>
          <p:cNvPr id="263" name="Google Shape;263;p35"/>
          <p:cNvSpPr txBox="1"/>
          <p:nvPr/>
        </p:nvSpPr>
        <p:spPr>
          <a:xfrm>
            <a:off x="174628" y="48546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7F7F7F"/>
                </a:solidFill>
              </a:rPr>
              <a:t>221013 Tao Xiang Guided Research Kick-off</a:t>
            </a:r>
            <a:endParaRPr sz="7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Generative vs Rule-Based</a:t>
            </a:r>
            <a:endParaRPr/>
          </a:p>
        </p:txBody>
      </p:sp>
      <p:sp>
        <p:nvSpPr>
          <p:cNvPr id="269" name="Google Shape;269;p36"/>
          <p:cNvSpPr/>
          <p:nvPr/>
        </p:nvSpPr>
        <p:spPr>
          <a:xfrm>
            <a:off x="1053200" y="1126675"/>
            <a:ext cx="2784000" cy="2245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4799D9"/>
                </a:solidFill>
              </a:rPr>
              <a:t>Generative</a:t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CN"/>
              <a:t>no templates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CN"/>
              <a:t>“open-ended”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“I think the captical of Germany is Berlin”</a:t>
            </a:r>
            <a:endParaRPr/>
          </a:p>
        </p:txBody>
      </p:sp>
      <p:sp>
        <p:nvSpPr>
          <p:cNvPr id="270" name="Google Shape;270;p36"/>
          <p:cNvSpPr/>
          <p:nvPr/>
        </p:nvSpPr>
        <p:spPr>
          <a:xfrm>
            <a:off x="4988375" y="1126675"/>
            <a:ext cx="2784000" cy="2245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4799D9"/>
                </a:solidFill>
              </a:rPr>
              <a:t>Rule-Based</a:t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799D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CN">
                <a:solidFill>
                  <a:schemeClr val="dk1"/>
                </a:solidFill>
              </a:rPr>
              <a:t>with templates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CN">
                <a:solidFill>
                  <a:schemeClr val="dk1"/>
                </a:solidFill>
              </a:rPr>
              <a:t>manually designed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“The captical of $Country$ is $City$”.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272" name="Google Shape;272;p36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Generative vs Rule-Based</a:t>
            </a: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1053200" y="1126675"/>
            <a:ext cx="2784000" cy="2245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4799D9"/>
                </a:solidFill>
              </a:rPr>
              <a:t>Generative</a:t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CN"/>
              <a:t>no templates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CN"/>
              <a:t>“open-ended”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“I think the captical of Germany is Berlin”</a:t>
            </a:r>
            <a:endParaRPr/>
          </a:p>
        </p:txBody>
      </p:sp>
      <p:sp>
        <p:nvSpPr>
          <p:cNvPr id="279" name="Google Shape;279;p37"/>
          <p:cNvSpPr/>
          <p:nvPr/>
        </p:nvSpPr>
        <p:spPr>
          <a:xfrm>
            <a:off x="4988375" y="1126675"/>
            <a:ext cx="2784000" cy="2245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4799D9"/>
                </a:solidFill>
              </a:rPr>
              <a:t>Rule-Based</a:t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799D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CN">
                <a:solidFill>
                  <a:schemeClr val="dk1"/>
                </a:solidFill>
              </a:rPr>
              <a:t>with templates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CN">
                <a:solidFill>
                  <a:schemeClr val="dk1"/>
                </a:solidFill>
              </a:rPr>
              <a:t>manually designed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“The captical of $Country$ is $City$”.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281" name="Google Shape;281;p37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idx="1" type="body"/>
          </p:nvPr>
        </p:nvSpPr>
        <p:spPr>
          <a:xfrm>
            <a:off x="250825" y="735807"/>
            <a:ext cx="8642400" cy="405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zh-CN"/>
              <a:t>Two conversational AI frameworks:</a:t>
            </a:r>
            <a:endParaRPr/>
          </a:p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user intent identification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intents: </a:t>
            </a:r>
            <a:r>
              <a:rPr lang="zh-CN"/>
              <a:t>manually</a:t>
            </a:r>
            <a:r>
              <a:rPr lang="zh-CN"/>
              <a:t> designed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response generation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rule-based</a:t>
            </a:r>
            <a:endParaRPr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8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Aside: Dialogflow and Rasa</a:t>
            </a:r>
            <a:endParaRPr/>
          </a:p>
        </p:txBody>
      </p:sp>
      <p:pic>
        <p:nvPicPr>
          <p:cNvPr id="288" name="Google Shape;2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700" y="735800"/>
            <a:ext cx="3055400" cy="12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787" y="2179911"/>
            <a:ext cx="2065225" cy="10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291" name="Google Shape;291;p38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idx="1" type="body"/>
          </p:nvPr>
        </p:nvSpPr>
        <p:spPr>
          <a:xfrm>
            <a:off x="250825" y="735807"/>
            <a:ext cx="8642400" cy="405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zh-CN"/>
              <a:t>Two conversational AI frameworks:</a:t>
            </a:r>
            <a:endParaRPr/>
          </a:p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user intent identification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intents: manually designed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response generation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rule-based</a:t>
            </a:r>
            <a:endParaRPr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Aside: Dialogflow and Rasa</a:t>
            </a:r>
            <a:endParaRPr/>
          </a:p>
        </p:txBody>
      </p:sp>
      <p:pic>
        <p:nvPicPr>
          <p:cNvPr id="298" name="Google Shape;2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700" y="735800"/>
            <a:ext cx="3055400" cy="12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787" y="2179911"/>
            <a:ext cx="2065225" cy="10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9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301" name="Google Shape;301;p39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02" name="Google Shape;302;p39"/>
          <p:cNvSpPr txBox="1"/>
          <p:nvPr/>
        </p:nvSpPr>
        <p:spPr>
          <a:xfrm>
            <a:off x="454300" y="2841400"/>
            <a:ext cx="407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FF0000"/>
                </a:solidFill>
              </a:rPr>
              <a:t>D</a:t>
            </a:r>
            <a:r>
              <a:rPr b="1" lang="zh-CN">
                <a:solidFill>
                  <a:srgbClr val="FF0000"/>
                </a:solidFill>
              </a:rPr>
              <a:t>ownside: not scalable and manageable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/>
          <p:nvPr/>
        </p:nvSpPr>
        <p:spPr>
          <a:xfrm>
            <a:off x="0" y="1716950"/>
            <a:ext cx="9144000" cy="580800"/>
          </a:xfrm>
          <a:prstGeom prst="rect">
            <a:avLst/>
          </a:prstGeom>
          <a:solidFill>
            <a:srgbClr val="C4DCF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250826" y="735807"/>
            <a:ext cx="8642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1 Motivation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2 Problem Statement and Goal of the Guided Research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3 Research Questions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4 Approaches</a:t>
            </a:r>
            <a:br>
              <a:rPr lang="zh-CN" sz="1800"/>
            </a:b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5 Timeline</a:t>
            </a:r>
            <a:endParaRPr sz="1800"/>
          </a:p>
          <a:p>
            <a:pPr indent="-101600" lvl="1" marL="2667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800"/>
          </a:p>
          <a:p>
            <a:pPr indent="-101600" lvl="1" marL="2667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310" name="Google Shape;310;p40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Outline</a:t>
            </a:r>
            <a:endParaRPr/>
          </a:p>
        </p:txBody>
      </p:sp>
      <p:sp>
        <p:nvSpPr>
          <p:cNvPr id="311" name="Google Shape;311;p40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12" name="Google Shape;312;p40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Research Question</a:t>
            </a:r>
            <a:endParaRPr/>
          </a:p>
        </p:txBody>
      </p:sp>
      <p:sp>
        <p:nvSpPr>
          <p:cNvPr id="319" name="Google Shape;319;p41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grpSp>
        <p:nvGrpSpPr>
          <p:cNvPr id="320" name="Google Shape;320;p41"/>
          <p:cNvGrpSpPr/>
          <p:nvPr/>
        </p:nvGrpSpPr>
        <p:grpSpPr>
          <a:xfrm>
            <a:off x="772725" y="1083125"/>
            <a:ext cx="7598537" cy="2402257"/>
            <a:chOff x="957713" y="1687275"/>
            <a:chExt cx="7598537" cy="2402257"/>
          </a:xfrm>
        </p:grpSpPr>
        <p:grpSp>
          <p:nvGrpSpPr>
            <p:cNvPr id="321" name="Google Shape;321;p41"/>
            <p:cNvGrpSpPr/>
            <p:nvPr/>
          </p:nvGrpSpPr>
          <p:grpSpPr>
            <a:xfrm>
              <a:off x="962200" y="1687275"/>
              <a:ext cx="7594050" cy="637375"/>
              <a:chOff x="962201" y="1687275"/>
              <a:chExt cx="7594050" cy="637375"/>
            </a:xfrm>
          </p:grpSpPr>
          <p:pic>
            <p:nvPicPr>
              <p:cNvPr id="322" name="Google Shape;322;p4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201" y="1687275"/>
                <a:ext cx="359173" cy="4310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3" name="Google Shape;323;p41"/>
              <p:cNvSpPr txBox="1"/>
              <p:nvPr/>
            </p:nvSpPr>
            <p:spPr>
              <a:xfrm>
                <a:off x="1404250" y="1709050"/>
                <a:ext cx="71520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zh-CN">
                    <a:solidFill>
                      <a:schemeClr val="dk1"/>
                    </a:solidFill>
                  </a:rPr>
                  <a:t>Would </a:t>
                </a:r>
                <a:r>
                  <a:rPr b="1" lang="zh-CN">
                    <a:solidFill>
                      <a:schemeClr val="dk1"/>
                    </a:solidFill>
                  </a:rPr>
                  <a:t>efficient Transformers</a:t>
                </a:r>
                <a:r>
                  <a:rPr lang="zh-CN">
                    <a:solidFill>
                      <a:schemeClr val="dk1"/>
                    </a:solidFill>
                  </a:rPr>
                  <a:t> be able to effectively encode longer sequences to support GQA?</a:t>
                </a:r>
                <a:endParaRPr/>
              </a:p>
            </p:txBody>
          </p:sp>
        </p:grpSp>
        <p:sp>
          <p:nvSpPr>
            <p:cNvPr id="324" name="Google Shape;324;p41"/>
            <p:cNvSpPr txBox="1"/>
            <p:nvPr/>
          </p:nvSpPr>
          <p:spPr>
            <a:xfrm>
              <a:off x="1404250" y="2683325"/>
              <a:ext cx="7152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zh-CN">
                  <a:solidFill>
                    <a:schemeClr val="dk1"/>
                  </a:solidFill>
                </a:rPr>
                <a:t>W</a:t>
              </a:r>
              <a:r>
                <a:rPr lang="zh-CN">
                  <a:solidFill>
                    <a:schemeClr val="dk1"/>
                  </a:solidFill>
                </a:rPr>
                <a:t>ould </a:t>
              </a:r>
              <a:r>
                <a:rPr b="1" lang="zh-CN">
                  <a:solidFill>
                    <a:schemeClr val="dk1"/>
                  </a:solidFill>
                </a:rPr>
                <a:t>semi-supervised learning framework with human in the loop</a:t>
              </a:r>
              <a:r>
                <a:rPr lang="zh-CN">
                  <a:solidFill>
                    <a:schemeClr val="dk1"/>
                  </a:solidFill>
                </a:rPr>
                <a:t> provide quality data to improve the model performance?</a:t>
              </a:r>
              <a:endParaRPr/>
            </a:p>
          </p:txBody>
        </p:sp>
        <p:pic>
          <p:nvPicPr>
            <p:cNvPr id="325" name="Google Shape;325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62200" y="2667000"/>
              <a:ext cx="350193" cy="431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41"/>
            <p:cNvSpPr txBox="1"/>
            <p:nvPr/>
          </p:nvSpPr>
          <p:spPr>
            <a:xfrm>
              <a:off x="1404250" y="3673925"/>
              <a:ext cx="7152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zh-CN">
                  <a:solidFill>
                    <a:schemeClr val="dk1"/>
                  </a:solidFill>
                </a:rPr>
                <a:t>W</a:t>
              </a:r>
              <a:r>
                <a:rPr lang="zh-CN">
                  <a:solidFill>
                    <a:schemeClr val="dk1"/>
                  </a:solidFill>
                </a:rPr>
                <a:t>hich </a:t>
              </a:r>
              <a:r>
                <a:rPr b="1" lang="zh-CN">
                  <a:solidFill>
                    <a:schemeClr val="dk1"/>
                  </a:solidFill>
                </a:rPr>
                <a:t>analytical scores</a:t>
              </a:r>
              <a:r>
                <a:rPr lang="zh-CN">
                  <a:solidFill>
                    <a:schemeClr val="dk1"/>
                  </a:solidFill>
                </a:rPr>
                <a:t> would be ideal to evaluate the performance of the models?</a:t>
              </a:r>
              <a:endParaRPr/>
            </a:p>
          </p:txBody>
        </p:sp>
        <p:pic>
          <p:nvPicPr>
            <p:cNvPr id="327" name="Google Shape;327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57713" y="3658525"/>
              <a:ext cx="359173" cy="4310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Google Shape;328;p41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/>
          <p:nvPr/>
        </p:nvSpPr>
        <p:spPr>
          <a:xfrm>
            <a:off x="0" y="2326550"/>
            <a:ext cx="9144000" cy="580800"/>
          </a:xfrm>
          <a:prstGeom prst="rect">
            <a:avLst/>
          </a:prstGeom>
          <a:solidFill>
            <a:srgbClr val="C4DCF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5" name="Google Shape;335;p42"/>
          <p:cNvSpPr txBox="1"/>
          <p:nvPr>
            <p:ph idx="1" type="body"/>
          </p:nvPr>
        </p:nvSpPr>
        <p:spPr>
          <a:xfrm>
            <a:off x="250826" y="735807"/>
            <a:ext cx="8642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1 Motivation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2 Problem Statement and Goal of the Guided Research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3 Research Questions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4 Approaches</a:t>
            </a:r>
            <a:br>
              <a:rPr lang="zh-CN" sz="1800"/>
            </a:b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5 Timeline</a:t>
            </a:r>
            <a:endParaRPr sz="1800"/>
          </a:p>
          <a:p>
            <a:pPr indent="-101600" lvl="1" marL="2667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800"/>
          </a:p>
          <a:p>
            <a:pPr indent="-101600" lvl="1" marL="2667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336" name="Google Shape;336;p42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Outline</a:t>
            </a:r>
            <a:endParaRPr/>
          </a:p>
        </p:txBody>
      </p:sp>
      <p:sp>
        <p:nvSpPr>
          <p:cNvPr id="337" name="Google Shape;337;p42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38" name="Google Shape;338;p42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Approach</a:t>
            </a:r>
            <a:endParaRPr/>
          </a:p>
        </p:txBody>
      </p:sp>
      <p:sp>
        <p:nvSpPr>
          <p:cNvPr id="344" name="Google Shape;344;p43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345" name="Google Shape;345;p43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grpSp>
        <p:nvGrpSpPr>
          <p:cNvPr id="346" name="Google Shape;346;p43"/>
          <p:cNvGrpSpPr/>
          <p:nvPr/>
        </p:nvGrpSpPr>
        <p:grpSpPr>
          <a:xfrm>
            <a:off x="511651" y="1286245"/>
            <a:ext cx="7959825" cy="2638558"/>
            <a:chOff x="435451" y="905245"/>
            <a:chExt cx="7959825" cy="2638558"/>
          </a:xfrm>
        </p:grpSpPr>
        <p:sp>
          <p:nvSpPr>
            <p:cNvPr id="347" name="Google Shape;347;p43"/>
            <p:cNvSpPr/>
            <p:nvPr/>
          </p:nvSpPr>
          <p:spPr>
            <a:xfrm>
              <a:off x="5006551" y="1432145"/>
              <a:ext cx="3384300" cy="7386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/>
                <a:t>Prepare Dataset</a:t>
              </a:r>
              <a:endParaRPr/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435451" y="2273443"/>
              <a:ext cx="3384300" cy="7386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/>
                <a:t>Train Efficient Transformers</a:t>
              </a:r>
              <a:endParaRPr/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5010976" y="2805202"/>
              <a:ext cx="3384300" cy="7386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/>
                <a:t>Experiments</a:t>
              </a:r>
              <a:endParaRPr/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435451" y="905245"/>
              <a:ext cx="3384300" cy="738600"/>
            </a:xfrm>
            <a:prstGeom prst="rect">
              <a:avLst/>
            </a:prstGeom>
            <a:solidFill>
              <a:srgbClr val="A4C2F4"/>
            </a:solidFill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/>
                <a:t>Literature Review</a:t>
              </a:r>
              <a:endParaRPr/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1991300" y="1736950"/>
              <a:ext cx="104700" cy="419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A4C2F4"/>
            </a:solidFill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6646350" y="2259000"/>
              <a:ext cx="104700" cy="419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A4C2F4"/>
            </a:solidFill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3"/>
            <p:cNvSpPr/>
            <p:nvPr/>
          </p:nvSpPr>
          <p:spPr>
            <a:xfrm rot="3422282">
              <a:off x="4388368" y="1618474"/>
              <a:ext cx="104764" cy="83695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A4C2F4"/>
            </a:solidFill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3"/>
            <p:cNvSpPr/>
            <p:nvPr/>
          </p:nvSpPr>
          <p:spPr>
            <a:xfrm rot="-4022328">
              <a:off x="4414098" y="2471606"/>
              <a:ext cx="104586" cy="836885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A4C2F4"/>
            </a:solidFill>
            <a:ln cap="flat" cmpd="sng" w="9525">
              <a:solidFill>
                <a:srgbClr val="9FC5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>
            <a:off x="0" y="573950"/>
            <a:ext cx="9144000" cy="580800"/>
          </a:xfrm>
          <a:prstGeom prst="rect">
            <a:avLst/>
          </a:prstGeom>
          <a:solidFill>
            <a:srgbClr val="C4DCF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250826" y="735807"/>
            <a:ext cx="8642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800"/>
              <a:t>1</a:t>
            </a:r>
            <a:r>
              <a:rPr lang="zh-CN" sz="1800"/>
              <a:t> Motivation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800"/>
              <a:t>2 Problem Statement and Goal of the Guided Research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800"/>
              <a:t>3 Research Questions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800"/>
              <a:t>4 Approaches</a:t>
            </a:r>
            <a:br>
              <a:rPr lang="zh-CN" sz="1800"/>
            </a:b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1800"/>
              <a:t>5 Timeline</a:t>
            </a:r>
            <a:endParaRPr sz="1800"/>
          </a:p>
          <a:p>
            <a:pPr indent="-101600" lvl="1" marL="2667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141" name="Google Shape;141;p26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Outline</a:t>
            </a:r>
            <a:endParaRPr/>
          </a:p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</a:t>
            </a:r>
            <a:r>
              <a:rPr lang="zh-CN" sz="800">
                <a:solidFill>
                  <a:srgbClr val="7F7F7F"/>
                </a:solidFill>
              </a:rPr>
              <a:t>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/>
          <p:nvPr>
            <p:ph idx="1" type="body"/>
          </p:nvPr>
        </p:nvSpPr>
        <p:spPr>
          <a:xfrm>
            <a:off x="250826" y="735807"/>
            <a:ext cx="8642400" cy="405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zh-CN" sz="1150">
                <a:solidFill>
                  <a:srgbClr val="333333"/>
                </a:solidFill>
                <a:highlight>
                  <a:srgbClr val="FFFFFF"/>
                </a:highlight>
              </a:rPr>
              <a:t>S</a:t>
            </a:r>
            <a:r>
              <a:rPr lang="zh-CN" sz="1150">
                <a:solidFill>
                  <a:srgbClr val="333333"/>
                </a:solidFill>
                <a:highlight>
                  <a:srgbClr val="FFFFFF"/>
                </a:highlight>
              </a:rPr>
              <a:t>tanford </a:t>
            </a:r>
            <a:r>
              <a:rPr b="1" lang="zh-CN" sz="1150">
                <a:solidFill>
                  <a:srgbClr val="333333"/>
                </a:solidFill>
                <a:highlight>
                  <a:srgbClr val="FFFFFF"/>
                </a:highlight>
              </a:rPr>
              <a:t>Qu</a:t>
            </a:r>
            <a:r>
              <a:rPr lang="zh-CN" sz="1150">
                <a:solidFill>
                  <a:srgbClr val="333333"/>
                </a:solidFill>
                <a:highlight>
                  <a:srgbClr val="FFFFFF"/>
                </a:highlight>
              </a:rPr>
              <a:t>estion </a:t>
            </a:r>
            <a:r>
              <a:rPr b="1" lang="zh-CN" sz="1150">
                <a:solidFill>
                  <a:srgbClr val="333333"/>
                </a:solidFill>
                <a:highlight>
                  <a:srgbClr val="FFFFFF"/>
                </a:highlight>
              </a:rPr>
              <a:t>A</a:t>
            </a:r>
            <a:r>
              <a:rPr lang="zh-CN" sz="1150">
                <a:solidFill>
                  <a:srgbClr val="333333"/>
                </a:solidFill>
                <a:highlight>
                  <a:srgbClr val="FFFFFF"/>
                </a:highlight>
              </a:rPr>
              <a:t>nswering </a:t>
            </a:r>
            <a:r>
              <a:rPr b="1" lang="zh-CN" sz="1150">
                <a:solidFill>
                  <a:srgbClr val="333333"/>
                </a:solidFill>
                <a:highlight>
                  <a:srgbClr val="FFFFFF"/>
                </a:highlight>
              </a:rPr>
              <a:t>D</a:t>
            </a:r>
            <a:r>
              <a:rPr lang="zh-CN" sz="1150">
                <a:solidFill>
                  <a:srgbClr val="333333"/>
                </a:solidFill>
                <a:highlight>
                  <a:srgbClr val="FFFFFF"/>
                </a:highlight>
              </a:rPr>
              <a:t>ataset (SQuAD):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150"/>
              <a:buChar char="●"/>
            </a:pPr>
            <a:r>
              <a:rPr lang="zh-CN" sz="1150">
                <a:solidFill>
                  <a:srgbClr val="333333"/>
                </a:solidFill>
                <a:highlight>
                  <a:srgbClr val="FFFFFF"/>
                </a:highlight>
              </a:rPr>
              <a:t>a reading comprehension dataset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Char char="●"/>
            </a:pPr>
            <a:r>
              <a:rPr lang="zh-CN" sz="1150">
                <a:solidFill>
                  <a:srgbClr val="333333"/>
                </a:solidFill>
                <a:highlight>
                  <a:srgbClr val="FFFFFF"/>
                </a:highlight>
              </a:rPr>
              <a:t>questions posed by crowdworkers on Wikipedia articles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50"/>
              <a:buChar char="●"/>
            </a:pPr>
            <a:r>
              <a:rPr lang="zh-CN" sz="1150">
                <a:solidFill>
                  <a:srgbClr val="333333"/>
                </a:solidFill>
                <a:highlight>
                  <a:srgbClr val="FFFFFF"/>
                </a:highlight>
              </a:rPr>
              <a:t>open-domain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360" name="Google Shape;360;p44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CN"/>
              <a:t>Approach - SQuAD Dataset</a:t>
            </a:r>
            <a:endParaRPr/>
          </a:p>
        </p:txBody>
      </p:sp>
      <p:pic>
        <p:nvPicPr>
          <p:cNvPr id="361" name="Google Shape;36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13" y="1814874"/>
            <a:ext cx="8132426" cy="22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/>
          <p:nvPr/>
        </p:nvSpPr>
        <p:spPr>
          <a:xfrm>
            <a:off x="3388200" y="4114800"/>
            <a:ext cx="192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source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363" name="Google Shape;363;p44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364" name="Google Shape;364;p44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 txBox="1"/>
          <p:nvPr>
            <p:ph idx="1" type="body"/>
          </p:nvPr>
        </p:nvSpPr>
        <p:spPr>
          <a:xfrm>
            <a:off x="250826" y="735807"/>
            <a:ext cx="8642400" cy="405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5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Approach - SAP Dataset: Similarity_df.csv</a:t>
            </a:r>
            <a:endParaRPr/>
          </a:p>
        </p:txBody>
      </p:sp>
      <p:pic>
        <p:nvPicPr>
          <p:cNvPr id="371" name="Google Shape;37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700" y="1042025"/>
            <a:ext cx="7614601" cy="10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6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Approach - SAP Dataset: HIL.csv</a:t>
            </a:r>
            <a:endParaRPr/>
          </a:p>
        </p:txBody>
      </p:sp>
      <p:sp>
        <p:nvSpPr>
          <p:cNvPr id="377" name="Google Shape;377;p46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378" name="Google Shape;378;p46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79" name="Google Shape;3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63" y="1005711"/>
            <a:ext cx="7493868" cy="14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/>
          <p:nvPr>
            <p:ph idx="1" type="body"/>
          </p:nvPr>
        </p:nvSpPr>
        <p:spPr>
          <a:xfrm>
            <a:off x="250825" y="2708798"/>
            <a:ext cx="8642400" cy="2077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zh-CN"/>
              <a:t>Some selected columns:</a:t>
            </a:r>
            <a:endParaRPr/>
          </a:p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QUESTION: raw user input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RESPONSEQUESTION: retrieved quesiton by current bot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RESPONSEANSWER: the corresponding answer of the retrieved question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ISCORRECT: whether the retrieving is correct</a:t>
            </a:r>
            <a:endParaRPr/>
          </a:p>
        </p:txBody>
      </p:sp>
      <p:sp>
        <p:nvSpPr>
          <p:cNvPr id="385" name="Google Shape;385;p47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Approach - SAP Dataset</a:t>
            </a:r>
            <a:r>
              <a:rPr lang="zh-CN"/>
              <a:t>: HIL.csv</a:t>
            </a:r>
            <a:endParaRPr/>
          </a:p>
        </p:txBody>
      </p:sp>
      <p:sp>
        <p:nvSpPr>
          <p:cNvPr id="386" name="Google Shape;386;p47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387" name="Google Shape;387;p47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388" name="Google Shape;3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63" y="1005711"/>
            <a:ext cx="7493868" cy="14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Approach - Models</a:t>
            </a:r>
            <a:endParaRPr/>
          </a:p>
        </p:txBody>
      </p:sp>
      <p:grpSp>
        <p:nvGrpSpPr>
          <p:cNvPr id="394" name="Google Shape;394;p48"/>
          <p:cNvGrpSpPr/>
          <p:nvPr/>
        </p:nvGrpSpPr>
        <p:grpSpPr>
          <a:xfrm>
            <a:off x="2593575" y="889900"/>
            <a:ext cx="3935100" cy="3853500"/>
            <a:chOff x="612375" y="889900"/>
            <a:chExt cx="3935100" cy="3853500"/>
          </a:xfrm>
        </p:grpSpPr>
        <p:sp>
          <p:nvSpPr>
            <p:cNvPr id="395" name="Google Shape;395;p48"/>
            <p:cNvSpPr/>
            <p:nvPr/>
          </p:nvSpPr>
          <p:spPr>
            <a:xfrm>
              <a:off x="612375" y="889900"/>
              <a:ext cx="3935100" cy="38535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6" name="Google Shape;396;p48"/>
            <p:cNvGrpSpPr/>
            <p:nvPr/>
          </p:nvGrpSpPr>
          <p:grpSpPr>
            <a:xfrm>
              <a:off x="685800" y="938900"/>
              <a:ext cx="3641150" cy="3576025"/>
              <a:chOff x="677625" y="1240975"/>
              <a:chExt cx="3641150" cy="3576025"/>
            </a:xfrm>
          </p:grpSpPr>
          <p:sp>
            <p:nvSpPr>
              <p:cNvPr id="397" name="Google Shape;397;p48"/>
              <p:cNvSpPr/>
              <p:nvPr/>
            </p:nvSpPr>
            <p:spPr>
              <a:xfrm>
                <a:off x="1714500" y="1240975"/>
                <a:ext cx="1714500" cy="15105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zh-CN">
                    <a:solidFill>
                      <a:schemeClr val="dk1"/>
                    </a:solidFill>
                  </a:rPr>
                  <a:t>Efficient</a:t>
                </a:r>
                <a:endParaRPr>
                  <a:solidFill>
                    <a:schemeClr val="dk1"/>
                  </a:solidFill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zh-CN">
                    <a:solidFill>
                      <a:schemeClr val="dk1"/>
                    </a:solidFill>
                  </a:rPr>
                  <a:t>Transformer</a:t>
                </a:r>
                <a:endParaRPr>
                  <a:solidFill>
                    <a:schemeClr val="dk1"/>
                  </a:solidFill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zh-CN">
                    <a:solidFill>
                      <a:schemeClr val="dk1"/>
                    </a:solidFill>
                  </a:rPr>
                  <a:t>e.g. “LongT5”</a:t>
                </a:r>
                <a:endParaRPr>
                  <a:solidFill>
                    <a:schemeClr val="dk1"/>
                  </a:solidFill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48"/>
              <p:cNvSpPr/>
              <p:nvPr/>
            </p:nvSpPr>
            <p:spPr>
              <a:xfrm>
                <a:off x="677625" y="2620750"/>
                <a:ext cx="1363500" cy="11103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T5</a:t>
                </a:r>
                <a:endParaRPr/>
              </a:p>
            </p:txBody>
          </p:sp>
          <p:sp>
            <p:nvSpPr>
              <p:cNvPr id="399" name="Google Shape;399;p48"/>
              <p:cNvSpPr/>
              <p:nvPr/>
            </p:nvSpPr>
            <p:spPr>
              <a:xfrm>
                <a:off x="3045275" y="2457450"/>
                <a:ext cx="1273500" cy="9552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GPT</a:t>
                </a:r>
                <a:endParaRPr/>
              </a:p>
            </p:txBody>
          </p:sp>
          <p:sp>
            <p:nvSpPr>
              <p:cNvPr id="400" name="Google Shape;400;p48"/>
              <p:cNvSpPr/>
              <p:nvPr/>
            </p:nvSpPr>
            <p:spPr>
              <a:xfrm>
                <a:off x="1943100" y="3494300"/>
                <a:ext cx="1363500" cy="13227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BART</a:t>
                </a:r>
                <a:endParaRPr/>
              </a:p>
            </p:txBody>
          </p:sp>
        </p:grpSp>
      </p:grpSp>
      <p:sp>
        <p:nvSpPr>
          <p:cNvPr id="401" name="Google Shape;401;p48"/>
          <p:cNvSpPr txBox="1"/>
          <p:nvPr/>
        </p:nvSpPr>
        <p:spPr>
          <a:xfrm>
            <a:off x="2604975" y="4710800"/>
            <a:ext cx="39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Models</a:t>
            </a:r>
            <a:endParaRPr/>
          </a:p>
        </p:txBody>
      </p:sp>
      <p:sp>
        <p:nvSpPr>
          <p:cNvPr id="402" name="Google Shape;402;p48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03" name="Google Shape;403;p48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7F7F7F"/>
                </a:solidFill>
              </a:rPr>
              <a:t>221013 Tao Xiang Guided Research Kick-off</a:t>
            </a:r>
            <a:endParaRPr sz="7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9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Approach - Training</a:t>
            </a:r>
            <a:endParaRPr/>
          </a:p>
        </p:txBody>
      </p:sp>
      <p:grpSp>
        <p:nvGrpSpPr>
          <p:cNvPr id="409" name="Google Shape;409;p49"/>
          <p:cNvGrpSpPr/>
          <p:nvPr/>
        </p:nvGrpSpPr>
        <p:grpSpPr>
          <a:xfrm>
            <a:off x="2604438" y="889900"/>
            <a:ext cx="3935100" cy="4221100"/>
            <a:chOff x="5297900" y="922400"/>
            <a:chExt cx="3935100" cy="4221100"/>
          </a:xfrm>
        </p:grpSpPr>
        <p:sp>
          <p:nvSpPr>
            <p:cNvPr id="410" name="Google Shape;410;p49"/>
            <p:cNvSpPr txBox="1"/>
            <p:nvPr/>
          </p:nvSpPr>
          <p:spPr>
            <a:xfrm>
              <a:off x="5309300" y="4743300"/>
              <a:ext cx="391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/>
                <a:t>Training Pr</a:t>
              </a:r>
              <a:r>
                <a:rPr lang="zh-CN"/>
                <a:t>o</a:t>
              </a:r>
              <a:r>
                <a:rPr lang="zh-CN"/>
                <a:t>cedure</a:t>
              </a:r>
              <a:endParaRPr/>
            </a:p>
          </p:txBody>
        </p:sp>
        <p:sp>
          <p:nvSpPr>
            <p:cNvPr id="411" name="Google Shape;411;p49"/>
            <p:cNvSpPr/>
            <p:nvPr/>
          </p:nvSpPr>
          <p:spPr>
            <a:xfrm>
              <a:off x="5297900" y="922400"/>
              <a:ext cx="3935100" cy="38535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rgbClr val="CFE2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49"/>
          <p:cNvSpPr/>
          <p:nvPr/>
        </p:nvSpPr>
        <p:spPr>
          <a:xfrm>
            <a:off x="3143262" y="1681875"/>
            <a:ext cx="2857500" cy="596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Pre-train on Open-Source Dataset</a:t>
            </a:r>
            <a:endParaRPr/>
          </a:p>
        </p:txBody>
      </p:sp>
      <p:sp>
        <p:nvSpPr>
          <p:cNvPr id="413" name="Google Shape;413;p49"/>
          <p:cNvSpPr/>
          <p:nvPr/>
        </p:nvSpPr>
        <p:spPr>
          <a:xfrm>
            <a:off x="4408650" y="2479800"/>
            <a:ext cx="326700" cy="540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9"/>
          <p:cNvSpPr/>
          <p:nvPr/>
        </p:nvSpPr>
        <p:spPr>
          <a:xfrm>
            <a:off x="3143262" y="3222225"/>
            <a:ext cx="2857500" cy="5961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Fine-tune on SAP training set</a:t>
            </a:r>
            <a:endParaRPr/>
          </a:p>
        </p:txBody>
      </p:sp>
      <p:sp>
        <p:nvSpPr>
          <p:cNvPr id="415" name="Google Shape;415;p49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16" name="Google Shape;416;p49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700">
                <a:solidFill>
                  <a:srgbClr val="7F7F7F"/>
                </a:solidFill>
              </a:rPr>
              <a:t>221013 Tao Xiang Guided Research Kick-off</a:t>
            </a:r>
            <a:endParaRPr sz="7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Approach - Evaluation</a:t>
            </a:r>
            <a:endParaRPr/>
          </a:p>
        </p:txBody>
      </p:sp>
      <p:sp>
        <p:nvSpPr>
          <p:cNvPr id="422" name="Google Shape;422;p50"/>
          <p:cNvSpPr/>
          <p:nvPr/>
        </p:nvSpPr>
        <p:spPr>
          <a:xfrm>
            <a:off x="440825" y="1661700"/>
            <a:ext cx="2298300" cy="1820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4799D9"/>
                </a:solidFill>
              </a:rPr>
              <a:t>Exact Match (EM)</a:t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EM = 1 if the prediction exacly matches one of the true answers, otherwise 0</a:t>
            </a:r>
            <a:endParaRPr/>
          </a:p>
        </p:txBody>
      </p:sp>
      <p:sp>
        <p:nvSpPr>
          <p:cNvPr id="423" name="Google Shape;423;p50"/>
          <p:cNvSpPr/>
          <p:nvPr/>
        </p:nvSpPr>
        <p:spPr>
          <a:xfrm>
            <a:off x="3333825" y="1661700"/>
            <a:ext cx="2539500" cy="1820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4799D9"/>
                </a:solidFill>
              </a:rPr>
              <a:t>F1-Score</a:t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CN">
                <a:solidFill>
                  <a:schemeClr val="dk1"/>
                </a:solidFill>
              </a:rPr>
              <a:t>precision: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CN">
                <a:solidFill>
                  <a:schemeClr val="dk1"/>
                </a:solidFill>
              </a:rPr>
              <a:t>recall: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F_1=\frac{2}{\text { recall }^{-1}+\text { precision }^{-1}}" id="424" name="Google Shape;424;p5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248" y="2245425"/>
            <a:ext cx="2045150" cy="41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\text{#shared words}}{\text{#words in prediction}}" id="425" name="Google Shape;425;p5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400" y="2861832"/>
            <a:ext cx="789494" cy="26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frac{\text{#shared words}}{\text{#words in GT}}" id="426" name="Google Shape;426;p50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8450" y="3147586"/>
            <a:ext cx="585714" cy="26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0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428" name="Google Shape;428;p50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29" name="Google Shape;429;p50"/>
          <p:cNvSpPr/>
          <p:nvPr/>
        </p:nvSpPr>
        <p:spPr>
          <a:xfrm>
            <a:off x="6468025" y="1661700"/>
            <a:ext cx="2298300" cy="1892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4799D9"/>
                </a:solidFill>
              </a:rPr>
              <a:t>BLEU</a:t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rgbClr val="4799D9"/>
                </a:solidFill>
              </a:rPr>
              <a:t>ROUGE</a:t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79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>
                <a:solidFill>
                  <a:srgbClr val="4799D9"/>
                </a:solidFill>
              </a:rPr>
              <a:t>…</a:t>
            </a:r>
            <a:endParaRPr b="1">
              <a:solidFill>
                <a:srgbClr val="4799D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1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Approach - Experiments</a:t>
            </a:r>
            <a:endParaRPr/>
          </a:p>
        </p:txBody>
      </p:sp>
      <p:sp>
        <p:nvSpPr>
          <p:cNvPr id="435" name="Google Shape;435;p51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436" name="Google Shape;436;p51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37" name="Google Shape;437;p51"/>
          <p:cNvSpPr txBox="1"/>
          <p:nvPr/>
        </p:nvSpPr>
        <p:spPr>
          <a:xfrm>
            <a:off x="435350" y="798125"/>
            <a:ext cx="8215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 compare the performance of different efficient transformers.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Baseline: </a:t>
            </a:r>
            <a:r>
              <a:rPr lang="zh-CN"/>
              <a:t>current retrieval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Experimental Dataset: </a:t>
            </a:r>
            <a:r>
              <a:rPr lang="zh-CN"/>
              <a:t>the </a:t>
            </a:r>
            <a:r>
              <a:rPr lang="zh-CN">
                <a:solidFill>
                  <a:schemeClr val="dk1"/>
                </a:solidFill>
              </a:rPr>
              <a:t>test sets of</a:t>
            </a:r>
            <a:r>
              <a:rPr lang="zh-CN"/>
              <a:t> the two SAP datasets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CN"/>
              <a:t>(question, context, answer) tuples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Metric 1: </a:t>
            </a:r>
            <a:r>
              <a:rPr lang="zh-CN"/>
              <a:t>sentence similarity metrics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CN"/>
              <a:t>token-level metrics: BLEU, ROUGE, etc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CN"/>
              <a:t>neural metrics: BERTScore, other models for sentence similarity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CN"/>
              <a:t>human evaluation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/>
              <a:t>Metric 2: </a:t>
            </a:r>
            <a:r>
              <a:rPr lang="zh-CN"/>
              <a:t>Efficiency</a:t>
            </a:r>
            <a:r>
              <a:rPr lang="zh-CN"/>
              <a:t> (computation time &amp; memory requirement)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2"/>
          <p:cNvSpPr/>
          <p:nvPr/>
        </p:nvSpPr>
        <p:spPr>
          <a:xfrm>
            <a:off x="0" y="2859950"/>
            <a:ext cx="9144000" cy="580800"/>
          </a:xfrm>
          <a:prstGeom prst="rect">
            <a:avLst/>
          </a:prstGeom>
          <a:solidFill>
            <a:srgbClr val="C4DCF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44" name="Google Shape;444;p52"/>
          <p:cNvSpPr txBox="1"/>
          <p:nvPr>
            <p:ph idx="1" type="body"/>
          </p:nvPr>
        </p:nvSpPr>
        <p:spPr>
          <a:xfrm>
            <a:off x="250826" y="735807"/>
            <a:ext cx="8642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1 Motivation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2 Problem Statement and Goal of the Guided Research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3 Research Questions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4 Approaches</a:t>
            </a:r>
            <a:br>
              <a:rPr lang="zh-CN" sz="1800"/>
            </a:b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5 Timeline</a:t>
            </a:r>
            <a:endParaRPr sz="1800"/>
          </a:p>
          <a:p>
            <a:pPr indent="-101600" lvl="1" marL="2667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800"/>
          </a:p>
          <a:p>
            <a:pPr indent="-101600" lvl="1" marL="2667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445" name="Google Shape;445;p52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Outline</a:t>
            </a:r>
            <a:endParaRPr/>
          </a:p>
        </p:txBody>
      </p:sp>
      <p:sp>
        <p:nvSpPr>
          <p:cNvPr id="446" name="Google Shape;446;p52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47" name="Google Shape;447;p52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448" name="Google Shape;448;p52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3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Timeline</a:t>
            </a:r>
            <a:endParaRPr/>
          </a:p>
        </p:txBody>
      </p:sp>
      <p:sp>
        <p:nvSpPr>
          <p:cNvPr id="455" name="Google Shape;455;p53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56" name="Google Shape;456;p53"/>
          <p:cNvSpPr/>
          <p:nvPr/>
        </p:nvSpPr>
        <p:spPr>
          <a:xfrm>
            <a:off x="304550" y="2969150"/>
            <a:ext cx="1034700" cy="434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15.11.2022</a:t>
            </a:r>
            <a:endParaRPr sz="1100"/>
          </a:p>
        </p:txBody>
      </p:sp>
      <p:sp>
        <p:nvSpPr>
          <p:cNvPr id="457" name="Google Shape;457;p53"/>
          <p:cNvSpPr/>
          <p:nvPr/>
        </p:nvSpPr>
        <p:spPr>
          <a:xfrm>
            <a:off x="1509275" y="3100250"/>
            <a:ext cx="577200" cy="17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3"/>
          <p:cNvSpPr/>
          <p:nvPr/>
        </p:nvSpPr>
        <p:spPr>
          <a:xfrm>
            <a:off x="2181425" y="2969150"/>
            <a:ext cx="1034700" cy="434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15.12.2022</a:t>
            </a:r>
            <a:endParaRPr sz="1100"/>
          </a:p>
        </p:txBody>
      </p:sp>
      <p:sp>
        <p:nvSpPr>
          <p:cNvPr id="459" name="Google Shape;459;p53"/>
          <p:cNvSpPr/>
          <p:nvPr/>
        </p:nvSpPr>
        <p:spPr>
          <a:xfrm>
            <a:off x="2868750" y="2064088"/>
            <a:ext cx="1604700" cy="742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Data Cleaning</a:t>
            </a:r>
            <a:endParaRPr/>
          </a:p>
        </p:txBody>
      </p:sp>
      <p:sp>
        <p:nvSpPr>
          <p:cNvPr id="460" name="Google Shape;460;p53"/>
          <p:cNvSpPr/>
          <p:nvPr/>
        </p:nvSpPr>
        <p:spPr>
          <a:xfrm>
            <a:off x="3382500" y="3100250"/>
            <a:ext cx="577200" cy="17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53"/>
          <p:cNvSpPr/>
          <p:nvPr/>
        </p:nvSpPr>
        <p:spPr>
          <a:xfrm>
            <a:off x="4058300" y="2969150"/>
            <a:ext cx="1034700" cy="434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01</a:t>
            </a:r>
            <a:r>
              <a:rPr lang="zh-CN" sz="1100"/>
              <a:t>.01.2023</a:t>
            </a:r>
            <a:endParaRPr sz="1100"/>
          </a:p>
        </p:txBody>
      </p:sp>
      <p:sp>
        <p:nvSpPr>
          <p:cNvPr id="462" name="Google Shape;462;p53"/>
          <p:cNvSpPr/>
          <p:nvPr/>
        </p:nvSpPr>
        <p:spPr>
          <a:xfrm>
            <a:off x="4741975" y="2064100"/>
            <a:ext cx="1604700" cy="742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Experimentation</a:t>
            </a:r>
            <a:endParaRPr/>
          </a:p>
        </p:txBody>
      </p:sp>
      <p:sp>
        <p:nvSpPr>
          <p:cNvPr id="463" name="Google Shape;463;p53"/>
          <p:cNvSpPr/>
          <p:nvPr/>
        </p:nvSpPr>
        <p:spPr>
          <a:xfrm>
            <a:off x="5255725" y="3100250"/>
            <a:ext cx="577200" cy="17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53"/>
          <p:cNvSpPr/>
          <p:nvPr/>
        </p:nvSpPr>
        <p:spPr>
          <a:xfrm>
            <a:off x="5995650" y="2969150"/>
            <a:ext cx="1034700" cy="434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01</a:t>
            </a:r>
            <a:r>
              <a:rPr lang="zh-CN" sz="1100"/>
              <a:t>.04.2023</a:t>
            </a:r>
            <a:endParaRPr sz="1100"/>
          </a:p>
        </p:txBody>
      </p:sp>
      <p:sp>
        <p:nvSpPr>
          <p:cNvPr id="465" name="Google Shape;465;p53"/>
          <p:cNvSpPr/>
          <p:nvPr/>
        </p:nvSpPr>
        <p:spPr>
          <a:xfrm>
            <a:off x="6615200" y="2064100"/>
            <a:ext cx="1604700" cy="742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Report</a:t>
            </a:r>
            <a:endParaRPr/>
          </a:p>
        </p:txBody>
      </p:sp>
      <p:sp>
        <p:nvSpPr>
          <p:cNvPr id="466" name="Google Shape;466;p53"/>
          <p:cNvSpPr/>
          <p:nvPr/>
        </p:nvSpPr>
        <p:spPr>
          <a:xfrm>
            <a:off x="7128950" y="3100250"/>
            <a:ext cx="577200" cy="17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3"/>
          <p:cNvSpPr/>
          <p:nvPr/>
        </p:nvSpPr>
        <p:spPr>
          <a:xfrm>
            <a:off x="7804750" y="2969150"/>
            <a:ext cx="1034700" cy="4347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15.04.2023</a:t>
            </a:r>
            <a:endParaRPr sz="1100"/>
          </a:p>
        </p:txBody>
      </p:sp>
      <p:sp>
        <p:nvSpPr>
          <p:cNvPr id="468" name="Google Shape;468;p53"/>
          <p:cNvSpPr/>
          <p:nvPr/>
        </p:nvSpPr>
        <p:spPr>
          <a:xfrm>
            <a:off x="995525" y="2064100"/>
            <a:ext cx="1604700" cy="742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Literature Review </a:t>
            </a:r>
            <a:endParaRPr/>
          </a:p>
        </p:txBody>
      </p:sp>
      <p:sp>
        <p:nvSpPr>
          <p:cNvPr id="469" name="Google Shape;469;p53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188119" y="25004"/>
            <a:ext cx="59547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What is a chatbot?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188127" y="551850"/>
            <a:ext cx="8534100" cy="30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2" marL="0" rtl="0" algn="l"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lang="zh-CN">
                <a:solidFill>
                  <a:srgbClr val="202122"/>
                </a:solidFill>
                <a:highlight>
                  <a:srgbClr val="FFFFFF"/>
                </a:highlight>
              </a:rPr>
              <a:t>A chatbot is a type of software that helps user by automating conversations and interact with them through messaging platforms.</a:t>
            </a:r>
            <a:endParaRPr/>
          </a:p>
          <a:p>
            <a:pPr indent="0" lvl="2" marL="0" rtl="0" algn="l"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lang="zh-CN"/>
              <a:t>																			</a:t>
            </a:r>
            <a:endParaRPr i="1"/>
          </a:p>
          <a:p>
            <a:pPr indent="0" lvl="2" marL="0" rtl="0" algn="l"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342900" lvl="2" marL="685800" rtl="0" algn="l"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rPr lang="zh-CN"/>
              <a:t> </a:t>
            </a:r>
            <a:r>
              <a:rPr lang="zh-CN"/>
              <a:t>		                                             </a:t>
            </a:r>
            <a:r>
              <a:rPr lang="zh-CN"/>
              <a:t>	         	    </a:t>
            </a:r>
            <a:endParaRPr/>
          </a:p>
          <a:p>
            <a:pPr indent="0" lvl="2" marL="0" rtl="0" algn="l"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069" y="2202350"/>
            <a:ext cx="224313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4719" y="1852287"/>
            <a:ext cx="955219" cy="19327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4"/>
          <p:cNvSpPr txBox="1"/>
          <p:nvPr>
            <p:ph idx="1" type="body"/>
          </p:nvPr>
        </p:nvSpPr>
        <p:spPr>
          <a:xfrm>
            <a:off x="250825" y="735807"/>
            <a:ext cx="8642400" cy="4050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zh-CN" sz="4100"/>
              <a:t>Thank you!</a:t>
            </a:r>
            <a:endParaRPr sz="4100"/>
          </a:p>
        </p:txBody>
      </p:sp>
      <p:sp>
        <p:nvSpPr>
          <p:cNvPr id="475" name="Google Shape;475;p54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476" name="Google Shape;476;p54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5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Aside: Structure</a:t>
            </a:r>
            <a:endParaRPr/>
          </a:p>
        </p:txBody>
      </p:sp>
      <p:pic>
        <p:nvPicPr>
          <p:cNvPr id="482" name="Google Shape;48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150" y="656588"/>
            <a:ext cx="4678857" cy="426476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5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484" name="Google Shape;484;p55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6"/>
          <p:cNvSpPr txBox="1"/>
          <p:nvPr>
            <p:ph idx="1" type="body"/>
          </p:nvPr>
        </p:nvSpPr>
        <p:spPr>
          <a:xfrm>
            <a:off x="870322" y="2614648"/>
            <a:ext cx="1863966" cy="16462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Florian Matthes</a:t>
            </a:r>
            <a:endParaRPr/>
          </a:p>
        </p:txBody>
      </p:sp>
      <p:sp>
        <p:nvSpPr>
          <p:cNvPr id="491" name="Google Shape;491;p56"/>
          <p:cNvSpPr txBox="1"/>
          <p:nvPr>
            <p:ph idx="2" type="body"/>
          </p:nvPr>
        </p:nvSpPr>
        <p:spPr>
          <a:xfrm>
            <a:off x="870326" y="2457751"/>
            <a:ext cx="1863511" cy="137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CN"/>
              <a:t>Prof. Dr. 	</a:t>
            </a:r>
            <a:endParaRPr/>
          </a:p>
        </p:txBody>
      </p:sp>
      <p:sp>
        <p:nvSpPr>
          <p:cNvPr id="492" name="Google Shape;492;p56"/>
          <p:cNvSpPr txBox="1"/>
          <p:nvPr>
            <p:ph idx="3" type="body"/>
          </p:nvPr>
        </p:nvSpPr>
        <p:spPr>
          <a:xfrm>
            <a:off x="1652742" y="4090683"/>
            <a:ext cx="970072" cy="100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CN"/>
              <a:t>17132</a:t>
            </a:r>
            <a:endParaRPr/>
          </a:p>
        </p:txBody>
      </p:sp>
      <p:sp>
        <p:nvSpPr>
          <p:cNvPr id="493" name="Google Shape;493;p56"/>
          <p:cNvSpPr txBox="1"/>
          <p:nvPr>
            <p:ph idx="4" type="body"/>
          </p:nvPr>
        </p:nvSpPr>
        <p:spPr>
          <a:xfrm>
            <a:off x="869336" y="4449062"/>
            <a:ext cx="1839062" cy="98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CN"/>
              <a:t>matthes@in.tum.de</a:t>
            </a:r>
            <a:endParaRPr/>
          </a:p>
        </p:txBody>
      </p:sp>
      <p:sp>
        <p:nvSpPr>
          <p:cNvPr id="494" name="Google Shape;494;p56"/>
          <p:cNvSpPr txBox="1"/>
          <p:nvPr>
            <p:ph idx="5" type="body"/>
          </p:nvPr>
        </p:nvSpPr>
        <p:spPr>
          <a:xfrm>
            <a:off x="870818" y="2778746"/>
            <a:ext cx="1876541" cy="158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Inhaber des Lehrstuhls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Example: HR Chatbot</a:t>
            </a:r>
            <a:endParaRPr/>
          </a:p>
        </p:txBody>
      </p:sp>
      <p:grpSp>
        <p:nvGrpSpPr>
          <p:cNvPr id="160" name="Google Shape;160;p28"/>
          <p:cNvGrpSpPr/>
          <p:nvPr/>
        </p:nvGrpSpPr>
        <p:grpSpPr>
          <a:xfrm>
            <a:off x="5497766" y="1544397"/>
            <a:ext cx="2840032" cy="2271542"/>
            <a:chOff x="5405525" y="1592539"/>
            <a:chExt cx="3487698" cy="2302861"/>
          </a:xfrm>
        </p:grpSpPr>
        <p:pic>
          <p:nvPicPr>
            <p:cNvPr id="161" name="Google Shape;161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5525" y="1592539"/>
              <a:ext cx="3487698" cy="1958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28"/>
            <p:cNvSpPr txBox="1"/>
            <p:nvPr/>
          </p:nvSpPr>
          <p:spPr>
            <a:xfrm>
              <a:off x="5445575" y="3567800"/>
              <a:ext cx="3447600" cy="3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900">
                  <a:solidFill>
                    <a:srgbClr val="7F7F7F"/>
                  </a:solidFill>
                  <a:uFill>
                    <a:noFill/>
                  </a:u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source</a:t>
              </a:r>
              <a:endParaRPr sz="900">
                <a:solidFill>
                  <a:srgbClr val="7F7F7F"/>
                </a:solidFill>
              </a:endParaRPr>
            </a:p>
          </p:txBody>
        </p:sp>
      </p:grpSp>
      <p:grpSp>
        <p:nvGrpSpPr>
          <p:cNvPr id="163" name="Google Shape;163;p28"/>
          <p:cNvGrpSpPr/>
          <p:nvPr/>
        </p:nvGrpSpPr>
        <p:grpSpPr>
          <a:xfrm>
            <a:off x="489850" y="800100"/>
            <a:ext cx="3706500" cy="1477800"/>
            <a:chOff x="489850" y="800100"/>
            <a:chExt cx="3706500" cy="1477800"/>
          </a:xfrm>
        </p:grpSpPr>
        <p:sp>
          <p:nvSpPr>
            <p:cNvPr id="164" name="Google Shape;164;p28"/>
            <p:cNvSpPr/>
            <p:nvPr/>
          </p:nvSpPr>
          <p:spPr>
            <a:xfrm>
              <a:off x="489850" y="800100"/>
              <a:ext cx="3706500" cy="14778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rgbClr val="D9EA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5" name="Google Shape;165;p28"/>
            <p:cNvGrpSpPr/>
            <p:nvPr/>
          </p:nvGrpSpPr>
          <p:grpSpPr>
            <a:xfrm>
              <a:off x="579650" y="1249150"/>
              <a:ext cx="3447576" cy="948906"/>
              <a:chOff x="587825" y="1110350"/>
              <a:chExt cx="3447576" cy="948906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587825" y="1110350"/>
                <a:ext cx="3447576" cy="416394"/>
              </a:xfrm>
              <a:prstGeom prst="flowChartTerminator">
                <a:avLst/>
              </a:prstGeom>
              <a:solidFill>
                <a:srgbClr val="F6B26B"/>
              </a:solidFill>
              <a:ln cap="flat" cmpd="sng" w="9525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Provide Information</a:t>
                </a:r>
                <a:endParaRPr/>
              </a:p>
            </p:txBody>
          </p:sp>
          <p:sp>
            <p:nvSpPr>
              <p:cNvPr id="167" name="Google Shape;167;p28"/>
              <p:cNvSpPr/>
              <p:nvPr/>
            </p:nvSpPr>
            <p:spPr>
              <a:xfrm>
                <a:off x="587825" y="1642863"/>
                <a:ext cx="3447576" cy="416394"/>
              </a:xfrm>
              <a:prstGeom prst="flowChartTerminator">
                <a:avLst/>
              </a:prstGeom>
              <a:solidFill>
                <a:srgbClr val="F6B26B"/>
              </a:solidFill>
              <a:ln cap="flat" cmpd="sng" w="9525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Conversation</a:t>
                </a:r>
                <a:endParaRPr/>
              </a:p>
            </p:txBody>
          </p:sp>
        </p:grpSp>
        <p:sp>
          <p:nvSpPr>
            <p:cNvPr id="168" name="Google Shape;168;p28"/>
            <p:cNvSpPr txBox="1"/>
            <p:nvPr/>
          </p:nvSpPr>
          <p:spPr>
            <a:xfrm>
              <a:off x="1518550" y="824600"/>
              <a:ext cx="1543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/>
                <a:t>Functionality</a:t>
              </a:r>
              <a:endParaRPr b="1"/>
            </a:p>
          </p:txBody>
        </p:sp>
      </p:grpSp>
      <p:grpSp>
        <p:nvGrpSpPr>
          <p:cNvPr id="169" name="Google Shape;169;p28"/>
          <p:cNvGrpSpPr/>
          <p:nvPr/>
        </p:nvGrpSpPr>
        <p:grpSpPr>
          <a:xfrm>
            <a:off x="489850" y="2712325"/>
            <a:ext cx="3706500" cy="1477800"/>
            <a:chOff x="489850" y="800100"/>
            <a:chExt cx="3706500" cy="1477800"/>
          </a:xfrm>
        </p:grpSpPr>
        <p:sp>
          <p:nvSpPr>
            <p:cNvPr id="170" name="Google Shape;170;p28"/>
            <p:cNvSpPr/>
            <p:nvPr/>
          </p:nvSpPr>
          <p:spPr>
            <a:xfrm>
              <a:off x="489850" y="800100"/>
              <a:ext cx="3706500" cy="1477800"/>
            </a:xfrm>
            <a:prstGeom prst="roundRect">
              <a:avLst>
                <a:gd fmla="val 16667" name="adj"/>
              </a:avLst>
            </a:prstGeom>
            <a:solidFill>
              <a:srgbClr val="D9EAD3"/>
            </a:solidFill>
            <a:ln cap="flat" cmpd="sng" w="9525">
              <a:solidFill>
                <a:srgbClr val="D9EA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1" name="Google Shape;171;p28"/>
            <p:cNvGrpSpPr/>
            <p:nvPr/>
          </p:nvGrpSpPr>
          <p:grpSpPr>
            <a:xfrm>
              <a:off x="579650" y="1249150"/>
              <a:ext cx="3447576" cy="948906"/>
              <a:chOff x="587825" y="1110350"/>
              <a:chExt cx="3447576" cy="948906"/>
            </a:xfrm>
          </p:grpSpPr>
          <p:sp>
            <p:nvSpPr>
              <p:cNvPr id="172" name="Google Shape;172;p28"/>
              <p:cNvSpPr/>
              <p:nvPr/>
            </p:nvSpPr>
            <p:spPr>
              <a:xfrm>
                <a:off x="587825" y="1110350"/>
                <a:ext cx="3447576" cy="416394"/>
              </a:xfrm>
              <a:prstGeom prst="flowChartTerminator">
                <a:avLst/>
              </a:prstGeom>
              <a:solidFill>
                <a:srgbClr val="F6B26B"/>
              </a:solidFill>
              <a:ln cap="flat" cmpd="sng" w="9525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/>
                  <a:t>Easy Accessibility </a:t>
                </a:r>
                <a:endParaRPr/>
              </a:p>
            </p:txBody>
          </p:sp>
          <p:sp>
            <p:nvSpPr>
              <p:cNvPr id="173" name="Google Shape;173;p28"/>
              <p:cNvSpPr/>
              <p:nvPr/>
            </p:nvSpPr>
            <p:spPr>
              <a:xfrm>
                <a:off x="587825" y="1642863"/>
                <a:ext cx="3447576" cy="416394"/>
              </a:xfrm>
              <a:prstGeom prst="flowChartTerminator">
                <a:avLst/>
              </a:prstGeom>
              <a:solidFill>
                <a:srgbClr val="F6B26B"/>
              </a:solidFill>
              <a:ln cap="flat" cmpd="sng" w="9525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solidFill>
                      <a:schemeClr val="dk1"/>
                    </a:solidFill>
                  </a:rPr>
                  <a:t>Efficient</a:t>
                </a:r>
                <a:endParaRPr/>
              </a:p>
            </p:txBody>
          </p:sp>
        </p:grpSp>
        <p:sp>
          <p:nvSpPr>
            <p:cNvPr id="174" name="Google Shape;174;p28"/>
            <p:cNvSpPr txBox="1"/>
            <p:nvPr/>
          </p:nvSpPr>
          <p:spPr>
            <a:xfrm>
              <a:off x="1518550" y="824600"/>
              <a:ext cx="1543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CN"/>
                <a:t>Benefits</a:t>
              </a:r>
              <a:endParaRPr b="1"/>
            </a:p>
          </p:txBody>
        </p:sp>
      </p:grpSp>
      <p:sp>
        <p:nvSpPr>
          <p:cNvPr id="175" name="Google Shape;175;p28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250825" y="735807"/>
            <a:ext cx="8642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c</a:t>
            </a:r>
            <a:r>
              <a:rPr lang="zh-CN"/>
              <a:t>urrently &gt;330.000 HR tickets per year in SAP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the target is to cover about 30% of the ticket volume via bot functionality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current solution: retrieval-based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60% retrieval accuracy</a:t>
            </a:r>
            <a:endParaRPr/>
          </a:p>
        </p:txBody>
      </p:sp>
      <p:sp>
        <p:nvSpPr>
          <p:cNvPr id="183" name="Google Shape;183;p29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Motivation</a:t>
            </a:r>
            <a:endParaRPr/>
          </a:p>
        </p:txBody>
      </p:sp>
      <p:sp>
        <p:nvSpPr>
          <p:cNvPr id="184" name="Google Shape;184;p29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85" name="Google Shape;185;p29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250825" y="735807"/>
            <a:ext cx="8642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8450" lvl="0" marL="457200" rtl="0" algn="l">
              <a:spcBef>
                <a:spcPts val="30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currently &gt;330.000 HR tickets per year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the target is to cover about 30% of the ticket volume via bot functionality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zh-CN"/>
              <a:t>current solution: retrieval-based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CN"/>
              <a:t>60% </a:t>
            </a:r>
            <a:r>
              <a:rPr lang="zh-CN"/>
              <a:t>retrieval </a:t>
            </a:r>
            <a:r>
              <a:rPr lang="zh-CN"/>
              <a:t>accuracy</a:t>
            </a:r>
            <a:endParaRPr/>
          </a:p>
        </p:txBody>
      </p:sp>
      <p:sp>
        <p:nvSpPr>
          <p:cNvPr id="192" name="Google Shape;192;p30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Motivation</a:t>
            </a:r>
            <a:endParaRPr/>
          </a:p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94" name="Google Shape;194;p30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2177875" y="2356200"/>
            <a:ext cx="478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600">
                <a:solidFill>
                  <a:srgbClr val="FF0000"/>
                </a:solidFill>
              </a:rPr>
              <a:t>We want a better solution (DL-based)!</a:t>
            </a:r>
            <a:endParaRPr b="1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Aside: Framework Structure</a:t>
            </a: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150" y="656588"/>
            <a:ext cx="4678857" cy="426476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>
            <a:off x="0" y="1183550"/>
            <a:ext cx="9144000" cy="580800"/>
          </a:xfrm>
          <a:prstGeom prst="rect">
            <a:avLst/>
          </a:prstGeom>
          <a:solidFill>
            <a:srgbClr val="C4DCF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250826" y="735807"/>
            <a:ext cx="8642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1 Motivation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2 Problem Statement and Goal of the Guided Research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3 Research Questions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4 Approaches</a:t>
            </a:r>
            <a:br>
              <a:rPr lang="zh-CN" sz="1800"/>
            </a:b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/>
              <a:t>5 Timeline</a:t>
            </a:r>
            <a:endParaRPr sz="1800"/>
          </a:p>
          <a:p>
            <a:pPr indent="-101600" lvl="1" marL="2667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800"/>
          </a:p>
          <a:p>
            <a:pPr indent="-101600" lvl="1" marL="2667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211" name="Google Shape;211;p32"/>
          <p:cNvSpPr txBox="1"/>
          <p:nvPr>
            <p:ph type="title"/>
          </p:nvPr>
        </p:nvSpPr>
        <p:spPr>
          <a:xfrm>
            <a:off x="250828" y="33339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Outline</a:t>
            </a:r>
            <a:endParaRPr/>
          </a:p>
        </p:txBody>
      </p:sp>
      <p:sp>
        <p:nvSpPr>
          <p:cNvPr id="212" name="Google Shape;212;p32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213" name="Google Shape;213;p32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250825" y="735807"/>
            <a:ext cx="8642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zh-CN"/>
              <a:t>We need to train a </a:t>
            </a:r>
            <a:r>
              <a:rPr b="1" lang="zh-CN"/>
              <a:t>domain-specific</a:t>
            </a:r>
            <a:r>
              <a:rPr lang="zh-CN"/>
              <a:t> </a:t>
            </a:r>
            <a:r>
              <a:rPr b="1" lang="zh-CN"/>
              <a:t>generative</a:t>
            </a:r>
            <a:r>
              <a:rPr lang="zh-CN"/>
              <a:t> QA system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3"/>
          <p:cNvSpPr txBox="1"/>
          <p:nvPr>
            <p:ph type="title"/>
          </p:nvPr>
        </p:nvSpPr>
        <p:spPr>
          <a:xfrm>
            <a:off x="250825" y="33338"/>
            <a:ext cx="7939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7500" spcFirstLastPara="1" rIns="6750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>
                <a:solidFill>
                  <a:srgbClr val="0065BD"/>
                </a:solidFill>
              </a:rPr>
              <a:t>Problem Statement and Goal of the Guided Research</a:t>
            </a:r>
            <a:endParaRPr>
              <a:solidFill>
                <a:srgbClr val="0065BD"/>
              </a:solidFill>
            </a:endParaRPr>
          </a:p>
        </p:txBody>
      </p:sp>
      <p:sp>
        <p:nvSpPr>
          <p:cNvPr id="221" name="Google Shape;221;p33"/>
          <p:cNvSpPr txBox="1"/>
          <p:nvPr>
            <p:ph idx="12" type="sldNum"/>
          </p:nvPr>
        </p:nvSpPr>
        <p:spPr>
          <a:xfrm>
            <a:off x="8643938" y="4927962"/>
            <a:ext cx="2493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937" y="1468150"/>
            <a:ext cx="5992126" cy="29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250828" y="4786401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7F7F7F"/>
                </a:solidFill>
              </a:rPr>
              <a:t>221013 Tao Xiang Guided Research Kick-off</a:t>
            </a:r>
            <a:endParaRPr sz="8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