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4"/>
  </p:notesMasterIdLst>
  <p:handoutMasterIdLst>
    <p:handoutMasterId r:id="rId45"/>
  </p:handoutMasterIdLst>
  <p:sldIdLst>
    <p:sldId id="647" r:id="rId3"/>
    <p:sldId id="871" r:id="rId5"/>
    <p:sldId id="886" r:id="rId6"/>
    <p:sldId id="753" r:id="rId7"/>
    <p:sldId id="1123" r:id="rId8"/>
    <p:sldId id="1018" r:id="rId9"/>
    <p:sldId id="1019" r:id="rId10"/>
    <p:sldId id="1017" r:id="rId11"/>
    <p:sldId id="1060" r:id="rId12"/>
    <p:sldId id="1062" r:id="rId13"/>
    <p:sldId id="1057" r:id="rId14"/>
    <p:sldId id="1063" r:id="rId15"/>
    <p:sldId id="1093" r:id="rId16"/>
    <p:sldId id="992" r:id="rId17"/>
    <p:sldId id="1064" r:id="rId18"/>
    <p:sldId id="937" r:id="rId19"/>
    <p:sldId id="963" r:id="rId20"/>
    <p:sldId id="1022" r:id="rId21"/>
    <p:sldId id="961" r:id="rId22"/>
    <p:sldId id="995" r:id="rId23"/>
    <p:sldId id="997" r:id="rId24"/>
    <p:sldId id="965" r:id="rId25"/>
    <p:sldId id="966" r:id="rId26"/>
    <p:sldId id="967" r:id="rId27"/>
    <p:sldId id="1065" r:id="rId28"/>
    <p:sldId id="885" r:id="rId29"/>
    <p:sldId id="1002" r:id="rId30"/>
    <p:sldId id="1004" r:id="rId31"/>
    <p:sldId id="1003" r:id="rId32"/>
    <p:sldId id="1001" r:id="rId33"/>
    <p:sldId id="999" r:id="rId34"/>
    <p:sldId id="973" r:id="rId35"/>
    <p:sldId id="1066" r:id="rId36"/>
    <p:sldId id="1094" r:id="rId37"/>
    <p:sldId id="815" r:id="rId38"/>
    <p:sldId id="971" r:id="rId39"/>
    <p:sldId id="969" r:id="rId40"/>
    <p:sldId id="1005" r:id="rId41"/>
    <p:sldId id="1095" r:id="rId42"/>
    <p:sldId id="673" r:id="rId43"/>
    <p:sldId id="1096" r:id="rId44"/>
  </p:sldIdLst>
  <p:sldSz cx="9144000" cy="6858000" type="screen4x3"/>
  <p:notesSz cx="7099300" cy="1023429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anose="0208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anose="0208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anose="0208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anose="0208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anose="0208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anose="0208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anose="0208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anose="0208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anose="0208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3de6ec3-ede1-4acb-8e8d-0ce447d3214f}">
          <p14:sldIdLst>
            <p14:sldId id="1019"/>
            <p14:sldId id="997"/>
            <p14:sldId id="965"/>
            <p14:sldId id="966"/>
            <p14:sldId id="967"/>
            <p14:sldId id="1065"/>
            <p14:sldId id="885"/>
            <p14:sldId id="1002"/>
            <p14:sldId id="1004"/>
            <p14:sldId id="1003"/>
            <p14:sldId id="973"/>
            <p14:sldId id="971"/>
            <p14:sldId id="673"/>
            <p14:sldId id="1064"/>
            <p14:sldId id="871"/>
            <p14:sldId id="937"/>
            <p14:sldId id="886"/>
            <p14:sldId id="1001"/>
            <p14:sldId id="961"/>
            <p14:sldId id="1066"/>
            <p14:sldId id="1094"/>
            <p14:sldId id="815"/>
            <p14:sldId id="969"/>
            <p14:sldId id="1095"/>
            <p14:sldId id="1018"/>
            <p14:sldId id="1123"/>
            <p14:sldId id="1017"/>
            <p14:sldId id="753"/>
            <p14:sldId id="1060"/>
            <p14:sldId id="1057"/>
            <p14:sldId id="1063"/>
            <p14:sldId id="1093"/>
            <p14:sldId id="992"/>
            <p14:sldId id="995"/>
            <p14:sldId id="1022"/>
            <p14:sldId id="1062"/>
            <p14:sldId id="1096"/>
            <p14:sldId id="1005"/>
            <p14:sldId id="963"/>
            <p14:sldId id="647"/>
            <p14:sldId id="99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  <p:cmAuthor id="2" name="a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  <a:srgbClr val="000000"/>
    <a:srgbClr val="FF7373"/>
    <a:srgbClr val="F39735"/>
    <a:srgbClr val="B36AE1"/>
    <a:srgbClr val="0065BD"/>
    <a:srgbClr val="535860"/>
    <a:srgbClr val="41BE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0" autoAdjust="0"/>
    <p:restoredTop sz="96512" autoAdjust="0"/>
  </p:normalViewPr>
  <p:slideViewPr>
    <p:cSldViewPr>
      <p:cViewPr varScale="1">
        <p:scale>
          <a:sx n="128" d="100"/>
          <a:sy n="128" d="100"/>
        </p:scale>
        <p:origin x="184" y="176"/>
      </p:cViewPr>
      <p:guideLst>
        <p:guide orient="horz" pos="1997"/>
        <p:guide orient="horz" pos="532"/>
        <p:guide orient="horz" pos="4139"/>
        <p:guide pos="5602"/>
        <p:guide pos="157"/>
        <p:guide pos="279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8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hierarchy" loCatId="hierarchy" qsTypeId="urn:microsoft.com/office/officeart/2005/8/quickstyle/simple1" qsCatId="simple" csTypeId="urn:microsoft.com/office/officeart/2005/8/colors/accent5_3" csCatId="accent1" phldr="0"/>
      <dgm:spPr/>
      <dgm:t>
        <a:bodyPr/>
        <a:p>
          <a:endParaRPr lang="en-US"/>
        </a:p>
      </dgm:t>
    </dgm:pt>
    <dgm:pt modelId="{0605F139-5EF0-48E7-A091-192233D2011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charset="0"/>
            </a:rPr>
            <a:t>2</a:t>
          </a:r>
          <a:r>
            <a:rPr lang="en-US" altLang="de-DE" b="1">
              <a:latin typeface="Calibri" charset="0"/>
            </a:rPr>
            <a:t>1</a:t>
          </a:r>
          <a:r>
            <a:rPr lang="de-DE" altLang="en-US" b="1">
              <a:latin typeface="Calibri" charset="0"/>
            </a:rPr>
            <a:t> papers </a:t>
          </a:r>
          <a:r>
            <a:rPr lang="en-US" altLang="de-DE">
              <a:latin typeface="Calibri" charset="0"/>
            </a:rPr>
            <a:t>after filtering</a:t>
          </a:r>
          <a:r>
            <a:rPr lang="en-US" altLang="de-DE">
              <a:latin typeface="Calibri" charset="0"/>
            </a:rPr>
            <a:t/>
          </a:r>
          <a:endParaRPr lang="en-US" altLang="de-DE">
            <a:latin typeface="Calibri" charset="0"/>
          </a:endParaRPr>
        </a:p>
      </dgm:t>
    </dgm:pt>
    <dgm:pt modelId="{2AFB1B2A-8749-4E5E-9CB9-0B60F81C46F8}" cxnId="{0457049C-2CD9-49D3-8B67-AFBF5D19C5D7}" type="parTrans">
      <dgm:prSet/>
      <dgm:spPr/>
      <dgm:t>
        <a:bodyPr/>
        <a:p>
          <a:endParaRPr lang="en-US"/>
        </a:p>
      </dgm:t>
    </dgm:pt>
    <dgm:pt modelId="{E0FFEB56-236E-4FE9-83BF-31494E265D5A}" cxnId="{0457049C-2CD9-49D3-8B67-AFBF5D19C5D7}" type="sibTrans">
      <dgm:prSet/>
      <dgm:spPr/>
      <dgm:t>
        <a:bodyPr/>
        <a:p>
          <a:endParaRPr lang="en-US"/>
        </a:p>
      </dgm:t>
    </dgm:pt>
    <dgm:pt modelId="{4530EE7D-F557-4815-9ED2-EABC47F4697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b="1">
              <a:latin typeface="Calibri" charset="0"/>
            </a:rPr>
            <a:t>5 </a:t>
          </a:r>
          <a:r>
            <a:rPr lang="de-DE" altLang="en-US" b="1">
              <a:latin typeface="Calibri" charset="0"/>
            </a:rPr>
            <a:t>papers</a:t>
          </a:r>
          <a:r>
            <a:rPr lang="de-DE" altLang="en-US">
              <a:latin typeface="Calibri" charset="0"/>
            </a:rPr>
            <a:t>: </a:t>
          </a:r>
          <a:endParaRPr lang="de-DE" altLang="en-US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charset="0"/>
            </a:rPr>
            <a:t>no </a:t>
          </a:r>
          <a:r>
            <a:rPr lang="de-DE" altLang="en-US">
              <a:latin typeface="Calibri" charset="0"/>
            </a:rPr>
            <a:t>special focus on consolidation, general legal formalization</a:t>
          </a:r>
          <a:r>
            <a:rPr lang="de-DE" altLang="en-US">
              <a:latin typeface="Calibri" charset="0"/>
            </a:rPr>
            <a:t/>
          </a:r>
          <a:endParaRPr lang="de-DE" altLang="en-US">
            <a:latin typeface="Calibri" charset="0"/>
          </a:endParaRPr>
        </a:p>
      </dgm:t>
    </dgm:pt>
    <dgm:pt modelId="{AC2BFF99-DAE2-494A-88AB-85D75BC6D2EE}" cxnId="{7BBBE113-F59A-4B02-95ED-CA3B6A3F5381}" type="parTrans">
      <dgm:prSet/>
      <dgm:spPr/>
      <dgm:t>
        <a:bodyPr/>
        <a:p>
          <a:endParaRPr lang="en-US"/>
        </a:p>
      </dgm:t>
    </dgm:pt>
    <dgm:pt modelId="{B98A0394-6758-42EB-8D0E-4491BED52B6C}" cxnId="{7BBBE113-F59A-4B02-95ED-CA3B6A3F5381}" type="sibTrans">
      <dgm:prSet/>
      <dgm:spPr/>
      <dgm:t>
        <a:bodyPr/>
        <a:p>
          <a:endParaRPr lang="en-US"/>
        </a:p>
      </dgm:t>
    </dgm:pt>
    <dgm:pt modelId="{4E4A1E17-A3EC-4A54-9171-277E11A0B287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b="1">
              <a:latin typeface="Calibri" charset="0"/>
            </a:rPr>
            <a:t>2</a:t>
          </a:r>
          <a:r>
            <a:rPr lang="de-DE" altLang="en-US" b="1">
              <a:latin typeface="Calibri" charset="0"/>
            </a:rPr>
            <a:t> paper</a:t>
          </a:r>
          <a:r>
            <a:rPr lang="en-US" altLang="de-DE" b="1">
              <a:latin typeface="Calibri" charset="0"/>
            </a:rPr>
            <a:t>s</a:t>
          </a:r>
          <a:r>
            <a:rPr lang="de-DE" altLang="en-US">
              <a:latin typeface="Calibri" charset="0"/>
            </a:rPr>
            <a:t>: </a:t>
          </a:r>
          <a:endParaRPr lang="de-DE" altLang="en-US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charset="0"/>
            </a:rPr>
            <a:t>pre-consolidation</a:t>
          </a:r>
          <a:r>
            <a:rPr lang="de-DE" altLang="en-US">
              <a:latin typeface="Calibri" charset="0"/>
            </a:rPr>
            <a:t/>
          </a:r>
          <a:endParaRPr lang="de-DE" altLang="en-US">
            <a:latin typeface="Calibri" charset="0"/>
          </a:endParaRPr>
        </a:p>
      </dgm:t>
    </dgm:pt>
    <dgm:pt modelId="{367D7799-1E5C-4947-8AD1-85D1E0D367AF}" cxnId="{98BA46CF-4E71-4BD6-86D8-8F004AFD9072}" type="parTrans">
      <dgm:prSet/>
      <dgm:spPr/>
      <dgm:t>
        <a:bodyPr/>
        <a:p>
          <a:endParaRPr lang="en-US"/>
        </a:p>
      </dgm:t>
    </dgm:pt>
    <dgm:pt modelId="{7FFEBD18-7D5B-41C0-A8F3-60942A71708D}" cxnId="{98BA46CF-4E71-4BD6-86D8-8F004AFD9072}" type="sibTrans">
      <dgm:prSet/>
      <dgm:spPr/>
      <dgm:t>
        <a:bodyPr/>
        <a:p>
          <a:endParaRPr lang="en-US"/>
        </a:p>
      </dgm:t>
    </dgm:pt>
    <dgm:pt modelId="{994084CE-A100-4ED0-BBBE-E142CF5782D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charset="0"/>
            </a:rPr>
            <a:t>14 papers</a:t>
          </a:r>
          <a:r>
            <a:rPr lang="de-DE" altLang="en-US">
              <a:latin typeface="Calibri" charset="0"/>
            </a:rPr>
            <a:t> with direct connection to legal consolidation</a:t>
          </a:r>
          <a:r>
            <a:rPr lang="de-DE" altLang="en-US">
              <a:latin typeface="Calibri" charset="0"/>
            </a:rPr>
            <a:t/>
          </a:r>
          <a:endParaRPr lang="de-DE" altLang="en-US">
            <a:latin typeface="Calibri" charset="0"/>
          </a:endParaRPr>
        </a:p>
      </dgm:t>
    </dgm:pt>
    <dgm:pt modelId="{093F1962-574B-4EDA-B472-5C5AED304D45}" cxnId="{AED46903-1D29-4834-A1D3-3D31A32C53D4}" type="parTrans">
      <dgm:prSet/>
      <dgm:spPr/>
    </dgm:pt>
    <dgm:pt modelId="{1CE9139D-7F02-4088-B027-8FD8C8293D15}" cxnId="{AED46903-1D29-4834-A1D3-3D31A32C53D4}" type="sibTrans">
      <dgm:prSet/>
      <dgm:spPr/>
    </dgm:pt>
    <dgm:pt modelId="{3DFBC15F-8E7B-414F-A987-A44A8C3DE19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8 Italian papers</a:t>
          </a:r>
          <a:endParaRPr lang="de-DE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/>
          </a:r>
          <a:endParaRPr lang="de-DE" b="1">
            <a:latin typeface="Calibri" charset="0"/>
          </a:endParaRPr>
        </a:p>
      </dgm:t>
    </dgm:pt>
    <dgm:pt modelId="{3FA237E7-EF75-4C0D-888E-86FCFFD2148E}" cxnId="{A9D57B03-7DBF-42C6-A006-C1E819A8AE56}" type="parTrans">
      <dgm:prSet/>
      <dgm:spPr/>
    </dgm:pt>
    <dgm:pt modelId="{7061CACF-7AAA-4570-9B69-EEE083F1B511}" cxnId="{A9D57B03-7DBF-42C6-A006-C1E819A8AE56}" type="sibTrans">
      <dgm:prSet/>
      <dgm:spPr/>
    </dgm:pt>
    <dgm:pt modelId="{678AD518-7B85-4323-AE41-3BD9061B914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3 Greek papers</a:t>
          </a:r>
          <a:endParaRPr lang="de-DE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 </a:t>
          </a:r>
          <a:r>
            <a:rPr lang="en-US" altLang="de-DE" b="1">
              <a:latin typeface="Calibri" charset="0"/>
            </a:rPr>
            <a:t/>
          </a:r>
          <a:endParaRPr lang="en-US" altLang="de-DE" b="1">
            <a:latin typeface="Calibri" charset="0"/>
          </a:endParaRPr>
        </a:p>
      </dgm:t>
    </dgm:pt>
    <dgm:pt modelId="{AADE1A2A-7011-449A-95DB-7DF780855172}" cxnId="{E2945D9F-B064-44F2-B205-47F9EA1C7435}" type="parTrans">
      <dgm:prSet/>
      <dgm:spPr/>
    </dgm:pt>
    <dgm:pt modelId="{F8E3D971-6598-4F83-B421-AE99F3FBE261}" cxnId="{E2945D9F-B064-44F2-B205-47F9EA1C7435}" type="sibTrans">
      <dgm:prSet/>
      <dgm:spPr/>
    </dgm:pt>
    <dgm:pt modelId="{C590AC22-CADA-4ECD-8EF3-F2E431965DA5}">
      <dgm:prSet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1 of each: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- Japanese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- Spanish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- Polish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800B44A1-A6CE-4D09-940E-F1CADF6F4AE2}" cxnId="{C5E6933A-70D9-476D-B964-A79204B4C992}" type="parTrans">
      <dgm:prSet/>
      <dgm:spPr/>
    </dgm:pt>
    <dgm:pt modelId="{A209A3D4-A171-4D1A-AD06-468969F07AC0}" cxnId="{C5E6933A-70D9-476D-B964-A79204B4C992}" type="sibTrans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3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3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3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3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A81455FF-F39B-4C61-B0E8-50FE9DEE1CFA}" type="pres">
      <dgm:prSet presAssocID="{093F1962-574B-4EDA-B472-5C5AED304D45}" presName="conn2-1" presStyleLbl="parChTrans1D2" presStyleIdx="2" presStyleCnt="3"/>
      <dgm:spPr/>
    </dgm:pt>
    <dgm:pt modelId="{68DED2C5-7772-4B11-83F6-DF78B57BCB4D}" type="pres">
      <dgm:prSet presAssocID="{093F1962-574B-4EDA-B472-5C5AED304D45}" presName="connTx" presStyleCnt="0"/>
      <dgm:spPr/>
    </dgm:pt>
    <dgm:pt modelId="{EBE8A398-8050-440D-8C91-4A77AE1DB175}" type="pres">
      <dgm:prSet presAssocID="{994084CE-A100-4ED0-BBBE-E142CF5782D8}" presName="root2" presStyleCnt="0"/>
      <dgm:spPr/>
    </dgm:pt>
    <dgm:pt modelId="{E925FE99-7F73-4DFE-B1E8-CB195FADC44F}" type="pres">
      <dgm:prSet presAssocID="{994084CE-A100-4ED0-BBBE-E142CF5782D8}" presName="LevelTwoTextNode" presStyleLbl="node2" presStyleIdx="2" presStyleCnt="3">
        <dgm:presLayoutVars>
          <dgm:chPref val="3"/>
        </dgm:presLayoutVars>
      </dgm:prSet>
      <dgm:spPr/>
    </dgm:pt>
    <dgm:pt modelId="{310236D4-4E7C-4E5E-A0ED-1A20F99FEDEF}" type="pres">
      <dgm:prSet presAssocID="{994084CE-A100-4ED0-BBBE-E142CF5782D8}" presName="level3hierChild" presStyleCnt="0"/>
      <dgm:spPr/>
    </dgm:pt>
    <dgm:pt modelId="{8E2D7C31-E1A4-41FD-8011-041AC3B94E94}" type="pres">
      <dgm:prSet presAssocID="{3FA237E7-EF75-4C0D-888E-86FCFFD2148E}" presName="conn2-1" presStyleLbl="parChTrans1D3" presStyleIdx="0" presStyleCnt="3"/>
      <dgm:spPr/>
    </dgm:pt>
    <dgm:pt modelId="{841A918C-BC55-4519-9525-9B3F413B4065}" type="pres">
      <dgm:prSet presAssocID="{3FA237E7-EF75-4C0D-888E-86FCFFD2148E}" presName="connTx" presStyleCnt="0"/>
      <dgm:spPr/>
    </dgm:pt>
    <dgm:pt modelId="{E121E2A2-9BD1-49BD-8774-449EBF3ED28E}" type="pres">
      <dgm:prSet presAssocID="{3DFBC15F-8E7B-414F-A987-A44A8C3DE19E}" presName="root2" presStyleCnt="0"/>
      <dgm:spPr/>
    </dgm:pt>
    <dgm:pt modelId="{79D329CF-A87B-4549-91FB-D52B95177ADE}" type="pres">
      <dgm:prSet presAssocID="{3DFBC15F-8E7B-414F-A987-A44A8C3DE19E}" presName="LevelTwoTextNode" presStyleLbl="node3" presStyleIdx="0" presStyleCnt="3">
        <dgm:presLayoutVars>
          <dgm:chPref val="3"/>
        </dgm:presLayoutVars>
      </dgm:prSet>
      <dgm:spPr/>
    </dgm:pt>
    <dgm:pt modelId="{8C9DE501-F5B6-453F-98C9-F2989CA534E6}" type="pres">
      <dgm:prSet presAssocID="{3DFBC15F-8E7B-414F-A987-A44A8C3DE19E}" presName="level3hierChild" presStyleCnt="0"/>
      <dgm:spPr/>
    </dgm:pt>
    <dgm:pt modelId="{F28C5C03-9107-4402-B68F-D86FB3C11D1F}" type="pres">
      <dgm:prSet presAssocID="{AADE1A2A-7011-449A-95DB-7DF780855172}" presName="conn2-1" presStyleLbl="parChTrans1D3" presStyleIdx="1" presStyleCnt="3"/>
      <dgm:spPr/>
    </dgm:pt>
    <dgm:pt modelId="{9DECACDE-D6D1-4211-BD3F-A3D45D0DE4E3}" type="pres">
      <dgm:prSet presAssocID="{AADE1A2A-7011-449A-95DB-7DF780855172}" presName="connTx" presStyleCnt="0"/>
      <dgm:spPr/>
    </dgm:pt>
    <dgm:pt modelId="{C7599BCE-8AE7-4A65-99B3-5008F014F3CD}" type="pres">
      <dgm:prSet presAssocID="{678AD518-7B85-4323-AE41-3BD9061B9144}" presName="root2" presStyleCnt="0"/>
      <dgm:spPr/>
    </dgm:pt>
    <dgm:pt modelId="{E9E7651A-5DAF-4C64-9C7F-1D95EF71610E}" type="pres">
      <dgm:prSet presAssocID="{678AD518-7B85-4323-AE41-3BD9061B9144}" presName="LevelTwoTextNode" presStyleLbl="node3" presStyleIdx="1" presStyleCnt="3">
        <dgm:presLayoutVars>
          <dgm:chPref val="3"/>
        </dgm:presLayoutVars>
      </dgm:prSet>
      <dgm:spPr/>
    </dgm:pt>
    <dgm:pt modelId="{84A99CA7-1918-4F73-9D1C-A0196A9FCE5B}" type="pres">
      <dgm:prSet presAssocID="{678AD518-7B85-4323-AE41-3BD9061B9144}" presName="level3hierChild" presStyleCnt="0"/>
      <dgm:spPr/>
    </dgm:pt>
    <dgm:pt modelId="{6688E2EC-B634-4888-B702-B6900D11E05B}" type="pres">
      <dgm:prSet presAssocID="{800B44A1-A6CE-4D09-940E-F1CADF6F4AE2}" presName="conn2-1" presStyleLbl="parChTrans1D3" presStyleIdx="2" presStyleCnt="3"/>
      <dgm:spPr/>
    </dgm:pt>
    <dgm:pt modelId="{715F180E-0EF3-4B46-AC16-5EAC2A109D1A}" type="pres">
      <dgm:prSet presAssocID="{800B44A1-A6CE-4D09-940E-F1CADF6F4AE2}" presName="connTx" presStyleCnt="0"/>
      <dgm:spPr/>
    </dgm:pt>
    <dgm:pt modelId="{3CCF1E49-9578-45BA-8390-774635869F99}" type="pres">
      <dgm:prSet presAssocID="{C590AC22-CADA-4ECD-8EF3-F2E431965DA5}" presName="root2" presStyleCnt="0"/>
      <dgm:spPr/>
    </dgm:pt>
    <dgm:pt modelId="{B07E24AA-F0DC-478A-89ED-6B96F3CB7436}" type="pres">
      <dgm:prSet presAssocID="{C590AC22-CADA-4ECD-8EF3-F2E431965DA5}" presName="LevelTwoTextNode" presStyleLbl="node3" presStyleIdx="2" presStyleCnt="3">
        <dgm:presLayoutVars>
          <dgm:chPref val="3"/>
        </dgm:presLayoutVars>
      </dgm:prSet>
      <dgm:spPr/>
    </dgm:pt>
    <dgm:pt modelId="{6D1BF39B-7B16-4D0A-B270-540A7A9F2ECC}" type="pres">
      <dgm:prSet presAssocID="{C590AC22-CADA-4ECD-8EF3-F2E431965DA5}" presName="level3hierChild" presStyleCnt="0"/>
      <dgm:spPr/>
    </dgm:pt>
  </dgm:ptLst>
  <dgm:cxnLst>
    <dgm:cxn modelId="{0457049C-2CD9-49D3-8B67-AFBF5D19C5D7}" srcId="{EFE73B03-4D71-4565-8C52-4902BE6377A4}" destId="{0605F139-5EF0-48E7-A091-192233D2011D}" srcOrd="0" destOrd="0" parTransId="{2AFB1B2A-8749-4E5E-9CB9-0B60F81C46F8}" sibTransId="{E0FFEB56-236E-4FE9-83BF-31494E265D5A}"/>
    <dgm:cxn modelId="{7BBBE113-F59A-4B02-95ED-CA3B6A3F5381}" srcId="{0605F139-5EF0-48E7-A091-192233D2011D}" destId="{4530EE7D-F557-4815-9ED2-EABC47F46978}" srcOrd="0" destOrd="0" parTransId="{AC2BFF99-DAE2-494A-88AB-85D75BC6D2EE}" sibTransId="{B98A0394-6758-42EB-8D0E-4491BED52B6C}"/>
    <dgm:cxn modelId="{98BA46CF-4E71-4BD6-86D8-8F004AFD9072}" srcId="{0605F139-5EF0-48E7-A091-192233D2011D}" destId="{4E4A1E17-A3EC-4A54-9171-277E11A0B287}" srcOrd="1" destOrd="0" parTransId="{367D7799-1E5C-4947-8AD1-85D1E0D367AF}" sibTransId="{7FFEBD18-7D5B-41C0-A8F3-60942A71708D}"/>
    <dgm:cxn modelId="{AED46903-1D29-4834-A1D3-3D31A32C53D4}" srcId="{0605F139-5EF0-48E7-A091-192233D2011D}" destId="{994084CE-A100-4ED0-BBBE-E142CF5782D8}" srcOrd="2" destOrd="0" parTransId="{093F1962-574B-4EDA-B472-5C5AED304D45}" sibTransId="{1CE9139D-7F02-4088-B027-8FD8C8293D15}"/>
    <dgm:cxn modelId="{A9D57B03-7DBF-42C6-A006-C1E819A8AE56}" srcId="{994084CE-A100-4ED0-BBBE-E142CF5782D8}" destId="{3DFBC15F-8E7B-414F-A987-A44A8C3DE19E}" srcOrd="0" destOrd="2" parTransId="{3FA237E7-EF75-4C0D-888E-86FCFFD2148E}" sibTransId="{7061CACF-7AAA-4570-9B69-EEE083F1B511}"/>
    <dgm:cxn modelId="{E2945D9F-B064-44F2-B205-47F9EA1C7435}" srcId="{994084CE-A100-4ED0-BBBE-E142CF5782D8}" destId="{678AD518-7B85-4323-AE41-3BD9061B9144}" srcOrd="1" destOrd="2" parTransId="{AADE1A2A-7011-449A-95DB-7DF780855172}" sibTransId="{F8E3D971-6598-4F83-B421-AE99F3FBE261}"/>
    <dgm:cxn modelId="{C5E6933A-70D9-476D-B964-A79204B4C992}" srcId="{994084CE-A100-4ED0-BBBE-E142CF5782D8}" destId="{C590AC22-CADA-4ECD-8EF3-F2E431965DA5}" srcOrd="2" destOrd="2" parTransId="{800B44A1-A6CE-4D09-940E-F1CADF6F4AE2}" sibTransId="{A209A3D4-A171-4D1A-AD06-468969F07AC0}"/>
    <dgm:cxn modelId="{A26B431E-FB2F-4466-9712-BAB492B5A0C2}" type="presOf" srcId="{EFE73B03-4D71-4565-8C52-4902BE6377A4}" destId="{5FBAB40F-6011-4629-9B30-77C9439C91BF}" srcOrd="0" destOrd="0" presId="urn:microsoft.com/office/officeart/2005/8/layout/hierarchy2"/>
    <dgm:cxn modelId="{0E02C1DA-8E9A-4AEC-80B7-DA52EFB51C7C}" type="presParOf" srcId="{5FBAB40F-6011-4629-9B30-77C9439C91BF}" destId="{2332AA2E-A989-4175-BB73-78EA4C3BDB65}" srcOrd="0" destOrd="0" presId="urn:microsoft.com/office/officeart/2005/8/layout/hierarchy2"/>
    <dgm:cxn modelId="{50B13118-6F04-4BBB-BCEE-1219B4D162F9}" type="presParOf" srcId="{2332AA2E-A989-4175-BB73-78EA4C3BDB65}" destId="{24E3F4AB-32FB-4CE0-9DAC-FC4DD26B5900}" srcOrd="0" destOrd="0" presId="urn:microsoft.com/office/officeart/2005/8/layout/hierarchy2"/>
    <dgm:cxn modelId="{0FC9BEA6-EDDF-4468-8B82-ECA34931A95E}" type="presOf" srcId="{0605F139-5EF0-48E7-A091-192233D2011D}" destId="{24E3F4AB-32FB-4CE0-9DAC-FC4DD26B5900}" srcOrd="0" destOrd="0" presId="urn:microsoft.com/office/officeart/2005/8/layout/hierarchy2"/>
    <dgm:cxn modelId="{BDA632AF-31B8-4CF4-BB0B-31CD99D777C5}" type="presParOf" srcId="{2332AA2E-A989-4175-BB73-78EA4C3BDB65}" destId="{44F25638-8073-4DA7-9390-5AC06A304565}" srcOrd="1" destOrd="0" presId="urn:microsoft.com/office/officeart/2005/8/layout/hierarchy2"/>
    <dgm:cxn modelId="{09996CD7-9396-48F4-840B-529A7AC38CDE}" type="presParOf" srcId="{44F25638-8073-4DA7-9390-5AC06A304565}" destId="{B47BD6C9-6D53-4A69-975F-9CF96E25F10F}" srcOrd="0" destOrd="1" presId="urn:microsoft.com/office/officeart/2005/8/layout/hierarchy2"/>
    <dgm:cxn modelId="{4B6BFA93-FC9B-4EFB-912A-4A9A295924BD}" type="presOf" srcId="{AC2BFF99-DAE2-494A-88AB-85D75BC6D2EE}" destId="{B47BD6C9-6D53-4A69-975F-9CF96E25F10F}" srcOrd="0" destOrd="0" presId="urn:microsoft.com/office/officeart/2005/8/layout/hierarchy2"/>
    <dgm:cxn modelId="{0942DC66-8482-4C6B-8DBD-7E6516B9BEEB}" type="presParOf" srcId="{B47BD6C9-6D53-4A69-975F-9CF96E25F10F}" destId="{C1833E64-0598-4ED8-B73B-4C820BB35531}" srcOrd="0" destOrd="0" presId="urn:microsoft.com/office/officeart/2005/8/layout/hierarchy2"/>
    <dgm:cxn modelId="{A2752FD3-E63F-42AA-AD62-5DB423DF45CB}" type="presOf" srcId="{AC2BFF99-DAE2-494A-88AB-85D75BC6D2EE}" destId="{C1833E64-0598-4ED8-B73B-4C820BB35531}" srcOrd="1" destOrd="0" presId="urn:microsoft.com/office/officeart/2005/8/layout/hierarchy2"/>
    <dgm:cxn modelId="{7BBEE4C3-FC7E-4254-8356-9A0720C78FF5}" type="presParOf" srcId="{44F25638-8073-4DA7-9390-5AC06A304565}" destId="{46F58ACF-5130-428E-B3EF-87D6FEC0C921}" srcOrd="1" destOrd="1" presId="urn:microsoft.com/office/officeart/2005/8/layout/hierarchy2"/>
    <dgm:cxn modelId="{CAAC2D97-A4D3-40C9-A660-66D0189C0193}" type="presParOf" srcId="{46F58ACF-5130-428E-B3EF-87D6FEC0C921}" destId="{3C0D5057-54F2-42F8-ADAD-AA27A1CC1A1B}" srcOrd="0" destOrd="1" presId="urn:microsoft.com/office/officeart/2005/8/layout/hierarchy2"/>
    <dgm:cxn modelId="{B87DC7EE-B03B-45E8-ACA6-96A4B0DBD235}" type="presOf" srcId="{4530EE7D-F557-4815-9ED2-EABC47F46978}" destId="{3C0D5057-54F2-42F8-ADAD-AA27A1CC1A1B}" srcOrd="0" destOrd="0" presId="urn:microsoft.com/office/officeart/2005/8/layout/hierarchy2"/>
    <dgm:cxn modelId="{06B6C6BA-987A-4662-8245-435DB6B8790C}" type="presParOf" srcId="{46F58ACF-5130-428E-B3EF-87D6FEC0C921}" destId="{48673F39-879C-4946-8DC7-FD68F0552920}" srcOrd="1" destOrd="1" presId="urn:microsoft.com/office/officeart/2005/8/layout/hierarchy2"/>
    <dgm:cxn modelId="{634C5CB1-F94B-4781-AE5E-50056B57526B}" type="presParOf" srcId="{44F25638-8073-4DA7-9390-5AC06A304565}" destId="{2E81B90F-7494-41FF-808F-F7F82B993B40}" srcOrd="2" destOrd="1" presId="urn:microsoft.com/office/officeart/2005/8/layout/hierarchy2"/>
    <dgm:cxn modelId="{95825B01-2AC8-481E-A9D8-6B48B44E7428}" type="presOf" srcId="{367D7799-1E5C-4947-8AD1-85D1E0D367AF}" destId="{2E81B90F-7494-41FF-808F-F7F82B993B40}" srcOrd="0" destOrd="0" presId="urn:microsoft.com/office/officeart/2005/8/layout/hierarchy2"/>
    <dgm:cxn modelId="{BEB00E4D-14B9-45DC-819A-C14EC368A77A}" type="presParOf" srcId="{2E81B90F-7494-41FF-808F-F7F82B993B40}" destId="{0F4B7785-0023-487B-801C-9850969E1D34}" srcOrd="0" destOrd="2" presId="urn:microsoft.com/office/officeart/2005/8/layout/hierarchy2"/>
    <dgm:cxn modelId="{D7E86EB4-37E4-4CA7-9BA8-620AB43AD918}" type="presOf" srcId="{367D7799-1E5C-4947-8AD1-85D1E0D367AF}" destId="{0F4B7785-0023-487B-801C-9850969E1D34}" srcOrd="1" destOrd="0" presId="urn:microsoft.com/office/officeart/2005/8/layout/hierarchy2"/>
    <dgm:cxn modelId="{1B5E183B-C915-4F70-B371-3A454421A4DA}" type="presParOf" srcId="{44F25638-8073-4DA7-9390-5AC06A304565}" destId="{4925E953-147A-4210-9A9C-63730A307231}" srcOrd="3" destOrd="1" presId="urn:microsoft.com/office/officeart/2005/8/layout/hierarchy2"/>
    <dgm:cxn modelId="{ABE9669F-B979-48EF-A250-93918FC320AD}" type="presParOf" srcId="{4925E953-147A-4210-9A9C-63730A307231}" destId="{3D382021-A429-4403-82FF-5A95DD3EBB20}" srcOrd="0" destOrd="3" presId="urn:microsoft.com/office/officeart/2005/8/layout/hierarchy2"/>
    <dgm:cxn modelId="{2F7BB435-AC03-4337-A8A1-0E575DB8CA2C}" type="presOf" srcId="{4E4A1E17-A3EC-4A54-9171-277E11A0B287}" destId="{3D382021-A429-4403-82FF-5A95DD3EBB20}" srcOrd="0" destOrd="0" presId="urn:microsoft.com/office/officeart/2005/8/layout/hierarchy2"/>
    <dgm:cxn modelId="{A6766924-5FDD-40AB-92C5-B08A21CCF3C9}" type="presParOf" srcId="{4925E953-147A-4210-9A9C-63730A307231}" destId="{6D231649-1A42-47D5-A289-01058E6A05B6}" srcOrd="1" destOrd="3" presId="urn:microsoft.com/office/officeart/2005/8/layout/hierarchy2"/>
    <dgm:cxn modelId="{DD36DC73-174D-47B5-84AC-39613294CE2A}" type="presParOf" srcId="{44F25638-8073-4DA7-9390-5AC06A304565}" destId="{A81455FF-F39B-4C61-B0E8-50FE9DEE1CFA}" srcOrd="4" destOrd="1" presId="urn:microsoft.com/office/officeart/2005/8/layout/hierarchy2"/>
    <dgm:cxn modelId="{17C7C042-78D7-4E45-867B-EF8BF98DA1E2}" type="presOf" srcId="{093F1962-574B-4EDA-B472-5C5AED304D45}" destId="{A81455FF-F39B-4C61-B0E8-50FE9DEE1CFA}" srcOrd="0" destOrd="0" presId="urn:microsoft.com/office/officeart/2005/8/layout/hierarchy2"/>
    <dgm:cxn modelId="{D55E5E71-0132-4C15-A6BD-5AC2BC15AF4D}" type="presParOf" srcId="{A81455FF-F39B-4C61-B0E8-50FE9DEE1CFA}" destId="{68DED2C5-7772-4B11-83F6-DF78B57BCB4D}" srcOrd="0" destOrd="4" presId="urn:microsoft.com/office/officeart/2005/8/layout/hierarchy2"/>
    <dgm:cxn modelId="{2F8B0C0E-33A6-4003-BCF4-F68912360A51}" type="presOf" srcId="{093F1962-574B-4EDA-B472-5C5AED304D45}" destId="{68DED2C5-7772-4B11-83F6-DF78B57BCB4D}" srcOrd="1" destOrd="0" presId="urn:microsoft.com/office/officeart/2005/8/layout/hierarchy2"/>
    <dgm:cxn modelId="{B1456DEB-AD68-42ED-BE64-C60EB2BD425D}" type="presParOf" srcId="{44F25638-8073-4DA7-9390-5AC06A304565}" destId="{EBE8A398-8050-440D-8C91-4A77AE1DB175}" srcOrd="5" destOrd="1" presId="urn:microsoft.com/office/officeart/2005/8/layout/hierarchy2"/>
    <dgm:cxn modelId="{31A0EF47-68CC-43E6-9DB6-173632718272}" type="presParOf" srcId="{EBE8A398-8050-440D-8C91-4A77AE1DB175}" destId="{E925FE99-7F73-4DFE-B1E8-CB195FADC44F}" srcOrd="0" destOrd="5" presId="urn:microsoft.com/office/officeart/2005/8/layout/hierarchy2"/>
    <dgm:cxn modelId="{D4DC601A-2F17-4184-A398-84DD0DE2D805}" type="presOf" srcId="{994084CE-A100-4ED0-BBBE-E142CF5782D8}" destId="{E925FE99-7F73-4DFE-B1E8-CB195FADC44F}" srcOrd="0" destOrd="0" presId="urn:microsoft.com/office/officeart/2005/8/layout/hierarchy2"/>
    <dgm:cxn modelId="{A92128AD-ED43-49D3-9C50-DB3621809BD8}" type="presParOf" srcId="{EBE8A398-8050-440D-8C91-4A77AE1DB175}" destId="{310236D4-4E7C-4E5E-A0ED-1A20F99FEDEF}" srcOrd="1" destOrd="5" presId="urn:microsoft.com/office/officeart/2005/8/layout/hierarchy2"/>
    <dgm:cxn modelId="{A06559D7-D137-442B-9411-06B9540C071A}" type="presParOf" srcId="{310236D4-4E7C-4E5E-A0ED-1A20F99FEDEF}" destId="{8E2D7C31-E1A4-41FD-8011-041AC3B94E94}" srcOrd="0" destOrd="1" presId="urn:microsoft.com/office/officeart/2005/8/layout/hierarchy2"/>
    <dgm:cxn modelId="{6C240DE2-8BAB-43C4-B9D0-B4B481E90FC0}" type="presOf" srcId="{3FA237E7-EF75-4C0D-888E-86FCFFD2148E}" destId="{8E2D7C31-E1A4-41FD-8011-041AC3B94E94}" srcOrd="0" destOrd="0" presId="urn:microsoft.com/office/officeart/2005/8/layout/hierarchy2"/>
    <dgm:cxn modelId="{6EBBD576-AA06-4F93-837E-143D57381240}" type="presParOf" srcId="{8E2D7C31-E1A4-41FD-8011-041AC3B94E94}" destId="{841A918C-BC55-4519-9525-9B3F413B4065}" srcOrd="0" destOrd="0" presId="urn:microsoft.com/office/officeart/2005/8/layout/hierarchy2"/>
    <dgm:cxn modelId="{69B8AF1E-A698-4E32-890B-F322FF96F60E}" type="presOf" srcId="{3FA237E7-EF75-4C0D-888E-86FCFFD2148E}" destId="{841A918C-BC55-4519-9525-9B3F413B4065}" srcOrd="1" destOrd="0" presId="urn:microsoft.com/office/officeart/2005/8/layout/hierarchy2"/>
    <dgm:cxn modelId="{4BBD39ED-B88A-4780-AF7A-3692A52250D0}" type="presParOf" srcId="{310236D4-4E7C-4E5E-A0ED-1A20F99FEDEF}" destId="{E121E2A2-9BD1-49BD-8774-449EBF3ED28E}" srcOrd="1" destOrd="1" presId="urn:microsoft.com/office/officeart/2005/8/layout/hierarchy2"/>
    <dgm:cxn modelId="{F5944222-211F-4C66-B695-6CC9D90E64CB}" type="presParOf" srcId="{E121E2A2-9BD1-49BD-8774-449EBF3ED28E}" destId="{79D329CF-A87B-4549-91FB-D52B95177ADE}" srcOrd="0" destOrd="1" presId="urn:microsoft.com/office/officeart/2005/8/layout/hierarchy2"/>
    <dgm:cxn modelId="{D6AC503A-4923-447D-985F-5051ED4EEE89}" type="presOf" srcId="{3DFBC15F-8E7B-414F-A987-A44A8C3DE19E}" destId="{79D329CF-A87B-4549-91FB-D52B95177ADE}" srcOrd="0" destOrd="0" presId="urn:microsoft.com/office/officeart/2005/8/layout/hierarchy2"/>
    <dgm:cxn modelId="{913AAC24-FFFA-4D3B-9068-2998AE309BDB}" type="presParOf" srcId="{E121E2A2-9BD1-49BD-8774-449EBF3ED28E}" destId="{8C9DE501-F5B6-453F-98C9-F2989CA534E6}" srcOrd="1" destOrd="1" presId="urn:microsoft.com/office/officeart/2005/8/layout/hierarchy2"/>
    <dgm:cxn modelId="{F580B560-8B18-48B6-82A0-D7A0BB16F855}" type="presParOf" srcId="{310236D4-4E7C-4E5E-A0ED-1A20F99FEDEF}" destId="{F28C5C03-9107-4402-B68F-D86FB3C11D1F}" srcOrd="2" destOrd="1" presId="urn:microsoft.com/office/officeart/2005/8/layout/hierarchy2"/>
    <dgm:cxn modelId="{9118537A-A275-4E3D-B272-4A09A9E9E8FF}" type="presOf" srcId="{AADE1A2A-7011-449A-95DB-7DF780855172}" destId="{F28C5C03-9107-4402-B68F-D86FB3C11D1F}" srcOrd="0" destOrd="0" presId="urn:microsoft.com/office/officeart/2005/8/layout/hierarchy2"/>
    <dgm:cxn modelId="{26DD1472-7721-423D-880B-6AC1CE6326BE}" type="presParOf" srcId="{F28C5C03-9107-4402-B68F-D86FB3C11D1F}" destId="{9DECACDE-D6D1-4211-BD3F-A3D45D0DE4E3}" srcOrd="0" destOrd="2" presId="urn:microsoft.com/office/officeart/2005/8/layout/hierarchy2"/>
    <dgm:cxn modelId="{CED5D794-5495-4D64-A54A-6F8FFABD0EA6}" type="presOf" srcId="{AADE1A2A-7011-449A-95DB-7DF780855172}" destId="{9DECACDE-D6D1-4211-BD3F-A3D45D0DE4E3}" srcOrd="1" destOrd="0" presId="urn:microsoft.com/office/officeart/2005/8/layout/hierarchy2"/>
    <dgm:cxn modelId="{9B360B09-A4B2-45C3-849A-2650C37DEBD0}" type="presParOf" srcId="{310236D4-4E7C-4E5E-A0ED-1A20F99FEDEF}" destId="{C7599BCE-8AE7-4A65-99B3-5008F014F3CD}" srcOrd="3" destOrd="1" presId="urn:microsoft.com/office/officeart/2005/8/layout/hierarchy2"/>
    <dgm:cxn modelId="{3368539F-9B4D-493B-9838-FF966223CB5A}" type="presParOf" srcId="{C7599BCE-8AE7-4A65-99B3-5008F014F3CD}" destId="{E9E7651A-5DAF-4C64-9C7F-1D95EF71610E}" srcOrd="0" destOrd="3" presId="urn:microsoft.com/office/officeart/2005/8/layout/hierarchy2"/>
    <dgm:cxn modelId="{E26B03AA-CB70-4BE0-9DA6-17C9327CBDF4}" type="presOf" srcId="{678AD518-7B85-4323-AE41-3BD9061B9144}" destId="{E9E7651A-5DAF-4C64-9C7F-1D95EF71610E}" srcOrd="0" destOrd="0" presId="urn:microsoft.com/office/officeart/2005/8/layout/hierarchy2"/>
    <dgm:cxn modelId="{AEBFC91D-C615-4851-AD94-D17F26A3328F}" type="presParOf" srcId="{C7599BCE-8AE7-4A65-99B3-5008F014F3CD}" destId="{84A99CA7-1918-4F73-9D1C-A0196A9FCE5B}" srcOrd="1" destOrd="3" presId="urn:microsoft.com/office/officeart/2005/8/layout/hierarchy2"/>
    <dgm:cxn modelId="{66DA1DA7-D426-4713-9655-D88C23B5B06C}" type="presParOf" srcId="{310236D4-4E7C-4E5E-A0ED-1A20F99FEDEF}" destId="{6688E2EC-B634-4888-B702-B6900D11E05B}" srcOrd="4" destOrd="1" presId="urn:microsoft.com/office/officeart/2005/8/layout/hierarchy2"/>
    <dgm:cxn modelId="{696FE575-3A4A-452D-8775-AD77F8F159C9}" type="presOf" srcId="{800B44A1-A6CE-4D09-940E-F1CADF6F4AE2}" destId="{6688E2EC-B634-4888-B702-B6900D11E05B}" srcOrd="0" destOrd="0" presId="urn:microsoft.com/office/officeart/2005/8/layout/hierarchy2"/>
    <dgm:cxn modelId="{02531748-6E44-4A73-AF76-F65D82E7524C}" type="presParOf" srcId="{6688E2EC-B634-4888-B702-B6900D11E05B}" destId="{715F180E-0EF3-4B46-AC16-5EAC2A109D1A}" srcOrd="0" destOrd="4" presId="urn:microsoft.com/office/officeart/2005/8/layout/hierarchy2"/>
    <dgm:cxn modelId="{5601D016-C58A-45A2-8BD6-342531F94BC6}" type="presOf" srcId="{800B44A1-A6CE-4D09-940E-F1CADF6F4AE2}" destId="{715F180E-0EF3-4B46-AC16-5EAC2A109D1A}" srcOrd="1" destOrd="0" presId="urn:microsoft.com/office/officeart/2005/8/layout/hierarchy2"/>
    <dgm:cxn modelId="{2BAAB037-844A-4D52-9EF5-D16B3B978FA6}" type="presParOf" srcId="{310236D4-4E7C-4E5E-A0ED-1A20F99FEDEF}" destId="{3CCF1E49-9578-45BA-8390-774635869F99}" srcOrd="5" destOrd="1" presId="urn:microsoft.com/office/officeart/2005/8/layout/hierarchy2"/>
    <dgm:cxn modelId="{BB7CC4F6-1C62-449A-8C58-7EF2120D70F3}" type="presParOf" srcId="{3CCF1E49-9578-45BA-8390-774635869F99}" destId="{B07E24AA-F0DC-478A-89ED-6B96F3CB7436}" srcOrd="0" destOrd="5" presId="urn:microsoft.com/office/officeart/2005/8/layout/hierarchy2"/>
    <dgm:cxn modelId="{FC19AF8F-312D-4016-AD8C-FC53C00E4279}" type="presOf" srcId="{C590AC22-CADA-4ECD-8EF3-F2E431965DA5}" destId="{B07E24AA-F0DC-478A-89ED-6B96F3CB7436}" srcOrd="0" destOrd="0" presId="urn:microsoft.com/office/officeart/2005/8/layout/hierarchy2"/>
    <dgm:cxn modelId="{3C45DDB0-4713-4790-882F-56A465C40F1D}" type="presParOf" srcId="{3CCF1E49-9578-45BA-8390-774635869F99}" destId="{6D1BF39B-7B16-4D0A-B270-540A7A9F2ECC}" srcOrd="1" destOrd="5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4472305"/>
        <a:chOff x="0" y="0"/>
        <a:chExt cx="8128000" cy="4472305"/>
      </a:xfrm>
    </dsp:grpSpPr>
    <dsp:sp modelId="{24E3F4AB-32FB-4CE0-9DAC-FC4DD26B5900}">
      <dsp:nvSpPr>
        <dsp:cNvPr id="3" name="Rounded Rectangle 2"/>
        <dsp:cNvSpPr/>
      </dsp:nvSpPr>
      <dsp:spPr bwMode="white">
        <a:xfrm>
          <a:off x="244953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shade val="6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charset="0"/>
            </a:rPr>
            <a:t>20 papers</a:t>
          </a:r>
          <a:r>
            <a:rPr lang="de-DE" altLang="en-US">
              <a:latin typeface="Calibri" charset="0"/>
            </a:rPr>
            <a:t> after </a:t>
          </a:r>
          <a:r>
            <a:rPr lang="de-DE" altLang="en-US">
              <a:latin typeface="Calibri" charset="0"/>
            </a:rPr>
            <a:t>initial filtering</a:t>
          </a:r>
          <a:endParaRPr lang="de-DE" altLang="en-US">
            <a:latin typeface="Calibri" charset="0"/>
          </a:endParaRPr>
        </a:p>
      </dsp:txBody>
      <dsp:txXfrm>
        <a:off x="244953" y="1155764"/>
        <a:ext cx="2010025" cy="1005012"/>
      </dsp:txXfrm>
    </dsp:sp>
    <dsp:sp modelId="{B47BD6C9-6D53-4A69-975F-9CF96E25F10F}">
      <dsp:nvSpPr>
        <dsp:cNvPr id="4" name="Freeform 3"/>
        <dsp:cNvSpPr/>
      </dsp:nvSpPr>
      <dsp:spPr bwMode="white">
        <a:xfrm>
          <a:off x="1953026" y="1060164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942"/>
              </a:moveTo>
              <a:lnTo>
                <a:pt x="1742" y="-878"/>
              </a:lnTo>
            </a:path>
          </a:pathLst>
        </a:custGeom>
      </dsp:spPr>
      <dsp:style>
        <a:lnRef idx="2">
          <a:schemeClr val="accent5">
            <a:tint val="90000"/>
          </a:schemeClr>
        </a:lnRef>
        <a:fillRef idx="0">
          <a:schemeClr val="accent5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953026" y="1060164"/>
        <a:ext cx="1407914" cy="40449"/>
      </dsp:txXfrm>
    </dsp:sp>
    <dsp:sp modelId="{3C0D5057-54F2-42F8-ADAD-AA27A1CC1A1B}">
      <dsp:nvSpPr>
        <dsp:cNvPr id="5" name="Rounded Rectangle 4"/>
        <dsp:cNvSpPr/>
      </dsp:nvSpPr>
      <dsp:spPr bwMode="white">
        <a:xfrm>
          <a:off x="3058988" y="0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shade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b="1">
              <a:latin typeface="Calibri" charset="0"/>
            </a:rPr>
            <a:t>5 </a:t>
          </a:r>
          <a:r>
            <a:rPr lang="de-DE" altLang="en-US" b="1">
              <a:latin typeface="Calibri" charset="0"/>
            </a:rPr>
            <a:t>papers</a:t>
          </a:r>
          <a:r>
            <a:rPr lang="de-DE" altLang="en-US">
              <a:latin typeface="Calibri" charset="0"/>
            </a:rPr>
            <a:t>: no </a:t>
          </a:r>
          <a:r>
            <a:rPr lang="de-DE" altLang="en-US">
              <a:latin typeface="Calibri" charset="0"/>
            </a:rPr>
            <a:t>special  focus on consolidation, general legal formalization</a:t>
          </a:r>
          <a:endParaRPr lang="de-DE" altLang="en-US">
            <a:latin typeface="Calibri" charset="0"/>
          </a:endParaRPr>
        </a:p>
      </dsp:txBody>
      <dsp:txXfrm>
        <a:off x="3058988" y="0"/>
        <a:ext cx="2010025" cy="1005012"/>
      </dsp:txXfrm>
    </dsp:sp>
    <dsp:sp modelId="{2E81B90F-7494-41FF-808F-F7F82B993B40}">
      <dsp:nvSpPr>
        <dsp:cNvPr id="10" name="Freeform 9"/>
        <dsp:cNvSpPr/>
      </dsp:nvSpPr>
      <dsp:spPr bwMode="white">
        <a:xfrm>
          <a:off x="2254978" y="1638046"/>
          <a:ext cx="804010" cy="40449"/>
        </a:xfrm>
        <a:custGeom>
          <a:avLst/>
          <a:gdLst/>
          <a:ahLst/>
          <a:cxnLst/>
          <a:pathLst>
            <a:path w="1266" h="64">
              <a:moveTo>
                <a:pt x="0" y="32"/>
              </a:moveTo>
              <a:lnTo>
                <a:pt x="1266" y="32"/>
              </a:lnTo>
            </a:path>
          </a:pathLst>
        </a:custGeom>
      </dsp:spPr>
      <dsp:style>
        <a:lnRef idx="2">
          <a:schemeClr val="accent5">
            <a:tint val="90000"/>
          </a:schemeClr>
        </a:lnRef>
        <a:fillRef idx="0">
          <a:schemeClr val="accent5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2254978" y="1638046"/>
        <a:ext cx="804010" cy="40449"/>
      </dsp:txXfrm>
    </dsp:sp>
    <dsp:sp modelId="{3D382021-A429-4403-82FF-5A95DD3EBB20}">
      <dsp:nvSpPr>
        <dsp:cNvPr id="11" name="Rounded Rectangle 10"/>
        <dsp:cNvSpPr/>
      </dsp:nvSpPr>
      <dsp:spPr bwMode="white">
        <a:xfrm>
          <a:off x="3058988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shade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charset="0"/>
            </a:rPr>
            <a:t>1 paper</a:t>
          </a:r>
          <a:r>
            <a:rPr lang="de-DE" altLang="en-US">
              <a:latin typeface="Calibri" charset="0"/>
            </a:rPr>
            <a:t>: pre-consolidation</a:t>
          </a:r>
          <a:endParaRPr lang="de-DE" altLang="en-US">
            <a:latin typeface="Calibri" charset="0"/>
          </a:endParaRPr>
        </a:p>
      </dsp:txBody>
      <dsp:txXfrm>
        <a:off x="3058988" y="1155764"/>
        <a:ext cx="2010025" cy="1005012"/>
      </dsp:txXfrm>
    </dsp:sp>
    <dsp:sp modelId="{A81455FF-F39B-4C61-B0E8-50FE9DEE1CFA}">
      <dsp:nvSpPr>
        <dsp:cNvPr id="15" name="Freeform 14"/>
        <dsp:cNvSpPr/>
      </dsp:nvSpPr>
      <dsp:spPr bwMode="white">
        <a:xfrm>
          <a:off x="1953026" y="2215928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-878"/>
              </a:moveTo>
              <a:lnTo>
                <a:pt x="1742" y="942"/>
              </a:lnTo>
            </a:path>
          </a:pathLst>
        </a:custGeom>
      </dsp:spPr>
      <dsp:style>
        <a:lnRef idx="2">
          <a:schemeClr val="accent5">
            <a:tint val="90000"/>
          </a:schemeClr>
        </a:lnRef>
        <a:fillRef idx="0">
          <a:schemeClr val="accent5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1953026" y="2215928"/>
        <a:ext cx="1407914" cy="40449"/>
      </dsp:txXfrm>
    </dsp:sp>
    <dsp:sp modelId="{E925FE99-7F73-4DFE-B1E8-CB195FADC44F}">
      <dsp:nvSpPr>
        <dsp:cNvPr id="16" name="Rounded Rectangle 15"/>
        <dsp:cNvSpPr/>
      </dsp:nvSpPr>
      <dsp:spPr bwMode="white">
        <a:xfrm>
          <a:off x="3058988" y="2311528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shade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charset="0"/>
            </a:rPr>
            <a:t>14 papers</a:t>
          </a:r>
          <a:r>
            <a:rPr lang="de-DE" altLang="en-US">
              <a:latin typeface="Calibri" charset="0"/>
            </a:rPr>
            <a:t> with direct connection to legal consolidation</a:t>
          </a:r>
          <a:endParaRPr lang="de-DE" altLang="en-US">
            <a:latin typeface="Calibri" charset="0"/>
          </a:endParaRPr>
        </a:p>
      </dsp:txBody>
      <dsp:txXfrm>
        <a:off x="3058988" y="2311528"/>
        <a:ext cx="2010025" cy="1005012"/>
      </dsp:txXfrm>
    </dsp:sp>
    <dsp:sp modelId="{8E2D7C31-E1A4-41FD-8011-041AC3B94E94}">
      <dsp:nvSpPr>
        <dsp:cNvPr id="17" name="Freeform 16"/>
        <dsp:cNvSpPr/>
      </dsp:nvSpPr>
      <dsp:spPr bwMode="white">
        <a:xfrm>
          <a:off x="4767060" y="2215928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942"/>
              </a:moveTo>
              <a:lnTo>
                <a:pt x="1742" y="-878"/>
              </a:lnTo>
            </a:path>
          </a:pathLst>
        </a:custGeom>
      </dsp:spPr>
      <dsp:style>
        <a:lnRef idx="2">
          <a:schemeClr val="accent5">
            <a:tint val="70000"/>
          </a:schemeClr>
        </a:lnRef>
        <a:fillRef idx="0">
          <a:schemeClr val="accent5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767060" y="2215928"/>
        <a:ext cx="1407914" cy="40449"/>
      </dsp:txXfrm>
    </dsp:sp>
    <dsp:sp modelId="{79D329CF-A87B-4549-91FB-D52B95177ADE}">
      <dsp:nvSpPr>
        <dsp:cNvPr id="18" name="Rounded Rectangle 17"/>
        <dsp:cNvSpPr/>
      </dsp:nvSpPr>
      <dsp:spPr bwMode="white">
        <a:xfrm>
          <a:off x="5873022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8 Italian papers</a:t>
          </a:r>
          <a:endParaRPr lang="de-DE" b="1">
            <a:latin typeface="Calibri" charset="0"/>
          </a:endParaRPr>
        </a:p>
      </dsp:txBody>
      <dsp:txXfrm>
        <a:off x="5873022" y="1155764"/>
        <a:ext cx="2010025" cy="1005012"/>
      </dsp:txXfrm>
    </dsp:sp>
    <dsp:sp modelId="{F28C5C03-9107-4402-B68F-D86FB3C11D1F}">
      <dsp:nvSpPr>
        <dsp:cNvPr id="19" name="Freeform 18"/>
        <dsp:cNvSpPr/>
      </dsp:nvSpPr>
      <dsp:spPr bwMode="white">
        <a:xfrm>
          <a:off x="5069012" y="2793810"/>
          <a:ext cx="804010" cy="40449"/>
        </a:xfrm>
        <a:custGeom>
          <a:avLst/>
          <a:gdLst/>
          <a:ahLst/>
          <a:cxnLst/>
          <a:pathLst>
            <a:path w="1266" h="64">
              <a:moveTo>
                <a:pt x="0" y="32"/>
              </a:moveTo>
              <a:lnTo>
                <a:pt x="1266" y="32"/>
              </a:lnTo>
            </a:path>
          </a:pathLst>
        </a:custGeom>
      </dsp:spPr>
      <dsp:style>
        <a:lnRef idx="2">
          <a:schemeClr val="accent5">
            <a:tint val="70000"/>
          </a:schemeClr>
        </a:lnRef>
        <a:fillRef idx="0">
          <a:schemeClr val="accent5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5069012" y="2793810"/>
        <a:ext cx="804010" cy="40449"/>
      </dsp:txXfrm>
    </dsp:sp>
    <dsp:sp modelId="{E9E7651A-5DAF-4C64-9C7F-1D95EF71610E}">
      <dsp:nvSpPr>
        <dsp:cNvPr id="20" name="Rounded Rectangle 19"/>
        <dsp:cNvSpPr/>
      </dsp:nvSpPr>
      <dsp:spPr bwMode="white">
        <a:xfrm>
          <a:off x="5873022" y="2311528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3 Greek papers </a:t>
          </a:r>
          <a:endParaRPr lang="en-US" altLang="de-DE" b="1">
            <a:latin typeface="Calibri" charset="0"/>
          </a:endParaRPr>
        </a:p>
      </dsp:txBody>
      <dsp:txXfrm>
        <a:off x="5873022" y="2311528"/>
        <a:ext cx="2010025" cy="1005012"/>
      </dsp:txXfrm>
    </dsp:sp>
    <dsp:sp modelId="{6688E2EC-B634-4888-B702-B6900D11E05B}">
      <dsp:nvSpPr>
        <dsp:cNvPr id="21" name="Freeform 20"/>
        <dsp:cNvSpPr/>
      </dsp:nvSpPr>
      <dsp:spPr bwMode="white">
        <a:xfrm>
          <a:off x="4767060" y="3371692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-878"/>
              </a:moveTo>
              <a:lnTo>
                <a:pt x="1742" y="942"/>
              </a:lnTo>
            </a:path>
          </a:pathLst>
        </a:custGeom>
      </dsp:spPr>
      <dsp:style>
        <a:lnRef idx="2">
          <a:schemeClr val="accent5">
            <a:tint val="70000"/>
          </a:schemeClr>
        </a:lnRef>
        <a:fillRef idx="0">
          <a:schemeClr val="accent5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767060" y="3371692"/>
        <a:ext cx="1407914" cy="40449"/>
      </dsp:txXfrm>
    </dsp:sp>
    <dsp:sp modelId="{B07E24AA-F0DC-478A-89ED-6B96F3CB7436}">
      <dsp:nvSpPr>
        <dsp:cNvPr id="22" name="Rounded Rectangle 21"/>
        <dsp:cNvSpPr/>
      </dsp:nvSpPr>
      <dsp:spPr bwMode="white">
        <a:xfrm>
          <a:off x="5873022" y="3467293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1 of each:</a:t>
          </a:r>
          <a:endParaRPr lang="de-DE">
            <a:latin typeface="Calibri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- Japanese</a:t>
          </a:r>
          <a:endParaRPr lang="de-DE">
            <a:latin typeface="Calibri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- Spanish</a:t>
          </a:r>
          <a:endParaRPr lang="de-DE">
            <a:latin typeface="Calibri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- Polish</a:t>
          </a:r>
          <a:endParaRPr lang="de-DE">
            <a:latin typeface="Calibri" charset="0"/>
          </a:endParaRPr>
        </a:p>
      </dsp:txBody>
      <dsp:txXfrm>
        <a:off x="5873022" y="3467293"/>
        <a:ext cx="2010025" cy="1005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b" anchorCtr="0" compatLnSpc="1"/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b" anchorCtr="0" compatLnSpc="1"/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</a:fld>
            <a:endParaRPr lang="de-DE" dirty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/>
          <a:p>
            <a:pPr lvl="0"/>
            <a:r>
              <a:rPr lang="de-DE" noProof="0" dirty="0"/>
              <a:t>Mastertextformat bearbeiten</a:t>
            </a:r>
            <a:endParaRPr lang="de-DE" noProof="0" dirty="0"/>
          </a:p>
          <a:p>
            <a:pPr lvl="1"/>
            <a:r>
              <a:rPr lang="de-DE" noProof="0" dirty="0"/>
              <a:t>Zweite Ebene</a:t>
            </a:r>
            <a:endParaRPr lang="de-DE" noProof="0" dirty="0"/>
          </a:p>
          <a:p>
            <a:pPr lvl="2"/>
            <a:r>
              <a:rPr lang="de-DE" noProof="0" dirty="0"/>
              <a:t>Dritte Ebene</a:t>
            </a:r>
            <a:endParaRPr lang="de-DE" noProof="0" dirty="0"/>
          </a:p>
          <a:p>
            <a:pPr lvl="3"/>
            <a:r>
              <a:rPr lang="de-DE" noProof="0" dirty="0"/>
              <a:t>Vierte Ebene</a:t>
            </a:r>
            <a:endParaRPr lang="de-DE" noProof="0" dirty="0"/>
          </a:p>
          <a:p>
            <a:pPr lvl="4"/>
            <a:r>
              <a:rPr lang="de-DE" noProof="0" dirty="0"/>
              <a:t>Fünfte Ebene</a:t>
            </a:r>
            <a:endParaRPr lang="de-DE" noProof="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b" anchorCtr="0" compatLnSpc="1"/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b" anchorCtr="0" compatLnSpc="1"/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-5712" y="1"/>
            <a:ext cx="9144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9144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3538641"/>
            <a:ext cx="8574632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79705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  <a:endParaRPr lang="en-US" noProof="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1796"/>
            <a:ext cx="857463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79705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8812"/>
            <a:ext cx="999170" cy="3204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60" y="398569"/>
            <a:ext cx="608400" cy="320643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319090" y="4643381"/>
            <a:ext cx="857906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80604020202020204" pitchFamily="34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80604020202020204" pitchFamily="34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80604020202020204" pitchFamily="34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80604020202020204" pitchFamily="34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80604020202020204" pitchFamily="34" charset="0"/>
                <a:ea typeface="+mn-ea"/>
                <a:cs typeface="Arial"/>
              </a:rPr>
              <a:t>(sebis)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80604020202020204" pitchFamily="34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80604020202020204" pitchFamily="34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80604020202020204" pitchFamily="34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80604020202020204" pitchFamily="34" charset="0"/>
                <a:ea typeface="+mn-ea"/>
                <a:cs typeface="Arial"/>
              </a:rPr>
              <a:t>Informatics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80604020202020204" pitchFamily="34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panose="02080604020202020204" pitchFamily="34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panose="02080604020202020204" pitchFamily="34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panose="02080604020202020204" pitchFamily="34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panose="02080604020202020204" pitchFamily="34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panose="02080604020202020204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5" y="44450"/>
            <a:ext cx="8642350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Thien-An Huynh Master Thesis Kick-Off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4684"/>
            <a:ext cx="9144793" cy="690736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479445" y="1743185"/>
            <a:ext cx="2924386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287027" y="2024110"/>
            <a:ext cx="751997" cy="396142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323505" y="2514435"/>
            <a:ext cx="715519" cy="229443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698706" y="4123820"/>
            <a:ext cx="248285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Faculty of Informatics</a:t>
            </a:r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  <a:endParaRPr lang="en-US" sz="1050" noProof="1">
              <a:latin typeface="+mn-lt"/>
            </a:endParaRP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96606" y="3486196"/>
            <a:ext cx="2242942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  <a:endParaRPr lang="en-US" noProof="0" dirty="0"/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96630" y="3277000"/>
            <a:ext cx="2242394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  <a:endParaRPr lang="en-US" noProof="0" dirty="0"/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54989" y="5454244"/>
            <a:ext cx="11673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  <a:endParaRPr lang="en-US" noProof="0" dirty="0"/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96606" y="5932082"/>
            <a:ext cx="2212975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  <a:endParaRPr lang="en-US" noProof="0" dirty="0"/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796606" y="3704993"/>
            <a:ext cx="2258073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  <a:endParaRPr lang="en-US" noProof="0" dirty="0"/>
          </a:p>
        </p:txBody>
      </p:sp>
    </p:spTree>
  </p:cSld>
  <p:clrMapOvr>
    <a:masterClrMapping/>
  </p:clrMapOvr>
  <p:transition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Thien-An Huynh Master Thesis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</a:fld>
            <a:endParaRPr lang="de-DE" dirty="0"/>
          </a:p>
        </p:txBody>
      </p:sp>
    </p:spTree>
  </p:cSld>
  <p:clrMapOvr>
    <a:masterClrMapping/>
  </p:clrMapOvr>
  <p:transition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61261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Thien-An Huynh Master Thesis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  <a:endParaRPr lang="en-US" noProof="0" dirty="0"/>
          </a:p>
        </p:txBody>
      </p:sp>
    </p:spTree>
  </p:cSld>
  <p:clrMapOvr>
    <a:masterClrMapping/>
  </p:clrMapOvr>
  <p:transition/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61261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Thien-An Huynh Master Thesis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  <a:endParaRPr lang="en-US" noProof="0" dirty="0"/>
          </a:p>
        </p:txBody>
      </p:sp>
    </p:spTree>
  </p:cSld>
  <p:clrMapOvr>
    <a:masterClrMapping/>
  </p:clrMapOvr>
  <p:transition/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0827" y="981076"/>
            <a:ext cx="4244975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81076"/>
            <a:ext cx="4244975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Thien-An Huynh Master Thesis Kick-Off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</a:fld>
            <a:endParaRPr lang="de-DE" dirty="0"/>
          </a:p>
        </p:txBody>
      </p:sp>
    </p:spTree>
  </p:cSld>
  <p:clrMapOvr>
    <a:masterClrMapping/>
  </p:clrMapOvr>
  <p:transition/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0827" y="981074"/>
            <a:ext cx="4246563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0827" y="1643049"/>
            <a:ext cx="4246563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981078"/>
            <a:ext cx="424815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1643049"/>
            <a:ext cx="424815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en-US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Thien-An Huynh Master Thesis Kick-Off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  <p:transition/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Thien-An Huynh Master Thesis Kick-Off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</a:fld>
            <a:endParaRPr lang="de-DE" dirty="0"/>
          </a:p>
        </p:txBody>
      </p:sp>
    </p:spTree>
  </p:cSld>
  <p:clrMapOvr>
    <a:masterClrMapping/>
  </p:clrMapOvr>
  <p:transition/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0826" y="981076"/>
            <a:ext cx="8642351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Thien-An Huynh Master Thesis Kick-Off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  <p:transition/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7535863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/>
          <a:p>
            <a:pPr lvl="0"/>
            <a:r>
              <a:rPr lang="en-US" noProof="0" dirty="0"/>
              <a:t>&lt;Title&gt;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40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7388" y="6570615"/>
            <a:ext cx="1606550" cy="288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677" y="6569075"/>
            <a:ext cx="4321175" cy="288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Thien-An Huynh Master Thesis Kick-Off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570615"/>
            <a:ext cx="249237" cy="288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0" bIns="45720" numCol="1" anchor="ctr" anchorCtr="0" compatLnSpc="1"/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60" y="398569"/>
            <a:ext cx="608400" cy="320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80604020202020204" pitchFamily="34" charset="0"/>
          <a:cs typeface="Arial" panose="0208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80604020202020204" pitchFamily="34" charset="0"/>
          <a:cs typeface="Arial" panose="0208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80604020202020204" pitchFamily="34" charset="0"/>
          <a:cs typeface="Arial" panose="0208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80604020202020204" pitchFamily="34" charset="0"/>
          <a:cs typeface="Arial" panose="0208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905" indent="-190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530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980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88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oleObject" Target="file:////home/an/Dropbox/Studium/aktuell/MA/example_regulations/UNR130/0.1.0.enforced.pdf" TargetMode="External"/><Relationship Id="rId6" Type="http://schemas.openxmlformats.org/officeDocument/2006/relationships/image" Target="../media/image21.png"/><Relationship Id="rId5" Type="http://schemas.openxmlformats.org/officeDocument/2006/relationships/oleObject" Target="file:////home/an/Dropbox/Studium/aktuell/MA/example_regulations/UNR130/0.1.0.adopted.pdf" TargetMode="External"/><Relationship Id="rId4" Type="http://schemas.openxmlformats.org/officeDocument/2006/relationships/image" Target="../media/image20.png"/><Relationship Id="rId3" Type="http://schemas.openxmlformats.org/officeDocument/2006/relationships/oleObject" Target="file:////home/an/Dropbox/Studium/aktuell/MA/example_regulations/UNR130/0.1.0.proposed.pdf" TargetMode="External"/><Relationship Id="rId2" Type="http://schemas.openxmlformats.org/officeDocument/2006/relationships/image" Target="../media/image19.png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oleObject" Target="file:////home/an/Dropbox/Studium/aktuell/MA/example_regulations/UNR130/0.0.0.enforced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oleObject" Target="file:////home/an/Dropbox/Studium/aktuell/MA/example_regulations/UNR130/0.1.0.enforced.pdf" TargetMode="External"/><Relationship Id="rId6" Type="http://schemas.openxmlformats.org/officeDocument/2006/relationships/image" Target="../media/image21.png"/><Relationship Id="rId5" Type="http://schemas.openxmlformats.org/officeDocument/2006/relationships/oleObject" Target="file:////home/an/Dropbox/Studium/aktuell/MA/example_regulations/UNR130/0.1.0.adopted.pdf" TargetMode="External"/><Relationship Id="rId4" Type="http://schemas.openxmlformats.org/officeDocument/2006/relationships/image" Target="../media/image20.png"/><Relationship Id="rId3" Type="http://schemas.openxmlformats.org/officeDocument/2006/relationships/oleObject" Target="file:////home/an/Dropbox/Studium/aktuell/MA/example_regulations/UNR130/0.1.0.proposed.pdf" TargetMode="External"/><Relationship Id="rId2" Type="http://schemas.openxmlformats.org/officeDocument/2006/relationships/image" Target="../media/image19.png"/><Relationship Id="rId10" Type="http://schemas.openxmlformats.org/officeDocument/2006/relationships/vmlDrawing" Target="../drawings/vmlDrawing2.vml"/><Relationship Id="rId1" Type="http://schemas.openxmlformats.org/officeDocument/2006/relationships/oleObject" Target="file:////home/an/Dropbox/Studium/aktuell/MA/example_regulations/UNR130/0.0.0.enforced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1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oleObject" Target="file:////home/an/Dropbox/Studium/aktuell/MA/example_regulations/UNR130/0.1.0.enforced.pdf" TargetMode="External"/><Relationship Id="rId6" Type="http://schemas.openxmlformats.org/officeDocument/2006/relationships/image" Target="../media/image21.png"/><Relationship Id="rId5" Type="http://schemas.openxmlformats.org/officeDocument/2006/relationships/oleObject" Target="file:////home/an/Dropbox/Studium/aktuell/MA/example_regulations/UNR130/0.1.0.adopted.pdf" TargetMode="External"/><Relationship Id="rId4" Type="http://schemas.openxmlformats.org/officeDocument/2006/relationships/image" Target="../media/image20.png"/><Relationship Id="rId3" Type="http://schemas.openxmlformats.org/officeDocument/2006/relationships/oleObject" Target="file:////home/an/Dropbox/Studium/aktuell/MA/example_regulations/UNR130/0.1.0.proposed.pdf" TargetMode="External"/><Relationship Id="rId2" Type="http://schemas.openxmlformats.org/officeDocument/2006/relationships/image" Target="../media/image19.png"/><Relationship Id="rId10" Type="http://schemas.openxmlformats.org/officeDocument/2006/relationships/vmlDrawing" Target="../drawings/vmlDrawing3.vml"/><Relationship Id="rId1" Type="http://schemas.openxmlformats.org/officeDocument/2006/relationships/oleObject" Target="file:////home/an/Dropbox/Studium/aktuell/MA/example_regulations/UNR130/0.0.0.enforced.pdf" TargetMode="Externa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oleObject" Target="file:////home/an/Dropbox/Studium/aktuell/MA/example_regulations/UNR130/0.1.0.enforced.pdf" TargetMode="External"/><Relationship Id="rId6" Type="http://schemas.openxmlformats.org/officeDocument/2006/relationships/image" Target="../media/image21.png"/><Relationship Id="rId5" Type="http://schemas.openxmlformats.org/officeDocument/2006/relationships/oleObject" Target="file:////home/an/Dropbox/Studium/aktuell/MA/example_regulations/UNR130/0.1.0.adopted.pdf" TargetMode="External"/><Relationship Id="rId4" Type="http://schemas.openxmlformats.org/officeDocument/2006/relationships/image" Target="../media/image20.png"/><Relationship Id="rId3" Type="http://schemas.openxmlformats.org/officeDocument/2006/relationships/oleObject" Target="file:////home/an/Dropbox/Studium/aktuell/MA/example_regulations/UNR130/0.1.0.proposed.pdf" TargetMode="External"/><Relationship Id="rId2" Type="http://schemas.openxmlformats.org/officeDocument/2006/relationships/image" Target="../media/image19.png"/><Relationship Id="rId10" Type="http://schemas.openxmlformats.org/officeDocument/2006/relationships/vmlDrawing" Target="../drawings/vmlDrawing4.vml"/><Relationship Id="rId1" Type="http://schemas.openxmlformats.org/officeDocument/2006/relationships/oleObject" Target="file:////home/an/Dropbox/Studium/aktuell/MA/example_regulations/UNR130/0.0.0.enforced.pdf" TargetMode="Externa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oleObject" Target="file:////home/an/Dropbox/Studium/aktuell/MA/example_regulations/UNR130/0.1.0.enforced.pdf" TargetMode="External"/><Relationship Id="rId6" Type="http://schemas.openxmlformats.org/officeDocument/2006/relationships/image" Target="../media/image21.png"/><Relationship Id="rId5" Type="http://schemas.openxmlformats.org/officeDocument/2006/relationships/oleObject" Target="file:////home/an/Dropbox/Studium/aktuell/MA/example_regulations/UNR130/0.1.0.adopted.pdf" TargetMode="External"/><Relationship Id="rId4" Type="http://schemas.openxmlformats.org/officeDocument/2006/relationships/image" Target="../media/image20.png"/><Relationship Id="rId3" Type="http://schemas.openxmlformats.org/officeDocument/2006/relationships/oleObject" Target="file:////home/an/Dropbox/Studium/aktuell/MA/example_regulations/UNR130/0.1.0.proposed.pdf" TargetMode="External"/><Relationship Id="rId2" Type="http://schemas.openxmlformats.org/officeDocument/2006/relationships/image" Target="../media/image19.png"/><Relationship Id="rId10" Type="http://schemas.openxmlformats.org/officeDocument/2006/relationships/vmlDrawing" Target="../drawings/vmlDrawing5.vml"/><Relationship Id="rId1" Type="http://schemas.openxmlformats.org/officeDocument/2006/relationships/oleObject" Target="file:////home/an/Dropbox/Studium/aktuell/MA/example_regulations/UNR130/0.0.0.enforced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oleObject" Target="file:////home/an/Dropbox/Studium/aktuell/MA/example_regulations/UNR130/0.1.0.enforced.pdf" TargetMode="External"/><Relationship Id="rId6" Type="http://schemas.openxmlformats.org/officeDocument/2006/relationships/image" Target="../media/image21.png"/><Relationship Id="rId5" Type="http://schemas.openxmlformats.org/officeDocument/2006/relationships/oleObject" Target="file:////home/an/Dropbox/Studium/aktuell/MA/example_regulations/UNR130/0.1.0.adopted.pdf" TargetMode="External"/><Relationship Id="rId4" Type="http://schemas.openxmlformats.org/officeDocument/2006/relationships/image" Target="../media/image20.png"/><Relationship Id="rId3" Type="http://schemas.openxmlformats.org/officeDocument/2006/relationships/oleObject" Target="file:////home/an/Dropbox/Studium/aktuell/MA/example_regulations/UNR130/0.1.0.proposed.pdf" TargetMode="External"/><Relationship Id="rId2" Type="http://schemas.openxmlformats.org/officeDocument/2006/relationships/image" Target="../media/image19.png"/><Relationship Id="rId10" Type="http://schemas.openxmlformats.org/officeDocument/2006/relationships/vmlDrawing" Target="../drawings/vmlDrawing6.vml"/><Relationship Id="rId1" Type="http://schemas.openxmlformats.org/officeDocument/2006/relationships/oleObject" Target="file:////home/an/Dropbox/Studium/aktuell/MA/example_regulations/UNR130/0.0.0.enforced.pdf" TargetMode="Externa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oleObject" Target="file:////home/an/Dropbox/Studium/aktuell/MA/example_regulations/UNR130/0.1.0.enforced.pdf" TargetMode="External"/><Relationship Id="rId6" Type="http://schemas.openxmlformats.org/officeDocument/2006/relationships/image" Target="../media/image21.png"/><Relationship Id="rId5" Type="http://schemas.openxmlformats.org/officeDocument/2006/relationships/oleObject" Target="file:////home/an/Dropbox/Studium/aktuell/MA/example_regulations/UNR130/0.1.0.adopted.pdf" TargetMode="External"/><Relationship Id="rId4" Type="http://schemas.openxmlformats.org/officeDocument/2006/relationships/image" Target="../media/image20.png"/><Relationship Id="rId3" Type="http://schemas.openxmlformats.org/officeDocument/2006/relationships/oleObject" Target="file:////home/an/Dropbox/Studium/aktuell/MA/example_regulations/UNR130/0.1.0.proposed.pdf" TargetMode="External"/><Relationship Id="rId2" Type="http://schemas.openxmlformats.org/officeDocument/2006/relationships/image" Target="../media/image19.png"/><Relationship Id="rId10" Type="http://schemas.openxmlformats.org/officeDocument/2006/relationships/vmlDrawing" Target="../drawings/vmlDrawing7.vml"/><Relationship Id="rId1" Type="http://schemas.openxmlformats.org/officeDocument/2006/relationships/oleObject" Target="file:////home/an/Dropbox/Studium/aktuell/MA/example_regulations/UNR130/0.0.0.enforced.pdf" TargetMode="Externa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oleObject" Target="file:////home/an/Dropbox/Studium/aktuell/MA/example_regulations/UNR130/0.1.0.enforced.pdf" TargetMode="External"/><Relationship Id="rId6" Type="http://schemas.openxmlformats.org/officeDocument/2006/relationships/image" Target="../media/image21.png"/><Relationship Id="rId5" Type="http://schemas.openxmlformats.org/officeDocument/2006/relationships/oleObject" Target="file:////home/an/Dropbox/Studium/aktuell/MA/example_regulations/UNR130/0.1.0.adopted.pdf" TargetMode="External"/><Relationship Id="rId4" Type="http://schemas.openxmlformats.org/officeDocument/2006/relationships/image" Target="../media/image20.png"/><Relationship Id="rId3" Type="http://schemas.openxmlformats.org/officeDocument/2006/relationships/oleObject" Target="file:////home/an/Dropbox/Studium/aktuell/MA/example_regulations/UNR130/0.1.0.proposed.pdf" TargetMode="External"/><Relationship Id="rId2" Type="http://schemas.openxmlformats.org/officeDocument/2006/relationships/image" Target="../media/image19.png"/><Relationship Id="rId10" Type="http://schemas.openxmlformats.org/officeDocument/2006/relationships/vmlDrawing" Target="../drawings/vmlDrawing8.vml"/><Relationship Id="rId1" Type="http://schemas.openxmlformats.org/officeDocument/2006/relationships/oleObject" Target="file:////home/an/Dropbox/Studium/aktuell/MA/example_regulations/UNR130/0.0.0.enforced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1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079860"/>
            <a:ext cx="8574632" cy="1138555"/>
          </a:xfrm>
        </p:spPr>
        <p:txBody>
          <a:bodyPr/>
          <a:lstStyle/>
          <a:p>
            <a:r>
              <a:rPr lang="en-US" b="1" dirty="0">
                <a:latin typeface="DejaVu Sans" panose="020B0603030804020204" charset="0"/>
                <a:cs typeface="DejaVu Sans" panose="020B0603030804020204" charset="0"/>
              </a:rPr>
              <a:t>Formalizing and automating regulatory document versioning</a:t>
            </a:r>
            <a:endParaRPr 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323528" y="4211796"/>
            <a:ext cx="8574631" cy="337185"/>
          </a:xfrm>
        </p:spPr>
        <p:txBody>
          <a:bodyPr/>
          <a:lstStyle/>
          <a:p>
            <a:r>
              <a:rPr lang="en-US" altLang="en-AU" dirty="0">
                <a:latin typeface="DejaVu Sans" panose="020B0603030804020204" charset="0"/>
                <a:cs typeface="DejaVu Sans" panose="020B0603030804020204" charset="0"/>
              </a:rPr>
              <a:t>Thien-An Huynh</a:t>
            </a:r>
            <a:r>
              <a:rPr lang="en-AU" dirty="0">
                <a:latin typeface="DejaVu Sans" panose="020B0603030804020204" charset="0"/>
                <a:cs typeface="DejaVu Sans" panose="020B0603030804020204" charset="0"/>
              </a:rPr>
              <a:t>, Master Thesis Kick-Off Presentation</a:t>
            </a:r>
            <a:endParaRPr lang="en-AU" dirty="0"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642985" cy="584835"/>
          </a:xfrm>
        </p:spPr>
        <p:txBody>
          <a:bodyPr/>
          <a:p>
            <a:pPr algn="ctr" latinLnBrk="0"/>
            <a:r>
              <a:rPr lang="de-DE" altLang="en-US" b="1" dirty="0">
                <a:latin typeface="Calibri" charset="0"/>
                <a:cs typeface="DejaVu Sans" panose="020B0603030804020204" charset="0"/>
                <a:sym typeface="+mn-ea"/>
              </a:rPr>
              <a:t>Example: Consolidation</a:t>
            </a:r>
            <a:endParaRPr lang="de-DE" altLang="en-US" b="1" dirty="0"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82739" y="4573270"/>
            <a:ext cx="1694130" cy="4381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326005" y="4613275"/>
            <a:ext cx="374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latin typeface="Calibri" charset="0"/>
              </a:rPr>
              <a:t>=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4558030" y="4595495"/>
            <a:ext cx="374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latin typeface="Calibri" charset="0"/>
              </a:rPr>
              <a:t>+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2772410" y="4577080"/>
            <a:ext cx="1660286" cy="404256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1.0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4989830" y="4573270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550725" y="4013835"/>
            <a:ext cx="1722598" cy="40814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proposed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9" name="Text Box 38"/>
          <p:cNvSpPr txBox="1"/>
          <p:nvPr/>
        </p:nvSpPr>
        <p:spPr>
          <a:xfrm>
            <a:off x="2326005" y="4041140"/>
            <a:ext cx="374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latin typeface="Calibri" charset="0"/>
              </a:rPr>
              <a:t>=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40" name="Text Box 39"/>
          <p:cNvSpPr txBox="1"/>
          <p:nvPr/>
        </p:nvSpPr>
        <p:spPr>
          <a:xfrm>
            <a:off x="4558030" y="4023360"/>
            <a:ext cx="374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latin typeface="Calibri" charset="0"/>
              </a:rPr>
              <a:t>+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>
            <a:off x="2772410" y="4004945"/>
            <a:ext cx="1660286" cy="404256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1.0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4989830" y="4001135"/>
            <a:ext cx="172259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proposed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0" name="Text Box 69"/>
          <p:cNvSpPr txBox="1"/>
          <p:nvPr/>
        </p:nvSpPr>
        <p:spPr>
          <a:xfrm>
            <a:off x="597573" y="5149215"/>
            <a:ext cx="1664462" cy="40843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1.2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1" name="Text Box 70"/>
          <p:cNvSpPr txBox="1"/>
          <p:nvPr/>
        </p:nvSpPr>
        <p:spPr>
          <a:xfrm>
            <a:off x="2326005" y="5189220"/>
            <a:ext cx="374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latin typeface="Calibri" charset="0"/>
              </a:rPr>
              <a:t>=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72" name="Text Box 71"/>
          <p:cNvSpPr txBox="1"/>
          <p:nvPr/>
        </p:nvSpPr>
        <p:spPr>
          <a:xfrm>
            <a:off x="4558030" y="5171440"/>
            <a:ext cx="374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latin typeface="Calibri" charset="0"/>
              </a:rPr>
              <a:t>+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73" name="Text Box 72"/>
          <p:cNvSpPr txBox="1"/>
          <p:nvPr/>
        </p:nvSpPr>
        <p:spPr>
          <a:xfrm>
            <a:off x="2772410" y="5153025"/>
            <a:ext cx="1660286" cy="404256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1.0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4" name="Text Box 73"/>
          <p:cNvSpPr txBox="1"/>
          <p:nvPr/>
        </p:nvSpPr>
        <p:spPr>
          <a:xfrm>
            <a:off x="4989830" y="5149215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5" name="Text Box 74"/>
          <p:cNvSpPr txBox="1"/>
          <p:nvPr/>
        </p:nvSpPr>
        <p:spPr>
          <a:xfrm>
            <a:off x="6782435" y="5173345"/>
            <a:ext cx="374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latin typeface="Calibri" charset="0"/>
              </a:rPr>
              <a:t>+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76" name="Text Box 75"/>
          <p:cNvSpPr txBox="1"/>
          <p:nvPr/>
        </p:nvSpPr>
        <p:spPr>
          <a:xfrm>
            <a:off x="7214235" y="5151120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1.2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7" name="Text Box 76"/>
          <p:cNvSpPr txBox="1"/>
          <p:nvPr/>
        </p:nvSpPr>
        <p:spPr>
          <a:xfrm>
            <a:off x="2772219" y="5728970"/>
            <a:ext cx="1694130" cy="4381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9" name="Text Box 78"/>
          <p:cNvSpPr txBox="1"/>
          <p:nvPr/>
        </p:nvSpPr>
        <p:spPr>
          <a:xfrm>
            <a:off x="4558030" y="5765800"/>
            <a:ext cx="374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latin typeface="Calibri" charset="0"/>
              </a:rPr>
              <a:t>+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80" name="Text Box 79"/>
          <p:cNvSpPr txBox="1"/>
          <p:nvPr/>
        </p:nvSpPr>
        <p:spPr>
          <a:xfrm>
            <a:off x="4989830" y="5743575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1.2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1" name="Text Box 80"/>
          <p:cNvSpPr txBox="1"/>
          <p:nvPr/>
        </p:nvSpPr>
        <p:spPr>
          <a:xfrm>
            <a:off x="692150" y="1560195"/>
            <a:ext cx="1660286" cy="404256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1.0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2" name="Text Box 81"/>
          <p:cNvSpPr txBox="1"/>
          <p:nvPr/>
        </p:nvSpPr>
        <p:spPr>
          <a:xfrm>
            <a:off x="2640330" y="1557020"/>
            <a:ext cx="1722218" cy="407768"/>
          </a:xfrm>
          <a:prstGeom prst="roundRect">
            <a:avLst/>
          </a:prstGeom>
          <a:solidFill>
            <a:schemeClr val="accent2"/>
          </a:solidFill>
          <a:ln>
            <a:solidFill>
              <a:srgbClr val="FF8000"/>
            </a:solidFill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proposed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84" name="Straight Arrow Connector 83"/>
          <p:cNvCxnSpPr>
            <a:stCxn id="81" idx="3"/>
            <a:endCxn id="82" idx="1"/>
          </p:cNvCxnSpPr>
          <p:nvPr/>
        </p:nvCxnSpPr>
        <p:spPr>
          <a:xfrm flipV="1">
            <a:off x="2352675" y="1760855"/>
            <a:ext cx="287655" cy="1905"/>
          </a:xfrm>
          <a:prstGeom prst="straightConnector1">
            <a:avLst/>
          </a:prstGeom>
          <a:solidFill>
            <a:schemeClr val="accent5"/>
          </a:solidFill>
          <a:ln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Text Box 85"/>
          <p:cNvSpPr txBox="1"/>
          <p:nvPr/>
        </p:nvSpPr>
        <p:spPr>
          <a:xfrm>
            <a:off x="4644390" y="1556385"/>
            <a:ext cx="160448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adopted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87" name="Straight Arrow Connector 86"/>
          <p:cNvCxnSpPr>
            <a:stCxn id="82" idx="3"/>
            <a:endCxn id="86" idx="1"/>
          </p:cNvCxnSpPr>
          <p:nvPr/>
        </p:nvCxnSpPr>
        <p:spPr>
          <a:xfrm>
            <a:off x="4362450" y="1760855"/>
            <a:ext cx="281940" cy="0"/>
          </a:xfrm>
          <a:prstGeom prst="straightConnector1">
            <a:avLst/>
          </a:prstGeom>
          <a:ln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Text Box 92"/>
          <p:cNvSpPr txBox="1"/>
          <p:nvPr/>
        </p:nvSpPr>
        <p:spPr>
          <a:xfrm>
            <a:off x="2628265" y="2572385"/>
            <a:ext cx="1718706" cy="4042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1.2 proposed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6528435" y="1556385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96" name="Straight Arrow Connector 95"/>
          <p:cNvCxnSpPr>
            <a:stCxn id="86" idx="3"/>
            <a:endCxn id="95" idx="1"/>
          </p:cNvCxnSpPr>
          <p:nvPr/>
        </p:nvCxnSpPr>
        <p:spPr>
          <a:xfrm>
            <a:off x="6249035" y="1760855"/>
            <a:ext cx="279400" cy="0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Text Box 98"/>
          <p:cNvSpPr txBox="1"/>
          <p:nvPr/>
        </p:nvSpPr>
        <p:spPr>
          <a:xfrm>
            <a:off x="4644390" y="2568575"/>
            <a:ext cx="160448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1.2 adopted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100" name="Straight Arrow Connector 99"/>
          <p:cNvCxnSpPr>
            <a:stCxn id="93" idx="3"/>
            <a:endCxn id="99" idx="1"/>
          </p:cNvCxnSpPr>
          <p:nvPr/>
        </p:nvCxnSpPr>
        <p:spPr>
          <a:xfrm flipV="1">
            <a:off x="4347210" y="2773045"/>
            <a:ext cx="297180" cy="190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 Box 100"/>
          <p:cNvSpPr txBox="1"/>
          <p:nvPr/>
        </p:nvSpPr>
        <p:spPr>
          <a:xfrm>
            <a:off x="6528435" y="2564765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1.2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102" name="Straight Arrow Connector 101"/>
          <p:cNvCxnSpPr>
            <a:stCxn id="99" idx="3"/>
            <a:endCxn id="101" idx="1"/>
          </p:cNvCxnSpPr>
          <p:nvPr/>
        </p:nvCxnSpPr>
        <p:spPr>
          <a:xfrm flipV="1">
            <a:off x="6249035" y="2769235"/>
            <a:ext cx="279400" cy="3810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95" idx="2"/>
            <a:endCxn id="93" idx="0"/>
          </p:cNvCxnSpPr>
          <p:nvPr/>
        </p:nvCxnSpPr>
        <p:spPr>
          <a:xfrm rot="5400000">
            <a:off x="5120640" y="332105"/>
            <a:ext cx="607695" cy="3872865"/>
          </a:xfrm>
          <a:prstGeom prst="bentConnector3">
            <a:avLst>
              <a:gd name="adj1" fmla="val 50052"/>
            </a:avLst>
          </a:prstGeom>
          <a:ln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-38100" y="3356610"/>
            <a:ext cx="9362440" cy="1905"/>
          </a:xfrm>
          <a:prstGeom prst="straightConnector1">
            <a:avLst/>
          </a:prstGeom>
          <a:solidFill>
            <a:schemeClr val="accent5"/>
          </a:solidFill>
          <a:ln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 Box 107"/>
          <p:cNvSpPr txBox="1"/>
          <p:nvPr/>
        </p:nvSpPr>
        <p:spPr>
          <a:xfrm>
            <a:off x="2326005" y="5189220"/>
            <a:ext cx="374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latin typeface="Calibri" charset="0"/>
              </a:rPr>
              <a:t>=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110" name="Text Box 109"/>
          <p:cNvSpPr txBox="1"/>
          <p:nvPr/>
        </p:nvSpPr>
        <p:spPr>
          <a:xfrm>
            <a:off x="2309495" y="5763260"/>
            <a:ext cx="374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latin typeface="Calibri" charset="0"/>
              </a:rPr>
              <a:t>=</a:t>
            </a:r>
            <a:endParaRPr lang="de-DE" altLang="en-US" dirty="0" smtClean="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9" grpId="0" bldLvl="0" animBg="1"/>
      <p:bldP spid="40" grpId="0" bldLvl="0" animBg="1"/>
      <p:bldP spid="46" grpId="0" bldLvl="0" animBg="1"/>
      <p:bldP spid="47" grpId="0" bldLvl="0" animBg="1"/>
      <p:bldP spid="14" grpId="0" bldLvl="0" animBg="1"/>
      <p:bldP spid="15" grpId="0" bldLvl="0" animBg="1"/>
      <p:bldP spid="22" grpId="0" bldLvl="0" animBg="1"/>
      <p:bldP spid="23" grpId="0" bldLvl="0" animBg="1"/>
      <p:bldP spid="25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9" grpId="0" bldLvl="0" animBg="1"/>
      <p:bldP spid="80" grpId="0" bldLvl="0" animBg="1"/>
      <p:bldP spid="108" grpId="0" bldLvl="0" animBg="1"/>
      <p:bldP spid="1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642985" cy="584835"/>
          </a:xfrm>
        </p:spPr>
        <p:txBody>
          <a:bodyPr/>
          <a:p>
            <a:pPr algn="ctr" latinLnBrk="0"/>
            <a:r>
              <a:rPr lang="de-DE" b="1" dirty="0">
                <a:latin typeface="Calibri" charset="0"/>
                <a:cs typeface="DejaVu Sans" panose="020B0603030804020204" charset="0"/>
                <a:sym typeface="+mn-ea"/>
              </a:rPr>
              <a:t>Terminology</a:t>
            </a:r>
            <a:endParaRPr lang="de-DE" b="1" dirty="0">
              <a:latin typeface="Calibri" charset="0"/>
              <a:cs typeface="DejaVu Sans" panose="020B060303080402020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700020" y="3572510"/>
            <a:ext cx="2806065" cy="864235"/>
          </a:xfrm>
          <a:prstGeom prst="roundRect">
            <a:avLst>
              <a:gd name="adj" fmla="val 10433"/>
            </a:avLst>
          </a:prstGeom>
          <a:solidFill>
            <a:srgbClr val="00B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  <a:cs typeface="Arial" panose="02080604020202020204" pitchFamily="34" charset="0"/>
              </a:rPr>
              <a:t>Consolidation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  <a:cs typeface="Arial" panose="0208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15920" y="4004310"/>
            <a:ext cx="4071620" cy="221805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endParaRPr lang="de-DE" altLang="en-US" sz="900" dirty="0" smtClean="0">
              <a:solidFill>
                <a:schemeClr val="tx1"/>
              </a:solidFill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25" name="Left Arrow 24"/>
          <p:cNvSpPr/>
          <p:nvPr/>
        </p:nvSpPr>
        <p:spPr>
          <a:xfrm rot="10800000">
            <a:off x="4057015" y="5342890"/>
            <a:ext cx="1538605" cy="25654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000" dirty="0" smtClean="0">
              <a:solidFill>
                <a:srgbClr val="00B050"/>
              </a:solidFill>
              <a:latin typeface="Calibri" charset="0"/>
              <a:cs typeface="Arial" panose="0208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000" dirty="0" smtClean="0">
              <a:solidFill>
                <a:srgbClr val="00B050"/>
              </a:solidFill>
              <a:latin typeface="Calibri" charset="0"/>
              <a:cs typeface="Arial" panose="0208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000" dirty="0" smtClean="0">
              <a:solidFill>
                <a:srgbClr val="00B050"/>
              </a:solidFill>
              <a:latin typeface="Calibri" charset="0"/>
              <a:cs typeface="Arial" panose="02080604020202020204" pitchFamily="34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5667828" y="5271135"/>
            <a:ext cx="1062085" cy="449310"/>
          </a:xfrm>
          <a:prstGeom prst="roundRect">
            <a:avLst/>
          </a:prstGeom>
          <a:solidFill>
            <a:srgbClr val="00B050"/>
          </a:solidFill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 smtClean="0">
                <a:solidFill>
                  <a:schemeClr val="bg1"/>
                </a:solidFill>
                <a:latin typeface="Calibri" charset="0"/>
              </a:rPr>
              <a:t>Consolidated</a:t>
            </a:r>
            <a:endParaRPr lang="de-DE" altLang="en-US" sz="1000" dirty="0" smtClean="0">
              <a:solidFill>
                <a:schemeClr val="bg1"/>
              </a:solidFill>
              <a:latin typeface="Calibri" charset="0"/>
            </a:endParaRPr>
          </a:p>
          <a:p>
            <a:pPr algn="ctr"/>
            <a:r>
              <a:rPr lang="de-DE" altLang="en-US" sz="1000" dirty="0" smtClean="0">
                <a:solidFill>
                  <a:schemeClr val="bg1"/>
                </a:solidFill>
                <a:latin typeface="Calibri" charset="0"/>
              </a:rPr>
              <a:t>Document</a:t>
            </a:r>
            <a:endParaRPr lang="de-DE" altLang="en-US" sz="100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8" name="Left Arrow 27"/>
          <p:cNvSpPr/>
          <p:nvPr/>
        </p:nvSpPr>
        <p:spPr>
          <a:xfrm rot="16200000">
            <a:off x="4487545" y="4940300"/>
            <a:ext cx="566420" cy="220345"/>
          </a:xfrm>
          <a:prstGeom prst="leftArrow">
            <a:avLst/>
          </a:prstGeom>
          <a:solidFill>
            <a:srgbClr val="FF8000"/>
          </a:solidFill>
          <a:ln>
            <a:solidFill>
              <a:srgbClr val="FF8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000" dirty="0" smtClean="0">
              <a:solidFill>
                <a:schemeClr val="tx1"/>
              </a:solidFill>
              <a:cs typeface="Arial" panose="02080604020202020204" pitchFamily="34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4248150" y="5631180"/>
            <a:ext cx="1046480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solidFill>
                  <a:srgbClr val="00B050"/>
                </a:solidFill>
                <a:latin typeface="Calibri" charset="0"/>
              </a:rPr>
              <a:t>Consolidation</a:t>
            </a:r>
            <a:endParaRPr lang="de-DE" altLang="en-US" sz="1000" dirty="0" smtClean="0">
              <a:solidFill>
                <a:srgbClr val="00B050"/>
              </a:solidFill>
              <a:latin typeface="Calibri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4356235" y="4292600"/>
            <a:ext cx="891270" cy="449310"/>
          </a:xfrm>
          <a:prstGeom prst="roundRect">
            <a:avLst/>
          </a:prstGeom>
          <a:solidFill>
            <a:schemeClr val="accent2"/>
          </a:solidFill>
          <a:ln>
            <a:solidFill>
              <a:srgbClr val="FF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 smtClean="0">
                <a:solidFill>
                  <a:schemeClr val="bg1"/>
                </a:solidFill>
                <a:latin typeface="Calibri" charset="0"/>
              </a:rPr>
              <a:t>Delta </a:t>
            </a:r>
            <a:endParaRPr lang="de-DE" altLang="en-US" sz="1000" dirty="0" smtClean="0">
              <a:solidFill>
                <a:schemeClr val="bg1"/>
              </a:solidFill>
              <a:latin typeface="Calibri" charset="0"/>
            </a:endParaRPr>
          </a:p>
          <a:p>
            <a:pPr algn="ctr"/>
            <a:r>
              <a:rPr lang="de-DE" altLang="en-US" sz="1000" dirty="0" smtClean="0">
                <a:solidFill>
                  <a:schemeClr val="bg1"/>
                </a:solidFill>
                <a:latin typeface="Calibri" charset="0"/>
              </a:rPr>
              <a:t>Document</a:t>
            </a:r>
            <a:endParaRPr lang="de-DE" altLang="en-US" sz="100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3132273" y="5271135"/>
            <a:ext cx="891270" cy="449310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 smtClean="0">
                <a:solidFill>
                  <a:schemeClr val="bg1"/>
                </a:solidFill>
                <a:latin typeface="Calibri" charset="0"/>
              </a:rPr>
              <a:t>Base </a:t>
            </a:r>
            <a:endParaRPr lang="de-DE" altLang="en-US" sz="1000" dirty="0" smtClean="0">
              <a:solidFill>
                <a:schemeClr val="bg1"/>
              </a:solidFill>
              <a:latin typeface="Calibri" charset="0"/>
            </a:endParaRPr>
          </a:p>
          <a:p>
            <a:pPr algn="ctr"/>
            <a:r>
              <a:rPr lang="de-DE" altLang="en-US" sz="1000" dirty="0" smtClean="0">
                <a:solidFill>
                  <a:schemeClr val="bg1"/>
                </a:solidFill>
                <a:latin typeface="Calibri" charset="0"/>
              </a:rPr>
              <a:t>Document</a:t>
            </a:r>
            <a:endParaRPr lang="de-DE" altLang="en-US" sz="100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80380" y="1772920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accent2"/>
          </a:solidFill>
          <a:ln>
            <a:solidFill>
              <a:srgbClr val="CB6C1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  <a:cs typeface="Arial" panose="02080604020202020204" pitchFamily="34" charset="0"/>
              </a:rPr>
              <a:t>Delta Document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  <a:cs typeface="Arial" panose="0208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6915" y="2205355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rgbClr val="CB6C1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Calibri" charset="0"/>
                <a:cs typeface="DejaVu Sans" panose="020B0603030804020204" charset="0"/>
                <a:sym typeface="+mn-ea"/>
              </a:rPr>
              <a:t>Merely contains instructions how to amend base document in order to create new version</a:t>
            </a:r>
            <a:endParaRPr lang="de-DE" altLang="en-US" sz="900" dirty="0" smtClean="0">
              <a:solidFill>
                <a:schemeClr val="tx1"/>
              </a:solidFill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750" y="1772920"/>
            <a:ext cx="2806065" cy="864235"/>
          </a:xfrm>
          <a:prstGeom prst="roundRect">
            <a:avLst>
              <a:gd name="adj" fmla="val 10433"/>
            </a:avLst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  <a:cs typeface="Arial" panose="02080604020202020204" pitchFamily="34" charset="0"/>
              </a:rPr>
              <a:t>Base Document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  <a:cs typeface="Arial" panose="0208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650" y="2205355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Calibri" charset="0"/>
                <a:cs typeface="DejaVu Sans" panose="020B0603030804020204" charset="0"/>
                <a:sym typeface="+mn-ea"/>
              </a:rPr>
              <a:t>Contains every element of the regulation according to its current version </a:t>
            </a:r>
            <a:endParaRPr lang="de-DE" altLang="en-US" sz="900" dirty="0" smtClean="0">
              <a:solidFill>
                <a:schemeClr val="tx1"/>
              </a:solidFill>
              <a:latin typeface="Calibri" charset="0"/>
              <a:cs typeface="DejaVu Sans" panose="020B060303080402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350" y="2204720"/>
            <a:ext cx="5081905" cy="2929255"/>
          </a:xfrm>
          <a:prstGeom prst="rect">
            <a:avLst/>
          </a:prstGeom>
          <a:ln w="28575" cmpd="sng">
            <a:solidFill>
              <a:srgbClr val="0065BD"/>
            </a:solidFill>
            <a:prstDash val="soli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9795" y="1340485"/>
            <a:ext cx="1822450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251460" y="765175"/>
            <a:ext cx="8642985" cy="2728595"/>
          </a:xfrm>
        </p:spPr>
        <p:txBody>
          <a:bodyPr/>
          <a:p>
            <a:pPr algn="ctr" latinLnBrk="0">
              <a:lnSpc>
                <a:spcPct val="150000"/>
              </a:lnSpc>
            </a:pP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What is currently being done </a:t>
            </a:r>
            <a:b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in the </a:t>
            </a:r>
            <a:r>
              <a:rPr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industry</a:t>
            </a: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?</a:t>
            </a:r>
            <a:endParaRPr alt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372225" y="5229225"/>
            <a:ext cx="2526030" cy="132207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de-DE" altLang="en-US" sz="1200" b="1" dirty="0" smtClean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 Motivation</a:t>
            </a:r>
            <a:endParaRPr lang="de-DE" altLang="en-US" sz="1200" b="1" dirty="0" smtClean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 Automatic Consolidation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</a:t>
            </a:r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2.1. Research Questions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2.2. Existing Solutions   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2.3. Thesis Contribution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3. Timeline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4. Recap &amp; Questions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Current Practice in Industry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graphicFrame>
        <p:nvGraphicFramePr>
          <p:cNvPr id="33" name="Object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8130" y="155511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8130" y="155511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27190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3" imgW="1143000" imgH="1143000" progId="Package">
                  <p:link updateAutomatic="1"/>
                </p:oleObj>
              </mc:Choice>
              <mc:Fallback>
                <p:oleObj name="" r:id="rId3" imgW="1143000" imgH="1143000" progId="Package">
                  <p:link updateAutomatic="1"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7190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75740" y="205232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5" imgW="1143000" imgH="1143000" progId="Package">
                  <p:link updateAutomatic="1"/>
                </p:oleObj>
              </mc:Choice>
              <mc:Fallback>
                <p:oleObj name="" r:id="rId5" imgW="1143000" imgH="1143000" progId="Package">
                  <p:link updateAutomatic="1"/>
                  <p:pic>
                    <p:nvPicPr>
                      <p:cNvPr id="0" name="Picture 3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740" y="205232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84785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1143000" imgH="1143000" progId="Package">
                  <p:link updateAutomatic="1"/>
                </p:oleObj>
              </mc:Choice>
              <mc:Fallback>
                <p:oleObj name="" r:id="rId7" imgW="1143000" imgH="1143000" progId="Package">
                  <p:link updateAutomatic="1"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4375" y="184785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 Diagonal Corner Rectangle 19"/>
          <p:cNvSpPr/>
          <p:nvPr/>
        </p:nvSpPr>
        <p:spPr>
          <a:xfrm>
            <a:off x="1115695" y="1271905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19450" y="2559050"/>
            <a:ext cx="704850" cy="72580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Object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74510" y="529653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74510" y="529653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 Diagonal Corner Rectangle 40"/>
          <p:cNvSpPr/>
          <p:nvPr/>
        </p:nvSpPr>
        <p:spPr>
          <a:xfrm>
            <a:off x="6084570" y="4940935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588760" y="6301740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578610" y="2636520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40425" y="4364990"/>
            <a:ext cx="582295" cy="54546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4140200" y="1271905"/>
            <a:ext cx="4682490" cy="1162227"/>
          </a:xfrm>
          <a:prstGeom prst="roundRect">
            <a:avLst>
              <a:gd name="adj" fmla="val 778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Issues with </a:t>
            </a:r>
            <a:r>
              <a:rPr 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manual consolidation</a:t>
            </a: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:</a:t>
            </a:r>
            <a:b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  <a:t>- slow</a:t>
            </a:r>
            <a:b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  <a:t>- non-repeatable actions, mistakes are </a:t>
            </a:r>
            <a:r>
              <a:rPr lang="de-DE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  <a:t>h</a:t>
            </a:r>
            <a: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  <a:t>ard to trace</a:t>
            </a:r>
            <a:b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  <a:t>- only input / output, little information about amendment logic</a:t>
            </a:r>
            <a:endParaRPr lang="en-US" altLang="en-US" sz="1200" dirty="0" smtClean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23850" y="4725035"/>
            <a:ext cx="4464050" cy="1705937"/>
          </a:xfrm>
          <a:prstGeom prst="roundRect">
            <a:avLst>
              <a:gd name="adj" fmla="val 759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 latinLnBrk="0">
              <a:lnSpc>
                <a:spcPct val="150000"/>
              </a:lnSpc>
            </a:pP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Issues with </a:t>
            </a:r>
            <a:r>
              <a:rPr 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PDF format</a:t>
            </a: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:</a:t>
            </a:r>
            <a:b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  <a:t>- not machine readable</a:t>
            </a:r>
            <a:b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  <a:t>- cannot be enriched with further information</a:t>
            </a:r>
            <a:b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  <a:t>- no easy comparison between versions</a:t>
            </a:r>
            <a:b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sz="1200" dirty="0">
                <a:latin typeface="DejaVu Sans" panose="020B0603030804020204" charset="0"/>
                <a:cs typeface="DejaVu Sans" panose="020B0603030804020204" charset="0"/>
                <a:sym typeface="+mn-ea"/>
              </a:rPr>
              <a:t>- not easily searchable / analysable across documents</a:t>
            </a:r>
            <a:endParaRPr lang="en-US" altLang="en-US" sz="1200" dirty="0" smtClean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96280" y="2433955"/>
            <a:ext cx="685165" cy="850900"/>
          </a:xfrm>
          <a:prstGeom prst="straightConnector1">
            <a:avLst/>
          </a:prstGeom>
          <a:ln w="3175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480185" y="2632710"/>
            <a:ext cx="499745" cy="2092325"/>
          </a:xfrm>
          <a:prstGeom prst="straightConnector1">
            <a:avLst/>
          </a:prstGeom>
          <a:ln w="3175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41" idx="2"/>
          </p:cNvCxnSpPr>
          <p:nvPr/>
        </p:nvCxnSpPr>
        <p:spPr>
          <a:xfrm>
            <a:off x="4787900" y="5578475"/>
            <a:ext cx="1296670" cy="43180"/>
          </a:xfrm>
          <a:prstGeom prst="straightConnector1">
            <a:avLst/>
          </a:prstGeom>
          <a:ln w="3175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564255" y="3284855"/>
            <a:ext cx="230060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Manual Consolidation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80155" y="3716655"/>
            <a:ext cx="2248535" cy="64262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6845" y="3860800"/>
            <a:ext cx="533400" cy="280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1700" y="3789045"/>
            <a:ext cx="384810" cy="2108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2090" y="3816985"/>
            <a:ext cx="631825" cy="332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rcRect t="33896" b="26577"/>
          <a:stretch>
            <a:fillRect/>
          </a:stretch>
        </p:blipFill>
        <p:spPr>
          <a:xfrm>
            <a:off x="4622165" y="4076700"/>
            <a:ext cx="563880" cy="222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20" grpId="0" animBg="1"/>
      <p:bldP spid="41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844675"/>
            <a:ext cx="4961255" cy="2845435"/>
          </a:xfrm>
          <a:prstGeom prst="rect">
            <a:avLst/>
          </a:prstGeom>
          <a:ln w="15875" cmpd="sng">
            <a:solidFill>
              <a:srgbClr val="0065BD"/>
            </a:solidFill>
            <a:prstDash val="solid"/>
          </a:ln>
        </p:spPr>
      </p:pic>
      <p:sp>
        <p:nvSpPr>
          <p:cNvPr id="10" name="Text Box 9"/>
          <p:cNvSpPr txBox="1"/>
          <p:nvPr/>
        </p:nvSpPr>
        <p:spPr>
          <a:xfrm>
            <a:off x="2339975" y="1412875"/>
            <a:ext cx="424688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Manual task that is often repeated?</a:t>
            </a: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619885" y="1438910"/>
            <a:ext cx="5486400" cy="3657600"/>
          </a:xfrm>
          <a:prstGeom prst="mathMultiply">
            <a:avLst/>
          </a:prstGeom>
          <a:solidFill>
            <a:srgbClr val="FF7373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251460" y="765175"/>
            <a:ext cx="8642985" cy="2728595"/>
          </a:xfrm>
        </p:spPr>
        <p:txBody>
          <a:bodyPr/>
          <a:p>
            <a:pPr algn="ctr" latinLnBrk="0">
              <a:lnSpc>
                <a:spcPct val="150000"/>
              </a:lnSpc>
            </a:pPr>
            <a:r>
              <a:rPr altLang="en-US" sz="2000" dirty="0">
                <a:latin typeface="DejaVu Sans" panose="020B0603030804020204" charset="0"/>
                <a:cs typeface="DejaVu Sans" panose="020B0603030804020204" charset="0"/>
                <a:sym typeface="+mn-ea"/>
              </a:rPr>
              <a:t>Ultimate Goal: </a:t>
            </a:r>
            <a:br>
              <a:rPr altLang="en-US" sz="2000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Automatic Consolidation</a:t>
            </a:r>
            <a:endParaRPr altLang="en-US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372225" y="5229225"/>
            <a:ext cx="2526030" cy="129159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1. Motivation</a:t>
            </a:r>
            <a:endParaRPr lang="de-DE" altLang="en-US" sz="1200" dirty="0" smtClean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b="1" dirty="0" smtClean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2. Automatic Consolidation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  2.1. Research Questions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  2.2. Existing Solutions   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  2.3. Thesis Contribution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3. Timeline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4. Recap &amp; Questions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07950" y="188595"/>
            <a:ext cx="8642985" cy="935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Automatic Consolidation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Happy Path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3" name="Object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8130" y="155511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8130" y="155511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27190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3" imgW="1143000" imgH="1143000" progId="Package">
                  <p:link updateAutomatic="1"/>
                </p:oleObj>
              </mc:Choice>
              <mc:Fallback>
                <p:oleObj name="" r:id="rId3" imgW="1143000" imgH="1143000" progId="Package">
                  <p:link updateAutomatic="1"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7190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75740" y="205232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5" imgW="1143000" imgH="1143000" progId="Package">
                  <p:link updateAutomatic="1"/>
                </p:oleObj>
              </mc:Choice>
              <mc:Fallback>
                <p:oleObj name="" r:id="rId5" imgW="1143000" imgH="1143000" progId="Package">
                  <p:link updateAutomatic="1"/>
                  <p:pic>
                    <p:nvPicPr>
                      <p:cNvPr id="0" name="Picture 3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740" y="205232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84785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1143000" imgH="1143000" progId="Package">
                  <p:link updateAutomatic="1"/>
                </p:oleObj>
              </mc:Choice>
              <mc:Fallback>
                <p:oleObj name="" r:id="rId7" imgW="1143000" imgH="1143000" progId="Package">
                  <p:link updateAutomatic="1"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4375" y="184785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 Diagonal Corner Rectangle 19"/>
          <p:cNvSpPr/>
          <p:nvPr/>
        </p:nvSpPr>
        <p:spPr>
          <a:xfrm>
            <a:off x="1115695" y="1268730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36235" y="1412240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Parse / Translate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398260" y="3076575"/>
            <a:ext cx="248666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 smtClean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b="1" dirty="0" smtClean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+</a:t>
            </a:r>
            <a:endParaRPr 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</a:t>
            </a:r>
            <a:endParaRPr lang="de-DE" altLang="en-US" b="1" dirty="0" smtClean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Instructions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62045" y="3216275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Engine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323215" y="3076575"/>
            <a:ext cx="254635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Consolidated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cxnSp>
        <p:nvCxnSpPr>
          <p:cNvPr id="32" name="Straight Arrow Connector 31"/>
          <p:cNvCxnSpPr>
            <a:stCxn id="20" idx="0"/>
            <a:endCxn id="21" idx="1"/>
          </p:cNvCxnSpPr>
          <p:nvPr/>
        </p:nvCxnSpPr>
        <p:spPr>
          <a:xfrm>
            <a:off x="3275965" y="1949450"/>
            <a:ext cx="2160270" cy="317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22" idx="4"/>
          </p:cNvCxnSpPr>
          <p:nvPr/>
        </p:nvCxnSpPr>
        <p:spPr>
          <a:xfrm>
            <a:off x="6264275" y="2492375"/>
            <a:ext cx="474345" cy="5842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3" idx="3"/>
          </p:cNvCxnSpPr>
          <p:nvPr/>
        </p:nvCxnSpPr>
        <p:spPr>
          <a:xfrm flipH="1" flipV="1">
            <a:off x="5318125" y="3756660"/>
            <a:ext cx="1080135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26" idx="0"/>
          </p:cNvCxnSpPr>
          <p:nvPr/>
        </p:nvCxnSpPr>
        <p:spPr>
          <a:xfrm flipH="1">
            <a:off x="2869565" y="3756660"/>
            <a:ext cx="7924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51685" y="5085080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Renderer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1" name="Object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06085" y="530098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6085" y="530098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 Diagonal Corner Rectangle 40"/>
          <p:cNvSpPr/>
          <p:nvPr/>
        </p:nvSpPr>
        <p:spPr>
          <a:xfrm>
            <a:off x="4716145" y="4945380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2" name="Straight Arrow Connector 41"/>
          <p:cNvCxnSpPr>
            <a:stCxn id="26" idx="1"/>
            <a:endCxn id="30" idx="0"/>
          </p:cNvCxnSpPr>
          <p:nvPr/>
        </p:nvCxnSpPr>
        <p:spPr>
          <a:xfrm>
            <a:off x="2529205" y="4437380"/>
            <a:ext cx="350520" cy="6477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3"/>
            <a:endCxn id="41" idx="2"/>
          </p:cNvCxnSpPr>
          <p:nvPr/>
        </p:nvCxnSpPr>
        <p:spPr>
          <a:xfrm>
            <a:off x="3707765" y="5625465"/>
            <a:ext cx="10083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6973570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27735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220335" y="6306185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578610" y="2636520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  <p:bldP spid="23" grpId="0" animBg="1"/>
      <p:bldP spid="26" grpId="0" animBg="1"/>
      <p:bldP spid="3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43940" y="1833880"/>
            <a:ext cx="6541135" cy="3169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indent="0" eaLnBrk="1" latinLnBrk="0" hangingPunct="1">
              <a:lnSpc>
                <a:spcPct val="100000"/>
              </a:lnSpc>
              <a:spcAft>
                <a:spcPts val="1500"/>
              </a:spcAft>
              <a:buNone/>
            </a:pPr>
            <a:r>
              <a:rPr lang="de-DE" altLang="en-US" sz="2400" b="1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Research Questions:</a:t>
            </a:r>
            <a:endParaRPr lang="de-DE" altLang="en-US" sz="24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342900" indent="-342900" eaLnBrk="1" latinLnBrk="0" hangingPunct="1">
              <a:spcAft>
                <a:spcPts val="1500"/>
              </a:spcAft>
              <a:buAutoNum type="arabicPeriod"/>
            </a:pP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What are the </a:t>
            </a:r>
            <a:r>
              <a:rPr lang="de-DE" altLang="en-US" b="1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existing approaches </a:t>
            </a: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to deal with (automatic) legal consolidation?</a:t>
            </a: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342900" indent="-342900" eaLnBrk="1" latinLnBrk="0" hangingPunct="1">
              <a:spcAft>
                <a:spcPts val="1500"/>
              </a:spcAft>
              <a:buAutoNum type="arabicPeriod"/>
            </a:pP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How to automatically </a:t>
            </a:r>
            <a:r>
              <a:rPr lang="de-DE" altLang="en-US" b="1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apply amending instructions </a:t>
            </a: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to regulations?</a:t>
            </a: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342900" indent="-342900" eaLnBrk="1" latinLnBrk="0" hangingPunct="1">
              <a:spcAft>
                <a:spcPts val="1500"/>
              </a:spcAft>
              <a:buAutoNum type="arabicPeriod"/>
            </a:pP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How </a:t>
            </a:r>
            <a:r>
              <a:rPr lang="de-DE" altLang="en-US" b="1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effective </a:t>
            </a: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is this approach in producing correctly consolidated documents?</a:t>
            </a: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342900" indent="-342900">
              <a:buAutoNum type="arabicPeriod"/>
            </a:pP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367145" y="5229225"/>
            <a:ext cx="2526030" cy="129159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 Motivation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 Automatic Consolidation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</a:t>
            </a:r>
            <a:r>
              <a:rPr lang="de-DE" altLang="en-US" sz="1000" b="1" dirty="0" smtClean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2.1. Research Questions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2.2. Existing Solutions   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2.3. Thesis Contribution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3. Timeline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4. Recap &amp; Questions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251460" y="765175"/>
            <a:ext cx="8642985" cy="2728595"/>
          </a:xfrm>
        </p:spPr>
        <p:txBody>
          <a:bodyPr/>
          <a:p>
            <a:pPr algn="ctr" latinLnBrk="0">
              <a:lnSpc>
                <a:spcPct val="150000"/>
              </a:lnSpc>
            </a:pPr>
            <a:r>
              <a:rPr altLang="en-US" dirty="0">
                <a:latin typeface="Calibri" charset="0"/>
                <a:cs typeface="DejaVu Sans" panose="020B0603030804020204" charset="0"/>
                <a:sym typeface="+mn-ea"/>
              </a:rPr>
              <a:t>What is currently being done </a:t>
            </a:r>
            <a:br>
              <a:rPr altLang="en-US" dirty="0">
                <a:latin typeface="Calibri" charset="0"/>
                <a:cs typeface="DejaVu Sans" panose="020B0603030804020204" charset="0"/>
                <a:sym typeface="+mn-ea"/>
              </a:rPr>
            </a:br>
            <a:r>
              <a:rPr altLang="en-US" dirty="0">
                <a:latin typeface="Calibri" charset="0"/>
                <a:cs typeface="DejaVu Sans" panose="020B0603030804020204" charset="0"/>
                <a:sym typeface="+mn-ea"/>
              </a:rPr>
              <a:t>in </a:t>
            </a:r>
            <a:r>
              <a:rPr altLang="en-US" b="1" dirty="0">
                <a:latin typeface="Calibri" charset="0"/>
                <a:cs typeface="DejaVu Sans" panose="020B0603030804020204" charset="0"/>
                <a:sym typeface="+mn-ea"/>
              </a:rPr>
              <a:t>research</a:t>
            </a:r>
            <a:r>
              <a:rPr altLang="en-US" dirty="0">
                <a:latin typeface="Calibri" charset="0"/>
                <a:cs typeface="DejaVu Sans" panose="020B0603030804020204" charset="0"/>
                <a:sym typeface="+mn-ea"/>
              </a:rPr>
              <a:t>?</a:t>
            </a:r>
            <a:endParaRPr altLang="en-US" dirty="0"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367145" y="5229225"/>
            <a:ext cx="2526030" cy="129159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 Motivation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 Automatic Consolidation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2.1. Research Questions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</a:t>
            </a:r>
            <a:r>
              <a:rPr lang="de-DE" altLang="en-US" sz="1000" b="1" dirty="0" smtClean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2.2. Existing Solutions   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2.3. Thesis Contribution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3. Timeline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4. Recap &amp; Questions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3495" y="2276475"/>
            <a:ext cx="9120505" cy="2021205"/>
          </a:xfrm>
        </p:spPr>
        <p:txBody>
          <a:bodyPr/>
          <a:p>
            <a:pPr algn="ctr" latinLnBrk="0">
              <a:lnSpc>
                <a:spcPct val="200000"/>
              </a:lnSpc>
            </a:pPr>
            <a:r>
              <a:rPr lang="de-DE" altLang="en-US" dirty="0">
                <a:latin typeface="DejaVu Sans" panose="020B0603030804020204" charset="0"/>
                <a:cs typeface="DejaVu Sans" panose="020B0603030804020204" charset="0"/>
              </a:rPr>
              <a:t>Keeping track of different</a:t>
            </a:r>
            <a:br>
              <a:rPr lang="en-US" dirty="0">
                <a:latin typeface="DejaVu Sans" panose="020B0603030804020204" charset="0"/>
                <a:cs typeface="DejaVu Sans" panose="020B0603030804020204" charset="0"/>
              </a:rPr>
            </a:br>
            <a:r>
              <a:rPr lang="de-DE" altLang="en-US" dirty="0">
                <a:latin typeface="DejaVu Sans" panose="020B0603030804020204" charset="0"/>
                <a:cs typeface="DejaVu Sans" panose="020B0603030804020204" charset="0"/>
              </a:rPr>
              <a:t>r</a:t>
            </a:r>
            <a:r>
              <a:rPr lang="en-US" dirty="0">
                <a:latin typeface="DejaVu Sans" panose="020B0603030804020204" charset="0"/>
                <a:cs typeface="DejaVu Sans" panose="020B0603030804020204" charset="0"/>
              </a:rPr>
              <a:t>egulatory document</a:t>
            </a:r>
            <a:r>
              <a:rPr lang="de-DE" altLang="en-US" dirty="0">
                <a:latin typeface="DejaVu Sans" panose="020B0603030804020204" charset="0"/>
                <a:cs typeface="DejaVu Sans" panose="020B0603030804020204" charset="0"/>
              </a:rPr>
              <a:t> versions</a:t>
            </a:r>
            <a:br>
              <a:rPr lang="de-DE" altLang="en-US" dirty="0">
                <a:latin typeface="DejaVu Sans" panose="020B0603030804020204" charset="0"/>
                <a:cs typeface="DejaVu Sans" panose="020B0603030804020204" charset="0"/>
              </a:rPr>
            </a:br>
            <a:r>
              <a:rPr lang="de-DE" altLang="en-US" dirty="0">
                <a:latin typeface="DejaVu Sans" panose="020B0603030804020204" charset="0"/>
                <a:cs typeface="DejaVu Sans" panose="020B0603030804020204" charset="0"/>
              </a:rPr>
              <a:t>is messy and difficult!</a:t>
            </a:r>
            <a:endParaRPr lang="de-DE" alt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372225" y="5229225"/>
            <a:ext cx="2526030" cy="132207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de-DE" altLang="en-US" sz="1200" b="1" dirty="0" smtClean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 Motivation</a:t>
            </a:r>
            <a:endParaRPr lang="de-DE" altLang="en-US" sz="1200" b="1" dirty="0" smtClean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 Automatic Consolidation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</a:t>
            </a:r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2.1. Research Questions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2.2. Existing Solutions   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2.3. Thesis Contribution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3. Timeline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4. Recap &amp; Questions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250190" y="764540"/>
            <a:ext cx="8642985" cy="5140325"/>
          </a:xfrm>
        </p:spPr>
        <p:txBody>
          <a:bodyPr anchor="t" anchorCtr="0"/>
          <a:p>
            <a:pPr algn="l" latinLnBrk="0">
              <a:lnSpc>
                <a:spcPct val="150000"/>
              </a:lnSpc>
            </a:pP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Systematic </a:t>
            </a:r>
            <a:r>
              <a:rPr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Literature Review</a:t>
            </a:r>
            <a:endParaRPr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" y="1772920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Define Query String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7995" y="2205355"/>
            <a:ext cx="2869565" cy="144081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228600" marR="0" indent="-22860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AutoNum type="arabicPeriod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("consolidat*" OR "amend*" OR "modific*" OR "change" OR "version control" OR "version*")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228600" marR="0" indent="-22860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AutoNum type="arabicPeriod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("legal" OR "law" OR "norm" OR "regulat*" OR "legisl*")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228600" marR="0" indent="-22860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AutoNum type="arabicPeriod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("formaliz*" OR "automati*" OR "NLP*" OR "natural language processing" OR "machine learning")</a:t>
            </a:r>
            <a:b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0155" y="1772920"/>
            <a:ext cx="18097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Search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96055" y="2204720"/>
            <a:ext cx="1861820" cy="121793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Title only</a:t>
            </a:r>
            <a:r>
              <a:rPr lang="en-US" altLang="de-DE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</a:t>
            </a: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in: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Scopus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Web of Science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ACM Digital Library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Google Scholar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IEEExplore</a:t>
            </a: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88760" y="1772920"/>
            <a:ext cx="18097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Filter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04660" y="2204720"/>
            <a:ext cx="1861820" cy="49784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Apply exclusion- and inclusion criteria</a:t>
            </a:r>
            <a:endParaRPr lang="de-DE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605" y="4437380"/>
            <a:ext cx="186817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Backwards and Forwards Reference Search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2500" y="4437380"/>
            <a:ext cx="18097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Repeat Filtering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88760" y="4437380"/>
            <a:ext cx="18097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Summarize and Aggregate Results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5400000">
            <a:off x="3556635" y="474980"/>
            <a:ext cx="1734820" cy="6189345"/>
          </a:xfrm>
          <a:prstGeom prst="bentConnector3">
            <a:avLst>
              <a:gd name="adj1" fmla="val 72456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57525" y="1989455"/>
            <a:ext cx="72009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80380" y="1988820"/>
            <a:ext cx="1008380" cy="6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5" idx="1"/>
          </p:cNvCxnSpPr>
          <p:nvPr/>
        </p:nvCxnSpPr>
        <p:spPr>
          <a:xfrm>
            <a:off x="2263775" y="4869815"/>
            <a:ext cx="122872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>
            <a:off x="5302250" y="4869815"/>
            <a:ext cx="128651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796280" y="1844675"/>
            <a:ext cx="576580" cy="281940"/>
          </a:xfrm>
          <a:prstGeom prst="roundRect">
            <a:avLst>
              <a:gd name="adj" fmla="val 10433"/>
            </a:avLst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590</a:t>
            </a:r>
            <a:endParaRPr 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03065" y="3824605"/>
            <a:ext cx="576580" cy="281940"/>
          </a:xfrm>
          <a:prstGeom prst="roundRect">
            <a:avLst>
              <a:gd name="adj" fmla="val 10433"/>
            </a:avLst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17</a:t>
            </a:r>
            <a:endParaRPr 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89905" y="4728845"/>
            <a:ext cx="576580" cy="281940"/>
          </a:xfrm>
          <a:prstGeom prst="roundRect">
            <a:avLst>
              <a:gd name="adj" fmla="val 10433"/>
            </a:avLst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21</a:t>
            </a:r>
            <a:endParaRPr 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250190" y="764540"/>
            <a:ext cx="8642985" cy="5140325"/>
          </a:xfrm>
        </p:spPr>
        <p:txBody>
          <a:bodyPr anchor="t" anchorCtr="0"/>
          <a:p>
            <a:pPr algn="l" latinLnBrk="0">
              <a:lnSpc>
                <a:spcPct val="150000"/>
              </a:lnSpc>
            </a:pPr>
            <a:r>
              <a:rPr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Literature Review - Results</a:t>
            </a:r>
            <a:br>
              <a:rPr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endParaRPr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508000" y="1665605"/>
          <a:ext cx="8128000" cy="447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660" y="4509135"/>
            <a:ext cx="227965" cy="152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405" y="5661025"/>
            <a:ext cx="233045" cy="1555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850" y="3351530"/>
            <a:ext cx="231775" cy="154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2405" y="5445125"/>
            <a:ext cx="238760" cy="159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2405" y="5904865"/>
            <a:ext cx="247650" cy="154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Automatic Consolidation Pipeline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3" name="Object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8130" y="155511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8130" y="155511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27190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3" imgW="1143000" imgH="1143000" progId="Package">
                  <p:link updateAutomatic="1"/>
                </p:oleObj>
              </mc:Choice>
              <mc:Fallback>
                <p:oleObj name="" r:id="rId3" imgW="1143000" imgH="1143000" progId="Package">
                  <p:link updateAutomatic="1"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7190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75740" y="205232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5" imgW="1143000" imgH="1143000" progId="Package">
                  <p:link updateAutomatic="1"/>
                </p:oleObj>
              </mc:Choice>
              <mc:Fallback>
                <p:oleObj name="" r:id="rId5" imgW="1143000" imgH="1143000" progId="Package">
                  <p:link updateAutomatic="1"/>
                  <p:pic>
                    <p:nvPicPr>
                      <p:cNvPr id="0" name="Picture 3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740" y="205232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84785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1143000" imgH="1143000" progId="Package">
                  <p:link updateAutomatic="1"/>
                </p:oleObj>
              </mc:Choice>
              <mc:Fallback>
                <p:oleObj name="" r:id="rId7" imgW="1143000" imgH="1143000" progId="Package">
                  <p:link updateAutomatic="1"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4375" y="184785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 Diagonal Corner Rectangle 19"/>
          <p:cNvSpPr/>
          <p:nvPr/>
        </p:nvSpPr>
        <p:spPr>
          <a:xfrm>
            <a:off x="1115695" y="1271905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36235" y="1412240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Parse / Translate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398260" y="3076575"/>
            <a:ext cx="248666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 smtClean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b="1" dirty="0" smtClean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+</a:t>
            </a:r>
            <a:endParaRPr 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</a:t>
            </a:r>
            <a:endParaRPr lang="de-DE" altLang="en-US" b="1" dirty="0" smtClean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Instructions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62045" y="3216275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Engine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323215" y="3076575"/>
            <a:ext cx="254635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Consolidated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cxnSp>
        <p:nvCxnSpPr>
          <p:cNvPr id="32" name="Straight Arrow Connector 31"/>
          <p:cNvCxnSpPr>
            <a:stCxn id="20" idx="0"/>
            <a:endCxn id="21" idx="1"/>
          </p:cNvCxnSpPr>
          <p:nvPr/>
        </p:nvCxnSpPr>
        <p:spPr>
          <a:xfrm>
            <a:off x="3275965" y="1952625"/>
            <a:ext cx="2160270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22" idx="4"/>
          </p:cNvCxnSpPr>
          <p:nvPr/>
        </p:nvCxnSpPr>
        <p:spPr>
          <a:xfrm>
            <a:off x="6264275" y="2492375"/>
            <a:ext cx="474345" cy="5842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3" idx="3"/>
          </p:cNvCxnSpPr>
          <p:nvPr/>
        </p:nvCxnSpPr>
        <p:spPr>
          <a:xfrm flipH="1" flipV="1">
            <a:off x="5318125" y="3756660"/>
            <a:ext cx="1080135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26" idx="0"/>
          </p:cNvCxnSpPr>
          <p:nvPr/>
        </p:nvCxnSpPr>
        <p:spPr>
          <a:xfrm flipH="1">
            <a:off x="2869565" y="3756660"/>
            <a:ext cx="7924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51685" y="5085080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Renderer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1" name="Object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06085" y="530098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6085" y="530098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 Diagonal Corner Rectangle 40"/>
          <p:cNvSpPr/>
          <p:nvPr/>
        </p:nvSpPr>
        <p:spPr>
          <a:xfrm>
            <a:off x="4716145" y="4945380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2" name="Straight Arrow Connector 41"/>
          <p:cNvCxnSpPr>
            <a:stCxn id="26" idx="1"/>
            <a:endCxn id="30" idx="0"/>
          </p:cNvCxnSpPr>
          <p:nvPr/>
        </p:nvCxnSpPr>
        <p:spPr>
          <a:xfrm>
            <a:off x="2529205" y="4437380"/>
            <a:ext cx="350520" cy="6477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3"/>
            <a:endCxn id="41" idx="2"/>
          </p:cNvCxnSpPr>
          <p:nvPr/>
        </p:nvCxnSpPr>
        <p:spPr>
          <a:xfrm>
            <a:off x="3707765" y="5625465"/>
            <a:ext cx="10083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6973570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27735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220335" y="6306185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578610" y="2636520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Automatic Consolidation Pipeline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3" name="Object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8130" y="155511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8130" y="155511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27190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3" imgW="1143000" imgH="1143000" progId="Package">
                  <p:link updateAutomatic="1"/>
                </p:oleObj>
              </mc:Choice>
              <mc:Fallback>
                <p:oleObj name="" r:id="rId3" imgW="1143000" imgH="1143000" progId="Package">
                  <p:link updateAutomatic="1"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7190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75740" y="205232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5" imgW="1143000" imgH="1143000" progId="Package">
                  <p:link updateAutomatic="1"/>
                </p:oleObj>
              </mc:Choice>
              <mc:Fallback>
                <p:oleObj name="" r:id="rId5" imgW="1143000" imgH="1143000" progId="Package">
                  <p:link updateAutomatic="1"/>
                  <p:pic>
                    <p:nvPicPr>
                      <p:cNvPr id="0" name="Picture 3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740" y="205232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84785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1143000" imgH="1143000" progId="Package">
                  <p:link updateAutomatic="1"/>
                </p:oleObj>
              </mc:Choice>
              <mc:Fallback>
                <p:oleObj name="" r:id="rId7" imgW="1143000" imgH="1143000" progId="Package">
                  <p:link updateAutomatic="1"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4375" y="184785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 Diagonal Corner Rectangle 19"/>
          <p:cNvSpPr/>
          <p:nvPr/>
        </p:nvSpPr>
        <p:spPr>
          <a:xfrm>
            <a:off x="1115695" y="1271905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36235" y="1412240"/>
            <a:ext cx="1656080" cy="1080135"/>
          </a:xfrm>
          <a:prstGeom prst="roundRect">
            <a:avLst/>
          </a:prstGeom>
          <a:noFill/>
          <a:ln w="5397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Parse / Translate</a:t>
            </a:r>
            <a:endParaRPr lang="en-US" b="1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398260" y="3076575"/>
            <a:ext cx="248666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 smtClean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b="1" dirty="0" smtClean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+</a:t>
            </a:r>
            <a:endParaRPr 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</a:t>
            </a:r>
            <a:endParaRPr lang="de-DE" altLang="en-US" b="1" dirty="0" smtClean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Instructions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62045" y="3216275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Engine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323215" y="3076575"/>
            <a:ext cx="254635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Consolidated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cxnSp>
        <p:nvCxnSpPr>
          <p:cNvPr id="32" name="Straight Arrow Connector 31"/>
          <p:cNvCxnSpPr>
            <a:stCxn id="20" idx="0"/>
            <a:endCxn id="21" idx="1"/>
          </p:cNvCxnSpPr>
          <p:nvPr/>
        </p:nvCxnSpPr>
        <p:spPr>
          <a:xfrm>
            <a:off x="3275965" y="1952625"/>
            <a:ext cx="2160270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22" idx="4"/>
          </p:cNvCxnSpPr>
          <p:nvPr/>
        </p:nvCxnSpPr>
        <p:spPr>
          <a:xfrm>
            <a:off x="6264275" y="2492375"/>
            <a:ext cx="474345" cy="5842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3" idx="3"/>
          </p:cNvCxnSpPr>
          <p:nvPr/>
        </p:nvCxnSpPr>
        <p:spPr>
          <a:xfrm flipH="1" flipV="1">
            <a:off x="5318125" y="3756660"/>
            <a:ext cx="1080135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26" idx="0"/>
          </p:cNvCxnSpPr>
          <p:nvPr/>
        </p:nvCxnSpPr>
        <p:spPr>
          <a:xfrm flipH="1">
            <a:off x="2869565" y="3756660"/>
            <a:ext cx="7924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51685" y="5085080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Renderer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1" name="Object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06085" y="530098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6085" y="530098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 Diagonal Corner Rectangle 40"/>
          <p:cNvSpPr/>
          <p:nvPr/>
        </p:nvSpPr>
        <p:spPr>
          <a:xfrm>
            <a:off x="4716145" y="4945380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2" name="Straight Arrow Connector 41"/>
          <p:cNvCxnSpPr>
            <a:stCxn id="26" idx="1"/>
            <a:endCxn id="30" idx="0"/>
          </p:cNvCxnSpPr>
          <p:nvPr/>
        </p:nvCxnSpPr>
        <p:spPr>
          <a:xfrm>
            <a:off x="2529205" y="4437380"/>
            <a:ext cx="350520" cy="6477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3"/>
            <a:endCxn id="41" idx="2"/>
          </p:cNvCxnSpPr>
          <p:nvPr/>
        </p:nvCxnSpPr>
        <p:spPr>
          <a:xfrm>
            <a:off x="3707765" y="5625465"/>
            <a:ext cx="10083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6973570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27735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220335" y="6306185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578610" y="2636520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Automatic Consolidation Pipeline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3" name="Object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8130" y="155511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8130" y="155511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27190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3" imgW="1143000" imgH="1143000" progId="Package">
                  <p:link updateAutomatic="1"/>
                </p:oleObj>
              </mc:Choice>
              <mc:Fallback>
                <p:oleObj name="" r:id="rId3" imgW="1143000" imgH="1143000" progId="Package">
                  <p:link updateAutomatic="1"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7190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75740" y="205232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5" imgW="1143000" imgH="1143000" progId="Package">
                  <p:link updateAutomatic="1"/>
                </p:oleObj>
              </mc:Choice>
              <mc:Fallback>
                <p:oleObj name="" r:id="rId5" imgW="1143000" imgH="1143000" progId="Package">
                  <p:link updateAutomatic="1"/>
                  <p:pic>
                    <p:nvPicPr>
                      <p:cNvPr id="0" name="Picture 3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740" y="205232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84785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1143000" imgH="1143000" progId="Package">
                  <p:link updateAutomatic="1"/>
                </p:oleObj>
              </mc:Choice>
              <mc:Fallback>
                <p:oleObj name="" r:id="rId7" imgW="1143000" imgH="1143000" progId="Package">
                  <p:link updateAutomatic="1"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4375" y="184785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 Diagonal Corner Rectangle 19"/>
          <p:cNvSpPr/>
          <p:nvPr/>
        </p:nvSpPr>
        <p:spPr>
          <a:xfrm>
            <a:off x="1115695" y="1271905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36235" y="1412240"/>
            <a:ext cx="1656080" cy="1080135"/>
          </a:xfrm>
          <a:prstGeom prst="roundRect">
            <a:avLst/>
          </a:prstGeom>
          <a:noFill/>
          <a:ln w="5397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Parse / Translate</a:t>
            </a:r>
            <a:endParaRPr lang="en-US" b="1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398260" y="3076575"/>
            <a:ext cx="248666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 smtClean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b="1" dirty="0" smtClean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+</a:t>
            </a:r>
            <a:endParaRPr 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</a:t>
            </a:r>
            <a:endParaRPr lang="de-DE" altLang="en-US" b="1" dirty="0" smtClean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Instructions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62045" y="3216275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Engine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323215" y="3076575"/>
            <a:ext cx="254635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Consolidated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cxnSp>
        <p:nvCxnSpPr>
          <p:cNvPr id="32" name="Straight Arrow Connector 31"/>
          <p:cNvCxnSpPr>
            <a:stCxn id="20" idx="0"/>
            <a:endCxn id="21" idx="1"/>
          </p:cNvCxnSpPr>
          <p:nvPr/>
        </p:nvCxnSpPr>
        <p:spPr>
          <a:xfrm>
            <a:off x="3275965" y="1952625"/>
            <a:ext cx="2160270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22" idx="4"/>
          </p:cNvCxnSpPr>
          <p:nvPr/>
        </p:nvCxnSpPr>
        <p:spPr>
          <a:xfrm>
            <a:off x="6264275" y="2492375"/>
            <a:ext cx="474345" cy="5842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3" idx="3"/>
          </p:cNvCxnSpPr>
          <p:nvPr/>
        </p:nvCxnSpPr>
        <p:spPr>
          <a:xfrm flipH="1" flipV="1">
            <a:off x="5318125" y="3756660"/>
            <a:ext cx="1080135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26" idx="0"/>
          </p:cNvCxnSpPr>
          <p:nvPr/>
        </p:nvCxnSpPr>
        <p:spPr>
          <a:xfrm flipH="1">
            <a:off x="2869565" y="3756660"/>
            <a:ext cx="7924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51685" y="5085080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Renderer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1" name="Object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06085" y="530098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6085" y="530098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 Diagonal Corner Rectangle 40"/>
          <p:cNvSpPr/>
          <p:nvPr/>
        </p:nvSpPr>
        <p:spPr>
          <a:xfrm>
            <a:off x="4716145" y="4945380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2" name="Straight Arrow Connector 41"/>
          <p:cNvCxnSpPr>
            <a:stCxn id="26" idx="1"/>
            <a:endCxn id="30" idx="0"/>
          </p:cNvCxnSpPr>
          <p:nvPr/>
        </p:nvCxnSpPr>
        <p:spPr>
          <a:xfrm>
            <a:off x="2529205" y="4437380"/>
            <a:ext cx="350520" cy="6477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3"/>
            <a:endCxn id="41" idx="2"/>
          </p:cNvCxnSpPr>
          <p:nvPr/>
        </p:nvCxnSpPr>
        <p:spPr>
          <a:xfrm>
            <a:off x="3707765" y="5625465"/>
            <a:ext cx="10083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6973570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27735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220335" y="6306185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578610" y="2636520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652135" y="3469005"/>
            <a:ext cx="575945" cy="57594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rgbClr val="FF0000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67970" y="384175"/>
            <a:ext cx="6541135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indent="0" eaLnBrk="1" latinLnBrk="0" hangingPunct="1">
              <a:lnSpc>
                <a:spcPct val="100000"/>
              </a:lnSpc>
              <a:spcAft>
                <a:spcPts val="1500"/>
              </a:spcAft>
              <a:buNone/>
            </a:pPr>
            <a:r>
              <a:rPr lang="de-DE" altLang="en-US" sz="2400" b="1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Research Questions:</a:t>
            </a:r>
            <a:endParaRPr lang="de-DE" altLang="en-US" sz="24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342900" indent="-342900" eaLnBrk="1" latinLnBrk="0" hangingPunct="1">
              <a:spcAft>
                <a:spcPts val="1500"/>
              </a:spcAft>
              <a:buAutoNum type="arabicPeriod"/>
            </a:pP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What are the </a:t>
            </a:r>
            <a:r>
              <a:rPr lang="de-DE" altLang="en-US" b="1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existing approaches </a:t>
            </a: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to deal with (automatic) legal consolidation?</a:t>
            </a: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342900" indent="-342900">
              <a:buAutoNum type="arabicPeriod"/>
            </a:pP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-108585" y="1772920"/>
            <a:ext cx="9721215" cy="0"/>
          </a:xfrm>
          <a:prstGeom prst="straightConnector1">
            <a:avLst/>
          </a:prstGeom>
          <a:ln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18135" y="2564765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Define Query String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670" y="2997200"/>
            <a:ext cx="2869565" cy="144081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228600" marR="0" indent="-22860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AutoNum type="arabicPeriod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("consolidat*" OR "amend*" OR "modific*" OR "change" OR "version control" OR "version*")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228600" marR="0" indent="-22860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AutoNum type="arabicPeriod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("legal" OR "law" OR "norm" OR "regulat*" OR "legisl*")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228600" marR="0" indent="-22860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AutoNum type="arabicPeriod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("formaliz*" OR "automati*" OR "NLP*" OR "natural language processing" OR "machine learning")</a:t>
            </a:r>
            <a:b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46830" y="2564765"/>
            <a:ext cx="18097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Search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62730" y="2996565"/>
            <a:ext cx="1861820" cy="121793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Title only</a:t>
            </a:r>
            <a:r>
              <a:rPr lang="en-US" altLang="de-DE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</a:t>
            </a: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in: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Scopus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Web of Science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ACM Digital Library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Google Scholar</a:t>
            </a:r>
            <a:endParaRPr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IEEExplore</a:t>
            </a: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55435" y="2564765"/>
            <a:ext cx="18097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Filter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71335" y="2996565"/>
            <a:ext cx="1861820" cy="49784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Apply exclusion- and inclusion criteria</a:t>
            </a:r>
            <a:endParaRPr lang="de-DE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2280" y="5229225"/>
            <a:ext cx="186817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Backwards and Forwards Reference Search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59175" y="5229225"/>
            <a:ext cx="18097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Repeat Filtering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55435" y="5229225"/>
            <a:ext cx="18097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Summarize and Aggregate Results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5400000">
            <a:off x="3623310" y="1266825"/>
            <a:ext cx="1734820" cy="6189345"/>
          </a:xfrm>
          <a:prstGeom prst="bentConnector3">
            <a:avLst>
              <a:gd name="adj1" fmla="val 72456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24200" y="2781300"/>
            <a:ext cx="72009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647055" y="2780665"/>
            <a:ext cx="1008380" cy="6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5" idx="1"/>
          </p:cNvCxnSpPr>
          <p:nvPr/>
        </p:nvCxnSpPr>
        <p:spPr>
          <a:xfrm>
            <a:off x="2330450" y="5661660"/>
            <a:ext cx="122872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3"/>
            <a:endCxn id="17" idx="1"/>
          </p:cNvCxnSpPr>
          <p:nvPr/>
        </p:nvCxnSpPr>
        <p:spPr>
          <a:xfrm>
            <a:off x="5368925" y="5661660"/>
            <a:ext cx="128651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862955" y="2636520"/>
            <a:ext cx="576580" cy="281940"/>
          </a:xfrm>
          <a:prstGeom prst="roundRect">
            <a:avLst>
              <a:gd name="adj" fmla="val 10433"/>
            </a:avLst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590</a:t>
            </a:r>
            <a:endParaRPr 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9740" y="4616450"/>
            <a:ext cx="576580" cy="281940"/>
          </a:xfrm>
          <a:prstGeom prst="roundRect">
            <a:avLst>
              <a:gd name="adj" fmla="val 10433"/>
            </a:avLst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17</a:t>
            </a:r>
            <a:endParaRPr 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656580" y="5520690"/>
            <a:ext cx="576580" cy="281940"/>
          </a:xfrm>
          <a:prstGeom prst="roundRect">
            <a:avLst>
              <a:gd name="adj" fmla="val 10433"/>
            </a:avLst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21</a:t>
            </a:r>
            <a:endParaRPr 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6" grpId="0" animBg="1"/>
      <p:bldP spid="18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539750" y="1700530"/>
            <a:ext cx="8642985" cy="2728595"/>
          </a:xfrm>
        </p:spPr>
        <p:txBody>
          <a:bodyPr/>
          <a:p>
            <a:pPr algn="l" latinLnBrk="0"/>
            <a:r>
              <a:rPr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Thesis Contribution:</a:t>
            </a:r>
            <a:b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b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1. </a:t>
            </a:r>
            <a:r>
              <a:rPr lang="en-US" altLang="de-DE" dirty="0">
                <a:latin typeface="DejaVu Sans" panose="020B0603030804020204" charset="0"/>
                <a:cs typeface="DejaVu Sans" panose="020B0603030804020204" charset="0"/>
                <a:sym typeface="+mn-ea"/>
              </a:rPr>
              <a:t>Formalize Regulatory Documents</a:t>
            </a: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 into DSL</a:t>
            </a:r>
            <a:br>
              <a:rPr lang="en-US" altLang="de-DE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br>
              <a:rPr lang="en-US" altLang="de-DE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2. </a:t>
            </a:r>
            <a:r>
              <a:rPr lang="en-US" altLang="de-DE" dirty="0">
                <a:latin typeface="DejaVu Sans" panose="020B0603030804020204" charset="0"/>
                <a:cs typeface="DejaVu Sans" panose="020B0603030804020204" charset="0"/>
                <a:sym typeface="+mn-ea"/>
              </a:rPr>
              <a:t>Automate </a:t>
            </a: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Change Application</a:t>
            </a:r>
            <a:b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b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3. Verify Results</a:t>
            </a:r>
            <a:endParaRPr alt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367145" y="5229225"/>
            <a:ext cx="2526030" cy="129159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 Motivation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 Automatic Consolidation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2.1. Research Questions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2.2. Existing Solutions   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</a:t>
            </a:r>
            <a:r>
              <a:rPr lang="de-DE" altLang="en-US" sz="1000" b="1" dirty="0" smtClean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2.3. Thesis Contribution</a:t>
            </a:r>
            <a:endParaRPr lang="de-DE" altLang="en-US" sz="1000" b="1" dirty="0" smtClean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3. Timeline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4. Recap &amp; Questions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Automatic Consolidation Pipeline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3" name="Object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8130" y="155511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8130" y="155511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27190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3" imgW="1143000" imgH="1143000" progId="Package">
                  <p:link updateAutomatic="1"/>
                </p:oleObj>
              </mc:Choice>
              <mc:Fallback>
                <p:oleObj name="" r:id="rId3" imgW="1143000" imgH="1143000" progId="Package">
                  <p:link updateAutomatic="1"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7190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75740" y="205232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5" imgW="1143000" imgH="1143000" progId="Package">
                  <p:link updateAutomatic="1"/>
                </p:oleObj>
              </mc:Choice>
              <mc:Fallback>
                <p:oleObj name="" r:id="rId5" imgW="1143000" imgH="1143000" progId="Package">
                  <p:link updateAutomatic="1"/>
                  <p:pic>
                    <p:nvPicPr>
                      <p:cNvPr id="0" name="Picture 3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740" y="205232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84785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1143000" imgH="1143000" progId="Package">
                  <p:link updateAutomatic="1"/>
                </p:oleObj>
              </mc:Choice>
              <mc:Fallback>
                <p:oleObj name="" r:id="rId7" imgW="1143000" imgH="1143000" progId="Package">
                  <p:link updateAutomatic="1"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4375" y="184785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 Diagonal Corner Rectangle 19"/>
          <p:cNvSpPr/>
          <p:nvPr/>
        </p:nvSpPr>
        <p:spPr>
          <a:xfrm>
            <a:off x="1115695" y="1271905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36235" y="1412240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Parse / Translate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398260" y="3076575"/>
            <a:ext cx="248666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 smtClean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b="1" dirty="0" smtClean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+</a:t>
            </a:r>
            <a:endParaRPr 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</a:t>
            </a:r>
            <a:endParaRPr lang="de-DE" altLang="en-US" b="1" dirty="0" smtClean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Instructions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62045" y="3216275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Engine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323215" y="3076575"/>
            <a:ext cx="254635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Consolidated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cxnSp>
        <p:nvCxnSpPr>
          <p:cNvPr id="32" name="Straight Arrow Connector 31"/>
          <p:cNvCxnSpPr>
            <a:stCxn id="20" idx="0"/>
            <a:endCxn id="21" idx="1"/>
          </p:cNvCxnSpPr>
          <p:nvPr/>
        </p:nvCxnSpPr>
        <p:spPr>
          <a:xfrm>
            <a:off x="3275965" y="1952625"/>
            <a:ext cx="2160270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22" idx="4"/>
          </p:cNvCxnSpPr>
          <p:nvPr/>
        </p:nvCxnSpPr>
        <p:spPr>
          <a:xfrm>
            <a:off x="6264275" y="2492375"/>
            <a:ext cx="474345" cy="5842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3" idx="3"/>
          </p:cNvCxnSpPr>
          <p:nvPr/>
        </p:nvCxnSpPr>
        <p:spPr>
          <a:xfrm flipH="1" flipV="1">
            <a:off x="5318125" y="3756660"/>
            <a:ext cx="1080135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26" idx="0"/>
          </p:cNvCxnSpPr>
          <p:nvPr/>
        </p:nvCxnSpPr>
        <p:spPr>
          <a:xfrm flipH="1">
            <a:off x="2869565" y="3756660"/>
            <a:ext cx="7924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51685" y="5085080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Renderer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1" name="Object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06085" y="530098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6085" y="530098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 Diagonal Corner Rectangle 40"/>
          <p:cNvSpPr/>
          <p:nvPr/>
        </p:nvSpPr>
        <p:spPr>
          <a:xfrm>
            <a:off x="4716145" y="4945380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2" name="Straight Arrow Connector 41"/>
          <p:cNvCxnSpPr>
            <a:stCxn id="26" idx="1"/>
            <a:endCxn id="30" idx="0"/>
          </p:cNvCxnSpPr>
          <p:nvPr/>
        </p:nvCxnSpPr>
        <p:spPr>
          <a:xfrm>
            <a:off x="2529205" y="4437380"/>
            <a:ext cx="350520" cy="6477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3"/>
            <a:endCxn id="41" idx="2"/>
          </p:cNvCxnSpPr>
          <p:nvPr/>
        </p:nvCxnSpPr>
        <p:spPr>
          <a:xfrm>
            <a:off x="3707765" y="5625465"/>
            <a:ext cx="10083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6973570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27735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220335" y="6306185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578610" y="2636520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Automatic Consolidation Pipeline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3" name="Object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8130" y="155511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8130" y="155511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27190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3" imgW="1143000" imgH="1143000" progId="Package">
                  <p:link updateAutomatic="1"/>
                </p:oleObj>
              </mc:Choice>
              <mc:Fallback>
                <p:oleObj name="" r:id="rId3" imgW="1143000" imgH="1143000" progId="Package">
                  <p:link updateAutomatic="1"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7190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75740" y="205232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5" imgW="1143000" imgH="1143000" progId="Package">
                  <p:link updateAutomatic="1"/>
                </p:oleObj>
              </mc:Choice>
              <mc:Fallback>
                <p:oleObj name="" r:id="rId5" imgW="1143000" imgH="1143000" progId="Package">
                  <p:link updateAutomatic="1"/>
                  <p:pic>
                    <p:nvPicPr>
                      <p:cNvPr id="0" name="Picture 3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740" y="205232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84785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1143000" imgH="1143000" progId="Package">
                  <p:link updateAutomatic="1"/>
                </p:oleObj>
              </mc:Choice>
              <mc:Fallback>
                <p:oleObj name="" r:id="rId7" imgW="1143000" imgH="1143000" progId="Package">
                  <p:link updateAutomatic="1"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4375" y="184785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 Diagonal Corner Rectangle 19"/>
          <p:cNvSpPr/>
          <p:nvPr/>
        </p:nvSpPr>
        <p:spPr>
          <a:xfrm>
            <a:off x="1115695" y="1271905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36235" y="1412240"/>
            <a:ext cx="1656080" cy="1080135"/>
          </a:xfrm>
          <a:prstGeom prst="roundRect">
            <a:avLst/>
          </a:prstGeom>
          <a:noFill/>
          <a:ln w="5397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Parse / Translate</a:t>
            </a:r>
            <a:endParaRPr lang="en-US" b="1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398260" y="3076575"/>
            <a:ext cx="248666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 smtClean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b="1" dirty="0" smtClean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+</a:t>
            </a:r>
            <a:endParaRPr 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</a:t>
            </a:r>
            <a:endParaRPr lang="de-DE" altLang="en-US" b="1" dirty="0" smtClean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Instructions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62045" y="3216275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Engine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323215" y="3076575"/>
            <a:ext cx="2546350" cy="1360805"/>
          </a:xfrm>
          <a:prstGeom prst="hexagon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Consolidated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cxnSp>
        <p:nvCxnSpPr>
          <p:cNvPr id="32" name="Straight Arrow Connector 31"/>
          <p:cNvCxnSpPr>
            <a:stCxn id="20" idx="0"/>
            <a:endCxn id="21" idx="1"/>
          </p:cNvCxnSpPr>
          <p:nvPr/>
        </p:nvCxnSpPr>
        <p:spPr>
          <a:xfrm>
            <a:off x="3275965" y="1952625"/>
            <a:ext cx="2160270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22" idx="4"/>
          </p:cNvCxnSpPr>
          <p:nvPr/>
        </p:nvCxnSpPr>
        <p:spPr>
          <a:xfrm>
            <a:off x="6264275" y="2492375"/>
            <a:ext cx="474345" cy="5842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3" idx="3"/>
          </p:cNvCxnSpPr>
          <p:nvPr/>
        </p:nvCxnSpPr>
        <p:spPr>
          <a:xfrm flipH="1" flipV="1">
            <a:off x="5318125" y="3756660"/>
            <a:ext cx="1080135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26" idx="0"/>
          </p:cNvCxnSpPr>
          <p:nvPr/>
        </p:nvCxnSpPr>
        <p:spPr>
          <a:xfrm flipH="1">
            <a:off x="2869565" y="3756660"/>
            <a:ext cx="7924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51685" y="5085080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Renderer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1" name="Object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06085" y="530098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6085" y="530098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 Diagonal Corner Rectangle 40"/>
          <p:cNvSpPr/>
          <p:nvPr/>
        </p:nvSpPr>
        <p:spPr>
          <a:xfrm>
            <a:off x="4716145" y="4945380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2" name="Straight Arrow Connector 41"/>
          <p:cNvCxnSpPr>
            <a:stCxn id="26" idx="1"/>
            <a:endCxn id="30" idx="0"/>
          </p:cNvCxnSpPr>
          <p:nvPr/>
        </p:nvCxnSpPr>
        <p:spPr>
          <a:xfrm>
            <a:off x="2529205" y="4437380"/>
            <a:ext cx="350520" cy="6477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3"/>
            <a:endCxn id="41" idx="2"/>
          </p:cNvCxnSpPr>
          <p:nvPr/>
        </p:nvCxnSpPr>
        <p:spPr>
          <a:xfrm>
            <a:off x="3707765" y="5625465"/>
            <a:ext cx="10083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6973570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27735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220335" y="6306185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578610" y="2636520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652135" y="3469005"/>
            <a:ext cx="575945" cy="57594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rgbClr val="FF0000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Automatic Consolidation Pipeline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3" name="Object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8130" y="155511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8130" y="155511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271905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3" imgW="1143000" imgH="1143000" progId="Package">
                  <p:link updateAutomatic="1"/>
                </p:oleObj>
              </mc:Choice>
              <mc:Fallback>
                <p:oleObj name="" r:id="rId3" imgW="1143000" imgH="1143000" progId="Package">
                  <p:link updateAutomatic="1"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71905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75740" y="205232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5" imgW="1143000" imgH="1143000" progId="Package">
                  <p:link updateAutomatic="1"/>
                </p:oleObj>
              </mc:Choice>
              <mc:Fallback>
                <p:oleObj name="" r:id="rId5" imgW="1143000" imgH="1143000" progId="Package">
                  <p:link updateAutomatic="1"/>
                  <p:pic>
                    <p:nvPicPr>
                      <p:cNvPr id="0" name="Picture 30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740" y="205232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4375" y="184785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1143000" imgH="1143000" progId="Package">
                  <p:link updateAutomatic="1"/>
                </p:oleObj>
              </mc:Choice>
              <mc:Fallback>
                <p:oleObj name="" r:id="rId7" imgW="1143000" imgH="1143000" progId="Package">
                  <p:link updateAutomatic="1"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4375" y="184785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 Diagonal Corner Rectangle 19"/>
          <p:cNvSpPr/>
          <p:nvPr/>
        </p:nvSpPr>
        <p:spPr>
          <a:xfrm>
            <a:off x="1115695" y="1271905"/>
            <a:ext cx="2160270" cy="136080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36235" y="1412240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Parse / Translate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398260" y="3076575"/>
            <a:ext cx="2486660" cy="1360805"/>
          </a:xfrm>
          <a:prstGeom prst="hexagon">
            <a:avLst/>
          </a:prstGeom>
          <a:noFill/>
          <a:ln w="3810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 smtClean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b="1" dirty="0" smtClean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+</a:t>
            </a:r>
            <a:endParaRPr 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</a:t>
            </a:r>
            <a:endParaRPr lang="de-DE" altLang="en-US" b="1" dirty="0" smtClean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Instructions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62045" y="3216910"/>
            <a:ext cx="1656080" cy="1080135"/>
          </a:xfrm>
          <a:prstGeom prst="roundRect">
            <a:avLst/>
          </a:prstGeom>
          <a:noFill/>
          <a:ln w="3810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Engine</a:t>
            </a:r>
            <a:endParaRPr lang="en-US" b="1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323215" y="3076575"/>
            <a:ext cx="2546350" cy="1360805"/>
          </a:xfrm>
          <a:prstGeom prst="hexagon">
            <a:avLst/>
          </a:prstGeom>
          <a:noFill/>
          <a:ln w="3810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Consolidated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b="1" dirty="0" smtClean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endParaRPr lang="de-DE" altLang="en-US" b="1" dirty="0" smtClean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cxnSp>
        <p:nvCxnSpPr>
          <p:cNvPr id="32" name="Straight Arrow Connector 31"/>
          <p:cNvCxnSpPr>
            <a:stCxn id="20" idx="0"/>
            <a:endCxn id="21" idx="1"/>
          </p:cNvCxnSpPr>
          <p:nvPr/>
        </p:nvCxnSpPr>
        <p:spPr>
          <a:xfrm>
            <a:off x="3275965" y="1952625"/>
            <a:ext cx="2160270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22" idx="4"/>
          </p:cNvCxnSpPr>
          <p:nvPr/>
        </p:nvCxnSpPr>
        <p:spPr>
          <a:xfrm>
            <a:off x="6264275" y="2492375"/>
            <a:ext cx="474345" cy="5842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3" idx="3"/>
          </p:cNvCxnSpPr>
          <p:nvPr/>
        </p:nvCxnSpPr>
        <p:spPr>
          <a:xfrm flipH="1">
            <a:off x="5318125" y="3757295"/>
            <a:ext cx="1080135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26" idx="0"/>
          </p:cNvCxnSpPr>
          <p:nvPr/>
        </p:nvCxnSpPr>
        <p:spPr>
          <a:xfrm flipH="1">
            <a:off x="2869565" y="3757295"/>
            <a:ext cx="792480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51685" y="5085080"/>
            <a:ext cx="1656080" cy="1080135"/>
          </a:xfrm>
          <a:prstGeom prst="roundRect">
            <a:avLst/>
          </a:prstGeom>
          <a:noFill/>
          <a:ln w="3810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Renderer</a:t>
            </a: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31" name="Object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06085" y="5300980"/>
          <a:ext cx="580390" cy="58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" imgW="1143000" imgH="1143000" progId="Package">
                  <p:link updateAutomatic="1"/>
                </p:oleObj>
              </mc:Choice>
              <mc:Fallback>
                <p:oleObj name="" r:id="rId1" imgW="1143000" imgH="1143000" progId="Package">
                  <p:link updateAutomatic="1"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6085" y="5300980"/>
                        <a:ext cx="580390" cy="58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 Diagonal Corner Rectangle 40"/>
          <p:cNvSpPr/>
          <p:nvPr/>
        </p:nvSpPr>
        <p:spPr>
          <a:xfrm>
            <a:off x="4716145" y="4945380"/>
            <a:ext cx="2160270" cy="1360805"/>
          </a:xfrm>
          <a:prstGeom prst="round2DiagRect">
            <a:avLst/>
          </a:prstGeom>
          <a:noFill/>
          <a:ln w="3810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2" name="Straight Arrow Connector 41"/>
          <p:cNvCxnSpPr>
            <a:stCxn id="26" idx="1"/>
            <a:endCxn id="30" idx="0"/>
          </p:cNvCxnSpPr>
          <p:nvPr/>
        </p:nvCxnSpPr>
        <p:spPr>
          <a:xfrm>
            <a:off x="2529205" y="4437380"/>
            <a:ext cx="350520" cy="6477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3"/>
            <a:endCxn id="41" idx="2"/>
          </p:cNvCxnSpPr>
          <p:nvPr/>
        </p:nvCxnSpPr>
        <p:spPr>
          <a:xfrm>
            <a:off x="3707765" y="5625465"/>
            <a:ext cx="100838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6973570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27735" y="44373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220335" y="6306185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578610" y="2636520"/>
            <a:ext cx="12338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000" dirty="0" smtClean="0">
                <a:latin typeface="DejaVu Sans" panose="020B0603030804020204" charset="0"/>
                <a:cs typeface="DejaVu Sans" panose="020B0603030804020204" charset="0"/>
              </a:rPr>
              <a:t>human-readable</a:t>
            </a:r>
            <a:endParaRPr lang="de-DE" altLang="en-US" sz="1000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5318125" y="1037590"/>
            <a:ext cx="1828800" cy="1828800"/>
          </a:xfrm>
          <a:prstGeom prst="mathMultiply">
            <a:avLst/>
          </a:prstGeom>
          <a:solidFill>
            <a:srgbClr val="FF7373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3495" y="2276475"/>
            <a:ext cx="9120505" cy="2021205"/>
          </a:xfrm>
        </p:spPr>
        <p:txBody>
          <a:bodyPr/>
          <a:p>
            <a:pPr algn="ctr" latinLnBrk="0">
              <a:lnSpc>
                <a:spcPct val="200000"/>
              </a:lnSpc>
            </a:pPr>
            <a:r>
              <a:rPr lang="de-DE" altLang="en-US" dirty="0">
                <a:latin typeface="DejaVu Sans" panose="020B0603030804020204" charset="0"/>
                <a:cs typeface="DejaVu Sans" panose="020B0603030804020204" charset="0"/>
              </a:rPr>
              <a:t>Keeping track of different</a:t>
            </a:r>
            <a:br>
              <a:rPr lang="en-US" dirty="0">
                <a:latin typeface="DejaVu Sans" panose="020B0603030804020204" charset="0"/>
                <a:cs typeface="DejaVu Sans" panose="020B0603030804020204" charset="0"/>
              </a:rPr>
            </a:br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r</a:t>
            </a:r>
            <a:r>
              <a:rPr lang="en-US" b="1" dirty="0">
                <a:latin typeface="DejaVu Sans" panose="020B0603030804020204" charset="0"/>
                <a:cs typeface="DejaVu Sans" panose="020B0603030804020204" charset="0"/>
              </a:rPr>
              <a:t>egulatory document</a:t>
            </a:r>
            <a:r>
              <a:rPr lang="de-DE" altLang="en-US" dirty="0">
                <a:latin typeface="DejaVu Sans" panose="020B0603030804020204" charset="0"/>
                <a:cs typeface="DejaVu Sans" panose="020B0603030804020204" charset="0"/>
              </a:rPr>
              <a:t> </a:t>
            </a:r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versions</a:t>
            </a:r>
            <a:br>
              <a:rPr lang="de-DE" altLang="en-US" dirty="0">
                <a:latin typeface="DejaVu Sans" panose="020B0603030804020204" charset="0"/>
                <a:cs typeface="DejaVu Sans" panose="020B0603030804020204" charset="0"/>
              </a:rPr>
            </a:br>
            <a:r>
              <a:rPr lang="de-DE" altLang="en-US" dirty="0">
                <a:latin typeface="DejaVu Sans" panose="020B0603030804020204" charset="0"/>
                <a:cs typeface="DejaVu Sans" panose="020B0603030804020204" charset="0"/>
              </a:rPr>
              <a:t>is messy and difficult!</a:t>
            </a:r>
            <a:endParaRPr lang="de-DE" alt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372225" y="5229225"/>
            <a:ext cx="2526030" cy="132207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de-DE" altLang="en-US" sz="1200" b="1" dirty="0" smtClean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 Motivation</a:t>
            </a:r>
            <a:endParaRPr lang="de-DE" altLang="en-US" sz="1200" b="1" dirty="0" smtClean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 Automatic Consolidation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</a:t>
            </a:r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2.1. Research Questions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2.2. Existing Solutions   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2.3. Thesis Contribution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3. Timeline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4. Recap &amp; Questions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</a:rPr>
              <a:t>Thesis Contribution - Architecture</a:t>
            </a:r>
            <a:endParaRPr 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" y="1556385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Certivity Data Set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7995" y="1988820"/>
            <a:ext cx="2869565" cy="107823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.json format containing html + corresponding metadata</a:t>
            </a:r>
            <a:endParaRPr lang="de-DE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Contains regulations from at least DE, EU, UN, US regions</a:t>
            </a:r>
            <a:endParaRPr lang="de-DE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Contains consolidated documents, which can be used as ground truth</a:t>
            </a: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6125" y="1604645"/>
            <a:ext cx="285750" cy="285750"/>
          </a:xfrm>
          <a:prstGeom prst="rect">
            <a:avLst/>
          </a:prstGeom>
        </p:spPr>
      </p:pic>
      <p:sp>
        <p:nvSpPr>
          <p:cNvPr id="26" name="Text Box 25"/>
          <p:cNvSpPr txBox="1"/>
          <p:nvPr/>
        </p:nvSpPr>
        <p:spPr>
          <a:xfrm>
            <a:off x="1835785" y="3429000"/>
            <a:ext cx="2115185" cy="645160"/>
          </a:xfrm>
          <a:prstGeom prst="rect">
            <a:avLst/>
          </a:prstGeom>
          <a:noFill/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DSL</a:t>
            </a:r>
            <a:b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Base Documents</a:t>
            </a: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4869815" y="3429000"/>
            <a:ext cx="2167890" cy="645160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rgbClr val="FF8000"/>
                </a:solidFill>
                <a:latin typeface="DejaVu Sans" panose="020B0603030804020204" charset="0"/>
                <a:cs typeface="DejaVu Sans" panose="020B0603030804020204" charset="0"/>
              </a:rPr>
              <a:t>DSL </a:t>
            </a:r>
            <a:br>
              <a:rPr lang="de-DE" altLang="en-US" dirty="0" smtClean="0">
                <a:solidFill>
                  <a:srgbClr val="FF8000"/>
                </a:solidFill>
                <a:latin typeface="DejaVu Sans" panose="020B0603030804020204" charset="0"/>
                <a:cs typeface="DejaVu Sans" panose="020B0603030804020204" charset="0"/>
              </a:rPr>
            </a:br>
            <a:r>
              <a:rPr lang="de-DE" altLang="en-US" dirty="0" smtClean="0">
                <a:solidFill>
                  <a:srgbClr val="FF8000"/>
                </a:solidFill>
                <a:latin typeface="DejaVu Sans" panose="020B0603030804020204" charset="0"/>
                <a:cs typeface="DejaVu Sans" panose="020B0603030804020204" charset="0"/>
              </a:rPr>
              <a:t>Delta Documents</a:t>
            </a:r>
            <a:endParaRPr lang="de-DE" altLang="en-US" dirty="0" smtClean="0">
              <a:solidFill>
                <a:srgbClr val="FF8000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08625" y="1604645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Delta Documents in PDF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8" name="Bent Arrow 7"/>
          <p:cNvSpPr/>
          <p:nvPr/>
        </p:nvSpPr>
        <p:spPr>
          <a:xfrm rot="10800000" flipH="1">
            <a:off x="828040" y="3069590"/>
            <a:ext cx="812800" cy="855345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" name="Bent Arrow 8"/>
          <p:cNvSpPr/>
          <p:nvPr/>
        </p:nvSpPr>
        <p:spPr>
          <a:xfrm rot="10800000">
            <a:off x="7164705" y="2468880"/>
            <a:ext cx="812800" cy="1449070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388696" y="2713990"/>
            <a:ext cx="1021360" cy="510185"/>
          </a:xfrm>
          <a:prstGeom prst="round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Translated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by hand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12140" y="3212465"/>
            <a:ext cx="627387" cy="305442"/>
          </a:xfrm>
          <a:prstGeom prst="round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Parse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843848" y="5445125"/>
            <a:ext cx="304927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rgbClr val="00B050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PDF</a:t>
            </a:r>
            <a:endParaRPr lang="de-DE" altLang="en-US" dirty="0" smtClean="0">
              <a:solidFill>
                <a:srgbClr val="00B050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dirty="0" smtClean="0">
                <a:solidFill>
                  <a:srgbClr val="00B050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Consolidated Documents</a:t>
            </a:r>
            <a:endParaRPr lang="de-DE" altLang="en-US" dirty="0" smtClean="0">
              <a:solidFill>
                <a:srgbClr val="00B050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364480" y="4074160"/>
            <a:ext cx="812800" cy="512445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7" name="Bent Arrow 16"/>
          <p:cNvSpPr/>
          <p:nvPr/>
        </p:nvSpPr>
        <p:spPr>
          <a:xfrm rot="10800000" flipH="1">
            <a:off x="2700020" y="4076700"/>
            <a:ext cx="812800" cy="512445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67430" y="4220845"/>
            <a:ext cx="172402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Consolidation Engine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22445" y="5085715"/>
            <a:ext cx="213995" cy="355600"/>
          </a:xfrm>
          <a:prstGeom prst="downArrow">
            <a:avLst/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0" name="Bent Arrow 19"/>
          <p:cNvSpPr/>
          <p:nvPr/>
        </p:nvSpPr>
        <p:spPr>
          <a:xfrm rot="16200000">
            <a:off x="657225" y="3638550"/>
            <a:ext cx="1906905" cy="2466975"/>
          </a:xfrm>
          <a:prstGeom prst="bentArrow">
            <a:avLst>
              <a:gd name="adj1" fmla="val 9590"/>
              <a:gd name="adj2" fmla="val 13836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107950" y="4589145"/>
            <a:ext cx="1115340" cy="694970"/>
          </a:xfrm>
          <a:prstGeom prst="round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Compare 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correctness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against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ldLvl="0" animBg="1"/>
      <p:bldP spid="8" grpId="0" animBg="1"/>
      <p:bldP spid="14" grpId="0" animBg="1"/>
      <p:bldP spid="3" grpId="0" animBg="1"/>
      <p:bldP spid="9" grpId="0" animBg="1"/>
      <p:bldP spid="13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</a:rPr>
              <a:t>DSL Example - Amendment Modelling</a:t>
            </a:r>
            <a:endParaRPr 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980440"/>
            <a:ext cx="7530465" cy="2169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65" y="3429000"/>
            <a:ext cx="5829300" cy="3049270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10800000" flipH="1">
            <a:off x="972185" y="3429000"/>
            <a:ext cx="1236980" cy="1776095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4390" y="3068955"/>
            <a:ext cx="1997710" cy="930910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Human readable 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&amp;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 </a:t>
            </a:r>
            <a:r>
              <a:rPr lang="de-DE" altLang="en-US" sz="1400" b="1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writable</a:t>
            </a: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 syntax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2555875" y="3429000"/>
            <a:ext cx="2016760" cy="64325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3132455" y="5732780"/>
            <a:ext cx="5321935" cy="788670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8670" y="4586605"/>
            <a:ext cx="2372360" cy="73469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Markdown for text representation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20435" y="5117465"/>
            <a:ext cx="2427605" cy="55308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good html compatibility</a:t>
            </a:r>
            <a:endParaRPr lang="de-DE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en-US" altLang="de-DE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intuitive style encoding</a:t>
            </a:r>
            <a:endParaRPr lang="en-US" altLang="de-DE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Titel 1"/>
          <p:cNvSpPr>
            <a:spLocks noGrp="1"/>
          </p:cNvSpPr>
          <p:nvPr/>
        </p:nvSpPr>
        <p:spPr>
          <a:xfrm>
            <a:off x="107950" y="332105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</a:rPr>
              <a:t>DSL - Automatic Change Application</a:t>
            </a:r>
            <a:endParaRPr 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rcRect t="1191"/>
          <a:stretch>
            <a:fillRect/>
          </a:stretch>
        </p:blipFill>
        <p:spPr>
          <a:xfrm>
            <a:off x="4211955" y="3140710"/>
            <a:ext cx="3607435" cy="3001645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10800000" flipH="1">
            <a:off x="2124075" y="3429000"/>
            <a:ext cx="1236980" cy="1776095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1196340"/>
            <a:ext cx="7327265" cy="1734820"/>
          </a:xfrm>
          <a:prstGeom prst="rect">
            <a:avLst/>
          </a:prstGeom>
        </p:spPr>
      </p:pic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67970" y="384175"/>
            <a:ext cx="6541135" cy="176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indent="0" eaLnBrk="1" latinLnBrk="0" hangingPunct="1">
              <a:lnSpc>
                <a:spcPct val="100000"/>
              </a:lnSpc>
              <a:spcAft>
                <a:spcPts val="1500"/>
              </a:spcAft>
              <a:buNone/>
            </a:pPr>
            <a:r>
              <a:rPr lang="de-DE" altLang="en-US" sz="2400" b="1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Research Questions:</a:t>
            </a:r>
            <a:endParaRPr lang="de-DE" altLang="en-US" sz="24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How to automatically </a:t>
            </a:r>
            <a:r>
              <a:rPr lang="de-DE" altLang="en-US" b="1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apply amending instructions </a:t>
            </a: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to regulations?</a:t>
            </a: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342900" indent="-342900">
              <a:buFont typeface="+mj-lt"/>
              <a:buAutoNum type="arabicPeriod" startAt="2"/>
            </a:pP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0" indent="0">
              <a:buNone/>
            </a:pP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-108585" y="1772920"/>
            <a:ext cx="9721215" cy="0"/>
          </a:xfrm>
          <a:prstGeom prst="straightConnector1">
            <a:avLst/>
          </a:prstGeom>
          <a:ln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10870" y="2084705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Certivity Data Set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7405" y="2517140"/>
            <a:ext cx="2869565" cy="107823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.json format containing html + corresponding metadata</a:t>
            </a:r>
            <a:endParaRPr lang="de-DE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Contains regulations from at least DE, EU, UN, US regions</a:t>
            </a:r>
            <a:endParaRPr lang="de-DE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Contains consolidated documents, which can be used as ground truth</a:t>
            </a: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5535" y="2132965"/>
            <a:ext cx="285750" cy="285750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2195195" y="3957320"/>
            <a:ext cx="2115185" cy="645160"/>
          </a:xfrm>
          <a:prstGeom prst="rect">
            <a:avLst/>
          </a:prstGeom>
          <a:noFill/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DSL</a:t>
            </a:r>
            <a:b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Base Documents</a:t>
            </a: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5229225" y="3957320"/>
            <a:ext cx="2167890" cy="645160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rgbClr val="FF8000"/>
                </a:solidFill>
                <a:latin typeface="DejaVu Sans" panose="020B0603030804020204" charset="0"/>
                <a:cs typeface="DejaVu Sans" panose="020B0603030804020204" charset="0"/>
              </a:rPr>
              <a:t>DSL </a:t>
            </a:r>
            <a:br>
              <a:rPr lang="de-DE" altLang="en-US" dirty="0" smtClean="0">
                <a:solidFill>
                  <a:srgbClr val="FF8000"/>
                </a:solidFill>
                <a:latin typeface="DejaVu Sans" panose="020B0603030804020204" charset="0"/>
                <a:cs typeface="DejaVu Sans" panose="020B0603030804020204" charset="0"/>
              </a:rPr>
            </a:br>
            <a:r>
              <a:rPr lang="de-DE" altLang="en-US" dirty="0" smtClean="0">
                <a:solidFill>
                  <a:srgbClr val="FF8000"/>
                </a:solidFill>
                <a:latin typeface="DejaVu Sans" panose="020B0603030804020204" charset="0"/>
                <a:cs typeface="DejaVu Sans" panose="020B0603030804020204" charset="0"/>
              </a:rPr>
              <a:t>Delta Documents</a:t>
            </a:r>
            <a:endParaRPr lang="de-DE" altLang="en-US" dirty="0" smtClean="0">
              <a:solidFill>
                <a:srgbClr val="FF8000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68035" y="2132965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Delta Documents in PDF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1" name="Bent Arrow 30"/>
          <p:cNvSpPr/>
          <p:nvPr/>
        </p:nvSpPr>
        <p:spPr>
          <a:xfrm rot="10800000" flipH="1">
            <a:off x="1187450" y="3597910"/>
            <a:ext cx="812800" cy="855345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2" name="Bent Arrow 31"/>
          <p:cNvSpPr/>
          <p:nvPr/>
        </p:nvSpPr>
        <p:spPr>
          <a:xfrm rot="10800000">
            <a:off x="7524115" y="2997200"/>
            <a:ext cx="812800" cy="1449070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7748106" y="3242310"/>
            <a:ext cx="1021360" cy="510185"/>
          </a:xfrm>
          <a:prstGeom prst="round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Translated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by hand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4" name="Text Box 33"/>
          <p:cNvSpPr txBox="1"/>
          <p:nvPr/>
        </p:nvSpPr>
        <p:spPr>
          <a:xfrm>
            <a:off x="971550" y="3740785"/>
            <a:ext cx="627387" cy="305442"/>
          </a:xfrm>
          <a:prstGeom prst="round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Parse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5" name="Text Box 34"/>
          <p:cNvSpPr txBox="1"/>
          <p:nvPr/>
        </p:nvSpPr>
        <p:spPr>
          <a:xfrm>
            <a:off x="3203258" y="5973445"/>
            <a:ext cx="304927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rgbClr val="00B050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PDF</a:t>
            </a:r>
            <a:endParaRPr lang="de-DE" altLang="en-US" dirty="0" smtClean="0">
              <a:solidFill>
                <a:srgbClr val="00B050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dirty="0" smtClean="0">
                <a:solidFill>
                  <a:srgbClr val="00B050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Consolidated Documents</a:t>
            </a:r>
            <a:endParaRPr lang="de-DE" altLang="en-US" dirty="0" smtClean="0">
              <a:solidFill>
                <a:srgbClr val="00B050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6" name="Bent Arrow 35"/>
          <p:cNvSpPr/>
          <p:nvPr/>
        </p:nvSpPr>
        <p:spPr>
          <a:xfrm rot="10800000">
            <a:off x="5723890" y="4602480"/>
            <a:ext cx="812800" cy="512445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7" name="Bent Arrow 36"/>
          <p:cNvSpPr/>
          <p:nvPr/>
        </p:nvSpPr>
        <p:spPr>
          <a:xfrm rot="10800000" flipH="1">
            <a:off x="3059430" y="4605020"/>
            <a:ext cx="812800" cy="512445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926840" y="4749165"/>
            <a:ext cx="172402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Consolidation Engine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681855" y="5614035"/>
            <a:ext cx="213995" cy="355600"/>
          </a:xfrm>
          <a:prstGeom prst="downArrow">
            <a:avLst/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1" name="Bent Arrow 40"/>
          <p:cNvSpPr/>
          <p:nvPr/>
        </p:nvSpPr>
        <p:spPr>
          <a:xfrm rot="16200000">
            <a:off x="1016635" y="4166870"/>
            <a:ext cx="1906905" cy="2466975"/>
          </a:xfrm>
          <a:prstGeom prst="bentArrow">
            <a:avLst>
              <a:gd name="adj1" fmla="val 9590"/>
              <a:gd name="adj2" fmla="val 13836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2" name="Text Box 41"/>
          <p:cNvSpPr txBox="1"/>
          <p:nvPr/>
        </p:nvSpPr>
        <p:spPr>
          <a:xfrm>
            <a:off x="467360" y="5117465"/>
            <a:ext cx="1115340" cy="694970"/>
          </a:xfrm>
          <a:prstGeom prst="round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Compare 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correctness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against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547495" y="3381375"/>
            <a:ext cx="6624320" cy="2365375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31" grpId="0" bldLvl="0" animBg="1"/>
      <p:bldP spid="34" grpId="0" bldLvl="0" animBg="1"/>
      <p:bldP spid="30" grpId="0" bldLvl="0" animBg="1"/>
      <p:bldP spid="32" grpId="0" bldLvl="0" animBg="1"/>
      <p:bldP spid="33" grpId="0" bldLvl="0" animBg="1"/>
      <p:bldP spid="35" grpId="0" bldLvl="0" animBg="1"/>
      <p:bldP spid="36" grpId="0" bldLvl="0" animBg="1"/>
      <p:bldP spid="37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28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67970" y="384175"/>
            <a:ext cx="6541135" cy="2314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indent="0" eaLnBrk="1" latinLnBrk="0" hangingPunct="1">
              <a:lnSpc>
                <a:spcPct val="100000"/>
              </a:lnSpc>
              <a:spcAft>
                <a:spcPts val="1500"/>
              </a:spcAft>
              <a:buNone/>
            </a:pPr>
            <a:r>
              <a:rPr lang="de-DE" altLang="en-US" sz="2400" b="1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Research Questions:</a:t>
            </a:r>
            <a:endParaRPr lang="de-DE" altLang="en-US" sz="24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342900" indent="-342900">
              <a:buAutoNum type="arabicPeriod" startAt="3"/>
            </a:pP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How </a:t>
            </a:r>
            <a:r>
              <a:rPr lang="de-DE" altLang="en-US" b="1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effective </a:t>
            </a: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is this approach in producing correctly consolidated documents?</a:t>
            </a: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342900" indent="-342900">
              <a:buAutoNum type="arabicPeriod" startAt="3"/>
            </a:pP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342900" indent="-342900">
              <a:buAutoNum type="arabicPeriod" startAt="3"/>
            </a:pP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0" indent="0">
              <a:buNone/>
            </a:pP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9795" y="1988820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Certivity Data Set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16330" y="2421255"/>
            <a:ext cx="2869565" cy="107823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.json format containing html + corresponding metadata</a:t>
            </a:r>
            <a:endParaRPr lang="de-DE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Contains regulations from at least DE, EU, UN, US regions</a:t>
            </a:r>
            <a:endParaRPr lang="de-DE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Contains consolidated documents, which can be used as ground truth</a:t>
            </a: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4460" y="2037080"/>
            <a:ext cx="285750" cy="285750"/>
          </a:xfrm>
          <a:prstGeom prst="rect">
            <a:avLst/>
          </a:prstGeom>
        </p:spPr>
      </p:pic>
      <p:sp>
        <p:nvSpPr>
          <p:cNvPr id="26" name="Text Box 25"/>
          <p:cNvSpPr txBox="1"/>
          <p:nvPr/>
        </p:nvSpPr>
        <p:spPr>
          <a:xfrm>
            <a:off x="2484120" y="3861435"/>
            <a:ext cx="2115185" cy="645160"/>
          </a:xfrm>
          <a:prstGeom prst="rect">
            <a:avLst/>
          </a:prstGeom>
          <a:noFill/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DSL</a:t>
            </a:r>
            <a:b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lang="de-DE" altLang="en-US" dirty="0" smtClean="0">
                <a:solidFill>
                  <a:srgbClr val="0065BD"/>
                </a:solidFill>
                <a:latin typeface="DejaVu Sans" panose="020B0603030804020204" charset="0"/>
                <a:cs typeface="DejaVu Sans" panose="020B0603030804020204" charset="0"/>
              </a:rPr>
              <a:t>Base Documents</a:t>
            </a:r>
            <a:endParaRPr lang="de-DE" altLang="en-US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5518150" y="3861435"/>
            <a:ext cx="2167890" cy="645160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rgbClr val="FF8000"/>
                </a:solidFill>
                <a:latin typeface="DejaVu Sans" panose="020B0603030804020204" charset="0"/>
                <a:cs typeface="DejaVu Sans" panose="020B0603030804020204" charset="0"/>
              </a:rPr>
              <a:t>DSL </a:t>
            </a:r>
            <a:br>
              <a:rPr lang="de-DE" altLang="en-US" dirty="0" smtClean="0">
                <a:solidFill>
                  <a:srgbClr val="FF8000"/>
                </a:solidFill>
                <a:latin typeface="DejaVu Sans" panose="020B0603030804020204" charset="0"/>
                <a:cs typeface="DejaVu Sans" panose="020B0603030804020204" charset="0"/>
              </a:rPr>
            </a:br>
            <a:r>
              <a:rPr lang="de-DE" altLang="en-US" dirty="0" smtClean="0">
                <a:solidFill>
                  <a:srgbClr val="FF8000"/>
                </a:solidFill>
                <a:latin typeface="DejaVu Sans" panose="020B0603030804020204" charset="0"/>
                <a:cs typeface="DejaVu Sans" panose="020B0603030804020204" charset="0"/>
              </a:rPr>
              <a:t>Delta Documents</a:t>
            </a:r>
            <a:endParaRPr lang="de-DE" altLang="en-US" dirty="0" smtClean="0">
              <a:solidFill>
                <a:srgbClr val="FF8000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56960" y="2037080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Delta Documents in PDF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8" name="Bent Arrow 7"/>
          <p:cNvSpPr/>
          <p:nvPr/>
        </p:nvSpPr>
        <p:spPr>
          <a:xfrm rot="10800000" flipH="1">
            <a:off x="1476375" y="3502025"/>
            <a:ext cx="812800" cy="855345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" name="Bent Arrow 8"/>
          <p:cNvSpPr/>
          <p:nvPr/>
        </p:nvSpPr>
        <p:spPr>
          <a:xfrm rot="10800000">
            <a:off x="7813040" y="2901315"/>
            <a:ext cx="812800" cy="1449070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122404" y="3146425"/>
            <a:ext cx="850615" cy="510255"/>
          </a:xfrm>
          <a:prstGeom prst="round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Write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by hand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260475" y="3644900"/>
            <a:ext cx="627387" cy="305442"/>
          </a:xfrm>
          <a:prstGeom prst="round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Parse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492183" y="5877560"/>
            <a:ext cx="304927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rgbClr val="00B050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PDF</a:t>
            </a:r>
            <a:endParaRPr lang="de-DE" altLang="en-US" dirty="0" smtClean="0">
              <a:solidFill>
                <a:srgbClr val="00B050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dirty="0" smtClean="0">
                <a:solidFill>
                  <a:srgbClr val="00B050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Consolidated Documents</a:t>
            </a:r>
            <a:endParaRPr lang="de-DE" altLang="en-US" dirty="0" smtClean="0">
              <a:solidFill>
                <a:srgbClr val="00B050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6012815" y="4506595"/>
            <a:ext cx="812800" cy="512445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7" name="Bent Arrow 16"/>
          <p:cNvSpPr/>
          <p:nvPr/>
        </p:nvSpPr>
        <p:spPr>
          <a:xfrm rot="10800000" flipH="1">
            <a:off x="3348355" y="4509135"/>
            <a:ext cx="812800" cy="512445"/>
          </a:xfrm>
          <a:prstGeom prst="bentArrow">
            <a:avLst>
              <a:gd name="adj1" fmla="val 25000"/>
              <a:gd name="adj2" fmla="val 24848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15765" y="4653280"/>
            <a:ext cx="172402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Consolidation Engine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970780" y="5518150"/>
            <a:ext cx="213995" cy="355600"/>
          </a:xfrm>
          <a:prstGeom prst="downArrow">
            <a:avLst/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0" name="Bent Arrow 19"/>
          <p:cNvSpPr/>
          <p:nvPr/>
        </p:nvSpPr>
        <p:spPr>
          <a:xfrm rot="16200000">
            <a:off x="1305560" y="4070985"/>
            <a:ext cx="1906905" cy="2466975"/>
          </a:xfrm>
          <a:prstGeom prst="bentArrow">
            <a:avLst>
              <a:gd name="adj1" fmla="val 9590"/>
              <a:gd name="adj2" fmla="val 13836"/>
              <a:gd name="adj3" fmla="val 25000"/>
              <a:gd name="adj4" fmla="val 43750"/>
            </a:avLst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756285" y="5021580"/>
            <a:ext cx="1115340" cy="694970"/>
          </a:xfrm>
          <a:prstGeom prst="round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Compare 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correctness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against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2" name="Oval 11"/>
          <p:cNvSpPr/>
          <p:nvPr/>
        </p:nvSpPr>
        <p:spPr>
          <a:xfrm rot="300000">
            <a:off x="361950" y="4209415"/>
            <a:ext cx="6753860" cy="283146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-108585" y="1772920"/>
            <a:ext cx="9721215" cy="0"/>
          </a:xfrm>
          <a:prstGeom prst="straightConnector1">
            <a:avLst/>
          </a:prstGeom>
          <a:ln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0" grpId="0" animBg="1"/>
      <p:bldP spid="11" grpId="0" animBg="1"/>
      <p:bldP spid="26" grpId="0" animBg="1"/>
      <p:bldP spid="29" grpId="0" animBg="1"/>
      <p:bldP spid="5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79705" y="256540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>
              <a:lnSpc>
                <a:spcPct val="150000"/>
              </a:lnSpc>
            </a:pPr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Timeline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367145" y="5229225"/>
            <a:ext cx="2526030" cy="129159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 Motivation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 Automatic Consolidation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2.1. Research Questions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2.2. Existing Solutions   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2.3. Thesis Contribution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b="1" dirty="0" smtClean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3. Timeline</a:t>
            </a:r>
            <a:endParaRPr lang="de-DE" altLang="en-US" sz="1200" b="1" dirty="0" smtClean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4. Recap &amp; Questions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Timeline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3040" y="3129915"/>
            <a:ext cx="931545" cy="697230"/>
          </a:xfrm>
          <a:prstGeom prst="roundRect">
            <a:avLst/>
          </a:prstGeom>
          <a:solidFill>
            <a:srgbClr val="0065BD"/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15.10.</a:t>
            </a:r>
            <a:r>
              <a:rPr lang="en-US" altLang="de-DE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</a:t>
            </a:r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75740" y="3129915"/>
            <a:ext cx="931545" cy="697230"/>
          </a:xfrm>
          <a:prstGeom prst="roundRect">
            <a:avLst/>
          </a:prstGeom>
          <a:solidFill>
            <a:srgbClr val="0065BD"/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15.11.</a:t>
            </a:r>
            <a:r>
              <a:rPr lang="en-US" altLang="de-DE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</a:t>
            </a:r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124585" y="3244215"/>
            <a:ext cx="349250" cy="4686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90000"/>
              <a:lumOff val="10000"/>
            </a:schemeClr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72410" y="3129915"/>
            <a:ext cx="931545" cy="697230"/>
          </a:xfrm>
          <a:prstGeom prst="roundRect">
            <a:avLst/>
          </a:prstGeom>
          <a:solidFill>
            <a:srgbClr val="0065BD"/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15.12.22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412365" y="3244215"/>
            <a:ext cx="349250" cy="4686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90000"/>
              <a:lumOff val="10000"/>
            </a:schemeClr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068445" y="3129915"/>
            <a:ext cx="931545" cy="697230"/>
          </a:xfrm>
          <a:prstGeom prst="roundRect">
            <a:avLst/>
          </a:prstGeom>
          <a:solidFill>
            <a:srgbClr val="0065BD"/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15.01.</a:t>
            </a:r>
            <a:r>
              <a:rPr lang="en-US" altLang="de-DE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</a:t>
            </a:r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3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708400" y="3244215"/>
            <a:ext cx="349250" cy="4686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90000"/>
              <a:lumOff val="10000"/>
            </a:schemeClr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353685" y="3129915"/>
            <a:ext cx="931545" cy="697230"/>
          </a:xfrm>
          <a:prstGeom prst="roundRect">
            <a:avLst/>
          </a:prstGeom>
          <a:solidFill>
            <a:srgbClr val="0065BD"/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15.</a:t>
            </a:r>
            <a:r>
              <a:rPr lang="de-DE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02.23</a:t>
            </a:r>
            <a:endParaRPr lang="de-DE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4999990" y="3244215"/>
            <a:ext cx="349250" cy="4686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90000"/>
              <a:lumOff val="10000"/>
            </a:schemeClr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634480" y="3129915"/>
            <a:ext cx="931545" cy="697230"/>
          </a:xfrm>
          <a:prstGeom prst="roundRect">
            <a:avLst/>
          </a:prstGeom>
          <a:solidFill>
            <a:srgbClr val="0065BD"/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15.03.</a:t>
            </a:r>
            <a:r>
              <a:rPr lang="en-US" altLang="de-DE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</a:t>
            </a:r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3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285230" y="3244215"/>
            <a:ext cx="349250" cy="4686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90000"/>
              <a:lumOff val="10000"/>
            </a:schemeClr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920990" y="3129915"/>
            <a:ext cx="931545" cy="697230"/>
          </a:xfrm>
          <a:prstGeom prst="roundRect">
            <a:avLst/>
          </a:prstGeom>
          <a:solidFill>
            <a:srgbClr val="0065BD"/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2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15.04.23</a:t>
            </a:r>
            <a:endParaRPr lang="de-DE" altLang="en-US" sz="12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7566025" y="3244215"/>
            <a:ext cx="349250" cy="4686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90000"/>
              <a:lumOff val="10000"/>
            </a:schemeClr>
          </a:solidFill>
          <a:ln>
            <a:solidFill>
              <a:schemeClr val="accent4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>
            <a:off x="828040" y="1988820"/>
            <a:ext cx="2666365" cy="714988"/>
          </a:xfrm>
          <a:prstGeom prst="roundRect">
            <a:avLst/>
          </a:prstGeom>
          <a:solidFill>
            <a:schemeClr val="bg1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80604020202020204" pitchFamily="34" charset="0"/>
              <a:buChar char="•"/>
            </a:pPr>
            <a:r>
              <a:rPr lang="de-DE" altLang="en-US" dirty="0" smtClean="0">
                <a:latin typeface="DejaVu Sans" panose="020B0603030804020204" charset="0"/>
                <a:cs typeface="DejaVu Sans" panose="020B0603030804020204" charset="0"/>
              </a:rPr>
              <a:t>Literature Review</a:t>
            </a:r>
            <a:endParaRPr lang="de-DE" altLang="en-US" dirty="0" smtClean="0">
              <a:latin typeface="DejaVu Sans" panose="020B0603030804020204" charset="0"/>
              <a:cs typeface="DejaVu Sans" panose="020B0603030804020204" charset="0"/>
            </a:endParaRP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de-DE" altLang="en-US" dirty="0" smtClean="0">
                <a:latin typeface="DejaVu Sans" panose="020B0603030804020204" charset="0"/>
                <a:cs typeface="DejaVu Sans" panose="020B0603030804020204" charset="0"/>
              </a:rPr>
              <a:t>DSL Design </a:t>
            </a:r>
            <a:endParaRPr lang="de-DE" altLang="en-US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0" name="Text Box 49"/>
          <p:cNvSpPr txBox="1"/>
          <p:nvPr/>
        </p:nvSpPr>
        <p:spPr>
          <a:xfrm>
            <a:off x="2555875" y="4210050"/>
            <a:ext cx="2959100" cy="1022060"/>
          </a:xfrm>
          <a:prstGeom prst="roundRect">
            <a:avLst/>
          </a:prstGeom>
          <a:noFill/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80604020202020204" pitchFamily="34" charset="0"/>
              <a:buChar char="•"/>
            </a:pPr>
            <a:r>
              <a:rPr lang="de-DE" altLang="en-US" dirty="0" smtClean="0">
                <a:latin typeface="DejaVu Sans" panose="020B0603030804020204" charset="0"/>
                <a:cs typeface="DejaVu Sans" panose="020B0603030804020204" charset="0"/>
              </a:rPr>
              <a:t>DSL Implementation</a:t>
            </a:r>
            <a:endParaRPr lang="de-DE" altLang="en-US" dirty="0" smtClean="0">
              <a:latin typeface="DejaVu Sans" panose="020B0603030804020204" charset="0"/>
              <a:cs typeface="DejaVu Sans" panose="020B0603030804020204" charset="0"/>
            </a:endParaRP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de-DE" altLang="en-US" dirty="0" smtClean="0">
                <a:latin typeface="DejaVu Sans" panose="020B0603030804020204" charset="0"/>
                <a:cs typeface="DejaVu Sans" panose="020B0603030804020204" charset="0"/>
              </a:rPr>
              <a:t>Data Collection &amp; Sanitization</a:t>
            </a:r>
            <a:endParaRPr lang="de-DE" altLang="en-US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1" name="Text Box 50"/>
          <p:cNvSpPr txBox="1"/>
          <p:nvPr/>
        </p:nvSpPr>
        <p:spPr>
          <a:xfrm>
            <a:off x="4221480" y="1819275"/>
            <a:ext cx="3472180" cy="1021778"/>
          </a:xfrm>
          <a:prstGeom prst="roundRect">
            <a:avLst/>
          </a:prstGeom>
          <a:noFill/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80604020202020204" pitchFamily="34" charset="0"/>
              <a:buChar char="•"/>
            </a:pPr>
            <a:r>
              <a:rPr lang="de-DE" altLang="en-US" dirty="0" smtClean="0">
                <a:latin typeface="DejaVu Sans" panose="020B0603030804020204" charset="0"/>
                <a:cs typeface="DejaVu Sans" panose="020B0603030804020204" charset="0"/>
              </a:rPr>
              <a:t>Writing Thesis</a:t>
            </a:r>
            <a:endParaRPr lang="de-DE" altLang="en-US" dirty="0" smtClean="0">
              <a:latin typeface="DejaVu Sans" panose="020B0603030804020204" charset="0"/>
              <a:cs typeface="DejaVu Sans" panose="020B0603030804020204" charset="0"/>
            </a:endParaRP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de-DE" altLang="en-US" dirty="0" smtClean="0">
                <a:latin typeface="DejaVu Sans" panose="020B0603030804020204" charset="0"/>
                <a:cs typeface="DejaVu Sans" panose="020B0603030804020204" charset="0"/>
              </a:rPr>
              <a:t>Conducting Experiment</a:t>
            </a:r>
            <a:endParaRPr lang="de-DE" altLang="en-US" dirty="0" smtClean="0">
              <a:latin typeface="DejaVu Sans" panose="020B0603030804020204" charset="0"/>
              <a:cs typeface="DejaVu Sans" panose="020B0603030804020204" charset="0"/>
            </a:endParaRP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de-DE" altLang="en-US" dirty="0" smtClean="0">
                <a:latin typeface="DejaVu Sans" panose="020B0603030804020204" charset="0"/>
                <a:cs typeface="DejaVu Sans" panose="020B0603030804020204" charset="0"/>
              </a:rPr>
              <a:t>Interpret results</a:t>
            </a:r>
            <a:endParaRPr lang="de-DE" altLang="en-US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2" name="Text Box 51"/>
          <p:cNvSpPr txBox="1"/>
          <p:nvPr/>
        </p:nvSpPr>
        <p:spPr>
          <a:xfrm>
            <a:off x="6285230" y="4210050"/>
            <a:ext cx="2648585" cy="1024700"/>
          </a:xfrm>
          <a:prstGeom prst="roundRect">
            <a:avLst/>
          </a:prstGeom>
          <a:noFill/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80604020202020204" pitchFamily="34" charset="0"/>
              <a:buChar char="•"/>
            </a:pPr>
            <a:r>
              <a:rPr lang="de-DE" altLang="en-US" dirty="0" smtClean="0">
                <a:latin typeface="DejaVu Sans" panose="020B0603030804020204" charset="0"/>
                <a:cs typeface="DejaVu Sans" panose="020B0603030804020204" charset="0"/>
              </a:rPr>
              <a:t>Last fixes</a:t>
            </a:r>
            <a:endParaRPr lang="de-DE" altLang="en-US" dirty="0" smtClean="0">
              <a:latin typeface="DejaVu Sans" panose="020B0603030804020204" charset="0"/>
              <a:cs typeface="DejaVu Sans" panose="020B0603030804020204" charset="0"/>
            </a:endParaRPr>
          </a:p>
          <a:p>
            <a:pPr marL="285750" indent="-285750">
              <a:buFont typeface="Arial" panose="02080604020202020204" pitchFamily="34" charset="0"/>
              <a:buChar char="•"/>
            </a:pPr>
            <a:r>
              <a:rPr lang="de-DE" altLang="en-US" dirty="0" smtClean="0">
                <a:latin typeface="DejaVu Sans" panose="020B0603030804020204" charset="0"/>
                <a:cs typeface="DejaVu Sans" panose="020B0603030804020204" charset="0"/>
              </a:rPr>
              <a:t>Final presentation preparation</a:t>
            </a:r>
            <a:endParaRPr lang="de-DE" altLang="en-US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79705" y="256540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>
              <a:lnSpc>
                <a:spcPct val="150000"/>
              </a:lnSpc>
            </a:pPr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Recap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367145" y="5229225"/>
            <a:ext cx="2526030" cy="129159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 Motivation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 Automatic Consolidation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2.1. Research Questions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2.2. Existing Solutions   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2.3. Thesis Contribution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3. Timeline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b="1" dirty="0" smtClean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4. Recap &amp; Questions</a:t>
            </a:r>
            <a:endParaRPr lang="de-DE" altLang="en-US" sz="1200" b="1" dirty="0" smtClean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Rounded Rectangle 33"/>
          <p:cNvSpPr/>
          <p:nvPr/>
        </p:nvSpPr>
        <p:spPr>
          <a:xfrm>
            <a:off x="2412365" y="3860800"/>
            <a:ext cx="4699635" cy="2447925"/>
          </a:xfrm>
          <a:prstGeom prst="roundRect">
            <a:avLst/>
          </a:prstGeom>
          <a:solidFill>
            <a:schemeClr val="accent4">
              <a:lumMod val="25000"/>
              <a:lumOff val="75000"/>
            </a:schemeClr>
          </a:solidFill>
          <a:ln w="2540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48580" y="1268730"/>
            <a:ext cx="3456305" cy="2447925"/>
          </a:xfrm>
          <a:prstGeom prst="roundRect">
            <a:avLst/>
          </a:prstGeom>
          <a:solidFill>
            <a:schemeClr val="accent4">
              <a:lumMod val="25000"/>
              <a:lumOff val="75000"/>
            </a:schemeClr>
          </a:solidFill>
          <a:ln w="2540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3850" y="1124585"/>
            <a:ext cx="3456305" cy="2447925"/>
          </a:xfrm>
          <a:prstGeom prst="roundRect">
            <a:avLst/>
          </a:prstGeom>
          <a:solidFill>
            <a:schemeClr val="accent4">
              <a:lumMod val="25000"/>
              <a:lumOff val="75000"/>
            </a:schemeClr>
          </a:solidFill>
          <a:ln w="2540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4210" y="3932555"/>
            <a:ext cx="2626995" cy="1584960"/>
          </a:xfrm>
          <a:prstGeom prst="roundRect">
            <a:avLst/>
          </a:prstGeom>
          <a:ln>
            <a:solidFill>
              <a:srgbClr val="0065BD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Recap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1191"/>
          <a:stretch>
            <a:fillRect/>
          </a:stretch>
        </p:blipFill>
        <p:spPr>
          <a:xfrm>
            <a:off x="2628265" y="5085080"/>
            <a:ext cx="1312545" cy="109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535" y="5012690"/>
            <a:ext cx="2116455" cy="1107440"/>
          </a:xfrm>
          <a:prstGeom prst="rect">
            <a:avLst/>
          </a:prstGeom>
        </p:spPr>
      </p:pic>
      <p:pic>
        <p:nvPicPr>
          <p:cNvPr id="27" name="Picture 26" descr="/home/an/Pictures/screenshot.pngscreensho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9433" y="1412875"/>
            <a:ext cx="2084705" cy="1303020"/>
          </a:xfrm>
          <a:prstGeom prst="roundRect">
            <a:avLst/>
          </a:prstGeom>
          <a:ln>
            <a:solidFill>
              <a:srgbClr val="0065BD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480" y="1412875"/>
            <a:ext cx="1895475" cy="1163955"/>
          </a:xfrm>
          <a:prstGeom prst="roundRect">
            <a:avLst/>
          </a:prstGeom>
          <a:ln>
            <a:solidFill>
              <a:srgbClr val="0065BD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515" y="2493645"/>
            <a:ext cx="1731010" cy="1078865"/>
          </a:xfrm>
          <a:prstGeom prst="roundRect">
            <a:avLst/>
          </a:prstGeom>
          <a:ln>
            <a:solidFill>
              <a:srgbClr val="0065BD"/>
            </a:solidFill>
          </a:ln>
        </p:spPr>
      </p:pic>
      <p:pic>
        <p:nvPicPr>
          <p:cNvPr id="17" name="Picture 16" descr="/home/an/Pictures/screenshot.pngscreenshot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79930" y="2276475"/>
            <a:ext cx="1708785" cy="976630"/>
          </a:xfrm>
          <a:prstGeom prst="roundRect">
            <a:avLst/>
          </a:prstGeom>
          <a:ln>
            <a:solidFill>
              <a:srgbClr val="0065BD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79705" y="256540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>
              <a:lnSpc>
                <a:spcPct val="150000"/>
              </a:lnSpc>
            </a:pP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Questions?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367145" y="5229225"/>
            <a:ext cx="2526030" cy="129159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 Motivation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 Automatic Consolidation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2.1. Research Questions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2.2. Existing Solutions   </a:t>
            </a:r>
            <a:endParaRPr lang="de-DE" altLang="en-US" sz="1000" b="1" dirty="0" smtClean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2.3. Thesis Contribution</a:t>
            </a:r>
            <a:endParaRPr lang="de-DE" altLang="en-US" sz="10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3. Timeline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b="1" dirty="0" smtClean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4. Recap &amp; Questions</a:t>
            </a:r>
            <a:endParaRPr lang="de-DE" altLang="en-US" sz="1200" b="1" dirty="0" smtClean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5545" y="1066165"/>
            <a:ext cx="4232910" cy="458216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642985" cy="584835"/>
          </a:xfrm>
        </p:spPr>
        <p:txBody>
          <a:bodyPr/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Terminology</a:t>
            </a:r>
            <a:endParaRPr lang="de-DE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39" name="Rectangles 38"/>
          <p:cNvSpPr/>
          <p:nvPr/>
        </p:nvSpPr>
        <p:spPr>
          <a:xfrm>
            <a:off x="4014470" y="1066165"/>
            <a:ext cx="304800" cy="19621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tint val="65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3625850" y="5805170"/>
            <a:ext cx="1660286" cy="404256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1.0 enforced</a:t>
            </a:r>
            <a:endParaRPr lang="de-DE" altLang="en-US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3978275" y="3914140"/>
            <a:ext cx="688340" cy="18605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tint val="65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183380" y="5497830"/>
            <a:ext cx="699770" cy="18605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tint val="65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3752215" y="4496435"/>
            <a:ext cx="1533525" cy="14922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tint val="65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24525" y="3644900"/>
            <a:ext cx="2806065" cy="864235"/>
          </a:xfrm>
          <a:prstGeom prst="roundRect">
            <a:avLst>
              <a:gd name="adj" fmla="val 10433"/>
            </a:avLst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UNECE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0425" y="4076700"/>
            <a:ext cx="2869565" cy="96266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United Nations Economic Commission for Europe</a:t>
            </a: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56 member states</a:t>
            </a: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marR="0" indent="-17145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Char char="•"/>
            </a:pP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140" y="4364990"/>
            <a:ext cx="847090" cy="56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 animBg="1"/>
      <p:bldP spid="8" grpId="0" animBg="1"/>
      <p:bldP spid="7" grpId="0" animBg="1"/>
      <p:bldP spid="11" grpId="0" bldLvl="0" animBg="1"/>
      <p:bldP spid="14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Florian Matthes</a:t>
            </a:r>
            <a:endParaRPr lang="en-AU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Prof. Dr. 	</a:t>
            </a:r>
            <a:endParaRPr lang="en-AU" noProof="1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07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80604020202020204" pitchFamily="34" charset="0"/>
                <a:cs typeface="Arial" panose="0208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</a:rPr>
              <a:t>Building Blocks of a Regulation</a:t>
            </a:r>
            <a:endParaRPr 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145" y="2853055"/>
            <a:ext cx="4561205" cy="1607185"/>
          </a:xfrm>
          <a:prstGeom prst="rect">
            <a:avLst/>
          </a:prstGeom>
          <a:ln w="12700" cmpd="sng">
            <a:solidFill>
              <a:srgbClr val="FF8000"/>
            </a:solidFill>
            <a:prstDash val="solid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45" y="1988820"/>
            <a:ext cx="4102100" cy="902335"/>
          </a:xfrm>
          <a:prstGeom prst="rect">
            <a:avLst/>
          </a:prstGeom>
          <a:ln w="12700" cmpd="sng">
            <a:solidFill>
              <a:srgbClr val="FF8000"/>
            </a:solidFill>
            <a:prstDash val="solid"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r="59686" b="56275"/>
          <a:stretch>
            <a:fillRect/>
          </a:stretch>
        </p:blipFill>
        <p:spPr>
          <a:xfrm>
            <a:off x="5724525" y="5445125"/>
            <a:ext cx="2966720" cy="1162050"/>
          </a:xfrm>
          <a:prstGeom prst="rect">
            <a:avLst/>
          </a:prstGeom>
          <a:ln w="12700" cmpd="sng">
            <a:solidFill>
              <a:srgbClr val="FF8000"/>
            </a:solidFill>
            <a:prstDash val="solid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710" y="3789045"/>
            <a:ext cx="4760595" cy="975360"/>
          </a:xfrm>
          <a:prstGeom prst="rect">
            <a:avLst/>
          </a:prstGeom>
          <a:ln w="12700" cmpd="sng">
            <a:solidFill>
              <a:srgbClr val="FF8000"/>
            </a:solidFill>
            <a:prstDash val="solid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730" y="5012690"/>
            <a:ext cx="5161280" cy="292100"/>
          </a:xfrm>
          <a:prstGeom prst="rect">
            <a:avLst/>
          </a:prstGeom>
          <a:ln w="12700" cmpd="sng">
            <a:solidFill>
              <a:srgbClr val="FF8000"/>
            </a:solidFill>
            <a:prstDash val="solid"/>
          </a:ln>
        </p:spPr>
      </p:pic>
      <p:sp>
        <p:nvSpPr>
          <p:cNvPr id="2" name="Text Box 1"/>
          <p:cNvSpPr txBox="1"/>
          <p:nvPr/>
        </p:nvSpPr>
        <p:spPr>
          <a:xfrm>
            <a:off x="5796280" y="1484630"/>
            <a:ext cx="1605915" cy="41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bIns="91440" rtlCol="0">
            <a:spAutoFit/>
          </a:bodyPr>
          <a:p>
            <a:r>
              <a:rPr lang="de-DE" altLang="en-US" b="1" i="1" dirty="0" smtClean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</a:rPr>
              <a:t>Operations</a:t>
            </a:r>
            <a:endParaRPr lang="de-DE" altLang="en-US" b="1" i="1" dirty="0" smtClean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 b="31664"/>
          <a:stretch>
            <a:fillRect/>
          </a:stretch>
        </p:blipFill>
        <p:spPr>
          <a:xfrm>
            <a:off x="364490" y="5085080"/>
            <a:ext cx="4053840" cy="1447165"/>
          </a:xfrm>
          <a:prstGeom prst="rect">
            <a:avLst/>
          </a:prstGeom>
          <a:ln w="12700" cmpd="sng">
            <a:solidFill>
              <a:srgbClr val="0065BD"/>
            </a:solidFill>
            <a:prstDash val="solid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7950" y="3068955"/>
            <a:ext cx="2897505" cy="1552575"/>
          </a:xfrm>
          <a:prstGeom prst="rect">
            <a:avLst/>
          </a:prstGeom>
          <a:ln w="12700" cmpd="sng">
            <a:solidFill>
              <a:srgbClr val="0065BD"/>
            </a:solidFill>
            <a:prstDash val="solid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95" y="1988820"/>
            <a:ext cx="3806190" cy="758190"/>
          </a:xfrm>
          <a:prstGeom prst="rect">
            <a:avLst/>
          </a:prstGeom>
          <a:ln w="12700" cmpd="sng">
            <a:solidFill>
              <a:srgbClr val="0065BD"/>
            </a:solidFill>
            <a:prstDash val="solid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0" y="2708910"/>
            <a:ext cx="4789170" cy="548005"/>
          </a:xfrm>
          <a:prstGeom prst="rect">
            <a:avLst/>
          </a:prstGeom>
          <a:ln w="12700" cmpd="sng">
            <a:solidFill>
              <a:srgbClr val="0065BD"/>
            </a:solidFill>
            <a:prstDash val="solid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185" y="3716655"/>
            <a:ext cx="3133090" cy="1772285"/>
          </a:xfrm>
          <a:prstGeom prst="rect">
            <a:avLst/>
          </a:prstGeom>
          <a:ln w="12700" cmpd="sng">
            <a:solidFill>
              <a:srgbClr val="0065BD"/>
            </a:solidFill>
            <a:prstDash val="solid"/>
          </a:ln>
        </p:spPr>
      </p:pic>
      <p:sp>
        <p:nvSpPr>
          <p:cNvPr id="19" name="Text Box 18"/>
          <p:cNvSpPr txBox="1"/>
          <p:nvPr/>
        </p:nvSpPr>
        <p:spPr>
          <a:xfrm>
            <a:off x="1403985" y="1484630"/>
            <a:ext cx="1167130" cy="41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bIns="91440" rtlCol="0">
            <a:spAutoFit/>
          </a:bodyPr>
          <a:p>
            <a:r>
              <a:rPr lang="de-DE" altLang="en-US" b="1" i="1" dirty="0" smtClean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</a:rPr>
              <a:t>Entities</a:t>
            </a:r>
            <a:endParaRPr lang="de-DE" altLang="en-US" b="1" i="1" dirty="0" smtClean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642985" cy="584835"/>
          </a:xfrm>
        </p:spPr>
        <p:txBody>
          <a:bodyPr/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Terminology</a:t>
            </a:r>
            <a:endParaRPr lang="de-DE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750" y="2924810"/>
            <a:ext cx="2806065" cy="864235"/>
          </a:xfrm>
          <a:prstGeom prst="roundRect">
            <a:avLst>
              <a:gd name="adj" fmla="val 10433"/>
            </a:avLst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Base Document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6285" y="3357245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Contains every element of the regulation according to its current version </a:t>
            </a: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5525" y="1268730"/>
            <a:ext cx="4552315" cy="4366260"/>
          </a:xfrm>
          <a:prstGeom prst="rect">
            <a:avLst/>
          </a:prstGeom>
        </p:spPr>
      </p:pic>
      <p:sp>
        <p:nvSpPr>
          <p:cNvPr id="26" name="Text Box 25"/>
          <p:cNvSpPr txBox="1"/>
          <p:nvPr/>
        </p:nvSpPr>
        <p:spPr>
          <a:xfrm>
            <a:off x="5008245" y="1484630"/>
            <a:ext cx="1660286" cy="404256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1.0 enforced</a:t>
            </a:r>
            <a:endParaRPr lang="de-DE" altLang="en-US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63875" y="5824220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Example: </a:t>
            </a:r>
            <a:b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UNR-130 regarding Lane departure warning systems</a:t>
            </a: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639 0 " pathEditMode="relative" ptsTypes="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639 0 " pathEditMode="relative" ptsTypes="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639 0 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642985" cy="584835"/>
          </a:xfrm>
        </p:spPr>
        <p:txBody>
          <a:bodyPr/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Terminology</a:t>
            </a:r>
            <a:endParaRPr lang="de-DE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9750" y="2924810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accent2"/>
          </a:solidFill>
          <a:ln>
            <a:solidFill>
              <a:srgbClr val="CB6C1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Delta Document</a:t>
            </a:r>
            <a:endParaRPr lang="de-DE" altLang="en-US" sz="14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6285" y="3357245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rgbClr val="CB6C1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Merely contains instructions how to amend base document in order to create new version</a:t>
            </a:r>
            <a:endParaRPr lang="de-DE" altLang="en-US" sz="9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320" y="1700530"/>
            <a:ext cx="4730115" cy="3237865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3875405" y="1658620"/>
            <a:ext cx="328295" cy="205740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tint val="65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3395980" y="5156835"/>
            <a:ext cx="1722594" cy="408144"/>
          </a:xfrm>
          <a:prstGeom prst="roundRect">
            <a:avLst/>
          </a:prstGeom>
          <a:solidFill>
            <a:schemeClr val="accent2"/>
          </a:solidFill>
          <a:ln>
            <a:solidFill>
              <a:srgbClr val="FF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1.1 proposed</a:t>
            </a:r>
            <a:endParaRPr lang="de-DE" altLang="en-US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910205" y="4616450"/>
            <a:ext cx="2571115" cy="166370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tint val="65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097 0 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097 0 " pathEditMode="relative" ptsTypes="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097 0 " pathEditMode="relative" ptsTypes="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097 0 " pathEditMode="relative" ptsTypes="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animBg="1"/>
      <p:bldP spid="15" grpId="0" animBg="1"/>
      <p:bldP spid="12" grpId="1" animBg="1"/>
      <p:bldP spid="2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642985" cy="584835"/>
          </a:xfrm>
        </p:spPr>
        <p:txBody>
          <a:bodyPr/>
          <a:p>
            <a:pPr algn="ctr" latinLnBrk="0"/>
            <a:r>
              <a:rPr lang="de-DE" b="1" dirty="0">
                <a:latin typeface="Calibri" charset="0"/>
                <a:cs typeface="DejaVu Sans" panose="020B0603030804020204" charset="0"/>
                <a:sym typeface="+mn-ea"/>
              </a:rPr>
              <a:t>Terminology</a:t>
            </a:r>
            <a:endParaRPr lang="de-DE" b="1" dirty="0">
              <a:latin typeface="Calibri" charset="0"/>
              <a:cs typeface="DejaVu Sans" panose="020B06030308040202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9750" y="2924810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accent2"/>
          </a:solidFill>
          <a:ln>
            <a:solidFill>
              <a:srgbClr val="CB6C1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  <a:cs typeface="Arial" panose="02080604020202020204" pitchFamily="34" charset="0"/>
              </a:rPr>
              <a:t>Delta Document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  <a:cs typeface="Arial" panose="0208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6285" y="3357245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rgbClr val="CB6C1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Calibri" charset="0"/>
                <a:cs typeface="DejaVu Sans" panose="020B0603030804020204" charset="0"/>
                <a:sym typeface="+mn-ea"/>
              </a:rPr>
              <a:t>Merely contains instructions how to amend base document in order to create new version</a:t>
            </a:r>
            <a:endParaRPr lang="de-DE" altLang="en-US" sz="900" dirty="0" smtClean="0">
              <a:solidFill>
                <a:schemeClr val="tx1"/>
              </a:solidFill>
              <a:latin typeface="Calibri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6055" y="1268730"/>
            <a:ext cx="4690745" cy="2132330"/>
          </a:xfrm>
          <a:prstGeom prst="rect">
            <a:avLst/>
          </a:prstGeom>
          <a:ln>
            <a:solidFill>
              <a:srgbClr val="0065B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55" y="3789045"/>
            <a:ext cx="4716145" cy="1464310"/>
          </a:xfrm>
          <a:prstGeom prst="rect">
            <a:avLst/>
          </a:prstGeom>
          <a:ln>
            <a:solidFill>
              <a:srgbClr val="0065BD"/>
            </a:solidFill>
          </a:ln>
        </p:spPr>
      </p:pic>
      <p:sp>
        <p:nvSpPr>
          <p:cNvPr id="10" name="Rectangles 9"/>
          <p:cNvSpPr/>
          <p:nvPr/>
        </p:nvSpPr>
        <p:spPr>
          <a:xfrm>
            <a:off x="4068445" y="1268730"/>
            <a:ext cx="1772920" cy="21653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tint val="65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80604020202020204" pitchFamily="3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3996055" y="3789045"/>
            <a:ext cx="1932940" cy="21653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tint val="65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80604020202020204" pitchFamily="34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5314950" y="5516880"/>
            <a:ext cx="1722594" cy="408144"/>
          </a:xfrm>
          <a:prstGeom prst="roundRect">
            <a:avLst/>
          </a:prstGeom>
          <a:solidFill>
            <a:schemeClr val="accent2"/>
          </a:solidFill>
          <a:ln>
            <a:solidFill>
              <a:srgbClr val="FF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proposed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82" y="6570345"/>
            <a:ext cx="4321175" cy="288925"/>
          </a:xfrm>
        </p:spPr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642985" cy="584835"/>
          </a:xfrm>
        </p:spPr>
        <p:txBody>
          <a:bodyPr/>
          <a:p>
            <a:pPr algn="ctr" latinLnBrk="0"/>
            <a:r>
              <a:rPr lang="de-DE" b="1" dirty="0">
                <a:latin typeface="Calibri" charset="0"/>
                <a:cs typeface="DejaVu Sans" panose="020B0603030804020204" charset="0"/>
                <a:sym typeface="+mn-ea"/>
              </a:rPr>
              <a:t>Terminology</a:t>
            </a:r>
            <a:endParaRPr lang="de-DE" b="1" dirty="0">
              <a:latin typeface="Calibri" charset="0"/>
              <a:cs typeface="DejaVu Sans" panose="020B060303080402020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908175" y="1700530"/>
            <a:ext cx="2806065" cy="864235"/>
          </a:xfrm>
          <a:prstGeom prst="roundRect">
            <a:avLst>
              <a:gd name="adj" fmla="val 10433"/>
            </a:avLst>
          </a:prstGeom>
          <a:solidFill>
            <a:srgbClr val="00B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b="1" dirty="0" smtClean="0">
                <a:solidFill>
                  <a:schemeClr val="bg1"/>
                </a:solidFill>
                <a:latin typeface="Calibri" charset="0"/>
                <a:cs typeface="Arial" panose="02080604020202020204" pitchFamily="34" charset="0"/>
              </a:rPr>
              <a:t>Consolidation</a:t>
            </a:r>
            <a:endParaRPr lang="de-DE" altLang="en-US" sz="1400" b="1" dirty="0" smtClean="0">
              <a:solidFill>
                <a:schemeClr val="bg1"/>
              </a:solidFill>
              <a:latin typeface="Calibri" charset="0"/>
              <a:cs typeface="Arial" panose="0208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116455" y="2132965"/>
            <a:ext cx="4953000" cy="288480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80604020202020204" pitchFamily="34" charset="0"/>
              <a:buNone/>
            </a:pPr>
            <a:endParaRPr lang="de-DE" altLang="en-US" sz="900" dirty="0" smtClean="0">
              <a:solidFill>
                <a:schemeClr val="tx1"/>
              </a:solidFill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25" name="Left Arrow 24"/>
          <p:cNvSpPr/>
          <p:nvPr/>
        </p:nvSpPr>
        <p:spPr>
          <a:xfrm rot="10800000">
            <a:off x="3695700" y="3830955"/>
            <a:ext cx="1538605" cy="25654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000" dirty="0" smtClean="0">
              <a:solidFill>
                <a:srgbClr val="00B050"/>
              </a:solidFill>
              <a:latin typeface="Calibri" charset="0"/>
              <a:cs typeface="Arial" panose="0208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000" dirty="0" smtClean="0">
              <a:solidFill>
                <a:srgbClr val="00B050"/>
              </a:solidFill>
              <a:latin typeface="Calibri" charset="0"/>
              <a:cs typeface="Arial" panose="0208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000" dirty="0" smtClean="0">
              <a:solidFill>
                <a:srgbClr val="00B050"/>
              </a:solidFill>
              <a:latin typeface="Calibri" charset="0"/>
              <a:cs typeface="Arial" panose="02080604020202020204" pitchFamily="34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5508458" y="3698875"/>
            <a:ext cx="1392255" cy="571200"/>
          </a:xfrm>
          <a:prstGeom prst="roundRect">
            <a:avLst/>
          </a:prstGeom>
          <a:solidFill>
            <a:srgbClr val="00B050"/>
          </a:solidFill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</a:rPr>
              <a:t>Consolidated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</a:endParaRPr>
          </a:p>
          <a:p>
            <a:pPr algn="ctr"/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</a:rPr>
              <a:t>Document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8" name="Left Arrow 27"/>
          <p:cNvSpPr/>
          <p:nvPr/>
        </p:nvSpPr>
        <p:spPr>
          <a:xfrm rot="16200000">
            <a:off x="4145915" y="3385185"/>
            <a:ext cx="566420" cy="220345"/>
          </a:xfrm>
          <a:prstGeom prst="leftArrow">
            <a:avLst/>
          </a:prstGeom>
          <a:solidFill>
            <a:srgbClr val="FF8000"/>
          </a:solidFill>
          <a:ln>
            <a:solidFill>
              <a:srgbClr val="FF8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000" dirty="0" smtClean="0">
              <a:solidFill>
                <a:schemeClr val="tx1"/>
              </a:solidFill>
              <a:cs typeface="Arial" panose="02080604020202020204" pitchFamily="34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3769360" y="4148455"/>
            <a:ext cx="1391285" cy="306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400" dirty="0" smtClean="0">
                <a:solidFill>
                  <a:srgbClr val="00B050"/>
                </a:solidFill>
                <a:latin typeface="Calibri" charset="0"/>
              </a:rPr>
              <a:t>Consolidation</a:t>
            </a:r>
            <a:endParaRPr lang="de-DE" altLang="en-US" sz="1400" dirty="0" smtClean="0">
              <a:solidFill>
                <a:srgbClr val="00B050"/>
              </a:solidFill>
              <a:latin typeface="Calibri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3853330" y="2564765"/>
            <a:ext cx="1152860" cy="571200"/>
          </a:xfrm>
          <a:prstGeom prst="roundRect">
            <a:avLst/>
          </a:prstGeom>
          <a:solidFill>
            <a:schemeClr val="accent2"/>
          </a:solidFill>
          <a:ln>
            <a:solidFill>
              <a:srgbClr val="FF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</a:rPr>
              <a:t>Delta 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</a:endParaRPr>
          </a:p>
          <a:p>
            <a:pPr algn="ctr"/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</a:rPr>
              <a:t>Document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2268053" y="3716655"/>
            <a:ext cx="1152860" cy="571200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</a:rPr>
              <a:t>Base 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</a:endParaRPr>
          </a:p>
          <a:p>
            <a:pPr algn="ctr"/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</a:rPr>
              <a:t>Document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195663" y="3716655"/>
            <a:ext cx="1392255" cy="571200"/>
          </a:xfrm>
          <a:prstGeom prst="roundRect">
            <a:avLst/>
          </a:prstGeom>
          <a:solidFill>
            <a:srgbClr val="00B050"/>
          </a:solidFill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</a:rPr>
              <a:t>Consolidated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</a:endParaRPr>
          </a:p>
          <a:p>
            <a:pPr algn="ctr"/>
            <a:r>
              <a:rPr lang="de-DE" altLang="en-US" sz="1400" dirty="0" smtClean="0">
                <a:solidFill>
                  <a:schemeClr val="bg1"/>
                </a:solidFill>
                <a:latin typeface="Calibri" charset="0"/>
              </a:rPr>
              <a:t>Document</a:t>
            </a:r>
            <a:endParaRPr lang="de-DE" altLang="en-US" sz="140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899795" y="1268730"/>
            <a:ext cx="6984365" cy="4392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2400" dirty="0" smtClean="0">
                <a:solidFill>
                  <a:srgbClr val="0065BD"/>
                </a:solidFill>
                <a:latin typeface="Calibri" charset="0"/>
                <a:cs typeface="Arial" panose="02080604020202020204" pitchFamily="34" charset="0"/>
              </a:rPr>
              <a:t>How to get the full document </a:t>
            </a:r>
            <a:br>
              <a:rPr lang="de-DE" altLang="en-US" sz="2400" dirty="0" smtClean="0">
                <a:solidFill>
                  <a:srgbClr val="0065BD"/>
                </a:solidFill>
                <a:latin typeface="Calibri" charset="0"/>
                <a:cs typeface="Arial" panose="02080604020202020204" pitchFamily="34" charset="0"/>
              </a:rPr>
            </a:br>
            <a:r>
              <a:rPr lang="de-DE" altLang="en-US" sz="2400" dirty="0" smtClean="0">
                <a:solidFill>
                  <a:srgbClr val="0065BD"/>
                </a:solidFill>
                <a:latin typeface="Calibri" charset="0"/>
                <a:cs typeface="Arial" panose="02080604020202020204" pitchFamily="34" charset="0"/>
              </a:rPr>
              <a:t>for proposed version 1.1?</a:t>
            </a:r>
            <a:endParaRPr lang="de-DE" altLang="en-US" sz="2400" dirty="0" smtClean="0">
              <a:solidFill>
                <a:srgbClr val="0065BD"/>
              </a:solidFill>
              <a:latin typeface="Calibri" charset="0"/>
              <a:cs typeface="Arial" panose="0208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DejaVu Sans" panose="020B0603030804020204" charset="0"/>
                <a:cs typeface="DejaVu Sans" panose="020B0603030804020204" charset="0"/>
              </a:rPr>
              <a:t>Thien-An Huynh Master Thesis Kick-Off</a:t>
            </a:r>
            <a:endParaRPr 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642985" cy="584835"/>
          </a:xfrm>
        </p:spPr>
        <p:txBody>
          <a:bodyPr/>
          <a:p>
            <a:pPr algn="ctr" latinLnBrk="0"/>
            <a:r>
              <a:rPr lang="de-DE" altLang="en-US" b="1" dirty="0">
                <a:latin typeface="Calibri" charset="0"/>
                <a:cs typeface="DejaVu Sans" panose="020B0603030804020204" charset="0"/>
                <a:sym typeface="+mn-ea"/>
              </a:rPr>
              <a:t>Example: Regulation Updates</a:t>
            </a:r>
            <a:endParaRPr lang="de-DE" altLang="en-US" b="1" dirty="0"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3954780" y="1124585"/>
            <a:ext cx="1660286" cy="404256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1.0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1332230" y="1844675"/>
            <a:ext cx="2086371" cy="404256"/>
          </a:xfrm>
          <a:prstGeom prst="roundRect">
            <a:avLst/>
          </a:prstGeom>
          <a:solidFill>
            <a:schemeClr val="accent2"/>
          </a:solidFill>
          <a:ln>
            <a:solidFill>
              <a:srgbClr val="FF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proposed/p1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3741420" y="1844675"/>
            <a:ext cx="2086371" cy="404256"/>
          </a:xfrm>
          <a:prstGeom prst="roundRect">
            <a:avLst/>
          </a:prstGeom>
          <a:solidFill>
            <a:schemeClr val="accent2"/>
          </a:solidFill>
          <a:ln>
            <a:solidFill>
              <a:srgbClr val="FF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proposed/p2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6477635" y="1844675"/>
            <a:ext cx="2086371" cy="404256"/>
          </a:xfrm>
          <a:prstGeom prst="roundRect">
            <a:avLst/>
          </a:prstGeom>
          <a:solidFill>
            <a:schemeClr val="accent2"/>
          </a:solidFill>
          <a:ln>
            <a:solidFill>
              <a:srgbClr val="FF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proposed/p3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7017385" y="2569210"/>
            <a:ext cx="1007745" cy="791845"/>
          </a:xfrm>
          <a:prstGeom prst="mathMultiply">
            <a:avLst/>
          </a:prstGeom>
          <a:solidFill>
            <a:srgbClr val="FF7373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80604020202020204" pitchFamily="34" charset="0"/>
            </a:endParaRPr>
          </a:p>
        </p:txBody>
      </p:sp>
      <p:cxnSp>
        <p:nvCxnSpPr>
          <p:cNvPr id="31" name="Straight Arrow Connector 30"/>
          <p:cNvCxnSpPr>
            <a:stCxn id="29" idx="2"/>
          </p:cNvCxnSpPr>
          <p:nvPr/>
        </p:nvCxnSpPr>
        <p:spPr>
          <a:xfrm>
            <a:off x="7520940" y="2249170"/>
            <a:ext cx="0" cy="548640"/>
          </a:xfrm>
          <a:prstGeom prst="straightConnector1">
            <a:avLst/>
          </a:prstGeom>
          <a:ln>
            <a:solidFill>
              <a:srgbClr val="0065BD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2"/>
            <a:endCxn id="27" idx="0"/>
          </p:cNvCxnSpPr>
          <p:nvPr/>
        </p:nvCxnSpPr>
        <p:spPr>
          <a:xfrm flipH="1">
            <a:off x="2375535" y="1529080"/>
            <a:ext cx="2409825" cy="315595"/>
          </a:xfrm>
          <a:prstGeom prst="straightConnector1">
            <a:avLst/>
          </a:prstGeom>
          <a:solidFill>
            <a:schemeClr val="accent5"/>
          </a:solidFill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2"/>
            <a:endCxn id="28" idx="0"/>
          </p:cNvCxnSpPr>
          <p:nvPr/>
        </p:nvCxnSpPr>
        <p:spPr>
          <a:xfrm flipH="1">
            <a:off x="4784725" y="1529080"/>
            <a:ext cx="635" cy="315595"/>
          </a:xfrm>
          <a:prstGeom prst="straightConnector1">
            <a:avLst/>
          </a:prstGeom>
          <a:solidFill>
            <a:schemeClr val="accent5"/>
          </a:solidFill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2"/>
            <a:endCxn id="29" idx="0"/>
          </p:cNvCxnSpPr>
          <p:nvPr/>
        </p:nvCxnSpPr>
        <p:spPr>
          <a:xfrm>
            <a:off x="4785360" y="1529080"/>
            <a:ext cx="2735580" cy="315595"/>
          </a:xfrm>
          <a:prstGeom prst="straightConnector1">
            <a:avLst/>
          </a:prstGeom>
          <a:solidFill>
            <a:schemeClr val="accent5"/>
          </a:solidFill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 Box 35"/>
          <p:cNvSpPr txBox="1"/>
          <p:nvPr/>
        </p:nvSpPr>
        <p:spPr>
          <a:xfrm>
            <a:off x="2772410" y="2760980"/>
            <a:ext cx="160448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adopted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37" name="Straight Arrow Connector 36"/>
          <p:cNvCxnSpPr>
            <a:stCxn id="27" idx="2"/>
            <a:endCxn id="36" idx="0"/>
          </p:cNvCxnSpPr>
          <p:nvPr/>
        </p:nvCxnSpPr>
        <p:spPr>
          <a:xfrm>
            <a:off x="2375535" y="2249170"/>
            <a:ext cx="1199515" cy="511810"/>
          </a:xfrm>
          <a:prstGeom prst="straightConnector1">
            <a:avLst/>
          </a:prstGeom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2"/>
            <a:endCxn id="36" idx="0"/>
          </p:cNvCxnSpPr>
          <p:nvPr/>
        </p:nvCxnSpPr>
        <p:spPr>
          <a:xfrm flipH="1">
            <a:off x="3575050" y="2249170"/>
            <a:ext cx="1209675" cy="511810"/>
          </a:xfrm>
          <a:prstGeom prst="straightConnector1">
            <a:avLst/>
          </a:prstGeom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 Box 40"/>
          <p:cNvSpPr txBox="1"/>
          <p:nvPr/>
        </p:nvSpPr>
        <p:spPr>
          <a:xfrm>
            <a:off x="4368165" y="4292600"/>
            <a:ext cx="1718706" cy="4042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2.0 proposed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2" name="Text Box 41"/>
          <p:cNvSpPr txBox="1"/>
          <p:nvPr/>
        </p:nvSpPr>
        <p:spPr>
          <a:xfrm>
            <a:off x="4425315" y="5085080"/>
            <a:ext cx="160448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2.0 adopted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43" name="Straight Arrow Connector 42"/>
          <p:cNvCxnSpPr>
            <a:stCxn id="41" idx="2"/>
            <a:endCxn id="42" idx="0"/>
          </p:cNvCxnSpPr>
          <p:nvPr/>
        </p:nvCxnSpPr>
        <p:spPr>
          <a:xfrm>
            <a:off x="5227955" y="4697095"/>
            <a:ext cx="0" cy="38798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" idx="2"/>
          </p:cNvCxnSpPr>
          <p:nvPr/>
        </p:nvCxnSpPr>
        <p:spPr>
          <a:xfrm flipH="1" flipV="1">
            <a:off x="3575050" y="3890010"/>
            <a:ext cx="1652905" cy="402590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 Box 44"/>
          <p:cNvSpPr txBox="1"/>
          <p:nvPr/>
        </p:nvSpPr>
        <p:spPr>
          <a:xfrm>
            <a:off x="1631315" y="4292600"/>
            <a:ext cx="1718706" cy="4042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1.2 proposed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48" name="Straight Arrow Connector 47"/>
          <p:cNvCxnSpPr>
            <a:stCxn id="45" idx="0"/>
            <a:endCxn id="2" idx="2"/>
          </p:cNvCxnSpPr>
          <p:nvPr/>
        </p:nvCxnSpPr>
        <p:spPr>
          <a:xfrm flipV="1">
            <a:off x="2491105" y="3890010"/>
            <a:ext cx="1083945" cy="402590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 Box 2"/>
          <p:cNvSpPr txBox="1"/>
          <p:nvPr/>
        </p:nvSpPr>
        <p:spPr>
          <a:xfrm>
            <a:off x="6588760" y="5300980"/>
            <a:ext cx="2304415" cy="1087755"/>
          </a:xfrm>
          <a:prstGeom prst="rect">
            <a:avLst/>
          </a:prstGeom>
          <a:solidFill>
            <a:srgbClr val="E8E8E8"/>
          </a:solidFill>
          <a:ln w="12700" cmpd="sng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 eaLnBrk="1" latinLnBrk="0" hangingPunct="1">
              <a:lnSpc>
                <a:spcPct val="120000"/>
              </a:lnSpc>
            </a:pPr>
            <a:r>
              <a:rPr lang="de-DE" altLang="en-US" sz="1800" dirty="0" smtClean="0">
                <a:solidFill>
                  <a:schemeClr val="accent5"/>
                </a:solidFill>
                <a:latin typeface="Calibri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sz="1800" dirty="0" smtClean="0">
              <a:solidFill>
                <a:schemeClr val="accent5"/>
              </a:solidFill>
              <a:latin typeface="Calibri" charset="0"/>
              <a:cs typeface="DejaVu Sans" panose="020B0603030804020204" charset="0"/>
              <a:sym typeface="+mn-ea"/>
            </a:endParaRPr>
          </a:p>
          <a:p>
            <a:pPr algn="l" eaLnBrk="1" latinLnBrk="0" hangingPunct="1">
              <a:lnSpc>
                <a:spcPct val="120000"/>
              </a:lnSpc>
            </a:pPr>
            <a:r>
              <a:rPr lang="de-DE" altLang="en-US" sz="1800" dirty="0" smtClean="0">
                <a:solidFill>
                  <a:srgbClr val="FF8000"/>
                </a:solidFill>
                <a:latin typeface="Calibri" charset="0"/>
                <a:cs typeface="DejaVu Sans" panose="020B0603030804020204" charset="0"/>
                <a:sym typeface="+mn-ea"/>
              </a:rPr>
              <a:t>Delta Documents</a:t>
            </a:r>
            <a:endParaRPr lang="de-DE" altLang="en-US" sz="1800" dirty="0" smtClean="0">
              <a:solidFill>
                <a:srgbClr val="FF8000"/>
              </a:solidFill>
              <a:latin typeface="Calibri" charset="0"/>
              <a:cs typeface="DejaVu Sans" panose="020B0603030804020204" charset="0"/>
              <a:sym typeface="+mn-ea"/>
            </a:endParaRPr>
          </a:p>
          <a:p>
            <a:pPr algn="l" eaLnBrk="1" latinLnBrk="0" hangingPunct="1">
              <a:lnSpc>
                <a:spcPct val="120000"/>
              </a:lnSpc>
            </a:pPr>
            <a:r>
              <a:rPr lang="de-DE" altLang="en-US" sz="1800" dirty="0" smtClean="0">
                <a:solidFill>
                  <a:srgbClr val="00B050"/>
                </a:solidFill>
                <a:latin typeface="Calibri" charset="0"/>
                <a:cs typeface="DejaVu Sans" panose="020B0603030804020204" charset="0"/>
                <a:sym typeface="+mn-ea"/>
              </a:rPr>
              <a:t>Consolidated</a:t>
            </a:r>
            <a:endParaRPr lang="de-DE" altLang="en-US" sz="1800" dirty="0" smtClean="0">
              <a:solidFill>
                <a:srgbClr val="00B050"/>
              </a:solidFill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742565" y="3481705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1.1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7" name="Straight Arrow Connector 6"/>
          <p:cNvCxnSpPr>
            <a:stCxn id="2" idx="0"/>
            <a:endCxn id="36" idx="2"/>
          </p:cNvCxnSpPr>
          <p:nvPr/>
        </p:nvCxnSpPr>
        <p:spPr>
          <a:xfrm flipV="1">
            <a:off x="3575050" y="3169285"/>
            <a:ext cx="0" cy="312420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4396105" y="5826760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2.0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9" name="Straight Arrow Connector 8"/>
          <p:cNvCxnSpPr>
            <a:stCxn id="42" idx="2"/>
            <a:endCxn id="8" idx="0"/>
          </p:cNvCxnSpPr>
          <p:nvPr/>
        </p:nvCxnSpPr>
        <p:spPr>
          <a:xfrm>
            <a:off x="5227955" y="5493385"/>
            <a:ext cx="635" cy="33337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1688465" y="5085080"/>
            <a:ext cx="160448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1.2 adopted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11" name="Straight Arrow Connector 10"/>
          <p:cNvCxnSpPr>
            <a:stCxn id="45" idx="2"/>
            <a:endCxn id="10" idx="0"/>
          </p:cNvCxnSpPr>
          <p:nvPr/>
        </p:nvCxnSpPr>
        <p:spPr>
          <a:xfrm>
            <a:off x="2491105" y="4697095"/>
            <a:ext cx="0" cy="38798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1659255" y="5826760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1.2 enforced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13" name="Straight Arrow Connector 12"/>
          <p:cNvCxnSpPr>
            <a:stCxn id="10" idx="2"/>
            <a:endCxn id="12" idx="0"/>
          </p:cNvCxnSpPr>
          <p:nvPr/>
        </p:nvCxnSpPr>
        <p:spPr>
          <a:xfrm>
            <a:off x="2491105" y="5493385"/>
            <a:ext cx="635" cy="33337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65BD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3760" y="1772920"/>
            <a:ext cx="227965" cy="152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110" y="1769745"/>
            <a:ext cx="233045" cy="1555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55" y="1770380"/>
            <a:ext cx="231775" cy="154940"/>
          </a:xfrm>
          <a:prstGeom prst="rect">
            <a:avLst/>
          </a:prstGeom>
        </p:spPr>
      </p:pic>
      <p:sp>
        <p:nvSpPr>
          <p:cNvPr id="40" name="Text Box 39"/>
          <p:cNvSpPr txBox="1"/>
          <p:nvPr/>
        </p:nvSpPr>
        <p:spPr>
          <a:xfrm>
            <a:off x="179705" y="2348865"/>
            <a:ext cx="727507" cy="337185"/>
          </a:xfrm>
          <a:prstGeom prst="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de-DE" altLang="en-US" sz="1600" dirty="0" smtClean="0">
                <a:solidFill>
                  <a:schemeClr val="bg1"/>
                </a:solidFill>
                <a:latin typeface="Calibri" charset="0"/>
              </a:rPr>
              <a:t>Vote</a:t>
            </a:r>
            <a:endParaRPr lang="de-DE" altLang="en-US" sz="1600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49" name="Straight Connector 48"/>
          <p:cNvCxnSpPr>
            <a:stCxn id="40" idx="3"/>
          </p:cNvCxnSpPr>
          <p:nvPr/>
        </p:nvCxnSpPr>
        <p:spPr>
          <a:xfrm>
            <a:off x="907415" y="2517775"/>
            <a:ext cx="7913370" cy="0"/>
          </a:xfrm>
          <a:prstGeom prst="line">
            <a:avLst/>
          </a:prstGeom>
          <a:ln w="12700" cmpd="sng">
            <a:solidFill>
              <a:srgbClr val="0065BD"/>
            </a:solidFill>
            <a:prstDash val="sysDot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 Box 49"/>
          <p:cNvSpPr txBox="1"/>
          <p:nvPr/>
        </p:nvSpPr>
        <p:spPr>
          <a:xfrm>
            <a:off x="179705" y="3140710"/>
            <a:ext cx="727507" cy="398780"/>
          </a:xfrm>
          <a:prstGeom prst="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de-DE" altLang="en-US" sz="1000" dirty="0" smtClean="0">
                <a:solidFill>
                  <a:schemeClr val="bg1"/>
                </a:solidFill>
                <a:latin typeface="Calibri" charset="0"/>
              </a:rPr>
              <a:t>After ~6 Months</a:t>
            </a:r>
            <a:endParaRPr lang="de-DE" altLang="en-US" sz="1000" dirty="0" smtClean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>
          <a:xfrm>
            <a:off x="907415" y="3340100"/>
            <a:ext cx="7913370" cy="0"/>
          </a:xfrm>
          <a:prstGeom prst="line">
            <a:avLst/>
          </a:prstGeom>
          <a:ln w="12700" cmpd="sng">
            <a:solidFill>
              <a:srgbClr val="0065BD"/>
            </a:solidFill>
            <a:prstDash val="sysDot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0" y="2276475"/>
            <a:ext cx="227330" cy="151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5926e-05 L 0.111458 0.136204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125 0.1575 " pathEditMode="relative" ptsTypes="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8889 0.00666667 L -0.146806 0.190278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5926e-05 L 0.196042 0.09 " pathEditMode="relative" rAng="0" ptsTypes="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668 0.188611 L -0.146668 0.293611 " pathEditMode="relative" rAng="0" ptsTypes="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292 0.0940741 L 0.192292 0.199074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96 0.135834 L 0.114096 0.240834 " pathEditMode="relative" rAng="0" ptsTypes="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2" grpId="0" bldLvl="0" animBg="1"/>
      <p:bldP spid="41" grpId="0" bldLvl="0" animBg="1"/>
      <p:bldP spid="42" grpId="0" bldLvl="0" animBg="1"/>
      <p:bldP spid="45" grpId="0" bldLvl="0" animBg="1"/>
      <p:bldP spid="8" grpId="0" bldLvl="0" animBg="1"/>
      <p:bldP spid="10" grpId="0" bldLvl="0" animBg="1"/>
      <p:bldP spid="12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40" grpId="0" animBg="1"/>
      <p:bldP spid="50" grpId="0" animBg="1"/>
    </p:bld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dirty="0" smtClean="0">
            <a:solidFill>
              <a:schemeClr val="tx1"/>
            </a:solidFill>
            <a:cs typeface="Arial" panose="02080604020202020204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anose="02080604020202020204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0</TotalTime>
  <Words>10010</Words>
  <Application>WPS Presentation</Application>
  <PresentationFormat>Bildschirmpräsentation (4:3)</PresentationFormat>
  <Paragraphs>925</Paragraphs>
  <Slides>41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8" baseType="lpstr">
      <vt:lpstr>Arial</vt:lpstr>
      <vt:lpstr>SimSun</vt:lpstr>
      <vt:lpstr>Wingdings</vt:lpstr>
      <vt:lpstr>Helvetica Neue</vt:lpstr>
      <vt:lpstr>C059</vt:lpstr>
      <vt:lpstr>Nimbus Roman No9 L</vt:lpstr>
      <vt:lpstr>Arial Unicode MS</vt:lpstr>
      <vt:lpstr>TUM Neue Helvetica 75 Bold</vt:lpstr>
      <vt:lpstr>Noto Color Emoji</vt:lpstr>
      <vt:lpstr>Arial</vt:lpstr>
      <vt:lpstr>TUM Neue Helvetica 55 Regular</vt:lpstr>
      <vt:lpstr>DejaVu Sans</vt:lpstr>
      <vt:lpstr>Calibri</vt:lpstr>
      <vt:lpstr>Microsoft YaHei</vt:lpstr>
      <vt:lpstr>Droid Sans Fallback</vt:lpstr>
      <vt:lpstr>Arial Unicode MS</vt:lpstr>
      <vt:lpstr>Slides sebis 2013 2</vt:lpstr>
      <vt:lpstr>Formalizing and automating regulatory document versioning</vt:lpstr>
      <vt:lpstr>Keeping track of different regulatory document versions is messy and difficult!</vt:lpstr>
      <vt:lpstr>Keeping track of different regulatory document versions is messy and difficult!</vt:lpstr>
      <vt:lpstr>Terminology</vt:lpstr>
      <vt:lpstr>Terminology</vt:lpstr>
      <vt:lpstr>Terminology</vt:lpstr>
      <vt:lpstr>Terminology</vt:lpstr>
      <vt:lpstr>Terminology</vt:lpstr>
      <vt:lpstr>Example: Regulation Updates</vt:lpstr>
      <vt:lpstr>Example: Consolidation</vt:lpstr>
      <vt:lpstr>Terminology</vt:lpstr>
      <vt:lpstr>Example: Consolidation</vt:lpstr>
      <vt:lpstr>What is currently being done  in the industry?</vt:lpstr>
      <vt:lpstr>PowerPoint 演示文稿</vt:lpstr>
      <vt:lpstr>PowerPoint 演示文稿</vt:lpstr>
      <vt:lpstr>Ultimate Goal: Automatic Consolidation</vt:lpstr>
      <vt:lpstr>PowerPoint 演示文稿</vt:lpstr>
      <vt:lpstr>PowerPoint 演示文稿</vt:lpstr>
      <vt:lpstr>What is currently being done  in research?</vt:lpstr>
      <vt:lpstr>Systematic Literature Review</vt:lpstr>
      <vt:lpstr>Literature Review - Results </vt:lpstr>
      <vt:lpstr>PowerPoint 演示文稿</vt:lpstr>
      <vt:lpstr>PowerPoint 演示文稿</vt:lpstr>
      <vt:lpstr>PowerPoint 演示文稿</vt:lpstr>
      <vt:lpstr>PowerPoint 演示文稿</vt:lpstr>
      <vt:lpstr>Thesis Contribution:  1. Formalize Regulatory Documents into DSL  2. Automate Change Application  3. Verify Results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ga27did</dc:creator>
  <dc:description>Copyright sebis</dc:description>
  <cp:lastModifiedBy>an</cp:lastModifiedBy>
  <cp:revision>423</cp:revision>
  <cp:lastPrinted>2022-12-12T12:21:35Z</cp:lastPrinted>
  <dcterms:created xsi:type="dcterms:W3CDTF">2022-12-12T12:21:35Z</dcterms:created>
  <dcterms:modified xsi:type="dcterms:W3CDTF">2022-12-12T12:21:35Z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1033-11.1.0.10976</vt:lpwstr>
  </property>
</Properties>
</file>