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modernComment_2E1_C4807AEF.xml" ContentType="application/vnd.ms-powerpoint.comments+xml"/>
  <Override PartName="/ppt/notesSlides/notesSlide17.xml" ContentType="application/vnd.openxmlformats-officedocument.presentationml.notesSlide+xml"/>
  <Override PartName="/ppt/comments/modernComment_2E3_311C373B.xml" ContentType="application/vnd.ms-powerpoint.comments+xml"/>
  <Override PartName="/ppt/notesSlides/notesSlide18.xml" ContentType="application/vnd.openxmlformats-officedocument.presentationml.notesSlide+xml"/>
  <Override PartName="/ppt/comments/modernComment_2DE_5D4EDB1.xml" ContentType="application/vnd.ms-powerpoint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725" r:id="rId4"/>
  </p:sldMasterIdLst>
  <p:notesMasterIdLst>
    <p:notesMasterId r:id="rId33"/>
  </p:notesMasterIdLst>
  <p:handoutMasterIdLst>
    <p:handoutMasterId r:id="rId34"/>
  </p:handoutMasterIdLst>
  <p:sldIdLst>
    <p:sldId id="721" r:id="rId5"/>
    <p:sldId id="672" r:id="rId6"/>
    <p:sldId id="752" r:id="rId7"/>
    <p:sldId id="753" r:id="rId8"/>
    <p:sldId id="754" r:id="rId9"/>
    <p:sldId id="740" r:id="rId10"/>
    <p:sldId id="755" r:id="rId11"/>
    <p:sldId id="750" r:id="rId12"/>
    <p:sldId id="751" r:id="rId13"/>
    <p:sldId id="748" r:id="rId14"/>
    <p:sldId id="726" r:id="rId15"/>
    <p:sldId id="723" r:id="rId16"/>
    <p:sldId id="749" r:id="rId17"/>
    <p:sldId id="722" r:id="rId18"/>
    <p:sldId id="730" r:id="rId19"/>
    <p:sldId id="673" r:id="rId20"/>
    <p:sldId id="745" r:id="rId21"/>
    <p:sldId id="747" r:id="rId22"/>
    <p:sldId id="737" r:id="rId23"/>
    <p:sldId id="739" r:id="rId24"/>
    <p:sldId id="734" r:id="rId25"/>
    <p:sldId id="724" r:id="rId26"/>
    <p:sldId id="725" r:id="rId27"/>
    <p:sldId id="728" r:id="rId28"/>
    <p:sldId id="727" r:id="rId29"/>
    <p:sldId id="729" r:id="rId30"/>
    <p:sldId id="733" r:id="rId31"/>
    <p:sldId id="694" r:id="rId32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M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0000"/>
    <a:srgbClr val="0065BD"/>
    <a:srgbClr val="41BEFF"/>
    <a:srgbClr val="FF8000"/>
    <a:srgbClr val="CB6C1D"/>
    <a:srgbClr val="ECE8C2"/>
    <a:srgbClr val="91AC6B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1E5963-557B-492F-8DEE-198A98DB5AB8}" v="51" dt="2022-11-14T10:58:57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16" autoAdjust="0"/>
    <p:restoredTop sz="95662" autoAdjust="0"/>
  </p:normalViewPr>
  <p:slideViewPr>
    <p:cSldViewPr>
      <p:cViewPr varScale="1">
        <p:scale>
          <a:sx n="84" d="100"/>
          <a:sy n="84" d="100"/>
        </p:scale>
        <p:origin x="874" y="31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omments/modernComment_2DE_5D4EDB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B242762-672C-43F1-9DAB-1F09AB5021AD}" authorId="{00000000-0000-0000-0000-000000000000}" created="2022-09-20T18:55:45.516">
    <pc:sldMkLst xmlns:pc="http://schemas.microsoft.com/office/powerpoint/2013/main/command">
      <pc:docMk/>
      <pc:sldMk cId="97840561" sldId="734"/>
    </pc:sldMkLst>
    <p188:txBody>
      <a:bodyPr/>
      <a:lstStyle/>
      <a:p>
        <a:r>
          <a:rPr lang="de-DE"/>
          <a:t>Die Outcomes sind ja im Prinzip die Antwort auf die 3 RQs. Deshalb auch entsprechend nah an RQs formuliert. Labeling als Artifacts, okay?</a:t>
        </a:r>
      </a:p>
    </p188:txBody>
  </p188:cm>
</p188:cmLst>
</file>

<file path=ppt/comments/modernComment_2E1_C4807AE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467EF57-CD28-4013-98CD-91FE47DE09DB}" authorId="{00000000-0000-0000-0000-000000000000}" created="2022-09-23T09:58:42.640">
    <pc:sldMkLst xmlns:pc="http://schemas.microsoft.com/office/powerpoint/2013/main/command">
      <pc:docMk/>
      <pc:sldMk cId="3925268643" sldId="735"/>
    </pc:sldMkLst>
    <p188:txBody>
      <a:bodyPr/>
      <a:lstStyle/>
      <a:p>
        <a:r>
          <a:rPr lang="de-DE"/>
          <a:t>Ein bisschen repetitiv, oder okay?</a:t>
        </a:r>
      </a:p>
    </p188:txBody>
  </p188:cm>
</p188:cmLst>
</file>

<file path=ppt/comments/modernComment_2E3_311C373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EE375C0-8C4A-4476-A95E-D7604B7AD5E8}" authorId="{00000000-0000-0000-0000-000000000000}" created="2022-10-03T06:46:46.379">
    <pc:sldMkLst xmlns:pc="http://schemas.microsoft.com/office/powerpoint/2013/main/command">
      <pc:docMk/>
      <pc:sldMk cId="823932731" sldId="739"/>
    </pc:sldMkLst>
    <p188:txBody>
      <a:bodyPr/>
      <a:lstStyle/>
      <a:p>
        <a:r>
          <a:rPr lang="de-DE"/>
          <a:t>Versucht wie besprochen die GaaPAM Darstellung zu erstellen. Wenn die nicht passt, könntest du mir auch deine geben (wenn du möchtest). Dann kann ich auch diese verwenden.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‹Nr.›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537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9024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389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278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188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1164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3598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0925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1188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89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5701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6002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753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109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1155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760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418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546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0163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8810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791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4962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3876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427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de-DE" noProof="0" dirty="0"/>
              <a:t>Titel bearbeiten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Name des Vortragenden, Datum, Ort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de-DE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Lehrstuhl für Software</a:t>
            </a:r>
            <a:r>
              <a:rPr lang="de-DE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betrieblicher Informationssysteme </a:t>
            </a:r>
            <a:r>
              <a:rPr lang="de-DE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de-DE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Fakultät</a:t>
            </a:r>
            <a:r>
              <a:rPr lang="de-DE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für Informatik</a:t>
            </a:r>
            <a:endParaRPr lang="de-DE" sz="1400" b="0" i="0" kern="1200" noProof="1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/>
            <a:r>
              <a:rPr lang="de-DE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de-DE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de-DE" sz="1400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de-DE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116632"/>
            <a:ext cx="11525902" cy="6452444"/>
          </a:xfrm>
        </p:spPr>
        <p:txBody>
          <a:bodyPr anchor="ctr"/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21.10.22 Kickoff Efstratios Pahis</a:t>
            </a:r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18147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74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noProof="1">
                <a:latin typeface="+mn-lt"/>
              </a:rPr>
              <a:t>Technische Universität München</a:t>
            </a:r>
          </a:p>
          <a:p>
            <a:r>
              <a:rPr lang="de-DE" sz="1050" noProof="1">
                <a:latin typeface="+mn-lt"/>
              </a:rPr>
              <a:t>Fakultät für Informatik</a:t>
            </a:r>
          </a:p>
          <a:p>
            <a:r>
              <a:rPr lang="de-DE" sz="1050" noProof="1">
                <a:latin typeface="+mn-lt"/>
              </a:rPr>
              <a:t>Lehrstuhl für Software</a:t>
            </a:r>
            <a:r>
              <a:rPr lang="de-DE" sz="1050" baseline="0" noProof="1">
                <a:latin typeface="+mn-lt"/>
              </a:rPr>
              <a:t> Engineering betrieblicher Informationssysteme</a:t>
            </a:r>
            <a:endParaRPr lang="de-DE" sz="1050" noProof="1">
              <a:latin typeface="+mn-lt"/>
            </a:endParaRPr>
          </a:p>
          <a:p>
            <a:endParaRPr lang="de-DE" sz="1050" noProof="1">
              <a:latin typeface="+mn-lt"/>
            </a:endParaRPr>
          </a:p>
          <a:p>
            <a:r>
              <a:rPr lang="de-DE" sz="1050" noProof="1">
                <a:latin typeface="+mn-lt"/>
              </a:rPr>
              <a:t>Boltzmannstraße 3</a:t>
            </a:r>
          </a:p>
          <a:p>
            <a:r>
              <a:rPr lang="de-DE" sz="1050" noProof="1">
                <a:latin typeface="+mn-lt"/>
              </a:rPr>
              <a:t>85748 Garching bei</a:t>
            </a:r>
            <a:r>
              <a:rPr lang="de-DE" sz="1050" baseline="0" noProof="1">
                <a:latin typeface="+mn-lt"/>
              </a:rPr>
              <a:t> München</a:t>
            </a:r>
          </a:p>
          <a:p>
            <a:endParaRPr lang="de-DE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de-DE" sz="1050" baseline="0" noProof="1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de-DE" sz="1050" baseline="0" noProof="1">
                <a:latin typeface="+mn-lt"/>
              </a:rPr>
              <a:t>Fax	+49.89.289.17136</a:t>
            </a:r>
          </a:p>
          <a:p>
            <a:endParaRPr lang="de-DE" sz="1050" baseline="0" noProof="1">
              <a:latin typeface="+mn-lt"/>
            </a:endParaRPr>
          </a:p>
          <a:p>
            <a:endParaRPr lang="de-DE" sz="1050" baseline="0" noProof="1">
              <a:latin typeface="+mn-lt"/>
            </a:endParaRPr>
          </a:p>
          <a:p>
            <a:r>
              <a:rPr lang="de-DE" sz="1050" baseline="0" noProof="1">
                <a:latin typeface="+mn-lt"/>
                <a:hlinkClick r:id="rId5"/>
              </a:rPr>
              <a:t>wwwmatthes.in.tum.de</a:t>
            </a:r>
            <a:endParaRPr lang="de-DE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de-DE" noProof="0" dirty="0"/>
              <a:t>&lt;Akademischer Titel&gt;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203656" y="5454244"/>
            <a:ext cx="1293429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59115" y="5932082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de-DE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21.10.22 Kickoff Efstratios Pahis</a:t>
            </a:r>
            <a:endParaRPr lang="de-DE" noProof="0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de-DE" noProof="0" dirty="0"/>
              <a:t>&lt;Title&gt;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noProof="0" dirty="0"/>
              <a:t>&lt;</a:t>
            </a:r>
            <a:r>
              <a:rPr lang="de-DE" noProof="0" dirty="0" err="1"/>
              <a:t>Subtitle</a:t>
            </a:r>
            <a:r>
              <a:rPr lang="de-DE" noProof="0" dirty="0"/>
              <a:t>&gt;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21.10.22 Kickoff Efstratios Pahis</a:t>
            </a:r>
            <a:endParaRPr lang="de-DE" noProof="0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de-DE" noProof="0" dirty="0"/>
              <a:t>&lt;Title&gt;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noProof="0" dirty="0"/>
              <a:t>&lt;</a:t>
            </a:r>
            <a:r>
              <a:rPr lang="de-DE" noProof="0" dirty="0" err="1"/>
              <a:t>Subtitle</a:t>
            </a:r>
            <a:r>
              <a:rPr lang="de-DE" noProof="0" dirty="0"/>
              <a:t>&gt;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21.10.22 Kickoff Efstratios Pahis</a:t>
            </a:r>
            <a:endParaRPr lang="de-DE" noProof="0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9889996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de-DE" noProof="0" dirty="0"/>
              <a:t>&lt;Title&gt;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21.10.22 Kickoff Efstratios Pahis</a:t>
            </a:r>
            <a:endParaRPr lang="de-DE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&lt;Format of Master 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&lt;Format of Master 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de-DE" noProof="0" dirty="0"/>
              <a:t>&lt;Title&gt;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21.10.22 Kickoff Efstratios Pahis</a:t>
            </a:r>
            <a:endParaRPr lang="de-DE" noProof="0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de-DE" noProof="0" dirty="0"/>
              <a:t>&lt;Title&gt;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21.10.22 Kickoff Efstratios Pahis</a:t>
            </a:r>
            <a:endParaRPr lang="de-DE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/>
              <a:t>&lt;Title&gt;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21.10.22 Kickoff Efstratios Pahis</a:t>
            </a:r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&lt;Titel&gt;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Erste Ebene</a:t>
            </a:r>
          </a:p>
          <a:p>
            <a:pPr lvl="2"/>
            <a:r>
              <a:rPr lang="de-DE" noProof="0" dirty="0"/>
              <a:t>Zweite Ebene</a:t>
            </a:r>
          </a:p>
          <a:p>
            <a:pPr lvl="3"/>
            <a:r>
              <a:rPr lang="de-DE" noProof="0" dirty="0"/>
              <a:t>Dritte Ebene</a:t>
            </a:r>
          </a:p>
          <a:p>
            <a:pPr lvl="4"/>
            <a:r>
              <a:rPr lang="de-DE" noProof="0" dirty="0"/>
              <a:t>Vierte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21.10.22 Kickoff Efstratios Pahis</a:t>
            </a:r>
            <a:endParaRPr lang="de-DE" noProof="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69" r:id="rId8"/>
    <p:sldLayoutId id="2147483771" r:id="rId9"/>
    <p:sldLayoutId id="2147483780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 baseline="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8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5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26.png"/><Relationship Id="rId18" Type="http://schemas.openxmlformats.org/officeDocument/2006/relationships/image" Target="../media/image64.png"/><Relationship Id="rId3" Type="http://schemas.openxmlformats.org/officeDocument/2006/relationships/image" Target="../media/image28.png"/><Relationship Id="rId21" Type="http://schemas.openxmlformats.org/officeDocument/2006/relationships/image" Target="../media/image67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17" Type="http://schemas.openxmlformats.org/officeDocument/2006/relationships/image" Target="../media/image63.gi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2.jpeg"/><Relationship Id="rId20" Type="http://schemas.openxmlformats.org/officeDocument/2006/relationships/image" Target="../media/image6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24" Type="http://schemas.openxmlformats.org/officeDocument/2006/relationships/image" Target="../media/image70.svg"/><Relationship Id="rId5" Type="http://schemas.openxmlformats.org/officeDocument/2006/relationships/image" Target="../media/image30.png"/><Relationship Id="rId15" Type="http://schemas.openxmlformats.org/officeDocument/2006/relationships/image" Target="../media/image61.jpeg"/><Relationship Id="rId23" Type="http://schemas.openxmlformats.org/officeDocument/2006/relationships/image" Target="../media/image69.png"/><Relationship Id="rId10" Type="http://schemas.openxmlformats.org/officeDocument/2006/relationships/image" Target="../media/image35.svg"/><Relationship Id="rId19" Type="http://schemas.openxmlformats.org/officeDocument/2006/relationships/image" Target="../media/image65.pn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27.svg"/><Relationship Id="rId22" Type="http://schemas.openxmlformats.org/officeDocument/2006/relationships/image" Target="../media/image6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61.jpeg"/><Relationship Id="rId18" Type="http://schemas.openxmlformats.org/officeDocument/2006/relationships/image" Target="../media/image67.png"/><Relationship Id="rId3" Type="http://schemas.openxmlformats.org/officeDocument/2006/relationships/image" Target="../media/image28.png"/><Relationship Id="rId21" Type="http://schemas.openxmlformats.org/officeDocument/2006/relationships/image" Target="../media/image70.sv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17" Type="http://schemas.openxmlformats.org/officeDocument/2006/relationships/image" Target="../media/image66.sv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63.gif"/><Relationship Id="rId10" Type="http://schemas.openxmlformats.org/officeDocument/2006/relationships/image" Target="../media/image35.svg"/><Relationship Id="rId19" Type="http://schemas.openxmlformats.org/officeDocument/2006/relationships/image" Target="../media/image68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E1_C4807AEF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69.png"/><Relationship Id="rId3" Type="http://schemas.microsoft.com/office/2018/10/relationships/comments" Target="../comments/modernComment_2E3_311C373B.xml"/><Relationship Id="rId21" Type="http://schemas.openxmlformats.org/officeDocument/2006/relationships/image" Target="../media/image73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66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5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68.svg"/><Relationship Id="rId10" Type="http://schemas.openxmlformats.org/officeDocument/2006/relationships/image" Target="../media/image34.png"/><Relationship Id="rId19" Type="http://schemas.openxmlformats.org/officeDocument/2006/relationships/image" Target="../media/image70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DE_5D4EDB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60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4.png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2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31371" y="2647602"/>
            <a:ext cx="11432843" cy="1141439"/>
          </a:xfrm>
        </p:spPr>
        <p:txBody>
          <a:bodyPr/>
          <a:lstStyle/>
          <a:p>
            <a:r>
              <a:rPr lang="en-US" dirty="0"/>
              <a:t>Evaluating the adoption of the Government as a Platform Analysis Method by practitioners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31372" y="3789041"/>
            <a:ext cx="11432841" cy="634020"/>
          </a:xfrm>
        </p:spPr>
        <p:txBody>
          <a:bodyPr/>
          <a:lstStyle/>
          <a:p>
            <a:r>
              <a:rPr lang="de-DE" dirty="0"/>
              <a:t>Master-Thesis Kickoff </a:t>
            </a:r>
          </a:p>
          <a:p>
            <a:r>
              <a:rPr lang="de-DE" dirty="0"/>
              <a:t>Efstratios Pahis, 21.11.2022</a:t>
            </a:r>
          </a:p>
        </p:txBody>
      </p:sp>
    </p:spTree>
    <p:extLst>
      <p:ext uri="{BB962C8B-B14F-4D97-AF65-F5344CB8AC3E}">
        <p14:creationId xmlns:p14="http://schemas.microsoft.com/office/powerpoint/2010/main" val="128223577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4" y="44451"/>
            <a:ext cx="10874134" cy="720725"/>
          </a:xfrm>
        </p:spPr>
        <p:txBody>
          <a:bodyPr/>
          <a:lstStyle/>
          <a:p>
            <a:r>
              <a:rPr lang="en-US" dirty="0"/>
              <a:t>Resolution: Development of Evaluation Concept – Data Collection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10</a:t>
            </a:fld>
            <a:endParaRPr lang="de-DE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38CDCFA-D84F-2155-B567-A1580CB0DEED}"/>
              </a:ext>
            </a:extLst>
          </p:cNvPr>
          <p:cNvGrpSpPr/>
          <p:nvPr/>
        </p:nvGrpSpPr>
        <p:grpSpPr>
          <a:xfrm>
            <a:off x="965021" y="2429587"/>
            <a:ext cx="10243547" cy="1284189"/>
            <a:chOff x="-101305" y="2101259"/>
            <a:chExt cx="12735412" cy="1021866"/>
          </a:xfrm>
        </p:grpSpPr>
        <p:sp>
          <p:nvSpPr>
            <p:cNvPr id="20" name="Pfeil nach rechts 66">
              <a:extLst>
                <a:ext uri="{FF2B5EF4-FFF2-40B4-BE49-F238E27FC236}">
                  <a16:creationId xmlns:a16="http://schemas.microsoft.com/office/drawing/2014/main" id="{2E06406F-13E6-AE54-5630-EB80F2982AD5}"/>
                </a:ext>
              </a:extLst>
            </p:cNvPr>
            <p:cNvSpPr/>
            <p:nvPr/>
          </p:nvSpPr>
          <p:spPr bwMode="auto">
            <a:xfrm>
              <a:off x="1427564" y="2101259"/>
              <a:ext cx="2792254" cy="497417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1" name="Textfeld 29">
              <a:extLst>
                <a:ext uri="{FF2B5EF4-FFF2-40B4-BE49-F238E27FC236}">
                  <a16:creationId xmlns:a16="http://schemas.microsoft.com/office/drawing/2014/main" id="{423084FC-8133-4D62-954C-E19E7D4BDDAC}"/>
                </a:ext>
              </a:extLst>
            </p:cNvPr>
            <p:cNvSpPr txBox="1"/>
            <p:nvPr/>
          </p:nvSpPr>
          <p:spPr>
            <a:xfrm>
              <a:off x="-101305" y="2706784"/>
              <a:ext cx="1610405" cy="4163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400" b="1" dirty="0" err="1">
                  <a:latin typeface="Arial" pitchFamily="34" charset="0"/>
                </a:rPr>
                <a:t>Pre</a:t>
              </a:r>
              <a:r>
                <a:rPr lang="de-DE" sz="1400" b="1" dirty="0">
                  <a:latin typeface="Arial" pitchFamily="34" charset="0"/>
                </a:rPr>
                <a:t> Assessment</a:t>
              </a:r>
            </a:p>
          </p:txBody>
        </p:sp>
        <p:sp>
          <p:nvSpPr>
            <p:cNvPr id="23" name="Pfeil nach rechts 66">
              <a:extLst>
                <a:ext uri="{FF2B5EF4-FFF2-40B4-BE49-F238E27FC236}">
                  <a16:creationId xmlns:a16="http://schemas.microsoft.com/office/drawing/2014/main" id="{D6AB771D-1F59-2CCE-C8B4-3779C5A6788C}"/>
                </a:ext>
              </a:extLst>
            </p:cNvPr>
            <p:cNvSpPr/>
            <p:nvPr/>
          </p:nvSpPr>
          <p:spPr bwMode="auto">
            <a:xfrm>
              <a:off x="8696058" y="2103132"/>
              <a:ext cx="2279256" cy="497416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4" name="Textfeld 24">
              <a:extLst>
                <a:ext uri="{FF2B5EF4-FFF2-40B4-BE49-F238E27FC236}">
                  <a16:creationId xmlns:a16="http://schemas.microsoft.com/office/drawing/2014/main" id="{1CD9E981-49E2-C7DD-57D7-BEF33169AD25}"/>
                </a:ext>
              </a:extLst>
            </p:cNvPr>
            <p:cNvSpPr txBox="1"/>
            <p:nvPr/>
          </p:nvSpPr>
          <p:spPr>
            <a:xfrm>
              <a:off x="11070621" y="2673672"/>
              <a:ext cx="1563486" cy="4163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400" b="1" dirty="0">
                  <a:latin typeface="Arial" pitchFamily="34" charset="0"/>
                </a:rPr>
                <a:t>Post Assessment</a:t>
              </a:r>
            </a:p>
          </p:txBody>
        </p:sp>
      </p:grpSp>
      <p:sp>
        <p:nvSpPr>
          <p:cNvPr id="28" name="Rechteck 27">
            <a:extLst>
              <a:ext uri="{FF2B5EF4-FFF2-40B4-BE49-F238E27FC236}">
                <a16:creationId xmlns:a16="http://schemas.microsoft.com/office/drawing/2014/main" id="{90B7A778-FAF9-2C3B-D5A9-51D8AD6803EE}"/>
              </a:ext>
            </a:extLst>
          </p:cNvPr>
          <p:cNvSpPr/>
          <p:nvPr/>
        </p:nvSpPr>
        <p:spPr bwMode="auto">
          <a:xfrm>
            <a:off x="1271464" y="1251128"/>
            <a:ext cx="9643356" cy="587037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u="sng" dirty="0">
                <a:solidFill>
                  <a:schemeClr val="bg1"/>
                </a:solidFill>
                <a:cs typeface="Arial" pitchFamily="34" charset="0"/>
              </a:rPr>
              <a:t>Data Collection: </a:t>
            </a:r>
            <a:r>
              <a:rPr lang="de-DE" b="1" u="sng" dirty="0" err="1">
                <a:solidFill>
                  <a:schemeClr val="bg1"/>
                </a:solidFill>
                <a:cs typeface="Arial" pitchFamily="34" charset="0"/>
              </a:rPr>
              <a:t>Participants</a:t>
            </a:r>
            <a:r>
              <a:rPr lang="de-DE" b="1" u="sng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de-DE" b="1" u="sng" dirty="0" err="1">
                <a:solidFill>
                  <a:schemeClr val="bg1"/>
                </a:solidFill>
                <a:cs typeface="Arial" pitchFamily="34" charset="0"/>
              </a:rPr>
              <a:t>as</a:t>
            </a:r>
            <a:r>
              <a:rPr lang="de-DE" b="1" u="sng" dirty="0">
                <a:solidFill>
                  <a:schemeClr val="bg1"/>
                </a:solidFill>
                <a:cs typeface="Arial" pitchFamily="34" charset="0"/>
              </a:rPr>
              <a:t> a </a:t>
            </a:r>
            <a:r>
              <a:rPr lang="de-DE" b="1" u="sng" dirty="0" err="1">
                <a:solidFill>
                  <a:schemeClr val="bg1"/>
                </a:solidFill>
                <a:cs typeface="Arial" pitchFamily="34" charset="0"/>
              </a:rPr>
              <a:t>proxy</a:t>
            </a:r>
            <a:endParaRPr lang="de-DE" b="1" u="sng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C98F72D8-B7C5-9669-F154-EDA4690FD166}"/>
              </a:ext>
            </a:extLst>
          </p:cNvPr>
          <p:cNvGrpSpPr/>
          <p:nvPr/>
        </p:nvGrpSpPr>
        <p:grpSpPr>
          <a:xfrm>
            <a:off x="4970854" y="2062539"/>
            <a:ext cx="1987520" cy="1230727"/>
            <a:chOff x="4898007" y="2992058"/>
            <a:chExt cx="1987520" cy="1230727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ECBC5901-B033-FED0-BB7F-0289663BD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3190" y="3592027"/>
              <a:ext cx="495275" cy="482783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E66960F0-8C1A-4AF3-E192-119139B16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3373" y="3155340"/>
              <a:ext cx="495275" cy="482783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7C4E99CB-31BF-F847-6739-850E57641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8007" y="3740002"/>
              <a:ext cx="495275" cy="482783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9E8DF443-3EB9-5649-713D-642042B23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025" y="2992058"/>
              <a:ext cx="495275" cy="482783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AAB3C74A-4970-1C99-1B0D-9E954122F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0252" y="3353255"/>
              <a:ext cx="495275" cy="482783"/>
            </a:xfrm>
            <a:prstGeom prst="rect">
              <a:avLst/>
            </a:prstGeom>
          </p:spPr>
        </p:pic>
      </p:grpSp>
      <p:sp>
        <p:nvSpPr>
          <p:cNvPr id="37" name="Rechteck 36">
            <a:extLst>
              <a:ext uri="{FF2B5EF4-FFF2-40B4-BE49-F238E27FC236}">
                <a16:creationId xmlns:a16="http://schemas.microsoft.com/office/drawing/2014/main" id="{FBABC63A-42EE-4928-16BE-096A24D2F8FB}"/>
              </a:ext>
            </a:extLst>
          </p:cNvPr>
          <p:cNvSpPr/>
          <p:nvPr/>
        </p:nvSpPr>
        <p:spPr bwMode="auto">
          <a:xfrm>
            <a:off x="3871233" y="3414619"/>
            <a:ext cx="3961278" cy="532605"/>
          </a:xfrm>
          <a:prstGeom prst="rect">
            <a:avLst/>
          </a:prstGeom>
          <a:solidFill>
            <a:schemeClr val="accent3"/>
          </a:solidFill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600" b="1" dirty="0">
                <a:solidFill>
                  <a:schemeClr val="tx1"/>
                </a:solidFill>
                <a:cs typeface="Arial" pitchFamily="34" charset="0"/>
              </a:rPr>
              <a:t>Application of </a:t>
            </a:r>
            <a:r>
              <a:rPr lang="en-US" sz="1600" b="1" dirty="0" err="1">
                <a:solidFill>
                  <a:schemeClr val="tx1"/>
                </a:solidFill>
                <a:cs typeface="Arial" pitchFamily="34" charset="0"/>
              </a:rPr>
              <a:t>GaaPAM</a:t>
            </a:r>
            <a:endParaRPr lang="en-US" sz="1600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r>
              <a:rPr lang="en-US" sz="1600" b="1" dirty="0">
                <a:solidFill>
                  <a:schemeClr val="tx1"/>
                </a:solidFill>
                <a:cs typeface="Arial" pitchFamily="34" charset="0"/>
              </a:rPr>
              <a:t>in 3-5 workshops</a:t>
            </a:r>
            <a:endParaRPr lang="en-US" sz="1600" b="1" dirty="0">
              <a:solidFill>
                <a:schemeClr val="tx1"/>
              </a:solidFill>
              <a:cs typeface="Arial" pitchFamily="34" charset="0"/>
              <a:sym typeface="Wingdings" panose="05000000000000000000" pitchFamily="2" charset="2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44D9509-1E56-B7FA-30BF-94399664EC16}"/>
              </a:ext>
            </a:extLst>
          </p:cNvPr>
          <p:cNvSpPr/>
          <p:nvPr/>
        </p:nvSpPr>
        <p:spPr bwMode="auto">
          <a:xfrm>
            <a:off x="839417" y="3833776"/>
            <a:ext cx="1603426" cy="7207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tx1"/>
                </a:solidFill>
                <a:cs typeface="Arial" pitchFamily="34" charset="0"/>
              </a:rPr>
              <a:t>Interviews &amp; Questionnaires </a:t>
            </a: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with participants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794D364-3624-AD12-DBE3-F6A7EEE9439B}"/>
              </a:ext>
            </a:extLst>
          </p:cNvPr>
          <p:cNvSpPr/>
          <p:nvPr/>
        </p:nvSpPr>
        <p:spPr bwMode="auto">
          <a:xfrm>
            <a:off x="9787659" y="3833776"/>
            <a:ext cx="1603426" cy="7207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tx1"/>
                </a:solidFill>
                <a:cs typeface="Arial" pitchFamily="34" charset="0"/>
              </a:rPr>
              <a:t>Interviews &amp; Questionnaires </a:t>
            </a: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with participants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6CCDCC4-79D2-F398-5B7D-93EE06E91B8B}"/>
              </a:ext>
            </a:extLst>
          </p:cNvPr>
          <p:cNvGrpSpPr/>
          <p:nvPr/>
        </p:nvGrpSpPr>
        <p:grpSpPr>
          <a:xfrm>
            <a:off x="1154266" y="2261598"/>
            <a:ext cx="900906" cy="878183"/>
            <a:chOff x="1154265" y="2400561"/>
            <a:chExt cx="900906" cy="878183"/>
          </a:xfrm>
        </p:grpSpPr>
        <p:pic>
          <p:nvPicPr>
            <p:cNvPr id="11" name="Grafik 10" descr="Liste Silhouette">
              <a:extLst>
                <a:ext uri="{FF2B5EF4-FFF2-40B4-BE49-F238E27FC236}">
                  <a16:creationId xmlns:a16="http://schemas.microsoft.com/office/drawing/2014/main" id="{6A0C093C-0170-F436-F18C-A4CD8C129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4265" y="2400561"/>
              <a:ext cx="900906" cy="878183"/>
            </a:xfrm>
            <a:prstGeom prst="rect">
              <a:avLst/>
            </a:prstGeom>
          </p:spPr>
        </p:pic>
        <p:pic>
          <p:nvPicPr>
            <p:cNvPr id="16" name="Grafik 15" descr="Benutzer mit einfarbiger Füllung">
              <a:extLst>
                <a:ext uri="{FF2B5EF4-FFF2-40B4-BE49-F238E27FC236}">
                  <a16:creationId xmlns:a16="http://schemas.microsoft.com/office/drawing/2014/main" id="{358B469F-9DD6-E8C1-68B5-94F4BA628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50479" y="2854367"/>
              <a:ext cx="385192" cy="385192"/>
            </a:xfrm>
            <a:prstGeom prst="rect">
              <a:avLst/>
            </a:prstGeom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24ED69D-8064-782E-1118-7271CE383D19}"/>
              </a:ext>
            </a:extLst>
          </p:cNvPr>
          <p:cNvGrpSpPr/>
          <p:nvPr/>
        </p:nvGrpSpPr>
        <p:grpSpPr>
          <a:xfrm>
            <a:off x="10191677" y="2261598"/>
            <a:ext cx="900906" cy="878183"/>
            <a:chOff x="10191676" y="2400561"/>
            <a:chExt cx="900906" cy="878183"/>
          </a:xfrm>
        </p:grpSpPr>
        <p:pic>
          <p:nvPicPr>
            <p:cNvPr id="12" name="Grafik 11" descr="Liste Silhouette">
              <a:extLst>
                <a:ext uri="{FF2B5EF4-FFF2-40B4-BE49-F238E27FC236}">
                  <a16:creationId xmlns:a16="http://schemas.microsoft.com/office/drawing/2014/main" id="{8ECB0DDA-8D04-D390-A558-7B30C4315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91676" y="2400561"/>
              <a:ext cx="900906" cy="878183"/>
            </a:xfrm>
            <a:prstGeom prst="rect">
              <a:avLst/>
            </a:prstGeom>
          </p:spPr>
        </p:pic>
        <p:pic>
          <p:nvPicPr>
            <p:cNvPr id="19" name="Grafik 18" descr="Benutzer mit einfarbiger Füllung">
              <a:extLst>
                <a:ext uri="{FF2B5EF4-FFF2-40B4-BE49-F238E27FC236}">
                  <a16:creationId xmlns:a16="http://schemas.microsoft.com/office/drawing/2014/main" id="{34FC42F6-ABB5-380E-E3B0-DE5B481B7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579783" y="2850266"/>
              <a:ext cx="385192" cy="385192"/>
            </a:xfrm>
            <a:prstGeom prst="rect">
              <a:avLst/>
            </a:prstGeom>
          </p:spPr>
        </p:pic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id="{23BE9D99-E0E2-69A2-BA2C-F85627A9E402}"/>
              </a:ext>
            </a:extLst>
          </p:cNvPr>
          <p:cNvSpPr/>
          <p:nvPr/>
        </p:nvSpPr>
        <p:spPr bwMode="auto">
          <a:xfrm>
            <a:off x="2946225" y="5330456"/>
            <a:ext cx="6552728" cy="102066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i="1" u="sng" dirty="0"/>
              <a:t>Research Goal:</a:t>
            </a:r>
          </a:p>
          <a:p>
            <a:pPr algn="ctr"/>
            <a:r>
              <a:rPr lang="en-US" b="1" dirty="0"/>
              <a:t>Evaluation concept assessing the effectiveness of the adoption of </a:t>
            </a:r>
            <a:r>
              <a:rPr lang="en-US" b="1" dirty="0" err="1"/>
              <a:t>GaaPAM</a:t>
            </a:r>
            <a:r>
              <a:rPr lang="en-US" b="1" dirty="0"/>
              <a:t> by practitioners</a:t>
            </a:r>
            <a:endParaRPr lang="de-DE" b="1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C89614A-30B0-2B30-3733-B1FFDE1AEB4B}"/>
              </a:ext>
            </a:extLst>
          </p:cNvPr>
          <p:cNvSpPr/>
          <p:nvPr/>
        </p:nvSpPr>
        <p:spPr bwMode="auto">
          <a:xfrm>
            <a:off x="4195688" y="4141382"/>
            <a:ext cx="3312368" cy="7207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tx1"/>
                </a:solidFill>
                <a:cs typeface="Arial" pitchFamily="34" charset="0"/>
              </a:rPr>
              <a:t>Observations &amp; Transcriptions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during Workshops of participants</a:t>
            </a:r>
          </a:p>
        </p:txBody>
      </p:sp>
      <p:pic>
        <p:nvPicPr>
          <p:cNvPr id="10" name="Grafik 9" descr="Volltreffer mit einfarbiger Füllung">
            <a:extLst>
              <a:ext uri="{FF2B5EF4-FFF2-40B4-BE49-F238E27FC236}">
                <a16:creationId xmlns:a16="http://schemas.microsoft.com/office/drawing/2014/main" id="{8E8A1BC9-71F6-7C2F-334F-78D6346715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59776" y="4991279"/>
            <a:ext cx="678354" cy="67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6054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&amp; Expected Results: How to achieve this?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39342EF-0715-77E6-4E15-7FAC5DA6FA8A}"/>
              </a:ext>
            </a:extLst>
          </p:cNvPr>
          <p:cNvSpPr/>
          <p:nvPr/>
        </p:nvSpPr>
        <p:spPr bwMode="auto">
          <a:xfrm>
            <a:off x="1575968" y="1025014"/>
            <a:ext cx="9037004" cy="4596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DSR Approach: Build &amp; Evaluate</a:t>
            </a:r>
          </a:p>
        </p:txBody>
      </p: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9D8D7804-99D2-A5A8-1B46-314F8F14A7F6}"/>
              </a:ext>
            </a:extLst>
          </p:cNvPr>
          <p:cNvGrpSpPr/>
          <p:nvPr/>
        </p:nvGrpSpPr>
        <p:grpSpPr>
          <a:xfrm>
            <a:off x="234065" y="1683701"/>
            <a:ext cx="11723871" cy="4479200"/>
            <a:chOff x="-11246" y="1683701"/>
            <a:chExt cx="11723871" cy="4479200"/>
          </a:xfrm>
        </p:grpSpPr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AA20C3A2-B29F-9733-766C-AC199BD3225B}"/>
                </a:ext>
              </a:extLst>
            </p:cNvPr>
            <p:cNvGrpSpPr/>
            <p:nvPr/>
          </p:nvGrpSpPr>
          <p:grpSpPr>
            <a:xfrm>
              <a:off x="-11246" y="1683701"/>
              <a:ext cx="3625184" cy="4479200"/>
              <a:chOff x="92211" y="1726150"/>
              <a:chExt cx="3945667" cy="4479200"/>
            </a:xfrm>
          </p:grpSpPr>
          <p:grpSp>
            <p:nvGrpSpPr>
              <p:cNvPr id="22" name="Gruppieren 21">
                <a:extLst>
                  <a:ext uri="{FF2B5EF4-FFF2-40B4-BE49-F238E27FC236}">
                    <a16:creationId xmlns:a16="http://schemas.microsoft.com/office/drawing/2014/main" id="{4D288601-4B72-8D81-948C-EA67FAAAFC6E}"/>
                  </a:ext>
                </a:extLst>
              </p:cNvPr>
              <p:cNvGrpSpPr/>
              <p:nvPr/>
            </p:nvGrpSpPr>
            <p:grpSpPr>
              <a:xfrm>
                <a:off x="98701" y="1726150"/>
                <a:ext cx="3939177" cy="1198794"/>
                <a:chOff x="98701" y="1726150"/>
                <a:chExt cx="3939177" cy="1198794"/>
              </a:xfrm>
            </p:grpSpPr>
            <p:grpSp>
              <p:nvGrpSpPr>
                <p:cNvPr id="13" name="Gruppieren 12">
                  <a:extLst>
                    <a:ext uri="{FF2B5EF4-FFF2-40B4-BE49-F238E27FC236}">
                      <a16:creationId xmlns:a16="http://schemas.microsoft.com/office/drawing/2014/main" id="{88AC41EB-9406-F040-C495-1E8242980C4C}"/>
                    </a:ext>
                  </a:extLst>
                </p:cNvPr>
                <p:cNvGrpSpPr/>
                <p:nvPr/>
              </p:nvGrpSpPr>
              <p:grpSpPr>
                <a:xfrm>
                  <a:off x="98701" y="1753461"/>
                  <a:ext cx="3939177" cy="1171483"/>
                  <a:chOff x="98701" y="1753461"/>
                  <a:chExt cx="3939177" cy="1171483"/>
                </a:xfrm>
              </p:grpSpPr>
              <p:sp>
                <p:nvSpPr>
                  <p:cNvPr id="19" name="Rechteck 18">
                    <a:extLst>
                      <a:ext uri="{FF2B5EF4-FFF2-40B4-BE49-F238E27FC236}">
                        <a16:creationId xmlns:a16="http://schemas.microsoft.com/office/drawing/2014/main" id="{726F3935-B9C2-5497-4A5F-DCBDB6C6EF4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7878" y="2092638"/>
                    <a:ext cx="3600000" cy="832306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eaLnBrk="0" hangingPunct="0"/>
                    <a:r>
                      <a:rPr lang="en-US" sz="1600" b="1" dirty="0">
                        <a:solidFill>
                          <a:schemeClr val="bg1"/>
                        </a:solidFill>
                        <a:cs typeface="Arial" pitchFamily="34" charset="0"/>
                      </a:rPr>
                      <a:t>What are criteria for the evaluation of </a:t>
                    </a:r>
                    <a:r>
                      <a:rPr lang="en-US" sz="1600" b="1" dirty="0" err="1">
                        <a:solidFill>
                          <a:schemeClr val="bg1"/>
                        </a:solidFill>
                        <a:cs typeface="Arial" pitchFamily="34" charset="0"/>
                      </a:rPr>
                      <a:t>GaaPAM</a:t>
                    </a:r>
                    <a:r>
                      <a:rPr lang="en-US" sz="1600" b="1" dirty="0">
                        <a:solidFill>
                          <a:schemeClr val="bg1"/>
                        </a:solidFill>
                        <a:cs typeface="Arial" pitchFamily="34" charset="0"/>
                      </a:rPr>
                      <a:t>? </a:t>
                    </a:r>
                  </a:p>
                  <a:p>
                    <a:pPr eaLnBrk="0" hangingPunct="0"/>
                    <a:endParaRPr lang="en-US" sz="14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  <a:p>
                    <a:pPr eaLnBrk="0" hangingPunct="0"/>
                    <a:endParaRPr lang="en-US" sz="14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  <a:p>
                    <a:pPr eaLnBrk="0" hangingPunct="0"/>
                    <a:endParaRPr lang="en-US" sz="14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  <a:p>
                    <a:pPr eaLnBrk="0" hangingPunct="0"/>
                    <a:endParaRPr lang="en-US" sz="1200" dirty="0">
                      <a:solidFill>
                        <a:schemeClr val="bg1"/>
                      </a:solidFill>
                      <a:cs typeface="Arial" pitchFamily="34" charset="0"/>
                      <a:sym typeface="Wingdings" panose="05000000000000000000" pitchFamily="2" charset="2"/>
                    </a:endParaRPr>
                  </a:p>
                </p:txBody>
              </p:sp>
              <p:pic>
                <p:nvPicPr>
                  <p:cNvPr id="7" name="Grafik 6" descr="Volltreffer mit einfarbiger Füllung">
                    <a:extLst>
                      <a:ext uri="{FF2B5EF4-FFF2-40B4-BE49-F238E27FC236}">
                        <a16:creationId xmlns:a16="http://schemas.microsoft.com/office/drawing/2014/main" id="{FA4A67E8-9096-7F46-FE85-602CA76118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8701" y="1753461"/>
                    <a:ext cx="678354" cy="67835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" name="Textfeld 9">
                  <a:extLst>
                    <a:ext uri="{FF2B5EF4-FFF2-40B4-BE49-F238E27FC236}">
                      <a16:creationId xmlns:a16="http://schemas.microsoft.com/office/drawing/2014/main" id="{3F88DA8D-222D-AE68-4856-FF3A9F26D477}"/>
                    </a:ext>
                  </a:extLst>
                </p:cNvPr>
                <p:cNvSpPr txBox="1"/>
                <p:nvPr/>
              </p:nvSpPr>
              <p:spPr>
                <a:xfrm>
                  <a:off x="1755332" y="1726150"/>
                  <a:ext cx="86332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b="1" dirty="0">
                      <a:latin typeface="Arial" pitchFamily="34" charset="0"/>
                    </a:rPr>
                    <a:t> RQ 1</a:t>
                  </a:r>
                </a:p>
              </p:txBody>
            </p:sp>
          </p:grpSp>
          <p:grpSp>
            <p:nvGrpSpPr>
              <p:cNvPr id="31" name="Gruppieren 30">
                <a:extLst>
                  <a:ext uri="{FF2B5EF4-FFF2-40B4-BE49-F238E27FC236}">
                    <a16:creationId xmlns:a16="http://schemas.microsoft.com/office/drawing/2014/main" id="{20BA713D-74FA-0800-EE99-C5BE3A91C36F}"/>
                  </a:ext>
                </a:extLst>
              </p:cNvPr>
              <p:cNvGrpSpPr/>
              <p:nvPr/>
            </p:nvGrpSpPr>
            <p:grpSpPr>
              <a:xfrm>
                <a:off x="92211" y="3172181"/>
                <a:ext cx="3945667" cy="1392966"/>
                <a:chOff x="92211" y="3309381"/>
                <a:chExt cx="3945667" cy="1392966"/>
              </a:xfrm>
            </p:grpSpPr>
            <p:sp>
              <p:nvSpPr>
                <p:cNvPr id="3" name="Rechteck 2">
                  <a:extLst>
                    <a:ext uri="{FF2B5EF4-FFF2-40B4-BE49-F238E27FC236}">
                      <a16:creationId xmlns:a16="http://schemas.microsoft.com/office/drawing/2014/main" id="{E26FBFF5-2B08-03DC-465A-340C0D024B04}"/>
                    </a:ext>
                  </a:extLst>
                </p:cNvPr>
                <p:cNvSpPr/>
                <p:nvPr/>
              </p:nvSpPr>
              <p:spPr bwMode="auto">
                <a:xfrm>
                  <a:off x="437878" y="3698756"/>
                  <a:ext cx="3600000" cy="100359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hangingPunct="0"/>
                  <a:r>
                    <a:rPr lang="en-US" sz="1600" b="1" dirty="0">
                      <a:solidFill>
                        <a:schemeClr val="tx1"/>
                      </a:solidFill>
                      <a:cs typeface="Arial" pitchFamily="34" charset="0"/>
                      <a:sym typeface="Wingdings" panose="05000000000000000000" pitchFamily="2" charset="2"/>
                    </a:rPr>
                    <a:t>Literature Review on Design Science Research &amp; </a:t>
                  </a:r>
                  <a:r>
                    <a:rPr lang="en-US" sz="1600" b="1" dirty="0" err="1">
                      <a:solidFill>
                        <a:schemeClr val="tx1"/>
                      </a:solidFill>
                      <a:cs typeface="Arial" pitchFamily="34" charset="0"/>
                      <a:sym typeface="Wingdings" panose="05000000000000000000" pitchFamily="2" charset="2"/>
                    </a:rPr>
                    <a:t>GaaP</a:t>
                  </a:r>
                  <a:endParaRPr lang="en-US" sz="1600" b="1" dirty="0">
                    <a:solidFill>
                      <a:schemeClr val="tx1"/>
                    </a:solidFill>
                    <a:cs typeface="Arial" pitchFamily="34" charset="0"/>
                    <a:sym typeface="Wingdings" panose="05000000000000000000" pitchFamily="2" charset="2"/>
                  </a:endParaRPr>
                </a:p>
              </p:txBody>
            </p:sp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9AE3B53A-4AAA-18E7-7E18-5D08B5B90DD8}"/>
                    </a:ext>
                  </a:extLst>
                </p:cNvPr>
                <p:cNvSpPr txBox="1"/>
                <p:nvPr/>
              </p:nvSpPr>
              <p:spPr>
                <a:xfrm>
                  <a:off x="1247976" y="3309381"/>
                  <a:ext cx="180020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b="1" dirty="0" err="1">
                      <a:latin typeface="Arial" pitchFamily="34" charset="0"/>
                    </a:rPr>
                    <a:t>Methodology</a:t>
                  </a:r>
                  <a:endParaRPr lang="de-DE" b="1" dirty="0">
                    <a:latin typeface="Arial" pitchFamily="34" charset="0"/>
                  </a:endParaRPr>
                </a:p>
              </p:txBody>
            </p:sp>
            <p:pic>
              <p:nvPicPr>
                <p:cNvPr id="27" name="Grafik 26" descr="Kreise mit Pfeilen mit einfarbiger Füllung">
                  <a:extLst>
                    <a:ext uri="{FF2B5EF4-FFF2-40B4-BE49-F238E27FC236}">
                      <a16:creationId xmlns:a16="http://schemas.microsoft.com/office/drawing/2014/main" id="{90D407C5-053A-23D1-1DB0-971C433070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211" y="3355073"/>
                  <a:ext cx="678354" cy="687366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uppieren 29">
                <a:extLst>
                  <a:ext uri="{FF2B5EF4-FFF2-40B4-BE49-F238E27FC236}">
                    <a16:creationId xmlns:a16="http://schemas.microsoft.com/office/drawing/2014/main" id="{3DB60DBE-A574-EDCC-A9A8-A57D71343F5D}"/>
                  </a:ext>
                </a:extLst>
              </p:cNvPr>
              <p:cNvGrpSpPr/>
              <p:nvPr/>
            </p:nvGrpSpPr>
            <p:grpSpPr>
              <a:xfrm>
                <a:off x="146599" y="4812384"/>
                <a:ext cx="3891279" cy="1392966"/>
                <a:chOff x="159344" y="4920871"/>
                <a:chExt cx="3891279" cy="1392966"/>
              </a:xfrm>
            </p:grpSpPr>
            <p:sp>
              <p:nvSpPr>
                <p:cNvPr id="24" name="Rechteck 23">
                  <a:extLst>
                    <a:ext uri="{FF2B5EF4-FFF2-40B4-BE49-F238E27FC236}">
                      <a16:creationId xmlns:a16="http://schemas.microsoft.com/office/drawing/2014/main" id="{5725932C-532C-A528-654B-13BC950AB1B3}"/>
                    </a:ext>
                  </a:extLst>
                </p:cNvPr>
                <p:cNvSpPr/>
                <p:nvPr/>
              </p:nvSpPr>
              <p:spPr bwMode="auto">
                <a:xfrm>
                  <a:off x="450623" y="5310246"/>
                  <a:ext cx="3600000" cy="1003591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hangingPunct="0"/>
                  <a:r>
                    <a:rPr lang="en-US" sz="1600" b="1" dirty="0">
                      <a:solidFill>
                        <a:schemeClr val="tx1"/>
                      </a:solidFill>
                      <a:cs typeface="Arial" pitchFamily="34" charset="0"/>
                    </a:rPr>
                    <a:t>Criteria regarding Evaluation Concept for </a:t>
                  </a:r>
                  <a:r>
                    <a:rPr lang="en-US" sz="1600" b="1" dirty="0" err="1">
                      <a:solidFill>
                        <a:schemeClr val="tx1"/>
                      </a:solidFill>
                      <a:cs typeface="Arial" pitchFamily="34" charset="0"/>
                    </a:rPr>
                    <a:t>GaaPAM</a:t>
                  </a:r>
                  <a:endParaRPr lang="en-US" sz="16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24C7DE4C-AC9B-4ADF-7CAB-C463C0680ED5}"/>
                    </a:ext>
                  </a:extLst>
                </p:cNvPr>
                <p:cNvSpPr txBox="1"/>
                <p:nvPr/>
              </p:nvSpPr>
              <p:spPr>
                <a:xfrm>
                  <a:off x="1260721" y="4920871"/>
                  <a:ext cx="180020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b="1" dirty="0" err="1">
                      <a:latin typeface="Arial" pitchFamily="34" charset="0"/>
                    </a:rPr>
                    <a:t>Artifact</a:t>
                  </a:r>
                  <a:endParaRPr lang="de-DE" b="1" dirty="0">
                    <a:latin typeface="Arial" pitchFamily="34" charset="0"/>
                  </a:endParaRPr>
                </a:p>
              </p:txBody>
            </p:sp>
            <p:pic>
              <p:nvPicPr>
                <p:cNvPr id="29" name="Grafik 28" descr="Blockchain mit einfarbiger Füllung">
                  <a:extLst>
                    <a:ext uri="{FF2B5EF4-FFF2-40B4-BE49-F238E27FC236}">
                      <a16:creationId xmlns:a16="http://schemas.microsoft.com/office/drawing/2014/main" id="{BE0AC1E4-0129-1785-407B-A69C49A1DE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344" y="5015137"/>
                  <a:ext cx="590217" cy="59021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8AE3C323-FFA6-089F-7458-E28AA3699943}"/>
                </a:ext>
              </a:extLst>
            </p:cNvPr>
            <p:cNvGrpSpPr/>
            <p:nvPr/>
          </p:nvGrpSpPr>
          <p:grpSpPr>
            <a:xfrm>
              <a:off x="4038098" y="1683701"/>
              <a:ext cx="3625184" cy="4479200"/>
              <a:chOff x="92211" y="1726150"/>
              <a:chExt cx="3945667" cy="4479200"/>
            </a:xfrm>
          </p:grpSpPr>
          <p:grpSp>
            <p:nvGrpSpPr>
              <p:cNvPr id="34" name="Gruppieren 33">
                <a:extLst>
                  <a:ext uri="{FF2B5EF4-FFF2-40B4-BE49-F238E27FC236}">
                    <a16:creationId xmlns:a16="http://schemas.microsoft.com/office/drawing/2014/main" id="{C399A414-D8C2-5F71-A4FF-D3FA5E792B51}"/>
                  </a:ext>
                </a:extLst>
              </p:cNvPr>
              <p:cNvGrpSpPr/>
              <p:nvPr/>
            </p:nvGrpSpPr>
            <p:grpSpPr>
              <a:xfrm>
                <a:off x="98701" y="1726150"/>
                <a:ext cx="3939177" cy="1198794"/>
                <a:chOff x="98701" y="1726150"/>
                <a:chExt cx="3939177" cy="1198794"/>
              </a:xfrm>
            </p:grpSpPr>
            <p:grpSp>
              <p:nvGrpSpPr>
                <p:cNvPr id="43" name="Gruppieren 42">
                  <a:extLst>
                    <a:ext uri="{FF2B5EF4-FFF2-40B4-BE49-F238E27FC236}">
                      <a16:creationId xmlns:a16="http://schemas.microsoft.com/office/drawing/2014/main" id="{E6EB2DCE-DA9F-9F56-A4D4-1FB11092FF67}"/>
                    </a:ext>
                  </a:extLst>
                </p:cNvPr>
                <p:cNvGrpSpPr/>
                <p:nvPr/>
              </p:nvGrpSpPr>
              <p:grpSpPr>
                <a:xfrm>
                  <a:off x="98701" y="1753461"/>
                  <a:ext cx="3939177" cy="1171483"/>
                  <a:chOff x="98701" y="1753461"/>
                  <a:chExt cx="3939177" cy="1171483"/>
                </a:xfrm>
              </p:grpSpPr>
              <p:sp>
                <p:nvSpPr>
                  <p:cNvPr id="45" name="Rechteck 44">
                    <a:extLst>
                      <a:ext uri="{FF2B5EF4-FFF2-40B4-BE49-F238E27FC236}">
                        <a16:creationId xmlns:a16="http://schemas.microsoft.com/office/drawing/2014/main" id="{E8E23BD5-EB14-D409-B07D-5ED27BD85F8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7878" y="2092638"/>
                    <a:ext cx="3600000" cy="832306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eaLnBrk="0" hangingPunct="0"/>
                    <a:r>
                      <a:rPr lang="en-US" sz="1600" b="1" dirty="0">
                        <a:solidFill>
                          <a:schemeClr val="bg1"/>
                        </a:solidFill>
                        <a:cs typeface="Arial" pitchFamily="34" charset="0"/>
                      </a:rPr>
                      <a:t> How can the effective adoption of </a:t>
                    </a:r>
                    <a:r>
                      <a:rPr lang="en-US" sz="1600" b="1" dirty="0" err="1">
                        <a:solidFill>
                          <a:schemeClr val="bg1"/>
                        </a:solidFill>
                        <a:cs typeface="Arial" pitchFamily="34" charset="0"/>
                      </a:rPr>
                      <a:t>GaaPAM</a:t>
                    </a:r>
                    <a:r>
                      <a:rPr lang="en-US" sz="1600" b="1" dirty="0">
                        <a:solidFill>
                          <a:schemeClr val="bg1"/>
                        </a:solidFill>
                        <a:cs typeface="Arial" pitchFamily="34" charset="0"/>
                      </a:rPr>
                      <a:t> by practitioners be evaluated?</a:t>
                    </a:r>
                    <a:endParaRPr lang="en-US" sz="14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  <a:p>
                    <a:pPr eaLnBrk="0" hangingPunct="0"/>
                    <a:endParaRPr lang="en-US" sz="14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  <a:p>
                    <a:pPr eaLnBrk="0" hangingPunct="0"/>
                    <a:endParaRPr lang="en-US" sz="14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  <a:p>
                    <a:pPr eaLnBrk="0" hangingPunct="0"/>
                    <a:endParaRPr lang="en-US" sz="1200" dirty="0">
                      <a:solidFill>
                        <a:schemeClr val="bg1"/>
                      </a:solidFill>
                      <a:cs typeface="Arial" pitchFamily="34" charset="0"/>
                      <a:sym typeface="Wingdings" panose="05000000000000000000" pitchFamily="2" charset="2"/>
                    </a:endParaRPr>
                  </a:p>
                </p:txBody>
              </p:sp>
              <p:pic>
                <p:nvPicPr>
                  <p:cNvPr id="46" name="Grafik 45" descr="Volltreffer mit einfarbiger Füllung">
                    <a:extLst>
                      <a:ext uri="{FF2B5EF4-FFF2-40B4-BE49-F238E27FC236}">
                        <a16:creationId xmlns:a16="http://schemas.microsoft.com/office/drawing/2014/main" id="{41D301E5-0BBF-C05A-2580-A116F92C42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8701" y="1753461"/>
                    <a:ext cx="678354" cy="67835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4" name="Textfeld 43">
                  <a:extLst>
                    <a:ext uri="{FF2B5EF4-FFF2-40B4-BE49-F238E27FC236}">
                      <a16:creationId xmlns:a16="http://schemas.microsoft.com/office/drawing/2014/main" id="{209F88EE-715F-3033-0A51-CF58EC3CBC03}"/>
                    </a:ext>
                  </a:extLst>
                </p:cNvPr>
                <p:cNvSpPr txBox="1"/>
                <p:nvPr/>
              </p:nvSpPr>
              <p:spPr>
                <a:xfrm>
                  <a:off x="1755332" y="1726150"/>
                  <a:ext cx="86332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b="1" dirty="0">
                      <a:latin typeface="Arial" pitchFamily="34" charset="0"/>
                    </a:rPr>
                    <a:t> RQ 2</a:t>
                  </a:r>
                </a:p>
              </p:txBody>
            </p:sp>
          </p:grpSp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83533C37-16A3-F28A-54A8-6B4BBC986272}"/>
                  </a:ext>
                </a:extLst>
              </p:cNvPr>
              <p:cNvGrpSpPr/>
              <p:nvPr/>
            </p:nvGrpSpPr>
            <p:grpSpPr>
              <a:xfrm>
                <a:off x="92211" y="3172181"/>
                <a:ext cx="3945667" cy="1392966"/>
                <a:chOff x="92211" y="3309381"/>
                <a:chExt cx="3945667" cy="1392966"/>
              </a:xfrm>
            </p:grpSpPr>
            <p:sp>
              <p:nvSpPr>
                <p:cNvPr id="40" name="Rechteck 39">
                  <a:extLst>
                    <a:ext uri="{FF2B5EF4-FFF2-40B4-BE49-F238E27FC236}">
                      <a16:creationId xmlns:a16="http://schemas.microsoft.com/office/drawing/2014/main" id="{DACE4707-B63A-AF4C-9F46-4FBC12D81ED4}"/>
                    </a:ext>
                  </a:extLst>
                </p:cNvPr>
                <p:cNvSpPr/>
                <p:nvPr/>
              </p:nvSpPr>
              <p:spPr bwMode="auto">
                <a:xfrm>
                  <a:off x="437878" y="3698756"/>
                  <a:ext cx="3600000" cy="100359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hangingPunct="0"/>
                  <a:r>
                    <a:rPr lang="en-US" sz="1600" b="1" dirty="0">
                      <a:solidFill>
                        <a:schemeClr val="tx1"/>
                      </a:solidFill>
                      <a:cs typeface="Arial" pitchFamily="34" charset="0"/>
                    </a:rPr>
                    <a:t>Iterative Design based on literature and criteria</a:t>
                  </a:r>
                </a:p>
              </p:txBody>
            </p:sp>
            <p:sp>
              <p:nvSpPr>
                <p:cNvPr id="41" name="Textfeld 40">
                  <a:extLst>
                    <a:ext uri="{FF2B5EF4-FFF2-40B4-BE49-F238E27FC236}">
                      <a16:creationId xmlns:a16="http://schemas.microsoft.com/office/drawing/2014/main" id="{8ACA138D-AFA7-A8B6-57D7-9190735571A5}"/>
                    </a:ext>
                  </a:extLst>
                </p:cNvPr>
                <p:cNvSpPr txBox="1"/>
                <p:nvPr/>
              </p:nvSpPr>
              <p:spPr>
                <a:xfrm>
                  <a:off x="1247976" y="3309381"/>
                  <a:ext cx="180020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b="1" dirty="0" err="1">
                      <a:latin typeface="Arial" pitchFamily="34" charset="0"/>
                    </a:rPr>
                    <a:t>Methodology</a:t>
                  </a:r>
                  <a:endParaRPr lang="de-DE" b="1" dirty="0">
                    <a:latin typeface="Arial" pitchFamily="34" charset="0"/>
                  </a:endParaRPr>
                </a:p>
              </p:txBody>
            </p:sp>
            <p:pic>
              <p:nvPicPr>
                <p:cNvPr id="42" name="Grafik 41" descr="Kreise mit Pfeilen mit einfarbiger Füllung">
                  <a:extLst>
                    <a:ext uri="{FF2B5EF4-FFF2-40B4-BE49-F238E27FC236}">
                      <a16:creationId xmlns:a16="http://schemas.microsoft.com/office/drawing/2014/main" id="{AA0D99A3-1835-BE54-CB29-7E9FD1F7C6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211" y="3355073"/>
                  <a:ext cx="678354" cy="687366"/>
                </a:xfrm>
                <a:prstGeom prst="rect">
                  <a:avLst/>
                </a:prstGeom>
              </p:spPr>
            </p:pic>
          </p:grpSp>
          <p:grpSp>
            <p:nvGrpSpPr>
              <p:cNvPr id="36" name="Gruppieren 35">
                <a:extLst>
                  <a:ext uri="{FF2B5EF4-FFF2-40B4-BE49-F238E27FC236}">
                    <a16:creationId xmlns:a16="http://schemas.microsoft.com/office/drawing/2014/main" id="{A74C7FD1-D7AD-25A5-5C7A-AAF97C5CFCD9}"/>
                  </a:ext>
                </a:extLst>
              </p:cNvPr>
              <p:cNvGrpSpPr/>
              <p:nvPr/>
            </p:nvGrpSpPr>
            <p:grpSpPr>
              <a:xfrm>
                <a:off x="146599" y="4812384"/>
                <a:ext cx="3891279" cy="1392966"/>
                <a:chOff x="159344" y="4920871"/>
                <a:chExt cx="3891279" cy="1392966"/>
              </a:xfrm>
            </p:grpSpPr>
            <p:sp>
              <p:nvSpPr>
                <p:cNvPr id="37" name="Rechteck 36">
                  <a:extLst>
                    <a:ext uri="{FF2B5EF4-FFF2-40B4-BE49-F238E27FC236}">
                      <a16:creationId xmlns:a16="http://schemas.microsoft.com/office/drawing/2014/main" id="{541F37D2-B45A-B8CD-FF5E-A5A8A9296857}"/>
                    </a:ext>
                  </a:extLst>
                </p:cNvPr>
                <p:cNvSpPr/>
                <p:nvPr/>
              </p:nvSpPr>
              <p:spPr bwMode="auto">
                <a:xfrm>
                  <a:off x="450623" y="5310246"/>
                  <a:ext cx="3600000" cy="1003591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hangingPunct="0"/>
                  <a:r>
                    <a:rPr lang="en-US" sz="1600" b="1" dirty="0">
                      <a:solidFill>
                        <a:schemeClr val="tx1"/>
                      </a:solidFill>
                      <a:cs typeface="Arial" pitchFamily="34" charset="0"/>
                    </a:rPr>
                    <a:t>Evaluation Concept for </a:t>
                  </a:r>
                </a:p>
                <a:p>
                  <a:pPr algn="ctr" eaLnBrk="0" hangingPunct="0"/>
                  <a:r>
                    <a:rPr lang="en-US" sz="1600" b="1" dirty="0" err="1">
                      <a:solidFill>
                        <a:schemeClr val="tx1"/>
                      </a:solidFill>
                      <a:cs typeface="Arial" pitchFamily="34" charset="0"/>
                    </a:rPr>
                    <a:t>GaaPAM</a:t>
                  </a:r>
                  <a:r>
                    <a:rPr lang="en-US" sz="1600" b="1" dirty="0">
                      <a:solidFill>
                        <a:schemeClr val="tx1"/>
                      </a:solidFill>
                      <a:cs typeface="Arial" pitchFamily="34" charset="0"/>
                    </a:rPr>
                    <a:t> measuring impact</a:t>
                  </a:r>
                </a:p>
              </p:txBody>
            </p:sp>
            <p:sp>
              <p:nvSpPr>
                <p:cNvPr id="38" name="Textfeld 37">
                  <a:extLst>
                    <a:ext uri="{FF2B5EF4-FFF2-40B4-BE49-F238E27FC236}">
                      <a16:creationId xmlns:a16="http://schemas.microsoft.com/office/drawing/2014/main" id="{B4F5B0B8-3C13-20AB-CF9E-22D5E8D7AC0A}"/>
                    </a:ext>
                  </a:extLst>
                </p:cNvPr>
                <p:cNvSpPr txBox="1"/>
                <p:nvPr/>
              </p:nvSpPr>
              <p:spPr>
                <a:xfrm>
                  <a:off x="1260721" y="4920871"/>
                  <a:ext cx="180020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b="1" dirty="0" err="1">
                      <a:latin typeface="Arial" pitchFamily="34" charset="0"/>
                    </a:rPr>
                    <a:t>Artifact</a:t>
                  </a:r>
                  <a:endParaRPr lang="de-DE" b="1" dirty="0">
                    <a:latin typeface="Arial" pitchFamily="34" charset="0"/>
                  </a:endParaRPr>
                </a:p>
              </p:txBody>
            </p:sp>
            <p:pic>
              <p:nvPicPr>
                <p:cNvPr id="39" name="Grafik 38" descr="Blockchain mit einfarbiger Füllung">
                  <a:extLst>
                    <a:ext uri="{FF2B5EF4-FFF2-40B4-BE49-F238E27FC236}">
                      <a16:creationId xmlns:a16="http://schemas.microsoft.com/office/drawing/2014/main" id="{FC9F5E64-1A5A-9F45-B6F8-B80499E743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344" y="5015137"/>
                  <a:ext cx="590217" cy="59021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4293A4AF-E7D4-3088-758C-3A07597D1A6E}"/>
                </a:ext>
              </a:extLst>
            </p:cNvPr>
            <p:cNvGrpSpPr/>
            <p:nvPr/>
          </p:nvGrpSpPr>
          <p:grpSpPr>
            <a:xfrm>
              <a:off x="8087441" y="1683701"/>
              <a:ext cx="3625184" cy="4479200"/>
              <a:chOff x="92211" y="1726150"/>
              <a:chExt cx="3945667" cy="4479200"/>
            </a:xfrm>
          </p:grpSpPr>
          <p:grpSp>
            <p:nvGrpSpPr>
              <p:cNvPr id="48" name="Gruppieren 47">
                <a:extLst>
                  <a:ext uri="{FF2B5EF4-FFF2-40B4-BE49-F238E27FC236}">
                    <a16:creationId xmlns:a16="http://schemas.microsoft.com/office/drawing/2014/main" id="{C8F8E58E-CDF8-934B-47CD-0B26550E9AAF}"/>
                  </a:ext>
                </a:extLst>
              </p:cNvPr>
              <p:cNvGrpSpPr/>
              <p:nvPr/>
            </p:nvGrpSpPr>
            <p:grpSpPr>
              <a:xfrm>
                <a:off x="98701" y="1726150"/>
                <a:ext cx="3939177" cy="1198794"/>
                <a:chOff x="98701" y="1726150"/>
                <a:chExt cx="3939177" cy="1198794"/>
              </a:xfrm>
            </p:grpSpPr>
            <p:grpSp>
              <p:nvGrpSpPr>
                <p:cNvPr id="57" name="Gruppieren 56">
                  <a:extLst>
                    <a:ext uri="{FF2B5EF4-FFF2-40B4-BE49-F238E27FC236}">
                      <a16:creationId xmlns:a16="http://schemas.microsoft.com/office/drawing/2014/main" id="{E4A7636C-8459-61E9-96BD-96BA885A1063}"/>
                    </a:ext>
                  </a:extLst>
                </p:cNvPr>
                <p:cNvGrpSpPr/>
                <p:nvPr/>
              </p:nvGrpSpPr>
              <p:grpSpPr>
                <a:xfrm>
                  <a:off x="98701" y="1753461"/>
                  <a:ext cx="3939177" cy="1171483"/>
                  <a:chOff x="98701" y="1753461"/>
                  <a:chExt cx="3939177" cy="1171483"/>
                </a:xfrm>
              </p:grpSpPr>
              <p:sp>
                <p:nvSpPr>
                  <p:cNvPr id="59" name="Rechteck 58">
                    <a:extLst>
                      <a:ext uri="{FF2B5EF4-FFF2-40B4-BE49-F238E27FC236}">
                        <a16:creationId xmlns:a16="http://schemas.microsoft.com/office/drawing/2014/main" id="{1D177E13-97E0-836A-11DA-34F52A60656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7878" y="2092638"/>
                    <a:ext cx="3600000" cy="832306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eaLnBrk="0" hangingPunct="0"/>
                    <a:r>
                      <a:rPr lang="en-US" sz="1600" b="1" dirty="0">
                        <a:solidFill>
                          <a:schemeClr val="bg1"/>
                        </a:solidFill>
                        <a:cs typeface="Arial" pitchFamily="34" charset="0"/>
                      </a:rPr>
                      <a:t>How can the </a:t>
                    </a:r>
                  </a:p>
                  <a:p>
                    <a:pPr algn="ctr" eaLnBrk="0" hangingPunct="0"/>
                    <a:r>
                      <a:rPr lang="en-US" sz="1600" b="1" dirty="0">
                        <a:solidFill>
                          <a:schemeClr val="bg1"/>
                        </a:solidFill>
                        <a:cs typeface="Arial" pitchFamily="34" charset="0"/>
                      </a:rPr>
                      <a:t>Evaluation Concept be applied in practice?</a:t>
                    </a:r>
                  </a:p>
                  <a:p>
                    <a:pPr eaLnBrk="0" hangingPunct="0"/>
                    <a:endParaRPr lang="en-US" sz="14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  <a:p>
                    <a:pPr eaLnBrk="0" hangingPunct="0"/>
                    <a:endParaRPr lang="en-US" sz="14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  <a:p>
                    <a:pPr eaLnBrk="0" hangingPunct="0"/>
                    <a:endParaRPr lang="en-US" sz="1400" b="1" dirty="0">
                      <a:solidFill>
                        <a:schemeClr val="bg1"/>
                      </a:solidFill>
                      <a:cs typeface="Arial" pitchFamily="34" charset="0"/>
                    </a:endParaRPr>
                  </a:p>
                  <a:p>
                    <a:pPr eaLnBrk="0" hangingPunct="0"/>
                    <a:endParaRPr lang="en-US" sz="1200" dirty="0">
                      <a:solidFill>
                        <a:schemeClr val="bg1"/>
                      </a:solidFill>
                      <a:cs typeface="Arial" pitchFamily="34" charset="0"/>
                      <a:sym typeface="Wingdings" panose="05000000000000000000" pitchFamily="2" charset="2"/>
                    </a:endParaRPr>
                  </a:p>
                </p:txBody>
              </p:sp>
              <p:pic>
                <p:nvPicPr>
                  <p:cNvPr id="60" name="Grafik 59" descr="Volltreffer mit einfarbiger Füllung">
                    <a:extLst>
                      <a:ext uri="{FF2B5EF4-FFF2-40B4-BE49-F238E27FC236}">
                        <a16:creationId xmlns:a16="http://schemas.microsoft.com/office/drawing/2014/main" id="{12E0FC43-9BA9-F98B-0292-D37C8529C5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8701" y="1753461"/>
                    <a:ext cx="678354" cy="67835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8" name="Textfeld 57">
                  <a:extLst>
                    <a:ext uri="{FF2B5EF4-FFF2-40B4-BE49-F238E27FC236}">
                      <a16:creationId xmlns:a16="http://schemas.microsoft.com/office/drawing/2014/main" id="{4C43C8EA-E4DC-2275-9AE1-9A9D70403C46}"/>
                    </a:ext>
                  </a:extLst>
                </p:cNvPr>
                <p:cNvSpPr txBox="1"/>
                <p:nvPr/>
              </p:nvSpPr>
              <p:spPr>
                <a:xfrm>
                  <a:off x="1755332" y="1726150"/>
                  <a:ext cx="86332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b="1" dirty="0">
                      <a:latin typeface="Arial" pitchFamily="34" charset="0"/>
                    </a:rPr>
                    <a:t> RQ 3</a:t>
                  </a:r>
                </a:p>
              </p:txBody>
            </p:sp>
          </p:grpSp>
          <p:grpSp>
            <p:nvGrpSpPr>
              <p:cNvPr id="49" name="Gruppieren 48">
                <a:extLst>
                  <a:ext uri="{FF2B5EF4-FFF2-40B4-BE49-F238E27FC236}">
                    <a16:creationId xmlns:a16="http://schemas.microsoft.com/office/drawing/2014/main" id="{03BFF445-9448-7F5D-0AA5-F1ED2862A2EE}"/>
                  </a:ext>
                </a:extLst>
              </p:cNvPr>
              <p:cNvGrpSpPr/>
              <p:nvPr/>
            </p:nvGrpSpPr>
            <p:grpSpPr>
              <a:xfrm>
                <a:off x="92211" y="3172181"/>
                <a:ext cx="3945667" cy="1392966"/>
                <a:chOff x="92211" y="3309381"/>
                <a:chExt cx="3945667" cy="1392966"/>
              </a:xfrm>
            </p:grpSpPr>
            <p:sp>
              <p:nvSpPr>
                <p:cNvPr id="54" name="Rechteck 53">
                  <a:extLst>
                    <a:ext uri="{FF2B5EF4-FFF2-40B4-BE49-F238E27FC236}">
                      <a16:creationId xmlns:a16="http://schemas.microsoft.com/office/drawing/2014/main" id="{9D6A3CD6-3F90-A4FB-B465-AF77CA91E0A7}"/>
                    </a:ext>
                  </a:extLst>
                </p:cNvPr>
                <p:cNvSpPr/>
                <p:nvPr/>
              </p:nvSpPr>
              <p:spPr bwMode="auto">
                <a:xfrm>
                  <a:off x="437878" y="3698756"/>
                  <a:ext cx="3600000" cy="100359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hangingPunct="0"/>
                  <a:r>
                    <a:rPr lang="en-US" sz="1600" b="1" dirty="0">
                      <a:solidFill>
                        <a:schemeClr val="tx1"/>
                      </a:solidFill>
                      <a:cs typeface="Arial" pitchFamily="34" charset="0"/>
                      <a:sym typeface="Wingdings" panose="05000000000000000000" pitchFamily="2" charset="2"/>
                    </a:rPr>
                    <a:t>Application of Evaluation Concept in </a:t>
                  </a:r>
                  <a:r>
                    <a:rPr lang="en-US" sz="1600" b="1" dirty="0" err="1">
                      <a:solidFill>
                        <a:schemeClr val="tx1"/>
                      </a:solidFill>
                      <a:cs typeface="Arial" pitchFamily="34" charset="0"/>
                      <a:sym typeface="Wingdings" panose="05000000000000000000" pitchFamily="2" charset="2"/>
                    </a:rPr>
                    <a:t>GaaPAM</a:t>
                  </a:r>
                  <a:r>
                    <a:rPr lang="en-US" sz="1600" b="1" dirty="0">
                      <a:solidFill>
                        <a:schemeClr val="tx1"/>
                      </a:solidFill>
                      <a:cs typeface="Arial" pitchFamily="34" charset="0"/>
                      <a:sym typeface="Wingdings" panose="05000000000000000000" pitchFamily="2" charset="2"/>
                    </a:rPr>
                    <a:t> workshops  </a:t>
                  </a:r>
                </a:p>
              </p:txBody>
            </p:sp>
            <p:sp>
              <p:nvSpPr>
                <p:cNvPr id="55" name="Textfeld 54">
                  <a:extLst>
                    <a:ext uri="{FF2B5EF4-FFF2-40B4-BE49-F238E27FC236}">
                      <a16:creationId xmlns:a16="http://schemas.microsoft.com/office/drawing/2014/main" id="{1E622271-88F4-1033-2AF4-B97FF6ADEE6E}"/>
                    </a:ext>
                  </a:extLst>
                </p:cNvPr>
                <p:cNvSpPr txBox="1"/>
                <p:nvPr/>
              </p:nvSpPr>
              <p:spPr>
                <a:xfrm>
                  <a:off x="1247976" y="3309381"/>
                  <a:ext cx="180020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b="1" dirty="0" err="1">
                      <a:latin typeface="Arial" pitchFamily="34" charset="0"/>
                    </a:rPr>
                    <a:t>Methodology</a:t>
                  </a:r>
                  <a:endParaRPr lang="de-DE" b="1" dirty="0">
                    <a:latin typeface="Arial" pitchFamily="34" charset="0"/>
                  </a:endParaRPr>
                </a:p>
              </p:txBody>
            </p:sp>
            <p:pic>
              <p:nvPicPr>
                <p:cNvPr id="56" name="Grafik 55" descr="Kreise mit Pfeilen mit einfarbiger Füllung">
                  <a:extLst>
                    <a:ext uri="{FF2B5EF4-FFF2-40B4-BE49-F238E27FC236}">
                      <a16:creationId xmlns:a16="http://schemas.microsoft.com/office/drawing/2014/main" id="{D6C33E7B-01F0-2530-D14A-1869DED961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211" y="3355073"/>
                  <a:ext cx="678354" cy="687366"/>
                </a:xfrm>
                <a:prstGeom prst="rect">
                  <a:avLst/>
                </a:prstGeom>
              </p:spPr>
            </p:pic>
          </p:grpSp>
          <p:grpSp>
            <p:nvGrpSpPr>
              <p:cNvPr id="50" name="Gruppieren 49">
                <a:extLst>
                  <a:ext uri="{FF2B5EF4-FFF2-40B4-BE49-F238E27FC236}">
                    <a16:creationId xmlns:a16="http://schemas.microsoft.com/office/drawing/2014/main" id="{08584ED8-8322-D3B2-DF2E-ADB6D1FF24CE}"/>
                  </a:ext>
                </a:extLst>
              </p:cNvPr>
              <p:cNvGrpSpPr/>
              <p:nvPr/>
            </p:nvGrpSpPr>
            <p:grpSpPr>
              <a:xfrm>
                <a:off x="146599" y="4812384"/>
                <a:ext cx="3891279" cy="1392966"/>
                <a:chOff x="159344" y="4920871"/>
                <a:chExt cx="3891279" cy="1392966"/>
              </a:xfrm>
            </p:grpSpPr>
            <p:sp>
              <p:nvSpPr>
                <p:cNvPr id="51" name="Rechteck 50">
                  <a:extLst>
                    <a:ext uri="{FF2B5EF4-FFF2-40B4-BE49-F238E27FC236}">
                      <a16:creationId xmlns:a16="http://schemas.microsoft.com/office/drawing/2014/main" id="{26849890-BC11-CAB3-1038-D3DBB8F49BE2}"/>
                    </a:ext>
                  </a:extLst>
                </p:cNvPr>
                <p:cNvSpPr/>
                <p:nvPr/>
              </p:nvSpPr>
              <p:spPr bwMode="auto">
                <a:xfrm>
                  <a:off x="450623" y="5310246"/>
                  <a:ext cx="3600000" cy="1003591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hangingPunct="0"/>
                  <a:r>
                    <a:rPr lang="en-US" sz="1600" b="1" dirty="0" err="1">
                      <a:solidFill>
                        <a:schemeClr val="tx1"/>
                      </a:solidFill>
                      <a:cs typeface="Arial" pitchFamily="34" charset="0"/>
                    </a:rPr>
                    <a:t>GaaPAM</a:t>
                  </a:r>
                  <a:r>
                    <a:rPr lang="en-US" sz="1600" b="1" dirty="0">
                      <a:solidFill>
                        <a:schemeClr val="tx1"/>
                      </a:solidFill>
                      <a:cs typeface="Arial" pitchFamily="34" charset="0"/>
                    </a:rPr>
                    <a:t> Evaluation </a:t>
                  </a:r>
                </a:p>
                <a:p>
                  <a:pPr algn="ctr" eaLnBrk="0" hangingPunct="0"/>
                  <a:r>
                    <a:rPr lang="en-US" sz="1600" b="1" dirty="0">
                      <a:solidFill>
                        <a:schemeClr val="tx1"/>
                      </a:solidFill>
                      <a:cs typeface="Arial" pitchFamily="34" charset="0"/>
                    </a:rPr>
                    <a:t>Results</a:t>
                  </a:r>
                </a:p>
              </p:txBody>
            </p:sp>
            <p:sp>
              <p:nvSpPr>
                <p:cNvPr id="52" name="Textfeld 51">
                  <a:extLst>
                    <a:ext uri="{FF2B5EF4-FFF2-40B4-BE49-F238E27FC236}">
                      <a16:creationId xmlns:a16="http://schemas.microsoft.com/office/drawing/2014/main" id="{F18CA744-CFB1-5243-5F82-6A4365BC749C}"/>
                    </a:ext>
                  </a:extLst>
                </p:cNvPr>
                <p:cNvSpPr txBox="1"/>
                <p:nvPr/>
              </p:nvSpPr>
              <p:spPr>
                <a:xfrm>
                  <a:off x="1260721" y="4920871"/>
                  <a:ext cx="180020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b="1" dirty="0" err="1">
                      <a:latin typeface="Arial" pitchFamily="34" charset="0"/>
                    </a:rPr>
                    <a:t>Artifact</a:t>
                  </a:r>
                  <a:endParaRPr lang="de-DE" b="1" dirty="0">
                    <a:latin typeface="Arial" pitchFamily="34" charset="0"/>
                  </a:endParaRPr>
                </a:p>
              </p:txBody>
            </p:sp>
            <p:pic>
              <p:nvPicPr>
                <p:cNvPr id="53" name="Grafik 52" descr="Blockchain mit einfarbiger Füllung">
                  <a:extLst>
                    <a:ext uri="{FF2B5EF4-FFF2-40B4-BE49-F238E27FC236}">
                      <a16:creationId xmlns:a16="http://schemas.microsoft.com/office/drawing/2014/main" id="{25630D12-D987-85F9-966F-5E4828BF76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344" y="5015137"/>
                  <a:ext cx="590217" cy="59021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61" name="Rechteck 60">
            <a:extLst>
              <a:ext uri="{FF2B5EF4-FFF2-40B4-BE49-F238E27FC236}">
                <a16:creationId xmlns:a16="http://schemas.microsoft.com/office/drawing/2014/main" id="{A0BBADCE-0AE9-26B6-A5CB-4384D537A595}"/>
              </a:ext>
            </a:extLst>
          </p:cNvPr>
          <p:cNvSpPr/>
          <p:nvPr/>
        </p:nvSpPr>
        <p:spPr bwMode="auto">
          <a:xfrm>
            <a:off x="234065" y="1608634"/>
            <a:ext cx="3843314" cy="4700686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0404DD90-A28D-F3A9-AFE3-DB1E31F0E193}"/>
              </a:ext>
            </a:extLst>
          </p:cNvPr>
          <p:cNvSpPr/>
          <p:nvPr/>
        </p:nvSpPr>
        <p:spPr bwMode="auto">
          <a:xfrm>
            <a:off x="4233153" y="1608634"/>
            <a:ext cx="3843314" cy="4700686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A784DD9D-7C1A-AE5D-D6A3-6837C80AD4BF}"/>
              </a:ext>
            </a:extLst>
          </p:cNvPr>
          <p:cNvSpPr/>
          <p:nvPr/>
        </p:nvSpPr>
        <p:spPr bwMode="auto">
          <a:xfrm>
            <a:off x="8232241" y="1608634"/>
            <a:ext cx="3843314" cy="4700686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14747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4" y="44451"/>
            <a:ext cx="10874134" cy="720725"/>
          </a:xfrm>
        </p:spPr>
        <p:txBody>
          <a:bodyPr/>
          <a:lstStyle/>
          <a:p>
            <a:r>
              <a:rPr lang="en-US" dirty="0"/>
              <a:t>First Results: Evaluation Concept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12</a:t>
            </a:fld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FC6B3A4-48BD-C874-0F34-C64001937444}"/>
              </a:ext>
            </a:extLst>
          </p:cNvPr>
          <p:cNvGrpSpPr/>
          <p:nvPr/>
        </p:nvGrpSpPr>
        <p:grpSpPr>
          <a:xfrm>
            <a:off x="839416" y="2996952"/>
            <a:ext cx="10243547" cy="1284189"/>
            <a:chOff x="-101305" y="2101259"/>
            <a:chExt cx="12735412" cy="1021866"/>
          </a:xfrm>
        </p:grpSpPr>
        <p:sp>
          <p:nvSpPr>
            <p:cNvPr id="13" name="Pfeil nach rechts 66">
              <a:extLst>
                <a:ext uri="{FF2B5EF4-FFF2-40B4-BE49-F238E27FC236}">
                  <a16:creationId xmlns:a16="http://schemas.microsoft.com/office/drawing/2014/main" id="{D31AA5A7-34C4-F8E5-6A1B-7479835A42AC}"/>
                </a:ext>
              </a:extLst>
            </p:cNvPr>
            <p:cNvSpPr/>
            <p:nvPr/>
          </p:nvSpPr>
          <p:spPr bwMode="auto">
            <a:xfrm>
              <a:off x="1427564" y="2101259"/>
              <a:ext cx="2792254" cy="497417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6" name="Textfeld 29">
              <a:extLst>
                <a:ext uri="{FF2B5EF4-FFF2-40B4-BE49-F238E27FC236}">
                  <a16:creationId xmlns:a16="http://schemas.microsoft.com/office/drawing/2014/main" id="{5B9C7302-FDB0-B17F-F5D1-D6F0A9A0D86F}"/>
                </a:ext>
              </a:extLst>
            </p:cNvPr>
            <p:cNvSpPr txBox="1"/>
            <p:nvPr/>
          </p:nvSpPr>
          <p:spPr>
            <a:xfrm>
              <a:off x="-101305" y="2706784"/>
              <a:ext cx="1610405" cy="4163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400" b="1" dirty="0" err="1">
                  <a:latin typeface="Arial" pitchFamily="34" charset="0"/>
                </a:rPr>
                <a:t>Pre</a:t>
              </a:r>
              <a:r>
                <a:rPr lang="de-DE" sz="1400" b="1" dirty="0">
                  <a:latin typeface="Arial" pitchFamily="34" charset="0"/>
                </a:rPr>
                <a:t> Assessment</a:t>
              </a:r>
            </a:p>
          </p:txBody>
        </p:sp>
        <p:sp>
          <p:nvSpPr>
            <p:cNvPr id="17" name="Pfeil nach rechts 66">
              <a:extLst>
                <a:ext uri="{FF2B5EF4-FFF2-40B4-BE49-F238E27FC236}">
                  <a16:creationId xmlns:a16="http://schemas.microsoft.com/office/drawing/2014/main" id="{52C16273-B05A-4781-D1AC-C50B6F9D41EF}"/>
                </a:ext>
              </a:extLst>
            </p:cNvPr>
            <p:cNvSpPr/>
            <p:nvPr/>
          </p:nvSpPr>
          <p:spPr bwMode="auto">
            <a:xfrm>
              <a:off x="8696058" y="2103132"/>
              <a:ext cx="2279256" cy="497416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8" name="Textfeld 24">
              <a:extLst>
                <a:ext uri="{FF2B5EF4-FFF2-40B4-BE49-F238E27FC236}">
                  <a16:creationId xmlns:a16="http://schemas.microsoft.com/office/drawing/2014/main" id="{34D1F43F-4D21-D7CF-A964-200259C4A659}"/>
                </a:ext>
              </a:extLst>
            </p:cNvPr>
            <p:cNvSpPr txBox="1"/>
            <p:nvPr/>
          </p:nvSpPr>
          <p:spPr>
            <a:xfrm>
              <a:off x="11070621" y="2673672"/>
              <a:ext cx="1563486" cy="4163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400" b="1" dirty="0">
                  <a:latin typeface="Arial" pitchFamily="34" charset="0"/>
                </a:rPr>
                <a:t>Post Assessment</a:t>
              </a:r>
            </a:p>
          </p:txBody>
        </p:sp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24E75E49-E946-8FF2-DF6F-FD96575D14A9}"/>
              </a:ext>
            </a:extLst>
          </p:cNvPr>
          <p:cNvSpPr/>
          <p:nvPr/>
        </p:nvSpPr>
        <p:spPr bwMode="auto">
          <a:xfrm>
            <a:off x="1145859" y="1818493"/>
            <a:ext cx="9643356" cy="587037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u="sng" dirty="0" err="1">
                <a:solidFill>
                  <a:schemeClr val="bg1"/>
                </a:solidFill>
                <a:cs typeface="Arial" pitchFamily="34" charset="0"/>
              </a:rPr>
              <a:t>Pre</a:t>
            </a:r>
            <a:r>
              <a:rPr lang="de-DE" b="1" u="sng" dirty="0">
                <a:solidFill>
                  <a:schemeClr val="bg1"/>
                </a:solidFill>
                <a:cs typeface="Arial" pitchFamily="34" charset="0"/>
              </a:rPr>
              <a:t>-Assessment</a:t>
            </a:r>
            <a:r>
              <a:rPr lang="de-DE" b="1" dirty="0">
                <a:solidFill>
                  <a:schemeClr val="bg1"/>
                </a:solidFill>
                <a:cs typeface="Arial" pitchFamily="34" charset="0"/>
              </a:rPr>
              <a:t> and </a:t>
            </a:r>
            <a:r>
              <a:rPr lang="de-DE" b="1" u="sng" dirty="0">
                <a:solidFill>
                  <a:schemeClr val="bg1"/>
                </a:solidFill>
                <a:cs typeface="Arial" pitchFamily="34" charset="0"/>
              </a:rPr>
              <a:t>Post-Assessment</a:t>
            </a:r>
            <a:r>
              <a:rPr lang="de-DE" b="1" dirty="0">
                <a:solidFill>
                  <a:schemeClr val="bg1"/>
                </a:solidFill>
                <a:cs typeface="Arial" pitchFamily="34" charset="0"/>
              </a:rPr>
              <a:t> Evaluation </a:t>
            </a:r>
            <a:r>
              <a:rPr lang="de-DE" b="1" dirty="0" err="1">
                <a:solidFill>
                  <a:schemeClr val="bg1"/>
                </a:solidFill>
                <a:cs typeface="Arial" pitchFamily="34" charset="0"/>
              </a:rPr>
              <a:t>to</a:t>
            </a:r>
            <a:r>
              <a:rPr lang="de-DE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cs typeface="Arial" pitchFamily="34" charset="0"/>
              </a:rPr>
              <a:t>measure</a:t>
            </a:r>
            <a:r>
              <a:rPr lang="de-DE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cs typeface="Arial" pitchFamily="34" charset="0"/>
              </a:rPr>
              <a:t>effective</a:t>
            </a:r>
            <a:r>
              <a:rPr lang="de-DE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cs typeface="Arial" pitchFamily="34" charset="0"/>
              </a:rPr>
              <a:t>adoption</a:t>
            </a:r>
            <a:r>
              <a:rPr lang="de-DE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cs typeface="Arial" pitchFamily="34" charset="0"/>
              </a:rPr>
              <a:t>of</a:t>
            </a:r>
            <a:r>
              <a:rPr lang="de-DE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cs typeface="Arial" pitchFamily="34" charset="0"/>
              </a:rPr>
              <a:t>GaaPAM</a:t>
            </a:r>
            <a:endParaRPr lang="de-DE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4EBB3022-ECD5-4498-B691-6A4DE3AF02A6}"/>
              </a:ext>
            </a:extLst>
          </p:cNvPr>
          <p:cNvGrpSpPr/>
          <p:nvPr/>
        </p:nvGrpSpPr>
        <p:grpSpPr>
          <a:xfrm>
            <a:off x="4845249" y="2629904"/>
            <a:ext cx="1987520" cy="1230727"/>
            <a:chOff x="4898007" y="2992058"/>
            <a:chExt cx="1987520" cy="1230727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2CE28843-925C-ADDC-639E-F36451F63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3190" y="3592027"/>
              <a:ext cx="495275" cy="482783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23E21424-D18F-3AC5-2506-1D8278FAB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3373" y="3155340"/>
              <a:ext cx="495275" cy="482783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D39F2C9B-6C72-63FF-27C9-6576B03E5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8007" y="3740002"/>
              <a:ext cx="495275" cy="482783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96E9667B-02DF-3A9C-E416-F647271B8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025" y="2992058"/>
              <a:ext cx="495275" cy="482783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AC90823C-F08B-DED8-A354-74CA215E9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0252" y="3353255"/>
              <a:ext cx="495275" cy="482783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6E40BE88-6C06-94BB-EA8D-41DE72442651}"/>
              </a:ext>
            </a:extLst>
          </p:cNvPr>
          <p:cNvGrpSpPr/>
          <p:nvPr/>
        </p:nvGrpSpPr>
        <p:grpSpPr>
          <a:xfrm>
            <a:off x="1028661" y="2828963"/>
            <a:ext cx="900906" cy="878183"/>
            <a:chOff x="1154265" y="2400561"/>
            <a:chExt cx="900906" cy="878183"/>
          </a:xfrm>
        </p:grpSpPr>
        <p:pic>
          <p:nvPicPr>
            <p:cNvPr id="41" name="Grafik 40" descr="Liste Silhouette">
              <a:extLst>
                <a:ext uri="{FF2B5EF4-FFF2-40B4-BE49-F238E27FC236}">
                  <a16:creationId xmlns:a16="http://schemas.microsoft.com/office/drawing/2014/main" id="{FCBC8549-4DB3-F9D5-F896-643FA71EC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4265" y="2400561"/>
              <a:ext cx="900906" cy="878183"/>
            </a:xfrm>
            <a:prstGeom prst="rect">
              <a:avLst/>
            </a:prstGeom>
          </p:spPr>
        </p:pic>
        <p:pic>
          <p:nvPicPr>
            <p:cNvPr id="42" name="Grafik 41" descr="Benutzer mit einfarbiger Füllung">
              <a:extLst>
                <a:ext uri="{FF2B5EF4-FFF2-40B4-BE49-F238E27FC236}">
                  <a16:creationId xmlns:a16="http://schemas.microsoft.com/office/drawing/2014/main" id="{A897E60F-1CE8-4DEB-B5C6-4950CC192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50479" y="2854367"/>
              <a:ext cx="385192" cy="385192"/>
            </a:xfrm>
            <a:prstGeom prst="rect">
              <a:avLst/>
            </a:prstGeom>
          </p:spPr>
        </p:pic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97BA4CA3-48CC-E891-A54A-887446A7E05E}"/>
              </a:ext>
            </a:extLst>
          </p:cNvPr>
          <p:cNvGrpSpPr/>
          <p:nvPr/>
        </p:nvGrpSpPr>
        <p:grpSpPr>
          <a:xfrm>
            <a:off x="10066072" y="2828963"/>
            <a:ext cx="900906" cy="878183"/>
            <a:chOff x="10191676" y="2400561"/>
            <a:chExt cx="900906" cy="878183"/>
          </a:xfrm>
        </p:grpSpPr>
        <p:pic>
          <p:nvPicPr>
            <p:cNvPr id="44" name="Grafik 43" descr="Liste Silhouette">
              <a:extLst>
                <a:ext uri="{FF2B5EF4-FFF2-40B4-BE49-F238E27FC236}">
                  <a16:creationId xmlns:a16="http://schemas.microsoft.com/office/drawing/2014/main" id="{C6172F84-D7F3-CA5B-DC86-EEF830B94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91676" y="2400561"/>
              <a:ext cx="900906" cy="878183"/>
            </a:xfrm>
            <a:prstGeom prst="rect">
              <a:avLst/>
            </a:prstGeom>
          </p:spPr>
        </p:pic>
        <p:pic>
          <p:nvPicPr>
            <p:cNvPr id="45" name="Grafik 44" descr="Benutzer mit einfarbiger Füllung">
              <a:extLst>
                <a:ext uri="{FF2B5EF4-FFF2-40B4-BE49-F238E27FC236}">
                  <a16:creationId xmlns:a16="http://schemas.microsoft.com/office/drawing/2014/main" id="{341ED89A-E244-154E-0339-4B65F6F94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579783" y="2850266"/>
              <a:ext cx="385192" cy="385192"/>
            </a:xfrm>
            <a:prstGeom prst="rect">
              <a:avLst/>
            </a:prstGeom>
          </p:spPr>
        </p:pic>
      </p:grpSp>
      <p:sp>
        <p:nvSpPr>
          <p:cNvPr id="48" name="Textfeld 47">
            <a:extLst>
              <a:ext uri="{FF2B5EF4-FFF2-40B4-BE49-F238E27FC236}">
                <a16:creationId xmlns:a16="http://schemas.microsoft.com/office/drawing/2014/main" id="{9FEA311B-9F09-49CD-7CE9-0C374536ACFD}"/>
              </a:ext>
            </a:extLst>
          </p:cNvPr>
          <p:cNvSpPr txBox="1"/>
          <p:nvPr/>
        </p:nvSpPr>
        <p:spPr>
          <a:xfrm>
            <a:off x="2919537" y="4019531"/>
            <a:ext cx="6096000" cy="369332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chemeClr val="tx1"/>
                </a:solidFill>
                <a:cs typeface="Arial" pitchFamily="34" charset="0"/>
              </a:rPr>
              <a:t>Application of </a:t>
            </a:r>
            <a:r>
              <a:rPr lang="en-US" sz="1800" b="1" dirty="0" err="1">
                <a:solidFill>
                  <a:schemeClr val="tx1"/>
                </a:solidFill>
                <a:cs typeface="Arial" pitchFamily="34" charset="0"/>
              </a:rPr>
              <a:t>GaaPAM</a:t>
            </a:r>
            <a:endParaRPr lang="en-US" sz="18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845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9CB26C5B-A8B0-4574-A888-AD459C5E4C56}"/>
              </a:ext>
            </a:extLst>
          </p:cNvPr>
          <p:cNvCxnSpPr>
            <a:stCxn id="70" idx="2"/>
            <a:endCxn id="47" idx="0"/>
          </p:cNvCxnSpPr>
          <p:nvPr/>
        </p:nvCxnSpPr>
        <p:spPr bwMode="auto">
          <a:xfrm flipH="1">
            <a:off x="3562647" y="1778484"/>
            <a:ext cx="2531823" cy="451582"/>
          </a:xfrm>
          <a:prstGeom prst="straightConnector1">
            <a:avLst/>
          </a:prstGeom>
          <a:ln>
            <a:prstDash val="sysDot"/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Gerade Verbindung mit Pfeil 73">
            <a:extLst>
              <a:ext uri="{FF2B5EF4-FFF2-40B4-BE49-F238E27FC236}">
                <a16:creationId xmlns:a16="http://schemas.microsoft.com/office/drawing/2014/main" id="{E5BC351E-4839-3F84-C145-89F0965D4BAF}"/>
              </a:ext>
            </a:extLst>
          </p:cNvPr>
          <p:cNvCxnSpPr>
            <a:cxnSpLocks/>
            <a:stCxn id="70" idx="2"/>
            <a:endCxn id="57" idx="0"/>
          </p:cNvCxnSpPr>
          <p:nvPr/>
        </p:nvCxnSpPr>
        <p:spPr bwMode="auto">
          <a:xfrm>
            <a:off x="6094470" y="1778484"/>
            <a:ext cx="2846024" cy="451582"/>
          </a:xfrm>
          <a:prstGeom prst="straightConnector1">
            <a:avLst/>
          </a:prstGeom>
          <a:ln>
            <a:prstDash val="sysDot"/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4" y="44451"/>
            <a:ext cx="10874134" cy="720725"/>
          </a:xfrm>
        </p:spPr>
        <p:txBody>
          <a:bodyPr/>
          <a:lstStyle/>
          <a:p>
            <a:r>
              <a:rPr lang="en-US" dirty="0"/>
              <a:t>First Results: As of today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13</a:t>
            </a:fld>
            <a:endParaRPr lang="de-DE" dirty="0"/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27A1B486-B459-7DBA-0981-2E055D85FD4A}"/>
              </a:ext>
            </a:extLst>
          </p:cNvPr>
          <p:cNvGrpSpPr/>
          <p:nvPr/>
        </p:nvGrpSpPr>
        <p:grpSpPr>
          <a:xfrm>
            <a:off x="1268225" y="2230066"/>
            <a:ext cx="9652489" cy="3887428"/>
            <a:chOff x="911424" y="2146393"/>
            <a:chExt cx="9652489" cy="3887428"/>
          </a:xfrm>
        </p:grpSpPr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50184274-11F6-1878-DB13-C36B847F73E3}"/>
                </a:ext>
              </a:extLst>
            </p:cNvPr>
            <p:cNvGrpSpPr/>
            <p:nvPr/>
          </p:nvGrpSpPr>
          <p:grpSpPr>
            <a:xfrm>
              <a:off x="911424" y="2146393"/>
              <a:ext cx="4274642" cy="3887428"/>
              <a:chOff x="664070" y="1611273"/>
              <a:chExt cx="4274642" cy="3887428"/>
            </a:xfrm>
          </p:grpSpPr>
          <p:grpSp>
            <p:nvGrpSpPr>
              <p:cNvPr id="53" name="Gruppieren 52">
                <a:extLst>
                  <a:ext uri="{FF2B5EF4-FFF2-40B4-BE49-F238E27FC236}">
                    <a16:creationId xmlns:a16="http://schemas.microsoft.com/office/drawing/2014/main" id="{73DA0133-30C4-70C1-056A-749F1D24A89A}"/>
                  </a:ext>
                </a:extLst>
              </p:cNvPr>
              <p:cNvGrpSpPr/>
              <p:nvPr/>
            </p:nvGrpSpPr>
            <p:grpSpPr>
              <a:xfrm>
                <a:off x="664070" y="2668621"/>
                <a:ext cx="2156231" cy="2830080"/>
                <a:chOff x="-194866" y="2207391"/>
                <a:chExt cx="2156231" cy="2830080"/>
              </a:xfrm>
            </p:grpSpPr>
            <p:grpSp>
              <p:nvGrpSpPr>
                <p:cNvPr id="30" name="Gruppieren 29">
                  <a:extLst>
                    <a:ext uri="{FF2B5EF4-FFF2-40B4-BE49-F238E27FC236}">
                      <a16:creationId xmlns:a16="http://schemas.microsoft.com/office/drawing/2014/main" id="{7E463269-D67D-4703-7285-8F73E02F472F}"/>
                    </a:ext>
                  </a:extLst>
                </p:cNvPr>
                <p:cNvGrpSpPr/>
                <p:nvPr/>
              </p:nvGrpSpPr>
              <p:grpSpPr>
                <a:xfrm>
                  <a:off x="119336" y="2207391"/>
                  <a:ext cx="1527826" cy="1289376"/>
                  <a:chOff x="740276" y="1628155"/>
                  <a:chExt cx="1527826" cy="1289376"/>
                </a:xfrm>
              </p:grpSpPr>
              <p:pic>
                <p:nvPicPr>
                  <p:cNvPr id="17" name="Grafik 16" descr="Dokument Silhouette">
                    <a:extLst>
                      <a:ext uri="{FF2B5EF4-FFF2-40B4-BE49-F238E27FC236}">
                        <a16:creationId xmlns:a16="http://schemas.microsoft.com/office/drawing/2014/main" id="{AFA80390-9615-0446-60B4-C40CFE185C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2999" y="1739606"/>
                    <a:ext cx="720725" cy="720725"/>
                  </a:xfrm>
                  <a:prstGeom prst="rect">
                    <a:avLst/>
                  </a:prstGeom>
                </p:spPr>
              </p:pic>
              <p:pic>
                <p:nvPicPr>
                  <p:cNvPr id="19" name="Grafik 18" descr="Dokument Silhouette">
                    <a:extLst>
                      <a:ext uri="{FF2B5EF4-FFF2-40B4-BE49-F238E27FC236}">
                        <a16:creationId xmlns:a16="http://schemas.microsoft.com/office/drawing/2014/main" id="{91F45710-2D92-3E9B-26CC-4C682931359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87015" y="2196806"/>
                    <a:ext cx="720725" cy="720725"/>
                  </a:xfrm>
                  <a:prstGeom prst="rect">
                    <a:avLst/>
                  </a:prstGeom>
                </p:spPr>
              </p:pic>
              <p:pic>
                <p:nvPicPr>
                  <p:cNvPr id="22" name="Grafik 21" descr="Dokument Silhouette">
                    <a:extLst>
                      <a:ext uri="{FF2B5EF4-FFF2-40B4-BE49-F238E27FC236}">
                        <a16:creationId xmlns:a16="http://schemas.microsoft.com/office/drawing/2014/main" id="{94A56A5C-73ED-320B-14BE-8DA8A220DB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32099" y="1628155"/>
                    <a:ext cx="720725" cy="720725"/>
                  </a:xfrm>
                  <a:prstGeom prst="rect">
                    <a:avLst/>
                  </a:prstGeom>
                </p:spPr>
              </p:pic>
              <p:pic>
                <p:nvPicPr>
                  <p:cNvPr id="25" name="Grafik 24" descr="Dokument Silhouette">
                    <a:extLst>
                      <a:ext uri="{FF2B5EF4-FFF2-40B4-BE49-F238E27FC236}">
                        <a16:creationId xmlns:a16="http://schemas.microsoft.com/office/drawing/2014/main" id="{E38C9D6E-4DDD-A193-6559-244F79587E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47377" y="2031080"/>
                    <a:ext cx="720725" cy="720725"/>
                  </a:xfrm>
                  <a:prstGeom prst="rect">
                    <a:avLst/>
                  </a:prstGeom>
                </p:spPr>
              </p:pic>
              <p:pic>
                <p:nvPicPr>
                  <p:cNvPr id="29" name="Grafik 28" descr="Dokument Silhouette">
                    <a:extLst>
                      <a:ext uri="{FF2B5EF4-FFF2-40B4-BE49-F238E27FC236}">
                        <a16:creationId xmlns:a16="http://schemas.microsoft.com/office/drawing/2014/main" id="{C65DCFE3-E7CF-4111-9595-2F72692FC7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0276" y="2059487"/>
                    <a:ext cx="720725" cy="7207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1" name="Grafik 40" descr="Filter mit einfarbiger Füllung">
                  <a:extLst>
                    <a:ext uri="{FF2B5EF4-FFF2-40B4-BE49-F238E27FC236}">
                      <a16:creationId xmlns:a16="http://schemas.microsoft.com/office/drawing/2014/main" id="{2E052AE7-7D83-4882-E721-287F50A4FA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94866" y="2852079"/>
                  <a:ext cx="2156231" cy="2185392"/>
                </a:xfrm>
                <a:prstGeom prst="rect">
                  <a:avLst/>
                </a:prstGeom>
              </p:spPr>
            </p:pic>
          </p:grpSp>
          <p:sp>
            <p:nvSpPr>
              <p:cNvPr id="47" name="Rechteck 46">
                <a:extLst>
                  <a:ext uri="{FF2B5EF4-FFF2-40B4-BE49-F238E27FC236}">
                    <a16:creationId xmlns:a16="http://schemas.microsoft.com/office/drawing/2014/main" id="{A1D75D5B-1829-6094-EFBC-801D65069F0F}"/>
                  </a:ext>
                </a:extLst>
              </p:cNvPr>
              <p:cNvSpPr/>
              <p:nvPr/>
            </p:nvSpPr>
            <p:spPr bwMode="auto">
              <a:xfrm>
                <a:off x="978272" y="1611273"/>
                <a:ext cx="3960440" cy="57271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u="sng" dirty="0" err="1">
                    <a:solidFill>
                      <a:schemeClr val="tx1"/>
                    </a:solidFill>
                    <a:cs typeface="Arial" pitchFamily="34" charset="0"/>
                  </a:rPr>
                  <a:t>GaaP</a:t>
                </a:r>
                <a:r>
                  <a:rPr lang="en-US" sz="1600" b="1" u="sng" dirty="0">
                    <a:solidFill>
                      <a:schemeClr val="tx1"/>
                    </a:solidFill>
                    <a:cs typeface="Arial" pitchFamily="34" charset="0"/>
                  </a:rPr>
                  <a:t>: Systematic Literature-Review </a:t>
                </a:r>
              </a:p>
            </p:txBody>
          </p:sp>
          <p:grpSp>
            <p:nvGrpSpPr>
              <p:cNvPr id="52" name="Gruppieren 51">
                <a:extLst>
                  <a:ext uri="{FF2B5EF4-FFF2-40B4-BE49-F238E27FC236}">
                    <a16:creationId xmlns:a16="http://schemas.microsoft.com/office/drawing/2014/main" id="{D79D93A0-835D-ED65-7F55-DD13995BDF65}"/>
                  </a:ext>
                </a:extLst>
              </p:cNvPr>
              <p:cNvGrpSpPr/>
              <p:nvPr/>
            </p:nvGrpSpPr>
            <p:grpSpPr>
              <a:xfrm>
                <a:off x="2711624" y="2564904"/>
                <a:ext cx="2227088" cy="2909501"/>
                <a:chOff x="1852688" y="2103674"/>
                <a:chExt cx="2227088" cy="2909501"/>
              </a:xfrm>
            </p:grpSpPr>
            <p:sp>
              <p:nvSpPr>
                <p:cNvPr id="48" name="Rechteck 47">
                  <a:extLst>
                    <a:ext uri="{FF2B5EF4-FFF2-40B4-BE49-F238E27FC236}">
                      <a16:creationId xmlns:a16="http://schemas.microsoft.com/office/drawing/2014/main" id="{B5C8F15A-8F2F-9C0E-8B42-AF3D7D300107}"/>
                    </a:ext>
                  </a:extLst>
                </p:cNvPr>
                <p:cNvSpPr/>
                <p:nvPr/>
              </p:nvSpPr>
              <p:spPr bwMode="auto">
                <a:xfrm>
                  <a:off x="1852688" y="2103674"/>
                  <a:ext cx="2227088" cy="2909501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200" b="1" dirty="0">
                      <a:solidFill>
                        <a:schemeClr val="tx1"/>
                      </a:solidFill>
                      <a:cs typeface="Arial" pitchFamily="34" charset="0"/>
                    </a:rPr>
                    <a:t>Search Query: „Government as a Platform“ in Abstract OR Keyword  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200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200" b="1" dirty="0">
                      <a:solidFill>
                        <a:schemeClr val="tx1"/>
                      </a:solidFill>
                      <a:cs typeface="Arial" pitchFamily="34" charset="0"/>
                    </a:rPr>
                    <a:t>35 Papers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2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200" b="1" dirty="0">
                      <a:solidFill>
                        <a:schemeClr val="tx1"/>
                      </a:solidFill>
                      <a:cs typeface="Arial" pitchFamily="34" charset="0"/>
                    </a:rPr>
                    <a:t>28 relevant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2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2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2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marL="171450" marR="0" indent="-17145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</a:pPr>
                  <a:r>
                    <a:rPr lang="en-US" sz="1200" b="1" dirty="0">
                      <a:solidFill>
                        <a:schemeClr val="tx1"/>
                      </a:solidFill>
                      <a:cs typeface="Arial" pitchFamily="34" charset="0"/>
                    </a:rPr>
                    <a:t>Context for Evaluation</a:t>
                  </a:r>
                </a:p>
                <a:p>
                  <a:pPr marL="171450" marR="0" indent="-17145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</a:pPr>
                  <a:r>
                    <a:rPr lang="en-US" sz="1200" b="1" dirty="0">
                      <a:solidFill>
                        <a:schemeClr val="tx1"/>
                      </a:solidFill>
                      <a:cs typeface="Arial" pitchFamily="34" charset="0"/>
                    </a:rPr>
                    <a:t>Search for Related Work</a:t>
                  </a:r>
                </a:p>
                <a:p>
                  <a:pPr marL="171450" marR="0" indent="-17145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</a:pPr>
                  <a:r>
                    <a:rPr lang="en-US" sz="1200" b="1" dirty="0">
                      <a:solidFill>
                        <a:schemeClr val="tx1"/>
                      </a:solidFill>
                      <a:cs typeface="Arial" pitchFamily="34" charset="0"/>
                    </a:rPr>
                    <a:t>New Perspective on </a:t>
                  </a:r>
                  <a:r>
                    <a:rPr lang="en-US" sz="1200" b="1" dirty="0" err="1">
                      <a:solidFill>
                        <a:schemeClr val="tx1"/>
                      </a:solidFill>
                      <a:cs typeface="Arial" pitchFamily="34" charset="0"/>
                    </a:rPr>
                    <a:t>GaaP</a:t>
                  </a:r>
                  <a:endParaRPr lang="en-US" sz="12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2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9" name="Pfeil: nach unten 48">
                  <a:extLst>
                    <a:ext uri="{FF2B5EF4-FFF2-40B4-BE49-F238E27FC236}">
                      <a16:creationId xmlns:a16="http://schemas.microsoft.com/office/drawing/2014/main" id="{29672975-9442-B021-1FB2-5DF480746CD2}"/>
                    </a:ext>
                  </a:extLst>
                </p:cNvPr>
                <p:cNvSpPr/>
                <p:nvPr/>
              </p:nvSpPr>
              <p:spPr bwMode="auto">
                <a:xfrm>
                  <a:off x="2858220" y="2877231"/>
                  <a:ext cx="216024" cy="216881"/>
                </a:xfrm>
                <a:prstGeom prst="downArrow">
                  <a:avLst/>
                </a:prstGeom>
                <a:solidFill>
                  <a:schemeClr val="accent4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0" name="Pfeil: nach unten 49">
                  <a:extLst>
                    <a:ext uri="{FF2B5EF4-FFF2-40B4-BE49-F238E27FC236}">
                      <a16:creationId xmlns:a16="http://schemas.microsoft.com/office/drawing/2014/main" id="{75861457-47D2-2787-52C0-7A60B84955DC}"/>
                    </a:ext>
                  </a:extLst>
                </p:cNvPr>
                <p:cNvSpPr/>
                <p:nvPr/>
              </p:nvSpPr>
              <p:spPr bwMode="auto">
                <a:xfrm>
                  <a:off x="2858220" y="3258147"/>
                  <a:ext cx="216024" cy="216881"/>
                </a:xfrm>
                <a:prstGeom prst="downArrow">
                  <a:avLst/>
                </a:prstGeom>
                <a:solidFill>
                  <a:schemeClr val="accent4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1" name="Pfeil: Chevron 50">
                  <a:extLst>
                    <a:ext uri="{FF2B5EF4-FFF2-40B4-BE49-F238E27FC236}">
                      <a16:creationId xmlns:a16="http://schemas.microsoft.com/office/drawing/2014/main" id="{6CB3EAAC-7CA3-F87B-F994-02D5BF1E13A9}"/>
                    </a:ext>
                  </a:extLst>
                </p:cNvPr>
                <p:cNvSpPr/>
                <p:nvPr/>
              </p:nvSpPr>
              <p:spPr bwMode="auto">
                <a:xfrm rot="5400000">
                  <a:off x="2709140" y="3384767"/>
                  <a:ext cx="514185" cy="1008113"/>
                </a:xfrm>
                <a:prstGeom prst="chevron">
                  <a:avLst/>
                </a:prstGeom>
                <a:solidFill>
                  <a:schemeClr val="accent4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55" name="Gruppieren 54">
              <a:extLst>
                <a:ext uri="{FF2B5EF4-FFF2-40B4-BE49-F238E27FC236}">
                  <a16:creationId xmlns:a16="http://schemas.microsoft.com/office/drawing/2014/main" id="{0631E59A-8482-3B79-6EFE-A1F04D838EA6}"/>
                </a:ext>
              </a:extLst>
            </p:cNvPr>
            <p:cNvGrpSpPr/>
            <p:nvPr/>
          </p:nvGrpSpPr>
          <p:grpSpPr>
            <a:xfrm>
              <a:off x="6289271" y="2146393"/>
              <a:ext cx="4274642" cy="3887428"/>
              <a:chOff x="664070" y="1611273"/>
              <a:chExt cx="4274642" cy="3887428"/>
            </a:xfrm>
          </p:grpSpPr>
          <p:grpSp>
            <p:nvGrpSpPr>
              <p:cNvPr id="56" name="Gruppieren 55">
                <a:extLst>
                  <a:ext uri="{FF2B5EF4-FFF2-40B4-BE49-F238E27FC236}">
                    <a16:creationId xmlns:a16="http://schemas.microsoft.com/office/drawing/2014/main" id="{0C9CBF65-ABE4-FD0C-AE72-207D399A2066}"/>
                  </a:ext>
                </a:extLst>
              </p:cNvPr>
              <p:cNvGrpSpPr/>
              <p:nvPr/>
            </p:nvGrpSpPr>
            <p:grpSpPr>
              <a:xfrm>
                <a:off x="664070" y="2668621"/>
                <a:ext cx="2156231" cy="2830080"/>
                <a:chOff x="-194866" y="2207391"/>
                <a:chExt cx="2156231" cy="2830080"/>
              </a:xfrm>
            </p:grpSpPr>
            <p:grpSp>
              <p:nvGrpSpPr>
                <p:cNvPr id="63" name="Gruppieren 62">
                  <a:extLst>
                    <a:ext uri="{FF2B5EF4-FFF2-40B4-BE49-F238E27FC236}">
                      <a16:creationId xmlns:a16="http://schemas.microsoft.com/office/drawing/2014/main" id="{94EBCCD9-86FD-912B-7C84-74DE38E06AF1}"/>
                    </a:ext>
                  </a:extLst>
                </p:cNvPr>
                <p:cNvGrpSpPr/>
                <p:nvPr/>
              </p:nvGrpSpPr>
              <p:grpSpPr>
                <a:xfrm>
                  <a:off x="119336" y="2207391"/>
                  <a:ext cx="1527826" cy="1289376"/>
                  <a:chOff x="740276" y="1628155"/>
                  <a:chExt cx="1527826" cy="1289376"/>
                </a:xfrm>
              </p:grpSpPr>
              <p:pic>
                <p:nvPicPr>
                  <p:cNvPr id="65" name="Grafik 64" descr="Dokument Silhouette">
                    <a:extLst>
                      <a:ext uri="{FF2B5EF4-FFF2-40B4-BE49-F238E27FC236}">
                        <a16:creationId xmlns:a16="http://schemas.microsoft.com/office/drawing/2014/main" id="{5481E9C0-0FF6-7518-10FE-663491EB1F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2999" y="1739606"/>
                    <a:ext cx="720725" cy="720725"/>
                  </a:xfrm>
                  <a:prstGeom prst="rect">
                    <a:avLst/>
                  </a:prstGeom>
                </p:spPr>
              </p:pic>
              <p:pic>
                <p:nvPicPr>
                  <p:cNvPr id="66" name="Grafik 65" descr="Dokument Silhouette">
                    <a:extLst>
                      <a:ext uri="{FF2B5EF4-FFF2-40B4-BE49-F238E27FC236}">
                        <a16:creationId xmlns:a16="http://schemas.microsoft.com/office/drawing/2014/main" id="{D4BB5553-B1D2-432A-4A00-47353ADDB2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87015" y="2196806"/>
                    <a:ext cx="720725" cy="720725"/>
                  </a:xfrm>
                  <a:prstGeom prst="rect">
                    <a:avLst/>
                  </a:prstGeom>
                </p:spPr>
              </p:pic>
              <p:pic>
                <p:nvPicPr>
                  <p:cNvPr id="67" name="Grafik 66" descr="Dokument Silhouette">
                    <a:extLst>
                      <a:ext uri="{FF2B5EF4-FFF2-40B4-BE49-F238E27FC236}">
                        <a16:creationId xmlns:a16="http://schemas.microsoft.com/office/drawing/2014/main" id="{1F520B21-14F5-7A05-887E-38369BD4DF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32099" y="1628155"/>
                    <a:ext cx="720725" cy="720725"/>
                  </a:xfrm>
                  <a:prstGeom prst="rect">
                    <a:avLst/>
                  </a:prstGeom>
                </p:spPr>
              </p:pic>
              <p:pic>
                <p:nvPicPr>
                  <p:cNvPr id="68" name="Grafik 67" descr="Dokument Silhouette">
                    <a:extLst>
                      <a:ext uri="{FF2B5EF4-FFF2-40B4-BE49-F238E27FC236}">
                        <a16:creationId xmlns:a16="http://schemas.microsoft.com/office/drawing/2014/main" id="{B8F03178-F152-3975-D6BC-17063F85B6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47377" y="2031080"/>
                    <a:ext cx="720725" cy="720725"/>
                  </a:xfrm>
                  <a:prstGeom prst="rect">
                    <a:avLst/>
                  </a:prstGeom>
                </p:spPr>
              </p:pic>
              <p:pic>
                <p:nvPicPr>
                  <p:cNvPr id="69" name="Grafik 68" descr="Dokument Silhouette">
                    <a:extLst>
                      <a:ext uri="{FF2B5EF4-FFF2-40B4-BE49-F238E27FC236}">
                        <a16:creationId xmlns:a16="http://schemas.microsoft.com/office/drawing/2014/main" id="{86DBA16D-085A-959E-664E-2E3E6F2351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0276" y="2059487"/>
                    <a:ext cx="720725" cy="7207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4" name="Grafik 63" descr="Filter mit einfarbiger Füllung">
                  <a:extLst>
                    <a:ext uri="{FF2B5EF4-FFF2-40B4-BE49-F238E27FC236}">
                      <a16:creationId xmlns:a16="http://schemas.microsoft.com/office/drawing/2014/main" id="{437579D8-E291-2C1B-7D2A-97BDBC15FB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94866" y="2852079"/>
                  <a:ext cx="2156231" cy="2185392"/>
                </a:xfrm>
                <a:prstGeom prst="rect">
                  <a:avLst/>
                </a:prstGeom>
              </p:spPr>
            </p:pic>
          </p:grp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6D317A0B-D6D9-5D8E-4F4F-771676979B3B}"/>
                  </a:ext>
                </a:extLst>
              </p:cNvPr>
              <p:cNvSpPr/>
              <p:nvPr/>
            </p:nvSpPr>
            <p:spPr bwMode="auto">
              <a:xfrm>
                <a:off x="978272" y="1611273"/>
                <a:ext cx="3960440" cy="57271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u="sng" dirty="0">
                    <a:solidFill>
                      <a:schemeClr val="tx1"/>
                    </a:solidFill>
                    <a:cs typeface="Arial" pitchFamily="34" charset="0"/>
                  </a:rPr>
                  <a:t>DSR Evaluation: Literature-Review </a:t>
                </a:r>
              </a:p>
            </p:txBody>
          </p:sp>
          <p:grpSp>
            <p:nvGrpSpPr>
              <p:cNvPr id="58" name="Gruppieren 57">
                <a:extLst>
                  <a:ext uri="{FF2B5EF4-FFF2-40B4-BE49-F238E27FC236}">
                    <a16:creationId xmlns:a16="http://schemas.microsoft.com/office/drawing/2014/main" id="{CCDE6BD1-3FC1-8655-8CA5-B096DFAB4C41}"/>
                  </a:ext>
                </a:extLst>
              </p:cNvPr>
              <p:cNvGrpSpPr/>
              <p:nvPr/>
            </p:nvGrpSpPr>
            <p:grpSpPr>
              <a:xfrm>
                <a:off x="2711624" y="2564904"/>
                <a:ext cx="2227088" cy="2909501"/>
                <a:chOff x="1852688" y="2103674"/>
                <a:chExt cx="2227088" cy="2909501"/>
              </a:xfrm>
            </p:grpSpPr>
            <p:sp>
              <p:nvSpPr>
                <p:cNvPr id="59" name="Rechteck 58">
                  <a:extLst>
                    <a:ext uri="{FF2B5EF4-FFF2-40B4-BE49-F238E27FC236}">
                      <a16:creationId xmlns:a16="http://schemas.microsoft.com/office/drawing/2014/main" id="{0DCDA2D5-3640-E24A-4F62-6275FDE8A8C9}"/>
                    </a:ext>
                  </a:extLst>
                </p:cNvPr>
                <p:cNvSpPr/>
                <p:nvPr/>
              </p:nvSpPr>
              <p:spPr bwMode="auto">
                <a:xfrm>
                  <a:off x="1852688" y="2103674"/>
                  <a:ext cx="2227088" cy="2909501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hangingPunct="0"/>
                  <a:r>
                    <a:rPr lang="en-US" sz="1200" b="1" dirty="0">
                      <a:solidFill>
                        <a:schemeClr val="tx1"/>
                      </a:solidFill>
                      <a:cs typeface="Arial" pitchFamily="34" charset="0"/>
                    </a:rPr>
                    <a:t>Starting Point: relevant &amp; most cited Papers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200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200" b="1" dirty="0">
                      <a:solidFill>
                        <a:schemeClr val="tx1"/>
                      </a:solidFill>
                      <a:cs typeface="Arial" pitchFamily="34" charset="0"/>
                    </a:rPr>
                    <a:t>Back &amp; Forward Citation Search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2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200" b="1" dirty="0">
                      <a:solidFill>
                        <a:schemeClr val="tx1"/>
                      </a:solidFill>
                      <a:cs typeface="Arial" pitchFamily="34" charset="0"/>
                    </a:rPr>
                    <a:t>26 relevant papers identified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2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2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marR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endParaRPr lang="en-US" sz="12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marL="171450" marR="0" indent="-17145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</a:pPr>
                  <a:r>
                    <a:rPr lang="en-US" sz="1200" b="1" dirty="0">
                      <a:solidFill>
                        <a:schemeClr val="tx1"/>
                      </a:solidFill>
                      <a:cs typeface="Arial" pitchFamily="34" charset="0"/>
                    </a:rPr>
                    <a:t>Basis for Evaluation Concept</a:t>
                  </a:r>
                </a:p>
                <a:p>
                  <a:pPr marL="171450" marR="0" indent="-17145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</a:pPr>
                  <a:r>
                    <a:rPr lang="en-US" sz="1200" b="1" dirty="0">
                      <a:solidFill>
                        <a:schemeClr val="tx1"/>
                      </a:solidFill>
                      <a:cs typeface="Arial" pitchFamily="34" charset="0"/>
                    </a:rPr>
                    <a:t>Search for Related Work</a:t>
                  </a:r>
                </a:p>
              </p:txBody>
            </p:sp>
            <p:sp>
              <p:nvSpPr>
                <p:cNvPr id="60" name="Pfeil: nach unten 59">
                  <a:extLst>
                    <a:ext uri="{FF2B5EF4-FFF2-40B4-BE49-F238E27FC236}">
                      <a16:creationId xmlns:a16="http://schemas.microsoft.com/office/drawing/2014/main" id="{C393AAA4-21B7-CB88-5E57-229141022987}"/>
                    </a:ext>
                  </a:extLst>
                </p:cNvPr>
                <p:cNvSpPr/>
                <p:nvPr/>
              </p:nvSpPr>
              <p:spPr bwMode="auto">
                <a:xfrm>
                  <a:off x="2858220" y="2526171"/>
                  <a:ext cx="216024" cy="216881"/>
                </a:xfrm>
                <a:prstGeom prst="downArrow">
                  <a:avLst/>
                </a:prstGeom>
                <a:solidFill>
                  <a:schemeClr val="accent4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1" name="Pfeil: nach unten 60">
                  <a:extLst>
                    <a:ext uri="{FF2B5EF4-FFF2-40B4-BE49-F238E27FC236}">
                      <a16:creationId xmlns:a16="http://schemas.microsoft.com/office/drawing/2014/main" id="{25207D7C-5BB8-2A5F-7153-5A9AFE3E7180}"/>
                    </a:ext>
                  </a:extLst>
                </p:cNvPr>
                <p:cNvSpPr/>
                <p:nvPr/>
              </p:nvSpPr>
              <p:spPr bwMode="auto">
                <a:xfrm>
                  <a:off x="2854181" y="3065562"/>
                  <a:ext cx="216024" cy="216881"/>
                </a:xfrm>
                <a:prstGeom prst="downArrow">
                  <a:avLst/>
                </a:prstGeom>
                <a:solidFill>
                  <a:schemeClr val="accent4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" name="Pfeil: Chevron 61">
                  <a:extLst>
                    <a:ext uri="{FF2B5EF4-FFF2-40B4-BE49-F238E27FC236}">
                      <a16:creationId xmlns:a16="http://schemas.microsoft.com/office/drawing/2014/main" id="{6DCACC5F-2221-60C7-B19C-7564DA279D61}"/>
                    </a:ext>
                  </a:extLst>
                </p:cNvPr>
                <p:cNvSpPr/>
                <p:nvPr/>
              </p:nvSpPr>
              <p:spPr bwMode="auto">
                <a:xfrm rot="5400000">
                  <a:off x="2709140" y="3384767"/>
                  <a:ext cx="514185" cy="1008113"/>
                </a:xfrm>
                <a:prstGeom prst="chevron">
                  <a:avLst/>
                </a:prstGeom>
                <a:solidFill>
                  <a:schemeClr val="accent4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70" name="Rechteck 69">
            <a:extLst>
              <a:ext uri="{FF2B5EF4-FFF2-40B4-BE49-F238E27FC236}">
                <a16:creationId xmlns:a16="http://schemas.microsoft.com/office/drawing/2014/main" id="{FDA77543-EB3B-1A56-115D-185E18EF8451}"/>
              </a:ext>
            </a:extLst>
          </p:cNvPr>
          <p:cNvSpPr/>
          <p:nvPr/>
        </p:nvSpPr>
        <p:spPr bwMode="auto">
          <a:xfrm>
            <a:off x="3577048" y="1191447"/>
            <a:ext cx="5034844" cy="587037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u="sng">
                <a:solidFill>
                  <a:schemeClr val="bg1"/>
                </a:solidFill>
                <a:cs typeface="Arial" pitchFamily="34" charset="0"/>
              </a:rPr>
              <a:t>Literature Review in 2 core Topics</a:t>
            </a:r>
          </a:p>
        </p:txBody>
      </p:sp>
    </p:spTree>
    <p:extLst>
      <p:ext uri="{BB962C8B-B14F-4D97-AF65-F5344CB8AC3E}">
        <p14:creationId xmlns:p14="http://schemas.microsoft.com/office/powerpoint/2010/main" val="103123820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431B0AB-8782-47D5-8F40-804ABC2B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Timeline</a:t>
            </a:r>
          </a:p>
        </p:txBody>
      </p:sp>
      <p:sp>
        <p:nvSpPr>
          <p:cNvPr id="2" name="Eingekerbter Richtungspfeil 45">
            <a:extLst>
              <a:ext uri="{FF2B5EF4-FFF2-40B4-BE49-F238E27FC236}">
                <a16:creationId xmlns:a16="http://schemas.microsoft.com/office/drawing/2014/main" id="{2157A2BB-396B-280E-6218-304D7FD289A4}"/>
              </a:ext>
            </a:extLst>
          </p:cNvPr>
          <p:cNvSpPr/>
          <p:nvPr/>
        </p:nvSpPr>
        <p:spPr bwMode="auto">
          <a:xfrm>
            <a:off x="263352" y="1340768"/>
            <a:ext cx="11377264" cy="2977857"/>
          </a:xfrm>
          <a:prstGeom prst="chevron">
            <a:avLst>
              <a:gd name="adj" fmla="val 211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19CF416-5454-E709-9626-45428D895D8A}"/>
              </a:ext>
            </a:extLst>
          </p:cNvPr>
          <p:cNvSpPr txBox="1"/>
          <p:nvPr/>
        </p:nvSpPr>
        <p:spPr>
          <a:xfrm>
            <a:off x="767408" y="4502334"/>
            <a:ext cx="80823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/>
              <a:t>September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83C6857E-9AC3-DD43-E745-1DC076854648}"/>
              </a:ext>
            </a:extLst>
          </p:cNvPr>
          <p:cNvSpPr/>
          <p:nvPr/>
        </p:nvSpPr>
        <p:spPr bwMode="auto">
          <a:xfrm>
            <a:off x="1046007" y="2535294"/>
            <a:ext cx="1059271" cy="8151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Preparation for session with Prof. </a:t>
            </a:r>
            <a:r>
              <a:rPr lang="en-US" sz="1200" b="1" dirty="0" err="1">
                <a:solidFill>
                  <a:schemeClr val="bg1"/>
                </a:solidFill>
                <a:cs typeface="Arial" pitchFamily="34" charset="0"/>
              </a:rPr>
              <a:t>Matthes</a:t>
            </a:r>
            <a:endParaRPr 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71F9115E-ED74-82B6-0E45-7BCF1C3941F4}"/>
              </a:ext>
            </a:extLst>
          </p:cNvPr>
          <p:cNvSpPr txBox="1"/>
          <p:nvPr/>
        </p:nvSpPr>
        <p:spPr>
          <a:xfrm>
            <a:off x="3006190" y="4498007"/>
            <a:ext cx="801313" cy="254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/>
              <a:t>October</a:t>
            </a:r>
          </a:p>
        </p:txBody>
      </p:sp>
      <p:sp>
        <p:nvSpPr>
          <p:cNvPr id="46" name="Pfeil nach rechts 66">
            <a:extLst>
              <a:ext uri="{FF2B5EF4-FFF2-40B4-BE49-F238E27FC236}">
                <a16:creationId xmlns:a16="http://schemas.microsoft.com/office/drawing/2014/main" id="{159B96BE-9580-D873-28D9-A0572DC0BCDE}"/>
              </a:ext>
            </a:extLst>
          </p:cNvPr>
          <p:cNvSpPr/>
          <p:nvPr/>
        </p:nvSpPr>
        <p:spPr bwMode="auto">
          <a:xfrm>
            <a:off x="4637702" y="2206598"/>
            <a:ext cx="4410626" cy="984028"/>
          </a:xfrm>
          <a:prstGeom prst="rightArrow">
            <a:avLst/>
          </a:prstGeom>
          <a:solidFill>
            <a:schemeClr val="accent6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Development, Application &amp; Evaluation of Evaluation Concept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BCE396C1-E01C-4238-BC5F-9736A12723DD}"/>
              </a:ext>
            </a:extLst>
          </p:cNvPr>
          <p:cNvSpPr txBox="1"/>
          <p:nvPr/>
        </p:nvSpPr>
        <p:spPr>
          <a:xfrm>
            <a:off x="4927520" y="4498007"/>
            <a:ext cx="801313" cy="254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/>
              <a:t>November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60683F46-B044-97DB-5763-13C58C1A9CE2}"/>
              </a:ext>
            </a:extLst>
          </p:cNvPr>
          <p:cNvCxnSpPr>
            <a:cxnSpLocks/>
          </p:cNvCxnSpPr>
          <p:nvPr/>
        </p:nvCxnSpPr>
        <p:spPr bwMode="auto">
          <a:xfrm>
            <a:off x="2207568" y="1124744"/>
            <a:ext cx="0" cy="3783178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D8D7FD93-AB16-E214-8515-E99C86CF227F}"/>
              </a:ext>
            </a:extLst>
          </p:cNvPr>
          <p:cNvCxnSpPr>
            <a:cxnSpLocks/>
          </p:cNvCxnSpPr>
          <p:nvPr/>
        </p:nvCxnSpPr>
        <p:spPr bwMode="auto">
          <a:xfrm>
            <a:off x="4439816" y="1196752"/>
            <a:ext cx="0" cy="371117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Pfeil nach rechts 66">
            <a:extLst>
              <a:ext uri="{FF2B5EF4-FFF2-40B4-BE49-F238E27FC236}">
                <a16:creationId xmlns:a16="http://schemas.microsoft.com/office/drawing/2014/main" id="{6CAEA274-87B7-3A74-D473-E367F2D849AF}"/>
              </a:ext>
            </a:extLst>
          </p:cNvPr>
          <p:cNvSpPr/>
          <p:nvPr/>
        </p:nvSpPr>
        <p:spPr bwMode="auto">
          <a:xfrm>
            <a:off x="5841634" y="1403650"/>
            <a:ext cx="4950503" cy="846188"/>
          </a:xfrm>
          <a:prstGeom prst="rightArrow">
            <a:avLst/>
          </a:prstGeom>
          <a:solidFill>
            <a:schemeClr val="accent6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Writing Thesis</a:t>
            </a:r>
          </a:p>
        </p:txBody>
      </p:sp>
      <p:sp>
        <p:nvSpPr>
          <p:cNvPr id="56" name="Pfeil nach rechts 66">
            <a:extLst>
              <a:ext uri="{FF2B5EF4-FFF2-40B4-BE49-F238E27FC236}">
                <a16:creationId xmlns:a16="http://schemas.microsoft.com/office/drawing/2014/main" id="{5BB2AFA5-B545-DF58-C819-AF4263194694}"/>
              </a:ext>
            </a:extLst>
          </p:cNvPr>
          <p:cNvSpPr/>
          <p:nvPr/>
        </p:nvSpPr>
        <p:spPr bwMode="auto">
          <a:xfrm>
            <a:off x="6672065" y="3835104"/>
            <a:ext cx="2976864" cy="508846"/>
          </a:xfrm>
          <a:prstGeom prst="rightArrow">
            <a:avLst/>
          </a:prstGeom>
          <a:solidFill>
            <a:schemeClr val="accent6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Transcription and analysis of data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AC4D9C8C-116D-F7A1-F452-F66D5B25B95E}"/>
              </a:ext>
            </a:extLst>
          </p:cNvPr>
          <p:cNvSpPr txBox="1"/>
          <p:nvPr/>
        </p:nvSpPr>
        <p:spPr>
          <a:xfrm>
            <a:off x="6662838" y="4498007"/>
            <a:ext cx="801313" cy="254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/>
              <a:t>December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1272CDDF-BF9A-A60A-4EB7-C5072C2FBB6D}"/>
              </a:ext>
            </a:extLst>
          </p:cNvPr>
          <p:cNvSpPr txBox="1"/>
          <p:nvPr/>
        </p:nvSpPr>
        <p:spPr>
          <a:xfrm>
            <a:off x="7954821" y="4498007"/>
            <a:ext cx="801313" cy="254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/>
              <a:t>January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EF54B274-FCCD-2496-3831-282DC8832B95}"/>
              </a:ext>
            </a:extLst>
          </p:cNvPr>
          <p:cNvSpPr txBox="1"/>
          <p:nvPr/>
        </p:nvSpPr>
        <p:spPr>
          <a:xfrm>
            <a:off x="9260626" y="4498007"/>
            <a:ext cx="801313" cy="254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/>
              <a:t>February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581BC0A-46DC-574B-88A6-D09CFC0DF8FE}"/>
              </a:ext>
            </a:extLst>
          </p:cNvPr>
          <p:cNvGrpSpPr/>
          <p:nvPr/>
        </p:nvGrpSpPr>
        <p:grpSpPr>
          <a:xfrm>
            <a:off x="6571228" y="3058790"/>
            <a:ext cx="696449" cy="508571"/>
            <a:chOff x="5047831" y="4190807"/>
            <a:chExt cx="1176585" cy="1092354"/>
          </a:xfrm>
        </p:grpSpPr>
        <p:sp>
          <p:nvSpPr>
            <p:cNvPr id="10" name="Textfeld 26">
              <a:extLst>
                <a:ext uri="{FF2B5EF4-FFF2-40B4-BE49-F238E27FC236}">
                  <a16:creationId xmlns:a16="http://schemas.microsoft.com/office/drawing/2014/main" id="{48B5C5CB-2AAD-5F91-D923-5F24D04D4C83}"/>
                </a:ext>
              </a:extLst>
            </p:cNvPr>
            <p:cNvSpPr txBox="1"/>
            <p:nvPr/>
          </p:nvSpPr>
          <p:spPr>
            <a:xfrm>
              <a:off x="5047831" y="4820411"/>
              <a:ext cx="1176585" cy="4627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800" b="1" dirty="0">
                  <a:latin typeface="Arial" pitchFamily="34" charset="0"/>
                </a:rPr>
                <a:t>Workshop</a:t>
              </a: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6D158063-3F51-5D94-765A-33B782BB2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7037" y="4190807"/>
              <a:ext cx="498174" cy="572842"/>
            </a:xfrm>
            <a:prstGeom prst="rect">
              <a:avLst/>
            </a:prstGeom>
          </p:spPr>
        </p:pic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B16CF50-6AD2-5244-F678-13538690E982}"/>
              </a:ext>
            </a:extLst>
          </p:cNvPr>
          <p:cNvGrpSpPr/>
          <p:nvPr/>
        </p:nvGrpSpPr>
        <p:grpSpPr>
          <a:xfrm>
            <a:off x="7160458" y="2998406"/>
            <a:ext cx="696449" cy="508571"/>
            <a:chOff x="5047831" y="4190807"/>
            <a:chExt cx="1176585" cy="1092354"/>
          </a:xfrm>
        </p:grpSpPr>
        <p:sp>
          <p:nvSpPr>
            <p:cNvPr id="14" name="Textfeld 26">
              <a:extLst>
                <a:ext uri="{FF2B5EF4-FFF2-40B4-BE49-F238E27FC236}">
                  <a16:creationId xmlns:a16="http://schemas.microsoft.com/office/drawing/2014/main" id="{F0588A5B-0028-0FF8-117C-032AB4B850DA}"/>
                </a:ext>
              </a:extLst>
            </p:cNvPr>
            <p:cNvSpPr txBox="1"/>
            <p:nvPr/>
          </p:nvSpPr>
          <p:spPr>
            <a:xfrm>
              <a:off x="5047831" y="4820411"/>
              <a:ext cx="1176585" cy="4627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800" b="1" dirty="0">
                  <a:latin typeface="Arial" pitchFamily="34" charset="0"/>
                </a:rPr>
                <a:t>Workshop</a:t>
              </a: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E46BA8A5-B90E-B481-8D0A-6F90C1300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7037" y="4190807"/>
              <a:ext cx="498174" cy="572842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12C2040-DC91-E9B0-72F5-6D0C66579E86}"/>
              </a:ext>
            </a:extLst>
          </p:cNvPr>
          <p:cNvGrpSpPr/>
          <p:nvPr/>
        </p:nvGrpSpPr>
        <p:grpSpPr>
          <a:xfrm>
            <a:off x="7894427" y="3007834"/>
            <a:ext cx="696449" cy="508571"/>
            <a:chOff x="5047831" y="4190807"/>
            <a:chExt cx="1176585" cy="1092354"/>
          </a:xfrm>
        </p:grpSpPr>
        <p:sp>
          <p:nvSpPr>
            <p:cNvPr id="17" name="Textfeld 26">
              <a:extLst>
                <a:ext uri="{FF2B5EF4-FFF2-40B4-BE49-F238E27FC236}">
                  <a16:creationId xmlns:a16="http://schemas.microsoft.com/office/drawing/2014/main" id="{D38EFD45-9722-67EF-F6AF-84E872FFFDFA}"/>
                </a:ext>
              </a:extLst>
            </p:cNvPr>
            <p:cNvSpPr txBox="1"/>
            <p:nvPr/>
          </p:nvSpPr>
          <p:spPr>
            <a:xfrm>
              <a:off x="5047831" y="4820411"/>
              <a:ext cx="1176585" cy="4627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800" b="1" dirty="0">
                  <a:latin typeface="Arial" pitchFamily="34" charset="0"/>
                </a:rPr>
                <a:t>Workshop</a:t>
              </a:r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22A11BC8-C7E3-DE66-77B7-B0BF67D95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7037" y="4190807"/>
              <a:ext cx="498174" cy="572842"/>
            </a:xfrm>
            <a:prstGeom prst="rect">
              <a:avLst/>
            </a:prstGeom>
          </p:spPr>
        </p:pic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2868C54-1C03-85A9-F740-AE829E3A29E9}"/>
              </a:ext>
            </a:extLst>
          </p:cNvPr>
          <p:cNvGrpSpPr/>
          <p:nvPr/>
        </p:nvGrpSpPr>
        <p:grpSpPr>
          <a:xfrm>
            <a:off x="7146694" y="3498487"/>
            <a:ext cx="696449" cy="508571"/>
            <a:chOff x="5047831" y="4190807"/>
            <a:chExt cx="1176585" cy="1092354"/>
          </a:xfrm>
        </p:grpSpPr>
        <p:sp>
          <p:nvSpPr>
            <p:cNvPr id="20" name="Textfeld 26">
              <a:extLst>
                <a:ext uri="{FF2B5EF4-FFF2-40B4-BE49-F238E27FC236}">
                  <a16:creationId xmlns:a16="http://schemas.microsoft.com/office/drawing/2014/main" id="{90362AD9-573F-18F7-393E-C0C63E62F828}"/>
                </a:ext>
              </a:extLst>
            </p:cNvPr>
            <p:cNvSpPr txBox="1"/>
            <p:nvPr/>
          </p:nvSpPr>
          <p:spPr>
            <a:xfrm>
              <a:off x="5047831" y="4820411"/>
              <a:ext cx="1176585" cy="4627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800" b="1" dirty="0">
                  <a:latin typeface="Arial" pitchFamily="34" charset="0"/>
                </a:rPr>
                <a:t>Workshop</a:t>
              </a:r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5A0837D1-F8A4-CF33-0479-0D8AC7181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7037" y="4190807"/>
              <a:ext cx="498174" cy="572842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AC8391AE-5DEB-ACAE-12C4-57BA49D1D2F7}"/>
              </a:ext>
            </a:extLst>
          </p:cNvPr>
          <p:cNvGrpSpPr/>
          <p:nvPr/>
        </p:nvGrpSpPr>
        <p:grpSpPr>
          <a:xfrm>
            <a:off x="7922943" y="3494683"/>
            <a:ext cx="696449" cy="508571"/>
            <a:chOff x="5047831" y="4190807"/>
            <a:chExt cx="1176585" cy="1092354"/>
          </a:xfrm>
        </p:grpSpPr>
        <p:sp>
          <p:nvSpPr>
            <p:cNvPr id="25" name="Textfeld 26">
              <a:extLst>
                <a:ext uri="{FF2B5EF4-FFF2-40B4-BE49-F238E27FC236}">
                  <a16:creationId xmlns:a16="http://schemas.microsoft.com/office/drawing/2014/main" id="{B776EC15-F152-7F70-15B9-85DC1D42ADAD}"/>
                </a:ext>
              </a:extLst>
            </p:cNvPr>
            <p:cNvSpPr txBox="1"/>
            <p:nvPr/>
          </p:nvSpPr>
          <p:spPr>
            <a:xfrm>
              <a:off x="5047831" y="4820411"/>
              <a:ext cx="1176585" cy="4627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800" b="1" dirty="0">
                  <a:latin typeface="Arial" pitchFamily="34" charset="0"/>
                </a:rPr>
                <a:t>Workshop</a:t>
              </a:r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C60669B4-DE39-6D29-1B5E-83B839A5D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7037" y="4190807"/>
              <a:ext cx="498174" cy="572842"/>
            </a:xfrm>
            <a:prstGeom prst="rect">
              <a:avLst/>
            </a:prstGeom>
          </p:spPr>
        </p:pic>
      </p:grpSp>
      <p:sp>
        <p:nvSpPr>
          <p:cNvPr id="27" name="Rechteck 26">
            <a:extLst>
              <a:ext uri="{FF2B5EF4-FFF2-40B4-BE49-F238E27FC236}">
                <a16:creationId xmlns:a16="http://schemas.microsoft.com/office/drawing/2014/main" id="{3B6F40A7-726C-E5AF-B907-F69FD27662E5}"/>
              </a:ext>
            </a:extLst>
          </p:cNvPr>
          <p:cNvSpPr/>
          <p:nvPr/>
        </p:nvSpPr>
        <p:spPr bwMode="auto">
          <a:xfrm>
            <a:off x="2288483" y="3050998"/>
            <a:ext cx="749516" cy="548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000" b="1" dirty="0">
                <a:solidFill>
                  <a:schemeClr val="bg1"/>
                </a:solidFill>
                <a:cs typeface="Arial" pitchFamily="34" charset="0"/>
              </a:rPr>
              <a:t>Go </a:t>
            </a:r>
            <a:r>
              <a:rPr lang="de-DE" sz="1000" b="1" dirty="0" err="1">
                <a:solidFill>
                  <a:schemeClr val="bg1"/>
                </a:solidFill>
                <a:cs typeface="Arial" pitchFamily="34" charset="0"/>
              </a:rPr>
              <a:t>from</a:t>
            </a:r>
            <a:r>
              <a:rPr lang="de-DE" sz="1000" b="1" dirty="0">
                <a:solidFill>
                  <a:schemeClr val="bg1"/>
                </a:solidFill>
                <a:cs typeface="Arial" pitchFamily="34" charset="0"/>
              </a:rPr>
              <a:t> Prof. Matthes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04D4330-0D5B-A9DC-4E27-0779A243D198}"/>
              </a:ext>
            </a:extLst>
          </p:cNvPr>
          <p:cNvSpPr/>
          <p:nvPr/>
        </p:nvSpPr>
        <p:spPr bwMode="auto">
          <a:xfrm>
            <a:off x="2839494" y="3694547"/>
            <a:ext cx="952251" cy="548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000" b="1" dirty="0">
                <a:solidFill>
                  <a:schemeClr val="bg1"/>
                </a:solidFill>
                <a:cs typeface="Arial" pitchFamily="34" charset="0"/>
              </a:rPr>
              <a:t>MA Registration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95F415C-355F-73DB-B2EC-AEEA44F88344}"/>
              </a:ext>
            </a:extLst>
          </p:cNvPr>
          <p:cNvSpPr/>
          <p:nvPr/>
        </p:nvSpPr>
        <p:spPr bwMode="auto">
          <a:xfrm>
            <a:off x="10349837" y="2636034"/>
            <a:ext cx="969551" cy="548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000" b="1" dirty="0">
                <a:solidFill>
                  <a:schemeClr val="bg1"/>
                </a:solidFill>
                <a:cs typeface="Arial" pitchFamily="34" charset="0"/>
              </a:rPr>
              <a:t>Submission</a:t>
            </a:r>
          </a:p>
        </p:txBody>
      </p:sp>
      <p:sp>
        <p:nvSpPr>
          <p:cNvPr id="30" name="Pfeil nach rechts 66">
            <a:extLst>
              <a:ext uri="{FF2B5EF4-FFF2-40B4-BE49-F238E27FC236}">
                <a16:creationId xmlns:a16="http://schemas.microsoft.com/office/drawing/2014/main" id="{DF79B2CD-1000-C502-541B-807BFB38ECC4}"/>
              </a:ext>
            </a:extLst>
          </p:cNvPr>
          <p:cNvSpPr/>
          <p:nvPr/>
        </p:nvSpPr>
        <p:spPr bwMode="auto">
          <a:xfrm>
            <a:off x="725785" y="1411621"/>
            <a:ext cx="4950503" cy="815166"/>
          </a:xfrm>
          <a:prstGeom prst="rightArrow">
            <a:avLst/>
          </a:prstGeom>
          <a:solidFill>
            <a:schemeClr val="accent6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Literature Review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841B8D6-5A91-CDC5-7BB6-A0FA330F249A}"/>
              </a:ext>
            </a:extLst>
          </p:cNvPr>
          <p:cNvSpPr txBox="1"/>
          <p:nvPr/>
        </p:nvSpPr>
        <p:spPr>
          <a:xfrm>
            <a:off x="10433955" y="4498007"/>
            <a:ext cx="801313" cy="254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/>
              <a:t>March</a:t>
            </a:r>
          </a:p>
        </p:txBody>
      </p:sp>
      <p:pic>
        <p:nvPicPr>
          <p:cNvPr id="6" name="Grafik 5" descr="Häkchen mit einfarbiger Füllung">
            <a:extLst>
              <a:ext uri="{FF2B5EF4-FFF2-40B4-BE49-F238E27FC236}">
                <a16:creationId xmlns:a16="http://schemas.microsoft.com/office/drawing/2014/main" id="{B23425CA-931A-A156-A860-4EB68D523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7346" y="2779535"/>
            <a:ext cx="358539" cy="432069"/>
          </a:xfrm>
          <a:prstGeom prst="rect">
            <a:avLst/>
          </a:prstGeom>
        </p:spPr>
      </p:pic>
      <p:pic>
        <p:nvPicPr>
          <p:cNvPr id="7" name="Grafik 6" descr="Häkchen mit einfarbiger Füllung">
            <a:extLst>
              <a:ext uri="{FF2B5EF4-FFF2-40B4-BE49-F238E27FC236}">
                <a16:creationId xmlns:a16="http://schemas.microsoft.com/office/drawing/2014/main" id="{AE1599BC-7539-B7D5-E5E7-C9122B4F3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6531" y="3429000"/>
            <a:ext cx="358539" cy="432069"/>
          </a:xfrm>
          <a:prstGeom prst="rect">
            <a:avLst/>
          </a:prstGeom>
        </p:spPr>
      </p:pic>
      <p:pic>
        <p:nvPicPr>
          <p:cNvPr id="9" name="Grafik 8" descr="Häkchen mit einfarbiger Füllung">
            <a:extLst>
              <a:ext uri="{FF2B5EF4-FFF2-40B4-BE49-F238E27FC236}">
                <a16:creationId xmlns:a16="http://schemas.microsoft.com/office/drawing/2014/main" id="{CDF6ED41-B33B-A307-8129-E1077CE24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1774" y="2248641"/>
            <a:ext cx="358539" cy="432069"/>
          </a:xfrm>
          <a:prstGeom prst="rect">
            <a:avLst/>
          </a:prstGeom>
        </p:spPr>
      </p:pic>
      <p:pic>
        <p:nvPicPr>
          <p:cNvPr id="22" name="Grafik 21" descr="Häkchen mit einfarbiger Füllung">
            <a:extLst>
              <a:ext uri="{FF2B5EF4-FFF2-40B4-BE49-F238E27FC236}">
                <a16:creationId xmlns:a16="http://schemas.microsoft.com/office/drawing/2014/main" id="{8924EE2E-3EF9-8A73-978B-E2FBD6929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8981" y="1352089"/>
            <a:ext cx="358539" cy="432069"/>
          </a:xfrm>
          <a:prstGeom prst="rect">
            <a:avLst/>
          </a:prstGeo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A3FCEB-8BE6-1D55-C813-9B7ED626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23" name="Fußzeilenplatzhalter 22">
            <a:extLst>
              <a:ext uri="{FF2B5EF4-FFF2-40B4-BE49-F238E27FC236}">
                <a16:creationId xmlns:a16="http://schemas.microsoft.com/office/drawing/2014/main" id="{D4E3BB8D-7423-CF0E-5914-F14D6352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21.10.22 Kickoff Efstratios Pahis</a:t>
            </a:r>
            <a:endParaRPr lang="de-DE" noProof="0" dirty="0"/>
          </a:p>
        </p:txBody>
      </p:sp>
      <p:sp>
        <p:nvSpPr>
          <p:cNvPr id="31" name="Foliennummernplatzhalter 30">
            <a:extLst>
              <a:ext uri="{FF2B5EF4-FFF2-40B4-BE49-F238E27FC236}">
                <a16:creationId xmlns:a16="http://schemas.microsoft.com/office/drawing/2014/main" id="{9D2E3DD9-B60C-DD40-F0E5-9E752396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14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461485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9FB431-CE97-692C-7E97-EE9796C42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err="1"/>
              <a:t>Hevner</a:t>
            </a:r>
            <a:r>
              <a:rPr lang="de-DE" dirty="0"/>
              <a:t>, Alan &amp; R, Alan &amp; March, Salvatore &amp; T, Salvatore &amp; Park, &amp; Park, </a:t>
            </a:r>
            <a:r>
              <a:rPr lang="de-DE" dirty="0" err="1"/>
              <a:t>Jinsoo</a:t>
            </a:r>
            <a:r>
              <a:rPr lang="de-DE" dirty="0"/>
              <a:t> &amp; Ram, &amp; </a:t>
            </a:r>
            <a:r>
              <a:rPr lang="de-DE" dirty="0" err="1"/>
              <a:t>Sudha</a:t>
            </a:r>
            <a:r>
              <a:rPr lang="de-DE" dirty="0"/>
              <a:t>,. (2004). Design Science in Information Systems Research. Management Information Systems Quarterly. 28. 75</a:t>
            </a:r>
          </a:p>
          <a:p>
            <a:endParaRPr lang="de-DE" dirty="0"/>
          </a:p>
          <a:p>
            <a:r>
              <a:rPr lang="de-DE" dirty="0"/>
              <a:t>Kuhn, Peter (2022). </a:t>
            </a:r>
            <a:r>
              <a:rPr lang="de-DE" dirty="0" err="1"/>
              <a:t>Towards</a:t>
            </a:r>
            <a:r>
              <a:rPr lang="de-DE" dirty="0"/>
              <a:t> “</a:t>
            </a:r>
            <a:r>
              <a:rPr lang="de-DE" dirty="0" err="1"/>
              <a:t>government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platform</a:t>
            </a:r>
            <a:r>
              <a:rPr lang="de-DE" dirty="0"/>
              <a:t>”: An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framework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sector</a:t>
            </a:r>
            <a:r>
              <a:rPr lang="de-DE" dirty="0"/>
              <a:t> </a:t>
            </a:r>
            <a:r>
              <a:rPr lang="de-DE" dirty="0" err="1"/>
              <a:t>infrastructure</a:t>
            </a:r>
            <a:r>
              <a:rPr lang="de-DE" dirty="0"/>
              <a:t>. FORTHCOMING</a:t>
            </a:r>
          </a:p>
          <a:p>
            <a:endParaRPr lang="de-DE" dirty="0"/>
          </a:p>
          <a:p>
            <a:r>
              <a:rPr lang="en-US" dirty="0" err="1"/>
              <a:t>Styrin</a:t>
            </a:r>
            <a:r>
              <a:rPr lang="en-US" dirty="0"/>
              <a:t>, E., </a:t>
            </a:r>
            <a:r>
              <a:rPr lang="en-US" dirty="0" err="1"/>
              <a:t>Mossberger</a:t>
            </a:r>
            <a:r>
              <a:rPr lang="en-US" dirty="0"/>
              <a:t>, K., &amp; </a:t>
            </a:r>
            <a:r>
              <a:rPr lang="en-US" dirty="0" err="1"/>
              <a:t>Zhulin</a:t>
            </a:r>
            <a:r>
              <a:rPr lang="en-US" dirty="0"/>
              <a:t>, A. (2022). Government as a platform: Intergovernmental participation for public services in the Russian Federation. Government Information Quarterly, 39(1), 101627</a:t>
            </a:r>
          </a:p>
          <a:p>
            <a:endParaRPr lang="en-US" dirty="0"/>
          </a:p>
          <a:p>
            <a:r>
              <a:rPr lang="en-US" dirty="0" err="1"/>
              <a:t>Cordella</a:t>
            </a:r>
            <a:r>
              <a:rPr lang="en-US" dirty="0"/>
              <a:t>, A., &amp; </a:t>
            </a:r>
            <a:r>
              <a:rPr lang="en-US" dirty="0" err="1"/>
              <a:t>Paletti</a:t>
            </a:r>
            <a:r>
              <a:rPr lang="en-US" dirty="0"/>
              <a:t>, A. (2019). Government as a platform, orchestration, and public value creation: The Italian case. Government Information Quarterly, 36(4), 101409. </a:t>
            </a:r>
          </a:p>
          <a:p>
            <a:endParaRPr lang="en-US" dirty="0"/>
          </a:p>
          <a:p>
            <a:r>
              <a:rPr lang="en-US" dirty="0"/>
              <a:t>Janssen, M., &amp; Estevez, E. (2013). Lean government and platform-based governance—Doing more with less. Government Information Quarterly, 30, S1-S8.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O'Reilly, T. (2011). Government as a Platform.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Innovations: Technology, Governance, Globalization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13-40.</a:t>
            </a:r>
            <a:endParaRPr lang="en-US" dirty="0"/>
          </a:p>
          <a:p>
            <a:endParaRPr lang="de-DE" dirty="0"/>
          </a:p>
          <a:p>
            <a:r>
              <a:rPr lang="en-US" dirty="0"/>
              <a:t>Venable, J., Pries-</a:t>
            </a:r>
            <a:r>
              <a:rPr lang="en-US" dirty="0" err="1"/>
              <a:t>Heje</a:t>
            </a:r>
            <a:r>
              <a:rPr lang="en-US" dirty="0"/>
              <a:t>, J. &amp; Baskerville, R. FEDS. (2016): a Framework for Evaluation in Design Science Research. </a:t>
            </a:r>
            <a:r>
              <a:rPr lang="en-US" dirty="0" err="1"/>
              <a:t>Eur</a:t>
            </a:r>
            <a:r>
              <a:rPr lang="en-US" dirty="0"/>
              <a:t> J Inf Syst 25, 77–89. https://doi.org/10.1057/ejis.2014.36</a:t>
            </a:r>
            <a:endParaRPr lang="de-DE" dirty="0"/>
          </a:p>
          <a:p>
            <a:endParaRPr lang="de-DE" dirty="0"/>
          </a:p>
          <a:p>
            <a:r>
              <a:rPr lang="en-US" dirty="0"/>
              <a:t>Venable, John, Pries-</a:t>
            </a:r>
            <a:r>
              <a:rPr lang="en-US" dirty="0" err="1"/>
              <a:t>Heje</a:t>
            </a:r>
            <a:r>
              <a:rPr lang="en-US" dirty="0"/>
              <a:t>, Jan &amp; Baskerville, Richard. (2012). A Comprehensive Framework for Evaluation in Design Science Research. LNCS. 7286. 423-438. </a:t>
            </a:r>
          </a:p>
          <a:p>
            <a:endParaRPr lang="en-US" dirty="0"/>
          </a:p>
          <a:p>
            <a:r>
              <a:rPr lang="de-DE" dirty="0"/>
              <a:t>Larsen, K.R. et al. (2020). </a:t>
            </a:r>
            <a:r>
              <a:rPr lang="de-DE" dirty="0" err="1"/>
              <a:t>Validity</a:t>
            </a:r>
            <a:r>
              <a:rPr lang="de-DE" dirty="0"/>
              <a:t> in Design Science Research. In: Hofmann, S., Müller, O., Rossi, M. (</a:t>
            </a:r>
            <a:r>
              <a:rPr lang="de-DE" dirty="0" err="1"/>
              <a:t>eds</a:t>
            </a:r>
            <a:r>
              <a:rPr lang="de-DE" dirty="0"/>
              <a:t>) </a:t>
            </a:r>
            <a:r>
              <a:rPr lang="de-DE" dirty="0" err="1"/>
              <a:t>Designing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Digital Transformation. Co-</a:t>
            </a:r>
            <a:r>
              <a:rPr lang="de-DE" dirty="0" err="1"/>
              <a:t>Creating</a:t>
            </a:r>
            <a:r>
              <a:rPr lang="de-DE" dirty="0"/>
              <a:t> Services </a:t>
            </a:r>
            <a:r>
              <a:rPr lang="de-DE" dirty="0" err="1"/>
              <a:t>with</a:t>
            </a:r>
            <a:r>
              <a:rPr lang="de-DE" dirty="0"/>
              <a:t> Citizens and Industry. DESRIST 2020. </a:t>
            </a:r>
            <a:r>
              <a:rPr lang="de-DE" dirty="0" err="1"/>
              <a:t>Lecture</a:t>
            </a:r>
            <a:r>
              <a:rPr lang="de-DE" dirty="0"/>
              <a:t> Notes in Computer Science(), </a:t>
            </a:r>
            <a:r>
              <a:rPr lang="de-DE" dirty="0" err="1"/>
              <a:t>vol</a:t>
            </a:r>
            <a:r>
              <a:rPr lang="de-DE" dirty="0"/>
              <a:t> 12388. Springer, Cham. </a:t>
            </a:r>
          </a:p>
          <a:p>
            <a:endParaRPr lang="de-DE" dirty="0"/>
          </a:p>
          <a:p>
            <a:r>
              <a:rPr lang="en-US" dirty="0"/>
              <a:t>Deng, Qi &amp; Ji, </a:t>
            </a:r>
            <a:r>
              <a:rPr lang="en-US" dirty="0" err="1"/>
              <a:t>Shaobo</a:t>
            </a:r>
            <a:r>
              <a:rPr lang="en-US" dirty="0"/>
              <a:t>. (2018). A Review of Design Science Research in Information Systems: Concept, Process, Outcome, and Evaluation. Pacific Asia Journal of the Association for Information Systems. 10. 1-36. 10.17705/1PAIS.10101.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B2D2E5-6952-32A8-1CB9-13984DEB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4B7BF6-2A3A-E749-33BA-95C9259C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737DD5-218C-30E9-041D-A5BA14D0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21.10.22 Kickoff Efstratios Pahis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F0603D-7CA3-B4F7-0AAB-707CBB6D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15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48312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Efstratios Pahis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noProof="1"/>
              <a:t>B.Sc.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/>
              <a:t>17132</a:t>
            </a:r>
            <a:endParaRPr lang="en-AU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/>
              <a:t>matthes@in.tum.de</a:t>
            </a:r>
            <a:endParaRPr lang="en-AU" dirty="0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de-DE" dirty="0"/>
              <a:t>Masterand</a:t>
            </a:r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Why Government as a Platform (</a:t>
            </a:r>
            <a:r>
              <a:rPr lang="en-US" dirty="0" err="1"/>
              <a:t>GaaP</a:t>
            </a:r>
            <a:r>
              <a:rPr lang="en-US" dirty="0"/>
              <a:t>)?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17</a:t>
            </a:fld>
            <a:endParaRPr lang="de-DE" dirty="0"/>
          </a:p>
        </p:txBody>
      </p: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5BFAF3D2-180F-0631-C6FC-C04B3FF3BF0F}"/>
              </a:ext>
            </a:extLst>
          </p:cNvPr>
          <p:cNvGrpSpPr/>
          <p:nvPr/>
        </p:nvGrpSpPr>
        <p:grpSpPr>
          <a:xfrm>
            <a:off x="252454" y="1057286"/>
            <a:ext cx="3677023" cy="4482930"/>
            <a:chOff x="252454" y="1057286"/>
            <a:chExt cx="3677023" cy="4482930"/>
          </a:xfrm>
        </p:grpSpPr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C98B907E-573C-9AF1-D628-5428F5C2E85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2454" y="1792496"/>
              <a:ext cx="3628942" cy="3747720"/>
              <a:chOff x="375797" y="1155708"/>
              <a:chExt cx="3831227" cy="3956626"/>
            </a:xfrm>
          </p:grpSpPr>
          <p:sp>
            <p:nvSpPr>
              <p:cNvPr id="3" name="Flussdiagramm: Prozess 2">
                <a:extLst>
                  <a:ext uri="{FF2B5EF4-FFF2-40B4-BE49-F238E27FC236}">
                    <a16:creationId xmlns:a16="http://schemas.microsoft.com/office/drawing/2014/main" id="{9D2DFD0B-0502-A604-02C6-3EC95A66CAAD}"/>
                  </a:ext>
                </a:extLst>
              </p:cNvPr>
              <p:cNvSpPr/>
              <p:nvPr/>
            </p:nvSpPr>
            <p:spPr bwMode="auto">
              <a:xfrm>
                <a:off x="678632" y="1484784"/>
                <a:ext cx="919336" cy="2520280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7" name="Flussdiagramm: Prozess 6">
                <a:extLst>
                  <a:ext uri="{FF2B5EF4-FFF2-40B4-BE49-F238E27FC236}">
                    <a16:creationId xmlns:a16="http://schemas.microsoft.com/office/drawing/2014/main" id="{ED2AB37D-FA2C-A43B-B612-5EDCBF9C6D22}"/>
                  </a:ext>
                </a:extLst>
              </p:cNvPr>
              <p:cNvSpPr/>
              <p:nvPr/>
            </p:nvSpPr>
            <p:spPr bwMode="auto">
              <a:xfrm>
                <a:off x="1983160" y="1484784"/>
                <a:ext cx="919336" cy="2520280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Flussdiagramm: Prozess 7">
                <a:extLst>
                  <a:ext uri="{FF2B5EF4-FFF2-40B4-BE49-F238E27FC236}">
                    <a16:creationId xmlns:a16="http://schemas.microsoft.com/office/drawing/2014/main" id="{B4A2DB71-1747-D475-6608-08D99CC3070B}"/>
                  </a:ext>
                </a:extLst>
              </p:cNvPr>
              <p:cNvSpPr/>
              <p:nvPr/>
            </p:nvSpPr>
            <p:spPr bwMode="auto">
              <a:xfrm>
                <a:off x="3287688" y="1484784"/>
                <a:ext cx="919336" cy="2520280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pic>
            <p:nvPicPr>
              <p:cNvPr id="11" name="Grafik 10" descr="Benutzer mit einfarbiger Füllung">
                <a:extLst>
                  <a:ext uri="{FF2B5EF4-FFF2-40B4-BE49-F238E27FC236}">
                    <a16:creationId xmlns:a16="http://schemas.microsoft.com/office/drawing/2014/main" id="{1AA0966B-5E0B-B733-229F-E2F91AC6B9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368648" y="4506664"/>
                <a:ext cx="605670" cy="605670"/>
              </a:xfrm>
              <a:prstGeom prst="rect">
                <a:avLst/>
              </a:prstGeom>
            </p:spPr>
          </p:pic>
          <p:grpSp>
            <p:nvGrpSpPr>
              <p:cNvPr id="32" name="Gruppieren 31">
                <a:extLst>
                  <a:ext uri="{FF2B5EF4-FFF2-40B4-BE49-F238E27FC236}">
                    <a16:creationId xmlns:a16="http://schemas.microsoft.com/office/drawing/2014/main" id="{5571827B-5E30-B151-417D-C83224A7FCF2}"/>
                  </a:ext>
                </a:extLst>
              </p:cNvPr>
              <p:cNvGrpSpPr/>
              <p:nvPr/>
            </p:nvGrpSpPr>
            <p:grpSpPr>
              <a:xfrm>
                <a:off x="877248" y="1749826"/>
                <a:ext cx="522104" cy="2179490"/>
                <a:chOff x="897724" y="1749826"/>
                <a:chExt cx="522104" cy="2179490"/>
              </a:xfrm>
            </p:grpSpPr>
            <p:pic>
              <p:nvPicPr>
                <p:cNvPr id="13" name="Grafik 12" descr="Datenbank mit einfarbiger Füllung">
                  <a:extLst>
                    <a:ext uri="{FF2B5EF4-FFF2-40B4-BE49-F238E27FC236}">
                      <a16:creationId xmlns:a16="http://schemas.microsoft.com/office/drawing/2014/main" id="{0C9B1B87-0361-3FA6-CC80-7B7E8475C2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1749826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15" name="Grafik 14" descr="Zahnräder mit einfarbiger Füllung">
                  <a:extLst>
                    <a:ext uri="{FF2B5EF4-FFF2-40B4-BE49-F238E27FC236}">
                      <a16:creationId xmlns:a16="http://schemas.microsoft.com/office/drawing/2014/main" id="{818EEFFD-0B50-D6E0-E4FA-3D43668AF9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2579390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19" name="Grafik 18" descr="Internet mit einfarbiger Füllung">
                  <a:extLst>
                    <a:ext uri="{FF2B5EF4-FFF2-40B4-BE49-F238E27FC236}">
                      <a16:creationId xmlns:a16="http://schemas.microsoft.com/office/drawing/2014/main" id="{0FB4E0FA-0742-A152-AA70-54A193D10A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3408954"/>
                  <a:ext cx="522104" cy="520362"/>
                </a:xfrm>
                <a:prstGeom prst="rect">
                  <a:avLst/>
                </a:prstGeom>
              </p:spPr>
            </p:pic>
          </p:grpSp>
          <p:pic>
            <p:nvPicPr>
              <p:cNvPr id="21" name="Grafik 20" descr="Bank mit einfarbiger Füllung">
                <a:extLst>
                  <a:ext uri="{FF2B5EF4-FFF2-40B4-BE49-F238E27FC236}">
                    <a16:creationId xmlns:a16="http://schemas.microsoft.com/office/drawing/2014/main" id="{5B570D90-2C3E-3F47-A1B8-2F9B79A1F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680325" y="1155708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22" name="Grafik 21" descr="Bank mit einfarbiger Füllung">
                <a:extLst>
                  <a:ext uri="{FF2B5EF4-FFF2-40B4-BE49-F238E27FC236}">
                    <a16:creationId xmlns:a16="http://schemas.microsoft.com/office/drawing/2014/main" id="{50551DDA-EE53-0689-A70D-788E0BE04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984853" y="1155708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23" name="Grafik 22" descr="Bank mit einfarbiger Füllung">
                <a:extLst>
                  <a:ext uri="{FF2B5EF4-FFF2-40B4-BE49-F238E27FC236}">
                    <a16:creationId xmlns:a16="http://schemas.microsoft.com/office/drawing/2014/main" id="{59FDF096-55C6-C386-6EEB-44C552B7D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75797" y="1155708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30" name="Grafik 29" descr="Benutzer mit einfarbiger Füllung">
                <a:extLst>
                  <a:ext uri="{FF2B5EF4-FFF2-40B4-BE49-F238E27FC236}">
                    <a16:creationId xmlns:a16="http://schemas.microsoft.com/office/drawing/2014/main" id="{CFCC5C68-33CA-DAE6-21DC-C3661E24B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74495" y="4506664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31" name="Grafik 30" descr="Benutzer mit einfarbiger Füllung">
                <a:extLst>
                  <a:ext uri="{FF2B5EF4-FFF2-40B4-BE49-F238E27FC236}">
                    <a16:creationId xmlns:a16="http://schemas.microsoft.com/office/drawing/2014/main" id="{F79F7966-FB93-31BB-8617-1D0AC0F585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984853" y="4506664"/>
                <a:ext cx="605670" cy="605670"/>
              </a:xfrm>
              <a:prstGeom prst="rect">
                <a:avLst/>
              </a:prstGeom>
            </p:spPr>
          </p:pic>
          <p:cxnSp>
            <p:nvCxnSpPr>
              <p:cNvPr id="37" name="Gerade Verbindung mit Pfeil 36">
                <a:extLst>
                  <a:ext uri="{FF2B5EF4-FFF2-40B4-BE49-F238E27FC236}">
                    <a16:creationId xmlns:a16="http://schemas.microsoft.com/office/drawing/2014/main" id="{E00B9653-0D3E-8867-E40A-D497CA4A9CDC}"/>
                  </a:ext>
                </a:extLst>
              </p:cNvPr>
              <p:cNvCxnSpPr>
                <a:cxnSpLocks/>
                <a:stCxn id="13" idx="2"/>
                <a:endCxn id="15" idx="0"/>
              </p:cNvCxnSpPr>
              <p:nvPr/>
            </p:nvCxnSpPr>
            <p:spPr bwMode="auto">
              <a:xfrm>
                <a:off x="1138301" y="2270189"/>
                <a:ext cx="0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mit Pfeil 39">
                <a:extLst>
                  <a:ext uri="{FF2B5EF4-FFF2-40B4-BE49-F238E27FC236}">
                    <a16:creationId xmlns:a16="http://schemas.microsoft.com/office/drawing/2014/main" id="{1A24A2D9-C793-1563-E4DD-9DD3C1F40D92}"/>
                  </a:ext>
                </a:extLst>
              </p:cNvPr>
              <p:cNvCxnSpPr>
                <a:cxnSpLocks/>
                <a:stCxn id="15" idx="2"/>
                <a:endCxn id="19" idx="0"/>
              </p:cNvCxnSpPr>
              <p:nvPr/>
            </p:nvCxnSpPr>
            <p:spPr bwMode="auto">
              <a:xfrm flipH="1">
                <a:off x="1138300" y="3099753"/>
                <a:ext cx="1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0" name="Gruppieren 79">
                <a:extLst>
                  <a:ext uri="{FF2B5EF4-FFF2-40B4-BE49-F238E27FC236}">
                    <a16:creationId xmlns:a16="http://schemas.microsoft.com/office/drawing/2014/main" id="{35B19195-027F-339C-2B1F-1E8BF34CD8E4}"/>
                  </a:ext>
                </a:extLst>
              </p:cNvPr>
              <p:cNvGrpSpPr/>
              <p:nvPr/>
            </p:nvGrpSpPr>
            <p:grpSpPr>
              <a:xfrm>
                <a:off x="2181776" y="1749826"/>
                <a:ext cx="522104" cy="2179490"/>
                <a:chOff x="897724" y="1749826"/>
                <a:chExt cx="522104" cy="2179490"/>
              </a:xfrm>
            </p:grpSpPr>
            <p:pic>
              <p:nvPicPr>
                <p:cNvPr id="81" name="Grafik 80" descr="Datenbank mit einfarbiger Füllung">
                  <a:extLst>
                    <a:ext uri="{FF2B5EF4-FFF2-40B4-BE49-F238E27FC236}">
                      <a16:creationId xmlns:a16="http://schemas.microsoft.com/office/drawing/2014/main" id="{F6907921-B909-B440-8F61-8C2C6DFC1E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1749826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82" name="Grafik 81" descr="Zahnräder mit einfarbiger Füllung">
                  <a:extLst>
                    <a:ext uri="{FF2B5EF4-FFF2-40B4-BE49-F238E27FC236}">
                      <a16:creationId xmlns:a16="http://schemas.microsoft.com/office/drawing/2014/main" id="{879BC798-0B23-8F0C-8F9A-E9009D7B05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2579390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83" name="Grafik 82" descr="Internet mit einfarbiger Füllung">
                  <a:extLst>
                    <a:ext uri="{FF2B5EF4-FFF2-40B4-BE49-F238E27FC236}">
                      <a16:creationId xmlns:a16="http://schemas.microsoft.com/office/drawing/2014/main" id="{AB53272C-4857-616C-FF74-C8782E20AD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3408954"/>
                  <a:ext cx="522104" cy="520362"/>
                </a:xfrm>
                <a:prstGeom prst="rect">
                  <a:avLst/>
                </a:prstGeom>
              </p:spPr>
            </p:pic>
          </p:grpSp>
          <p:grpSp>
            <p:nvGrpSpPr>
              <p:cNvPr id="84" name="Gruppieren 83">
                <a:extLst>
                  <a:ext uri="{FF2B5EF4-FFF2-40B4-BE49-F238E27FC236}">
                    <a16:creationId xmlns:a16="http://schemas.microsoft.com/office/drawing/2014/main" id="{BA6516C1-D30B-308F-01A4-9E8CF780E916}"/>
                  </a:ext>
                </a:extLst>
              </p:cNvPr>
              <p:cNvGrpSpPr/>
              <p:nvPr/>
            </p:nvGrpSpPr>
            <p:grpSpPr>
              <a:xfrm>
                <a:off x="3486304" y="1749826"/>
                <a:ext cx="522104" cy="2179490"/>
                <a:chOff x="897724" y="1749826"/>
                <a:chExt cx="522104" cy="2179490"/>
              </a:xfrm>
            </p:grpSpPr>
            <p:pic>
              <p:nvPicPr>
                <p:cNvPr id="85" name="Grafik 84" descr="Datenbank mit einfarbiger Füllung">
                  <a:extLst>
                    <a:ext uri="{FF2B5EF4-FFF2-40B4-BE49-F238E27FC236}">
                      <a16:creationId xmlns:a16="http://schemas.microsoft.com/office/drawing/2014/main" id="{2ED00158-AFDD-2DF1-B9C3-704602EEA1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1749826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86" name="Grafik 85" descr="Zahnräder mit einfarbiger Füllung">
                  <a:extLst>
                    <a:ext uri="{FF2B5EF4-FFF2-40B4-BE49-F238E27FC236}">
                      <a16:creationId xmlns:a16="http://schemas.microsoft.com/office/drawing/2014/main" id="{AD2634FC-BAEE-2453-D0CC-24501510F3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2579390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87" name="Grafik 86" descr="Internet mit einfarbiger Füllung">
                  <a:extLst>
                    <a:ext uri="{FF2B5EF4-FFF2-40B4-BE49-F238E27FC236}">
                      <a16:creationId xmlns:a16="http://schemas.microsoft.com/office/drawing/2014/main" id="{C897F9FC-CB19-7254-F394-17A39B8F42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3408954"/>
                  <a:ext cx="522104" cy="520362"/>
                </a:xfrm>
                <a:prstGeom prst="rect">
                  <a:avLst/>
                </a:prstGeom>
              </p:spPr>
            </p:pic>
          </p:grpSp>
          <p:cxnSp>
            <p:nvCxnSpPr>
              <p:cNvPr id="88" name="Gerade Verbindung mit Pfeil 87">
                <a:extLst>
                  <a:ext uri="{FF2B5EF4-FFF2-40B4-BE49-F238E27FC236}">
                    <a16:creationId xmlns:a16="http://schemas.microsoft.com/office/drawing/2014/main" id="{074D2AD1-0A22-1E83-9AE1-00D4CD3CB0F8}"/>
                  </a:ext>
                </a:extLst>
              </p:cNvPr>
              <p:cNvCxnSpPr>
                <a:cxnSpLocks/>
                <a:stCxn id="81" idx="2"/>
                <a:endCxn id="82" idx="0"/>
              </p:cNvCxnSpPr>
              <p:nvPr/>
            </p:nvCxnSpPr>
            <p:spPr bwMode="auto">
              <a:xfrm>
                <a:off x="2442829" y="2270189"/>
                <a:ext cx="0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Gerade Verbindung mit Pfeil 90">
                <a:extLst>
                  <a:ext uri="{FF2B5EF4-FFF2-40B4-BE49-F238E27FC236}">
                    <a16:creationId xmlns:a16="http://schemas.microsoft.com/office/drawing/2014/main" id="{4D6C04E6-45D6-44E7-3C42-3A02D2E95C6E}"/>
                  </a:ext>
                </a:extLst>
              </p:cNvPr>
              <p:cNvCxnSpPr>
                <a:cxnSpLocks/>
                <a:stCxn id="85" idx="2"/>
                <a:endCxn id="86" idx="0"/>
              </p:cNvCxnSpPr>
              <p:nvPr/>
            </p:nvCxnSpPr>
            <p:spPr bwMode="auto">
              <a:xfrm>
                <a:off x="3747357" y="2270189"/>
                <a:ext cx="0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Gerade Verbindung mit Pfeil 93">
                <a:extLst>
                  <a:ext uri="{FF2B5EF4-FFF2-40B4-BE49-F238E27FC236}">
                    <a16:creationId xmlns:a16="http://schemas.microsoft.com/office/drawing/2014/main" id="{501FAD7D-C688-1093-E0E0-BB4C883809E2}"/>
                  </a:ext>
                </a:extLst>
              </p:cNvPr>
              <p:cNvCxnSpPr>
                <a:cxnSpLocks/>
                <a:stCxn id="86" idx="2"/>
                <a:endCxn id="87" idx="0"/>
              </p:cNvCxnSpPr>
              <p:nvPr/>
            </p:nvCxnSpPr>
            <p:spPr bwMode="auto">
              <a:xfrm flipH="1">
                <a:off x="3747356" y="3099753"/>
                <a:ext cx="1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Gerade Verbindung mit Pfeil 96">
                <a:extLst>
                  <a:ext uri="{FF2B5EF4-FFF2-40B4-BE49-F238E27FC236}">
                    <a16:creationId xmlns:a16="http://schemas.microsoft.com/office/drawing/2014/main" id="{E2D68821-6C08-7658-ACC6-8F454C009D80}"/>
                  </a:ext>
                </a:extLst>
              </p:cNvPr>
              <p:cNvCxnSpPr>
                <a:cxnSpLocks/>
                <a:stCxn id="82" idx="2"/>
                <a:endCxn id="83" idx="0"/>
              </p:cNvCxnSpPr>
              <p:nvPr/>
            </p:nvCxnSpPr>
            <p:spPr bwMode="auto">
              <a:xfrm flipH="1">
                <a:off x="2442828" y="3099753"/>
                <a:ext cx="1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Gerade Verbindung mit Pfeil 99">
                <a:extLst>
                  <a:ext uri="{FF2B5EF4-FFF2-40B4-BE49-F238E27FC236}">
                    <a16:creationId xmlns:a16="http://schemas.microsoft.com/office/drawing/2014/main" id="{865EC0BA-4BFB-435E-EC62-C2A1DE8A69EF}"/>
                  </a:ext>
                </a:extLst>
              </p:cNvPr>
              <p:cNvCxnSpPr>
                <a:cxnSpLocks/>
                <a:stCxn id="19" idx="2"/>
                <a:endCxn id="11" idx="0"/>
              </p:cNvCxnSpPr>
              <p:nvPr/>
            </p:nvCxnSpPr>
            <p:spPr bwMode="auto">
              <a:xfrm>
                <a:off x="1138300" y="3929316"/>
                <a:ext cx="533183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mit Pfeil 102">
                <a:extLst>
                  <a:ext uri="{FF2B5EF4-FFF2-40B4-BE49-F238E27FC236}">
                    <a16:creationId xmlns:a16="http://schemas.microsoft.com/office/drawing/2014/main" id="{C4063AE6-1292-3326-7854-CAFD19F70683}"/>
                  </a:ext>
                </a:extLst>
              </p:cNvPr>
              <p:cNvCxnSpPr>
                <a:cxnSpLocks/>
                <a:stCxn id="83" idx="2"/>
                <a:endCxn id="11" idx="0"/>
              </p:cNvCxnSpPr>
              <p:nvPr/>
            </p:nvCxnSpPr>
            <p:spPr bwMode="auto">
              <a:xfrm flipH="1">
                <a:off x="1671483" y="3929316"/>
                <a:ext cx="771345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Gerade Verbindung mit Pfeil 108">
                <a:extLst>
                  <a:ext uri="{FF2B5EF4-FFF2-40B4-BE49-F238E27FC236}">
                    <a16:creationId xmlns:a16="http://schemas.microsoft.com/office/drawing/2014/main" id="{D846B5ED-38C2-A3BC-B622-DD20C9E91A76}"/>
                  </a:ext>
                </a:extLst>
              </p:cNvPr>
              <p:cNvCxnSpPr>
                <a:cxnSpLocks/>
                <a:stCxn id="83" idx="2"/>
                <a:endCxn id="30" idx="0"/>
              </p:cNvCxnSpPr>
              <p:nvPr/>
            </p:nvCxnSpPr>
            <p:spPr bwMode="auto">
              <a:xfrm>
                <a:off x="2442828" y="3929316"/>
                <a:ext cx="34502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Gerade Verbindung mit Pfeil 112">
                <a:extLst>
                  <a:ext uri="{FF2B5EF4-FFF2-40B4-BE49-F238E27FC236}">
                    <a16:creationId xmlns:a16="http://schemas.microsoft.com/office/drawing/2014/main" id="{E9C535DF-9B8C-75F6-FD3D-DDD781A13537}"/>
                  </a:ext>
                </a:extLst>
              </p:cNvPr>
              <p:cNvCxnSpPr>
                <a:cxnSpLocks/>
                <a:stCxn id="83" idx="2"/>
                <a:endCxn id="31" idx="0"/>
              </p:cNvCxnSpPr>
              <p:nvPr/>
            </p:nvCxnSpPr>
            <p:spPr bwMode="auto">
              <a:xfrm>
                <a:off x="2442828" y="3929316"/>
                <a:ext cx="844860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Gerade Verbindung mit Pfeil 115">
                <a:extLst>
                  <a:ext uri="{FF2B5EF4-FFF2-40B4-BE49-F238E27FC236}">
                    <a16:creationId xmlns:a16="http://schemas.microsoft.com/office/drawing/2014/main" id="{9A4A4006-DCB0-022B-E409-CF40F993FA9D}"/>
                  </a:ext>
                </a:extLst>
              </p:cNvPr>
              <p:cNvCxnSpPr>
                <a:cxnSpLocks/>
                <a:stCxn id="87" idx="2"/>
                <a:endCxn id="31" idx="0"/>
              </p:cNvCxnSpPr>
              <p:nvPr/>
            </p:nvCxnSpPr>
            <p:spPr bwMode="auto">
              <a:xfrm flipH="1">
                <a:off x="3287688" y="3929316"/>
                <a:ext cx="459668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Gerade Verbindung mit Pfeil 118">
                <a:extLst>
                  <a:ext uri="{FF2B5EF4-FFF2-40B4-BE49-F238E27FC236}">
                    <a16:creationId xmlns:a16="http://schemas.microsoft.com/office/drawing/2014/main" id="{A6DE3F54-7EFA-A8DC-66F3-BD84C8AE2E71}"/>
                  </a:ext>
                </a:extLst>
              </p:cNvPr>
              <p:cNvCxnSpPr>
                <a:cxnSpLocks/>
                <a:stCxn id="87" idx="2"/>
                <a:endCxn id="30" idx="0"/>
              </p:cNvCxnSpPr>
              <p:nvPr/>
            </p:nvCxnSpPr>
            <p:spPr bwMode="auto">
              <a:xfrm flipH="1">
                <a:off x="2477330" y="3929316"/>
                <a:ext cx="1270026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Gerade Verbindung mit Pfeil 121">
                <a:extLst>
                  <a:ext uri="{FF2B5EF4-FFF2-40B4-BE49-F238E27FC236}">
                    <a16:creationId xmlns:a16="http://schemas.microsoft.com/office/drawing/2014/main" id="{0280B230-6F14-C516-A861-8CC938508E1B}"/>
                  </a:ext>
                </a:extLst>
              </p:cNvPr>
              <p:cNvCxnSpPr>
                <a:cxnSpLocks/>
                <a:stCxn id="19" idx="2"/>
                <a:endCxn id="30" idx="0"/>
              </p:cNvCxnSpPr>
              <p:nvPr/>
            </p:nvCxnSpPr>
            <p:spPr bwMode="auto">
              <a:xfrm>
                <a:off x="1138300" y="3929316"/>
                <a:ext cx="1339030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Gerade Verbindung mit Pfeil 128">
                <a:extLst>
                  <a:ext uri="{FF2B5EF4-FFF2-40B4-BE49-F238E27FC236}">
                    <a16:creationId xmlns:a16="http://schemas.microsoft.com/office/drawing/2014/main" id="{75D16C95-E6B1-404D-62F3-B0CDFB4B08B1}"/>
                  </a:ext>
                </a:extLst>
              </p:cNvPr>
              <p:cNvCxnSpPr>
                <a:cxnSpLocks/>
                <a:stCxn id="82" idx="1"/>
                <a:endCxn id="19" idx="3"/>
              </p:cNvCxnSpPr>
              <p:nvPr/>
            </p:nvCxnSpPr>
            <p:spPr bwMode="auto">
              <a:xfrm flipH="1">
                <a:off x="1399352" y="2839572"/>
                <a:ext cx="783295" cy="829563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Gerade Verbindung mit Pfeil 131">
                <a:extLst>
                  <a:ext uri="{FF2B5EF4-FFF2-40B4-BE49-F238E27FC236}">
                    <a16:creationId xmlns:a16="http://schemas.microsoft.com/office/drawing/2014/main" id="{A7C5E315-12E3-45D9-E40E-9DCED234DE8C}"/>
                  </a:ext>
                </a:extLst>
              </p:cNvPr>
              <p:cNvCxnSpPr>
                <a:cxnSpLocks/>
                <a:stCxn id="83" idx="1"/>
                <a:endCxn id="15" idx="3"/>
              </p:cNvCxnSpPr>
              <p:nvPr/>
            </p:nvCxnSpPr>
            <p:spPr bwMode="auto">
              <a:xfrm flipH="1" flipV="1">
                <a:off x="1398482" y="2839572"/>
                <a:ext cx="783294" cy="829563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Gerade Verbindung mit Pfeil 134">
                <a:extLst>
                  <a:ext uri="{FF2B5EF4-FFF2-40B4-BE49-F238E27FC236}">
                    <a16:creationId xmlns:a16="http://schemas.microsoft.com/office/drawing/2014/main" id="{960E1A21-266D-CB2E-5269-35389034F792}"/>
                  </a:ext>
                </a:extLst>
              </p:cNvPr>
              <p:cNvCxnSpPr>
                <a:cxnSpLocks/>
                <a:stCxn id="83" idx="3"/>
                <a:endCxn id="86" idx="1"/>
              </p:cNvCxnSpPr>
              <p:nvPr/>
            </p:nvCxnSpPr>
            <p:spPr bwMode="auto">
              <a:xfrm flipV="1">
                <a:off x="2703880" y="2839572"/>
                <a:ext cx="783295" cy="829563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Gerade Verbindung mit Pfeil 137">
                <a:extLst>
                  <a:ext uri="{FF2B5EF4-FFF2-40B4-BE49-F238E27FC236}">
                    <a16:creationId xmlns:a16="http://schemas.microsoft.com/office/drawing/2014/main" id="{159B5B82-44EE-0FA0-8B44-2174C13182E4}"/>
                  </a:ext>
                </a:extLst>
              </p:cNvPr>
              <p:cNvCxnSpPr>
                <a:cxnSpLocks/>
                <a:stCxn id="87" idx="1"/>
                <a:endCxn id="82" idx="3"/>
              </p:cNvCxnSpPr>
              <p:nvPr/>
            </p:nvCxnSpPr>
            <p:spPr bwMode="auto">
              <a:xfrm flipH="1" flipV="1">
                <a:off x="2703010" y="2839572"/>
                <a:ext cx="783294" cy="829563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2" name="Textfeld 181">
              <a:extLst>
                <a:ext uri="{FF2B5EF4-FFF2-40B4-BE49-F238E27FC236}">
                  <a16:creationId xmlns:a16="http://schemas.microsoft.com/office/drawing/2014/main" id="{0D40B3EB-AAE6-9796-3B4B-46AFFF3BC192}"/>
                </a:ext>
              </a:extLst>
            </p:cNvPr>
            <p:cNvSpPr txBox="1"/>
            <p:nvPr/>
          </p:nvSpPr>
          <p:spPr>
            <a:xfrm>
              <a:off x="523899" y="1057286"/>
              <a:ext cx="3405578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Arial" pitchFamily="34" charset="0"/>
                </a:rPr>
                <a:t>Silo-</a:t>
              </a:r>
              <a:r>
                <a:rPr lang="de-DE" b="1" dirty="0" err="1">
                  <a:latin typeface="Arial" pitchFamily="34" charset="0"/>
                </a:rPr>
                <a:t>Oriented</a:t>
              </a:r>
              <a:r>
                <a:rPr lang="de-DE" b="1" dirty="0">
                  <a:latin typeface="Arial" pitchFamily="34" charset="0"/>
                </a:rPr>
                <a:t> Architecture in </a:t>
              </a:r>
              <a:r>
                <a:rPr lang="de-DE" b="1" dirty="0" err="1">
                  <a:latin typeface="Arial" pitchFamily="34" charset="0"/>
                </a:rPr>
                <a:t>public</a:t>
              </a:r>
              <a:r>
                <a:rPr lang="de-DE" b="1" dirty="0">
                  <a:latin typeface="Arial" pitchFamily="34" charset="0"/>
                </a:rPr>
                <a:t> </a:t>
              </a:r>
              <a:r>
                <a:rPr lang="de-DE" b="1" dirty="0" err="1">
                  <a:latin typeface="Arial" pitchFamily="34" charset="0"/>
                </a:rPr>
                <a:t>sector</a:t>
              </a:r>
              <a:endParaRPr lang="de-DE" b="1" dirty="0">
                <a:latin typeface="Arial" pitchFamily="34" charset="0"/>
              </a:endParaRPr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0D5FFA3-BB46-6D02-81C9-80C13691EE38}"/>
              </a:ext>
            </a:extLst>
          </p:cNvPr>
          <p:cNvGrpSpPr/>
          <p:nvPr/>
        </p:nvGrpSpPr>
        <p:grpSpPr>
          <a:xfrm>
            <a:off x="4561568" y="2571523"/>
            <a:ext cx="3068864" cy="2338033"/>
            <a:chOff x="4254486" y="2571523"/>
            <a:chExt cx="3068864" cy="2338033"/>
          </a:xfrm>
        </p:grpSpPr>
        <p:sp>
          <p:nvSpPr>
            <p:cNvPr id="179" name="Pfeil nach rechts 66">
              <a:extLst>
                <a:ext uri="{FF2B5EF4-FFF2-40B4-BE49-F238E27FC236}">
                  <a16:creationId xmlns:a16="http://schemas.microsoft.com/office/drawing/2014/main" id="{27433B56-597E-0719-F275-BD8F1352F646}"/>
                </a:ext>
              </a:extLst>
            </p:cNvPr>
            <p:cNvSpPr/>
            <p:nvPr/>
          </p:nvSpPr>
          <p:spPr bwMode="auto">
            <a:xfrm>
              <a:off x="4254486" y="2571523"/>
              <a:ext cx="3068864" cy="984028"/>
            </a:xfrm>
            <a:prstGeom prst="rightArrow">
              <a:avLst/>
            </a:prstGeom>
            <a:solidFill>
              <a:schemeClr val="accent4">
                <a:lumMod val="90000"/>
                <a:lumOff val="1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b="1" dirty="0" err="1">
                  <a:solidFill>
                    <a:schemeClr val="bg1"/>
                  </a:solidFill>
                  <a:cs typeface="Arial" pitchFamily="34" charset="0"/>
                </a:rPr>
                <a:t>Platformization</a:t>
              </a:r>
              <a:endParaRPr 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pic>
          <p:nvPicPr>
            <p:cNvPr id="43" name="Grafik 42" descr="Fragezeichen mit einfarbiger Füllung">
              <a:extLst>
                <a:ext uri="{FF2B5EF4-FFF2-40B4-BE49-F238E27FC236}">
                  <a16:creationId xmlns:a16="http://schemas.microsoft.com/office/drawing/2014/main" id="{1EFEBF65-2805-38E6-7988-94FEAAC5D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308108" y="4062980"/>
              <a:ext cx="793923" cy="846576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0B793A76-109A-68C9-9CC9-91F55C0597D8}"/>
                </a:ext>
              </a:extLst>
            </p:cNvPr>
            <p:cNvSpPr txBox="1"/>
            <p:nvPr/>
          </p:nvSpPr>
          <p:spPr>
            <a:xfrm>
              <a:off x="4404730" y="3432876"/>
              <a:ext cx="2768377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>
                  <a:latin typeface="Arial" pitchFamily="34" charset="0"/>
                </a:rPr>
                <a:t>Where</a:t>
              </a:r>
              <a:r>
                <a:rPr lang="de-DE" b="1" dirty="0">
                  <a:latin typeface="Arial" pitchFamily="34" charset="0"/>
                </a:rPr>
                <a:t> and </a:t>
              </a:r>
              <a:r>
                <a:rPr lang="de-DE" b="1" dirty="0" err="1">
                  <a:latin typeface="Arial" pitchFamily="34" charset="0"/>
                </a:rPr>
                <a:t>how</a:t>
              </a:r>
              <a:r>
                <a:rPr lang="de-DE" b="1" dirty="0">
                  <a:latin typeface="Arial" pitchFamily="34" charset="0"/>
                </a:rPr>
                <a:t> </a:t>
              </a:r>
              <a:r>
                <a:rPr lang="de-DE" b="1" dirty="0" err="1">
                  <a:latin typeface="Arial" pitchFamily="34" charset="0"/>
                </a:rPr>
                <a:t>to</a:t>
              </a:r>
              <a:r>
                <a:rPr lang="de-DE" b="1" dirty="0">
                  <a:latin typeface="Arial" pitchFamily="34" charset="0"/>
                </a:rPr>
                <a:t> </a:t>
              </a:r>
              <a:r>
                <a:rPr lang="de-DE" b="1" dirty="0" err="1">
                  <a:latin typeface="Arial" pitchFamily="34" charset="0"/>
                </a:rPr>
                <a:t>start</a:t>
              </a:r>
              <a:r>
                <a:rPr lang="de-DE" b="1" dirty="0">
                  <a:latin typeface="Arial" pitchFamily="34" charset="0"/>
                </a:rPr>
                <a:t>?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DF256B0F-3397-DA3B-E1AD-602C1FA079FD}"/>
              </a:ext>
            </a:extLst>
          </p:cNvPr>
          <p:cNvSpPr txBox="1"/>
          <p:nvPr/>
        </p:nvSpPr>
        <p:spPr>
          <a:xfrm>
            <a:off x="556629" y="2104197"/>
            <a:ext cx="211261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00" b="1" dirty="0">
                <a:latin typeface="Arial" pitchFamily="34" charset="0"/>
              </a:rPr>
              <a:t>Führungszeugnis</a:t>
            </a:r>
          </a:p>
        </p:txBody>
      </p:sp>
      <p:pic>
        <p:nvPicPr>
          <p:cNvPr id="1026" name="Picture 2" descr="Führungszeugnisse – KSJ Passau">
            <a:extLst>
              <a:ext uri="{FF2B5EF4-FFF2-40B4-BE49-F238E27FC236}">
                <a16:creationId xmlns:a16="http://schemas.microsoft.com/office/drawing/2014/main" id="{7A60B8EA-2696-AB38-7FD1-0A2AEF3B7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49" y="4975489"/>
            <a:ext cx="214936" cy="30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8D8108B-2C67-6872-28F2-A98C66A60EB9}"/>
              </a:ext>
            </a:extLst>
          </p:cNvPr>
          <p:cNvSpPr txBox="1"/>
          <p:nvPr/>
        </p:nvSpPr>
        <p:spPr>
          <a:xfrm>
            <a:off x="2393272" y="2104197"/>
            <a:ext cx="21126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00" b="1" dirty="0">
                <a:latin typeface="Arial" pitchFamily="34" charset="0"/>
              </a:rPr>
              <a:t>Passamt</a:t>
            </a:r>
          </a:p>
        </p:txBody>
      </p:sp>
      <p:pic>
        <p:nvPicPr>
          <p:cNvPr id="1028" name="Picture 4" descr="Deutscher Reisepass – Wikipedia">
            <a:extLst>
              <a:ext uri="{FF2B5EF4-FFF2-40B4-BE49-F238E27FC236}">
                <a16:creationId xmlns:a16="http://schemas.microsoft.com/office/drawing/2014/main" id="{E7F804F3-D251-3830-EBCD-7C62C5C7B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70" y="4979438"/>
            <a:ext cx="197099" cy="27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lage 1 EuWO (zu § 17 Absatz 6 ) Antrag auf Eintragung in das  Wählerverzeichnis von wahlberechtigten">
            <a:extLst>
              <a:ext uri="{FF2B5EF4-FFF2-40B4-BE49-F238E27FC236}">
                <a16:creationId xmlns:a16="http://schemas.microsoft.com/office/drawing/2014/main" id="{A8E9AF51-9FB4-1C3E-03D6-20CF2F98E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22" y="4966525"/>
            <a:ext cx="216052" cy="2997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CCB904E-021B-D81F-B8C3-E110F1E11334}"/>
              </a:ext>
            </a:extLst>
          </p:cNvPr>
          <p:cNvSpPr txBox="1"/>
          <p:nvPr/>
        </p:nvSpPr>
        <p:spPr>
          <a:xfrm>
            <a:off x="3661255" y="2104197"/>
            <a:ext cx="211261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00" b="1" dirty="0">
                <a:latin typeface="Arial" pitchFamily="34" charset="0"/>
              </a:rPr>
              <a:t>Petition</a:t>
            </a:r>
          </a:p>
          <a:p>
            <a:endParaRPr lang="de-DE" sz="1000" b="1" dirty="0">
              <a:latin typeface="Arial" pitchFamily="34" charset="0"/>
            </a:endParaRPr>
          </a:p>
          <a:p>
            <a:r>
              <a:rPr lang="de-DE" sz="1000" b="1" dirty="0">
                <a:latin typeface="Arial" pitchFamily="34" charset="0"/>
              </a:rPr>
              <a:t>XY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2B8F63E4-F9A5-1AC9-8581-DCEB72B0F664}"/>
              </a:ext>
            </a:extLst>
          </p:cNvPr>
          <p:cNvGrpSpPr/>
          <p:nvPr/>
        </p:nvGrpSpPr>
        <p:grpSpPr>
          <a:xfrm>
            <a:off x="3501930" y="5246180"/>
            <a:ext cx="1872208" cy="1441576"/>
            <a:chOff x="3516526" y="4850065"/>
            <a:chExt cx="1872208" cy="1441576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80EDC6B9-A1D7-A0DC-CF9D-8626AC833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41228" y="4850065"/>
              <a:ext cx="1056541" cy="1056541"/>
            </a:xfrm>
            <a:prstGeom prst="rect">
              <a:avLst/>
            </a:prstGeom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C64E2807-94B4-3B2B-D6A4-04EE143D9740}"/>
                </a:ext>
              </a:extLst>
            </p:cNvPr>
            <p:cNvSpPr txBox="1"/>
            <p:nvPr/>
          </p:nvSpPr>
          <p:spPr>
            <a:xfrm>
              <a:off x="3516526" y="6045420"/>
              <a:ext cx="1872208" cy="246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1000" b="1" dirty="0">
                  <a:latin typeface="Arial" pitchFamily="34" charset="0"/>
                </a:rPr>
                <a:t>„</a:t>
              </a:r>
              <a:r>
                <a:rPr lang="de-DE" sz="1000" b="1" dirty="0" err="1">
                  <a:latin typeface="Arial" pitchFamily="34" charset="0"/>
                </a:rPr>
                <a:t>Vending</a:t>
              </a:r>
              <a:r>
                <a:rPr lang="de-DE" sz="1000" b="1" dirty="0">
                  <a:latin typeface="Arial" pitchFamily="34" charset="0"/>
                </a:rPr>
                <a:t> </a:t>
              </a:r>
              <a:r>
                <a:rPr lang="de-DE" sz="1000" b="1" dirty="0" err="1">
                  <a:latin typeface="Arial" pitchFamily="34" charset="0"/>
                </a:rPr>
                <a:t>Machine</a:t>
              </a:r>
              <a:r>
                <a:rPr lang="de-DE" sz="1000" b="1" dirty="0">
                  <a:latin typeface="Arial" pitchFamily="34" charset="0"/>
                </a:rPr>
                <a:t> Feeling“</a:t>
              </a:r>
            </a:p>
          </p:txBody>
        </p:sp>
      </p:grpSp>
      <p:sp>
        <p:nvSpPr>
          <p:cNvPr id="20" name="Geschweifte Klammer rechts 19">
            <a:extLst>
              <a:ext uri="{FF2B5EF4-FFF2-40B4-BE49-F238E27FC236}">
                <a16:creationId xmlns:a16="http://schemas.microsoft.com/office/drawing/2014/main" id="{D783C842-E739-8DE4-FCB2-D4AA671C7F76}"/>
              </a:ext>
            </a:extLst>
          </p:cNvPr>
          <p:cNvSpPr/>
          <p:nvPr/>
        </p:nvSpPr>
        <p:spPr bwMode="auto">
          <a:xfrm rot="2511915">
            <a:off x="3539889" y="4099679"/>
            <a:ext cx="409995" cy="2055434"/>
          </a:xfrm>
          <a:prstGeom prst="rightBrac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D6C39AF1-E0CC-A4FF-6041-B2AA40EFD1A4}"/>
              </a:ext>
            </a:extLst>
          </p:cNvPr>
          <p:cNvGrpSpPr/>
          <p:nvPr/>
        </p:nvGrpSpPr>
        <p:grpSpPr>
          <a:xfrm>
            <a:off x="7846684" y="1792496"/>
            <a:ext cx="3888431" cy="4162950"/>
            <a:chOff x="7289021" y="1586421"/>
            <a:chExt cx="4783643" cy="4162950"/>
          </a:xfrm>
        </p:grpSpPr>
        <p:sp>
          <p:nvSpPr>
            <p:cNvPr id="123" name="Flussdiagramm: Verbinder 122">
              <a:extLst>
                <a:ext uri="{FF2B5EF4-FFF2-40B4-BE49-F238E27FC236}">
                  <a16:creationId xmlns:a16="http://schemas.microsoft.com/office/drawing/2014/main" id="{121F0C01-A96A-2009-A2EF-978BA0D618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89021" y="1586421"/>
              <a:ext cx="4783643" cy="416295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tx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5" name="Flussdiagramm: Prozess 24">
              <a:extLst>
                <a:ext uri="{FF2B5EF4-FFF2-40B4-BE49-F238E27FC236}">
                  <a16:creationId xmlns:a16="http://schemas.microsoft.com/office/drawing/2014/main" id="{ACD3D460-C420-F966-19EC-AB41CCDF88F3}"/>
                </a:ext>
              </a:extLst>
            </p:cNvPr>
            <p:cNvSpPr/>
            <p:nvPr/>
          </p:nvSpPr>
          <p:spPr bwMode="auto">
            <a:xfrm rot="5400000">
              <a:off x="8785490" y="2203931"/>
              <a:ext cx="1765163" cy="3628374"/>
            </a:xfrm>
            <a:prstGeom prst="flowChartProcess">
              <a:avLst/>
            </a:prstGeom>
            <a:solidFill>
              <a:schemeClr val="accent3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3117BFB4-30F5-0DE0-3E54-06B21346D828}"/>
                </a:ext>
              </a:extLst>
            </p:cNvPr>
            <p:cNvSpPr/>
            <p:nvPr/>
          </p:nvSpPr>
          <p:spPr bwMode="auto">
            <a:xfrm>
              <a:off x="8052018" y="4069066"/>
              <a:ext cx="3261774" cy="7462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40FD8823-3446-66B3-BEE9-BB7354AFFADB}"/>
                </a:ext>
              </a:extLst>
            </p:cNvPr>
            <p:cNvSpPr txBox="1"/>
            <p:nvPr/>
          </p:nvSpPr>
          <p:spPr>
            <a:xfrm>
              <a:off x="8036684" y="4288639"/>
              <a:ext cx="763856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06ACEE3-0FA5-873A-A1BF-DB294BDDDC47}"/>
                </a:ext>
              </a:extLst>
            </p:cNvPr>
            <p:cNvSpPr/>
            <p:nvPr/>
          </p:nvSpPr>
          <p:spPr bwMode="auto">
            <a:xfrm>
              <a:off x="8807388" y="4155358"/>
              <a:ext cx="590809" cy="5507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29" name="Grafik 28" descr="Zahnräder mit einfarbiger Füllung">
              <a:extLst>
                <a:ext uri="{FF2B5EF4-FFF2-40B4-BE49-F238E27FC236}">
                  <a16:creationId xmlns:a16="http://schemas.microsoft.com/office/drawing/2014/main" id="{66AA6A66-30EE-C634-FEC2-C8087DF90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56700" y="4189027"/>
              <a:ext cx="332321" cy="262969"/>
            </a:xfrm>
            <a:prstGeom prst="rect">
              <a:avLst/>
            </a:prstGeom>
          </p:spPr>
        </p:pic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C6C1EA49-ED5E-C498-3E74-AF0C4792D6F7}"/>
                </a:ext>
              </a:extLst>
            </p:cNvPr>
            <p:cNvSpPr txBox="1"/>
            <p:nvPr/>
          </p:nvSpPr>
          <p:spPr>
            <a:xfrm>
              <a:off x="8750197" y="4398104"/>
              <a:ext cx="70519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err="1">
                  <a:latin typeface="Arial" pitchFamily="34" charset="0"/>
                </a:rPr>
                <a:t>Authen-tication</a:t>
              </a:r>
              <a:endParaRPr lang="en-US" sz="700" b="1" dirty="0">
                <a:latin typeface="Arial" pitchFamily="34" charset="0"/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E6479769-E3BF-6EBE-FE4F-74936F0BC8A7}"/>
                </a:ext>
              </a:extLst>
            </p:cNvPr>
            <p:cNvSpPr/>
            <p:nvPr/>
          </p:nvSpPr>
          <p:spPr bwMode="auto">
            <a:xfrm>
              <a:off x="9561722" y="4162562"/>
              <a:ext cx="590809" cy="5507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4BB5A99D-6A02-D3B5-264C-7444CDD2046A}"/>
                </a:ext>
              </a:extLst>
            </p:cNvPr>
            <p:cNvSpPr txBox="1"/>
            <p:nvPr/>
          </p:nvSpPr>
          <p:spPr>
            <a:xfrm>
              <a:off x="9481459" y="4405307"/>
              <a:ext cx="70519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latin typeface="Arial" pitchFamily="34" charset="0"/>
                </a:rPr>
                <a:t>Citizen </a:t>
              </a:r>
            </a:p>
            <a:p>
              <a:pPr algn="ctr"/>
              <a:r>
                <a:rPr lang="en-US" sz="700" b="1" dirty="0">
                  <a:latin typeface="Arial" pitchFamily="34" charset="0"/>
                </a:rPr>
                <a:t>DB</a:t>
              </a:r>
            </a:p>
          </p:txBody>
        </p:sp>
        <p:pic>
          <p:nvPicPr>
            <p:cNvPr id="38" name="Grafik 37" descr="Datenbank mit einfarbiger Füllung">
              <a:extLst>
                <a:ext uri="{FF2B5EF4-FFF2-40B4-BE49-F238E27FC236}">
                  <a16:creationId xmlns:a16="http://schemas.microsoft.com/office/drawing/2014/main" id="{947BD560-3287-9FC7-EF9D-6B58CE37B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67117" y="4182076"/>
              <a:ext cx="357730" cy="283076"/>
            </a:xfrm>
            <a:prstGeom prst="rect">
              <a:avLst/>
            </a:prstGeom>
          </p:spPr>
        </p:pic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D92B8FA4-E1D7-F42E-DD68-1DB6F3F65D0B}"/>
                </a:ext>
              </a:extLst>
            </p:cNvPr>
            <p:cNvSpPr/>
            <p:nvPr/>
          </p:nvSpPr>
          <p:spPr bwMode="auto">
            <a:xfrm>
              <a:off x="10327475" y="4175021"/>
              <a:ext cx="590809" cy="5507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7431FA00-B794-3122-DFB4-E87549FADD2F}"/>
                </a:ext>
              </a:extLst>
            </p:cNvPr>
            <p:cNvSpPr txBox="1"/>
            <p:nvPr/>
          </p:nvSpPr>
          <p:spPr>
            <a:xfrm>
              <a:off x="10270284" y="4417767"/>
              <a:ext cx="70519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latin typeface="Arial" pitchFamily="34" charset="0"/>
                </a:rPr>
                <a:t>Open Data API</a:t>
              </a:r>
            </a:p>
          </p:txBody>
        </p:sp>
        <p:pic>
          <p:nvPicPr>
            <p:cNvPr id="44" name="Grafik 43" descr="Internet der Dinge Silhouette">
              <a:extLst>
                <a:ext uri="{FF2B5EF4-FFF2-40B4-BE49-F238E27FC236}">
                  <a16:creationId xmlns:a16="http://schemas.microsoft.com/office/drawing/2014/main" id="{1F0216F2-7989-1D66-AB39-67841A889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468404" y="4174907"/>
              <a:ext cx="366602" cy="290096"/>
            </a:xfrm>
            <a:prstGeom prst="rect">
              <a:avLst/>
            </a:prstGeom>
          </p:spPr>
        </p:pic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B6856FA8-302A-D02D-B09E-9E5C6538FDE3}"/>
                </a:ext>
              </a:extLst>
            </p:cNvPr>
            <p:cNvSpPr txBox="1"/>
            <p:nvPr/>
          </p:nvSpPr>
          <p:spPr>
            <a:xfrm>
              <a:off x="10508201" y="4258399"/>
              <a:ext cx="313133" cy="1231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200" b="1" dirty="0">
                  <a:solidFill>
                    <a:schemeClr val="accent6"/>
                  </a:solidFill>
                  <a:latin typeface="Arial" pitchFamily="34" charset="0"/>
                </a:rPr>
                <a:t>API</a:t>
              </a:r>
            </a:p>
          </p:txBody>
        </p:sp>
        <p:pic>
          <p:nvPicPr>
            <p:cNvPr id="48" name="Grafik 47" descr="Internet der Dinge Silhouette">
              <a:extLst>
                <a:ext uri="{FF2B5EF4-FFF2-40B4-BE49-F238E27FC236}">
                  <a16:creationId xmlns:a16="http://schemas.microsoft.com/office/drawing/2014/main" id="{DC7496EA-A668-5456-E022-BFFC8B25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374532" y="3305224"/>
              <a:ext cx="703653" cy="556809"/>
            </a:xfrm>
            <a:prstGeom prst="rect">
              <a:avLst/>
            </a:prstGeom>
          </p:spPr>
        </p:pic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C12007B8-0307-604D-FA91-46F089482EBE}"/>
                </a:ext>
              </a:extLst>
            </p:cNvPr>
            <p:cNvSpPr txBox="1"/>
            <p:nvPr/>
          </p:nvSpPr>
          <p:spPr>
            <a:xfrm>
              <a:off x="9529465" y="3506352"/>
              <a:ext cx="398433" cy="1846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600" b="1" dirty="0">
                  <a:solidFill>
                    <a:schemeClr val="accent6"/>
                  </a:solidFill>
                  <a:latin typeface="Arial" pitchFamily="34" charset="0"/>
                </a:rPr>
                <a:t>API</a:t>
              </a:r>
            </a:p>
          </p:txBody>
        </p:sp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C8A4CBE6-6BED-4FA8-65EF-0A029D9C5B6C}"/>
                </a:ext>
              </a:extLst>
            </p:cNvPr>
            <p:cNvGrpSpPr/>
            <p:nvPr/>
          </p:nvGrpSpPr>
          <p:grpSpPr>
            <a:xfrm>
              <a:off x="10291979" y="3477267"/>
              <a:ext cx="1188377" cy="530887"/>
              <a:chOff x="10291222" y="3444096"/>
              <a:chExt cx="1188377" cy="530887"/>
            </a:xfrm>
          </p:grpSpPr>
          <p:pic>
            <p:nvPicPr>
              <p:cNvPr id="50" name="Grafik 49" descr="Dokument mit einfarbiger Füllung">
                <a:extLst>
                  <a:ext uri="{FF2B5EF4-FFF2-40B4-BE49-F238E27FC236}">
                    <a16:creationId xmlns:a16="http://schemas.microsoft.com/office/drawing/2014/main" id="{8A30E4FF-8EF8-6CAF-1888-2974EB6F2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0651082" y="3444096"/>
                <a:ext cx="468656" cy="370852"/>
              </a:xfrm>
              <a:prstGeom prst="rect">
                <a:avLst/>
              </a:prstGeom>
            </p:spPr>
          </p:pic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0DA127D1-F59B-4C33-932B-5401F708393B}"/>
                  </a:ext>
                </a:extLst>
              </p:cNvPr>
              <p:cNvSpPr txBox="1"/>
              <p:nvPr/>
            </p:nvSpPr>
            <p:spPr>
              <a:xfrm>
                <a:off x="10291222" y="3759539"/>
                <a:ext cx="1188377" cy="2154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800" b="1" dirty="0" err="1">
                    <a:latin typeface="Arial" pitchFamily="34" charset="0"/>
                  </a:rPr>
                  <a:t>Documentation</a:t>
                </a:r>
                <a:endParaRPr lang="de-DE" sz="800" b="1" dirty="0">
                  <a:latin typeface="Arial" pitchFamily="34" charset="0"/>
                </a:endParaRPr>
              </a:p>
            </p:txBody>
          </p:sp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0ABECC03-7DF4-D627-135E-5F3CE6A866A5}"/>
                </a:ext>
              </a:extLst>
            </p:cNvPr>
            <p:cNvGrpSpPr/>
            <p:nvPr/>
          </p:nvGrpSpPr>
          <p:grpSpPr>
            <a:xfrm>
              <a:off x="8032363" y="3459250"/>
              <a:ext cx="1000708" cy="606531"/>
              <a:chOff x="8031606" y="3408063"/>
              <a:chExt cx="1000708" cy="606531"/>
            </a:xfrm>
          </p:grpSpPr>
          <p:pic>
            <p:nvPicPr>
              <p:cNvPr id="52" name="Grafik 51" descr="Bank mit einfarbiger Füllung">
                <a:extLst>
                  <a:ext uri="{FF2B5EF4-FFF2-40B4-BE49-F238E27FC236}">
                    <a16:creationId xmlns:a16="http://schemas.microsoft.com/office/drawing/2014/main" id="{12759711-6BDA-D5B7-6311-E7E1A7C3B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252096" y="3408063"/>
                <a:ext cx="559728" cy="442919"/>
              </a:xfrm>
              <a:prstGeom prst="rect">
                <a:avLst/>
              </a:prstGeom>
            </p:spPr>
          </p:pic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8FFE3E93-DACE-9D00-414E-E67B74D46E3A}"/>
                  </a:ext>
                </a:extLst>
              </p:cNvPr>
              <p:cNvSpPr txBox="1"/>
              <p:nvPr/>
            </p:nvSpPr>
            <p:spPr>
              <a:xfrm>
                <a:off x="8031606" y="3799150"/>
                <a:ext cx="1000708" cy="2154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800" b="1" dirty="0" err="1">
                    <a:latin typeface="Arial" pitchFamily="34" charset="0"/>
                  </a:rPr>
                  <a:t>Governance</a:t>
                </a:r>
                <a:endParaRPr lang="de-DE" sz="800" b="1" dirty="0">
                  <a:latin typeface="Arial" pitchFamily="34" charset="0"/>
                </a:endParaRPr>
              </a:p>
            </p:txBody>
          </p:sp>
        </p:grp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1C7BD2E6-F1BB-739A-9EF4-9FDD4A77917B}"/>
                </a:ext>
              </a:extLst>
            </p:cNvPr>
            <p:cNvSpPr txBox="1"/>
            <p:nvPr/>
          </p:nvSpPr>
          <p:spPr>
            <a:xfrm>
              <a:off x="7945136" y="3160352"/>
              <a:ext cx="1269143" cy="251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Arial" pitchFamily="34" charset="0"/>
                </a:rPr>
                <a:t>Boundary</a:t>
              </a:r>
            </a:p>
          </p:txBody>
        </p:sp>
        <p:cxnSp>
          <p:nvCxnSpPr>
            <p:cNvPr id="56" name="Gerade Verbindung mit Pfeil 55">
              <a:extLst>
                <a:ext uri="{FF2B5EF4-FFF2-40B4-BE49-F238E27FC236}">
                  <a16:creationId xmlns:a16="http://schemas.microsoft.com/office/drawing/2014/main" id="{B106591A-2CBC-56F2-F0E6-1D3B8690B211}"/>
                </a:ext>
              </a:extLst>
            </p:cNvPr>
            <p:cNvCxnSpPr>
              <a:cxnSpLocks/>
              <a:stCxn id="28" idx="0"/>
              <a:endCxn id="48" idx="2"/>
            </p:cNvCxnSpPr>
            <p:nvPr/>
          </p:nvCxnSpPr>
          <p:spPr bwMode="auto">
            <a:xfrm flipV="1">
              <a:off x="9102793" y="3862033"/>
              <a:ext cx="623566" cy="293325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Gerade Verbindung mit Pfeil 59">
              <a:extLst>
                <a:ext uri="{FF2B5EF4-FFF2-40B4-BE49-F238E27FC236}">
                  <a16:creationId xmlns:a16="http://schemas.microsoft.com/office/drawing/2014/main" id="{EFC01264-B028-5F26-FBCD-4571DF189497}"/>
                </a:ext>
              </a:extLst>
            </p:cNvPr>
            <p:cNvCxnSpPr>
              <a:cxnSpLocks/>
              <a:stCxn id="34" idx="0"/>
              <a:endCxn id="48" idx="2"/>
            </p:cNvCxnSpPr>
            <p:nvPr/>
          </p:nvCxnSpPr>
          <p:spPr bwMode="auto">
            <a:xfrm flipH="1" flipV="1">
              <a:off x="9726359" y="3862033"/>
              <a:ext cx="130768" cy="300529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>
              <a:extLst>
                <a:ext uri="{FF2B5EF4-FFF2-40B4-BE49-F238E27FC236}">
                  <a16:creationId xmlns:a16="http://schemas.microsoft.com/office/drawing/2014/main" id="{D6BAE87E-D963-51A6-A12F-21E558E67913}"/>
                </a:ext>
              </a:extLst>
            </p:cNvPr>
            <p:cNvCxnSpPr>
              <a:cxnSpLocks/>
              <a:stCxn id="44" idx="0"/>
              <a:endCxn id="48" idx="2"/>
            </p:cNvCxnSpPr>
            <p:nvPr/>
          </p:nvCxnSpPr>
          <p:spPr bwMode="auto">
            <a:xfrm flipH="1" flipV="1">
              <a:off x="9726359" y="3862033"/>
              <a:ext cx="925347" cy="312875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D8E13E31-7C55-69C9-63E7-96887847BADF}"/>
                </a:ext>
              </a:extLst>
            </p:cNvPr>
            <p:cNvGrpSpPr/>
            <p:nvPr/>
          </p:nvGrpSpPr>
          <p:grpSpPr>
            <a:xfrm>
              <a:off x="8131119" y="2030035"/>
              <a:ext cx="3258436" cy="899489"/>
              <a:chOff x="8145403" y="1536993"/>
              <a:chExt cx="3339722" cy="1102123"/>
            </a:xfrm>
          </p:grpSpPr>
          <p:grpSp>
            <p:nvGrpSpPr>
              <p:cNvPr id="125" name="Gruppieren 124">
                <a:extLst>
                  <a:ext uri="{FF2B5EF4-FFF2-40B4-BE49-F238E27FC236}">
                    <a16:creationId xmlns:a16="http://schemas.microsoft.com/office/drawing/2014/main" id="{B2FBA2A8-43DC-43C3-6DE6-0D172A43BD25}"/>
                  </a:ext>
                </a:extLst>
              </p:cNvPr>
              <p:cNvGrpSpPr/>
              <p:nvPr/>
            </p:nvGrpSpPr>
            <p:grpSpPr>
              <a:xfrm>
                <a:off x="10065660" y="1536993"/>
                <a:ext cx="1419465" cy="1102123"/>
                <a:chOff x="9796918" y="1532463"/>
                <a:chExt cx="1419465" cy="1102123"/>
              </a:xfrm>
            </p:grpSpPr>
            <p:pic>
              <p:nvPicPr>
                <p:cNvPr id="75" name="Grafik 74" descr="Internet mit einfarbiger Füllung">
                  <a:extLst>
                    <a:ext uri="{FF2B5EF4-FFF2-40B4-BE49-F238E27FC236}">
                      <a16:creationId xmlns:a16="http://schemas.microsoft.com/office/drawing/2014/main" id="{339B9311-B042-BED4-C26D-F4FB37F151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35041" y="1922062"/>
                  <a:ext cx="714909" cy="712524"/>
                </a:xfrm>
                <a:prstGeom prst="rect">
                  <a:avLst/>
                </a:prstGeom>
              </p:spPr>
            </p:pic>
            <p:sp>
              <p:nvSpPr>
                <p:cNvPr id="76" name="Textfeld 75">
                  <a:extLst>
                    <a:ext uri="{FF2B5EF4-FFF2-40B4-BE49-F238E27FC236}">
                      <a16:creationId xmlns:a16="http://schemas.microsoft.com/office/drawing/2014/main" id="{073A6A09-EDB2-FA68-7A67-1C586BC680D8}"/>
                    </a:ext>
                  </a:extLst>
                </p:cNvPr>
                <p:cNvSpPr txBox="1"/>
                <p:nvPr/>
              </p:nvSpPr>
              <p:spPr>
                <a:xfrm>
                  <a:off x="9796918" y="1532463"/>
                  <a:ext cx="1419465" cy="5845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latin typeface="Arial" pitchFamily="34" charset="0"/>
                    </a:rPr>
                    <a:t>3rd Party App:  Public Leisure </a:t>
                  </a:r>
                </a:p>
                <a:p>
                  <a:pPr algn="ctr"/>
                  <a:r>
                    <a:rPr lang="en-US" sz="800" b="1" dirty="0">
                      <a:latin typeface="Arial" pitchFamily="34" charset="0"/>
                    </a:rPr>
                    <a:t>Facilities Locator</a:t>
                  </a:r>
                </a:p>
              </p:txBody>
            </p:sp>
          </p:grpSp>
          <p:grpSp>
            <p:nvGrpSpPr>
              <p:cNvPr id="126" name="Gruppieren 125">
                <a:extLst>
                  <a:ext uri="{FF2B5EF4-FFF2-40B4-BE49-F238E27FC236}">
                    <a16:creationId xmlns:a16="http://schemas.microsoft.com/office/drawing/2014/main" id="{6E78B651-0605-8FD5-3927-2570108D4AF2}"/>
                  </a:ext>
                </a:extLst>
              </p:cNvPr>
              <p:cNvGrpSpPr/>
              <p:nvPr/>
            </p:nvGrpSpPr>
            <p:grpSpPr>
              <a:xfrm>
                <a:off x="9107876" y="1698554"/>
                <a:ext cx="1007638" cy="940562"/>
                <a:chOff x="8926944" y="1703085"/>
                <a:chExt cx="1007638" cy="940562"/>
              </a:xfrm>
            </p:grpSpPr>
            <p:pic>
              <p:nvPicPr>
                <p:cNvPr id="77" name="Grafik 76" descr="Internet mit einfarbiger Füllung">
                  <a:extLst>
                    <a:ext uri="{FF2B5EF4-FFF2-40B4-BE49-F238E27FC236}">
                      <a16:creationId xmlns:a16="http://schemas.microsoft.com/office/drawing/2014/main" id="{BE34A04C-B015-76F4-5AB5-A63E57681B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40249" y="1931123"/>
                  <a:ext cx="714909" cy="712524"/>
                </a:xfrm>
                <a:prstGeom prst="rect">
                  <a:avLst/>
                </a:prstGeom>
              </p:spPr>
            </p:pic>
            <p:sp>
              <p:nvSpPr>
                <p:cNvPr id="78" name="Textfeld 77">
                  <a:extLst>
                    <a:ext uri="{FF2B5EF4-FFF2-40B4-BE49-F238E27FC236}">
                      <a16:creationId xmlns:a16="http://schemas.microsoft.com/office/drawing/2014/main" id="{C21BE067-6C76-19DD-6AAB-193083705CC8}"/>
                    </a:ext>
                  </a:extLst>
                </p:cNvPr>
                <p:cNvSpPr txBox="1"/>
                <p:nvPr/>
              </p:nvSpPr>
              <p:spPr>
                <a:xfrm>
                  <a:off x="8926944" y="1703085"/>
                  <a:ext cx="1007638" cy="41482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latin typeface="Arial" pitchFamily="34" charset="0"/>
                    </a:rPr>
                    <a:t>Justice Department</a:t>
                  </a:r>
                </a:p>
              </p:txBody>
            </p:sp>
          </p:grpSp>
          <p:grpSp>
            <p:nvGrpSpPr>
              <p:cNvPr id="127" name="Gruppieren 126">
                <a:extLst>
                  <a:ext uri="{FF2B5EF4-FFF2-40B4-BE49-F238E27FC236}">
                    <a16:creationId xmlns:a16="http://schemas.microsoft.com/office/drawing/2014/main" id="{2F20A0EA-CB59-8F4D-81CD-BACFA37E79DD}"/>
                  </a:ext>
                </a:extLst>
              </p:cNvPr>
              <p:cNvGrpSpPr/>
              <p:nvPr/>
            </p:nvGrpSpPr>
            <p:grpSpPr>
              <a:xfrm>
                <a:off x="8145403" y="1842778"/>
                <a:ext cx="851189" cy="796338"/>
                <a:chOff x="7876661" y="1842117"/>
                <a:chExt cx="851189" cy="796338"/>
              </a:xfrm>
            </p:grpSpPr>
            <p:sp>
              <p:nvSpPr>
                <p:cNvPr id="79" name="Textfeld 78">
                  <a:extLst>
                    <a:ext uri="{FF2B5EF4-FFF2-40B4-BE49-F238E27FC236}">
                      <a16:creationId xmlns:a16="http://schemas.microsoft.com/office/drawing/2014/main" id="{6D6DF011-3AFE-0D33-FF1E-78F00AC56ED3}"/>
                    </a:ext>
                  </a:extLst>
                </p:cNvPr>
                <p:cNvSpPr txBox="1"/>
                <p:nvPr/>
              </p:nvSpPr>
              <p:spPr>
                <a:xfrm>
                  <a:off x="7876661" y="1842117"/>
                  <a:ext cx="851189" cy="26397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latin typeface="Arial" pitchFamily="34" charset="0"/>
                    </a:rPr>
                    <a:t>DMV</a:t>
                  </a:r>
                </a:p>
              </p:txBody>
            </p:sp>
            <p:pic>
              <p:nvPicPr>
                <p:cNvPr id="89" name="Grafik 88" descr="Internet mit einfarbiger Füllung">
                  <a:extLst>
                    <a:ext uri="{FF2B5EF4-FFF2-40B4-BE49-F238E27FC236}">
                      <a16:creationId xmlns:a16="http://schemas.microsoft.com/office/drawing/2014/main" id="{435BC61B-F4F5-A061-FB7A-247DC2520A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44801" y="1925931"/>
                  <a:ext cx="714909" cy="712524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90" name="Gerade Verbindung mit Pfeil 89">
              <a:extLst>
                <a:ext uri="{FF2B5EF4-FFF2-40B4-BE49-F238E27FC236}">
                  <a16:creationId xmlns:a16="http://schemas.microsoft.com/office/drawing/2014/main" id="{12F0ACED-D4C0-FE8D-51E8-2E07FEBFD1EE}"/>
                </a:ext>
              </a:extLst>
            </p:cNvPr>
            <p:cNvCxnSpPr>
              <a:cxnSpLocks/>
              <a:stCxn id="48" idx="0"/>
              <a:endCxn id="89" idx="2"/>
            </p:cNvCxnSpPr>
            <p:nvPr/>
          </p:nvCxnSpPr>
          <p:spPr bwMode="auto">
            <a:xfrm flipH="1" flipV="1">
              <a:off x="8546353" y="2929524"/>
              <a:ext cx="1180006" cy="375700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Gerade Verbindung mit Pfeil 94">
              <a:extLst>
                <a:ext uri="{FF2B5EF4-FFF2-40B4-BE49-F238E27FC236}">
                  <a16:creationId xmlns:a16="http://schemas.microsoft.com/office/drawing/2014/main" id="{4C5F28D3-A72F-78D6-4DEF-EAF57A2C7737}"/>
                </a:ext>
              </a:extLst>
            </p:cNvPr>
            <p:cNvCxnSpPr>
              <a:cxnSpLocks/>
              <a:stCxn id="48" idx="0"/>
              <a:endCxn id="77" idx="2"/>
            </p:cNvCxnSpPr>
            <p:nvPr/>
          </p:nvCxnSpPr>
          <p:spPr bwMode="auto">
            <a:xfrm flipH="1" flipV="1">
              <a:off x="9529465" y="2929524"/>
              <a:ext cx="196893" cy="375700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Gerade Verbindung mit Pfeil 100">
              <a:extLst>
                <a:ext uri="{FF2B5EF4-FFF2-40B4-BE49-F238E27FC236}">
                  <a16:creationId xmlns:a16="http://schemas.microsoft.com/office/drawing/2014/main" id="{BF785911-2172-045F-3D97-349AF8BC1B5A}"/>
                </a:ext>
              </a:extLst>
            </p:cNvPr>
            <p:cNvCxnSpPr>
              <a:cxnSpLocks/>
              <a:stCxn id="48" idx="0"/>
              <a:endCxn id="75" idx="2"/>
            </p:cNvCxnSpPr>
            <p:nvPr/>
          </p:nvCxnSpPr>
          <p:spPr bwMode="auto">
            <a:xfrm flipV="1">
              <a:off x="9726359" y="2929524"/>
              <a:ext cx="956925" cy="375700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8" name="Grafik 107" descr="Programmierer mit einfarbiger Füllung">
              <a:extLst>
                <a:ext uri="{FF2B5EF4-FFF2-40B4-BE49-F238E27FC236}">
                  <a16:creationId xmlns:a16="http://schemas.microsoft.com/office/drawing/2014/main" id="{2B131E7C-1658-4A59-BD4F-4604F2CC2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1265662" y="2503720"/>
              <a:ext cx="496938" cy="393233"/>
            </a:xfrm>
            <a:prstGeom prst="rect">
              <a:avLst/>
            </a:prstGeom>
          </p:spPr>
        </p:pic>
        <p:cxnSp>
          <p:nvCxnSpPr>
            <p:cNvPr id="110" name="Gerade Verbindung mit Pfeil 109">
              <a:extLst>
                <a:ext uri="{FF2B5EF4-FFF2-40B4-BE49-F238E27FC236}">
                  <a16:creationId xmlns:a16="http://schemas.microsoft.com/office/drawing/2014/main" id="{8D1E7C2B-4FEF-723B-EA15-EF32AE8423AE}"/>
                </a:ext>
              </a:extLst>
            </p:cNvPr>
            <p:cNvCxnSpPr>
              <a:cxnSpLocks/>
              <a:stCxn id="108" idx="1"/>
              <a:endCxn id="75" idx="3"/>
            </p:cNvCxnSpPr>
            <p:nvPr/>
          </p:nvCxnSpPr>
          <p:spPr bwMode="auto">
            <a:xfrm flipH="1" flipV="1">
              <a:off x="11032037" y="2638763"/>
              <a:ext cx="233625" cy="61573"/>
            </a:xfrm>
            <a:prstGeom prst="straightConnector1">
              <a:avLst/>
            </a:prstGeom>
            <a:ln>
              <a:prstDash val="dash"/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8E0E5CC7-4EF2-BF45-DB8A-331CDBD7F7DB}"/>
                </a:ext>
              </a:extLst>
            </p:cNvPr>
            <p:cNvSpPr txBox="1"/>
            <p:nvPr/>
          </p:nvSpPr>
          <p:spPr>
            <a:xfrm>
              <a:off x="8545981" y="5164047"/>
              <a:ext cx="2360753" cy="251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</a:rPr>
                <a:t>Periphery / Ecosystem</a:t>
              </a:r>
            </a:p>
          </p:txBody>
        </p:sp>
      </p:grpSp>
      <p:sp>
        <p:nvSpPr>
          <p:cNvPr id="58" name="Textfeld 57">
            <a:extLst>
              <a:ext uri="{FF2B5EF4-FFF2-40B4-BE49-F238E27FC236}">
                <a16:creationId xmlns:a16="http://schemas.microsoft.com/office/drawing/2014/main" id="{30AFC145-6C60-BBA3-9E57-BF5459FFED26}"/>
              </a:ext>
            </a:extLst>
          </p:cNvPr>
          <p:cNvSpPr txBox="1"/>
          <p:nvPr/>
        </p:nvSpPr>
        <p:spPr>
          <a:xfrm>
            <a:off x="7978052" y="1057285"/>
            <a:ext cx="340557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latin typeface="Arial" pitchFamily="34" charset="0"/>
              </a:rPr>
              <a:t>Platform-Oriented</a:t>
            </a:r>
            <a:r>
              <a:rPr lang="de-DE" b="1" dirty="0">
                <a:latin typeface="Arial" pitchFamily="34" charset="0"/>
              </a:rPr>
              <a:t> Architecture in </a:t>
            </a:r>
            <a:r>
              <a:rPr lang="de-DE" b="1" dirty="0" err="1">
                <a:latin typeface="Arial" pitchFamily="34" charset="0"/>
              </a:rPr>
              <a:t>public</a:t>
            </a:r>
            <a:r>
              <a:rPr lang="de-DE" b="1" dirty="0">
                <a:latin typeface="Arial" pitchFamily="34" charset="0"/>
              </a:rPr>
              <a:t> </a:t>
            </a:r>
            <a:r>
              <a:rPr lang="de-DE" b="1" dirty="0" err="1">
                <a:latin typeface="Arial" pitchFamily="34" charset="0"/>
              </a:rPr>
              <a:t>sector</a:t>
            </a:r>
            <a:endParaRPr lang="de-DE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5942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Why Government as a Platform (</a:t>
            </a:r>
            <a:r>
              <a:rPr lang="en-US" dirty="0" err="1"/>
              <a:t>GaaP</a:t>
            </a:r>
            <a:r>
              <a:rPr lang="en-US" dirty="0"/>
              <a:t>)?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18</a:t>
            </a:fld>
            <a:endParaRPr lang="de-DE" dirty="0"/>
          </a:p>
        </p:txBody>
      </p: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5BFAF3D2-180F-0631-C6FC-C04B3FF3BF0F}"/>
              </a:ext>
            </a:extLst>
          </p:cNvPr>
          <p:cNvGrpSpPr/>
          <p:nvPr/>
        </p:nvGrpSpPr>
        <p:grpSpPr>
          <a:xfrm>
            <a:off x="252454" y="1057286"/>
            <a:ext cx="3677023" cy="4482930"/>
            <a:chOff x="252454" y="1057286"/>
            <a:chExt cx="3677023" cy="4482930"/>
          </a:xfrm>
        </p:grpSpPr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C98B907E-573C-9AF1-D628-5428F5C2E85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2454" y="1792496"/>
              <a:ext cx="3628942" cy="3747720"/>
              <a:chOff x="375797" y="1155708"/>
              <a:chExt cx="3831227" cy="3956626"/>
            </a:xfrm>
          </p:grpSpPr>
          <p:sp>
            <p:nvSpPr>
              <p:cNvPr id="3" name="Flussdiagramm: Prozess 2">
                <a:extLst>
                  <a:ext uri="{FF2B5EF4-FFF2-40B4-BE49-F238E27FC236}">
                    <a16:creationId xmlns:a16="http://schemas.microsoft.com/office/drawing/2014/main" id="{9D2DFD0B-0502-A604-02C6-3EC95A66CAAD}"/>
                  </a:ext>
                </a:extLst>
              </p:cNvPr>
              <p:cNvSpPr/>
              <p:nvPr/>
            </p:nvSpPr>
            <p:spPr bwMode="auto">
              <a:xfrm>
                <a:off x="678632" y="1484784"/>
                <a:ext cx="919336" cy="2520280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7" name="Flussdiagramm: Prozess 6">
                <a:extLst>
                  <a:ext uri="{FF2B5EF4-FFF2-40B4-BE49-F238E27FC236}">
                    <a16:creationId xmlns:a16="http://schemas.microsoft.com/office/drawing/2014/main" id="{ED2AB37D-FA2C-A43B-B612-5EDCBF9C6D22}"/>
                  </a:ext>
                </a:extLst>
              </p:cNvPr>
              <p:cNvSpPr/>
              <p:nvPr/>
            </p:nvSpPr>
            <p:spPr bwMode="auto">
              <a:xfrm>
                <a:off x="1983160" y="1484784"/>
                <a:ext cx="919336" cy="2520280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Flussdiagramm: Prozess 7">
                <a:extLst>
                  <a:ext uri="{FF2B5EF4-FFF2-40B4-BE49-F238E27FC236}">
                    <a16:creationId xmlns:a16="http://schemas.microsoft.com/office/drawing/2014/main" id="{B4A2DB71-1747-D475-6608-08D99CC3070B}"/>
                  </a:ext>
                </a:extLst>
              </p:cNvPr>
              <p:cNvSpPr/>
              <p:nvPr/>
            </p:nvSpPr>
            <p:spPr bwMode="auto">
              <a:xfrm>
                <a:off x="3287688" y="1484784"/>
                <a:ext cx="919336" cy="2520280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pic>
            <p:nvPicPr>
              <p:cNvPr id="11" name="Grafik 10" descr="Benutzer mit einfarbiger Füllung">
                <a:extLst>
                  <a:ext uri="{FF2B5EF4-FFF2-40B4-BE49-F238E27FC236}">
                    <a16:creationId xmlns:a16="http://schemas.microsoft.com/office/drawing/2014/main" id="{1AA0966B-5E0B-B733-229F-E2F91AC6B9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368648" y="4506664"/>
                <a:ext cx="605670" cy="605670"/>
              </a:xfrm>
              <a:prstGeom prst="rect">
                <a:avLst/>
              </a:prstGeom>
            </p:spPr>
          </p:pic>
          <p:grpSp>
            <p:nvGrpSpPr>
              <p:cNvPr id="32" name="Gruppieren 31">
                <a:extLst>
                  <a:ext uri="{FF2B5EF4-FFF2-40B4-BE49-F238E27FC236}">
                    <a16:creationId xmlns:a16="http://schemas.microsoft.com/office/drawing/2014/main" id="{5571827B-5E30-B151-417D-C83224A7FCF2}"/>
                  </a:ext>
                </a:extLst>
              </p:cNvPr>
              <p:cNvGrpSpPr/>
              <p:nvPr/>
            </p:nvGrpSpPr>
            <p:grpSpPr>
              <a:xfrm>
                <a:off x="877248" y="1749826"/>
                <a:ext cx="522104" cy="2179490"/>
                <a:chOff x="897724" y="1749826"/>
                <a:chExt cx="522104" cy="2179490"/>
              </a:xfrm>
            </p:grpSpPr>
            <p:pic>
              <p:nvPicPr>
                <p:cNvPr id="13" name="Grafik 12" descr="Datenbank mit einfarbiger Füllung">
                  <a:extLst>
                    <a:ext uri="{FF2B5EF4-FFF2-40B4-BE49-F238E27FC236}">
                      <a16:creationId xmlns:a16="http://schemas.microsoft.com/office/drawing/2014/main" id="{0C9B1B87-0361-3FA6-CC80-7B7E8475C2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1749826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15" name="Grafik 14" descr="Zahnräder mit einfarbiger Füllung">
                  <a:extLst>
                    <a:ext uri="{FF2B5EF4-FFF2-40B4-BE49-F238E27FC236}">
                      <a16:creationId xmlns:a16="http://schemas.microsoft.com/office/drawing/2014/main" id="{818EEFFD-0B50-D6E0-E4FA-3D43668AF9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2579390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19" name="Grafik 18" descr="Internet mit einfarbiger Füllung">
                  <a:extLst>
                    <a:ext uri="{FF2B5EF4-FFF2-40B4-BE49-F238E27FC236}">
                      <a16:creationId xmlns:a16="http://schemas.microsoft.com/office/drawing/2014/main" id="{0FB4E0FA-0742-A152-AA70-54A193D10A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3408954"/>
                  <a:ext cx="522104" cy="520362"/>
                </a:xfrm>
                <a:prstGeom prst="rect">
                  <a:avLst/>
                </a:prstGeom>
              </p:spPr>
            </p:pic>
          </p:grpSp>
          <p:pic>
            <p:nvPicPr>
              <p:cNvPr id="21" name="Grafik 20" descr="Bank mit einfarbiger Füllung">
                <a:extLst>
                  <a:ext uri="{FF2B5EF4-FFF2-40B4-BE49-F238E27FC236}">
                    <a16:creationId xmlns:a16="http://schemas.microsoft.com/office/drawing/2014/main" id="{5B570D90-2C3E-3F47-A1B8-2F9B79A1F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680325" y="1155708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22" name="Grafik 21" descr="Bank mit einfarbiger Füllung">
                <a:extLst>
                  <a:ext uri="{FF2B5EF4-FFF2-40B4-BE49-F238E27FC236}">
                    <a16:creationId xmlns:a16="http://schemas.microsoft.com/office/drawing/2014/main" id="{50551DDA-EE53-0689-A70D-788E0BE04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984853" y="1155708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23" name="Grafik 22" descr="Bank mit einfarbiger Füllung">
                <a:extLst>
                  <a:ext uri="{FF2B5EF4-FFF2-40B4-BE49-F238E27FC236}">
                    <a16:creationId xmlns:a16="http://schemas.microsoft.com/office/drawing/2014/main" id="{59FDF096-55C6-C386-6EEB-44C552B7D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75797" y="1155708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30" name="Grafik 29" descr="Benutzer mit einfarbiger Füllung">
                <a:extLst>
                  <a:ext uri="{FF2B5EF4-FFF2-40B4-BE49-F238E27FC236}">
                    <a16:creationId xmlns:a16="http://schemas.microsoft.com/office/drawing/2014/main" id="{CFCC5C68-33CA-DAE6-21DC-C3661E24B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74495" y="4506664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31" name="Grafik 30" descr="Benutzer mit einfarbiger Füllung">
                <a:extLst>
                  <a:ext uri="{FF2B5EF4-FFF2-40B4-BE49-F238E27FC236}">
                    <a16:creationId xmlns:a16="http://schemas.microsoft.com/office/drawing/2014/main" id="{F79F7966-FB93-31BB-8617-1D0AC0F585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984853" y="4506664"/>
                <a:ext cx="605670" cy="605670"/>
              </a:xfrm>
              <a:prstGeom prst="rect">
                <a:avLst/>
              </a:prstGeom>
            </p:spPr>
          </p:pic>
          <p:cxnSp>
            <p:nvCxnSpPr>
              <p:cNvPr id="37" name="Gerade Verbindung mit Pfeil 36">
                <a:extLst>
                  <a:ext uri="{FF2B5EF4-FFF2-40B4-BE49-F238E27FC236}">
                    <a16:creationId xmlns:a16="http://schemas.microsoft.com/office/drawing/2014/main" id="{E00B9653-0D3E-8867-E40A-D497CA4A9CDC}"/>
                  </a:ext>
                </a:extLst>
              </p:cNvPr>
              <p:cNvCxnSpPr>
                <a:cxnSpLocks/>
                <a:stCxn id="13" idx="2"/>
                <a:endCxn id="15" idx="0"/>
              </p:cNvCxnSpPr>
              <p:nvPr/>
            </p:nvCxnSpPr>
            <p:spPr bwMode="auto">
              <a:xfrm>
                <a:off x="1138301" y="2270189"/>
                <a:ext cx="0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mit Pfeil 39">
                <a:extLst>
                  <a:ext uri="{FF2B5EF4-FFF2-40B4-BE49-F238E27FC236}">
                    <a16:creationId xmlns:a16="http://schemas.microsoft.com/office/drawing/2014/main" id="{1A24A2D9-C793-1563-E4DD-9DD3C1F40D92}"/>
                  </a:ext>
                </a:extLst>
              </p:cNvPr>
              <p:cNvCxnSpPr>
                <a:cxnSpLocks/>
                <a:stCxn id="15" idx="2"/>
                <a:endCxn id="19" idx="0"/>
              </p:cNvCxnSpPr>
              <p:nvPr/>
            </p:nvCxnSpPr>
            <p:spPr bwMode="auto">
              <a:xfrm flipH="1">
                <a:off x="1138300" y="3099753"/>
                <a:ext cx="1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0" name="Gruppieren 79">
                <a:extLst>
                  <a:ext uri="{FF2B5EF4-FFF2-40B4-BE49-F238E27FC236}">
                    <a16:creationId xmlns:a16="http://schemas.microsoft.com/office/drawing/2014/main" id="{35B19195-027F-339C-2B1F-1E8BF34CD8E4}"/>
                  </a:ext>
                </a:extLst>
              </p:cNvPr>
              <p:cNvGrpSpPr/>
              <p:nvPr/>
            </p:nvGrpSpPr>
            <p:grpSpPr>
              <a:xfrm>
                <a:off x="2181776" y="1749826"/>
                <a:ext cx="522104" cy="2179490"/>
                <a:chOff x="897724" y="1749826"/>
                <a:chExt cx="522104" cy="2179490"/>
              </a:xfrm>
            </p:grpSpPr>
            <p:pic>
              <p:nvPicPr>
                <p:cNvPr id="81" name="Grafik 80" descr="Datenbank mit einfarbiger Füllung">
                  <a:extLst>
                    <a:ext uri="{FF2B5EF4-FFF2-40B4-BE49-F238E27FC236}">
                      <a16:creationId xmlns:a16="http://schemas.microsoft.com/office/drawing/2014/main" id="{F6907921-B909-B440-8F61-8C2C6DFC1E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1749826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82" name="Grafik 81" descr="Zahnräder mit einfarbiger Füllung">
                  <a:extLst>
                    <a:ext uri="{FF2B5EF4-FFF2-40B4-BE49-F238E27FC236}">
                      <a16:creationId xmlns:a16="http://schemas.microsoft.com/office/drawing/2014/main" id="{879BC798-0B23-8F0C-8F9A-E9009D7B05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2579390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83" name="Grafik 82" descr="Internet mit einfarbiger Füllung">
                  <a:extLst>
                    <a:ext uri="{FF2B5EF4-FFF2-40B4-BE49-F238E27FC236}">
                      <a16:creationId xmlns:a16="http://schemas.microsoft.com/office/drawing/2014/main" id="{AB53272C-4857-616C-FF74-C8782E20AD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3408954"/>
                  <a:ext cx="522104" cy="520362"/>
                </a:xfrm>
                <a:prstGeom prst="rect">
                  <a:avLst/>
                </a:prstGeom>
              </p:spPr>
            </p:pic>
          </p:grpSp>
          <p:grpSp>
            <p:nvGrpSpPr>
              <p:cNvPr id="84" name="Gruppieren 83">
                <a:extLst>
                  <a:ext uri="{FF2B5EF4-FFF2-40B4-BE49-F238E27FC236}">
                    <a16:creationId xmlns:a16="http://schemas.microsoft.com/office/drawing/2014/main" id="{BA6516C1-D30B-308F-01A4-9E8CF780E916}"/>
                  </a:ext>
                </a:extLst>
              </p:cNvPr>
              <p:cNvGrpSpPr/>
              <p:nvPr/>
            </p:nvGrpSpPr>
            <p:grpSpPr>
              <a:xfrm>
                <a:off x="3486304" y="1749826"/>
                <a:ext cx="522104" cy="2179490"/>
                <a:chOff x="897724" y="1749826"/>
                <a:chExt cx="522104" cy="2179490"/>
              </a:xfrm>
            </p:grpSpPr>
            <p:pic>
              <p:nvPicPr>
                <p:cNvPr id="85" name="Grafik 84" descr="Datenbank mit einfarbiger Füllung">
                  <a:extLst>
                    <a:ext uri="{FF2B5EF4-FFF2-40B4-BE49-F238E27FC236}">
                      <a16:creationId xmlns:a16="http://schemas.microsoft.com/office/drawing/2014/main" id="{2ED00158-AFDD-2DF1-B9C3-704602EEA1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1749826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86" name="Grafik 85" descr="Zahnräder mit einfarbiger Füllung">
                  <a:extLst>
                    <a:ext uri="{FF2B5EF4-FFF2-40B4-BE49-F238E27FC236}">
                      <a16:creationId xmlns:a16="http://schemas.microsoft.com/office/drawing/2014/main" id="{AD2634FC-BAEE-2453-D0CC-24501510F3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2579390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87" name="Grafik 86" descr="Internet mit einfarbiger Füllung">
                  <a:extLst>
                    <a:ext uri="{FF2B5EF4-FFF2-40B4-BE49-F238E27FC236}">
                      <a16:creationId xmlns:a16="http://schemas.microsoft.com/office/drawing/2014/main" id="{C897F9FC-CB19-7254-F394-17A39B8F42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3408954"/>
                  <a:ext cx="522104" cy="520362"/>
                </a:xfrm>
                <a:prstGeom prst="rect">
                  <a:avLst/>
                </a:prstGeom>
              </p:spPr>
            </p:pic>
          </p:grpSp>
          <p:cxnSp>
            <p:nvCxnSpPr>
              <p:cNvPr id="88" name="Gerade Verbindung mit Pfeil 87">
                <a:extLst>
                  <a:ext uri="{FF2B5EF4-FFF2-40B4-BE49-F238E27FC236}">
                    <a16:creationId xmlns:a16="http://schemas.microsoft.com/office/drawing/2014/main" id="{074D2AD1-0A22-1E83-9AE1-00D4CD3CB0F8}"/>
                  </a:ext>
                </a:extLst>
              </p:cNvPr>
              <p:cNvCxnSpPr>
                <a:cxnSpLocks/>
                <a:stCxn id="81" idx="2"/>
                <a:endCxn id="82" idx="0"/>
              </p:cNvCxnSpPr>
              <p:nvPr/>
            </p:nvCxnSpPr>
            <p:spPr bwMode="auto">
              <a:xfrm>
                <a:off x="2442829" y="2270189"/>
                <a:ext cx="0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Gerade Verbindung mit Pfeil 90">
                <a:extLst>
                  <a:ext uri="{FF2B5EF4-FFF2-40B4-BE49-F238E27FC236}">
                    <a16:creationId xmlns:a16="http://schemas.microsoft.com/office/drawing/2014/main" id="{4D6C04E6-45D6-44E7-3C42-3A02D2E95C6E}"/>
                  </a:ext>
                </a:extLst>
              </p:cNvPr>
              <p:cNvCxnSpPr>
                <a:cxnSpLocks/>
                <a:stCxn id="85" idx="2"/>
                <a:endCxn id="86" idx="0"/>
              </p:cNvCxnSpPr>
              <p:nvPr/>
            </p:nvCxnSpPr>
            <p:spPr bwMode="auto">
              <a:xfrm>
                <a:off x="3747357" y="2270189"/>
                <a:ext cx="0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Gerade Verbindung mit Pfeil 93">
                <a:extLst>
                  <a:ext uri="{FF2B5EF4-FFF2-40B4-BE49-F238E27FC236}">
                    <a16:creationId xmlns:a16="http://schemas.microsoft.com/office/drawing/2014/main" id="{501FAD7D-C688-1093-E0E0-BB4C883809E2}"/>
                  </a:ext>
                </a:extLst>
              </p:cNvPr>
              <p:cNvCxnSpPr>
                <a:cxnSpLocks/>
                <a:stCxn id="86" idx="2"/>
                <a:endCxn id="87" idx="0"/>
              </p:cNvCxnSpPr>
              <p:nvPr/>
            </p:nvCxnSpPr>
            <p:spPr bwMode="auto">
              <a:xfrm flipH="1">
                <a:off x="3747356" y="3099753"/>
                <a:ext cx="1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Gerade Verbindung mit Pfeil 96">
                <a:extLst>
                  <a:ext uri="{FF2B5EF4-FFF2-40B4-BE49-F238E27FC236}">
                    <a16:creationId xmlns:a16="http://schemas.microsoft.com/office/drawing/2014/main" id="{E2D68821-6C08-7658-ACC6-8F454C009D80}"/>
                  </a:ext>
                </a:extLst>
              </p:cNvPr>
              <p:cNvCxnSpPr>
                <a:cxnSpLocks/>
                <a:stCxn id="82" idx="2"/>
                <a:endCxn id="83" idx="0"/>
              </p:cNvCxnSpPr>
              <p:nvPr/>
            </p:nvCxnSpPr>
            <p:spPr bwMode="auto">
              <a:xfrm flipH="1">
                <a:off x="2442828" y="3099753"/>
                <a:ext cx="1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Gerade Verbindung mit Pfeil 99">
                <a:extLst>
                  <a:ext uri="{FF2B5EF4-FFF2-40B4-BE49-F238E27FC236}">
                    <a16:creationId xmlns:a16="http://schemas.microsoft.com/office/drawing/2014/main" id="{865EC0BA-4BFB-435E-EC62-C2A1DE8A69EF}"/>
                  </a:ext>
                </a:extLst>
              </p:cNvPr>
              <p:cNvCxnSpPr>
                <a:cxnSpLocks/>
                <a:stCxn id="19" idx="2"/>
                <a:endCxn id="11" idx="0"/>
              </p:cNvCxnSpPr>
              <p:nvPr/>
            </p:nvCxnSpPr>
            <p:spPr bwMode="auto">
              <a:xfrm>
                <a:off x="1138300" y="3929316"/>
                <a:ext cx="533183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mit Pfeil 102">
                <a:extLst>
                  <a:ext uri="{FF2B5EF4-FFF2-40B4-BE49-F238E27FC236}">
                    <a16:creationId xmlns:a16="http://schemas.microsoft.com/office/drawing/2014/main" id="{C4063AE6-1292-3326-7854-CAFD19F70683}"/>
                  </a:ext>
                </a:extLst>
              </p:cNvPr>
              <p:cNvCxnSpPr>
                <a:cxnSpLocks/>
                <a:stCxn id="83" idx="2"/>
                <a:endCxn id="11" idx="0"/>
              </p:cNvCxnSpPr>
              <p:nvPr/>
            </p:nvCxnSpPr>
            <p:spPr bwMode="auto">
              <a:xfrm flipH="1">
                <a:off x="1671483" y="3929316"/>
                <a:ext cx="771345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Gerade Verbindung mit Pfeil 108">
                <a:extLst>
                  <a:ext uri="{FF2B5EF4-FFF2-40B4-BE49-F238E27FC236}">
                    <a16:creationId xmlns:a16="http://schemas.microsoft.com/office/drawing/2014/main" id="{D846B5ED-38C2-A3BC-B622-DD20C9E91A76}"/>
                  </a:ext>
                </a:extLst>
              </p:cNvPr>
              <p:cNvCxnSpPr>
                <a:cxnSpLocks/>
                <a:stCxn id="83" idx="2"/>
                <a:endCxn id="30" idx="0"/>
              </p:cNvCxnSpPr>
              <p:nvPr/>
            </p:nvCxnSpPr>
            <p:spPr bwMode="auto">
              <a:xfrm>
                <a:off x="2442828" y="3929316"/>
                <a:ext cx="34502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Gerade Verbindung mit Pfeil 112">
                <a:extLst>
                  <a:ext uri="{FF2B5EF4-FFF2-40B4-BE49-F238E27FC236}">
                    <a16:creationId xmlns:a16="http://schemas.microsoft.com/office/drawing/2014/main" id="{E9C535DF-9B8C-75F6-FD3D-DDD781A13537}"/>
                  </a:ext>
                </a:extLst>
              </p:cNvPr>
              <p:cNvCxnSpPr>
                <a:cxnSpLocks/>
                <a:stCxn id="83" idx="2"/>
                <a:endCxn id="31" idx="0"/>
              </p:cNvCxnSpPr>
              <p:nvPr/>
            </p:nvCxnSpPr>
            <p:spPr bwMode="auto">
              <a:xfrm>
                <a:off x="2442828" y="3929316"/>
                <a:ext cx="844860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Gerade Verbindung mit Pfeil 115">
                <a:extLst>
                  <a:ext uri="{FF2B5EF4-FFF2-40B4-BE49-F238E27FC236}">
                    <a16:creationId xmlns:a16="http://schemas.microsoft.com/office/drawing/2014/main" id="{9A4A4006-DCB0-022B-E409-CF40F993FA9D}"/>
                  </a:ext>
                </a:extLst>
              </p:cNvPr>
              <p:cNvCxnSpPr>
                <a:cxnSpLocks/>
                <a:stCxn id="87" idx="2"/>
                <a:endCxn id="31" idx="0"/>
              </p:cNvCxnSpPr>
              <p:nvPr/>
            </p:nvCxnSpPr>
            <p:spPr bwMode="auto">
              <a:xfrm flipH="1">
                <a:off x="3287688" y="3929316"/>
                <a:ext cx="459668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Gerade Verbindung mit Pfeil 118">
                <a:extLst>
                  <a:ext uri="{FF2B5EF4-FFF2-40B4-BE49-F238E27FC236}">
                    <a16:creationId xmlns:a16="http://schemas.microsoft.com/office/drawing/2014/main" id="{A6DE3F54-7EFA-A8DC-66F3-BD84C8AE2E71}"/>
                  </a:ext>
                </a:extLst>
              </p:cNvPr>
              <p:cNvCxnSpPr>
                <a:cxnSpLocks/>
                <a:stCxn id="87" idx="2"/>
                <a:endCxn id="30" idx="0"/>
              </p:cNvCxnSpPr>
              <p:nvPr/>
            </p:nvCxnSpPr>
            <p:spPr bwMode="auto">
              <a:xfrm flipH="1">
                <a:off x="2477330" y="3929316"/>
                <a:ext cx="1270026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Gerade Verbindung mit Pfeil 121">
                <a:extLst>
                  <a:ext uri="{FF2B5EF4-FFF2-40B4-BE49-F238E27FC236}">
                    <a16:creationId xmlns:a16="http://schemas.microsoft.com/office/drawing/2014/main" id="{0280B230-6F14-C516-A861-8CC938508E1B}"/>
                  </a:ext>
                </a:extLst>
              </p:cNvPr>
              <p:cNvCxnSpPr>
                <a:cxnSpLocks/>
                <a:stCxn id="19" idx="2"/>
                <a:endCxn id="30" idx="0"/>
              </p:cNvCxnSpPr>
              <p:nvPr/>
            </p:nvCxnSpPr>
            <p:spPr bwMode="auto">
              <a:xfrm>
                <a:off x="1138300" y="3929316"/>
                <a:ext cx="1339030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Gerade Verbindung mit Pfeil 128">
                <a:extLst>
                  <a:ext uri="{FF2B5EF4-FFF2-40B4-BE49-F238E27FC236}">
                    <a16:creationId xmlns:a16="http://schemas.microsoft.com/office/drawing/2014/main" id="{75D16C95-E6B1-404D-62F3-B0CDFB4B08B1}"/>
                  </a:ext>
                </a:extLst>
              </p:cNvPr>
              <p:cNvCxnSpPr>
                <a:cxnSpLocks/>
                <a:stCxn id="82" idx="1"/>
                <a:endCxn id="19" idx="3"/>
              </p:cNvCxnSpPr>
              <p:nvPr/>
            </p:nvCxnSpPr>
            <p:spPr bwMode="auto">
              <a:xfrm flipH="1">
                <a:off x="1399352" y="2839572"/>
                <a:ext cx="783295" cy="829563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Gerade Verbindung mit Pfeil 131">
                <a:extLst>
                  <a:ext uri="{FF2B5EF4-FFF2-40B4-BE49-F238E27FC236}">
                    <a16:creationId xmlns:a16="http://schemas.microsoft.com/office/drawing/2014/main" id="{A7C5E315-12E3-45D9-E40E-9DCED234DE8C}"/>
                  </a:ext>
                </a:extLst>
              </p:cNvPr>
              <p:cNvCxnSpPr>
                <a:cxnSpLocks/>
                <a:stCxn id="83" idx="1"/>
                <a:endCxn id="15" idx="3"/>
              </p:cNvCxnSpPr>
              <p:nvPr/>
            </p:nvCxnSpPr>
            <p:spPr bwMode="auto">
              <a:xfrm flipH="1" flipV="1">
                <a:off x="1398482" y="2839572"/>
                <a:ext cx="783294" cy="829563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Gerade Verbindung mit Pfeil 134">
                <a:extLst>
                  <a:ext uri="{FF2B5EF4-FFF2-40B4-BE49-F238E27FC236}">
                    <a16:creationId xmlns:a16="http://schemas.microsoft.com/office/drawing/2014/main" id="{960E1A21-266D-CB2E-5269-35389034F792}"/>
                  </a:ext>
                </a:extLst>
              </p:cNvPr>
              <p:cNvCxnSpPr>
                <a:cxnSpLocks/>
                <a:stCxn id="83" idx="3"/>
                <a:endCxn id="86" idx="1"/>
              </p:cNvCxnSpPr>
              <p:nvPr/>
            </p:nvCxnSpPr>
            <p:spPr bwMode="auto">
              <a:xfrm flipV="1">
                <a:off x="2703880" y="2839572"/>
                <a:ext cx="783295" cy="829563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Gerade Verbindung mit Pfeil 137">
                <a:extLst>
                  <a:ext uri="{FF2B5EF4-FFF2-40B4-BE49-F238E27FC236}">
                    <a16:creationId xmlns:a16="http://schemas.microsoft.com/office/drawing/2014/main" id="{159B5B82-44EE-0FA0-8B44-2174C13182E4}"/>
                  </a:ext>
                </a:extLst>
              </p:cNvPr>
              <p:cNvCxnSpPr>
                <a:cxnSpLocks/>
                <a:stCxn id="87" idx="1"/>
                <a:endCxn id="82" idx="3"/>
              </p:cNvCxnSpPr>
              <p:nvPr/>
            </p:nvCxnSpPr>
            <p:spPr bwMode="auto">
              <a:xfrm flipH="1" flipV="1">
                <a:off x="2703010" y="2839572"/>
                <a:ext cx="783294" cy="829563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2" name="Textfeld 181">
              <a:extLst>
                <a:ext uri="{FF2B5EF4-FFF2-40B4-BE49-F238E27FC236}">
                  <a16:creationId xmlns:a16="http://schemas.microsoft.com/office/drawing/2014/main" id="{0D40B3EB-AAE6-9796-3B4B-46AFFF3BC192}"/>
                </a:ext>
              </a:extLst>
            </p:cNvPr>
            <p:cNvSpPr txBox="1"/>
            <p:nvPr/>
          </p:nvSpPr>
          <p:spPr>
            <a:xfrm>
              <a:off x="523899" y="1057286"/>
              <a:ext cx="3405578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Arial" pitchFamily="34" charset="0"/>
                </a:rPr>
                <a:t>Silo-</a:t>
              </a:r>
              <a:r>
                <a:rPr lang="de-DE" b="1" dirty="0" err="1">
                  <a:latin typeface="Arial" pitchFamily="34" charset="0"/>
                </a:rPr>
                <a:t>Oriented</a:t>
              </a:r>
              <a:r>
                <a:rPr lang="de-DE" b="1" dirty="0">
                  <a:latin typeface="Arial" pitchFamily="34" charset="0"/>
                </a:rPr>
                <a:t> Architecture in </a:t>
              </a:r>
              <a:r>
                <a:rPr lang="de-DE" b="1" dirty="0" err="1">
                  <a:latin typeface="Arial" pitchFamily="34" charset="0"/>
                </a:rPr>
                <a:t>public</a:t>
              </a:r>
              <a:r>
                <a:rPr lang="de-DE" b="1" dirty="0">
                  <a:latin typeface="Arial" pitchFamily="34" charset="0"/>
                </a:rPr>
                <a:t> </a:t>
              </a:r>
              <a:r>
                <a:rPr lang="de-DE" b="1" dirty="0" err="1">
                  <a:latin typeface="Arial" pitchFamily="34" charset="0"/>
                </a:rPr>
                <a:t>sector</a:t>
              </a:r>
              <a:endParaRPr lang="de-DE" b="1" dirty="0">
                <a:latin typeface="Arial" pitchFamily="34" charset="0"/>
              </a:endParaRPr>
            </a:p>
          </p:txBody>
        </p:sp>
      </p:grpSp>
      <p:sp>
        <p:nvSpPr>
          <p:cNvPr id="179" name="Pfeil nach rechts 66">
            <a:extLst>
              <a:ext uri="{FF2B5EF4-FFF2-40B4-BE49-F238E27FC236}">
                <a16:creationId xmlns:a16="http://schemas.microsoft.com/office/drawing/2014/main" id="{27433B56-597E-0719-F275-BD8F1352F646}"/>
              </a:ext>
            </a:extLst>
          </p:cNvPr>
          <p:cNvSpPr/>
          <p:nvPr/>
        </p:nvSpPr>
        <p:spPr bwMode="auto">
          <a:xfrm>
            <a:off x="4561568" y="2571523"/>
            <a:ext cx="3068864" cy="984028"/>
          </a:xfrm>
          <a:prstGeom prst="rightArrow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Platformization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F256B0F-3397-DA3B-E1AD-602C1FA079FD}"/>
              </a:ext>
            </a:extLst>
          </p:cNvPr>
          <p:cNvSpPr txBox="1"/>
          <p:nvPr/>
        </p:nvSpPr>
        <p:spPr>
          <a:xfrm>
            <a:off x="556629" y="2104197"/>
            <a:ext cx="211261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00" b="1" dirty="0">
                <a:latin typeface="Arial" pitchFamily="34" charset="0"/>
              </a:rPr>
              <a:t>Führungszeugnis</a:t>
            </a:r>
          </a:p>
        </p:txBody>
      </p:sp>
      <p:pic>
        <p:nvPicPr>
          <p:cNvPr id="1026" name="Picture 2" descr="Führungszeugnisse – KSJ Passau">
            <a:extLst>
              <a:ext uri="{FF2B5EF4-FFF2-40B4-BE49-F238E27FC236}">
                <a16:creationId xmlns:a16="http://schemas.microsoft.com/office/drawing/2014/main" id="{7A60B8EA-2696-AB38-7FD1-0A2AEF3B7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55" y="4930647"/>
            <a:ext cx="214936" cy="30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8D8108B-2C67-6872-28F2-A98C66A60EB9}"/>
              </a:ext>
            </a:extLst>
          </p:cNvPr>
          <p:cNvSpPr txBox="1"/>
          <p:nvPr/>
        </p:nvSpPr>
        <p:spPr>
          <a:xfrm>
            <a:off x="2393272" y="2104197"/>
            <a:ext cx="21126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00" b="1" dirty="0">
                <a:latin typeface="Arial" pitchFamily="34" charset="0"/>
              </a:rPr>
              <a:t>Passamt</a:t>
            </a:r>
          </a:p>
        </p:txBody>
      </p:sp>
      <p:pic>
        <p:nvPicPr>
          <p:cNvPr id="1028" name="Picture 4" descr="Deutscher Reisepass – Wikipedia">
            <a:extLst>
              <a:ext uri="{FF2B5EF4-FFF2-40B4-BE49-F238E27FC236}">
                <a16:creationId xmlns:a16="http://schemas.microsoft.com/office/drawing/2014/main" id="{E7F804F3-D251-3830-EBCD-7C62C5C7B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70" y="4979438"/>
            <a:ext cx="197099" cy="27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lage 1 EuWO (zu § 17 Absatz 6 ) Antrag auf Eintragung in das  Wählerverzeichnis von wahlberechtigten">
            <a:extLst>
              <a:ext uri="{FF2B5EF4-FFF2-40B4-BE49-F238E27FC236}">
                <a16:creationId xmlns:a16="http://schemas.microsoft.com/office/drawing/2014/main" id="{A8E9AF51-9FB4-1C3E-03D6-20CF2F98E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22" y="4966525"/>
            <a:ext cx="216052" cy="2997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CCB904E-021B-D81F-B8C3-E110F1E11334}"/>
              </a:ext>
            </a:extLst>
          </p:cNvPr>
          <p:cNvSpPr txBox="1"/>
          <p:nvPr/>
        </p:nvSpPr>
        <p:spPr>
          <a:xfrm>
            <a:off x="3661255" y="2104197"/>
            <a:ext cx="211261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00" b="1" dirty="0">
                <a:latin typeface="Arial" pitchFamily="34" charset="0"/>
              </a:rPr>
              <a:t>Petition</a:t>
            </a:r>
          </a:p>
          <a:p>
            <a:endParaRPr lang="de-DE" sz="1000" b="1" dirty="0">
              <a:latin typeface="Arial" pitchFamily="34" charset="0"/>
            </a:endParaRPr>
          </a:p>
          <a:p>
            <a:r>
              <a:rPr lang="de-DE" sz="1000" b="1" dirty="0">
                <a:latin typeface="Arial" pitchFamily="34" charset="0"/>
              </a:rPr>
              <a:t>XY</a:t>
            </a:r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D6C39AF1-E0CC-A4FF-6041-B2AA40EFD1A4}"/>
              </a:ext>
            </a:extLst>
          </p:cNvPr>
          <p:cNvGrpSpPr/>
          <p:nvPr/>
        </p:nvGrpSpPr>
        <p:grpSpPr>
          <a:xfrm>
            <a:off x="7846684" y="1792496"/>
            <a:ext cx="3888431" cy="4162950"/>
            <a:chOff x="7289021" y="1586421"/>
            <a:chExt cx="4783643" cy="4162950"/>
          </a:xfrm>
        </p:grpSpPr>
        <p:sp>
          <p:nvSpPr>
            <p:cNvPr id="123" name="Flussdiagramm: Verbinder 122">
              <a:extLst>
                <a:ext uri="{FF2B5EF4-FFF2-40B4-BE49-F238E27FC236}">
                  <a16:creationId xmlns:a16="http://schemas.microsoft.com/office/drawing/2014/main" id="{121F0C01-A96A-2009-A2EF-978BA0D618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89021" y="1586421"/>
              <a:ext cx="4783643" cy="416295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tx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5" name="Flussdiagramm: Prozess 24">
              <a:extLst>
                <a:ext uri="{FF2B5EF4-FFF2-40B4-BE49-F238E27FC236}">
                  <a16:creationId xmlns:a16="http://schemas.microsoft.com/office/drawing/2014/main" id="{ACD3D460-C420-F966-19EC-AB41CCDF88F3}"/>
                </a:ext>
              </a:extLst>
            </p:cNvPr>
            <p:cNvSpPr/>
            <p:nvPr/>
          </p:nvSpPr>
          <p:spPr bwMode="auto">
            <a:xfrm rot="5400000">
              <a:off x="8785490" y="2203931"/>
              <a:ext cx="1765163" cy="3628374"/>
            </a:xfrm>
            <a:prstGeom prst="flowChartProcess">
              <a:avLst/>
            </a:prstGeom>
            <a:solidFill>
              <a:schemeClr val="accent3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3117BFB4-30F5-0DE0-3E54-06B21346D828}"/>
                </a:ext>
              </a:extLst>
            </p:cNvPr>
            <p:cNvSpPr/>
            <p:nvPr/>
          </p:nvSpPr>
          <p:spPr bwMode="auto">
            <a:xfrm>
              <a:off x="8052018" y="4069066"/>
              <a:ext cx="3261774" cy="7462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40FD8823-3446-66B3-BEE9-BB7354AFFADB}"/>
                </a:ext>
              </a:extLst>
            </p:cNvPr>
            <p:cNvSpPr txBox="1"/>
            <p:nvPr/>
          </p:nvSpPr>
          <p:spPr>
            <a:xfrm>
              <a:off x="8036684" y="4288639"/>
              <a:ext cx="763856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06ACEE3-0FA5-873A-A1BF-DB294BDDDC47}"/>
                </a:ext>
              </a:extLst>
            </p:cNvPr>
            <p:cNvSpPr/>
            <p:nvPr/>
          </p:nvSpPr>
          <p:spPr bwMode="auto">
            <a:xfrm>
              <a:off x="8807388" y="4155358"/>
              <a:ext cx="590809" cy="5507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29" name="Grafik 28" descr="Zahnräder mit einfarbiger Füllung">
              <a:extLst>
                <a:ext uri="{FF2B5EF4-FFF2-40B4-BE49-F238E27FC236}">
                  <a16:creationId xmlns:a16="http://schemas.microsoft.com/office/drawing/2014/main" id="{66AA6A66-30EE-C634-FEC2-C8087DF90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56700" y="4189027"/>
              <a:ext cx="332321" cy="262969"/>
            </a:xfrm>
            <a:prstGeom prst="rect">
              <a:avLst/>
            </a:prstGeom>
          </p:spPr>
        </p:pic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C6C1EA49-ED5E-C498-3E74-AF0C4792D6F7}"/>
                </a:ext>
              </a:extLst>
            </p:cNvPr>
            <p:cNvSpPr txBox="1"/>
            <p:nvPr/>
          </p:nvSpPr>
          <p:spPr>
            <a:xfrm>
              <a:off x="8750197" y="4398104"/>
              <a:ext cx="70519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err="1">
                  <a:latin typeface="Arial" pitchFamily="34" charset="0"/>
                </a:rPr>
                <a:t>Authen-tication</a:t>
              </a:r>
              <a:endParaRPr lang="en-US" sz="700" b="1" dirty="0">
                <a:latin typeface="Arial" pitchFamily="34" charset="0"/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E6479769-E3BF-6EBE-FE4F-74936F0BC8A7}"/>
                </a:ext>
              </a:extLst>
            </p:cNvPr>
            <p:cNvSpPr/>
            <p:nvPr/>
          </p:nvSpPr>
          <p:spPr bwMode="auto">
            <a:xfrm>
              <a:off x="9561722" y="4162562"/>
              <a:ext cx="590809" cy="5507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4BB5A99D-6A02-D3B5-264C-7444CDD2046A}"/>
                </a:ext>
              </a:extLst>
            </p:cNvPr>
            <p:cNvSpPr txBox="1"/>
            <p:nvPr/>
          </p:nvSpPr>
          <p:spPr>
            <a:xfrm>
              <a:off x="9481459" y="4405307"/>
              <a:ext cx="70519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latin typeface="Arial" pitchFamily="34" charset="0"/>
                </a:rPr>
                <a:t>User </a:t>
              </a:r>
            </a:p>
            <a:p>
              <a:pPr algn="ctr"/>
              <a:r>
                <a:rPr lang="en-US" sz="700" b="1" dirty="0">
                  <a:latin typeface="Arial" pitchFamily="34" charset="0"/>
                </a:rPr>
                <a:t>DB</a:t>
              </a:r>
            </a:p>
          </p:txBody>
        </p:sp>
        <p:pic>
          <p:nvPicPr>
            <p:cNvPr id="38" name="Grafik 37" descr="Datenbank mit einfarbiger Füllung">
              <a:extLst>
                <a:ext uri="{FF2B5EF4-FFF2-40B4-BE49-F238E27FC236}">
                  <a16:creationId xmlns:a16="http://schemas.microsoft.com/office/drawing/2014/main" id="{947BD560-3287-9FC7-EF9D-6B58CE37B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67117" y="4182076"/>
              <a:ext cx="357730" cy="283076"/>
            </a:xfrm>
            <a:prstGeom prst="rect">
              <a:avLst/>
            </a:prstGeom>
          </p:spPr>
        </p:pic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D92B8FA4-E1D7-F42E-DD68-1DB6F3F65D0B}"/>
                </a:ext>
              </a:extLst>
            </p:cNvPr>
            <p:cNvSpPr/>
            <p:nvPr/>
          </p:nvSpPr>
          <p:spPr bwMode="auto">
            <a:xfrm>
              <a:off x="10327475" y="4175021"/>
              <a:ext cx="590809" cy="5507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7431FA00-B794-3122-DFB4-E87549FADD2F}"/>
                </a:ext>
              </a:extLst>
            </p:cNvPr>
            <p:cNvSpPr txBox="1"/>
            <p:nvPr/>
          </p:nvSpPr>
          <p:spPr>
            <a:xfrm>
              <a:off x="10270284" y="4417767"/>
              <a:ext cx="70519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latin typeface="Arial" pitchFamily="34" charset="0"/>
                </a:rPr>
                <a:t>Open Data API</a:t>
              </a:r>
            </a:p>
          </p:txBody>
        </p:sp>
        <p:pic>
          <p:nvPicPr>
            <p:cNvPr id="44" name="Grafik 43" descr="Internet der Dinge Silhouette">
              <a:extLst>
                <a:ext uri="{FF2B5EF4-FFF2-40B4-BE49-F238E27FC236}">
                  <a16:creationId xmlns:a16="http://schemas.microsoft.com/office/drawing/2014/main" id="{1F0216F2-7989-1D66-AB39-67841A889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468404" y="4174907"/>
              <a:ext cx="366602" cy="290096"/>
            </a:xfrm>
            <a:prstGeom prst="rect">
              <a:avLst/>
            </a:prstGeom>
          </p:spPr>
        </p:pic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B6856FA8-302A-D02D-B09E-9E5C6538FDE3}"/>
                </a:ext>
              </a:extLst>
            </p:cNvPr>
            <p:cNvSpPr txBox="1"/>
            <p:nvPr/>
          </p:nvSpPr>
          <p:spPr>
            <a:xfrm>
              <a:off x="10508201" y="4258399"/>
              <a:ext cx="313133" cy="1231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200" b="1" dirty="0">
                  <a:solidFill>
                    <a:schemeClr val="accent6"/>
                  </a:solidFill>
                  <a:latin typeface="Arial" pitchFamily="34" charset="0"/>
                </a:rPr>
                <a:t>API</a:t>
              </a:r>
            </a:p>
          </p:txBody>
        </p:sp>
        <p:pic>
          <p:nvPicPr>
            <p:cNvPr id="48" name="Grafik 47" descr="Internet der Dinge Silhouette">
              <a:extLst>
                <a:ext uri="{FF2B5EF4-FFF2-40B4-BE49-F238E27FC236}">
                  <a16:creationId xmlns:a16="http://schemas.microsoft.com/office/drawing/2014/main" id="{DC7496EA-A668-5456-E022-BFFC8B25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374532" y="3305224"/>
              <a:ext cx="703653" cy="556809"/>
            </a:xfrm>
            <a:prstGeom prst="rect">
              <a:avLst/>
            </a:prstGeom>
          </p:spPr>
        </p:pic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C12007B8-0307-604D-FA91-46F089482EBE}"/>
                </a:ext>
              </a:extLst>
            </p:cNvPr>
            <p:cNvSpPr txBox="1"/>
            <p:nvPr/>
          </p:nvSpPr>
          <p:spPr>
            <a:xfrm>
              <a:off x="9529465" y="3506352"/>
              <a:ext cx="398433" cy="1846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600" b="1" dirty="0">
                  <a:solidFill>
                    <a:schemeClr val="accent6"/>
                  </a:solidFill>
                  <a:latin typeface="Arial" pitchFamily="34" charset="0"/>
                </a:rPr>
                <a:t>API</a:t>
              </a:r>
            </a:p>
          </p:txBody>
        </p:sp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C8A4CBE6-6BED-4FA8-65EF-0A029D9C5B6C}"/>
                </a:ext>
              </a:extLst>
            </p:cNvPr>
            <p:cNvGrpSpPr/>
            <p:nvPr/>
          </p:nvGrpSpPr>
          <p:grpSpPr>
            <a:xfrm>
              <a:off x="10291979" y="3477267"/>
              <a:ext cx="1188377" cy="530887"/>
              <a:chOff x="10291222" y="3444096"/>
              <a:chExt cx="1188377" cy="530887"/>
            </a:xfrm>
          </p:grpSpPr>
          <p:pic>
            <p:nvPicPr>
              <p:cNvPr id="50" name="Grafik 49" descr="Dokument mit einfarbiger Füllung">
                <a:extLst>
                  <a:ext uri="{FF2B5EF4-FFF2-40B4-BE49-F238E27FC236}">
                    <a16:creationId xmlns:a16="http://schemas.microsoft.com/office/drawing/2014/main" id="{8A30E4FF-8EF8-6CAF-1888-2974EB6F2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10651082" y="3444096"/>
                <a:ext cx="468656" cy="370852"/>
              </a:xfrm>
              <a:prstGeom prst="rect">
                <a:avLst/>
              </a:prstGeom>
            </p:spPr>
          </p:pic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0DA127D1-F59B-4C33-932B-5401F708393B}"/>
                  </a:ext>
                </a:extLst>
              </p:cNvPr>
              <p:cNvSpPr txBox="1"/>
              <p:nvPr/>
            </p:nvSpPr>
            <p:spPr>
              <a:xfrm>
                <a:off x="10291222" y="3759539"/>
                <a:ext cx="1188377" cy="2154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800" b="1" dirty="0" err="1">
                    <a:latin typeface="Arial" pitchFamily="34" charset="0"/>
                  </a:rPr>
                  <a:t>Documentation</a:t>
                </a:r>
                <a:endParaRPr lang="de-DE" sz="800" b="1" dirty="0">
                  <a:latin typeface="Arial" pitchFamily="34" charset="0"/>
                </a:endParaRPr>
              </a:p>
            </p:txBody>
          </p:sp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0ABECC03-7DF4-D627-135E-5F3CE6A866A5}"/>
                </a:ext>
              </a:extLst>
            </p:cNvPr>
            <p:cNvGrpSpPr/>
            <p:nvPr/>
          </p:nvGrpSpPr>
          <p:grpSpPr>
            <a:xfrm>
              <a:off x="8032363" y="3459250"/>
              <a:ext cx="1000708" cy="606531"/>
              <a:chOff x="8031606" y="3408063"/>
              <a:chExt cx="1000708" cy="606531"/>
            </a:xfrm>
          </p:grpSpPr>
          <p:pic>
            <p:nvPicPr>
              <p:cNvPr id="52" name="Grafik 51" descr="Bank mit einfarbiger Füllung">
                <a:extLst>
                  <a:ext uri="{FF2B5EF4-FFF2-40B4-BE49-F238E27FC236}">
                    <a16:creationId xmlns:a16="http://schemas.microsoft.com/office/drawing/2014/main" id="{12759711-6BDA-D5B7-6311-E7E1A7C3B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252096" y="3408063"/>
                <a:ext cx="559728" cy="442919"/>
              </a:xfrm>
              <a:prstGeom prst="rect">
                <a:avLst/>
              </a:prstGeom>
            </p:spPr>
          </p:pic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8FFE3E93-DACE-9D00-414E-E67B74D46E3A}"/>
                  </a:ext>
                </a:extLst>
              </p:cNvPr>
              <p:cNvSpPr txBox="1"/>
              <p:nvPr/>
            </p:nvSpPr>
            <p:spPr>
              <a:xfrm>
                <a:off x="8031606" y="3799150"/>
                <a:ext cx="1000708" cy="2154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800" b="1" dirty="0" err="1">
                    <a:latin typeface="Arial" pitchFamily="34" charset="0"/>
                  </a:rPr>
                  <a:t>Governance</a:t>
                </a:r>
                <a:endParaRPr lang="de-DE" sz="800" b="1" dirty="0">
                  <a:latin typeface="Arial" pitchFamily="34" charset="0"/>
                </a:endParaRPr>
              </a:p>
            </p:txBody>
          </p:sp>
        </p:grp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1C7BD2E6-F1BB-739A-9EF4-9FDD4A77917B}"/>
                </a:ext>
              </a:extLst>
            </p:cNvPr>
            <p:cNvSpPr txBox="1"/>
            <p:nvPr/>
          </p:nvSpPr>
          <p:spPr>
            <a:xfrm>
              <a:off x="7945136" y="3160352"/>
              <a:ext cx="1269143" cy="251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Arial" pitchFamily="34" charset="0"/>
                </a:rPr>
                <a:t>Boundary</a:t>
              </a:r>
            </a:p>
          </p:txBody>
        </p:sp>
        <p:cxnSp>
          <p:nvCxnSpPr>
            <p:cNvPr id="56" name="Gerade Verbindung mit Pfeil 55">
              <a:extLst>
                <a:ext uri="{FF2B5EF4-FFF2-40B4-BE49-F238E27FC236}">
                  <a16:creationId xmlns:a16="http://schemas.microsoft.com/office/drawing/2014/main" id="{B106591A-2CBC-56F2-F0E6-1D3B8690B211}"/>
                </a:ext>
              </a:extLst>
            </p:cNvPr>
            <p:cNvCxnSpPr>
              <a:cxnSpLocks/>
              <a:stCxn id="28" idx="0"/>
              <a:endCxn id="48" idx="2"/>
            </p:cNvCxnSpPr>
            <p:nvPr/>
          </p:nvCxnSpPr>
          <p:spPr bwMode="auto">
            <a:xfrm flipV="1">
              <a:off x="9102793" y="3862033"/>
              <a:ext cx="623566" cy="293325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Gerade Verbindung mit Pfeil 59">
              <a:extLst>
                <a:ext uri="{FF2B5EF4-FFF2-40B4-BE49-F238E27FC236}">
                  <a16:creationId xmlns:a16="http://schemas.microsoft.com/office/drawing/2014/main" id="{EFC01264-B028-5F26-FBCD-4571DF189497}"/>
                </a:ext>
              </a:extLst>
            </p:cNvPr>
            <p:cNvCxnSpPr>
              <a:cxnSpLocks/>
              <a:stCxn id="34" idx="0"/>
              <a:endCxn id="48" idx="2"/>
            </p:cNvCxnSpPr>
            <p:nvPr/>
          </p:nvCxnSpPr>
          <p:spPr bwMode="auto">
            <a:xfrm flipH="1" flipV="1">
              <a:off x="9726359" y="3862033"/>
              <a:ext cx="130768" cy="300529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>
              <a:extLst>
                <a:ext uri="{FF2B5EF4-FFF2-40B4-BE49-F238E27FC236}">
                  <a16:creationId xmlns:a16="http://schemas.microsoft.com/office/drawing/2014/main" id="{D6BAE87E-D963-51A6-A12F-21E558E67913}"/>
                </a:ext>
              </a:extLst>
            </p:cNvPr>
            <p:cNvCxnSpPr>
              <a:cxnSpLocks/>
              <a:stCxn id="44" idx="0"/>
              <a:endCxn id="48" idx="2"/>
            </p:cNvCxnSpPr>
            <p:nvPr/>
          </p:nvCxnSpPr>
          <p:spPr bwMode="auto">
            <a:xfrm flipH="1" flipV="1">
              <a:off x="9726359" y="3862033"/>
              <a:ext cx="925347" cy="312875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D8E13E31-7C55-69C9-63E7-96887847BADF}"/>
                </a:ext>
              </a:extLst>
            </p:cNvPr>
            <p:cNvGrpSpPr/>
            <p:nvPr/>
          </p:nvGrpSpPr>
          <p:grpSpPr>
            <a:xfrm>
              <a:off x="8131119" y="2030035"/>
              <a:ext cx="3258436" cy="899489"/>
              <a:chOff x="8145403" y="1536993"/>
              <a:chExt cx="3339722" cy="1102123"/>
            </a:xfrm>
          </p:grpSpPr>
          <p:grpSp>
            <p:nvGrpSpPr>
              <p:cNvPr id="125" name="Gruppieren 124">
                <a:extLst>
                  <a:ext uri="{FF2B5EF4-FFF2-40B4-BE49-F238E27FC236}">
                    <a16:creationId xmlns:a16="http://schemas.microsoft.com/office/drawing/2014/main" id="{B2FBA2A8-43DC-43C3-6DE6-0D172A43BD25}"/>
                  </a:ext>
                </a:extLst>
              </p:cNvPr>
              <p:cNvGrpSpPr/>
              <p:nvPr/>
            </p:nvGrpSpPr>
            <p:grpSpPr>
              <a:xfrm>
                <a:off x="10065660" y="1536993"/>
                <a:ext cx="1419465" cy="1102123"/>
                <a:chOff x="9796918" y="1532463"/>
                <a:chExt cx="1419465" cy="1102123"/>
              </a:xfrm>
            </p:grpSpPr>
            <p:pic>
              <p:nvPicPr>
                <p:cNvPr id="75" name="Grafik 74" descr="Internet mit einfarbiger Füllung">
                  <a:extLst>
                    <a:ext uri="{FF2B5EF4-FFF2-40B4-BE49-F238E27FC236}">
                      <a16:creationId xmlns:a16="http://schemas.microsoft.com/office/drawing/2014/main" id="{339B9311-B042-BED4-C26D-F4FB37F151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35041" y="1922062"/>
                  <a:ext cx="714909" cy="712524"/>
                </a:xfrm>
                <a:prstGeom prst="rect">
                  <a:avLst/>
                </a:prstGeom>
              </p:spPr>
            </p:pic>
            <p:sp>
              <p:nvSpPr>
                <p:cNvPr id="76" name="Textfeld 75">
                  <a:extLst>
                    <a:ext uri="{FF2B5EF4-FFF2-40B4-BE49-F238E27FC236}">
                      <a16:creationId xmlns:a16="http://schemas.microsoft.com/office/drawing/2014/main" id="{073A6A09-EDB2-FA68-7A67-1C586BC680D8}"/>
                    </a:ext>
                  </a:extLst>
                </p:cNvPr>
                <p:cNvSpPr txBox="1"/>
                <p:nvPr/>
              </p:nvSpPr>
              <p:spPr>
                <a:xfrm>
                  <a:off x="9796918" y="1532463"/>
                  <a:ext cx="1419465" cy="5845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latin typeface="Arial" pitchFamily="34" charset="0"/>
                    </a:rPr>
                    <a:t>3rd Party App:  Public Leisure </a:t>
                  </a:r>
                </a:p>
                <a:p>
                  <a:pPr algn="ctr"/>
                  <a:r>
                    <a:rPr lang="en-US" sz="800" b="1" dirty="0">
                      <a:latin typeface="Arial" pitchFamily="34" charset="0"/>
                    </a:rPr>
                    <a:t>Facilities Locator</a:t>
                  </a:r>
                </a:p>
              </p:txBody>
            </p:sp>
          </p:grpSp>
          <p:grpSp>
            <p:nvGrpSpPr>
              <p:cNvPr id="126" name="Gruppieren 125">
                <a:extLst>
                  <a:ext uri="{FF2B5EF4-FFF2-40B4-BE49-F238E27FC236}">
                    <a16:creationId xmlns:a16="http://schemas.microsoft.com/office/drawing/2014/main" id="{6E78B651-0605-8FD5-3927-2570108D4AF2}"/>
                  </a:ext>
                </a:extLst>
              </p:cNvPr>
              <p:cNvGrpSpPr/>
              <p:nvPr/>
            </p:nvGrpSpPr>
            <p:grpSpPr>
              <a:xfrm>
                <a:off x="9107876" y="1698554"/>
                <a:ext cx="1007638" cy="940562"/>
                <a:chOff x="8926944" y="1703085"/>
                <a:chExt cx="1007638" cy="940562"/>
              </a:xfrm>
            </p:grpSpPr>
            <p:pic>
              <p:nvPicPr>
                <p:cNvPr id="77" name="Grafik 76" descr="Internet mit einfarbiger Füllung">
                  <a:extLst>
                    <a:ext uri="{FF2B5EF4-FFF2-40B4-BE49-F238E27FC236}">
                      <a16:creationId xmlns:a16="http://schemas.microsoft.com/office/drawing/2014/main" id="{BE34A04C-B015-76F4-5AB5-A63E57681B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40249" y="1931123"/>
                  <a:ext cx="714909" cy="712524"/>
                </a:xfrm>
                <a:prstGeom prst="rect">
                  <a:avLst/>
                </a:prstGeom>
              </p:spPr>
            </p:pic>
            <p:sp>
              <p:nvSpPr>
                <p:cNvPr id="78" name="Textfeld 77">
                  <a:extLst>
                    <a:ext uri="{FF2B5EF4-FFF2-40B4-BE49-F238E27FC236}">
                      <a16:creationId xmlns:a16="http://schemas.microsoft.com/office/drawing/2014/main" id="{C21BE067-6C76-19DD-6AAB-193083705CC8}"/>
                    </a:ext>
                  </a:extLst>
                </p:cNvPr>
                <p:cNvSpPr txBox="1"/>
                <p:nvPr/>
              </p:nvSpPr>
              <p:spPr>
                <a:xfrm>
                  <a:off x="8926944" y="1703085"/>
                  <a:ext cx="1007638" cy="41482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latin typeface="Arial" pitchFamily="34" charset="0"/>
                    </a:rPr>
                    <a:t>Justice Department</a:t>
                  </a:r>
                </a:p>
              </p:txBody>
            </p:sp>
          </p:grpSp>
          <p:grpSp>
            <p:nvGrpSpPr>
              <p:cNvPr id="127" name="Gruppieren 126">
                <a:extLst>
                  <a:ext uri="{FF2B5EF4-FFF2-40B4-BE49-F238E27FC236}">
                    <a16:creationId xmlns:a16="http://schemas.microsoft.com/office/drawing/2014/main" id="{2F20A0EA-CB59-8F4D-81CD-BACFA37E79DD}"/>
                  </a:ext>
                </a:extLst>
              </p:cNvPr>
              <p:cNvGrpSpPr/>
              <p:nvPr/>
            </p:nvGrpSpPr>
            <p:grpSpPr>
              <a:xfrm>
                <a:off x="8145403" y="1842778"/>
                <a:ext cx="851189" cy="796338"/>
                <a:chOff x="7876661" y="1842117"/>
                <a:chExt cx="851189" cy="796338"/>
              </a:xfrm>
            </p:grpSpPr>
            <p:sp>
              <p:nvSpPr>
                <p:cNvPr id="79" name="Textfeld 78">
                  <a:extLst>
                    <a:ext uri="{FF2B5EF4-FFF2-40B4-BE49-F238E27FC236}">
                      <a16:creationId xmlns:a16="http://schemas.microsoft.com/office/drawing/2014/main" id="{6D6DF011-3AFE-0D33-FF1E-78F00AC56ED3}"/>
                    </a:ext>
                  </a:extLst>
                </p:cNvPr>
                <p:cNvSpPr txBox="1"/>
                <p:nvPr/>
              </p:nvSpPr>
              <p:spPr>
                <a:xfrm>
                  <a:off x="7876661" y="1842117"/>
                  <a:ext cx="851189" cy="26397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latin typeface="Arial" pitchFamily="34" charset="0"/>
                    </a:rPr>
                    <a:t>DMV</a:t>
                  </a:r>
                </a:p>
              </p:txBody>
            </p:sp>
            <p:pic>
              <p:nvPicPr>
                <p:cNvPr id="89" name="Grafik 88" descr="Internet mit einfarbiger Füllung">
                  <a:extLst>
                    <a:ext uri="{FF2B5EF4-FFF2-40B4-BE49-F238E27FC236}">
                      <a16:creationId xmlns:a16="http://schemas.microsoft.com/office/drawing/2014/main" id="{435BC61B-F4F5-A061-FB7A-247DC2520A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44801" y="1925931"/>
                  <a:ext cx="714909" cy="712524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90" name="Gerade Verbindung mit Pfeil 89">
              <a:extLst>
                <a:ext uri="{FF2B5EF4-FFF2-40B4-BE49-F238E27FC236}">
                  <a16:creationId xmlns:a16="http://schemas.microsoft.com/office/drawing/2014/main" id="{12F0ACED-D4C0-FE8D-51E8-2E07FEBFD1EE}"/>
                </a:ext>
              </a:extLst>
            </p:cNvPr>
            <p:cNvCxnSpPr>
              <a:cxnSpLocks/>
              <a:stCxn id="48" idx="0"/>
              <a:endCxn id="89" idx="2"/>
            </p:cNvCxnSpPr>
            <p:nvPr/>
          </p:nvCxnSpPr>
          <p:spPr bwMode="auto">
            <a:xfrm flipH="1" flipV="1">
              <a:off x="8546353" y="2929524"/>
              <a:ext cx="1180006" cy="375700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Gerade Verbindung mit Pfeil 94">
              <a:extLst>
                <a:ext uri="{FF2B5EF4-FFF2-40B4-BE49-F238E27FC236}">
                  <a16:creationId xmlns:a16="http://schemas.microsoft.com/office/drawing/2014/main" id="{4C5F28D3-A72F-78D6-4DEF-EAF57A2C7737}"/>
                </a:ext>
              </a:extLst>
            </p:cNvPr>
            <p:cNvCxnSpPr>
              <a:cxnSpLocks/>
              <a:stCxn id="48" idx="0"/>
              <a:endCxn id="77" idx="2"/>
            </p:cNvCxnSpPr>
            <p:nvPr/>
          </p:nvCxnSpPr>
          <p:spPr bwMode="auto">
            <a:xfrm flipH="1" flipV="1">
              <a:off x="9529465" y="2929524"/>
              <a:ext cx="196893" cy="375700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Gerade Verbindung mit Pfeil 100">
              <a:extLst>
                <a:ext uri="{FF2B5EF4-FFF2-40B4-BE49-F238E27FC236}">
                  <a16:creationId xmlns:a16="http://schemas.microsoft.com/office/drawing/2014/main" id="{BF785911-2172-045F-3D97-349AF8BC1B5A}"/>
                </a:ext>
              </a:extLst>
            </p:cNvPr>
            <p:cNvCxnSpPr>
              <a:cxnSpLocks/>
              <a:stCxn id="48" idx="0"/>
              <a:endCxn id="75" idx="2"/>
            </p:cNvCxnSpPr>
            <p:nvPr/>
          </p:nvCxnSpPr>
          <p:spPr bwMode="auto">
            <a:xfrm flipV="1">
              <a:off x="9726359" y="2929524"/>
              <a:ext cx="956925" cy="375700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8" name="Grafik 107" descr="Programmierer mit einfarbiger Füllung">
              <a:extLst>
                <a:ext uri="{FF2B5EF4-FFF2-40B4-BE49-F238E27FC236}">
                  <a16:creationId xmlns:a16="http://schemas.microsoft.com/office/drawing/2014/main" id="{2B131E7C-1658-4A59-BD4F-4604F2CC2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1265662" y="2503720"/>
              <a:ext cx="496938" cy="393233"/>
            </a:xfrm>
            <a:prstGeom prst="rect">
              <a:avLst/>
            </a:prstGeom>
          </p:spPr>
        </p:pic>
        <p:cxnSp>
          <p:nvCxnSpPr>
            <p:cNvPr id="110" name="Gerade Verbindung mit Pfeil 109">
              <a:extLst>
                <a:ext uri="{FF2B5EF4-FFF2-40B4-BE49-F238E27FC236}">
                  <a16:creationId xmlns:a16="http://schemas.microsoft.com/office/drawing/2014/main" id="{8D1E7C2B-4FEF-723B-EA15-EF32AE8423AE}"/>
                </a:ext>
              </a:extLst>
            </p:cNvPr>
            <p:cNvCxnSpPr>
              <a:cxnSpLocks/>
              <a:stCxn id="108" idx="1"/>
              <a:endCxn id="75" idx="3"/>
            </p:cNvCxnSpPr>
            <p:nvPr/>
          </p:nvCxnSpPr>
          <p:spPr bwMode="auto">
            <a:xfrm flipH="1" flipV="1">
              <a:off x="11032037" y="2638763"/>
              <a:ext cx="233625" cy="61573"/>
            </a:xfrm>
            <a:prstGeom prst="straightConnector1">
              <a:avLst/>
            </a:prstGeom>
            <a:ln>
              <a:prstDash val="dash"/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8E0E5CC7-4EF2-BF45-DB8A-331CDBD7F7DB}"/>
                </a:ext>
              </a:extLst>
            </p:cNvPr>
            <p:cNvSpPr txBox="1"/>
            <p:nvPr/>
          </p:nvSpPr>
          <p:spPr>
            <a:xfrm>
              <a:off x="8545981" y="5164047"/>
              <a:ext cx="2360753" cy="251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</a:rPr>
                <a:t>Periphery / Ecosystem</a:t>
              </a:r>
            </a:p>
          </p:txBody>
        </p:sp>
      </p:grpSp>
      <p:sp>
        <p:nvSpPr>
          <p:cNvPr id="58" name="Textfeld 57">
            <a:extLst>
              <a:ext uri="{FF2B5EF4-FFF2-40B4-BE49-F238E27FC236}">
                <a16:creationId xmlns:a16="http://schemas.microsoft.com/office/drawing/2014/main" id="{30AFC145-6C60-BBA3-9E57-BF5459FFED26}"/>
              </a:ext>
            </a:extLst>
          </p:cNvPr>
          <p:cNvSpPr txBox="1"/>
          <p:nvPr/>
        </p:nvSpPr>
        <p:spPr>
          <a:xfrm>
            <a:off x="7978052" y="1057285"/>
            <a:ext cx="340557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latin typeface="Arial" pitchFamily="34" charset="0"/>
              </a:rPr>
              <a:t>Platform-Oriented</a:t>
            </a:r>
            <a:r>
              <a:rPr lang="de-DE" b="1" dirty="0">
                <a:latin typeface="Arial" pitchFamily="34" charset="0"/>
              </a:rPr>
              <a:t> Architecture in </a:t>
            </a:r>
            <a:r>
              <a:rPr lang="de-DE" b="1" dirty="0" err="1">
                <a:latin typeface="Arial" pitchFamily="34" charset="0"/>
              </a:rPr>
              <a:t>public</a:t>
            </a:r>
            <a:r>
              <a:rPr lang="de-DE" b="1" dirty="0">
                <a:latin typeface="Arial" pitchFamily="34" charset="0"/>
              </a:rPr>
              <a:t> </a:t>
            </a:r>
            <a:r>
              <a:rPr lang="de-DE" b="1" dirty="0" err="1">
                <a:latin typeface="Arial" pitchFamily="34" charset="0"/>
              </a:rPr>
              <a:t>sector</a:t>
            </a:r>
            <a:endParaRPr lang="de-DE" b="1" dirty="0">
              <a:latin typeface="Arial" pitchFamily="34" charset="0"/>
            </a:endParaRPr>
          </a:p>
        </p:txBody>
      </p:sp>
      <p:graphicFrame>
        <p:nvGraphicFramePr>
          <p:cNvPr id="16" name="Tabelle 178">
            <a:extLst>
              <a:ext uri="{FF2B5EF4-FFF2-40B4-BE49-F238E27FC236}">
                <a16:creationId xmlns:a16="http://schemas.microsoft.com/office/drawing/2014/main" id="{524B1007-2B1A-7032-0362-AB3222361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349299"/>
              </p:ext>
            </p:extLst>
          </p:nvPr>
        </p:nvGraphicFramePr>
        <p:xfrm>
          <a:off x="4638977" y="4068108"/>
          <a:ext cx="2720741" cy="2057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48">
                  <a:extLst>
                    <a:ext uri="{9D8B030D-6E8A-4147-A177-3AD203B41FA5}">
                      <a16:colId xmlns:a16="http://schemas.microsoft.com/office/drawing/2014/main" val="1959217042"/>
                    </a:ext>
                  </a:extLst>
                </a:gridCol>
                <a:gridCol w="578502">
                  <a:extLst>
                    <a:ext uri="{9D8B030D-6E8A-4147-A177-3AD203B41FA5}">
                      <a16:colId xmlns:a16="http://schemas.microsoft.com/office/drawing/2014/main" val="2266212672"/>
                    </a:ext>
                  </a:extLst>
                </a:gridCol>
                <a:gridCol w="586082">
                  <a:extLst>
                    <a:ext uri="{9D8B030D-6E8A-4147-A177-3AD203B41FA5}">
                      <a16:colId xmlns:a16="http://schemas.microsoft.com/office/drawing/2014/main" val="194474403"/>
                    </a:ext>
                  </a:extLst>
                </a:gridCol>
                <a:gridCol w="515171">
                  <a:extLst>
                    <a:ext uri="{9D8B030D-6E8A-4147-A177-3AD203B41FA5}">
                      <a16:colId xmlns:a16="http://schemas.microsoft.com/office/drawing/2014/main" val="3324500893"/>
                    </a:ext>
                  </a:extLst>
                </a:gridCol>
                <a:gridCol w="518238">
                  <a:extLst>
                    <a:ext uri="{9D8B030D-6E8A-4147-A177-3AD203B41FA5}">
                      <a16:colId xmlns:a16="http://schemas.microsoft.com/office/drawing/2014/main" val="2464019226"/>
                    </a:ext>
                  </a:extLst>
                </a:gridCol>
              </a:tblGrid>
              <a:tr h="146951">
                <a:tc rowSpan="2">
                  <a:txBody>
                    <a:bodyPr/>
                    <a:lstStyle/>
                    <a:p>
                      <a:r>
                        <a:rPr lang="de-DE" sz="300" b="1" dirty="0">
                          <a:solidFill>
                            <a:schemeClr val="bg1"/>
                          </a:solidFill>
                        </a:rPr>
                        <a:t>Dimension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300" b="1" dirty="0" err="1"/>
                        <a:t>Decompose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300" b="1" dirty="0" err="1"/>
                        <a:t>Recompose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541804"/>
                  </a:ext>
                </a:extLst>
              </a:tr>
              <a:tr h="205732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00" b="1" dirty="0">
                          <a:solidFill>
                            <a:schemeClr val="bg1"/>
                          </a:solidFill>
                        </a:rPr>
                        <a:t>1. Status Quo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00" b="1">
                          <a:solidFill>
                            <a:schemeClr val="bg1"/>
                          </a:solidFill>
                        </a:rPr>
                        <a:t>2. Infrastructure </a:t>
                      </a:r>
                    </a:p>
                    <a:p>
                      <a:r>
                        <a:rPr lang="de-DE" sz="300" b="1">
                          <a:solidFill>
                            <a:schemeClr val="bg1"/>
                          </a:solidFill>
                        </a:rPr>
                        <a:t>decomposition</a:t>
                      </a:r>
                      <a:endParaRPr lang="de-DE" sz="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00" b="1">
                          <a:solidFill>
                            <a:schemeClr val="bg1"/>
                          </a:solidFill>
                        </a:rPr>
                        <a:t>3. Platform interpretation </a:t>
                      </a:r>
                      <a:endParaRPr lang="de-DE" sz="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00" b="1" dirty="0">
                          <a:solidFill>
                            <a:schemeClr val="bg1"/>
                          </a:solidFill>
                        </a:rPr>
                        <a:t>4. Assessment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099792"/>
                  </a:ext>
                </a:extLst>
              </a:tr>
              <a:tr h="440854">
                <a:tc>
                  <a:txBody>
                    <a:bodyPr/>
                    <a:lstStyle/>
                    <a:p>
                      <a:r>
                        <a:rPr lang="de-DE" sz="300" b="1" dirty="0" err="1">
                          <a:solidFill>
                            <a:schemeClr val="bg1"/>
                          </a:solidFill>
                        </a:rPr>
                        <a:t>Platform</a:t>
                      </a:r>
                      <a:r>
                        <a:rPr lang="de-DE" sz="3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300" b="1" dirty="0" err="1">
                          <a:solidFill>
                            <a:schemeClr val="bg1"/>
                          </a:solidFill>
                        </a:rPr>
                        <a:t>elements</a:t>
                      </a:r>
                      <a:endParaRPr lang="de-DE" sz="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00" b="1" dirty="0"/>
                        <a:t>i</a:t>
                      </a:r>
                      <a:r>
                        <a:rPr lang="en-US" sz="300" b="1" dirty="0" err="1"/>
                        <a:t>dentify</a:t>
                      </a:r>
                      <a:r>
                        <a:rPr lang="en-US" sz="300" b="1" dirty="0"/>
                        <a:t> the major components of the infrastructure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classify the components by importance to the infrastructure core use cases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map the components to platform core, boundary resources and ecosystem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infer recommendation for the improvement of the platform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395850"/>
                  </a:ext>
                </a:extLst>
              </a:tr>
              <a:tr h="382074">
                <a:tc>
                  <a:txBody>
                    <a:bodyPr/>
                    <a:lstStyle/>
                    <a:p>
                      <a:r>
                        <a:rPr lang="de-DE" sz="300" b="1" dirty="0" err="1">
                          <a:solidFill>
                            <a:schemeClr val="bg1"/>
                          </a:solidFill>
                        </a:rPr>
                        <a:t>Platform</a:t>
                      </a:r>
                      <a:r>
                        <a:rPr lang="de-DE" sz="3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300" b="1" dirty="0" err="1">
                          <a:solidFill>
                            <a:schemeClr val="bg1"/>
                          </a:solidFill>
                        </a:rPr>
                        <a:t>roles</a:t>
                      </a:r>
                      <a:endParaRPr lang="de-DE" sz="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identify the major actors of the infrastructure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classify the </a:t>
                      </a:r>
                    </a:p>
                    <a:p>
                      <a:r>
                        <a:rPr lang="en-US" sz="300" b="1" dirty="0"/>
                        <a:t>scenarios by </a:t>
                      </a:r>
                    </a:p>
                    <a:p>
                      <a:r>
                        <a:rPr lang="en-US" sz="300" b="1" dirty="0"/>
                        <a:t>infrastructure </a:t>
                      </a:r>
                    </a:p>
                    <a:p>
                      <a:r>
                        <a:rPr lang="en-US" sz="300" b="1" dirty="0"/>
                        <a:t>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map the actors </a:t>
                      </a:r>
                    </a:p>
                    <a:p>
                      <a:r>
                        <a:rPr lang="en-US" sz="300" b="1" dirty="0"/>
                        <a:t>to the roles of </a:t>
                      </a:r>
                    </a:p>
                    <a:p>
                      <a:r>
                        <a:rPr lang="en-US" sz="300" b="1" dirty="0"/>
                        <a:t>platform owner, </a:t>
                      </a:r>
                    </a:p>
                    <a:p>
                      <a:r>
                        <a:rPr lang="en-US" sz="300" b="1" dirty="0"/>
                        <a:t>complementor, </a:t>
                      </a:r>
                    </a:p>
                    <a:p>
                      <a:r>
                        <a:rPr lang="en-US" sz="300" b="1" dirty="0"/>
                        <a:t>user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infer </a:t>
                      </a:r>
                    </a:p>
                    <a:p>
                      <a:r>
                        <a:rPr lang="en-US" sz="300" b="1" dirty="0"/>
                        <a:t>recommendation </a:t>
                      </a:r>
                    </a:p>
                    <a:p>
                      <a:r>
                        <a:rPr lang="en-US" sz="300" b="1" dirty="0"/>
                        <a:t>for the </a:t>
                      </a:r>
                    </a:p>
                    <a:p>
                      <a:r>
                        <a:rPr lang="en-US" sz="300" b="1" dirty="0"/>
                        <a:t>improvement of </a:t>
                      </a:r>
                    </a:p>
                    <a:p>
                      <a:r>
                        <a:rPr lang="en-US" sz="300" b="1" dirty="0"/>
                        <a:t>the platform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108602"/>
                  </a:ext>
                </a:extLst>
              </a:tr>
              <a:tr h="440854">
                <a:tc>
                  <a:txBody>
                    <a:bodyPr/>
                    <a:lstStyle/>
                    <a:p>
                      <a:r>
                        <a:rPr lang="de-DE" sz="300" b="1" dirty="0" err="1">
                          <a:solidFill>
                            <a:schemeClr val="bg1"/>
                          </a:solidFill>
                        </a:rPr>
                        <a:t>Platform</a:t>
                      </a:r>
                      <a:r>
                        <a:rPr lang="de-DE" sz="3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300" b="1" dirty="0" err="1">
                          <a:solidFill>
                            <a:schemeClr val="bg1"/>
                          </a:solidFill>
                        </a:rPr>
                        <a:t>openness</a:t>
                      </a:r>
                      <a:endParaRPr lang="de-DE" sz="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identify the major usage scenarios of the infrastructure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classify the actors </a:t>
                      </a:r>
                    </a:p>
                    <a:p>
                      <a:r>
                        <a:rPr lang="en-US" sz="300" b="1" dirty="0"/>
                        <a:t>by their role</a:t>
                      </a:r>
                    </a:p>
                    <a:p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map the </a:t>
                      </a:r>
                    </a:p>
                    <a:p>
                      <a:r>
                        <a:rPr lang="en-US" sz="300" b="1" dirty="0"/>
                        <a:t>infrastructure </a:t>
                      </a:r>
                    </a:p>
                    <a:p>
                      <a:r>
                        <a:rPr lang="en-US" sz="300" b="1" dirty="0"/>
                        <a:t>services to </a:t>
                      </a:r>
                    </a:p>
                    <a:p>
                      <a:r>
                        <a:rPr lang="en-US" sz="300" b="1" dirty="0"/>
                        <a:t>openness </a:t>
                      </a:r>
                    </a:p>
                    <a:p>
                      <a:r>
                        <a:rPr lang="en-US" sz="300" b="1" dirty="0"/>
                        <a:t>participation and </a:t>
                      </a:r>
                    </a:p>
                    <a:p>
                      <a:r>
                        <a:rPr lang="en-US" sz="300" b="1" dirty="0"/>
                        <a:t>co-creation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infer </a:t>
                      </a:r>
                    </a:p>
                    <a:p>
                      <a:r>
                        <a:rPr lang="en-US" sz="300" b="1" dirty="0"/>
                        <a:t>recommendation </a:t>
                      </a:r>
                    </a:p>
                    <a:p>
                      <a:r>
                        <a:rPr lang="en-US" sz="300" b="1" dirty="0"/>
                        <a:t>for the </a:t>
                      </a:r>
                    </a:p>
                    <a:p>
                      <a:r>
                        <a:rPr lang="en-US" sz="300" b="1" dirty="0"/>
                        <a:t>improvement of </a:t>
                      </a:r>
                    </a:p>
                    <a:p>
                      <a:r>
                        <a:rPr lang="en-US" sz="300" b="1" dirty="0"/>
                        <a:t>the platform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233158"/>
                  </a:ext>
                </a:extLst>
              </a:tr>
              <a:tr h="440854">
                <a:tc>
                  <a:txBody>
                    <a:bodyPr/>
                    <a:lstStyle/>
                    <a:p>
                      <a:r>
                        <a:rPr lang="de-DE" sz="300" b="1" dirty="0" err="1">
                          <a:solidFill>
                            <a:schemeClr val="bg1"/>
                          </a:solidFill>
                        </a:rPr>
                        <a:t>Platform</a:t>
                      </a:r>
                      <a:r>
                        <a:rPr lang="de-DE" sz="3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300" b="1" dirty="0" err="1">
                          <a:solidFill>
                            <a:schemeClr val="bg1"/>
                          </a:solidFill>
                        </a:rPr>
                        <a:t>management</a:t>
                      </a:r>
                      <a:endParaRPr lang="de-DE" sz="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identify the activities of the infrastructure owner(s)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classify the </a:t>
                      </a:r>
                    </a:p>
                    <a:p>
                      <a:r>
                        <a:rPr lang="en-US" sz="300" b="1" dirty="0"/>
                        <a:t>activities by </a:t>
                      </a:r>
                    </a:p>
                    <a:p>
                      <a:r>
                        <a:rPr lang="en-US" sz="300" b="1" dirty="0"/>
                        <a:t>stakeholder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map the </a:t>
                      </a:r>
                    </a:p>
                    <a:p>
                      <a:r>
                        <a:rPr lang="en-US" sz="300" b="1" dirty="0"/>
                        <a:t>activities into </a:t>
                      </a:r>
                    </a:p>
                    <a:p>
                      <a:r>
                        <a:rPr lang="en-US" sz="300" b="1" dirty="0"/>
                        <a:t>facilitation, tool </a:t>
                      </a:r>
                    </a:p>
                    <a:p>
                      <a:r>
                        <a:rPr lang="en-US" sz="300" b="1" dirty="0"/>
                        <a:t>provision and </a:t>
                      </a:r>
                    </a:p>
                    <a:p>
                      <a:r>
                        <a:rPr lang="en-US" sz="300" b="1" dirty="0"/>
                        <a:t>asset </a:t>
                      </a:r>
                    </a:p>
                    <a:p>
                      <a:r>
                        <a:rPr lang="en-US" sz="300" b="1" dirty="0"/>
                        <a:t>management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infer </a:t>
                      </a:r>
                    </a:p>
                    <a:p>
                      <a:r>
                        <a:rPr lang="en-US" sz="300" b="1" dirty="0"/>
                        <a:t>recommendation </a:t>
                      </a:r>
                    </a:p>
                    <a:p>
                      <a:r>
                        <a:rPr lang="en-US" sz="300" b="1" dirty="0"/>
                        <a:t>for the </a:t>
                      </a:r>
                    </a:p>
                    <a:p>
                      <a:r>
                        <a:rPr lang="en-US" sz="300" b="1" dirty="0"/>
                        <a:t>improvement of </a:t>
                      </a:r>
                    </a:p>
                    <a:p>
                      <a:r>
                        <a:rPr lang="en-US" sz="300" b="1" dirty="0"/>
                        <a:t>the platform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519283"/>
                  </a:ext>
                </a:extLst>
              </a:tr>
            </a:tbl>
          </a:graphicData>
        </a:graphic>
      </p:graphicFrame>
      <p:sp>
        <p:nvSpPr>
          <p:cNvPr id="35" name="Textfeld 34">
            <a:extLst>
              <a:ext uri="{FF2B5EF4-FFF2-40B4-BE49-F238E27FC236}">
                <a16:creationId xmlns:a16="http://schemas.microsoft.com/office/drawing/2014/main" id="{0A0D369C-297C-5D86-DA3F-60108C3EC499}"/>
              </a:ext>
            </a:extLst>
          </p:cNvPr>
          <p:cNvSpPr txBox="1"/>
          <p:nvPr/>
        </p:nvSpPr>
        <p:spPr>
          <a:xfrm>
            <a:off x="4459055" y="3492731"/>
            <a:ext cx="312715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Arial" pitchFamily="34" charset="0"/>
              </a:rPr>
              <a:t>Government </a:t>
            </a:r>
            <a:r>
              <a:rPr lang="de-DE" sz="1400" b="1" dirty="0" err="1">
                <a:latin typeface="Arial" pitchFamily="34" charset="0"/>
              </a:rPr>
              <a:t>as</a:t>
            </a:r>
            <a:r>
              <a:rPr lang="de-DE" sz="1400" b="1" dirty="0">
                <a:latin typeface="Arial" pitchFamily="34" charset="0"/>
              </a:rPr>
              <a:t> a </a:t>
            </a:r>
            <a:r>
              <a:rPr lang="de-DE" sz="1400" b="1" dirty="0" err="1">
                <a:latin typeface="Arial" pitchFamily="34" charset="0"/>
              </a:rPr>
              <a:t>Platform</a:t>
            </a:r>
            <a:r>
              <a:rPr lang="de-DE" sz="1400" b="1" dirty="0">
                <a:latin typeface="Arial" pitchFamily="34" charset="0"/>
              </a:rPr>
              <a:t> Analysis Method (</a:t>
            </a:r>
            <a:r>
              <a:rPr lang="de-DE" sz="1400" b="1" dirty="0" err="1">
                <a:latin typeface="Arial" pitchFamily="34" charset="0"/>
              </a:rPr>
              <a:t>GaaPAM</a:t>
            </a:r>
            <a:r>
              <a:rPr lang="de-DE" sz="1400" b="1" dirty="0">
                <a:latin typeface="Arial" pitchFamily="34" charset="0"/>
              </a:rPr>
              <a:t>)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47AC831D-7DBC-75FF-60B6-AF2097057164}"/>
              </a:ext>
            </a:extLst>
          </p:cNvPr>
          <p:cNvSpPr txBox="1"/>
          <p:nvPr/>
        </p:nvSpPr>
        <p:spPr>
          <a:xfrm>
            <a:off x="5375920" y="6185088"/>
            <a:ext cx="131431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i="1" dirty="0">
                <a:latin typeface="Arial" pitchFamily="34" charset="0"/>
              </a:rPr>
              <a:t>Kuhn et al. 2022</a:t>
            </a:r>
          </a:p>
        </p:txBody>
      </p:sp>
    </p:spTree>
    <p:extLst>
      <p:ext uri="{BB962C8B-B14F-4D97-AF65-F5344CB8AC3E}">
        <p14:creationId xmlns:p14="http://schemas.microsoft.com/office/powerpoint/2010/main" val="260813141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4" y="44451"/>
            <a:ext cx="10874134" cy="720725"/>
          </a:xfrm>
        </p:spPr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19</a:t>
            </a:fld>
            <a:endParaRPr lang="de-DE" dirty="0"/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3245B41B-0444-51E0-DC78-0033169A8B92}"/>
              </a:ext>
            </a:extLst>
          </p:cNvPr>
          <p:cNvGrpSpPr/>
          <p:nvPr/>
        </p:nvGrpSpPr>
        <p:grpSpPr>
          <a:xfrm>
            <a:off x="407368" y="1700808"/>
            <a:ext cx="3312368" cy="4536503"/>
            <a:chOff x="947428" y="1067673"/>
            <a:chExt cx="5076564" cy="5198905"/>
          </a:xfrm>
        </p:grpSpPr>
        <p:cxnSp>
          <p:nvCxnSpPr>
            <p:cNvPr id="3" name="Gerade Verbindung mit Pfeil 2">
              <a:extLst>
                <a:ext uri="{FF2B5EF4-FFF2-40B4-BE49-F238E27FC236}">
                  <a16:creationId xmlns:a16="http://schemas.microsoft.com/office/drawing/2014/main" id="{E0E2DC1D-DD65-1659-8470-E1C5DE2B5AF5}"/>
                </a:ext>
              </a:extLst>
            </p:cNvPr>
            <p:cNvCxnSpPr>
              <a:cxnSpLocks/>
              <a:stCxn id="21" idx="2"/>
              <a:endCxn id="22" idx="0"/>
            </p:cNvCxnSpPr>
            <p:nvPr/>
          </p:nvCxnSpPr>
          <p:spPr bwMode="auto">
            <a:xfrm>
              <a:off x="1811524" y="1434652"/>
              <a:ext cx="0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B99539B3-BF3A-04FC-4B96-FC1C386CBF89}"/>
                </a:ext>
              </a:extLst>
            </p:cNvPr>
            <p:cNvCxnSpPr>
              <a:cxnSpLocks/>
              <a:stCxn id="22" idx="2"/>
              <a:endCxn id="26" idx="0"/>
            </p:cNvCxnSpPr>
            <p:nvPr/>
          </p:nvCxnSpPr>
          <p:spPr bwMode="auto">
            <a:xfrm>
              <a:off x="1811524" y="1968643"/>
              <a:ext cx="0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0A3719BC-5E06-8ED5-05AB-ABCE80DA6531}"/>
                </a:ext>
              </a:extLst>
            </p:cNvPr>
            <p:cNvCxnSpPr>
              <a:cxnSpLocks/>
              <a:stCxn id="26" idx="4"/>
              <a:endCxn id="23" idx="0"/>
            </p:cNvCxnSpPr>
            <p:nvPr/>
          </p:nvCxnSpPr>
          <p:spPr bwMode="auto">
            <a:xfrm>
              <a:off x="1811524" y="2504006"/>
              <a:ext cx="0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3A1E7918-3CE5-390D-4EDD-A84A0D296B8D}"/>
                </a:ext>
              </a:extLst>
            </p:cNvPr>
            <p:cNvCxnSpPr>
              <a:cxnSpLocks/>
              <a:stCxn id="28" idx="2"/>
              <a:endCxn id="29" idx="0"/>
            </p:cNvCxnSpPr>
            <p:nvPr/>
          </p:nvCxnSpPr>
          <p:spPr bwMode="auto">
            <a:xfrm flipH="1">
              <a:off x="1811524" y="3574732"/>
              <a:ext cx="1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Verbinder: gewinkelt 14">
              <a:extLst>
                <a:ext uri="{FF2B5EF4-FFF2-40B4-BE49-F238E27FC236}">
                  <a16:creationId xmlns:a16="http://schemas.microsoft.com/office/drawing/2014/main" id="{06A8EA07-7125-0EE3-9516-194F1A8D2E5E}"/>
                </a:ext>
              </a:extLst>
            </p:cNvPr>
            <p:cNvCxnSpPr>
              <a:cxnSpLocks/>
              <a:stCxn id="28" idx="3"/>
              <a:endCxn id="22" idx="3"/>
            </p:cNvCxnSpPr>
            <p:nvPr/>
          </p:nvCxnSpPr>
          <p:spPr bwMode="auto">
            <a:xfrm flipV="1">
              <a:off x="2458519" y="1756681"/>
              <a:ext cx="37081" cy="1605403"/>
            </a:xfrm>
            <a:prstGeom prst="bentConnector3">
              <a:avLst>
                <a:gd name="adj1" fmla="val 716488"/>
              </a:avLst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91E6872B-0F68-2BF7-0BF6-7723AF50551A}"/>
                </a:ext>
              </a:extLst>
            </p:cNvPr>
            <p:cNvCxnSpPr>
              <a:cxnSpLocks/>
              <a:stCxn id="23" idx="2"/>
              <a:endCxn id="28" idx="0"/>
            </p:cNvCxnSpPr>
            <p:nvPr/>
          </p:nvCxnSpPr>
          <p:spPr bwMode="auto">
            <a:xfrm>
              <a:off x="1811524" y="3039369"/>
              <a:ext cx="1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Verbinder: gewinkelt 16">
              <a:extLst>
                <a:ext uri="{FF2B5EF4-FFF2-40B4-BE49-F238E27FC236}">
                  <a16:creationId xmlns:a16="http://schemas.microsoft.com/office/drawing/2014/main" id="{2C4A17E6-6F2B-F8B8-71FB-950020C6A688}"/>
                </a:ext>
              </a:extLst>
            </p:cNvPr>
            <p:cNvCxnSpPr>
              <a:cxnSpLocks/>
              <a:stCxn id="30" idx="3"/>
              <a:endCxn id="22" idx="3"/>
            </p:cNvCxnSpPr>
            <p:nvPr/>
          </p:nvCxnSpPr>
          <p:spPr bwMode="auto">
            <a:xfrm flipV="1">
              <a:off x="2458519" y="1756681"/>
              <a:ext cx="37081" cy="2676129"/>
            </a:xfrm>
            <a:prstGeom prst="bentConnector3">
              <a:avLst>
                <a:gd name="adj1" fmla="val 716488"/>
              </a:avLst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7C147506-A250-535B-0009-9356862114A2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 bwMode="auto">
            <a:xfrm>
              <a:off x="1811524" y="4110095"/>
              <a:ext cx="1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ABCF485D-7CCD-43D3-3B1D-8DF793C665BA}"/>
                </a:ext>
              </a:extLst>
            </p:cNvPr>
            <p:cNvCxnSpPr>
              <a:cxnSpLocks/>
              <a:stCxn id="30" idx="2"/>
              <a:endCxn id="24" idx="0"/>
            </p:cNvCxnSpPr>
            <p:nvPr/>
          </p:nvCxnSpPr>
          <p:spPr bwMode="auto">
            <a:xfrm flipH="1">
              <a:off x="1811524" y="4645458"/>
              <a:ext cx="1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BD97A62A-21EE-8C45-F31F-F92B250C240E}"/>
                </a:ext>
              </a:extLst>
            </p:cNvPr>
            <p:cNvGrpSpPr/>
            <p:nvPr/>
          </p:nvGrpSpPr>
          <p:grpSpPr>
            <a:xfrm>
              <a:off x="947428" y="1067673"/>
              <a:ext cx="1728192" cy="5198905"/>
              <a:chOff x="767408" y="1111053"/>
              <a:chExt cx="1728192" cy="5198905"/>
            </a:xfrm>
          </p:grpSpPr>
          <p:sp>
            <p:nvSpPr>
              <p:cNvPr id="21" name="Flussdiagramm: Grenzstelle 20">
                <a:extLst>
                  <a:ext uri="{FF2B5EF4-FFF2-40B4-BE49-F238E27FC236}">
                    <a16:creationId xmlns:a16="http://schemas.microsoft.com/office/drawing/2014/main" id="{6E68B3EC-0FB8-A131-6EE8-57ABBDC53C22}"/>
                  </a:ext>
                </a:extLst>
              </p:cNvPr>
              <p:cNvSpPr/>
              <p:nvPr/>
            </p:nvSpPr>
            <p:spPr bwMode="auto">
              <a:xfrm>
                <a:off x="767408" y="1111053"/>
                <a:ext cx="1728192" cy="366979"/>
              </a:xfrm>
              <a:prstGeom prst="flowChartTerminator">
                <a:avLst/>
              </a:prstGeom>
              <a:solidFill>
                <a:schemeClr val="accent2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What can I evaluate?</a:t>
                </a:r>
              </a:p>
            </p:txBody>
          </p:sp>
          <p:sp>
            <p:nvSpPr>
              <p:cNvPr id="22" name="Flussdiagramm: Prozess 21">
                <a:extLst>
                  <a:ext uri="{FF2B5EF4-FFF2-40B4-BE49-F238E27FC236}">
                    <a16:creationId xmlns:a16="http://schemas.microsoft.com/office/drawing/2014/main" id="{273F53CD-9037-AA3B-37D8-772039859340}"/>
                  </a:ext>
                </a:extLst>
              </p:cNvPr>
              <p:cNvSpPr/>
              <p:nvPr/>
            </p:nvSpPr>
            <p:spPr bwMode="auto">
              <a:xfrm>
                <a:off x="947428" y="1588098"/>
                <a:ext cx="1368152" cy="423925"/>
              </a:xfrm>
              <a:prstGeom prst="flowChartProcess">
                <a:avLst/>
              </a:prstGeom>
              <a:solidFill>
                <a:schemeClr val="accent6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Find evaluation proxy</a:t>
                </a:r>
              </a:p>
            </p:txBody>
          </p:sp>
          <p:sp>
            <p:nvSpPr>
              <p:cNvPr id="23" name="Flussdiagramm: Prozess 22">
                <a:extLst>
                  <a:ext uri="{FF2B5EF4-FFF2-40B4-BE49-F238E27FC236}">
                    <a16:creationId xmlns:a16="http://schemas.microsoft.com/office/drawing/2014/main" id="{ACFC1023-FDE1-8ED7-29CB-C7BE8EFAD856}"/>
                  </a:ext>
                </a:extLst>
              </p:cNvPr>
              <p:cNvSpPr/>
              <p:nvPr/>
            </p:nvSpPr>
            <p:spPr bwMode="auto">
              <a:xfrm>
                <a:off x="947428" y="2657452"/>
                <a:ext cx="1368152" cy="425297"/>
              </a:xfrm>
              <a:prstGeom prst="flowChartProcess">
                <a:avLst/>
              </a:prstGeom>
              <a:solidFill>
                <a:schemeClr val="accent6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>
                    <a:solidFill>
                      <a:schemeClr val="tx1"/>
                    </a:solidFill>
                    <a:cs typeface="Arial" pitchFamily="34" charset="0"/>
                  </a:rPr>
                  <a:t>Assess practical feasibility</a:t>
                </a:r>
              </a:p>
            </p:txBody>
          </p:sp>
          <p:sp>
            <p:nvSpPr>
              <p:cNvPr id="24" name="Flussdiagramm: Prozess 23">
                <a:extLst>
                  <a:ext uri="{FF2B5EF4-FFF2-40B4-BE49-F238E27FC236}">
                    <a16:creationId xmlns:a16="http://schemas.microsoft.com/office/drawing/2014/main" id="{5608621A-28D0-4DD7-610B-2E1E8F938A28}"/>
                  </a:ext>
                </a:extLst>
              </p:cNvPr>
              <p:cNvSpPr/>
              <p:nvPr/>
            </p:nvSpPr>
            <p:spPr bwMode="auto">
              <a:xfrm>
                <a:off x="947428" y="4798904"/>
                <a:ext cx="1368152" cy="440326"/>
              </a:xfrm>
              <a:prstGeom prst="flowChartProcess">
                <a:avLst/>
              </a:prstGeom>
              <a:solidFill>
                <a:schemeClr val="accent6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Assess context specific boundaries</a:t>
                </a:r>
              </a:p>
            </p:txBody>
          </p:sp>
          <p:sp>
            <p:nvSpPr>
              <p:cNvPr id="26" name="Parallelogramm 25">
                <a:extLst>
                  <a:ext uri="{FF2B5EF4-FFF2-40B4-BE49-F238E27FC236}">
                    <a16:creationId xmlns:a16="http://schemas.microsoft.com/office/drawing/2014/main" id="{33BFAC77-A22C-F965-1714-CDC6350832FB}"/>
                  </a:ext>
                </a:extLst>
              </p:cNvPr>
              <p:cNvSpPr/>
              <p:nvPr/>
            </p:nvSpPr>
            <p:spPr bwMode="auto">
              <a:xfrm>
                <a:off x="947428" y="2122089"/>
                <a:ext cx="1368152" cy="425297"/>
              </a:xfrm>
              <a:prstGeom prst="parallelogram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Identified proxy</a:t>
                </a:r>
              </a:p>
            </p:txBody>
          </p:sp>
          <p:sp>
            <p:nvSpPr>
              <p:cNvPr id="27" name="Parallelogramm 26">
                <a:extLst>
                  <a:ext uri="{FF2B5EF4-FFF2-40B4-BE49-F238E27FC236}">
                    <a16:creationId xmlns:a16="http://schemas.microsoft.com/office/drawing/2014/main" id="{9FF63E3D-4F86-9C17-AAB0-6D77BEE26859}"/>
                  </a:ext>
                </a:extLst>
              </p:cNvPr>
              <p:cNvSpPr/>
              <p:nvPr/>
            </p:nvSpPr>
            <p:spPr bwMode="auto">
              <a:xfrm>
                <a:off x="947428" y="5884661"/>
                <a:ext cx="1368152" cy="425297"/>
              </a:xfrm>
              <a:prstGeom prst="parallelogram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Selected proxy</a:t>
                </a:r>
              </a:p>
            </p:txBody>
          </p:sp>
          <p:sp>
            <p:nvSpPr>
              <p:cNvPr id="28" name="Flussdiagramm: Verzweigung 27">
                <a:extLst>
                  <a:ext uri="{FF2B5EF4-FFF2-40B4-BE49-F238E27FC236}">
                    <a16:creationId xmlns:a16="http://schemas.microsoft.com/office/drawing/2014/main" id="{61D24CF7-A37A-06FA-742F-E2DD9EDC031B}"/>
                  </a:ext>
                </a:extLst>
              </p:cNvPr>
              <p:cNvSpPr/>
              <p:nvPr/>
            </p:nvSpPr>
            <p:spPr bwMode="auto">
              <a:xfrm>
                <a:off x="984510" y="3192815"/>
                <a:ext cx="1293989" cy="425297"/>
              </a:xfrm>
              <a:prstGeom prst="flowChartDecision">
                <a:avLst/>
              </a:prstGeom>
              <a:solidFill>
                <a:srgbClr val="FFFF00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>
                    <a:solidFill>
                      <a:schemeClr val="tx1"/>
                    </a:solidFill>
                    <a:cs typeface="Arial" pitchFamily="34" charset="0"/>
                  </a:rPr>
                  <a:t>feasible</a:t>
                </a:r>
              </a:p>
            </p:txBody>
          </p:sp>
          <p:sp>
            <p:nvSpPr>
              <p:cNvPr id="29" name="Flussdiagramm: Prozess 28">
                <a:extLst>
                  <a:ext uri="{FF2B5EF4-FFF2-40B4-BE49-F238E27FC236}">
                    <a16:creationId xmlns:a16="http://schemas.microsoft.com/office/drawing/2014/main" id="{10C91479-882D-99C9-7607-71ADAE65C2C4}"/>
                  </a:ext>
                </a:extLst>
              </p:cNvPr>
              <p:cNvSpPr/>
              <p:nvPr/>
            </p:nvSpPr>
            <p:spPr bwMode="auto">
              <a:xfrm>
                <a:off x="947428" y="3728178"/>
                <a:ext cx="1368152" cy="425297"/>
              </a:xfrm>
              <a:prstGeom prst="flowChartProcess">
                <a:avLst/>
              </a:prstGeom>
              <a:solidFill>
                <a:schemeClr val="accent6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Assess relevance</a:t>
                </a:r>
              </a:p>
            </p:txBody>
          </p:sp>
          <p:sp>
            <p:nvSpPr>
              <p:cNvPr id="30" name="Flussdiagramm: Verzweigung 29">
                <a:extLst>
                  <a:ext uri="{FF2B5EF4-FFF2-40B4-BE49-F238E27FC236}">
                    <a16:creationId xmlns:a16="http://schemas.microsoft.com/office/drawing/2014/main" id="{4CC13C70-04F6-E2A2-2902-510E5C67085A}"/>
                  </a:ext>
                </a:extLst>
              </p:cNvPr>
              <p:cNvSpPr/>
              <p:nvPr/>
            </p:nvSpPr>
            <p:spPr bwMode="auto">
              <a:xfrm>
                <a:off x="984510" y="4263541"/>
                <a:ext cx="1293989" cy="425297"/>
              </a:xfrm>
              <a:prstGeom prst="flowChartDecision">
                <a:avLst/>
              </a:prstGeom>
              <a:solidFill>
                <a:srgbClr val="FFFF00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relevance given</a:t>
                </a:r>
              </a:p>
            </p:txBody>
          </p:sp>
          <p:sp>
            <p:nvSpPr>
              <p:cNvPr id="31" name="Flussdiagramm: Verzweigung 30">
                <a:extLst>
                  <a:ext uri="{FF2B5EF4-FFF2-40B4-BE49-F238E27FC236}">
                    <a16:creationId xmlns:a16="http://schemas.microsoft.com/office/drawing/2014/main" id="{CD2CBFC4-CAB7-3894-266F-05DAEF3D5CF9}"/>
                  </a:ext>
                </a:extLst>
              </p:cNvPr>
              <p:cNvSpPr/>
              <p:nvPr/>
            </p:nvSpPr>
            <p:spPr bwMode="auto">
              <a:xfrm>
                <a:off x="984510" y="5349296"/>
                <a:ext cx="1368152" cy="425297"/>
              </a:xfrm>
              <a:prstGeom prst="flowChartDecision">
                <a:avLst/>
              </a:prstGeom>
              <a:solidFill>
                <a:srgbClr val="FFFF00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" dirty="0">
                    <a:solidFill>
                      <a:schemeClr val="tx1"/>
                    </a:solidFill>
                    <a:cs typeface="Arial" pitchFamily="34" charset="0"/>
                  </a:rPr>
                  <a:t>context boundaries acceptable</a:t>
                </a:r>
              </a:p>
            </p:txBody>
          </p:sp>
        </p:grpSp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8B42D20C-F302-761D-A996-420F804A2A49}"/>
                </a:ext>
              </a:extLst>
            </p:cNvPr>
            <p:cNvCxnSpPr>
              <a:cxnSpLocks/>
              <a:stCxn id="24" idx="2"/>
              <a:endCxn id="31" idx="0"/>
            </p:cNvCxnSpPr>
            <p:nvPr/>
          </p:nvCxnSpPr>
          <p:spPr bwMode="auto">
            <a:xfrm>
              <a:off x="1811525" y="5195850"/>
              <a:ext cx="37081" cy="11006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5A9EB37D-1BA9-9CCD-3247-F6BE5D3BFFDD}"/>
                </a:ext>
              </a:extLst>
            </p:cNvPr>
            <p:cNvCxnSpPr>
              <a:cxnSpLocks/>
              <a:stCxn id="31" idx="2"/>
              <a:endCxn id="27" idx="0"/>
            </p:cNvCxnSpPr>
            <p:nvPr/>
          </p:nvCxnSpPr>
          <p:spPr bwMode="auto">
            <a:xfrm flipH="1">
              <a:off x="1811525" y="5731213"/>
              <a:ext cx="37081" cy="11006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Verbinder: gewinkelt 36">
              <a:extLst>
                <a:ext uri="{FF2B5EF4-FFF2-40B4-BE49-F238E27FC236}">
                  <a16:creationId xmlns:a16="http://schemas.microsoft.com/office/drawing/2014/main" id="{26D8F158-FDEB-DD5C-64F5-643D28532EE6}"/>
                </a:ext>
              </a:extLst>
            </p:cNvPr>
            <p:cNvCxnSpPr>
              <a:cxnSpLocks/>
              <a:stCxn id="31" idx="3"/>
              <a:endCxn id="22" idx="3"/>
            </p:cNvCxnSpPr>
            <p:nvPr/>
          </p:nvCxnSpPr>
          <p:spPr bwMode="auto">
            <a:xfrm flipH="1" flipV="1">
              <a:off x="2495600" y="1756681"/>
              <a:ext cx="37081" cy="3761885"/>
            </a:xfrm>
            <a:prstGeom prst="bentConnector3">
              <a:avLst>
                <a:gd name="adj1" fmla="val -472412"/>
              </a:avLst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Verbinder: gewinkelt 38">
              <a:extLst>
                <a:ext uri="{FF2B5EF4-FFF2-40B4-BE49-F238E27FC236}">
                  <a16:creationId xmlns:a16="http://schemas.microsoft.com/office/drawing/2014/main" id="{1B22FC4B-FF1C-E1CB-42F4-02C889920E98}"/>
                </a:ext>
              </a:extLst>
            </p:cNvPr>
            <p:cNvCxnSpPr>
              <a:cxnSpLocks/>
              <a:stCxn id="27" idx="4"/>
              <a:endCxn id="50" idx="1"/>
            </p:cNvCxnSpPr>
            <p:nvPr/>
          </p:nvCxnSpPr>
          <p:spPr bwMode="auto">
            <a:xfrm rot="5400000" flipH="1" flipV="1">
              <a:off x="545954" y="2516733"/>
              <a:ext cx="5015415" cy="2484276"/>
            </a:xfrm>
            <a:prstGeom prst="bentConnector4">
              <a:avLst>
                <a:gd name="adj1" fmla="val -4558"/>
                <a:gd name="adj2" fmla="val 63768"/>
              </a:avLst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26FF411A-C7A3-2638-0444-49A3C22419D7}"/>
                </a:ext>
              </a:extLst>
            </p:cNvPr>
            <p:cNvCxnSpPr>
              <a:cxnSpLocks/>
              <a:stCxn id="50" idx="2"/>
              <a:endCxn id="51" idx="0"/>
            </p:cNvCxnSpPr>
            <p:nvPr/>
          </p:nvCxnSpPr>
          <p:spPr bwMode="auto">
            <a:xfrm>
              <a:off x="5159896" y="1434652"/>
              <a:ext cx="0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36DC7743-BC11-B1E4-7608-A016BE5B1514}"/>
                </a:ext>
              </a:extLst>
            </p:cNvPr>
            <p:cNvCxnSpPr>
              <a:cxnSpLocks/>
              <a:stCxn id="51" idx="2"/>
              <a:endCxn id="54" idx="0"/>
            </p:cNvCxnSpPr>
            <p:nvPr/>
          </p:nvCxnSpPr>
          <p:spPr bwMode="auto">
            <a:xfrm>
              <a:off x="5159896" y="1968643"/>
              <a:ext cx="0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>
              <a:extLst>
                <a:ext uri="{FF2B5EF4-FFF2-40B4-BE49-F238E27FC236}">
                  <a16:creationId xmlns:a16="http://schemas.microsoft.com/office/drawing/2014/main" id="{1C3D06BA-85EB-26AE-6714-35549C98A2C9}"/>
                </a:ext>
              </a:extLst>
            </p:cNvPr>
            <p:cNvCxnSpPr>
              <a:cxnSpLocks/>
              <a:stCxn id="54" idx="4"/>
              <a:endCxn id="52" idx="0"/>
            </p:cNvCxnSpPr>
            <p:nvPr/>
          </p:nvCxnSpPr>
          <p:spPr bwMode="auto">
            <a:xfrm>
              <a:off x="5159896" y="2504006"/>
              <a:ext cx="0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>
              <a:extLst>
                <a:ext uri="{FF2B5EF4-FFF2-40B4-BE49-F238E27FC236}">
                  <a16:creationId xmlns:a16="http://schemas.microsoft.com/office/drawing/2014/main" id="{5780D093-74AA-FE1C-1A5A-9808E6099DED}"/>
                </a:ext>
              </a:extLst>
            </p:cNvPr>
            <p:cNvCxnSpPr>
              <a:cxnSpLocks/>
              <a:stCxn id="56" idx="2"/>
              <a:endCxn id="57" idx="0"/>
            </p:cNvCxnSpPr>
            <p:nvPr/>
          </p:nvCxnSpPr>
          <p:spPr bwMode="auto">
            <a:xfrm flipH="1">
              <a:off x="5159896" y="3574732"/>
              <a:ext cx="1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Verbinder: gewinkelt 43">
              <a:extLst>
                <a:ext uri="{FF2B5EF4-FFF2-40B4-BE49-F238E27FC236}">
                  <a16:creationId xmlns:a16="http://schemas.microsoft.com/office/drawing/2014/main" id="{2004149B-6878-9645-9F2F-AA06698C7DBD}"/>
                </a:ext>
              </a:extLst>
            </p:cNvPr>
            <p:cNvCxnSpPr>
              <a:cxnSpLocks/>
              <a:stCxn id="56" idx="3"/>
              <a:endCxn id="51" idx="3"/>
            </p:cNvCxnSpPr>
            <p:nvPr/>
          </p:nvCxnSpPr>
          <p:spPr bwMode="auto">
            <a:xfrm flipV="1">
              <a:off x="5806891" y="1756681"/>
              <a:ext cx="37081" cy="1605403"/>
            </a:xfrm>
            <a:prstGeom prst="bentConnector3">
              <a:avLst>
                <a:gd name="adj1" fmla="val 716488"/>
              </a:avLst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>
              <a:extLst>
                <a:ext uri="{FF2B5EF4-FFF2-40B4-BE49-F238E27FC236}">
                  <a16:creationId xmlns:a16="http://schemas.microsoft.com/office/drawing/2014/main" id="{2B14415D-AD1C-8BEF-3E7E-5A0717358142}"/>
                </a:ext>
              </a:extLst>
            </p:cNvPr>
            <p:cNvCxnSpPr>
              <a:cxnSpLocks/>
              <a:stCxn id="52" idx="2"/>
              <a:endCxn id="56" idx="0"/>
            </p:cNvCxnSpPr>
            <p:nvPr/>
          </p:nvCxnSpPr>
          <p:spPr bwMode="auto">
            <a:xfrm>
              <a:off x="5159896" y="3039369"/>
              <a:ext cx="1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Verbinder: gewinkelt 45">
              <a:extLst>
                <a:ext uri="{FF2B5EF4-FFF2-40B4-BE49-F238E27FC236}">
                  <a16:creationId xmlns:a16="http://schemas.microsoft.com/office/drawing/2014/main" id="{86107DC0-289A-023A-FFCF-8E6631279935}"/>
                </a:ext>
              </a:extLst>
            </p:cNvPr>
            <p:cNvCxnSpPr>
              <a:cxnSpLocks/>
              <a:stCxn id="58" idx="3"/>
              <a:endCxn id="51" idx="3"/>
            </p:cNvCxnSpPr>
            <p:nvPr/>
          </p:nvCxnSpPr>
          <p:spPr bwMode="auto">
            <a:xfrm flipV="1">
              <a:off x="5806891" y="1756681"/>
              <a:ext cx="37081" cy="2676129"/>
            </a:xfrm>
            <a:prstGeom prst="bentConnector3">
              <a:avLst>
                <a:gd name="adj1" fmla="val 716488"/>
              </a:avLst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>
              <a:extLst>
                <a:ext uri="{FF2B5EF4-FFF2-40B4-BE49-F238E27FC236}">
                  <a16:creationId xmlns:a16="http://schemas.microsoft.com/office/drawing/2014/main" id="{6964B1E9-B60B-769D-DD12-0E50745DF13F}"/>
                </a:ext>
              </a:extLst>
            </p:cNvPr>
            <p:cNvCxnSpPr>
              <a:cxnSpLocks/>
              <a:stCxn id="57" idx="2"/>
              <a:endCxn id="58" idx="0"/>
            </p:cNvCxnSpPr>
            <p:nvPr/>
          </p:nvCxnSpPr>
          <p:spPr bwMode="auto">
            <a:xfrm>
              <a:off x="5159896" y="4110095"/>
              <a:ext cx="1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A6AE4F83-782A-6494-ED9E-703F83D1B5A3}"/>
                </a:ext>
              </a:extLst>
            </p:cNvPr>
            <p:cNvCxnSpPr>
              <a:cxnSpLocks/>
              <a:stCxn id="58" idx="2"/>
              <a:endCxn id="53" idx="0"/>
            </p:cNvCxnSpPr>
            <p:nvPr/>
          </p:nvCxnSpPr>
          <p:spPr bwMode="auto">
            <a:xfrm flipH="1">
              <a:off x="5159896" y="4645458"/>
              <a:ext cx="1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DD0BAAC9-E960-DCE6-23C3-5C4FA97C4326}"/>
                </a:ext>
              </a:extLst>
            </p:cNvPr>
            <p:cNvGrpSpPr/>
            <p:nvPr/>
          </p:nvGrpSpPr>
          <p:grpSpPr>
            <a:xfrm>
              <a:off x="4295800" y="1067673"/>
              <a:ext cx="1728192" cy="5198905"/>
              <a:chOff x="4115780" y="1111053"/>
              <a:chExt cx="1728192" cy="5198905"/>
            </a:xfrm>
          </p:grpSpPr>
          <p:sp>
            <p:nvSpPr>
              <p:cNvPr id="50" name="Flussdiagramm: Grenzstelle 49">
                <a:extLst>
                  <a:ext uri="{FF2B5EF4-FFF2-40B4-BE49-F238E27FC236}">
                    <a16:creationId xmlns:a16="http://schemas.microsoft.com/office/drawing/2014/main" id="{39FA3660-8B65-AE8D-0D0F-6440B6D23DA7}"/>
                  </a:ext>
                </a:extLst>
              </p:cNvPr>
              <p:cNvSpPr/>
              <p:nvPr/>
            </p:nvSpPr>
            <p:spPr bwMode="auto">
              <a:xfrm>
                <a:off x="4115780" y="1111053"/>
                <a:ext cx="1728192" cy="366979"/>
              </a:xfrm>
              <a:prstGeom prst="flowChartTerminator">
                <a:avLst/>
              </a:prstGeom>
              <a:solidFill>
                <a:schemeClr val="accent2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How can I evaluate?</a:t>
                </a:r>
              </a:p>
            </p:txBody>
          </p:sp>
          <p:sp>
            <p:nvSpPr>
              <p:cNvPr id="51" name="Flussdiagramm: Prozess 50">
                <a:extLst>
                  <a:ext uri="{FF2B5EF4-FFF2-40B4-BE49-F238E27FC236}">
                    <a16:creationId xmlns:a16="http://schemas.microsoft.com/office/drawing/2014/main" id="{9C3A3C18-D3C9-AA41-347E-8956D32B2345}"/>
                  </a:ext>
                </a:extLst>
              </p:cNvPr>
              <p:cNvSpPr/>
              <p:nvPr/>
            </p:nvSpPr>
            <p:spPr bwMode="auto">
              <a:xfrm>
                <a:off x="4295800" y="1588098"/>
                <a:ext cx="1368152" cy="423925"/>
              </a:xfrm>
              <a:prstGeom prst="flowChartProcess">
                <a:avLst/>
              </a:prstGeom>
              <a:solidFill>
                <a:schemeClr val="accent6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Find evaluation method</a:t>
                </a:r>
              </a:p>
            </p:txBody>
          </p:sp>
          <p:sp>
            <p:nvSpPr>
              <p:cNvPr id="52" name="Flussdiagramm: Prozess 51">
                <a:extLst>
                  <a:ext uri="{FF2B5EF4-FFF2-40B4-BE49-F238E27FC236}">
                    <a16:creationId xmlns:a16="http://schemas.microsoft.com/office/drawing/2014/main" id="{27411DE0-0DE1-3C5B-F309-76AFF1BF383A}"/>
                  </a:ext>
                </a:extLst>
              </p:cNvPr>
              <p:cNvSpPr/>
              <p:nvPr/>
            </p:nvSpPr>
            <p:spPr bwMode="auto">
              <a:xfrm>
                <a:off x="4295800" y="2657452"/>
                <a:ext cx="1368152" cy="425297"/>
              </a:xfrm>
              <a:prstGeom prst="flowChartProcess">
                <a:avLst/>
              </a:prstGeom>
              <a:solidFill>
                <a:schemeClr val="accent6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>
                    <a:solidFill>
                      <a:schemeClr val="tx1"/>
                    </a:solidFill>
                    <a:cs typeface="Arial" pitchFamily="34" charset="0"/>
                  </a:rPr>
                  <a:t>Assess practical feasibility</a:t>
                </a:r>
              </a:p>
            </p:txBody>
          </p:sp>
          <p:sp>
            <p:nvSpPr>
              <p:cNvPr id="53" name="Flussdiagramm: Prozess 52">
                <a:extLst>
                  <a:ext uri="{FF2B5EF4-FFF2-40B4-BE49-F238E27FC236}">
                    <a16:creationId xmlns:a16="http://schemas.microsoft.com/office/drawing/2014/main" id="{54FD6470-978A-C846-5E11-D54CDF853E31}"/>
                  </a:ext>
                </a:extLst>
              </p:cNvPr>
              <p:cNvSpPr/>
              <p:nvPr/>
            </p:nvSpPr>
            <p:spPr bwMode="auto">
              <a:xfrm>
                <a:off x="4295800" y="4798904"/>
                <a:ext cx="1368152" cy="440326"/>
              </a:xfrm>
              <a:prstGeom prst="flowChartProcess">
                <a:avLst/>
              </a:prstGeom>
              <a:solidFill>
                <a:schemeClr val="accent6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Assess context specific boundaries</a:t>
                </a:r>
              </a:p>
            </p:txBody>
          </p:sp>
          <p:sp>
            <p:nvSpPr>
              <p:cNvPr id="54" name="Parallelogramm 53">
                <a:extLst>
                  <a:ext uri="{FF2B5EF4-FFF2-40B4-BE49-F238E27FC236}">
                    <a16:creationId xmlns:a16="http://schemas.microsoft.com/office/drawing/2014/main" id="{A838D9D4-D9F4-366E-859C-375B0127FA29}"/>
                  </a:ext>
                </a:extLst>
              </p:cNvPr>
              <p:cNvSpPr/>
              <p:nvPr/>
            </p:nvSpPr>
            <p:spPr bwMode="auto">
              <a:xfrm>
                <a:off x="4295800" y="2122089"/>
                <a:ext cx="1368152" cy="425297"/>
              </a:xfrm>
              <a:prstGeom prst="parallelogram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Identified method</a:t>
                </a:r>
              </a:p>
            </p:txBody>
          </p:sp>
          <p:sp>
            <p:nvSpPr>
              <p:cNvPr id="55" name="Parallelogramm 54">
                <a:extLst>
                  <a:ext uri="{FF2B5EF4-FFF2-40B4-BE49-F238E27FC236}">
                    <a16:creationId xmlns:a16="http://schemas.microsoft.com/office/drawing/2014/main" id="{48456816-9BDF-4305-1AB4-7820BEFAA990}"/>
                  </a:ext>
                </a:extLst>
              </p:cNvPr>
              <p:cNvSpPr/>
              <p:nvPr/>
            </p:nvSpPr>
            <p:spPr bwMode="auto">
              <a:xfrm>
                <a:off x="4295800" y="5884661"/>
                <a:ext cx="1368152" cy="425297"/>
              </a:xfrm>
              <a:prstGeom prst="parallelogram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Selected method</a:t>
                </a:r>
              </a:p>
            </p:txBody>
          </p:sp>
          <p:sp>
            <p:nvSpPr>
              <p:cNvPr id="56" name="Flussdiagramm: Verzweigung 55">
                <a:extLst>
                  <a:ext uri="{FF2B5EF4-FFF2-40B4-BE49-F238E27FC236}">
                    <a16:creationId xmlns:a16="http://schemas.microsoft.com/office/drawing/2014/main" id="{B26954CA-9989-7A70-6C0F-48FBF402FCAE}"/>
                  </a:ext>
                </a:extLst>
              </p:cNvPr>
              <p:cNvSpPr/>
              <p:nvPr/>
            </p:nvSpPr>
            <p:spPr bwMode="auto">
              <a:xfrm>
                <a:off x="4332882" y="3192815"/>
                <a:ext cx="1293989" cy="425297"/>
              </a:xfrm>
              <a:prstGeom prst="flowChartDecision">
                <a:avLst/>
              </a:prstGeom>
              <a:solidFill>
                <a:srgbClr val="FFFF00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feasible</a:t>
                </a:r>
              </a:p>
            </p:txBody>
          </p:sp>
          <p:sp>
            <p:nvSpPr>
              <p:cNvPr id="57" name="Flussdiagramm: Prozess 56">
                <a:extLst>
                  <a:ext uri="{FF2B5EF4-FFF2-40B4-BE49-F238E27FC236}">
                    <a16:creationId xmlns:a16="http://schemas.microsoft.com/office/drawing/2014/main" id="{8B184A0D-3D46-C6CB-577A-1F883E2430BC}"/>
                  </a:ext>
                </a:extLst>
              </p:cNvPr>
              <p:cNvSpPr/>
              <p:nvPr/>
            </p:nvSpPr>
            <p:spPr bwMode="auto">
              <a:xfrm>
                <a:off x="4295800" y="3728178"/>
                <a:ext cx="1368152" cy="425297"/>
              </a:xfrm>
              <a:prstGeom prst="flowChartProcess">
                <a:avLst/>
              </a:prstGeom>
              <a:solidFill>
                <a:schemeClr val="accent6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Assess relevance</a:t>
                </a:r>
              </a:p>
            </p:txBody>
          </p:sp>
          <p:sp>
            <p:nvSpPr>
              <p:cNvPr id="58" name="Flussdiagramm: Verzweigung 57">
                <a:extLst>
                  <a:ext uri="{FF2B5EF4-FFF2-40B4-BE49-F238E27FC236}">
                    <a16:creationId xmlns:a16="http://schemas.microsoft.com/office/drawing/2014/main" id="{D5C8D76F-2C3C-1823-A41A-FBE353E8C294}"/>
                  </a:ext>
                </a:extLst>
              </p:cNvPr>
              <p:cNvSpPr/>
              <p:nvPr/>
            </p:nvSpPr>
            <p:spPr bwMode="auto">
              <a:xfrm>
                <a:off x="4332882" y="4263541"/>
                <a:ext cx="1293989" cy="425297"/>
              </a:xfrm>
              <a:prstGeom prst="flowChartDecision">
                <a:avLst/>
              </a:prstGeom>
              <a:solidFill>
                <a:srgbClr val="FFFF00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relevance given</a:t>
                </a:r>
              </a:p>
            </p:txBody>
          </p:sp>
          <p:sp>
            <p:nvSpPr>
              <p:cNvPr id="59" name="Flussdiagramm: Verzweigung 58">
                <a:extLst>
                  <a:ext uri="{FF2B5EF4-FFF2-40B4-BE49-F238E27FC236}">
                    <a16:creationId xmlns:a16="http://schemas.microsoft.com/office/drawing/2014/main" id="{4EE97B54-95AB-0E56-D1DC-9919B6D2F46F}"/>
                  </a:ext>
                </a:extLst>
              </p:cNvPr>
              <p:cNvSpPr/>
              <p:nvPr/>
            </p:nvSpPr>
            <p:spPr bwMode="auto">
              <a:xfrm>
                <a:off x="4332882" y="5349296"/>
                <a:ext cx="1368152" cy="425297"/>
              </a:xfrm>
              <a:prstGeom prst="flowChartDecision">
                <a:avLst/>
              </a:prstGeom>
              <a:solidFill>
                <a:srgbClr val="FFFF00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" dirty="0">
                    <a:solidFill>
                      <a:schemeClr val="tx1"/>
                    </a:solidFill>
                    <a:cs typeface="Arial" pitchFamily="34" charset="0"/>
                  </a:rPr>
                  <a:t>context boundaries acceptable</a:t>
                </a:r>
              </a:p>
            </p:txBody>
          </p:sp>
        </p:grpSp>
        <p:cxnSp>
          <p:nvCxnSpPr>
            <p:cNvPr id="60" name="Gerade Verbindung mit Pfeil 59">
              <a:extLst>
                <a:ext uri="{FF2B5EF4-FFF2-40B4-BE49-F238E27FC236}">
                  <a16:creationId xmlns:a16="http://schemas.microsoft.com/office/drawing/2014/main" id="{A944C1E6-F234-CCD6-3779-16D91C5147A3}"/>
                </a:ext>
              </a:extLst>
            </p:cNvPr>
            <p:cNvCxnSpPr>
              <a:cxnSpLocks/>
              <a:stCxn id="53" idx="2"/>
              <a:endCxn id="59" idx="0"/>
            </p:cNvCxnSpPr>
            <p:nvPr/>
          </p:nvCxnSpPr>
          <p:spPr bwMode="auto">
            <a:xfrm>
              <a:off x="5159896" y="5195850"/>
              <a:ext cx="37081" cy="11006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>
              <a:extLst>
                <a:ext uri="{FF2B5EF4-FFF2-40B4-BE49-F238E27FC236}">
                  <a16:creationId xmlns:a16="http://schemas.microsoft.com/office/drawing/2014/main" id="{D8D21554-9721-5871-D049-18E94995091F}"/>
                </a:ext>
              </a:extLst>
            </p:cNvPr>
            <p:cNvCxnSpPr>
              <a:cxnSpLocks/>
              <a:stCxn id="59" idx="2"/>
              <a:endCxn id="55" idx="0"/>
            </p:cNvCxnSpPr>
            <p:nvPr/>
          </p:nvCxnSpPr>
          <p:spPr bwMode="auto">
            <a:xfrm flipH="1">
              <a:off x="5159896" y="5731213"/>
              <a:ext cx="37081" cy="11006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Verbinder: gewinkelt 61">
              <a:extLst>
                <a:ext uri="{FF2B5EF4-FFF2-40B4-BE49-F238E27FC236}">
                  <a16:creationId xmlns:a16="http://schemas.microsoft.com/office/drawing/2014/main" id="{807E1D11-AE54-7588-21EC-5FB0F6DF202D}"/>
                </a:ext>
              </a:extLst>
            </p:cNvPr>
            <p:cNvCxnSpPr>
              <a:cxnSpLocks/>
              <a:stCxn id="59" idx="3"/>
              <a:endCxn id="51" idx="3"/>
            </p:cNvCxnSpPr>
            <p:nvPr/>
          </p:nvCxnSpPr>
          <p:spPr bwMode="auto">
            <a:xfrm flipH="1" flipV="1">
              <a:off x="5843972" y="1756681"/>
              <a:ext cx="37081" cy="3761885"/>
            </a:xfrm>
            <a:prstGeom prst="bentConnector3">
              <a:avLst>
                <a:gd name="adj1" fmla="val -513490"/>
              </a:avLst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1D3794FD-5622-8713-BC20-8CDBD175DA8E}"/>
              </a:ext>
            </a:extLst>
          </p:cNvPr>
          <p:cNvSpPr/>
          <p:nvPr/>
        </p:nvSpPr>
        <p:spPr bwMode="auto">
          <a:xfrm>
            <a:off x="695400" y="994559"/>
            <a:ext cx="2808312" cy="54052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Blueprint for Evaluation Criteria/Requirements generation following DSR</a:t>
            </a:r>
          </a:p>
        </p:txBody>
      </p:sp>
      <p:pic>
        <p:nvPicPr>
          <p:cNvPr id="73" name="Grafik 72">
            <a:extLst>
              <a:ext uri="{FF2B5EF4-FFF2-40B4-BE49-F238E27FC236}">
                <a16:creationId xmlns:a16="http://schemas.microsoft.com/office/drawing/2014/main" id="{1CCD3028-9CB9-48FA-122E-9DBEDE47A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166" y="2110346"/>
            <a:ext cx="1487973" cy="3453218"/>
          </a:xfrm>
          <a:prstGeom prst="rect">
            <a:avLst/>
          </a:prstGeom>
        </p:spPr>
      </p:pic>
      <p:sp>
        <p:nvSpPr>
          <p:cNvPr id="74" name="Pfeil nach rechts 66">
            <a:extLst>
              <a:ext uri="{FF2B5EF4-FFF2-40B4-BE49-F238E27FC236}">
                <a16:creationId xmlns:a16="http://schemas.microsoft.com/office/drawing/2014/main" id="{C450D0B9-70B3-FC02-E8A4-52B80DFA43CC}"/>
              </a:ext>
            </a:extLst>
          </p:cNvPr>
          <p:cNvSpPr/>
          <p:nvPr/>
        </p:nvSpPr>
        <p:spPr bwMode="auto">
          <a:xfrm>
            <a:off x="6184863" y="3469308"/>
            <a:ext cx="1224761" cy="6251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5" name="Pfeil nach rechts 66">
            <a:extLst>
              <a:ext uri="{FF2B5EF4-FFF2-40B4-BE49-F238E27FC236}">
                <a16:creationId xmlns:a16="http://schemas.microsoft.com/office/drawing/2014/main" id="{1589DABD-6645-C098-87CA-CA81322A5C4E}"/>
              </a:ext>
            </a:extLst>
          </p:cNvPr>
          <p:cNvSpPr/>
          <p:nvPr/>
        </p:nvSpPr>
        <p:spPr bwMode="auto">
          <a:xfrm>
            <a:off x="8660821" y="3413274"/>
            <a:ext cx="1179596" cy="62510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7DA539B6-A40C-E620-3490-FFA2FF5C5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160" y="3295388"/>
            <a:ext cx="998124" cy="972947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344F26B4-E60D-138D-3C0B-733B6C6F0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358" y="2055252"/>
            <a:ext cx="1487973" cy="3453218"/>
          </a:xfrm>
          <a:prstGeom prst="rect">
            <a:avLst/>
          </a:prstGeom>
        </p:spPr>
      </p:pic>
      <p:sp>
        <p:nvSpPr>
          <p:cNvPr id="78" name="Textfeld 29">
            <a:extLst>
              <a:ext uri="{FF2B5EF4-FFF2-40B4-BE49-F238E27FC236}">
                <a16:creationId xmlns:a16="http://schemas.microsoft.com/office/drawing/2014/main" id="{CAD449FA-4AE8-D0F7-0553-1D9D3F5FC963}"/>
              </a:ext>
            </a:extLst>
          </p:cNvPr>
          <p:cNvSpPr txBox="1"/>
          <p:nvPr/>
        </p:nvSpPr>
        <p:spPr>
          <a:xfrm>
            <a:off x="4776874" y="1713384"/>
            <a:ext cx="111279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1" dirty="0">
                <a:latin typeface="Arial" pitchFamily="34" charset="0"/>
              </a:rPr>
              <a:t>Ex-Ante Evaluation</a:t>
            </a:r>
          </a:p>
        </p:txBody>
      </p:sp>
      <p:sp>
        <p:nvSpPr>
          <p:cNvPr id="79" name="Textfeld 24">
            <a:extLst>
              <a:ext uri="{FF2B5EF4-FFF2-40B4-BE49-F238E27FC236}">
                <a16:creationId xmlns:a16="http://schemas.microsoft.com/office/drawing/2014/main" id="{16A4C47F-44AD-706D-D3AC-A00CA7857AC2}"/>
              </a:ext>
            </a:extLst>
          </p:cNvPr>
          <p:cNvSpPr txBox="1"/>
          <p:nvPr/>
        </p:nvSpPr>
        <p:spPr>
          <a:xfrm>
            <a:off x="10344472" y="1713384"/>
            <a:ext cx="111279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1" dirty="0">
                <a:latin typeface="Arial" pitchFamily="34" charset="0"/>
              </a:rPr>
              <a:t>Post-Ante</a:t>
            </a:r>
          </a:p>
          <a:p>
            <a:pPr algn="ctr"/>
            <a:r>
              <a:rPr lang="de-DE" sz="1400" b="1" dirty="0">
                <a:latin typeface="Arial" pitchFamily="34" charset="0"/>
              </a:rPr>
              <a:t>Evaluation</a:t>
            </a: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4F9B7DD1-396D-51E1-03C2-61E2C47244DB}"/>
              </a:ext>
            </a:extLst>
          </p:cNvPr>
          <p:cNvSpPr/>
          <p:nvPr/>
        </p:nvSpPr>
        <p:spPr bwMode="auto">
          <a:xfrm>
            <a:off x="5591944" y="968346"/>
            <a:ext cx="4896544" cy="54052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Evaluation Concept  (Example)</a:t>
            </a:r>
          </a:p>
        </p:txBody>
      </p:sp>
    </p:spTree>
    <p:extLst>
      <p:ext uri="{BB962C8B-B14F-4D97-AF65-F5344CB8AC3E}">
        <p14:creationId xmlns:p14="http://schemas.microsoft.com/office/powerpoint/2010/main" val="3296754415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980728"/>
            <a:ext cx="12192000" cy="24482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Agenda </a:t>
            </a:r>
          </a:p>
          <a:p>
            <a:pPr lvl="1"/>
            <a:r>
              <a:rPr lang="de-DE" dirty="0"/>
              <a:t>Motivation</a:t>
            </a:r>
          </a:p>
          <a:p>
            <a:pPr lvl="1"/>
            <a:r>
              <a:rPr lang="de-DE" dirty="0" err="1"/>
              <a:t>Complication</a:t>
            </a:r>
            <a:endParaRPr lang="de-DE" dirty="0"/>
          </a:p>
          <a:p>
            <a:pPr lvl="1"/>
            <a:r>
              <a:rPr lang="de-DE" dirty="0"/>
              <a:t>Resolution </a:t>
            </a:r>
          </a:p>
          <a:p>
            <a:pPr lvl="1"/>
            <a:r>
              <a:rPr lang="de-DE" dirty="0" err="1"/>
              <a:t>Methodology</a:t>
            </a:r>
            <a:endParaRPr lang="de-DE" dirty="0"/>
          </a:p>
          <a:p>
            <a:pPr lvl="1"/>
            <a:r>
              <a:rPr lang="de-DE" dirty="0"/>
              <a:t>First </a:t>
            </a:r>
            <a:r>
              <a:rPr lang="de-DE" dirty="0" err="1"/>
              <a:t>Results</a:t>
            </a:r>
            <a:endParaRPr lang="de-DE" dirty="0"/>
          </a:p>
          <a:p>
            <a:pPr lvl="1"/>
            <a:r>
              <a:rPr lang="de-DE" dirty="0"/>
              <a:t>Timeline</a:t>
            </a:r>
          </a:p>
          <a:p>
            <a:pPr marL="98425" lvl="1" indent="0">
              <a:buNone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88139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lussdiagramm: Prozess 105">
            <a:extLst>
              <a:ext uri="{FF2B5EF4-FFF2-40B4-BE49-F238E27FC236}">
                <a16:creationId xmlns:a16="http://schemas.microsoft.com/office/drawing/2014/main" id="{5E4333CD-1E2B-279B-8AA1-489AF18A4F54}"/>
              </a:ext>
            </a:extLst>
          </p:cNvPr>
          <p:cNvSpPr/>
          <p:nvPr/>
        </p:nvSpPr>
        <p:spPr bwMode="auto">
          <a:xfrm>
            <a:off x="4861130" y="2198911"/>
            <a:ext cx="2042508" cy="318303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Why Government as a Platform Analysis Method (</a:t>
            </a:r>
            <a:r>
              <a:rPr lang="en-US" dirty="0" err="1"/>
              <a:t>GaaPAM</a:t>
            </a:r>
            <a:r>
              <a:rPr lang="en-US" dirty="0"/>
              <a:t>)?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20</a:t>
            </a:fld>
            <a:endParaRPr lang="de-DE" dirty="0"/>
          </a:p>
        </p:txBody>
      </p: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5BFAF3D2-180F-0631-C6FC-C04B3FF3BF0F}"/>
              </a:ext>
            </a:extLst>
          </p:cNvPr>
          <p:cNvGrpSpPr/>
          <p:nvPr/>
        </p:nvGrpSpPr>
        <p:grpSpPr>
          <a:xfrm>
            <a:off x="283451" y="2013647"/>
            <a:ext cx="2574725" cy="3431606"/>
            <a:chOff x="252454" y="1346038"/>
            <a:chExt cx="3677023" cy="4194178"/>
          </a:xfrm>
        </p:grpSpPr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C98B907E-573C-9AF1-D628-5428F5C2E85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2454" y="1792496"/>
              <a:ext cx="3628942" cy="3747720"/>
              <a:chOff x="375797" y="1155708"/>
              <a:chExt cx="3831227" cy="3956626"/>
            </a:xfrm>
          </p:grpSpPr>
          <p:sp>
            <p:nvSpPr>
              <p:cNvPr id="3" name="Flussdiagramm: Prozess 2">
                <a:extLst>
                  <a:ext uri="{FF2B5EF4-FFF2-40B4-BE49-F238E27FC236}">
                    <a16:creationId xmlns:a16="http://schemas.microsoft.com/office/drawing/2014/main" id="{9D2DFD0B-0502-A604-02C6-3EC95A66CAAD}"/>
                  </a:ext>
                </a:extLst>
              </p:cNvPr>
              <p:cNvSpPr/>
              <p:nvPr/>
            </p:nvSpPr>
            <p:spPr bwMode="auto">
              <a:xfrm>
                <a:off x="678632" y="1484784"/>
                <a:ext cx="919336" cy="2520280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7" name="Flussdiagramm: Prozess 6">
                <a:extLst>
                  <a:ext uri="{FF2B5EF4-FFF2-40B4-BE49-F238E27FC236}">
                    <a16:creationId xmlns:a16="http://schemas.microsoft.com/office/drawing/2014/main" id="{ED2AB37D-FA2C-A43B-B612-5EDCBF9C6D22}"/>
                  </a:ext>
                </a:extLst>
              </p:cNvPr>
              <p:cNvSpPr/>
              <p:nvPr/>
            </p:nvSpPr>
            <p:spPr bwMode="auto">
              <a:xfrm>
                <a:off x="1983160" y="1484784"/>
                <a:ext cx="919336" cy="2520280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Flussdiagramm: Prozess 7">
                <a:extLst>
                  <a:ext uri="{FF2B5EF4-FFF2-40B4-BE49-F238E27FC236}">
                    <a16:creationId xmlns:a16="http://schemas.microsoft.com/office/drawing/2014/main" id="{B4A2DB71-1747-D475-6608-08D99CC3070B}"/>
                  </a:ext>
                </a:extLst>
              </p:cNvPr>
              <p:cNvSpPr/>
              <p:nvPr/>
            </p:nvSpPr>
            <p:spPr bwMode="auto">
              <a:xfrm>
                <a:off x="3287688" y="1484784"/>
                <a:ext cx="919336" cy="2520280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pic>
            <p:nvPicPr>
              <p:cNvPr id="11" name="Grafik 10" descr="Benutzer mit einfarbiger Füllung">
                <a:extLst>
                  <a:ext uri="{FF2B5EF4-FFF2-40B4-BE49-F238E27FC236}">
                    <a16:creationId xmlns:a16="http://schemas.microsoft.com/office/drawing/2014/main" id="{1AA0966B-5E0B-B733-229F-E2F91AC6B9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368648" y="4506664"/>
                <a:ext cx="605670" cy="605670"/>
              </a:xfrm>
              <a:prstGeom prst="rect">
                <a:avLst/>
              </a:prstGeom>
            </p:spPr>
          </p:pic>
          <p:grpSp>
            <p:nvGrpSpPr>
              <p:cNvPr id="32" name="Gruppieren 31">
                <a:extLst>
                  <a:ext uri="{FF2B5EF4-FFF2-40B4-BE49-F238E27FC236}">
                    <a16:creationId xmlns:a16="http://schemas.microsoft.com/office/drawing/2014/main" id="{5571827B-5E30-B151-417D-C83224A7FCF2}"/>
                  </a:ext>
                </a:extLst>
              </p:cNvPr>
              <p:cNvGrpSpPr/>
              <p:nvPr/>
            </p:nvGrpSpPr>
            <p:grpSpPr>
              <a:xfrm>
                <a:off x="877248" y="1749826"/>
                <a:ext cx="522104" cy="2179490"/>
                <a:chOff x="897724" y="1749826"/>
                <a:chExt cx="522104" cy="2179490"/>
              </a:xfrm>
            </p:grpSpPr>
            <p:pic>
              <p:nvPicPr>
                <p:cNvPr id="13" name="Grafik 12" descr="Datenbank mit einfarbiger Füllung">
                  <a:extLst>
                    <a:ext uri="{FF2B5EF4-FFF2-40B4-BE49-F238E27FC236}">
                      <a16:creationId xmlns:a16="http://schemas.microsoft.com/office/drawing/2014/main" id="{0C9B1B87-0361-3FA6-CC80-7B7E8475C2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1749826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15" name="Grafik 14" descr="Zahnräder mit einfarbiger Füllung">
                  <a:extLst>
                    <a:ext uri="{FF2B5EF4-FFF2-40B4-BE49-F238E27FC236}">
                      <a16:creationId xmlns:a16="http://schemas.microsoft.com/office/drawing/2014/main" id="{818EEFFD-0B50-D6E0-E4FA-3D43668AF9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2579390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19" name="Grafik 18" descr="Internet mit einfarbiger Füllung">
                  <a:extLst>
                    <a:ext uri="{FF2B5EF4-FFF2-40B4-BE49-F238E27FC236}">
                      <a16:creationId xmlns:a16="http://schemas.microsoft.com/office/drawing/2014/main" id="{0FB4E0FA-0742-A152-AA70-54A193D10A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3408954"/>
                  <a:ext cx="522104" cy="520362"/>
                </a:xfrm>
                <a:prstGeom prst="rect">
                  <a:avLst/>
                </a:prstGeom>
              </p:spPr>
            </p:pic>
          </p:grpSp>
          <p:pic>
            <p:nvPicPr>
              <p:cNvPr id="21" name="Grafik 20" descr="Bank mit einfarbiger Füllung">
                <a:extLst>
                  <a:ext uri="{FF2B5EF4-FFF2-40B4-BE49-F238E27FC236}">
                    <a16:creationId xmlns:a16="http://schemas.microsoft.com/office/drawing/2014/main" id="{5B570D90-2C3E-3F47-A1B8-2F9B79A1F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680325" y="1155708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22" name="Grafik 21" descr="Bank mit einfarbiger Füllung">
                <a:extLst>
                  <a:ext uri="{FF2B5EF4-FFF2-40B4-BE49-F238E27FC236}">
                    <a16:creationId xmlns:a16="http://schemas.microsoft.com/office/drawing/2014/main" id="{50551DDA-EE53-0689-A70D-788E0BE04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984853" y="1155708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23" name="Grafik 22" descr="Bank mit einfarbiger Füllung">
                <a:extLst>
                  <a:ext uri="{FF2B5EF4-FFF2-40B4-BE49-F238E27FC236}">
                    <a16:creationId xmlns:a16="http://schemas.microsoft.com/office/drawing/2014/main" id="{59FDF096-55C6-C386-6EEB-44C552B7D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75797" y="1155708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30" name="Grafik 29" descr="Benutzer mit einfarbiger Füllung">
                <a:extLst>
                  <a:ext uri="{FF2B5EF4-FFF2-40B4-BE49-F238E27FC236}">
                    <a16:creationId xmlns:a16="http://schemas.microsoft.com/office/drawing/2014/main" id="{CFCC5C68-33CA-DAE6-21DC-C3661E24B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174495" y="4506664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31" name="Grafik 30" descr="Benutzer mit einfarbiger Füllung">
                <a:extLst>
                  <a:ext uri="{FF2B5EF4-FFF2-40B4-BE49-F238E27FC236}">
                    <a16:creationId xmlns:a16="http://schemas.microsoft.com/office/drawing/2014/main" id="{F79F7966-FB93-31BB-8617-1D0AC0F585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84853" y="4506664"/>
                <a:ext cx="605670" cy="605670"/>
              </a:xfrm>
              <a:prstGeom prst="rect">
                <a:avLst/>
              </a:prstGeom>
            </p:spPr>
          </p:pic>
          <p:cxnSp>
            <p:nvCxnSpPr>
              <p:cNvPr id="37" name="Gerade Verbindung mit Pfeil 36">
                <a:extLst>
                  <a:ext uri="{FF2B5EF4-FFF2-40B4-BE49-F238E27FC236}">
                    <a16:creationId xmlns:a16="http://schemas.microsoft.com/office/drawing/2014/main" id="{E00B9653-0D3E-8867-E40A-D497CA4A9CDC}"/>
                  </a:ext>
                </a:extLst>
              </p:cNvPr>
              <p:cNvCxnSpPr>
                <a:cxnSpLocks/>
                <a:stCxn id="13" idx="2"/>
                <a:endCxn id="15" idx="0"/>
              </p:cNvCxnSpPr>
              <p:nvPr/>
            </p:nvCxnSpPr>
            <p:spPr bwMode="auto">
              <a:xfrm>
                <a:off x="1138301" y="2270189"/>
                <a:ext cx="0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mit Pfeil 39">
                <a:extLst>
                  <a:ext uri="{FF2B5EF4-FFF2-40B4-BE49-F238E27FC236}">
                    <a16:creationId xmlns:a16="http://schemas.microsoft.com/office/drawing/2014/main" id="{1A24A2D9-C793-1563-E4DD-9DD3C1F40D92}"/>
                  </a:ext>
                </a:extLst>
              </p:cNvPr>
              <p:cNvCxnSpPr>
                <a:cxnSpLocks/>
                <a:stCxn id="15" idx="2"/>
                <a:endCxn id="19" idx="0"/>
              </p:cNvCxnSpPr>
              <p:nvPr/>
            </p:nvCxnSpPr>
            <p:spPr bwMode="auto">
              <a:xfrm flipH="1">
                <a:off x="1138300" y="3099753"/>
                <a:ext cx="1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0" name="Gruppieren 79">
                <a:extLst>
                  <a:ext uri="{FF2B5EF4-FFF2-40B4-BE49-F238E27FC236}">
                    <a16:creationId xmlns:a16="http://schemas.microsoft.com/office/drawing/2014/main" id="{35B19195-027F-339C-2B1F-1E8BF34CD8E4}"/>
                  </a:ext>
                </a:extLst>
              </p:cNvPr>
              <p:cNvGrpSpPr/>
              <p:nvPr/>
            </p:nvGrpSpPr>
            <p:grpSpPr>
              <a:xfrm>
                <a:off x="2181776" y="1749826"/>
                <a:ext cx="522104" cy="2179490"/>
                <a:chOff x="897724" y="1749826"/>
                <a:chExt cx="522104" cy="2179490"/>
              </a:xfrm>
            </p:grpSpPr>
            <p:pic>
              <p:nvPicPr>
                <p:cNvPr id="81" name="Grafik 80" descr="Datenbank mit einfarbiger Füllung">
                  <a:extLst>
                    <a:ext uri="{FF2B5EF4-FFF2-40B4-BE49-F238E27FC236}">
                      <a16:creationId xmlns:a16="http://schemas.microsoft.com/office/drawing/2014/main" id="{F6907921-B909-B440-8F61-8C2C6DFC1E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1749826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82" name="Grafik 81" descr="Zahnräder mit einfarbiger Füllung">
                  <a:extLst>
                    <a:ext uri="{FF2B5EF4-FFF2-40B4-BE49-F238E27FC236}">
                      <a16:creationId xmlns:a16="http://schemas.microsoft.com/office/drawing/2014/main" id="{879BC798-0B23-8F0C-8F9A-E9009D7B05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2579390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83" name="Grafik 82" descr="Internet mit einfarbiger Füllung">
                  <a:extLst>
                    <a:ext uri="{FF2B5EF4-FFF2-40B4-BE49-F238E27FC236}">
                      <a16:creationId xmlns:a16="http://schemas.microsoft.com/office/drawing/2014/main" id="{AB53272C-4857-616C-FF74-C8782E20AD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3408954"/>
                  <a:ext cx="522104" cy="520362"/>
                </a:xfrm>
                <a:prstGeom prst="rect">
                  <a:avLst/>
                </a:prstGeom>
              </p:spPr>
            </p:pic>
          </p:grpSp>
          <p:grpSp>
            <p:nvGrpSpPr>
              <p:cNvPr id="84" name="Gruppieren 83">
                <a:extLst>
                  <a:ext uri="{FF2B5EF4-FFF2-40B4-BE49-F238E27FC236}">
                    <a16:creationId xmlns:a16="http://schemas.microsoft.com/office/drawing/2014/main" id="{BA6516C1-D30B-308F-01A4-9E8CF780E916}"/>
                  </a:ext>
                </a:extLst>
              </p:cNvPr>
              <p:cNvGrpSpPr/>
              <p:nvPr/>
            </p:nvGrpSpPr>
            <p:grpSpPr>
              <a:xfrm>
                <a:off x="3486304" y="1749826"/>
                <a:ext cx="522104" cy="2179490"/>
                <a:chOff x="897724" y="1749826"/>
                <a:chExt cx="522104" cy="2179490"/>
              </a:xfrm>
            </p:grpSpPr>
            <p:pic>
              <p:nvPicPr>
                <p:cNvPr id="85" name="Grafik 84" descr="Datenbank mit einfarbiger Füllung">
                  <a:extLst>
                    <a:ext uri="{FF2B5EF4-FFF2-40B4-BE49-F238E27FC236}">
                      <a16:creationId xmlns:a16="http://schemas.microsoft.com/office/drawing/2014/main" id="{2ED00158-AFDD-2DF1-B9C3-704602EEA1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1749826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86" name="Grafik 85" descr="Zahnräder mit einfarbiger Füllung">
                  <a:extLst>
                    <a:ext uri="{FF2B5EF4-FFF2-40B4-BE49-F238E27FC236}">
                      <a16:creationId xmlns:a16="http://schemas.microsoft.com/office/drawing/2014/main" id="{AD2634FC-BAEE-2453-D0CC-24501510F3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2579390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87" name="Grafik 86" descr="Internet mit einfarbiger Füllung">
                  <a:extLst>
                    <a:ext uri="{FF2B5EF4-FFF2-40B4-BE49-F238E27FC236}">
                      <a16:creationId xmlns:a16="http://schemas.microsoft.com/office/drawing/2014/main" id="{C897F9FC-CB19-7254-F394-17A39B8F42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3408954"/>
                  <a:ext cx="522104" cy="520362"/>
                </a:xfrm>
                <a:prstGeom prst="rect">
                  <a:avLst/>
                </a:prstGeom>
              </p:spPr>
            </p:pic>
          </p:grpSp>
          <p:cxnSp>
            <p:nvCxnSpPr>
              <p:cNvPr id="88" name="Gerade Verbindung mit Pfeil 87">
                <a:extLst>
                  <a:ext uri="{FF2B5EF4-FFF2-40B4-BE49-F238E27FC236}">
                    <a16:creationId xmlns:a16="http://schemas.microsoft.com/office/drawing/2014/main" id="{074D2AD1-0A22-1E83-9AE1-00D4CD3CB0F8}"/>
                  </a:ext>
                </a:extLst>
              </p:cNvPr>
              <p:cNvCxnSpPr>
                <a:cxnSpLocks/>
                <a:stCxn id="81" idx="2"/>
                <a:endCxn id="82" idx="0"/>
              </p:cNvCxnSpPr>
              <p:nvPr/>
            </p:nvCxnSpPr>
            <p:spPr bwMode="auto">
              <a:xfrm>
                <a:off x="2442829" y="2270189"/>
                <a:ext cx="0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Gerade Verbindung mit Pfeil 90">
                <a:extLst>
                  <a:ext uri="{FF2B5EF4-FFF2-40B4-BE49-F238E27FC236}">
                    <a16:creationId xmlns:a16="http://schemas.microsoft.com/office/drawing/2014/main" id="{4D6C04E6-45D6-44E7-3C42-3A02D2E95C6E}"/>
                  </a:ext>
                </a:extLst>
              </p:cNvPr>
              <p:cNvCxnSpPr>
                <a:cxnSpLocks/>
                <a:stCxn id="85" idx="2"/>
                <a:endCxn id="86" idx="0"/>
              </p:cNvCxnSpPr>
              <p:nvPr/>
            </p:nvCxnSpPr>
            <p:spPr bwMode="auto">
              <a:xfrm>
                <a:off x="3747357" y="2270189"/>
                <a:ext cx="0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Gerade Verbindung mit Pfeil 93">
                <a:extLst>
                  <a:ext uri="{FF2B5EF4-FFF2-40B4-BE49-F238E27FC236}">
                    <a16:creationId xmlns:a16="http://schemas.microsoft.com/office/drawing/2014/main" id="{501FAD7D-C688-1093-E0E0-BB4C883809E2}"/>
                  </a:ext>
                </a:extLst>
              </p:cNvPr>
              <p:cNvCxnSpPr>
                <a:cxnSpLocks/>
                <a:stCxn id="86" idx="2"/>
                <a:endCxn id="87" idx="0"/>
              </p:cNvCxnSpPr>
              <p:nvPr/>
            </p:nvCxnSpPr>
            <p:spPr bwMode="auto">
              <a:xfrm flipH="1">
                <a:off x="3747356" y="3099753"/>
                <a:ext cx="1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Gerade Verbindung mit Pfeil 96">
                <a:extLst>
                  <a:ext uri="{FF2B5EF4-FFF2-40B4-BE49-F238E27FC236}">
                    <a16:creationId xmlns:a16="http://schemas.microsoft.com/office/drawing/2014/main" id="{E2D68821-6C08-7658-ACC6-8F454C009D80}"/>
                  </a:ext>
                </a:extLst>
              </p:cNvPr>
              <p:cNvCxnSpPr>
                <a:cxnSpLocks/>
                <a:stCxn id="82" idx="2"/>
                <a:endCxn id="83" idx="0"/>
              </p:cNvCxnSpPr>
              <p:nvPr/>
            </p:nvCxnSpPr>
            <p:spPr bwMode="auto">
              <a:xfrm flipH="1">
                <a:off x="2442828" y="3099753"/>
                <a:ext cx="1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Gerade Verbindung mit Pfeil 99">
                <a:extLst>
                  <a:ext uri="{FF2B5EF4-FFF2-40B4-BE49-F238E27FC236}">
                    <a16:creationId xmlns:a16="http://schemas.microsoft.com/office/drawing/2014/main" id="{865EC0BA-4BFB-435E-EC62-C2A1DE8A69EF}"/>
                  </a:ext>
                </a:extLst>
              </p:cNvPr>
              <p:cNvCxnSpPr>
                <a:cxnSpLocks/>
                <a:stCxn id="19" idx="2"/>
                <a:endCxn id="11" idx="0"/>
              </p:cNvCxnSpPr>
              <p:nvPr/>
            </p:nvCxnSpPr>
            <p:spPr bwMode="auto">
              <a:xfrm>
                <a:off x="1138300" y="3929316"/>
                <a:ext cx="533183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mit Pfeil 102">
                <a:extLst>
                  <a:ext uri="{FF2B5EF4-FFF2-40B4-BE49-F238E27FC236}">
                    <a16:creationId xmlns:a16="http://schemas.microsoft.com/office/drawing/2014/main" id="{C4063AE6-1292-3326-7854-CAFD19F70683}"/>
                  </a:ext>
                </a:extLst>
              </p:cNvPr>
              <p:cNvCxnSpPr>
                <a:cxnSpLocks/>
                <a:stCxn id="83" idx="2"/>
                <a:endCxn id="11" idx="0"/>
              </p:cNvCxnSpPr>
              <p:nvPr/>
            </p:nvCxnSpPr>
            <p:spPr bwMode="auto">
              <a:xfrm flipH="1">
                <a:off x="1671483" y="3929316"/>
                <a:ext cx="771345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Gerade Verbindung mit Pfeil 108">
                <a:extLst>
                  <a:ext uri="{FF2B5EF4-FFF2-40B4-BE49-F238E27FC236}">
                    <a16:creationId xmlns:a16="http://schemas.microsoft.com/office/drawing/2014/main" id="{D846B5ED-38C2-A3BC-B622-DD20C9E91A76}"/>
                  </a:ext>
                </a:extLst>
              </p:cNvPr>
              <p:cNvCxnSpPr>
                <a:cxnSpLocks/>
                <a:stCxn id="83" idx="2"/>
                <a:endCxn id="30" idx="0"/>
              </p:cNvCxnSpPr>
              <p:nvPr/>
            </p:nvCxnSpPr>
            <p:spPr bwMode="auto">
              <a:xfrm>
                <a:off x="2442828" y="3929316"/>
                <a:ext cx="34502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Gerade Verbindung mit Pfeil 112">
                <a:extLst>
                  <a:ext uri="{FF2B5EF4-FFF2-40B4-BE49-F238E27FC236}">
                    <a16:creationId xmlns:a16="http://schemas.microsoft.com/office/drawing/2014/main" id="{E9C535DF-9B8C-75F6-FD3D-DDD781A13537}"/>
                  </a:ext>
                </a:extLst>
              </p:cNvPr>
              <p:cNvCxnSpPr>
                <a:cxnSpLocks/>
                <a:stCxn id="83" idx="2"/>
                <a:endCxn id="31" idx="0"/>
              </p:cNvCxnSpPr>
              <p:nvPr/>
            </p:nvCxnSpPr>
            <p:spPr bwMode="auto">
              <a:xfrm>
                <a:off x="2442828" y="3929316"/>
                <a:ext cx="844860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Gerade Verbindung mit Pfeil 115">
                <a:extLst>
                  <a:ext uri="{FF2B5EF4-FFF2-40B4-BE49-F238E27FC236}">
                    <a16:creationId xmlns:a16="http://schemas.microsoft.com/office/drawing/2014/main" id="{9A4A4006-DCB0-022B-E409-CF40F993FA9D}"/>
                  </a:ext>
                </a:extLst>
              </p:cNvPr>
              <p:cNvCxnSpPr>
                <a:cxnSpLocks/>
                <a:stCxn id="87" idx="2"/>
                <a:endCxn id="31" idx="0"/>
              </p:cNvCxnSpPr>
              <p:nvPr/>
            </p:nvCxnSpPr>
            <p:spPr bwMode="auto">
              <a:xfrm flipH="1">
                <a:off x="3287688" y="3929316"/>
                <a:ext cx="459668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Gerade Verbindung mit Pfeil 118">
                <a:extLst>
                  <a:ext uri="{FF2B5EF4-FFF2-40B4-BE49-F238E27FC236}">
                    <a16:creationId xmlns:a16="http://schemas.microsoft.com/office/drawing/2014/main" id="{A6DE3F54-7EFA-A8DC-66F3-BD84C8AE2E71}"/>
                  </a:ext>
                </a:extLst>
              </p:cNvPr>
              <p:cNvCxnSpPr>
                <a:cxnSpLocks/>
                <a:stCxn id="87" idx="2"/>
                <a:endCxn id="30" idx="0"/>
              </p:cNvCxnSpPr>
              <p:nvPr/>
            </p:nvCxnSpPr>
            <p:spPr bwMode="auto">
              <a:xfrm flipH="1">
                <a:off x="2477330" y="3929316"/>
                <a:ext cx="1270026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Gerade Verbindung mit Pfeil 121">
                <a:extLst>
                  <a:ext uri="{FF2B5EF4-FFF2-40B4-BE49-F238E27FC236}">
                    <a16:creationId xmlns:a16="http://schemas.microsoft.com/office/drawing/2014/main" id="{0280B230-6F14-C516-A861-8CC938508E1B}"/>
                  </a:ext>
                </a:extLst>
              </p:cNvPr>
              <p:cNvCxnSpPr>
                <a:cxnSpLocks/>
                <a:stCxn id="19" idx="2"/>
                <a:endCxn id="30" idx="0"/>
              </p:cNvCxnSpPr>
              <p:nvPr/>
            </p:nvCxnSpPr>
            <p:spPr bwMode="auto">
              <a:xfrm>
                <a:off x="1138300" y="3929316"/>
                <a:ext cx="1339030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Gerade Verbindung mit Pfeil 128">
                <a:extLst>
                  <a:ext uri="{FF2B5EF4-FFF2-40B4-BE49-F238E27FC236}">
                    <a16:creationId xmlns:a16="http://schemas.microsoft.com/office/drawing/2014/main" id="{75D16C95-E6B1-404D-62F3-B0CDFB4B08B1}"/>
                  </a:ext>
                </a:extLst>
              </p:cNvPr>
              <p:cNvCxnSpPr>
                <a:cxnSpLocks/>
                <a:stCxn id="82" idx="1"/>
                <a:endCxn id="19" idx="3"/>
              </p:cNvCxnSpPr>
              <p:nvPr/>
            </p:nvCxnSpPr>
            <p:spPr bwMode="auto">
              <a:xfrm flipH="1">
                <a:off x="1399352" y="2839572"/>
                <a:ext cx="783295" cy="829563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Gerade Verbindung mit Pfeil 131">
                <a:extLst>
                  <a:ext uri="{FF2B5EF4-FFF2-40B4-BE49-F238E27FC236}">
                    <a16:creationId xmlns:a16="http://schemas.microsoft.com/office/drawing/2014/main" id="{A7C5E315-12E3-45D9-E40E-9DCED234DE8C}"/>
                  </a:ext>
                </a:extLst>
              </p:cNvPr>
              <p:cNvCxnSpPr>
                <a:cxnSpLocks/>
                <a:stCxn id="83" idx="1"/>
                <a:endCxn id="15" idx="3"/>
              </p:cNvCxnSpPr>
              <p:nvPr/>
            </p:nvCxnSpPr>
            <p:spPr bwMode="auto">
              <a:xfrm flipH="1" flipV="1">
                <a:off x="1398482" y="2839572"/>
                <a:ext cx="783294" cy="829563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Gerade Verbindung mit Pfeil 134">
                <a:extLst>
                  <a:ext uri="{FF2B5EF4-FFF2-40B4-BE49-F238E27FC236}">
                    <a16:creationId xmlns:a16="http://schemas.microsoft.com/office/drawing/2014/main" id="{960E1A21-266D-CB2E-5269-35389034F792}"/>
                  </a:ext>
                </a:extLst>
              </p:cNvPr>
              <p:cNvCxnSpPr>
                <a:cxnSpLocks/>
                <a:stCxn id="83" idx="3"/>
                <a:endCxn id="86" idx="1"/>
              </p:cNvCxnSpPr>
              <p:nvPr/>
            </p:nvCxnSpPr>
            <p:spPr bwMode="auto">
              <a:xfrm flipV="1">
                <a:off x="2703880" y="2839572"/>
                <a:ext cx="783295" cy="829563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Gerade Verbindung mit Pfeil 137">
                <a:extLst>
                  <a:ext uri="{FF2B5EF4-FFF2-40B4-BE49-F238E27FC236}">
                    <a16:creationId xmlns:a16="http://schemas.microsoft.com/office/drawing/2014/main" id="{159B5B82-44EE-0FA0-8B44-2174C13182E4}"/>
                  </a:ext>
                </a:extLst>
              </p:cNvPr>
              <p:cNvCxnSpPr>
                <a:cxnSpLocks/>
                <a:stCxn id="87" idx="1"/>
                <a:endCxn id="82" idx="3"/>
              </p:cNvCxnSpPr>
              <p:nvPr/>
            </p:nvCxnSpPr>
            <p:spPr bwMode="auto">
              <a:xfrm flipH="1" flipV="1">
                <a:off x="2703010" y="2839572"/>
                <a:ext cx="783294" cy="829563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2" name="Textfeld 181">
              <a:extLst>
                <a:ext uri="{FF2B5EF4-FFF2-40B4-BE49-F238E27FC236}">
                  <a16:creationId xmlns:a16="http://schemas.microsoft.com/office/drawing/2014/main" id="{0D40B3EB-AAE6-9796-3B4B-46AFFF3BC192}"/>
                </a:ext>
              </a:extLst>
            </p:cNvPr>
            <p:cNvSpPr txBox="1"/>
            <p:nvPr/>
          </p:nvSpPr>
          <p:spPr>
            <a:xfrm>
              <a:off x="523899" y="1346038"/>
              <a:ext cx="340557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>
                  <a:latin typeface="Arial" pitchFamily="34" charset="0"/>
                </a:rPr>
                <a:t>Is</a:t>
              </a:r>
              <a:r>
                <a:rPr lang="de-DE" b="1" dirty="0">
                  <a:latin typeface="Arial" pitchFamily="34" charset="0"/>
                </a:rPr>
                <a:t> -Architecture</a:t>
              </a:r>
            </a:p>
          </p:txBody>
        </p:sp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9122D125-67D6-EA02-15C1-0FD26C4E0269}"/>
              </a:ext>
            </a:extLst>
          </p:cNvPr>
          <p:cNvGrpSpPr/>
          <p:nvPr/>
        </p:nvGrpSpPr>
        <p:grpSpPr>
          <a:xfrm>
            <a:off x="8923178" y="2006351"/>
            <a:ext cx="3006773" cy="3446198"/>
            <a:chOff x="8282143" y="912646"/>
            <a:chExt cx="3628942" cy="4627570"/>
          </a:xfrm>
        </p:grpSpPr>
        <p:grpSp>
          <p:nvGrpSpPr>
            <p:cNvPr id="177" name="Gruppieren 176">
              <a:extLst>
                <a:ext uri="{FF2B5EF4-FFF2-40B4-BE49-F238E27FC236}">
                  <a16:creationId xmlns:a16="http://schemas.microsoft.com/office/drawing/2014/main" id="{68029C5E-805F-DD74-7536-02FFA087332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82143" y="1792496"/>
              <a:ext cx="3628942" cy="3747720"/>
              <a:chOff x="6021615" y="1276040"/>
              <a:chExt cx="3831227" cy="3956626"/>
            </a:xfrm>
          </p:grpSpPr>
          <p:sp>
            <p:nvSpPr>
              <p:cNvPr id="143" name="Flussdiagramm: Verbinder 142">
                <a:extLst>
                  <a:ext uri="{FF2B5EF4-FFF2-40B4-BE49-F238E27FC236}">
                    <a16:creationId xmlns:a16="http://schemas.microsoft.com/office/drawing/2014/main" id="{9029540F-DE84-A723-B167-1045470E74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21615" y="1276040"/>
                <a:ext cx="3831227" cy="3956626"/>
              </a:xfrm>
              <a:prstGeom prst="flowChartConnector">
                <a:avLst/>
              </a:prstGeom>
              <a:solidFill>
                <a:schemeClr val="accent3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41" name="Flussdiagramm: Verbinder 140">
                <a:extLst>
                  <a:ext uri="{FF2B5EF4-FFF2-40B4-BE49-F238E27FC236}">
                    <a16:creationId xmlns:a16="http://schemas.microsoft.com/office/drawing/2014/main" id="{EA625512-A6DF-9E21-9960-8B8275B924F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90541" y="2307666"/>
                <a:ext cx="1893375" cy="1893375"/>
              </a:xfrm>
              <a:prstGeom prst="flowChartConnector">
                <a:avLst/>
              </a:prstGeom>
              <a:solidFill>
                <a:schemeClr val="bg1">
                  <a:lumMod val="6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pic>
            <p:nvPicPr>
              <p:cNvPr id="147" name="Grafik 146" descr="Datenbank mit einfarbiger Füllung">
                <a:extLst>
                  <a:ext uri="{FF2B5EF4-FFF2-40B4-BE49-F238E27FC236}">
                    <a16:creationId xmlns:a16="http://schemas.microsoft.com/office/drawing/2014/main" id="{17D1AF02-3FE5-8751-C434-ACBBC0D792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674209" y="2695886"/>
                <a:ext cx="520363" cy="520363"/>
              </a:xfrm>
              <a:prstGeom prst="rect">
                <a:avLst/>
              </a:prstGeom>
            </p:spPr>
          </p:pic>
          <p:pic>
            <p:nvPicPr>
              <p:cNvPr id="148" name="Grafik 147" descr="Zahnräder mit einfarbiger Füllung">
                <a:extLst>
                  <a:ext uri="{FF2B5EF4-FFF2-40B4-BE49-F238E27FC236}">
                    <a16:creationId xmlns:a16="http://schemas.microsoft.com/office/drawing/2014/main" id="{5FEB12B5-C48B-10D1-0CCC-4657117963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672521" y="3188281"/>
                <a:ext cx="520363" cy="520363"/>
              </a:xfrm>
              <a:prstGeom prst="rect">
                <a:avLst/>
              </a:prstGeom>
            </p:spPr>
          </p:pic>
          <p:pic>
            <p:nvPicPr>
              <p:cNvPr id="158" name="Grafik 157" descr="Dokument mit einfarbiger Füllung">
                <a:extLst>
                  <a:ext uri="{FF2B5EF4-FFF2-40B4-BE49-F238E27FC236}">
                    <a16:creationId xmlns:a16="http://schemas.microsoft.com/office/drawing/2014/main" id="{998D23D9-8621-1C00-1F34-0BDF1A6CC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988808" y="2387741"/>
                <a:ext cx="520363" cy="520363"/>
              </a:xfrm>
              <a:prstGeom prst="rect">
                <a:avLst/>
              </a:prstGeom>
            </p:spPr>
          </p:pic>
          <p:grpSp>
            <p:nvGrpSpPr>
              <p:cNvPr id="162" name="Gruppieren 161">
                <a:extLst>
                  <a:ext uri="{FF2B5EF4-FFF2-40B4-BE49-F238E27FC236}">
                    <a16:creationId xmlns:a16="http://schemas.microsoft.com/office/drawing/2014/main" id="{05C73B67-5D28-5238-31FE-288DF3E82EA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17780" y="3359106"/>
                <a:ext cx="761409" cy="761409"/>
                <a:chOff x="6172487" y="3317516"/>
                <a:chExt cx="914400" cy="914400"/>
              </a:xfrm>
            </p:grpSpPr>
            <p:pic>
              <p:nvPicPr>
                <p:cNvPr id="160" name="Grafik 159" descr="Internet der Dinge Silhouette">
                  <a:extLst>
                    <a:ext uri="{FF2B5EF4-FFF2-40B4-BE49-F238E27FC236}">
                      <a16:creationId xmlns:a16="http://schemas.microsoft.com/office/drawing/2014/main" id="{DCD9C76E-35DC-029F-A97F-7CE3316391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72487" y="3317516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61" name="Textfeld 160">
                  <a:extLst>
                    <a:ext uri="{FF2B5EF4-FFF2-40B4-BE49-F238E27FC236}">
                      <a16:creationId xmlns:a16="http://schemas.microsoft.com/office/drawing/2014/main" id="{428E5DA9-8A53-0997-0F32-DDC96E15C149}"/>
                    </a:ext>
                  </a:extLst>
                </p:cNvPr>
                <p:cNvSpPr txBox="1"/>
                <p:nvPr/>
              </p:nvSpPr>
              <p:spPr>
                <a:xfrm>
                  <a:off x="6437016" y="3679594"/>
                  <a:ext cx="431852" cy="23413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de-DE" sz="600" b="1" dirty="0">
                      <a:solidFill>
                        <a:schemeClr val="accent6"/>
                      </a:solidFill>
                      <a:latin typeface="Arial" pitchFamily="34" charset="0"/>
                    </a:rPr>
                    <a:t>API</a:t>
                  </a:r>
                </a:p>
              </p:txBody>
            </p:sp>
          </p:grpSp>
          <p:pic>
            <p:nvPicPr>
              <p:cNvPr id="163" name="Grafik 162" descr="Zahnräder mit einfarbiger Füllung">
                <a:extLst>
                  <a:ext uri="{FF2B5EF4-FFF2-40B4-BE49-F238E27FC236}">
                    <a16:creationId xmlns:a16="http://schemas.microsoft.com/office/drawing/2014/main" id="{8056699C-2C0D-35EB-C59D-7374A141DC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935953" y="2121299"/>
                <a:ext cx="520363" cy="520363"/>
              </a:xfrm>
              <a:prstGeom prst="rect">
                <a:avLst/>
              </a:prstGeom>
            </p:spPr>
          </p:pic>
          <p:pic>
            <p:nvPicPr>
              <p:cNvPr id="164" name="Grafik 163" descr="Dokument mit einfarbiger Füllung">
                <a:extLst>
                  <a:ext uri="{FF2B5EF4-FFF2-40B4-BE49-F238E27FC236}">
                    <a16:creationId xmlns:a16="http://schemas.microsoft.com/office/drawing/2014/main" id="{FBA1279A-3F6C-BFFB-008A-A005BF7FF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366573" y="3567592"/>
                <a:ext cx="507123" cy="507123"/>
              </a:xfrm>
              <a:prstGeom prst="rect">
                <a:avLst/>
              </a:prstGeom>
            </p:spPr>
          </p:pic>
          <p:grpSp>
            <p:nvGrpSpPr>
              <p:cNvPr id="165" name="Gruppieren 164">
                <a:extLst>
                  <a:ext uri="{FF2B5EF4-FFF2-40B4-BE49-F238E27FC236}">
                    <a16:creationId xmlns:a16="http://schemas.microsoft.com/office/drawing/2014/main" id="{84433913-4ADB-5D48-5C8E-AAF5C51A42A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425101" y="2516388"/>
                <a:ext cx="761409" cy="761409"/>
                <a:chOff x="6172487" y="3317516"/>
                <a:chExt cx="914400" cy="914400"/>
              </a:xfrm>
            </p:grpSpPr>
            <p:pic>
              <p:nvPicPr>
                <p:cNvPr id="166" name="Grafik 165" descr="Internet der Dinge Silhouette">
                  <a:extLst>
                    <a:ext uri="{FF2B5EF4-FFF2-40B4-BE49-F238E27FC236}">
                      <a16:creationId xmlns:a16="http://schemas.microsoft.com/office/drawing/2014/main" id="{17F8A0EF-1EDE-234C-76D4-7982755649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72487" y="3317516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67" name="Textfeld 166">
                  <a:extLst>
                    <a:ext uri="{FF2B5EF4-FFF2-40B4-BE49-F238E27FC236}">
                      <a16:creationId xmlns:a16="http://schemas.microsoft.com/office/drawing/2014/main" id="{706AAA4E-B4F3-2FB2-0EC3-71A3D654E465}"/>
                    </a:ext>
                  </a:extLst>
                </p:cNvPr>
                <p:cNvSpPr txBox="1"/>
                <p:nvPr/>
              </p:nvSpPr>
              <p:spPr>
                <a:xfrm>
                  <a:off x="6437018" y="3679593"/>
                  <a:ext cx="483151" cy="23413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de-DE" sz="600" b="1" dirty="0">
                      <a:solidFill>
                        <a:schemeClr val="accent6"/>
                      </a:solidFill>
                      <a:latin typeface="Arial" pitchFamily="34" charset="0"/>
                    </a:rPr>
                    <a:t>API</a:t>
                  </a:r>
                </a:p>
              </p:txBody>
            </p:sp>
          </p:grpSp>
          <p:pic>
            <p:nvPicPr>
              <p:cNvPr id="168" name="Grafik 167" descr="Bank mit einfarbiger Füllung">
                <a:extLst>
                  <a:ext uri="{FF2B5EF4-FFF2-40B4-BE49-F238E27FC236}">
                    <a16:creationId xmlns:a16="http://schemas.microsoft.com/office/drawing/2014/main" id="{ED998C60-A6C5-FA8B-61D9-AFD732165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061301" y="1422007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169" name="Grafik 168" descr="Benutzer mit einfarbiger Füllung">
                <a:extLst>
                  <a:ext uri="{FF2B5EF4-FFF2-40B4-BE49-F238E27FC236}">
                    <a16:creationId xmlns:a16="http://schemas.microsoft.com/office/drawing/2014/main" id="{7E451A1E-3183-3204-2264-A52E32351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01098" y="4300090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170" name="Grafik 169" descr="Bank mit einfarbiger Füllung">
                <a:extLst>
                  <a:ext uri="{FF2B5EF4-FFF2-40B4-BE49-F238E27FC236}">
                    <a16:creationId xmlns:a16="http://schemas.microsoft.com/office/drawing/2014/main" id="{D94FFEF3-6214-F0F7-BA0E-774684CC0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155319" y="3007722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171" name="Grafik 170" descr="Benutzer mit einfarbiger Füllung">
                <a:extLst>
                  <a:ext uri="{FF2B5EF4-FFF2-40B4-BE49-F238E27FC236}">
                    <a16:creationId xmlns:a16="http://schemas.microsoft.com/office/drawing/2014/main" id="{53EFC495-58BB-FF0A-C621-1A566EA41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097719" y="3239600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173" name="Grafik 172" descr="Programmierer mit einfarbiger Füllung">
                <a:extLst>
                  <a:ext uri="{FF2B5EF4-FFF2-40B4-BE49-F238E27FC236}">
                    <a16:creationId xmlns:a16="http://schemas.microsoft.com/office/drawing/2014/main" id="{09A4A1C7-1A5A-B640-4C68-86F25A5FA5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6414002" y="2001326"/>
                <a:ext cx="537726" cy="537726"/>
              </a:xfrm>
              <a:prstGeom prst="rect">
                <a:avLst/>
              </a:prstGeom>
            </p:spPr>
          </p:pic>
          <p:pic>
            <p:nvPicPr>
              <p:cNvPr id="175" name="Grafik 174" descr="Programmiererin mit einfarbiger Füllung">
                <a:extLst>
                  <a:ext uri="{FF2B5EF4-FFF2-40B4-BE49-F238E27FC236}">
                    <a16:creationId xmlns:a16="http://schemas.microsoft.com/office/drawing/2014/main" id="{0B6B1336-D6C6-CE0B-F963-25DBEBFA8B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8306976" y="4315136"/>
                <a:ext cx="537726" cy="537726"/>
              </a:xfrm>
              <a:prstGeom prst="rect">
                <a:avLst/>
              </a:prstGeom>
            </p:spPr>
          </p:pic>
        </p:grpSp>
        <p:sp>
          <p:nvSpPr>
            <p:cNvPr id="183" name="Textfeld 182">
              <a:extLst>
                <a:ext uri="{FF2B5EF4-FFF2-40B4-BE49-F238E27FC236}">
                  <a16:creationId xmlns:a16="http://schemas.microsoft.com/office/drawing/2014/main" id="{F42C9C17-E36A-D8DF-213A-D4FA72A997C8}"/>
                </a:ext>
              </a:extLst>
            </p:cNvPr>
            <p:cNvSpPr txBox="1"/>
            <p:nvPr/>
          </p:nvSpPr>
          <p:spPr>
            <a:xfrm>
              <a:off x="8389537" y="912646"/>
              <a:ext cx="3405578" cy="867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>
                  <a:latin typeface="Arial" pitchFamily="34" charset="0"/>
                </a:rPr>
                <a:t>Platform-Oriented</a:t>
              </a:r>
              <a:r>
                <a:rPr lang="de-DE" b="1" dirty="0">
                  <a:latin typeface="Arial" pitchFamily="34" charset="0"/>
                </a:rPr>
                <a:t> Architecture</a:t>
              </a:r>
            </a:p>
          </p:txBody>
        </p:sp>
      </p:grpSp>
      <p:sp>
        <p:nvSpPr>
          <p:cNvPr id="9" name="Pfeil nach rechts 66">
            <a:extLst>
              <a:ext uri="{FF2B5EF4-FFF2-40B4-BE49-F238E27FC236}">
                <a16:creationId xmlns:a16="http://schemas.microsoft.com/office/drawing/2014/main" id="{EFB3D5DA-A5FE-32EF-3BF3-4C471979BB07}"/>
              </a:ext>
            </a:extLst>
          </p:cNvPr>
          <p:cNvSpPr/>
          <p:nvPr/>
        </p:nvSpPr>
        <p:spPr bwMode="auto">
          <a:xfrm>
            <a:off x="438363" y="1094962"/>
            <a:ext cx="11398232" cy="572776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Application of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GaaPAM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" name="Grafik 9" descr="Datenbank mit einfarbiger Füllung">
            <a:extLst>
              <a:ext uri="{FF2B5EF4-FFF2-40B4-BE49-F238E27FC236}">
                <a16:creationId xmlns:a16="http://schemas.microsoft.com/office/drawing/2014/main" id="{59615BE4-22FB-294E-3882-53FB725444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70998" y="2921002"/>
            <a:ext cx="345130" cy="403273"/>
          </a:xfrm>
          <a:prstGeom prst="rect">
            <a:avLst/>
          </a:prstGeom>
        </p:spPr>
      </p:pic>
      <p:pic>
        <p:nvPicPr>
          <p:cNvPr id="12" name="Grafik 11" descr="Zahnräder mit einfarbiger Füllung">
            <a:extLst>
              <a:ext uri="{FF2B5EF4-FFF2-40B4-BE49-F238E27FC236}">
                <a16:creationId xmlns:a16="http://schemas.microsoft.com/office/drawing/2014/main" id="{CFE0E621-1C12-B7C4-D3EF-0EF0FC4682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80602" y="3672751"/>
            <a:ext cx="345130" cy="403273"/>
          </a:xfrm>
          <a:prstGeom prst="rect">
            <a:avLst/>
          </a:prstGeom>
        </p:spPr>
      </p:pic>
      <p:pic>
        <p:nvPicPr>
          <p:cNvPr id="14" name="Grafik 13" descr="Internet mit einfarbiger Füllung">
            <a:extLst>
              <a:ext uri="{FF2B5EF4-FFF2-40B4-BE49-F238E27FC236}">
                <a16:creationId xmlns:a16="http://schemas.microsoft.com/office/drawing/2014/main" id="{F7155FBA-76BC-3B5C-D35F-85B94F39F8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39405" y="3248199"/>
            <a:ext cx="346285" cy="403272"/>
          </a:xfrm>
          <a:prstGeom prst="rect">
            <a:avLst/>
          </a:prstGeom>
        </p:spPr>
      </p:pic>
      <p:pic>
        <p:nvPicPr>
          <p:cNvPr id="16" name="Grafik 15" descr="Zahnräder mit einfarbiger Füllung">
            <a:extLst>
              <a:ext uri="{FF2B5EF4-FFF2-40B4-BE49-F238E27FC236}">
                <a16:creationId xmlns:a16="http://schemas.microsoft.com/office/drawing/2014/main" id="{8E7D8F33-E812-D8DB-DD67-6A8EDA7F6B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14621" y="3805822"/>
            <a:ext cx="345130" cy="403273"/>
          </a:xfrm>
          <a:prstGeom prst="rect">
            <a:avLst/>
          </a:prstGeom>
        </p:spPr>
      </p:pic>
      <p:pic>
        <p:nvPicPr>
          <p:cNvPr id="17" name="Grafik 16" descr="Benutzer mit einfarbiger Füllung">
            <a:extLst>
              <a:ext uri="{FF2B5EF4-FFF2-40B4-BE49-F238E27FC236}">
                <a16:creationId xmlns:a16="http://schemas.microsoft.com/office/drawing/2014/main" id="{38A0024D-1279-F593-BC01-B0F835F4A7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2332" y="4710769"/>
            <a:ext cx="401710" cy="469385"/>
          </a:xfrm>
          <a:prstGeom prst="rect">
            <a:avLst/>
          </a:prstGeom>
        </p:spPr>
      </p:pic>
      <p:pic>
        <p:nvPicPr>
          <p:cNvPr id="18" name="Grafik 17" descr="Benutzer mit einfarbiger Füllung">
            <a:extLst>
              <a:ext uri="{FF2B5EF4-FFF2-40B4-BE49-F238E27FC236}">
                <a16:creationId xmlns:a16="http://schemas.microsoft.com/office/drawing/2014/main" id="{4C7F67F9-949A-4CD4-00DA-BD8173BB55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8023" y="2578789"/>
            <a:ext cx="401710" cy="469385"/>
          </a:xfrm>
          <a:prstGeom prst="rect">
            <a:avLst/>
          </a:prstGeom>
        </p:spPr>
      </p:pic>
      <p:pic>
        <p:nvPicPr>
          <p:cNvPr id="20" name="Grafik 19" descr="Bank mit einfarbiger Füllung">
            <a:extLst>
              <a:ext uri="{FF2B5EF4-FFF2-40B4-BE49-F238E27FC236}">
                <a16:creationId xmlns:a16="http://schemas.microsoft.com/office/drawing/2014/main" id="{D24398D6-8EE4-F73F-695B-CCC81C8EC32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79975" y="4141284"/>
            <a:ext cx="401710" cy="469385"/>
          </a:xfrm>
          <a:prstGeom prst="rect">
            <a:avLst/>
          </a:prstGeom>
        </p:spPr>
      </p:pic>
      <p:pic>
        <p:nvPicPr>
          <p:cNvPr id="24" name="Grafik 23" descr="Bank mit einfarbiger Füllung">
            <a:extLst>
              <a:ext uri="{FF2B5EF4-FFF2-40B4-BE49-F238E27FC236}">
                <a16:creationId xmlns:a16="http://schemas.microsoft.com/office/drawing/2014/main" id="{BA4100E7-C787-EC48-A893-01BF692653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98178" y="4410481"/>
            <a:ext cx="401710" cy="469385"/>
          </a:xfrm>
          <a:prstGeom prst="rect">
            <a:avLst/>
          </a:prstGeom>
        </p:spPr>
      </p:pic>
      <p:pic>
        <p:nvPicPr>
          <p:cNvPr id="25" name="Grafik 24" descr="Datenbank mit einfarbiger Füllung">
            <a:extLst>
              <a:ext uri="{FF2B5EF4-FFF2-40B4-BE49-F238E27FC236}">
                <a16:creationId xmlns:a16="http://schemas.microsoft.com/office/drawing/2014/main" id="{0BB67F62-5F96-D673-DC2C-391CBA9A17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2302" y="3050151"/>
            <a:ext cx="345130" cy="403273"/>
          </a:xfrm>
          <a:prstGeom prst="rect">
            <a:avLst/>
          </a:prstGeom>
        </p:spPr>
      </p:pic>
      <p:pic>
        <p:nvPicPr>
          <p:cNvPr id="26" name="Grafik 25" descr="Datenbank mit einfarbiger Füllung">
            <a:extLst>
              <a:ext uri="{FF2B5EF4-FFF2-40B4-BE49-F238E27FC236}">
                <a16:creationId xmlns:a16="http://schemas.microsoft.com/office/drawing/2014/main" id="{7F91C7DA-712A-46D9-9899-7CF03357CF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66205" y="4012801"/>
            <a:ext cx="345130" cy="403273"/>
          </a:xfrm>
          <a:prstGeom prst="rect">
            <a:avLst/>
          </a:prstGeom>
        </p:spPr>
      </p:pic>
      <p:pic>
        <p:nvPicPr>
          <p:cNvPr id="39" name="Grafik 38" descr="Internet mit einfarbiger Füllung">
            <a:extLst>
              <a:ext uri="{FF2B5EF4-FFF2-40B4-BE49-F238E27FC236}">
                <a16:creationId xmlns:a16="http://schemas.microsoft.com/office/drawing/2014/main" id="{123E7FED-9029-A9A8-4D2C-14C92E88D5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73354" y="2618998"/>
            <a:ext cx="346285" cy="403272"/>
          </a:xfrm>
          <a:prstGeom prst="rect">
            <a:avLst/>
          </a:prstGeom>
        </p:spPr>
      </p:pic>
      <p:sp>
        <p:nvSpPr>
          <p:cNvPr id="41" name="Pfeil nach rechts 66">
            <a:extLst>
              <a:ext uri="{FF2B5EF4-FFF2-40B4-BE49-F238E27FC236}">
                <a16:creationId xmlns:a16="http://schemas.microsoft.com/office/drawing/2014/main" id="{3CEF47EF-4BBE-0616-0A4F-EFFC7D29DFAB}"/>
              </a:ext>
            </a:extLst>
          </p:cNvPr>
          <p:cNvSpPr/>
          <p:nvPr/>
        </p:nvSpPr>
        <p:spPr bwMode="auto">
          <a:xfrm>
            <a:off x="500808" y="5795890"/>
            <a:ext cx="5170189" cy="702702"/>
          </a:xfrm>
          <a:prstGeom prst="rightArrow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1. Decompose Is-Architecture</a:t>
            </a:r>
          </a:p>
        </p:txBody>
      </p:sp>
      <p:sp>
        <p:nvSpPr>
          <p:cNvPr id="43" name="Pfeil nach rechts 66">
            <a:extLst>
              <a:ext uri="{FF2B5EF4-FFF2-40B4-BE49-F238E27FC236}">
                <a16:creationId xmlns:a16="http://schemas.microsoft.com/office/drawing/2014/main" id="{5E5A4FCE-A0E8-7377-AC8A-A8AA5D4264D3}"/>
              </a:ext>
            </a:extLst>
          </p:cNvPr>
          <p:cNvSpPr/>
          <p:nvPr/>
        </p:nvSpPr>
        <p:spPr bwMode="auto">
          <a:xfrm>
            <a:off x="5879976" y="5805264"/>
            <a:ext cx="5187112" cy="710322"/>
          </a:xfrm>
          <a:prstGeom prst="rightArrow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2. Recompose into Platform-Architecture</a:t>
            </a:r>
          </a:p>
        </p:txBody>
      </p: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8285CD16-36C8-D9AB-FE35-76AAD3799D8D}"/>
              </a:ext>
            </a:extLst>
          </p:cNvPr>
          <p:cNvCxnSpPr>
            <a:cxnSpLocks/>
            <a:stCxn id="170" idx="1"/>
            <a:endCxn id="20" idx="3"/>
          </p:cNvCxnSpPr>
          <p:nvPr/>
        </p:nvCxnSpPr>
        <p:spPr bwMode="auto">
          <a:xfrm flipH="1">
            <a:off x="6281685" y="4096712"/>
            <a:ext cx="2746425" cy="279265"/>
          </a:xfrm>
          <a:prstGeom prst="straightConnector1">
            <a:avLst/>
          </a:prstGeom>
          <a:ln w="6350"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8FD381D4-224C-59A3-ED45-9367B25E8565}"/>
              </a:ext>
            </a:extLst>
          </p:cNvPr>
          <p:cNvCxnSpPr>
            <a:cxnSpLocks/>
            <a:stCxn id="163" idx="1"/>
            <a:endCxn id="16" idx="3"/>
          </p:cNvCxnSpPr>
          <p:nvPr/>
        </p:nvCxnSpPr>
        <p:spPr bwMode="auto">
          <a:xfrm flipH="1">
            <a:off x="6359751" y="3441351"/>
            <a:ext cx="4065812" cy="566108"/>
          </a:xfrm>
          <a:prstGeom prst="straightConnector1">
            <a:avLst/>
          </a:prstGeom>
          <a:ln w="6350"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3FED239A-EB3E-79E1-164C-FFF3A2694D48}"/>
              </a:ext>
            </a:extLst>
          </p:cNvPr>
          <p:cNvCxnSpPr>
            <a:cxnSpLocks/>
            <a:stCxn id="173" idx="1"/>
            <a:endCxn id="17" idx="3"/>
          </p:cNvCxnSpPr>
          <p:nvPr/>
        </p:nvCxnSpPr>
        <p:spPr bwMode="auto">
          <a:xfrm flipH="1">
            <a:off x="6144042" y="3362848"/>
            <a:ext cx="3087084" cy="1582614"/>
          </a:xfrm>
          <a:prstGeom prst="straightConnector1">
            <a:avLst/>
          </a:prstGeom>
          <a:ln w="6350"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950347B4-B524-63CE-2154-E7E333272373}"/>
              </a:ext>
            </a:extLst>
          </p:cNvPr>
          <p:cNvCxnSpPr>
            <a:cxnSpLocks/>
            <a:stCxn id="147" idx="1"/>
            <a:endCxn id="10" idx="3"/>
          </p:cNvCxnSpPr>
          <p:nvPr/>
        </p:nvCxnSpPr>
        <p:spPr bwMode="auto">
          <a:xfrm flipH="1" flipV="1">
            <a:off x="6016128" y="3122639"/>
            <a:ext cx="4204017" cy="724020"/>
          </a:xfrm>
          <a:prstGeom prst="straightConnector1">
            <a:avLst/>
          </a:prstGeom>
          <a:ln w="6350"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A4EAB6A9-6410-7613-0D06-ACFE280A5691}"/>
              </a:ext>
            </a:extLst>
          </p:cNvPr>
          <p:cNvCxnSpPr>
            <a:cxnSpLocks/>
            <a:stCxn id="169" idx="1"/>
            <a:endCxn id="18" idx="3"/>
          </p:cNvCxnSpPr>
          <p:nvPr/>
        </p:nvCxnSpPr>
        <p:spPr bwMode="auto">
          <a:xfrm flipH="1" flipV="1">
            <a:off x="6449733" y="2813482"/>
            <a:ext cx="3320631" cy="2194854"/>
          </a:xfrm>
          <a:prstGeom prst="straightConnector1">
            <a:avLst/>
          </a:prstGeom>
          <a:ln w="6350"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BFEDEC38-A7F5-0F5D-B23C-2347E62A5A42}"/>
              </a:ext>
            </a:extLst>
          </p:cNvPr>
          <p:cNvCxnSpPr>
            <a:cxnSpLocks/>
            <a:stCxn id="160" idx="0"/>
            <a:endCxn id="14" idx="3"/>
          </p:cNvCxnSpPr>
          <p:nvPr/>
        </p:nvCxnSpPr>
        <p:spPr bwMode="auto">
          <a:xfrm flipH="1" flipV="1">
            <a:off x="6385690" y="3449835"/>
            <a:ext cx="3461104" cy="681123"/>
          </a:xfrm>
          <a:prstGeom prst="straightConnector1">
            <a:avLst/>
          </a:prstGeom>
          <a:ln w="6350"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6DE73A81-0D85-8A8D-208D-5F08A0E1F542}"/>
              </a:ext>
            </a:extLst>
          </p:cNvPr>
          <p:cNvCxnSpPr>
            <a:cxnSpLocks/>
            <a:stCxn id="10" idx="1"/>
            <a:endCxn id="85" idx="3"/>
          </p:cNvCxnSpPr>
          <p:nvPr/>
        </p:nvCxnSpPr>
        <p:spPr bwMode="auto">
          <a:xfrm flipH="1" flipV="1">
            <a:off x="2692200" y="3041000"/>
            <a:ext cx="2978798" cy="81639"/>
          </a:xfrm>
          <a:prstGeom prst="straightConnector1">
            <a:avLst/>
          </a:prstGeom>
          <a:ln w="6350"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Gerade Verbindung mit Pfeil 77">
            <a:extLst>
              <a:ext uri="{FF2B5EF4-FFF2-40B4-BE49-F238E27FC236}">
                <a16:creationId xmlns:a16="http://schemas.microsoft.com/office/drawing/2014/main" id="{1B974656-71BC-3D7D-DC92-9E45E679F2F9}"/>
              </a:ext>
            </a:extLst>
          </p:cNvPr>
          <p:cNvCxnSpPr>
            <a:cxnSpLocks/>
            <a:stCxn id="16" idx="1"/>
            <a:endCxn id="86" idx="3"/>
          </p:cNvCxnSpPr>
          <p:nvPr/>
        </p:nvCxnSpPr>
        <p:spPr bwMode="auto">
          <a:xfrm flipH="1" flipV="1">
            <a:off x="2692200" y="3683899"/>
            <a:ext cx="3322421" cy="323560"/>
          </a:xfrm>
          <a:prstGeom prst="straightConnector1">
            <a:avLst/>
          </a:prstGeom>
          <a:ln w="6350"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Gerade Verbindung mit Pfeil 91">
            <a:extLst>
              <a:ext uri="{FF2B5EF4-FFF2-40B4-BE49-F238E27FC236}">
                <a16:creationId xmlns:a16="http://schemas.microsoft.com/office/drawing/2014/main" id="{D0683BA8-66C2-164B-C0FD-A43EC4329475}"/>
              </a:ext>
            </a:extLst>
          </p:cNvPr>
          <p:cNvCxnSpPr>
            <a:cxnSpLocks/>
            <a:stCxn id="24" idx="1"/>
            <a:endCxn id="22" idx="3"/>
          </p:cNvCxnSpPr>
          <p:nvPr/>
        </p:nvCxnSpPr>
        <p:spPr bwMode="auto">
          <a:xfrm flipH="1" flipV="1">
            <a:off x="2415615" y="2613624"/>
            <a:ext cx="2982563" cy="2031550"/>
          </a:xfrm>
          <a:prstGeom prst="straightConnector1">
            <a:avLst/>
          </a:prstGeom>
          <a:ln w="6350"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Gerade Verbindung mit Pfeil 95">
            <a:extLst>
              <a:ext uri="{FF2B5EF4-FFF2-40B4-BE49-F238E27FC236}">
                <a16:creationId xmlns:a16="http://schemas.microsoft.com/office/drawing/2014/main" id="{73E36329-640B-0975-B76B-6E920B76FC96}"/>
              </a:ext>
            </a:extLst>
          </p:cNvPr>
          <p:cNvCxnSpPr>
            <a:cxnSpLocks/>
            <a:stCxn id="87" idx="3"/>
            <a:endCxn id="14" idx="1"/>
          </p:cNvCxnSpPr>
          <p:nvPr/>
        </p:nvCxnSpPr>
        <p:spPr bwMode="auto">
          <a:xfrm flipV="1">
            <a:off x="2692777" y="3449835"/>
            <a:ext cx="3346628" cy="876962"/>
          </a:xfrm>
          <a:prstGeom prst="straightConnector1">
            <a:avLst/>
          </a:prstGeom>
          <a:ln w="6350"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Gerade Verbindung mit Pfeil 100">
            <a:extLst>
              <a:ext uri="{FF2B5EF4-FFF2-40B4-BE49-F238E27FC236}">
                <a16:creationId xmlns:a16="http://schemas.microsoft.com/office/drawing/2014/main" id="{48A4C2F1-A9D3-6FEA-0992-C229F5974A50}"/>
              </a:ext>
            </a:extLst>
          </p:cNvPr>
          <p:cNvCxnSpPr>
            <a:cxnSpLocks/>
            <a:stCxn id="31" idx="3"/>
            <a:endCxn id="18" idx="0"/>
          </p:cNvCxnSpPr>
          <p:nvPr/>
        </p:nvCxnSpPr>
        <p:spPr bwMode="auto">
          <a:xfrm flipV="1">
            <a:off x="2415615" y="2578789"/>
            <a:ext cx="3833263" cy="2631772"/>
          </a:xfrm>
          <a:prstGeom prst="straightConnector1">
            <a:avLst/>
          </a:prstGeom>
          <a:ln w="6350"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Pfeil nach rechts 66">
            <a:extLst>
              <a:ext uri="{FF2B5EF4-FFF2-40B4-BE49-F238E27FC236}">
                <a16:creationId xmlns:a16="http://schemas.microsoft.com/office/drawing/2014/main" id="{3EE4533D-27F4-E3AD-8FAC-5D451744011F}"/>
              </a:ext>
            </a:extLst>
          </p:cNvPr>
          <p:cNvSpPr/>
          <p:nvPr/>
        </p:nvSpPr>
        <p:spPr bwMode="auto">
          <a:xfrm>
            <a:off x="2343247" y="5492590"/>
            <a:ext cx="3030981" cy="259969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000" b="1" dirty="0">
                <a:solidFill>
                  <a:schemeClr val="bg1"/>
                </a:solidFill>
                <a:cs typeface="Arial" pitchFamily="34" charset="0"/>
              </a:rPr>
              <a:t>1.1 Identify &amp; 1.2 Classify</a:t>
            </a:r>
          </a:p>
        </p:txBody>
      </p:sp>
      <p:sp>
        <p:nvSpPr>
          <p:cNvPr id="110" name="Pfeil nach rechts 66">
            <a:extLst>
              <a:ext uri="{FF2B5EF4-FFF2-40B4-BE49-F238E27FC236}">
                <a16:creationId xmlns:a16="http://schemas.microsoft.com/office/drawing/2014/main" id="{64EB8984-A72F-2C94-243E-CB9CCB418156}"/>
              </a:ext>
            </a:extLst>
          </p:cNvPr>
          <p:cNvSpPr/>
          <p:nvPr/>
        </p:nvSpPr>
        <p:spPr bwMode="auto">
          <a:xfrm>
            <a:off x="6594480" y="5486657"/>
            <a:ext cx="3030981" cy="259969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000" b="1" dirty="0">
                <a:solidFill>
                  <a:schemeClr val="bg1"/>
                </a:solidFill>
                <a:cs typeface="Arial" pitchFamily="34" charset="0"/>
              </a:rPr>
              <a:t>2.1 Map &amp; 2.2 Infer</a:t>
            </a:r>
          </a:p>
        </p:txBody>
      </p:sp>
      <p:sp>
        <p:nvSpPr>
          <p:cNvPr id="27" name="Rechteck 26"/>
          <p:cNvSpPr/>
          <p:nvPr/>
        </p:nvSpPr>
        <p:spPr bwMode="auto">
          <a:xfrm>
            <a:off x="1743900" y="2553507"/>
            <a:ext cx="2669453" cy="19561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Das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ist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 gut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gemeint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macht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es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aber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komplzierter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.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Nimmt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lieber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Folie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 5 und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dann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 die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Folie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 die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ich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dir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 an die Email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anhänge</a:t>
            </a: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32731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3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Results: Evaluation Concept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8" name="Würfel 7">
            <a:extLst>
              <a:ext uri="{FF2B5EF4-FFF2-40B4-BE49-F238E27FC236}">
                <a16:creationId xmlns:a16="http://schemas.microsoft.com/office/drawing/2014/main" id="{00C91A69-C8A6-C9B1-3515-D316368DB7F9}"/>
              </a:ext>
            </a:extLst>
          </p:cNvPr>
          <p:cNvSpPr/>
          <p:nvPr/>
        </p:nvSpPr>
        <p:spPr bwMode="auto">
          <a:xfrm>
            <a:off x="9099121" y="3613926"/>
            <a:ext cx="2592288" cy="1390502"/>
          </a:xfrm>
          <a:prstGeom prst="cube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Blueprint of Evaluation Concept as theoretical contribution to DSR</a:t>
            </a:r>
          </a:p>
        </p:txBody>
      </p:sp>
      <p:sp>
        <p:nvSpPr>
          <p:cNvPr id="9" name="Würfel 8">
            <a:extLst>
              <a:ext uri="{FF2B5EF4-FFF2-40B4-BE49-F238E27FC236}">
                <a16:creationId xmlns:a16="http://schemas.microsoft.com/office/drawing/2014/main" id="{3B29AF0A-7CFC-52A6-AE65-B41745D02B76}"/>
              </a:ext>
            </a:extLst>
          </p:cNvPr>
          <p:cNvSpPr/>
          <p:nvPr/>
        </p:nvSpPr>
        <p:spPr bwMode="auto">
          <a:xfrm>
            <a:off x="4673649" y="3613926"/>
            <a:ext cx="2592288" cy="1390502"/>
          </a:xfrm>
          <a:prstGeom prst="cube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b="1" dirty="0" err="1">
                <a:solidFill>
                  <a:schemeClr val="bg1"/>
                </a:solidFill>
                <a:cs typeface="Arial" pitchFamily="34" charset="0"/>
              </a:rPr>
              <a:t>GaaPAM</a:t>
            </a: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 Evaluation regarding its validity</a:t>
            </a:r>
          </a:p>
        </p:txBody>
      </p:sp>
      <p:sp>
        <p:nvSpPr>
          <p:cNvPr id="10" name="Würfel 9">
            <a:extLst>
              <a:ext uri="{FF2B5EF4-FFF2-40B4-BE49-F238E27FC236}">
                <a16:creationId xmlns:a16="http://schemas.microsoft.com/office/drawing/2014/main" id="{1B274D33-E956-2D89-9E18-70CA8CC5E02A}"/>
              </a:ext>
            </a:extLst>
          </p:cNvPr>
          <p:cNvSpPr/>
          <p:nvPr/>
        </p:nvSpPr>
        <p:spPr bwMode="auto">
          <a:xfrm>
            <a:off x="248176" y="3613926"/>
            <a:ext cx="2592288" cy="1390502"/>
          </a:xfrm>
          <a:prstGeom prst="cube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Evaluation Concept aiming for validity applicable to </a:t>
            </a:r>
            <a:r>
              <a:rPr lang="en-US" sz="1400" b="1" dirty="0" err="1">
                <a:solidFill>
                  <a:schemeClr val="bg1"/>
                </a:solidFill>
                <a:cs typeface="Arial" pitchFamily="34" charset="0"/>
              </a:rPr>
              <a:t>GaaPAM</a:t>
            </a:r>
            <a:endParaRPr 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4B1252F-1E80-B881-1005-298BDA0F448F}"/>
              </a:ext>
            </a:extLst>
          </p:cNvPr>
          <p:cNvSpPr/>
          <p:nvPr/>
        </p:nvSpPr>
        <p:spPr bwMode="auto">
          <a:xfrm>
            <a:off x="499826" y="1340768"/>
            <a:ext cx="11192348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A concrete Evaluation Concept designed for methods as DSR artifact outcomes applicable and instantiated to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GaaPAM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9D8FA84-CD1F-3F07-F72B-37A4EAABCFB6}"/>
              </a:ext>
            </a:extLst>
          </p:cNvPr>
          <p:cNvSpPr/>
          <p:nvPr/>
        </p:nvSpPr>
        <p:spPr bwMode="auto">
          <a:xfrm>
            <a:off x="4439816" y="2212681"/>
            <a:ext cx="3312368" cy="10081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chemeClr val="tx1"/>
                </a:solidFill>
                <a:cs typeface="Arial" pitchFamily="34" charset="0"/>
              </a:rPr>
              <a:t>3 principal Artifacts</a:t>
            </a:r>
          </a:p>
        </p:txBody>
      </p:sp>
      <p:cxnSp>
        <p:nvCxnSpPr>
          <p:cNvPr id="12" name="Verbinder: gekrümmt 11">
            <a:extLst>
              <a:ext uri="{FF2B5EF4-FFF2-40B4-BE49-F238E27FC236}">
                <a16:creationId xmlns:a16="http://schemas.microsoft.com/office/drawing/2014/main" id="{3EAF6C83-133E-8006-F990-A777FEEC4906}"/>
              </a:ext>
            </a:extLst>
          </p:cNvPr>
          <p:cNvCxnSpPr>
            <a:stCxn id="3" idx="2"/>
            <a:endCxn id="10" idx="0"/>
          </p:cNvCxnSpPr>
          <p:nvPr/>
        </p:nvCxnSpPr>
        <p:spPr bwMode="auto">
          <a:xfrm rot="10800000" flipV="1">
            <a:off x="1718134" y="2716736"/>
            <a:ext cx="2721683" cy="897189"/>
          </a:xfrm>
          <a:prstGeom prst="curvedConnector2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Verbinder: gekrümmt 12">
            <a:extLst>
              <a:ext uri="{FF2B5EF4-FFF2-40B4-BE49-F238E27FC236}">
                <a16:creationId xmlns:a16="http://schemas.microsoft.com/office/drawing/2014/main" id="{6D092DB6-DFD8-1C28-F469-9548A3E0E5BE}"/>
              </a:ext>
            </a:extLst>
          </p:cNvPr>
          <p:cNvCxnSpPr>
            <a:cxnSpLocks/>
            <a:stCxn id="3" idx="6"/>
            <a:endCxn id="8" idx="0"/>
          </p:cNvCxnSpPr>
          <p:nvPr/>
        </p:nvCxnSpPr>
        <p:spPr bwMode="auto">
          <a:xfrm>
            <a:off x="7752184" y="2716737"/>
            <a:ext cx="2816894" cy="897189"/>
          </a:xfrm>
          <a:prstGeom prst="curvedConnector2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Verbinder: gekrümmt 23">
            <a:extLst>
              <a:ext uri="{FF2B5EF4-FFF2-40B4-BE49-F238E27FC236}">
                <a16:creationId xmlns:a16="http://schemas.microsoft.com/office/drawing/2014/main" id="{B84A6021-E7ED-53F2-D6B2-B44C86AF52AD}"/>
              </a:ext>
            </a:extLst>
          </p:cNvPr>
          <p:cNvCxnSpPr>
            <a:cxnSpLocks/>
            <a:stCxn id="3" idx="4"/>
            <a:endCxn id="9" idx="0"/>
          </p:cNvCxnSpPr>
          <p:nvPr/>
        </p:nvCxnSpPr>
        <p:spPr bwMode="auto">
          <a:xfrm rot="16200000" flipH="1">
            <a:off x="5923237" y="3393556"/>
            <a:ext cx="393133" cy="47606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40561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3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Resolution: Development of an adequate Evaluation Methodology to capture the impact of the </a:t>
            </a:r>
            <a:r>
              <a:rPr lang="en-US" dirty="0" err="1"/>
              <a:t>GaaP</a:t>
            </a:r>
            <a:r>
              <a:rPr lang="en-US" dirty="0"/>
              <a:t>-Method on the infrastructure </a:t>
            </a:r>
            <a:r>
              <a:rPr lang="en-US" dirty="0" err="1"/>
              <a:t>platfomization</a:t>
            </a:r>
            <a:r>
              <a:rPr lang="en-US" dirty="0"/>
              <a:t> process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4E98F79-EA9E-690C-2E33-72756500B8DE}"/>
              </a:ext>
            </a:extLst>
          </p:cNvPr>
          <p:cNvSpPr/>
          <p:nvPr/>
        </p:nvSpPr>
        <p:spPr bwMode="auto">
          <a:xfrm>
            <a:off x="344937" y="1062708"/>
            <a:ext cx="11192348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To develop this evaluation methodology, one must distill and clarify the core goal of the </a:t>
            </a:r>
            <a:r>
              <a:rPr lang="en-US" dirty="0" err="1">
                <a:solidFill>
                  <a:schemeClr val="bg1"/>
                </a:solidFill>
                <a:cs typeface="Arial" pitchFamily="34" charset="0"/>
              </a:rPr>
              <a:t>GaaP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method</a:t>
            </a:r>
          </a:p>
        </p:txBody>
      </p:sp>
      <p:sp>
        <p:nvSpPr>
          <p:cNvPr id="7" name="Pfeil nach rechts 66">
            <a:extLst>
              <a:ext uri="{FF2B5EF4-FFF2-40B4-BE49-F238E27FC236}">
                <a16:creationId xmlns:a16="http://schemas.microsoft.com/office/drawing/2014/main" id="{2BF2BEA8-80D4-5AD9-740D-A783E2C74D23}"/>
              </a:ext>
            </a:extLst>
          </p:cNvPr>
          <p:cNvSpPr/>
          <p:nvPr/>
        </p:nvSpPr>
        <p:spPr bwMode="auto">
          <a:xfrm rot="5400000">
            <a:off x="5172729" y="1859187"/>
            <a:ext cx="859454" cy="9840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9672DDE-484A-3AAA-8818-6B1492A377D9}"/>
              </a:ext>
            </a:extLst>
          </p:cNvPr>
          <p:cNvSpPr/>
          <p:nvPr/>
        </p:nvSpPr>
        <p:spPr bwMode="auto">
          <a:xfrm>
            <a:off x="3143209" y="2903322"/>
            <a:ext cx="4968552" cy="14120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Facilitate and enable the development of platform infrastructures utilizing the </a:t>
            </a:r>
            <a:r>
              <a:rPr lang="en-US" dirty="0" err="1">
                <a:solidFill>
                  <a:schemeClr val="bg1"/>
                </a:solidFill>
                <a:cs typeface="Arial" pitchFamily="34" charset="0"/>
              </a:rPr>
              <a:t>GaaP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concept by providing a starting point through analyzing the existent infrastructure regarding its platform character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472695-C4F8-953C-A0DD-6BE1941DDC7F}"/>
              </a:ext>
            </a:extLst>
          </p:cNvPr>
          <p:cNvSpPr/>
          <p:nvPr/>
        </p:nvSpPr>
        <p:spPr bwMode="auto">
          <a:xfrm>
            <a:off x="1415480" y="5028520"/>
            <a:ext cx="2664296" cy="10458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The </a:t>
            </a:r>
            <a:r>
              <a:rPr lang="en-US" sz="1200" dirty="0" err="1">
                <a:solidFill>
                  <a:schemeClr val="tx1"/>
                </a:solidFill>
                <a:cs typeface="Arial" pitchFamily="34" charset="0"/>
              </a:rPr>
              <a:t>GaaP</a:t>
            </a: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-method must also act as a continuous mental framework fostering platforming thinking and application of the </a:t>
            </a:r>
            <a:r>
              <a:rPr lang="en-US" sz="1200" dirty="0" err="1">
                <a:solidFill>
                  <a:schemeClr val="tx1"/>
                </a:solidFill>
                <a:cs typeface="Arial" pitchFamily="34" charset="0"/>
              </a:rPr>
              <a:t>GaaP</a:t>
            </a: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 concept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4AFC06F-92FA-8725-9817-44E15036ABD7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 bwMode="auto">
          <a:xfrm flipH="1">
            <a:off x="2747628" y="4315380"/>
            <a:ext cx="2879857" cy="71314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E5D20571-6542-79AF-8243-DA75F57865C6}"/>
              </a:ext>
            </a:extLst>
          </p:cNvPr>
          <p:cNvCxnSpPr>
            <a:cxnSpLocks/>
            <a:stCxn id="8" idx="2"/>
            <a:endCxn id="33" idx="0"/>
          </p:cNvCxnSpPr>
          <p:nvPr/>
        </p:nvCxnSpPr>
        <p:spPr bwMode="auto">
          <a:xfrm>
            <a:off x="5627485" y="4315380"/>
            <a:ext cx="2664296" cy="71314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B5E37DB1-8C3A-1372-3F30-0DFD3131AE8D}"/>
              </a:ext>
            </a:extLst>
          </p:cNvPr>
          <p:cNvSpPr txBox="1"/>
          <p:nvPr/>
        </p:nvSpPr>
        <p:spPr>
          <a:xfrm>
            <a:off x="4075525" y="4608987"/>
            <a:ext cx="30091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i="1" dirty="0"/>
              <a:t>(semi-) Implicitly this further means 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82CD0DEF-D349-8966-B10C-C220D16408CF}"/>
              </a:ext>
            </a:extLst>
          </p:cNvPr>
          <p:cNvCxnSpPr>
            <a:cxnSpLocks/>
          </p:cNvCxnSpPr>
          <p:nvPr/>
        </p:nvCxnSpPr>
        <p:spPr bwMode="auto">
          <a:xfrm flipH="1">
            <a:off x="4075525" y="5373216"/>
            <a:ext cx="2884108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hteck 32">
            <a:extLst>
              <a:ext uri="{FF2B5EF4-FFF2-40B4-BE49-F238E27FC236}">
                <a16:creationId xmlns:a16="http://schemas.microsoft.com/office/drawing/2014/main" id="{AA6A81B1-A9E6-C0F7-ED24-8A048FC2C452}"/>
              </a:ext>
            </a:extLst>
          </p:cNvPr>
          <p:cNvSpPr/>
          <p:nvPr/>
        </p:nvSpPr>
        <p:spPr bwMode="auto">
          <a:xfrm>
            <a:off x="6959633" y="5028520"/>
            <a:ext cx="2664296" cy="10458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The </a:t>
            </a:r>
            <a:r>
              <a:rPr lang="en-US" sz="1200" dirty="0" err="1">
                <a:solidFill>
                  <a:schemeClr val="tx1"/>
                </a:solidFill>
                <a:cs typeface="Arial" pitchFamily="34" charset="0"/>
              </a:rPr>
              <a:t>GaaP</a:t>
            </a: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-method must also foster the understanding of the </a:t>
            </a:r>
            <a:r>
              <a:rPr lang="en-US" sz="1200" dirty="0" err="1">
                <a:solidFill>
                  <a:schemeClr val="tx1"/>
                </a:solidFill>
                <a:cs typeface="Arial" pitchFamily="34" charset="0"/>
              </a:rPr>
              <a:t>GaaP</a:t>
            </a: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 concept and its implications on infrastructure and design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FB0D0FAD-76C7-33C6-C03C-2EB95825EC7E}"/>
              </a:ext>
            </a:extLst>
          </p:cNvPr>
          <p:cNvCxnSpPr>
            <a:cxnSpLocks/>
          </p:cNvCxnSpPr>
          <p:nvPr/>
        </p:nvCxnSpPr>
        <p:spPr bwMode="auto">
          <a:xfrm>
            <a:off x="4075525" y="5733256"/>
            <a:ext cx="287985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Ellipse 47">
            <a:extLst>
              <a:ext uri="{FF2B5EF4-FFF2-40B4-BE49-F238E27FC236}">
                <a16:creationId xmlns:a16="http://schemas.microsoft.com/office/drawing/2014/main" id="{7DD9894C-DBEE-1F36-4977-44B6A3E40CAB}"/>
              </a:ext>
            </a:extLst>
          </p:cNvPr>
          <p:cNvSpPr>
            <a:spLocks noChangeAspect="1"/>
          </p:cNvSpPr>
          <p:nvPr/>
        </p:nvSpPr>
        <p:spPr bwMode="auto">
          <a:xfrm>
            <a:off x="2963189" y="2618846"/>
            <a:ext cx="576000" cy="57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800" dirty="0">
                <a:solidFill>
                  <a:schemeClr val="tx1"/>
                </a:solidFill>
                <a:cs typeface="Arial" pitchFamily="34" charset="0"/>
              </a:rPr>
              <a:t>Goal 1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9D2E894-2236-6E85-A76D-56F4401B2ADA}"/>
              </a:ext>
            </a:extLst>
          </p:cNvPr>
          <p:cNvSpPr>
            <a:spLocks noChangeAspect="1"/>
          </p:cNvSpPr>
          <p:nvPr/>
        </p:nvSpPr>
        <p:spPr bwMode="auto">
          <a:xfrm>
            <a:off x="1002431" y="4797216"/>
            <a:ext cx="576000" cy="57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" dirty="0">
                <a:solidFill>
                  <a:schemeClr val="tx1"/>
                </a:solidFill>
                <a:cs typeface="Arial" pitchFamily="34" charset="0"/>
              </a:rPr>
              <a:t>(Implicit)</a:t>
            </a:r>
            <a:endParaRPr lang="de-DE" sz="4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800" dirty="0">
                <a:solidFill>
                  <a:schemeClr val="tx1"/>
                </a:solidFill>
                <a:cs typeface="Arial" pitchFamily="34" charset="0"/>
              </a:rPr>
              <a:t>Goal 2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FF02F99-E6B1-9E10-AF11-B45B59653EF9}"/>
              </a:ext>
            </a:extLst>
          </p:cNvPr>
          <p:cNvSpPr>
            <a:spLocks noChangeAspect="1"/>
          </p:cNvSpPr>
          <p:nvPr/>
        </p:nvSpPr>
        <p:spPr bwMode="auto">
          <a:xfrm>
            <a:off x="9456727" y="4797216"/>
            <a:ext cx="576000" cy="57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" dirty="0">
                <a:solidFill>
                  <a:schemeClr val="tx1"/>
                </a:solidFill>
                <a:cs typeface="Arial" pitchFamily="34" charset="0"/>
              </a:rPr>
              <a:t>(Implicit)</a:t>
            </a:r>
            <a:r>
              <a:rPr lang="de-DE" sz="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sz="800" dirty="0">
                <a:solidFill>
                  <a:schemeClr val="tx1"/>
                </a:solidFill>
                <a:cs typeface="Arial" pitchFamily="34" charset="0"/>
              </a:rPr>
              <a:t>Goal 3 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E2855E1-38F1-28AD-E6CE-6ACF9ACDD7B3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>
            <a:off x="8111761" y="3609351"/>
            <a:ext cx="111705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46">
            <a:extLst>
              <a:ext uri="{FF2B5EF4-FFF2-40B4-BE49-F238E27FC236}">
                <a16:creationId xmlns:a16="http://schemas.microsoft.com/office/drawing/2014/main" id="{43E61CBD-6DA4-9611-84C5-F2969D93C5DB}"/>
              </a:ext>
            </a:extLst>
          </p:cNvPr>
          <p:cNvSpPr/>
          <p:nvPr/>
        </p:nvSpPr>
        <p:spPr bwMode="auto">
          <a:xfrm>
            <a:off x="9228811" y="2662517"/>
            <a:ext cx="2483813" cy="1425115"/>
          </a:xfrm>
          <a:custGeom>
            <a:avLst/>
            <a:gdLst/>
            <a:ahLst/>
            <a:cxnLst/>
            <a:rect l="l" t="t" r="r" b="b"/>
            <a:pathLst>
              <a:path w="1490966" h="661374">
                <a:moveTo>
                  <a:pt x="882067" y="0"/>
                </a:moveTo>
                <a:cubicBezTo>
                  <a:pt x="1031495" y="0"/>
                  <a:pt x="1157883" y="94445"/>
                  <a:pt x="1198125" y="224882"/>
                </a:cubicBezTo>
                <a:cubicBezTo>
                  <a:pt x="1213923" y="221952"/>
                  <a:pt x="1230281" y="220426"/>
                  <a:pt x="1247033" y="220426"/>
                </a:cubicBezTo>
                <a:cubicBezTo>
                  <a:pt x="1381753" y="220426"/>
                  <a:pt x="1490966" y="319136"/>
                  <a:pt x="1490966" y="440900"/>
                </a:cubicBezTo>
                <a:cubicBezTo>
                  <a:pt x="1490966" y="555058"/>
                  <a:pt x="1394971" y="648952"/>
                  <a:pt x="1271857" y="659112"/>
                </a:cubicBezTo>
                <a:lnTo>
                  <a:pt x="1271857" y="661374"/>
                </a:lnTo>
                <a:lnTo>
                  <a:pt x="1247033" y="661374"/>
                </a:lnTo>
                <a:lnTo>
                  <a:pt x="207929" y="661374"/>
                </a:lnTo>
                <a:lnTo>
                  <a:pt x="207928" y="661374"/>
                </a:lnTo>
                <a:lnTo>
                  <a:pt x="207928" y="661374"/>
                </a:lnTo>
                <a:cubicBezTo>
                  <a:pt x="93092" y="661374"/>
                  <a:pt x="0" y="562664"/>
                  <a:pt x="0" y="440900"/>
                </a:cubicBezTo>
                <a:cubicBezTo>
                  <a:pt x="0" y="319136"/>
                  <a:pt x="93093" y="220426"/>
                  <a:pt x="207929" y="220426"/>
                </a:cubicBezTo>
                <a:cubicBezTo>
                  <a:pt x="236743" y="220426"/>
                  <a:pt x="264188" y="226641"/>
                  <a:pt x="289112" y="237929"/>
                </a:cubicBezTo>
                <a:cubicBezTo>
                  <a:pt x="320337" y="155718"/>
                  <a:pt x="399125" y="97623"/>
                  <a:pt x="491302" y="97623"/>
                </a:cubicBezTo>
                <a:cubicBezTo>
                  <a:pt x="535615" y="97623"/>
                  <a:pt x="576833" y="111049"/>
                  <a:pt x="608953" y="137475"/>
                </a:cubicBezTo>
                <a:cubicBezTo>
                  <a:pt x="668646" y="54334"/>
                  <a:pt x="768729" y="0"/>
                  <a:pt x="882067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is generally applicable and not bound to a specific socio, cultural, political, managerial or organizational context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F8718CA-A196-4B48-3C5D-14337EA0CC9B}"/>
              </a:ext>
            </a:extLst>
          </p:cNvPr>
          <p:cNvSpPr>
            <a:spLocks noChangeAspect="1"/>
          </p:cNvSpPr>
          <p:nvPr/>
        </p:nvSpPr>
        <p:spPr bwMode="auto">
          <a:xfrm>
            <a:off x="10442872" y="2714002"/>
            <a:ext cx="576000" cy="57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800" dirty="0">
                <a:solidFill>
                  <a:schemeClr val="tx1"/>
                </a:solidFill>
                <a:cs typeface="Arial" pitchFamily="34" charset="0"/>
              </a:rPr>
              <a:t>Goal 4</a:t>
            </a:r>
          </a:p>
        </p:txBody>
      </p:sp>
    </p:spTree>
    <p:extLst>
      <p:ext uri="{BB962C8B-B14F-4D97-AF65-F5344CB8AC3E}">
        <p14:creationId xmlns:p14="http://schemas.microsoft.com/office/powerpoint/2010/main" val="330670419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(2): Implications for the Development of such Evaluation Methodology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4E98F79-EA9E-690C-2E33-72756500B8DE}"/>
              </a:ext>
            </a:extLst>
          </p:cNvPr>
          <p:cNvSpPr/>
          <p:nvPr/>
        </p:nvSpPr>
        <p:spPr bwMode="auto">
          <a:xfrm>
            <a:off x="344937" y="1062708"/>
            <a:ext cx="11192348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Core Question: How to evaluate &amp; measure the main goal -The enabling and facilitation of existing infrastructure transformation towards a platform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6EEDDEE-3D38-E68C-087E-17F470A5FB04}"/>
              </a:ext>
            </a:extLst>
          </p:cNvPr>
          <p:cNvSpPr/>
          <p:nvPr/>
        </p:nvSpPr>
        <p:spPr bwMode="auto">
          <a:xfrm>
            <a:off x="3163298" y="2420888"/>
            <a:ext cx="4928373" cy="27363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bg1"/>
              </a:solidFill>
              <a:cs typeface="Arial" pitchFamily="34" charset="0"/>
            </a:endParaRPr>
          </a:p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The Development &amp; Application of a (general) Evaluation Methodology that can capture and measure the core goal(s) of the </a:t>
            </a:r>
            <a:r>
              <a:rPr lang="en-US" dirty="0" err="1">
                <a:solidFill>
                  <a:schemeClr val="bg1"/>
                </a:solidFill>
                <a:cs typeface="Arial" pitchFamily="34" charset="0"/>
              </a:rPr>
              <a:t>GaaP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Method and be used to assess its effectiveness across several contexts.</a:t>
            </a:r>
          </a:p>
        </p:txBody>
      </p:sp>
      <p:sp>
        <p:nvSpPr>
          <p:cNvPr id="13" name="Pfeil nach rechts 66">
            <a:extLst>
              <a:ext uri="{FF2B5EF4-FFF2-40B4-BE49-F238E27FC236}">
                <a16:creationId xmlns:a16="http://schemas.microsoft.com/office/drawing/2014/main" id="{20B37333-4787-7822-7E65-504E767EE7E8}"/>
              </a:ext>
            </a:extLst>
          </p:cNvPr>
          <p:cNvSpPr/>
          <p:nvPr/>
        </p:nvSpPr>
        <p:spPr bwMode="auto">
          <a:xfrm>
            <a:off x="1127448" y="3182096"/>
            <a:ext cx="1745652" cy="120850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My aim: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E133548-89A0-E537-AAC6-1F71AC8EFFE0}"/>
              </a:ext>
            </a:extLst>
          </p:cNvPr>
          <p:cNvGrpSpPr/>
          <p:nvPr/>
        </p:nvGrpSpPr>
        <p:grpSpPr>
          <a:xfrm>
            <a:off x="3988326" y="2492896"/>
            <a:ext cx="3278317" cy="576000"/>
            <a:chOff x="3969747" y="2432323"/>
            <a:chExt cx="3278317" cy="576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59428605-7DB0-520D-5A1C-3E5CCD517E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69747" y="2432323"/>
              <a:ext cx="576000" cy="57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tx1"/>
                  </a:solidFill>
                  <a:cs typeface="Arial" pitchFamily="34" charset="0"/>
                </a:rPr>
                <a:t>Goal 1</a:t>
              </a: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6C9B736-2977-5A38-D1DA-AAC74D1A5F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70519" y="2432323"/>
              <a:ext cx="576000" cy="57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400" dirty="0">
                  <a:solidFill>
                    <a:schemeClr val="tx1"/>
                  </a:solidFill>
                  <a:cs typeface="Arial" pitchFamily="34" charset="0"/>
                </a:rPr>
                <a:t>(Implicit)</a:t>
              </a:r>
              <a:endParaRPr lang="de-DE" sz="400" dirty="0">
                <a:solidFill>
                  <a:schemeClr val="tx1"/>
                </a:solidFill>
                <a:cs typeface="Arial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tx1"/>
                  </a:solidFill>
                  <a:cs typeface="Arial" pitchFamily="34" charset="0"/>
                </a:rPr>
                <a:t>Goal 2</a:t>
              </a: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1113F75A-7EFB-62B3-C192-13B35C265A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71291" y="2432323"/>
              <a:ext cx="576000" cy="57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400" dirty="0">
                  <a:solidFill>
                    <a:schemeClr val="tx1"/>
                  </a:solidFill>
                  <a:cs typeface="Arial" pitchFamily="34" charset="0"/>
                </a:rPr>
                <a:t>(Implicit)</a:t>
              </a:r>
              <a:r>
                <a:rPr lang="de-DE" sz="400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de-DE" sz="800" dirty="0">
                  <a:solidFill>
                    <a:schemeClr val="tx1"/>
                  </a:solidFill>
                  <a:cs typeface="Arial" pitchFamily="34" charset="0"/>
                </a:rPr>
                <a:t>Goal 3 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1F237658-1207-299F-0A00-9B9FFE18DF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72064" y="2432323"/>
              <a:ext cx="576000" cy="57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tx1"/>
                  </a:solidFill>
                  <a:cs typeface="Arial" pitchFamily="34" charset="0"/>
                </a:rPr>
                <a:t>Goal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58389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Complication: Generally, DSR lacks a set of concrete methodologies &amp; concepts for the evaluation of such research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B6B4EA33-3867-2606-FE52-04B938A667E9}"/>
              </a:ext>
            </a:extLst>
          </p:cNvPr>
          <p:cNvSpPr/>
          <p:nvPr/>
        </p:nvSpPr>
        <p:spPr bwMode="auto">
          <a:xfrm>
            <a:off x="5231904" y="1079028"/>
            <a:ext cx="6332873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Example from DSR</a:t>
            </a:r>
          </a:p>
        </p:txBody>
      </p: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D45FD23B-D2DA-766C-80B0-95BAABFFD5DE}"/>
              </a:ext>
            </a:extLst>
          </p:cNvPr>
          <p:cNvGrpSpPr/>
          <p:nvPr/>
        </p:nvGrpSpPr>
        <p:grpSpPr>
          <a:xfrm>
            <a:off x="477991" y="1070242"/>
            <a:ext cx="2739073" cy="5152159"/>
            <a:chOff x="791120" y="1176086"/>
            <a:chExt cx="2739073" cy="5152159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CCE603F8-4DC0-D660-7402-129A944D5C47}"/>
                </a:ext>
              </a:extLst>
            </p:cNvPr>
            <p:cNvSpPr/>
            <p:nvPr/>
          </p:nvSpPr>
          <p:spPr bwMode="auto">
            <a:xfrm>
              <a:off x="791120" y="1176086"/>
              <a:ext cx="2736304" cy="7200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Example from Empirical Research</a:t>
              </a: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DC00E5A-02E9-0098-C755-146F6FA5C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120" y="2074894"/>
              <a:ext cx="936576" cy="936576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02893685-96DF-BBE4-711B-F9F2D6118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955" y="2129783"/>
              <a:ext cx="936576" cy="936576"/>
            </a:xfrm>
            <a:prstGeom prst="rect">
              <a:avLst/>
            </a:prstGeom>
          </p:spPr>
        </p:pic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FF04111D-32CB-D2F8-37D5-F02A2B7F05A1}"/>
                </a:ext>
              </a:extLst>
            </p:cNvPr>
            <p:cNvSpPr/>
            <p:nvPr/>
          </p:nvSpPr>
          <p:spPr bwMode="auto">
            <a:xfrm>
              <a:off x="793889" y="3467172"/>
              <a:ext cx="2736304" cy="47999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RQ: </a:t>
              </a:r>
              <a:r>
                <a:rPr lang="de-DE" dirty="0" err="1">
                  <a:solidFill>
                    <a:schemeClr val="tx1"/>
                  </a:solidFill>
                  <a:cs typeface="Arial" pitchFamily="34" charset="0"/>
                </a:rPr>
                <a:t>Difference</a:t>
              </a: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 in </a:t>
              </a:r>
              <a:r>
                <a:rPr lang="de-DE" dirty="0" err="1">
                  <a:solidFill>
                    <a:schemeClr val="tx1"/>
                  </a:solidFill>
                  <a:cs typeface="Arial" pitchFamily="34" charset="0"/>
                </a:rPr>
                <a:t>two</a:t>
              </a: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de-DE" dirty="0" err="1">
                  <a:solidFill>
                    <a:schemeClr val="tx1"/>
                  </a:solidFill>
                  <a:cs typeface="Arial" pitchFamily="34" charset="0"/>
                </a:rPr>
                <a:t>samples</a:t>
              </a: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D0701AA7-7E6A-8834-54AF-7B512B0FAB51}"/>
                </a:ext>
              </a:extLst>
            </p:cNvPr>
            <p:cNvCxnSpPr>
              <a:cxnSpLocks/>
              <a:stCxn id="12" idx="2"/>
              <a:endCxn id="15" idx="0"/>
            </p:cNvCxnSpPr>
            <p:nvPr/>
          </p:nvCxnSpPr>
          <p:spPr bwMode="auto">
            <a:xfrm>
              <a:off x="1259408" y="3011470"/>
              <a:ext cx="902633" cy="45570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>
              <a:extLst>
                <a:ext uri="{FF2B5EF4-FFF2-40B4-BE49-F238E27FC236}">
                  <a16:creationId xmlns:a16="http://schemas.microsoft.com/office/drawing/2014/main" id="{B64CCB5B-8B11-E465-88C1-41D78DDC80B9}"/>
                </a:ext>
              </a:extLst>
            </p:cNvPr>
            <p:cNvCxnSpPr>
              <a:cxnSpLocks/>
              <a:stCxn id="13" idx="2"/>
              <a:endCxn id="15" idx="0"/>
            </p:cNvCxnSpPr>
            <p:nvPr/>
          </p:nvCxnSpPr>
          <p:spPr bwMode="auto">
            <a:xfrm flipH="1">
              <a:off x="2162041" y="3066359"/>
              <a:ext cx="897202" cy="40081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03FB7FC3-BE6A-ADE6-B3B9-D51E6D623C98}"/>
                </a:ext>
              </a:extLst>
            </p:cNvPr>
            <p:cNvCxnSpPr>
              <a:cxnSpLocks/>
              <a:stCxn id="15" idx="2"/>
              <a:endCxn id="60" idx="0"/>
            </p:cNvCxnSpPr>
            <p:nvPr/>
          </p:nvCxnSpPr>
          <p:spPr bwMode="auto">
            <a:xfrm flipH="1">
              <a:off x="2159272" y="3947167"/>
              <a:ext cx="2769" cy="23999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2FD580C7-02EF-B79D-AA80-2ECED9C346C7}"/>
                </a:ext>
              </a:extLst>
            </p:cNvPr>
            <p:cNvSpPr txBox="1"/>
            <p:nvPr/>
          </p:nvSpPr>
          <p:spPr>
            <a:xfrm>
              <a:off x="1439196" y="5681914"/>
              <a:ext cx="1440152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dirty="0" err="1">
                  <a:latin typeface="Arial" pitchFamily="34" charset="0"/>
                </a:rPr>
                <a:t>Two-Paired</a:t>
              </a:r>
              <a:r>
                <a:rPr lang="de-DE" dirty="0">
                  <a:latin typeface="Arial" pitchFamily="34" charset="0"/>
                </a:rPr>
                <a:t> t-Test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5FF2EAD7-9D30-6396-DA99-A2578BADFB74}"/>
                </a:ext>
              </a:extLst>
            </p:cNvPr>
            <p:cNvSpPr/>
            <p:nvPr/>
          </p:nvSpPr>
          <p:spPr bwMode="auto">
            <a:xfrm>
              <a:off x="791120" y="4187164"/>
              <a:ext cx="2736304" cy="47999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Hypothesis</a:t>
              </a:r>
            </a:p>
          </p:txBody>
        </p:sp>
        <p:cxnSp>
          <p:nvCxnSpPr>
            <p:cNvPr id="67" name="Gerade Verbindung mit Pfeil 66">
              <a:extLst>
                <a:ext uri="{FF2B5EF4-FFF2-40B4-BE49-F238E27FC236}">
                  <a16:creationId xmlns:a16="http://schemas.microsoft.com/office/drawing/2014/main" id="{27D1BFF5-AD4C-BEBF-DE82-7FBA4CCE7B3B}"/>
                </a:ext>
              </a:extLst>
            </p:cNvPr>
            <p:cNvCxnSpPr>
              <a:cxnSpLocks/>
              <a:stCxn id="60" idx="2"/>
            </p:cNvCxnSpPr>
            <p:nvPr/>
          </p:nvCxnSpPr>
          <p:spPr bwMode="auto">
            <a:xfrm>
              <a:off x="2159272" y="4667159"/>
              <a:ext cx="0" cy="36646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F445660E-5EC1-A438-1FD4-D1CBA0C09093}"/>
                </a:ext>
              </a:extLst>
            </p:cNvPr>
            <p:cNvSpPr/>
            <p:nvPr/>
          </p:nvSpPr>
          <p:spPr bwMode="auto">
            <a:xfrm>
              <a:off x="791120" y="4910989"/>
              <a:ext cx="2736304" cy="47999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Evaluation </a:t>
              </a:r>
              <a:r>
                <a:rPr lang="de-DE" dirty="0" err="1">
                  <a:solidFill>
                    <a:schemeClr val="tx1"/>
                  </a:solidFill>
                  <a:cs typeface="Arial" pitchFamily="34" charset="0"/>
                </a:rPr>
                <a:t>alpha</a:t>
              </a: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/</a:t>
              </a:r>
              <a:r>
                <a:rPr lang="de-DE" dirty="0" err="1">
                  <a:solidFill>
                    <a:schemeClr val="tx1"/>
                  </a:solidFill>
                  <a:cs typeface="Arial" pitchFamily="34" charset="0"/>
                </a:rPr>
                <a:t>beta</a:t>
              </a: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de-DE" dirty="0" err="1">
                  <a:solidFill>
                    <a:schemeClr val="tx1"/>
                  </a:solidFill>
                  <a:cs typeface="Arial" pitchFamily="34" charset="0"/>
                </a:rPr>
                <a:t>error</a:t>
              </a: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71" name="Gerade Verbindung mit Pfeil 70">
              <a:extLst>
                <a:ext uri="{FF2B5EF4-FFF2-40B4-BE49-F238E27FC236}">
                  <a16:creationId xmlns:a16="http://schemas.microsoft.com/office/drawing/2014/main" id="{09402246-62B5-2950-E2C1-A452F9236C17}"/>
                </a:ext>
              </a:extLst>
            </p:cNvPr>
            <p:cNvCxnSpPr>
              <a:cxnSpLocks/>
              <a:stCxn id="70" idx="2"/>
              <a:endCxn id="38" idx="0"/>
            </p:cNvCxnSpPr>
            <p:nvPr/>
          </p:nvCxnSpPr>
          <p:spPr bwMode="auto">
            <a:xfrm>
              <a:off x="2159272" y="5390984"/>
              <a:ext cx="0" cy="29093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5AB22D9B-3918-30CC-0816-005B6C177CD5}"/>
              </a:ext>
            </a:extLst>
          </p:cNvPr>
          <p:cNvGrpSpPr/>
          <p:nvPr/>
        </p:nvGrpSpPr>
        <p:grpSpPr>
          <a:xfrm>
            <a:off x="5229135" y="2027651"/>
            <a:ext cx="6332873" cy="1513445"/>
            <a:chOff x="5616692" y="2074894"/>
            <a:chExt cx="4479609" cy="1513445"/>
          </a:xfrm>
        </p:grpSpPr>
        <p:cxnSp>
          <p:nvCxnSpPr>
            <p:cNvPr id="98" name="Gerade Verbindung mit Pfeil 97">
              <a:extLst>
                <a:ext uri="{FF2B5EF4-FFF2-40B4-BE49-F238E27FC236}">
                  <a16:creationId xmlns:a16="http://schemas.microsoft.com/office/drawing/2014/main" id="{82249253-9CA4-B57D-6DDB-A3687C52D9F1}"/>
                </a:ext>
              </a:extLst>
            </p:cNvPr>
            <p:cNvCxnSpPr>
              <a:cxnSpLocks/>
              <a:endCxn id="89" idx="0"/>
            </p:cNvCxnSpPr>
            <p:nvPr/>
          </p:nvCxnSpPr>
          <p:spPr bwMode="auto">
            <a:xfrm>
              <a:off x="8720185" y="2554888"/>
              <a:ext cx="280883" cy="59613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Gerade Verbindung mit Pfeil 100">
              <a:extLst>
                <a:ext uri="{FF2B5EF4-FFF2-40B4-BE49-F238E27FC236}">
                  <a16:creationId xmlns:a16="http://schemas.microsoft.com/office/drawing/2014/main" id="{1114BD22-05DA-02AF-0E14-6E88D828C9BF}"/>
                </a:ext>
              </a:extLst>
            </p:cNvPr>
            <p:cNvCxnSpPr>
              <a:cxnSpLocks/>
              <a:endCxn id="88" idx="7"/>
            </p:cNvCxnSpPr>
            <p:nvPr/>
          </p:nvCxnSpPr>
          <p:spPr bwMode="auto">
            <a:xfrm flipH="1">
              <a:off x="7993149" y="2554888"/>
              <a:ext cx="727035" cy="78683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AA93B769-57AC-6A05-5200-3C199308081E}"/>
                </a:ext>
              </a:extLst>
            </p:cNvPr>
            <p:cNvSpPr/>
            <p:nvPr/>
          </p:nvSpPr>
          <p:spPr bwMode="auto">
            <a:xfrm>
              <a:off x="5616693" y="2074894"/>
              <a:ext cx="4479608" cy="47999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err="1">
                  <a:solidFill>
                    <a:schemeClr val="tx1"/>
                  </a:solidFill>
                  <a:cs typeface="Arial" pitchFamily="34" charset="0"/>
                </a:rPr>
                <a:t>Artifact</a:t>
              </a: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 Generation: </a:t>
              </a:r>
              <a:r>
                <a:rPr lang="de-DE" dirty="0" err="1">
                  <a:solidFill>
                    <a:schemeClr val="tx1"/>
                  </a:solidFill>
                  <a:cs typeface="Arial" pitchFamily="34" charset="0"/>
                </a:rPr>
                <a:t>Construct</a:t>
              </a: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, Model, </a:t>
              </a:r>
              <a:r>
                <a:rPr lang="de-DE" b="1" dirty="0">
                  <a:solidFill>
                    <a:schemeClr val="tx1"/>
                  </a:solidFill>
                  <a:cs typeface="Arial" pitchFamily="34" charset="0"/>
                </a:rPr>
                <a:t>Method</a:t>
              </a: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, </a:t>
              </a:r>
              <a:r>
                <a:rPr lang="de-DE" dirty="0" err="1">
                  <a:solidFill>
                    <a:schemeClr val="tx1"/>
                  </a:solidFill>
                  <a:cs typeface="Arial" pitchFamily="34" charset="0"/>
                </a:rPr>
                <a:t>Instatiation</a:t>
              </a: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65E15463-BD92-3ACA-F912-888D1FBCBF6A}"/>
                </a:ext>
              </a:extLst>
            </p:cNvPr>
            <p:cNvSpPr/>
            <p:nvPr/>
          </p:nvSpPr>
          <p:spPr bwMode="auto">
            <a:xfrm>
              <a:off x="5616692" y="3010490"/>
              <a:ext cx="1426232" cy="2889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dirty="0" err="1">
                  <a:solidFill>
                    <a:schemeClr val="tx1"/>
                  </a:solidFill>
                  <a:cs typeface="Arial" pitchFamily="34" charset="0"/>
                </a:rPr>
                <a:t>algorithm</a:t>
              </a:r>
              <a:endParaRPr lang="de-DE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81" name="Gerade Verbindung mit Pfeil 80">
              <a:extLst>
                <a:ext uri="{FF2B5EF4-FFF2-40B4-BE49-F238E27FC236}">
                  <a16:creationId xmlns:a16="http://schemas.microsoft.com/office/drawing/2014/main" id="{1946C02B-DD11-A81D-A88B-B4801E0B9D3C}"/>
                </a:ext>
              </a:extLst>
            </p:cNvPr>
            <p:cNvCxnSpPr>
              <a:cxnSpLocks/>
              <a:endCxn id="80" idx="0"/>
            </p:cNvCxnSpPr>
            <p:nvPr/>
          </p:nvCxnSpPr>
          <p:spPr bwMode="auto">
            <a:xfrm flipH="1">
              <a:off x="6329808" y="2554888"/>
              <a:ext cx="2432413" cy="45560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D7BFEA35-4797-6C62-5E2F-D688D5A34811}"/>
                </a:ext>
              </a:extLst>
            </p:cNvPr>
            <p:cNvSpPr/>
            <p:nvPr/>
          </p:nvSpPr>
          <p:spPr bwMode="auto">
            <a:xfrm>
              <a:off x="7056852" y="2782689"/>
              <a:ext cx="1426232" cy="2889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dirty="0" err="1">
                  <a:solidFill>
                    <a:schemeClr val="tx1"/>
                  </a:solidFill>
                  <a:cs typeface="Arial" pitchFamily="34" charset="0"/>
                </a:rPr>
                <a:t>framework</a:t>
              </a:r>
              <a:endParaRPr lang="de-DE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7E79023D-3DF9-E1EC-DED2-9DA6A82D6689}"/>
                </a:ext>
              </a:extLst>
            </p:cNvPr>
            <p:cNvSpPr/>
            <p:nvPr/>
          </p:nvSpPr>
          <p:spPr bwMode="auto">
            <a:xfrm>
              <a:off x="8670068" y="2744487"/>
              <a:ext cx="1426232" cy="2889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dirty="0" err="1">
                  <a:solidFill>
                    <a:schemeClr val="tx1"/>
                  </a:solidFill>
                  <a:cs typeface="Arial" pitchFamily="34" charset="0"/>
                </a:rPr>
                <a:t>approach</a:t>
              </a:r>
              <a:endParaRPr lang="de-DE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9B2704BF-8106-46D8-9B5E-E4C126692CE2}"/>
                </a:ext>
              </a:extLst>
            </p:cNvPr>
            <p:cNvSpPr/>
            <p:nvPr/>
          </p:nvSpPr>
          <p:spPr bwMode="auto">
            <a:xfrm>
              <a:off x="6775784" y="3299414"/>
              <a:ext cx="1426232" cy="2889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dirty="0" err="1">
                  <a:solidFill>
                    <a:schemeClr val="tx1"/>
                  </a:solidFill>
                  <a:cs typeface="Arial" pitchFamily="34" charset="0"/>
                </a:rPr>
                <a:t>process</a:t>
              </a:r>
              <a:endParaRPr lang="de-DE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948AA335-5A0E-3C1D-2F74-6381BB05765E}"/>
                </a:ext>
              </a:extLst>
            </p:cNvPr>
            <p:cNvSpPr/>
            <p:nvPr/>
          </p:nvSpPr>
          <p:spPr bwMode="auto">
            <a:xfrm>
              <a:off x="8287952" y="3151022"/>
              <a:ext cx="1426232" cy="2889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dirty="0" err="1">
                  <a:solidFill>
                    <a:schemeClr val="tx1"/>
                  </a:solidFill>
                  <a:cs typeface="Arial" pitchFamily="34" charset="0"/>
                </a:rPr>
                <a:t>mechanism</a:t>
              </a:r>
              <a:endParaRPr lang="de-DE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91" name="Gerade Verbindung mit Pfeil 90">
              <a:extLst>
                <a:ext uri="{FF2B5EF4-FFF2-40B4-BE49-F238E27FC236}">
                  <a16:creationId xmlns:a16="http://schemas.microsoft.com/office/drawing/2014/main" id="{560681C1-659B-50A7-3969-9B24F4DA00F5}"/>
                </a:ext>
              </a:extLst>
            </p:cNvPr>
            <p:cNvCxnSpPr>
              <a:cxnSpLocks/>
              <a:endCxn id="85" idx="7"/>
            </p:cNvCxnSpPr>
            <p:nvPr/>
          </p:nvCxnSpPr>
          <p:spPr bwMode="auto">
            <a:xfrm flipH="1">
              <a:off x="8274217" y="2554888"/>
              <a:ext cx="474075" cy="27011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Gerade Verbindung mit Pfeil 94">
              <a:extLst>
                <a:ext uri="{FF2B5EF4-FFF2-40B4-BE49-F238E27FC236}">
                  <a16:creationId xmlns:a16="http://schemas.microsoft.com/office/drawing/2014/main" id="{F62D6B16-2234-958B-36A6-2D5E6642FEAD}"/>
                </a:ext>
              </a:extLst>
            </p:cNvPr>
            <p:cNvCxnSpPr>
              <a:cxnSpLocks/>
              <a:endCxn id="87" idx="0"/>
            </p:cNvCxnSpPr>
            <p:nvPr/>
          </p:nvCxnSpPr>
          <p:spPr bwMode="auto">
            <a:xfrm>
              <a:off x="8720184" y="2554888"/>
              <a:ext cx="663000" cy="18959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5" name="Rechteck 104">
            <a:extLst>
              <a:ext uri="{FF2B5EF4-FFF2-40B4-BE49-F238E27FC236}">
                <a16:creationId xmlns:a16="http://schemas.microsoft.com/office/drawing/2014/main" id="{D1050560-04D1-CFCC-4FCC-8BC6C7B87C75}"/>
              </a:ext>
            </a:extLst>
          </p:cNvPr>
          <p:cNvSpPr/>
          <p:nvPr/>
        </p:nvSpPr>
        <p:spPr bwMode="auto">
          <a:xfrm>
            <a:off x="5232073" y="3984780"/>
            <a:ext cx="1908675" cy="14604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Match Patterns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e.g.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Method * Analytical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Method *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</a:rPr>
              <a:t>Testing</a:t>
            </a:r>
            <a:endParaRPr lang="de-DE" sz="12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Method *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</a:rPr>
              <a:t>Observational</a:t>
            </a:r>
            <a:endParaRPr lang="de-DE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CDF77ECD-C34A-B09A-704F-31EC47ABF332}"/>
              </a:ext>
            </a:extLst>
          </p:cNvPr>
          <p:cNvSpPr/>
          <p:nvPr/>
        </p:nvSpPr>
        <p:spPr bwMode="auto">
          <a:xfrm>
            <a:off x="7250475" y="4004658"/>
            <a:ext cx="2213626" cy="14401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FEDS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different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</a:rPr>
              <a:t>evaluation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</a:rPr>
              <a:t>strategies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</a:rPr>
              <a:t>based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 on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</a:rPr>
              <a:t>context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e.g., Human Risk &amp;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</a:rPr>
              <a:t>Effectiveness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start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artificial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, formative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move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quickly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to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naturalisitc</a:t>
            </a:r>
            <a:endParaRPr lang="de-DE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BDAAC28A-F844-FE09-BF8C-C640722F7886}"/>
              </a:ext>
            </a:extLst>
          </p:cNvPr>
          <p:cNvSpPr/>
          <p:nvPr/>
        </p:nvSpPr>
        <p:spPr bwMode="auto">
          <a:xfrm>
            <a:off x="9616576" y="4005064"/>
            <a:ext cx="1908675" cy="14397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Categories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r>
              <a:rPr lang="de-DE" sz="1200" dirty="0" err="1"/>
              <a:t>effectiveness</a:t>
            </a:r>
            <a:r>
              <a:rPr lang="de-DE" sz="1200" dirty="0"/>
              <a:t>, </a:t>
            </a:r>
            <a:r>
              <a:rPr lang="de-DE" sz="1200" dirty="0" err="1"/>
              <a:t>user</a:t>
            </a:r>
            <a:r>
              <a:rPr lang="de-DE" sz="1200" dirty="0"/>
              <a:t> – </a:t>
            </a:r>
            <a:r>
              <a:rPr lang="de-DE" sz="1200" dirty="0" err="1"/>
              <a:t>friendliness</a:t>
            </a:r>
            <a:r>
              <a:rPr lang="de-DE" sz="1200" dirty="0"/>
              <a:t>, Internal </a:t>
            </a:r>
            <a:r>
              <a:rPr lang="de-DE" sz="1200" dirty="0" err="1"/>
              <a:t>consistency</a:t>
            </a:r>
            <a:r>
              <a:rPr lang="de-DE" sz="1200" dirty="0"/>
              <a:t>, etc.</a:t>
            </a: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/>
              <a:t> </a:t>
            </a:r>
            <a:endParaRPr lang="de-DE" sz="1200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09" name="Gerade Verbindung mit Pfeil 108">
            <a:extLst>
              <a:ext uri="{FF2B5EF4-FFF2-40B4-BE49-F238E27FC236}">
                <a16:creationId xmlns:a16="http://schemas.microsoft.com/office/drawing/2014/main" id="{5C6BA600-501A-D4FC-4632-17904F603EAC}"/>
              </a:ext>
            </a:extLst>
          </p:cNvPr>
          <p:cNvCxnSpPr>
            <a:cxnSpLocks/>
          </p:cNvCxnSpPr>
          <p:nvPr/>
        </p:nvCxnSpPr>
        <p:spPr bwMode="auto">
          <a:xfrm flipH="1">
            <a:off x="7824192" y="3646322"/>
            <a:ext cx="49291" cy="7071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Gerader Verbinder 114">
            <a:extLst>
              <a:ext uri="{FF2B5EF4-FFF2-40B4-BE49-F238E27FC236}">
                <a16:creationId xmlns:a16="http://schemas.microsoft.com/office/drawing/2014/main" id="{39B8EC17-6794-2294-E110-60161238631D}"/>
              </a:ext>
            </a:extLst>
          </p:cNvPr>
          <p:cNvCxnSpPr/>
          <p:nvPr/>
        </p:nvCxnSpPr>
        <p:spPr bwMode="auto">
          <a:xfrm>
            <a:off x="5807968" y="3715733"/>
            <a:ext cx="4536504" cy="0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Gerade Verbindung mit Pfeil 115">
            <a:extLst>
              <a:ext uri="{FF2B5EF4-FFF2-40B4-BE49-F238E27FC236}">
                <a16:creationId xmlns:a16="http://schemas.microsoft.com/office/drawing/2014/main" id="{61061C5F-E016-9264-43A1-235BA88116AC}"/>
              </a:ext>
            </a:extLst>
          </p:cNvPr>
          <p:cNvCxnSpPr>
            <a:cxnSpLocks/>
            <a:endCxn id="107" idx="0"/>
          </p:cNvCxnSpPr>
          <p:nvPr/>
        </p:nvCxnSpPr>
        <p:spPr bwMode="auto">
          <a:xfrm>
            <a:off x="10344472" y="3715733"/>
            <a:ext cx="226442" cy="28933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Gerade Verbindung mit Pfeil 118">
            <a:extLst>
              <a:ext uri="{FF2B5EF4-FFF2-40B4-BE49-F238E27FC236}">
                <a16:creationId xmlns:a16="http://schemas.microsoft.com/office/drawing/2014/main" id="{E67C7638-2844-DE6A-66DA-459F66E0F3DA}"/>
              </a:ext>
            </a:extLst>
          </p:cNvPr>
          <p:cNvCxnSpPr>
            <a:cxnSpLocks/>
            <a:endCxn id="106" idx="0"/>
          </p:cNvCxnSpPr>
          <p:nvPr/>
        </p:nvCxnSpPr>
        <p:spPr bwMode="auto">
          <a:xfrm>
            <a:off x="7824192" y="3715732"/>
            <a:ext cx="533096" cy="28892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Gerade Verbindung mit Pfeil 121">
            <a:extLst>
              <a:ext uri="{FF2B5EF4-FFF2-40B4-BE49-F238E27FC236}">
                <a16:creationId xmlns:a16="http://schemas.microsoft.com/office/drawing/2014/main" id="{22251183-23B3-08D1-F489-E08CF614C38E}"/>
              </a:ext>
            </a:extLst>
          </p:cNvPr>
          <p:cNvCxnSpPr>
            <a:cxnSpLocks/>
            <a:endCxn id="105" idx="0"/>
          </p:cNvCxnSpPr>
          <p:nvPr/>
        </p:nvCxnSpPr>
        <p:spPr bwMode="auto">
          <a:xfrm>
            <a:off x="5807968" y="3714434"/>
            <a:ext cx="378443" cy="27034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5" name="Gerade Verbindung mit Pfeil 124">
            <a:extLst>
              <a:ext uri="{FF2B5EF4-FFF2-40B4-BE49-F238E27FC236}">
                <a16:creationId xmlns:a16="http://schemas.microsoft.com/office/drawing/2014/main" id="{321E25E0-300A-28A0-7BBA-706940757A4A}"/>
              </a:ext>
            </a:extLst>
          </p:cNvPr>
          <p:cNvCxnSpPr>
            <a:cxnSpLocks/>
            <a:stCxn id="105" idx="2"/>
            <a:endCxn id="138" idx="0"/>
          </p:cNvCxnSpPr>
          <p:nvPr/>
        </p:nvCxnSpPr>
        <p:spPr bwMode="auto">
          <a:xfrm>
            <a:off x="6186411" y="5445224"/>
            <a:ext cx="2144272" cy="33751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Gerade Verbindung mit Pfeil 127">
            <a:extLst>
              <a:ext uri="{FF2B5EF4-FFF2-40B4-BE49-F238E27FC236}">
                <a16:creationId xmlns:a16="http://schemas.microsoft.com/office/drawing/2014/main" id="{54A52C89-C27F-5CE2-8C75-897B3D2616C6}"/>
              </a:ext>
            </a:extLst>
          </p:cNvPr>
          <p:cNvCxnSpPr>
            <a:cxnSpLocks/>
            <a:stCxn id="106" idx="2"/>
            <a:endCxn id="138" idx="0"/>
          </p:cNvCxnSpPr>
          <p:nvPr/>
        </p:nvCxnSpPr>
        <p:spPr bwMode="auto">
          <a:xfrm flipH="1">
            <a:off x="8330683" y="5444818"/>
            <a:ext cx="26605" cy="33791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2" name="Gerade Verbindung mit Pfeil 131">
            <a:extLst>
              <a:ext uri="{FF2B5EF4-FFF2-40B4-BE49-F238E27FC236}">
                <a16:creationId xmlns:a16="http://schemas.microsoft.com/office/drawing/2014/main" id="{405CF67A-4DA0-CA71-D9A5-9E0882034A96}"/>
              </a:ext>
            </a:extLst>
          </p:cNvPr>
          <p:cNvCxnSpPr>
            <a:cxnSpLocks/>
            <a:stCxn id="107" idx="2"/>
            <a:endCxn id="138" idx="0"/>
          </p:cNvCxnSpPr>
          <p:nvPr/>
        </p:nvCxnSpPr>
        <p:spPr bwMode="auto">
          <a:xfrm flipH="1">
            <a:off x="8330683" y="5444818"/>
            <a:ext cx="2240231" cy="33791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8" name="Grafik 137" descr="Fragezeichen mit einfarbiger Füllung">
            <a:extLst>
              <a:ext uri="{FF2B5EF4-FFF2-40B4-BE49-F238E27FC236}">
                <a16:creationId xmlns:a16="http://schemas.microsoft.com/office/drawing/2014/main" id="{6A5F277A-3B07-6BE3-9A6C-44653DCCDC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73483" y="5782734"/>
            <a:ext cx="914400" cy="914400"/>
          </a:xfrm>
          <a:prstGeom prst="rect">
            <a:avLst/>
          </a:prstGeom>
        </p:spPr>
      </p:pic>
      <p:sp>
        <p:nvSpPr>
          <p:cNvPr id="168" name="Geschweifte Klammer links 167">
            <a:extLst>
              <a:ext uri="{FF2B5EF4-FFF2-40B4-BE49-F238E27FC236}">
                <a16:creationId xmlns:a16="http://schemas.microsoft.com/office/drawing/2014/main" id="{C5CF773E-8E36-E5CE-C68E-E1946632B676}"/>
              </a:ext>
            </a:extLst>
          </p:cNvPr>
          <p:cNvSpPr/>
          <p:nvPr/>
        </p:nvSpPr>
        <p:spPr bwMode="auto">
          <a:xfrm>
            <a:off x="4437440" y="1079028"/>
            <a:ext cx="578440" cy="2635400"/>
          </a:xfrm>
          <a:prstGeom prst="leftBrac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9" name="Textfeld 168">
            <a:extLst>
              <a:ext uri="{FF2B5EF4-FFF2-40B4-BE49-F238E27FC236}">
                <a16:creationId xmlns:a16="http://schemas.microsoft.com/office/drawing/2014/main" id="{7BDF85D6-728A-1CBC-5534-B5C1EC3D8827}"/>
              </a:ext>
            </a:extLst>
          </p:cNvPr>
          <p:cNvSpPr txBox="1"/>
          <p:nvPr/>
        </p:nvSpPr>
        <p:spPr>
          <a:xfrm>
            <a:off x="3978428" y="1682578"/>
            <a:ext cx="501258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</a:rPr>
              <a:t>B</a:t>
            </a:r>
          </a:p>
          <a:p>
            <a:r>
              <a:rPr lang="de-DE" b="1" dirty="0">
                <a:latin typeface="Arial" pitchFamily="34" charset="0"/>
              </a:rPr>
              <a:t>U</a:t>
            </a:r>
          </a:p>
          <a:p>
            <a:r>
              <a:rPr lang="de-DE" b="1" dirty="0">
                <a:latin typeface="Arial" pitchFamily="34" charset="0"/>
              </a:rPr>
              <a:t>I</a:t>
            </a:r>
          </a:p>
          <a:p>
            <a:r>
              <a:rPr lang="de-DE" b="1" dirty="0">
                <a:latin typeface="Arial" pitchFamily="34" charset="0"/>
              </a:rPr>
              <a:t>L</a:t>
            </a:r>
          </a:p>
          <a:p>
            <a:r>
              <a:rPr lang="de-DE" b="1" dirty="0">
                <a:latin typeface="Arial" pitchFamily="34" charset="0"/>
              </a:rPr>
              <a:t>D</a:t>
            </a:r>
          </a:p>
        </p:txBody>
      </p:sp>
      <p:sp>
        <p:nvSpPr>
          <p:cNvPr id="170" name="Geschweifte Klammer links 169">
            <a:extLst>
              <a:ext uri="{FF2B5EF4-FFF2-40B4-BE49-F238E27FC236}">
                <a16:creationId xmlns:a16="http://schemas.microsoft.com/office/drawing/2014/main" id="{B4EDA81F-80DA-AFE4-F887-AC6C7B4ACF8C}"/>
              </a:ext>
            </a:extLst>
          </p:cNvPr>
          <p:cNvSpPr/>
          <p:nvPr/>
        </p:nvSpPr>
        <p:spPr bwMode="auto">
          <a:xfrm>
            <a:off x="4422868" y="3825656"/>
            <a:ext cx="578440" cy="2635400"/>
          </a:xfrm>
          <a:prstGeom prst="leftBrac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1" name="Textfeld 170">
            <a:extLst>
              <a:ext uri="{FF2B5EF4-FFF2-40B4-BE49-F238E27FC236}">
                <a16:creationId xmlns:a16="http://schemas.microsoft.com/office/drawing/2014/main" id="{C99B1541-DCCF-8BBD-8C4D-82F3FC7BEAB6}"/>
              </a:ext>
            </a:extLst>
          </p:cNvPr>
          <p:cNvSpPr txBox="1"/>
          <p:nvPr/>
        </p:nvSpPr>
        <p:spPr>
          <a:xfrm>
            <a:off x="3931788" y="3919790"/>
            <a:ext cx="501258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</a:rPr>
              <a:t>E</a:t>
            </a:r>
          </a:p>
          <a:p>
            <a:r>
              <a:rPr lang="de-DE" b="1" dirty="0">
                <a:latin typeface="Arial" pitchFamily="34" charset="0"/>
              </a:rPr>
              <a:t>V</a:t>
            </a:r>
          </a:p>
          <a:p>
            <a:r>
              <a:rPr lang="de-DE" b="1" dirty="0">
                <a:latin typeface="Arial" pitchFamily="34" charset="0"/>
              </a:rPr>
              <a:t>A</a:t>
            </a:r>
          </a:p>
          <a:p>
            <a:r>
              <a:rPr lang="de-DE" b="1" dirty="0">
                <a:latin typeface="Arial" pitchFamily="34" charset="0"/>
              </a:rPr>
              <a:t>L</a:t>
            </a:r>
          </a:p>
          <a:p>
            <a:r>
              <a:rPr lang="de-DE" b="1" dirty="0">
                <a:latin typeface="Arial" pitchFamily="34" charset="0"/>
              </a:rPr>
              <a:t>U</a:t>
            </a:r>
          </a:p>
          <a:p>
            <a:r>
              <a:rPr lang="de-DE" b="1" dirty="0">
                <a:latin typeface="Arial" pitchFamily="34" charset="0"/>
              </a:rPr>
              <a:t>A</a:t>
            </a:r>
          </a:p>
          <a:p>
            <a:r>
              <a:rPr lang="de-DE" b="1" dirty="0">
                <a:latin typeface="Arial" pitchFamily="34" charset="0"/>
              </a:rPr>
              <a:t>T</a:t>
            </a:r>
          </a:p>
          <a:p>
            <a:r>
              <a:rPr lang="de-DE" b="1" dirty="0">
                <a:latin typeface="Arial" pitchFamily="34" charset="0"/>
              </a:rPr>
              <a:t>E</a:t>
            </a:r>
          </a:p>
        </p:txBody>
      </p:sp>
      <p:pic>
        <p:nvPicPr>
          <p:cNvPr id="175" name="Grafik 174" descr="Häkchen mit einfarbiger Füllung">
            <a:extLst>
              <a:ext uri="{FF2B5EF4-FFF2-40B4-BE49-F238E27FC236}">
                <a16:creationId xmlns:a16="http://schemas.microsoft.com/office/drawing/2014/main" id="{61F73FFA-8695-01BB-E5A2-3C89D8D40C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10240" y="5580766"/>
            <a:ext cx="789841" cy="78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9098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results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6EEDDEE-3D38-E68C-087E-17F470A5FB04}"/>
              </a:ext>
            </a:extLst>
          </p:cNvPr>
          <p:cNvSpPr/>
          <p:nvPr/>
        </p:nvSpPr>
        <p:spPr bwMode="auto">
          <a:xfrm>
            <a:off x="1188893" y="1048331"/>
            <a:ext cx="9217024" cy="11917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ctr" eaLnBrk="0" hangingPunct="0">
              <a:buAutoNum type="arabicParenBoth"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An evaluation concept applicable to the evaluation of the </a:t>
            </a:r>
            <a:r>
              <a:rPr lang="en-US" dirty="0" err="1">
                <a:solidFill>
                  <a:schemeClr val="bg1"/>
                </a:solidFill>
                <a:cs typeface="Arial" pitchFamily="34" charset="0"/>
              </a:rPr>
              <a:t>GaaPAF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developed by utilizing the DSR methodology focusing on validity and reliability</a:t>
            </a:r>
          </a:p>
          <a:p>
            <a:pPr marL="342900" indent="-342900" algn="ctr" eaLnBrk="0" hangingPunct="0">
              <a:buAutoNum type="arabicParenBoth"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Evaluation Outcome of </a:t>
            </a:r>
            <a:r>
              <a:rPr lang="en-US" dirty="0" err="1">
                <a:solidFill>
                  <a:schemeClr val="bg1"/>
                </a:solidFill>
                <a:cs typeface="Arial" pitchFamily="34" charset="0"/>
              </a:rPr>
              <a:t>GaaPAF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in 3</a:t>
            </a:r>
            <a:r>
              <a:rPr lang="en-US" baseline="30000" dirty="0">
                <a:solidFill>
                  <a:schemeClr val="bg1"/>
                </a:solidFill>
                <a:cs typeface="Arial" pitchFamily="34" charset="0"/>
              </a:rPr>
              <a:t>rd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Iteration regarding its validity</a:t>
            </a:r>
          </a:p>
          <a:p>
            <a:pPr marL="342900" indent="-342900" algn="ctr" eaLnBrk="0" hangingPunct="0">
              <a:buAutoNum type="arabicParenBoth"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Possibly a first part of toolset for evaluating DSR</a:t>
            </a:r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4D28C66F-54F6-9124-54FC-A48D1CE73C12}"/>
              </a:ext>
            </a:extLst>
          </p:cNvPr>
          <p:cNvGrpSpPr/>
          <p:nvPr/>
        </p:nvGrpSpPr>
        <p:grpSpPr>
          <a:xfrm>
            <a:off x="1967435" y="2470407"/>
            <a:ext cx="2207276" cy="3954136"/>
            <a:chOff x="1271701" y="2286705"/>
            <a:chExt cx="2207276" cy="3954136"/>
          </a:xfrm>
        </p:grpSpPr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0E1E7F53-5E3C-02CB-F0D6-26432049C31A}"/>
                </a:ext>
              </a:extLst>
            </p:cNvPr>
            <p:cNvGrpSpPr/>
            <p:nvPr/>
          </p:nvGrpSpPr>
          <p:grpSpPr>
            <a:xfrm>
              <a:off x="1515168" y="2784457"/>
              <a:ext cx="1726662" cy="3456384"/>
              <a:chOff x="3083950" y="973253"/>
              <a:chExt cx="1726662" cy="4309852"/>
            </a:xfrm>
          </p:grpSpPr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C719E272-F6B3-D77D-F70D-D1DC31579F3B}"/>
                  </a:ext>
                </a:extLst>
              </p:cNvPr>
              <p:cNvSpPr/>
              <p:nvPr/>
            </p:nvSpPr>
            <p:spPr bwMode="auto">
              <a:xfrm>
                <a:off x="3083950" y="2597204"/>
                <a:ext cx="1726662" cy="86409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200" dirty="0" err="1">
                    <a:solidFill>
                      <a:schemeClr val="tx1"/>
                    </a:solidFill>
                    <a:cs typeface="Arial" pitchFamily="34" charset="0"/>
                  </a:rPr>
                  <a:t>Context</a:t>
                </a:r>
                <a:r>
                  <a:rPr lang="de-DE" sz="12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cs typeface="Arial" pitchFamily="34" charset="0"/>
                  </a:rPr>
                  <a:t>Blueprint</a:t>
                </a:r>
                <a:r>
                  <a:rPr lang="de-DE" sz="1200" dirty="0">
                    <a:solidFill>
                      <a:schemeClr val="tx1"/>
                    </a:solidFill>
                    <a:cs typeface="Arial" pitchFamily="34" charset="0"/>
                  </a:rPr>
                  <a:t>: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200" dirty="0">
                    <a:solidFill>
                      <a:schemeClr val="tx1"/>
                    </a:solidFill>
                    <a:cs typeface="Arial" pitchFamily="34" charset="0"/>
                  </a:rPr>
                  <a:t>{</a:t>
                </a:r>
                <a:r>
                  <a:rPr lang="de-DE" sz="1200" dirty="0" err="1">
                    <a:solidFill>
                      <a:schemeClr val="tx1"/>
                    </a:solidFill>
                    <a:cs typeface="Arial" pitchFamily="34" charset="0"/>
                  </a:rPr>
                  <a:t>Build</a:t>
                </a:r>
                <a:r>
                  <a:rPr lang="de-DE" sz="1200" dirty="0">
                    <a:solidFill>
                      <a:schemeClr val="tx1"/>
                    </a:solidFill>
                    <a:cs typeface="Arial" pitchFamily="34" charset="0"/>
                  </a:rPr>
                  <a:t> Outcome} on {Evaluation Environment}</a:t>
                </a:r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24D0D3F2-A4FA-DE18-861D-12C4466F46A9}"/>
                  </a:ext>
                </a:extLst>
              </p:cNvPr>
              <p:cNvSpPr/>
              <p:nvPr/>
            </p:nvSpPr>
            <p:spPr bwMode="auto">
              <a:xfrm>
                <a:off x="3083950" y="973253"/>
                <a:ext cx="1720343" cy="86409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200" dirty="0" err="1">
                    <a:solidFill>
                      <a:schemeClr val="tx1"/>
                    </a:solidFill>
                    <a:cs typeface="Arial" pitchFamily="34" charset="0"/>
                  </a:rPr>
                  <a:t>Strategy</a:t>
                </a:r>
                <a:r>
                  <a:rPr lang="de-DE" sz="12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cs typeface="Arial" pitchFamily="34" charset="0"/>
                  </a:rPr>
                  <a:t>Blueprint</a:t>
                </a:r>
                <a:r>
                  <a:rPr lang="de-DE" sz="1200" dirty="0">
                    <a:solidFill>
                      <a:schemeClr val="tx1"/>
                    </a:solidFill>
                    <a:cs typeface="Arial" pitchFamily="34" charset="0"/>
                  </a:rPr>
                  <a:t>: FEDS &amp; </a:t>
                </a:r>
                <a:r>
                  <a:rPr lang="de-DE" sz="1200" dirty="0" err="1">
                    <a:solidFill>
                      <a:schemeClr val="tx1"/>
                    </a:solidFill>
                    <a:cs typeface="Arial" pitchFamily="34" charset="0"/>
                  </a:rPr>
                  <a:t>Selection</a:t>
                </a:r>
                <a:r>
                  <a:rPr lang="de-DE" sz="1200" dirty="0">
                    <a:solidFill>
                      <a:schemeClr val="tx1"/>
                    </a:solidFill>
                    <a:cs typeface="Arial" pitchFamily="34" charset="0"/>
                  </a:rPr>
                  <a:t> Framework</a:t>
                </a:r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C2F2E484-80B1-7FBB-2752-BD4A808FAD7C}"/>
                  </a:ext>
                </a:extLst>
              </p:cNvPr>
              <p:cNvSpPr/>
              <p:nvPr/>
            </p:nvSpPr>
            <p:spPr bwMode="auto">
              <a:xfrm>
                <a:off x="3090269" y="4419009"/>
                <a:ext cx="1720343" cy="86409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200" dirty="0">
                    <a:solidFill>
                      <a:schemeClr val="tx1"/>
                    </a:solidFill>
                    <a:cs typeface="Arial" pitchFamily="34" charset="0"/>
                  </a:rPr>
                  <a:t>Set </a:t>
                </a:r>
                <a:r>
                  <a:rPr lang="de-DE" sz="1200" dirty="0" err="1">
                    <a:solidFill>
                      <a:schemeClr val="tx1"/>
                    </a:solidFill>
                    <a:cs typeface="Arial" pitchFamily="34" charset="0"/>
                  </a:rPr>
                  <a:t>of</a:t>
                </a:r>
                <a:r>
                  <a:rPr lang="de-DE" sz="1200" dirty="0">
                    <a:solidFill>
                      <a:schemeClr val="tx1"/>
                    </a:solidFill>
                    <a:cs typeface="Arial" pitchFamily="34" charset="0"/>
                  </a:rPr>
                  <a:t> Evaluation Tools/</a:t>
                </a:r>
                <a:r>
                  <a:rPr lang="de-DE" sz="1200" dirty="0" err="1">
                    <a:solidFill>
                      <a:schemeClr val="tx1"/>
                    </a:solidFill>
                    <a:cs typeface="Arial" pitchFamily="34" charset="0"/>
                  </a:rPr>
                  <a:t>concepts</a:t>
                </a:r>
                <a:r>
                  <a:rPr lang="de-DE" sz="12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</a:p>
            </p:txBody>
          </p:sp>
          <p:cxnSp>
            <p:nvCxnSpPr>
              <p:cNvPr id="56" name="Gerade Verbindung mit Pfeil 55">
                <a:extLst>
                  <a:ext uri="{FF2B5EF4-FFF2-40B4-BE49-F238E27FC236}">
                    <a16:creationId xmlns:a16="http://schemas.microsoft.com/office/drawing/2014/main" id="{5CAF57D7-C164-D07A-26E8-43474498E391}"/>
                  </a:ext>
                </a:extLst>
              </p:cNvPr>
              <p:cNvCxnSpPr>
                <a:cxnSpLocks/>
                <a:stCxn id="22" idx="2"/>
                <a:endCxn id="19" idx="0"/>
              </p:cNvCxnSpPr>
              <p:nvPr/>
            </p:nvCxnSpPr>
            <p:spPr bwMode="auto">
              <a:xfrm>
                <a:off x="3944122" y="1837349"/>
                <a:ext cx="3159" cy="759855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mit Pfeil 58">
                <a:extLst>
                  <a:ext uri="{FF2B5EF4-FFF2-40B4-BE49-F238E27FC236}">
                    <a16:creationId xmlns:a16="http://schemas.microsoft.com/office/drawing/2014/main" id="{C2DCD99A-6E84-91F3-6330-BD16E8869E00}"/>
                  </a:ext>
                </a:extLst>
              </p:cNvPr>
              <p:cNvCxnSpPr>
                <a:cxnSpLocks/>
                <a:stCxn id="19" idx="2"/>
                <a:endCxn id="23" idx="0"/>
              </p:cNvCxnSpPr>
              <p:nvPr/>
            </p:nvCxnSpPr>
            <p:spPr bwMode="auto">
              <a:xfrm>
                <a:off x="3947281" y="3461300"/>
                <a:ext cx="3160" cy="957709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8AEA8EFE-2CAC-C78A-6EF7-5324A09C066C}"/>
                </a:ext>
              </a:extLst>
            </p:cNvPr>
            <p:cNvSpPr txBox="1"/>
            <p:nvPr/>
          </p:nvSpPr>
          <p:spPr>
            <a:xfrm>
              <a:off x="1271701" y="2286705"/>
              <a:ext cx="220727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Arial" pitchFamily="34" charset="0"/>
                </a:rPr>
                <a:t>Possible </a:t>
              </a:r>
              <a:r>
                <a:rPr lang="de-DE" b="1" dirty="0" err="1">
                  <a:latin typeface="Arial" pitchFamily="34" charset="0"/>
                </a:rPr>
                <a:t>Blueprint</a:t>
              </a:r>
              <a:endParaRPr lang="de-DE" b="1" dirty="0">
                <a:latin typeface="Arial" pitchFamily="34" charset="0"/>
              </a:endParaRPr>
            </a:p>
          </p:txBody>
        </p: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7F5EBE28-E506-CA25-F0D6-2E6B73007551}"/>
              </a:ext>
            </a:extLst>
          </p:cNvPr>
          <p:cNvGrpSpPr/>
          <p:nvPr/>
        </p:nvGrpSpPr>
        <p:grpSpPr>
          <a:xfrm>
            <a:off x="4943872" y="2523228"/>
            <a:ext cx="4865855" cy="3959257"/>
            <a:chOff x="4455160" y="2281585"/>
            <a:chExt cx="4865855" cy="3959257"/>
          </a:xfrm>
        </p:grpSpPr>
        <p:grpSp>
          <p:nvGrpSpPr>
            <p:cNvPr id="74" name="Gruppieren 73">
              <a:extLst>
                <a:ext uri="{FF2B5EF4-FFF2-40B4-BE49-F238E27FC236}">
                  <a16:creationId xmlns:a16="http://schemas.microsoft.com/office/drawing/2014/main" id="{7D03B884-B0DE-1138-2F3B-D8DAA420F315}"/>
                </a:ext>
              </a:extLst>
            </p:cNvPr>
            <p:cNvGrpSpPr/>
            <p:nvPr/>
          </p:nvGrpSpPr>
          <p:grpSpPr>
            <a:xfrm>
              <a:off x="4455160" y="2784458"/>
              <a:ext cx="4865855" cy="3456384"/>
              <a:chOff x="5159896" y="1124744"/>
              <a:chExt cx="6441060" cy="5277785"/>
            </a:xfrm>
          </p:grpSpPr>
          <p:grpSp>
            <p:nvGrpSpPr>
              <p:cNvPr id="69" name="Gruppieren 68">
                <a:extLst>
                  <a:ext uri="{FF2B5EF4-FFF2-40B4-BE49-F238E27FC236}">
                    <a16:creationId xmlns:a16="http://schemas.microsoft.com/office/drawing/2014/main" id="{3F3C119F-39B7-7880-D2C8-FC9823CC6061}"/>
                  </a:ext>
                </a:extLst>
              </p:cNvPr>
              <p:cNvGrpSpPr/>
              <p:nvPr/>
            </p:nvGrpSpPr>
            <p:grpSpPr>
              <a:xfrm>
                <a:off x="5159896" y="1124744"/>
                <a:ext cx="6441060" cy="864096"/>
                <a:chOff x="5159896" y="1124744"/>
                <a:chExt cx="6441060" cy="864096"/>
              </a:xfrm>
            </p:grpSpPr>
            <p:sp>
              <p:nvSpPr>
                <p:cNvPr id="14" name="Rechteck 13">
                  <a:extLst>
                    <a:ext uri="{FF2B5EF4-FFF2-40B4-BE49-F238E27FC236}">
                      <a16:creationId xmlns:a16="http://schemas.microsoft.com/office/drawing/2014/main" id="{180B4EA7-2976-0A44-C9E7-027A0441F570}"/>
                    </a:ext>
                  </a:extLst>
                </p:cNvPr>
                <p:cNvSpPr/>
                <p:nvPr/>
              </p:nvSpPr>
              <p:spPr bwMode="auto">
                <a:xfrm>
                  <a:off x="5159896" y="1124744"/>
                  <a:ext cx="1463844" cy="86409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de-DE" sz="900" dirty="0">
                      <a:solidFill>
                        <a:schemeClr val="tx1"/>
                      </a:solidFill>
                      <a:cs typeface="Arial" pitchFamily="34" charset="0"/>
                    </a:rPr>
                    <a:t>Human Risk &amp; </a:t>
                  </a:r>
                  <a:r>
                    <a:rPr lang="de-DE" sz="900" dirty="0" err="1">
                      <a:solidFill>
                        <a:schemeClr val="tx1"/>
                      </a:solidFill>
                      <a:cs typeface="Arial" pitchFamily="34" charset="0"/>
                    </a:rPr>
                    <a:t>Effectiveness</a:t>
                  </a:r>
                  <a:endParaRPr lang="de-DE" sz="9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" name="Rechteck 14">
                  <a:extLst>
                    <a:ext uri="{FF2B5EF4-FFF2-40B4-BE49-F238E27FC236}">
                      <a16:creationId xmlns:a16="http://schemas.microsoft.com/office/drawing/2014/main" id="{F5380CAA-5FDE-6A95-8C03-E51F7EBD07F0}"/>
                    </a:ext>
                  </a:extLst>
                </p:cNvPr>
                <p:cNvSpPr/>
                <p:nvPr/>
              </p:nvSpPr>
              <p:spPr bwMode="auto">
                <a:xfrm>
                  <a:off x="6818968" y="1124744"/>
                  <a:ext cx="1463844" cy="86409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de-DE" sz="900" dirty="0">
                      <a:solidFill>
                        <a:schemeClr val="tx1"/>
                      </a:solidFill>
                      <a:cs typeface="Arial" pitchFamily="34" charset="0"/>
                    </a:rPr>
                    <a:t>Technical Risk &amp; </a:t>
                  </a:r>
                  <a:r>
                    <a:rPr lang="de-DE" sz="900" dirty="0" err="1">
                      <a:solidFill>
                        <a:schemeClr val="tx1"/>
                      </a:solidFill>
                      <a:cs typeface="Arial" pitchFamily="34" charset="0"/>
                    </a:rPr>
                    <a:t>Efficacy</a:t>
                  </a:r>
                  <a:endParaRPr lang="de-DE" sz="9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6" name="Rechteck 15">
                  <a:extLst>
                    <a:ext uri="{FF2B5EF4-FFF2-40B4-BE49-F238E27FC236}">
                      <a16:creationId xmlns:a16="http://schemas.microsoft.com/office/drawing/2014/main" id="{93C02CF6-6378-F46B-FC81-ED1B8852668E}"/>
                    </a:ext>
                  </a:extLst>
                </p:cNvPr>
                <p:cNvSpPr/>
                <p:nvPr/>
              </p:nvSpPr>
              <p:spPr bwMode="auto">
                <a:xfrm>
                  <a:off x="8478040" y="1124744"/>
                  <a:ext cx="1463844" cy="86409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de-DE" sz="900" dirty="0">
                      <a:solidFill>
                        <a:schemeClr val="tx1"/>
                      </a:solidFill>
                      <a:cs typeface="Arial" pitchFamily="34" charset="0"/>
                    </a:rPr>
                    <a:t>Quick &amp; Simple</a:t>
                  </a:r>
                </a:p>
              </p:txBody>
            </p:sp>
            <p:sp>
              <p:nvSpPr>
                <p:cNvPr id="17" name="Rechteck 16">
                  <a:extLst>
                    <a:ext uri="{FF2B5EF4-FFF2-40B4-BE49-F238E27FC236}">
                      <a16:creationId xmlns:a16="http://schemas.microsoft.com/office/drawing/2014/main" id="{F96C6C43-A172-7F29-0181-8BD59977C29C}"/>
                    </a:ext>
                  </a:extLst>
                </p:cNvPr>
                <p:cNvSpPr/>
                <p:nvPr/>
              </p:nvSpPr>
              <p:spPr bwMode="auto">
                <a:xfrm>
                  <a:off x="10137112" y="1124744"/>
                  <a:ext cx="1463844" cy="86409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de-DE" sz="900" dirty="0" err="1">
                      <a:solidFill>
                        <a:schemeClr val="tx1"/>
                      </a:solidFill>
                      <a:cs typeface="Arial" pitchFamily="34" charset="0"/>
                    </a:rPr>
                    <a:t>Purely</a:t>
                  </a:r>
                  <a:r>
                    <a:rPr lang="de-DE" sz="900" dirty="0">
                      <a:solidFill>
                        <a:schemeClr val="tx1"/>
                      </a:solidFill>
                      <a:cs typeface="Arial" pitchFamily="34" charset="0"/>
                    </a:rPr>
                    <a:t> Technical</a:t>
                  </a:r>
                </a:p>
              </p:txBody>
            </p:sp>
          </p:grpSp>
          <p:grpSp>
            <p:nvGrpSpPr>
              <p:cNvPr id="70" name="Gruppieren 69">
                <a:extLst>
                  <a:ext uri="{FF2B5EF4-FFF2-40B4-BE49-F238E27FC236}">
                    <a16:creationId xmlns:a16="http://schemas.microsoft.com/office/drawing/2014/main" id="{9B6B3F60-B2E1-2664-1B84-D8112D3BA0F1}"/>
                  </a:ext>
                </a:extLst>
              </p:cNvPr>
              <p:cNvGrpSpPr/>
              <p:nvPr/>
            </p:nvGrpSpPr>
            <p:grpSpPr>
              <a:xfrm>
                <a:off x="5410376" y="2863088"/>
                <a:ext cx="5940100" cy="872001"/>
                <a:chOff x="5424142" y="2863088"/>
                <a:chExt cx="5940100" cy="872001"/>
              </a:xfrm>
            </p:grpSpPr>
            <p:sp>
              <p:nvSpPr>
                <p:cNvPr id="3" name="Rechteck 2">
                  <a:extLst>
                    <a:ext uri="{FF2B5EF4-FFF2-40B4-BE49-F238E27FC236}">
                      <a16:creationId xmlns:a16="http://schemas.microsoft.com/office/drawing/2014/main" id="{BC44621B-D64A-309E-4E73-776BFB8ED13A}"/>
                    </a:ext>
                  </a:extLst>
                </p:cNvPr>
                <p:cNvSpPr/>
                <p:nvPr/>
              </p:nvSpPr>
              <p:spPr bwMode="auto">
                <a:xfrm>
                  <a:off x="5424142" y="2870993"/>
                  <a:ext cx="1758729" cy="86409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de-DE" sz="900" dirty="0">
                      <a:solidFill>
                        <a:schemeClr val="tx1"/>
                      </a:solidFill>
                      <a:cs typeface="Arial" pitchFamily="34" charset="0"/>
                    </a:rPr>
                    <a:t>Framework </a:t>
                  </a:r>
                  <a:r>
                    <a:rPr lang="de-DE" sz="900" dirty="0" err="1">
                      <a:solidFill>
                        <a:schemeClr val="tx1"/>
                      </a:solidFill>
                      <a:cs typeface="Arial" pitchFamily="34" charset="0"/>
                    </a:rPr>
                    <a:t>Artifact</a:t>
                  </a:r>
                  <a:r>
                    <a:rPr lang="de-DE" sz="900" dirty="0">
                      <a:solidFill>
                        <a:schemeClr val="tx1"/>
                      </a:solidFill>
                      <a:cs typeface="Arial" pitchFamily="34" charset="0"/>
                    </a:rPr>
                    <a:t> on Human </a:t>
                  </a:r>
                  <a:r>
                    <a:rPr lang="de-DE" sz="900" dirty="0" err="1">
                      <a:solidFill>
                        <a:schemeClr val="tx1"/>
                      </a:solidFill>
                      <a:cs typeface="Arial" pitchFamily="34" charset="0"/>
                    </a:rPr>
                    <a:t>Subjects</a:t>
                  </a:r>
                  <a:endParaRPr lang="de-DE" sz="9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" name="Rechteck 19">
                  <a:extLst>
                    <a:ext uri="{FF2B5EF4-FFF2-40B4-BE49-F238E27FC236}">
                      <a16:creationId xmlns:a16="http://schemas.microsoft.com/office/drawing/2014/main" id="{D7980DEC-D143-DDFC-6820-BDAEA42DB97C}"/>
                    </a:ext>
                  </a:extLst>
                </p:cNvPr>
                <p:cNvSpPr/>
                <p:nvPr/>
              </p:nvSpPr>
              <p:spPr bwMode="auto">
                <a:xfrm>
                  <a:off x="9602951" y="2863088"/>
                  <a:ext cx="1761291" cy="86409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de-DE" sz="900" dirty="0" err="1">
                      <a:solidFill>
                        <a:schemeClr val="tx1"/>
                      </a:solidFill>
                      <a:cs typeface="Arial" pitchFamily="34" charset="0"/>
                    </a:rPr>
                    <a:t>Context</a:t>
                  </a:r>
                  <a:r>
                    <a:rPr lang="de-DE" sz="900" dirty="0">
                      <a:solidFill>
                        <a:schemeClr val="tx1"/>
                      </a:solidFill>
                      <a:cs typeface="Arial" pitchFamily="34" charset="0"/>
                    </a:rPr>
                    <a:t> 3</a:t>
                  </a:r>
                </a:p>
              </p:txBody>
            </p:sp>
            <p:sp>
              <p:nvSpPr>
                <p:cNvPr id="21" name="Rechteck 20">
                  <a:extLst>
                    <a:ext uri="{FF2B5EF4-FFF2-40B4-BE49-F238E27FC236}">
                      <a16:creationId xmlns:a16="http://schemas.microsoft.com/office/drawing/2014/main" id="{313BB541-E42D-90E6-3477-E1FDC5999146}"/>
                    </a:ext>
                  </a:extLst>
                </p:cNvPr>
                <p:cNvSpPr/>
                <p:nvPr/>
              </p:nvSpPr>
              <p:spPr bwMode="auto">
                <a:xfrm>
                  <a:off x="7512265" y="2863088"/>
                  <a:ext cx="1761291" cy="86409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de-DE" sz="900" dirty="0" err="1">
                      <a:solidFill>
                        <a:schemeClr val="tx1"/>
                      </a:solidFill>
                      <a:cs typeface="Arial" pitchFamily="34" charset="0"/>
                    </a:rPr>
                    <a:t>Context</a:t>
                  </a:r>
                  <a:r>
                    <a:rPr lang="de-DE" sz="900" dirty="0">
                      <a:solidFill>
                        <a:schemeClr val="tx1"/>
                      </a:solidFill>
                      <a:cs typeface="Arial" pitchFamily="34" charset="0"/>
                    </a:rPr>
                    <a:t> 2</a:t>
                  </a:r>
                </a:p>
              </p:txBody>
            </p:sp>
          </p:grpSp>
          <p:cxnSp>
            <p:nvCxnSpPr>
              <p:cNvPr id="25" name="Gerade Verbindung mit Pfeil 24">
                <a:extLst>
                  <a:ext uri="{FF2B5EF4-FFF2-40B4-BE49-F238E27FC236}">
                    <a16:creationId xmlns:a16="http://schemas.microsoft.com/office/drawing/2014/main" id="{7A4CDB5E-2A6C-6B92-3DA8-F1B6E6135F67}"/>
                  </a:ext>
                </a:extLst>
              </p:cNvPr>
              <p:cNvCxnSpPr>
                <a:stCxn id="14" idx="2"/>
                <a:endCxn id="3" idx="0"/>
              </p:cNvCxnSpPr>
              <p:nvPr/>
            </p:nvCxnSpPr>
            <p:spPr bwMode="auto">
              <a:xfrm>
                <a:off x="5891818" y="1988840"/>
                <a:ext cx="397923" cy="882153"/>
              </a:xfrm>
              <a:prstGeom prst="straightConnector1">
                <a:avLst/>
              </a:prstGeom>
              <a:ln w="57150"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mit Pfeil 25">
                <a:extLst>
                  <a:ext uri="{FF2B5EF4-FFF2-40B4-BE49-F238E27FC236}">
                    <a16:creationId xmlns:a16="http://schemas.microsoft.com/office/drawing/2014/main" id="{5D7F241F-D5FD-74C5-44A8-4BD08CA1393E}"/>
                  </a:ext>
                </a:extLst>
              </p:cNvPr>
              <p:cNvCxnSpPr>
                <a:cxnSpLocks/>
                <a:stCxn id="16" idx="2"/>
                <a:endCxn id="3" idx="0"/>
              </p:cNvCxnSpPr>
              <p:nvPr/>
            </p:nvCxnSpPr>
            <p:spPr bwMode="auto">
              <a:xfrm flipH="1">
                <a:off x="6289741" y="1988840"/>
                <a:ext cx="2920221" cy="882153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mit Pfeil 28">
                <a:extLst>
                  <a:ext uri="{FF2B5EF4-FFF2-40B4-BE49-F238E27FC236}">
                    <a16:creationId xmlns:a16="http://schemas.microsoft.com/office/drawing/2014/main" id="{0259A056-BDC8-243B-0ED5-E54E40E37EB4}"/>
                  </a:ext>
                </a:extLst>
              </p:cNvPr>
              <p:cNvCxnSpPr>
                <a:cxnSpLocks/>
                <a:stCxn id="15" idx="2"/>
                <a:endCxn id="21" idx="0"/>
              </p:cNvCxnSpPr>
              <p:nvPr/>
            </p:nvCxnSpPr>
            <p:spPr bwMode="auto">
              <a:xfrm>
                <a:off x="7550890" y="1988840"/>
                <a:ext cx="828255" cy="874248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mit Pfeil 31">
                <a:extLst>
                  <a:ext uri="{FF2B5EF4-FFF2-40B4-BE49-F238E27FC236}">
                    <a16:creationId xmlns:a16="http://schemas.microsoft.com/office/drawing/2014/main" id="{BD48D367-0213-F019-E9A1-9D65DAC1DEBD}"/>
                  </a:ext>
                </a:extLst>
              </p:cNvPr>
              <p:cNvCxnSpPr>
                <a:cxnSpLocks/>
                <a:stCxn id="17" idx="2"/>
                <a:endCxn id="21" idx="0"/>
              </p:cNvCxnSpPr>
              <p:nvPr/>
            </p:nvCxnSpPr>
            <p:spPr bwMode="auto">
              <a:xfrm flipH="1">
                <a:off x="8379145" y="1988840"/>
                <a:ext cx="2489889" cy="874248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mit Pfeil 34">
                <a:extLst>
                  <a:ext uri="{FF2B5EF4-FFF2-40B4-BE49-F238E27FC236}">
                    <a16:creationId xmlns:a16="http://schemas.microsoft.com/office/drawing/2014/main" id="{324C7D4C-7097-083B-F790-EA708EA5C89B}"/>
                  </a:ext>
                </a:extLst>
              </p:cNvPr>
              <p:cNvCxnSpPr>
                <a:cxnSpLocks/>
                <a:stCxn id="15" idx="2"/>
                <a:endCxn id="20" idx="0"/>
              </p:cNvCxnSpPr>
              <p:nvPr/>
            </p:nvCxnSpPr>
            <p:spPr bwMode="auto">
              <a:xfrm>
                <a:off x="7550890" y="1988840"/>
                <a:ext cx="2918941" cy="874248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mit Pfeil 41">
                <a:extLst>
                  <a:ext uri="{FF2B5EF4-FFF2-40B4-BE49-F238E27FC236}">
                    <a16:creationId xmlns:a16="http://schemas.microsoft.com/office/drawing/2014/main" id="{D83C8090-F611-CC6B-5E6F-DABB1CA1884A}"/>
                  </a:ext>
                </a:extLst>
              </p:cNvPr>
              <p:cNvCxnSpPr>
                <a:cxnSpLocks/>
                <a:stCxn id="3" idx="2"/>
                <a:endCxn id="38" idx="0"/>
              </p:cNvCxnSpPr>
              <p:nvPr/>
            </p:nvCxnSpPr>
            <p:spPr bwMode="auto">
              <a:xfrm>
                <a:off x="6289741" y="3735089"/>
                <a:ext cx="237887" cy="1084079"/>
              </a:xfrm>
              <a:prstGeom prst="straightConnector1">
                <a:avLst/>
              </a:prstGeom>
              <a:ln w="57150"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mit Pfeil 44">
                <a:extLst>
                  <a:ext uri="{FF2B5EF4-FFF2-40B4-BE49-F238E27FC236}">
                    <a16:creationId xmlns:a16="http://schemas.microsoft.com/office/drawing/2014/main" id="{80E6DE35-655A-BCD7-E14C-DF12B44DDC76}"/>
                  </a:ext>
                </a:extLst>
              </p:cNvPr>
              <p:cNvCxnSpPr>
                <a:cxnSpLocks/>
                <a:stCxn id="3" idx="2"/>
                <a:endCxn id="39" idx="0"/>
              </p:cNvCxnSpPr>
              <p:nvPr/>
            </p:nvCxnSpPr>
            <p:spPr bwMode="auto">
              <a:xfrm>
                <a:off x="6289741" y="3735089"/>
                <a:ext cx="2171429" cy="1078133"/>
              </a:xfrm>
              <a:prstGeom prst="straightConnector1">
                <a:avLst/>
              </a:prstGeom>
              <a:ln w="57150"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3" name="Gruppieren 72">
                <a:extLst>
                  <a:ext uri="{FF2B5EF4-FFF2-40B4-BE49-F238E27FC236}">
                    <a16:creationId xmlns:a16="http://schemas.microsoft.com/office/drawing/2014/main" id="{769C12BF-4070-7F69-117A-B12984B70BBE}"/>
                  </a:ext>
                </a:extLst>
              </p:cNvPr>
              <p:cNvGrpSpPr/>
              <p:nvPr/>
            </p:nvGrpSpPr>
            <p:grpSpPr>
              <a:xfrm>
                <a:off x="5648263" y="4813222"/>
                <a:ext cx="5464326" cy="1589307"/>
                <a:chOff x="5424142" y="4798819"/>
                <a:chExt cx="5464326" cy="1589307"/>
              </a:xfrm>
            </p:grpSpPr>
            <p:grpSp>
              <p:nvGrpSpPr>
                <p:cNvPr id="71" name="Gruppieren 70">
                  <a:extLst>
                    <a:ext uri="{FF2B5EF4-FFF2-40B4-BE49-F238E27FC236}">
                      <a16:creationId xmlns:a16="http://schemas.microsoft.com/office/drawing/2014/main" id="{56A91420-1878-3221-678D-83958A0E1EC5}"/>
                    </a:ext>
                  </a:extLst>
                </p:cNvPr>
                <p:cNvGrpSpPr/>
                <p:nvPr/>
              </p:nvGrpSpPr>
              <p:grpSpPr>
                <a:xfrm>
                  <a:off x="5424142" y="4804765"/>
                  <a:ext cx="1758729" cy="1569412"/>
                  <a:chOff x="5424142" y="4804765"/>
                  <a:chExt cx="1758729" cy="1569412"/>
                </a:xfrm>
              </p:grpSpPr>
              <p:sp>
                <p:nvSpPr>
                  <p:cNvPr id="38" name="Rechteck 37">
                    <a:extLst>
                      <a:ext uri="{FF2B5EF4-FFF2-40B4-BE49-F238E27FC236}">
                        <a16:creationId xmlns:a16="http://schemas.microsoft.com/office/drawing/2014/main" id="{B2B7B651-240A-6C6F-719E-B847F31EBB7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24142" y="4804765"/>
                    <a:ext cx="1758729" cy="864096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de-DE" sz="900" dirty="0" err="1">
                        <a:solidFill>
                          <a:schemeClr val="tx1"/>
                        </a:solidFill>
                        <a:cs typeface="Arial" pitchFamily="34" charset="0"/>
                      </a:rPr>
                      <a:t>Pre</a:t>
                    </a:r>
                    <a:r>
                      <a:rPr lang="de-DE" sz="900" dirty="0">
                        <a:solidFill>
                          <a:schemeClr val="tx1"/>
                        </a:solidFill>
                        <a:cs typeface="Arial" pitchFamily="34" charset="0"/>
                      </a:rPr>
                      <a:t>- and Post- Evaluation Framework </a:t>
                    </a:r>
                    <a:r>
                      <a:rPr lang="de-DE" sz="900" dirty="0" err="1">
                        <a:solidFill>
                          <a:schemeClr val="tx1"/>
                        </a:solidFill>
                        <a:cs typeface="Arial" pitchFamily="34" charset="0"/>
                      </a:rPr>
                      <a:t>with</a:t>
                    </a:r>
                    <a:r>
                      <a:rPr lang="de-DE" sz="900" dirty="0">
                        <a:solidFill>
                          <a:schemeClr val="tx1"/>
                        </a:solidFill>
                        <a:cs typeface="Arial" pitchFamily="34" charset="0"/>
                      </a:rPr>
                      <a:t> </a:t>
                    </a:r>
                    <a:r>
                      <a:rPr lang="de-DE" sz="900" dirty="0" err="1">
                        <a:solidFill>
                          <a:schemeClr val="tx1"/>
                        </a:solidFill>
                        <a:cs typeface="Arial" pitchFamily="34" charset="0"/>
                      </a:rPr>
                      <a:t>use</a:t>
                    </a:r>
                    <a:r>
                      <a:rPr lang="de-DE" sz="900" dirty="0">
                        <a:solidFill>
                          <a:schemeClr val="tx1"/>
                        </a:solidFill>
                        <a:cs typeface="Arial" pitchFamily="34" charset="0"/>
                      </a:rPr>
                      <a:t> </a:t>
                    </a:r>
                    <a:r>
                      <a:rPr lang="de-DE" sz="900" dirty="0" err="1">
                        <a:solidFill>
                          <a:schemeClr val="tx1"/>
                        </a:solidFill>
                        <a:cs typeface="Arial" pitchFamily="34" charset="0"/>
                      </a:rPr>
                      <a:t>case</a:t>
                    </a:r>
                    <a:endParaRPr lang="de-DE" sz="900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0" name="Rechteck 39">
                    <a:extLst>
                      <a:ext uri="{FF2B5EF4-FFF2-40B4-BE49-F238E27FC236}">
                        <a16:creationId xmlns:a16="http://schemas.microsoft.com/office/drawing/2014/main" id="{9A639F7F-BC4E-1BA5-0755-6D5A7807965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24142" y="5662915"/>
                    <a:ext cx="1758729" cy="71126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prstDash val="dash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de-DE" sz="900" dirty="0" err="1">
                        <a:solidFill>
                          <a:schemeClr val="tx1"/>
                        </a:solidFill>
                        <a:cs typeface="Arial" pitchFamily="34" charset="0"/>
                      </a:rPr>
                      <a:t>Metadata</a:t>
                    </a:r>
                    <a:endParaRPr lang="de-DE" sz="900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  <a:p>
                    <a:pPr marL="0" marR="0" indent="0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de-DE" sz="900" dirty="0" err="1">
                        <a:solidFill>
                          <a:schemeClr val="tx1"/>
                        </a:solidFill>
                        <a:cs typeface="Arial" pitchFamily="34" charset="0"/>
                      </a:rPr>
                      <a:t>Rounds</a:t>
                    </a:r>
                    <a:r>
                      <a:rPr lang="de-DE" sz="900" dirty="0">
                        <a:solidFill>
                          <a:schemeClr val="tx1"/>
                        </a:solidFill>
                        <a:cs typeface="Arial" pitchFamily="34" charset="0"/>
                      </a:rPr>
                      <a:t>: x</a:t>
                    </a:r>
                  </a:p>
                  <a:p>
                    <a:pPr marL="0" marR="0" indent="0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de-DE" sz="900" dirty="0" err="1">
                        <a:solidFill>
                          <a:schemeClr val="tx1"/>
                        </a:solidFill>
                        <a:cs typeface="Arial" pitchFamily="34" charset="0"/>
                      </a:rPr>
                      <a:t>Participants</a:t>
                    </a:r>
                    <a:r>
                      <a:rPr lang="de-DE" sz="900" dirty="0">
                        <a:solidFill>
                          <a:schemeClr val="tx1"/>
                        </a:solidFill>
                        <a:cs typeface="Arial" pitchFamily="34" charset="0"/>
                      </a:rPr>
                      <a:t>: x</a:t>
                    </a:r>
                  </a:p>
                </p:txBody>
              </p:sp>
            </p:grpSp>
            <p:grpSp>
              <p:nvGrpSpPr>
                <p:cNvPr id="72" name="Gruppieren 71">
                  <a:extLst>
                    <a:ext uri="{FF2B5EF4-FFF2-40B4-BE49-F238E27FC236}">
                      <a16:creationId xmlns:a16="http://schemas.microsoft.com/office/drawing/2014/main" id="{76F1E0AB-1970-90D8-0ACC-6DAFB70034B6}"/>
                    </a:ext>
                  </a:extLst>
                </p:cNvPr>
                <p:cNvGrpSpPr/>
                <p:nvPr/>
              </p:nvGrpSpPr>
              <p:grpSpPr>
                <a:xfrm>
                  <a:off x="7357684" y="4798819"/>
                  <a:ext cx="1760464" cy="1589307"/>
                  <a:chOff x="7376156" y="4798819"/>
                  <a:chExt cx="1760464" cy="1589307"/>
                </a:xfrm>
              </p:grpSpPr>
              <p:sp>
                <p:nvSpPr>
                  <p:cNvPr id="39" name="Rechteck 38">
                    <a:extLst>
                      <a:ext uri="{FF2B5EF4-FFF2-40B4-BE49-F238E27FC236}">
                        <a16:creationId xmlns:a16="http://schemas.microsoft.com/office/drawing/2014/main" id="{82B5D29B-264E-E20B-61AC-8072CCCA81F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76156" y="4798819"/>
                    <a:ext cx="1758729" cy="864096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de-DE" sz="900" dirty="0" err="1">
                        <a:solidFill>
                          <a:schemeClr val="tx1"/>
                        </a:solidFill>
                        <a:cs typeface="Arial" pitchFamily="34" charset="0"/>
                      </a:rPr>
                      <a:t>Pre</a:t>
                    </a:r>
                    <a:r>
                      <a:rPr lang="de-DE" sz="900" dirty="0">
                        <a:solidFill>
                          <a:schemeClr val="tx1"/>
                        </a:solidFill>
                        <a:cs typeface="Arial" pitchFamily="34" charset="0"/>
                      </a:rPr>
                      <a:t>- and Post- Evaluation Framework </a:t>
                    </a:r>
                    <a:r>
                      <a:rPr lang="de-DE" sz="900" dirty="0" err="1">
                        <a:solidFill>
                          <a:schemeClr val="tx1"/>
                        </a:solidFill>
                        <a:cs typeface="Arial" pitchFamily="34" charset="0"/>
                      </a:rPr>
                      <a:t>with</a:t>
                    </a:r>
                    <a:r>
                      <a:rPr lang="de-DE" sz="900" dirty="0">
                        <a:solidFill>
                          <a:schemeClr val="tx1"/>
                        </a:solidFill>
                        <a:cs typeface="Arial" pitchFamily="34" charset="0"/>
                      </a:rPr>
                      <a:t> </a:t>
                    </a:r>
                    <a:r>
                      <a:rPr lang="de-DE" sz="900" dirty="0" err="1">
                        <a:solidFill>
                          <a:schemeClr val="tx1"/>
                        </a:solidFill>
                        <a:cs typeface="Arial" pitchFamily="34" charset="0"/>
                      </a:rPr>
                      <a:t>questionaire</a:t>
                    </a:r>
                    <a:endParaRPr lang="de-DE" sz="900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1" name="Rechteck 40">
                    <a:extLst>
                      <a:ext uri="{FF2B5EF4-FFF2-40B4-BE49-F238E27FC236}">
                        <a16:creationId xmlns:a16="http://schemas.microsoft.com/office/drawing/2014/main" id="{32ABE89E-42C9-496F-4A85-943A357703B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77891" y="5676864"/>
                    <a:ext cx="1758729" cy="71126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prstDash val="dash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de-DE" sz="900" dirty="0" err="1">
                        <a:solidFill>
                          <a:schemeClr val="tx1"/>
                        </a:solidFill>
                        <a:cs typeface="Arial" pitchFamily="34" charset="0"/>
                      </a:rPr>
                      <a:t>Metadata</a:t>
                    </a:r>
                    <a:endParaRPr lang="de-DE" sz="900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  <a:p>
                    <a:pPr marL="0" marR="0" indent="0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de-DE" sz="900" dirty="0" err="1">
                        <a:solidFill>
                          <a:schemeClr val="tx1"/>
                        </a:solidFill>
                        <a:cs typeface="Arial" pitchFamily="34" charset="0"/>
                      </a:rPr>
                      <a:t>Questionaire</a:t>
                    </a:r>
                    <a:r>
                      <a:rPr lang="de-DE" sz="900" dirty="0">
                        <a:solidFill>
                          <a:schemeClr val="tx1"/>
                        </a:solidFill>
                        <a:cs typeface="Arial" pitchFamily="34" charset="0"/>
                      </a:rPr>
                      <a:t>-type: x</a:t>
                    </a:r>
                  </a:p>
                  <a:p>
                    <a:pPr marL="0" marR="0" indent="0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de-DE" sz="900" dirty="0">
                        <a:solidFill>
                          <a:schemeClr val="tx1"/>
                        </a:solidFill>
                        <a:cs typeface="Arial" pitchFamily="34" charset="0"/>
                      </a:rPr>
                      <a:t>Evaluation-Method: x</a:t>
                    </a:r>
                  </a:p>
                </p:txBody>
              </p:sp>
            </p:grpSp>
            <p:sp>
              <p:nvSpPr>
                <p:cNvPr id="49" name="Rechteck 48">
                  <a:extLst>
                    <a:ext uri="{FF2B5EF4-FFF2-40B4-BE49-F238E27FC236}">
                      <a16:creationId xmlns:a16="http://schemas.microsoft.com/office/drawing/2014/main" id="{4FC4F4B8-4437-402B-7FF2-D40B083F6612}"/>
                    </a:ext>
                  </a:extLst>
                </p:cNvPr>
                <p:cNvSpPr/>
                <p:nvPr/>
              </p:nvSpPr>
              <p:spPr bwMode="auto">
                <a:xfrm>
                  <a:off x="9292961" y="4798819"/>
                  <a:ext cx="1595507" cy="86409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de-DE" sz="900" dirty="0">
                      <a:solidFill>
                        <a:schemeClr val="tx1"/>
                      </a:solidFill>
                      <a:cs typeface="Arial" pitchFamily="34" charset="0"/>
                    </a:rPr>
                    <a:t>Evaluation Concept 3</a:t>
                  </a:r>
                </a:p>
              </p:txBody>
            </p:sp>
          </p:grpSp>
          <p:cxnSp>
            <p:nvCxnSpPr>
              <p:cNvPr id="50" name="Gerade Verbindung mit Pfeil 49">
                <a:extLst>
                  <a:ext uri="{FF2B5EF4-FFF2-40B4-BE49-F238E27FC236}">
                    <a16:creationId xmlns:a16="http://schemas.microsoft.com/office/drawing/2014/main" id="{959030C7-13B7-E00B-279B-6BBF04C8E531}"/>
                  </a:ext>
                </a:extLst>
              </p:cNvPr>
              <p:cNvCxnSpPr>
                <a:cxnSpLocks/>
                <a:stCxn id="21" idx="2"/>
                <a:endCxn id="49" idx="0"/>
              </p:cNvCxnSpPr>
              <p:nvPr/>
            </p:nvCxnSpPr>
            <p:spPr bwMode="auto">
              <a:xfrm>
                <a:off x="8379145" y="3727184"/>
                <a:ext cx="1935691" cy="1086038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mit Pfeil 52">
                <a:extLst>
                  <a:ext uri="{FF2B5EF4-FFF2-40B4-BE49-F238E27FC236}">
                    <a16:creationId xmlns:a16="http://schemas.microsoft.com/office/drawing/2014/main" id="{4E68DDCE-0460-DCCA-2667-74A9F4572154}"/>
                  </a:ext>
                </a:extLst>
              </p:cNvPr>
              <p:cNvCxnSpPr>
                <a:cxnSpLocks/>
                <a:stCxn id="20" idx="2"/>
                <a:endCxn id="39" idx="0"/>
              </p:cNvCxnSpPr>
              <p:nvPr/>
            </p:nvCxnSpPr>
            <p:spPr bwMode="auto">
              <a:xfrm flipH="1">
                <a:off x="8461170" y="3727184"/>
                <a:ext cx="2008661" cy="1086038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0E5D35F5-6B9D-19DB-569B-19D93E29D4B0}"/>
                </a:ext>
              </a:extLst>
            </p:cNvPr>
            <p:cNvSpPr txBox="1"/>
            <p:nvPr/>
          </p:nvSpPr>
          <p:spPr>
            <a:xfrm>
              <a:off x="4600404" y="2281585"/>
              <a:ext cx="457536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Arial" pitchFamily="34" charset="0"/>
                </a:rPr>
                <a:t>Possible </a:t>
              </a:r>
              <a:r>
                <a:rPr lang="de-DE" b="1" dirty="0" err="1">
                  <a:latin typeface="Arial" pitchFamily="34" charset="0"/>
                </a:rPr>
                <a:t>Blueprint</a:t>
              </a:r>
              <a:r>
                <a:rPr lang="de-DE" b="1" dirty="0">
                  <a:latin typeface="Arial" pitchFamily="34" charset="0"/>
                </a:rPr>
                <a:t> </a:t>
              </a:r>
              <a:r>
                <a:rPr lang="de-DE" b="1" dirty="0" err="1">
                  <a:latin typeface="Arial" pitchFamily="34" charset="0"/>
                </a:rPr>
                <a:t>Instatiation</a:t>
              </a:r>
              <a:r>
                <a:rPr lang="de-DE" b="1" dirty="0">
                  <a:latin typeface="Arial" pitchFamily="34" charset="0"/>
                </a:rPr>
                <a:t>/</a:t>
              </a:r>
              <a:r>
                <a:rPr lang="de-DE" b="1" dirty="0" err="1">
                  <a:latin typeface="Arial" pitchFamily="34" charset="0"/>
                </a:rPr>
                <a:t>Example</a:t>
              </a:r>
              <a:endParaRPr lang="de-DE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86048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Resolution: Concrete evaluation concept for assessing validity of </a:t>
            </a:r>
            <a:r>
              <a:rPr lang="en-US" dirty="0" err="1"/>
              <a:t>GaaPAF</a:t>
            </a:r>
            <a:r>
              <a:rPr lang="en-US" dirty="0"/>
              <a:t> in a reliable manner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8" name="Würfel 7">
            <a:extLst>
              <a:ext uri="{FF2B5EF4-FFF2-40B4-BE49-F238E27FC236}">
                <a16:creationId xmlns:a16="http://schemas.microsoft.com/office/drawing/2014/main" id="{00C91A69-C8A6-C9B1-3515-D316368DB7F9}"/>
              </a:ext>
            </a:extLst>
          </p:cNvPr>
          <p:cNvSpPr/>
          <p:nvPr/>
        </p:nvSpPr>
        <p:spPr bwMode="auto">
          <a:xfrm>
            <a:off x="7680176" y="2348880"/>
            <a:ext cx="2592288" cy="1390502"/>
          </a:xfrm>
          <a:prstGeom prst="cube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Credibility</a:t>
            </a:r>
          </a:p>
        </p:txBody>
      </p:sp>
      <p:sp>
        <p:nvSpPr>
          <p:cNvPr id="9" name="Würfel 8">
            <a:extLst>
              <a:ext uri="{FF2B5EF4-FFF2-40B4-BE49-F238E27FC236}">
                <a16:creationId xmlns:a16="http://schemas.microsoft.com/office/drawing/2014/main" id="{3B29AF0A-7CFC-52A6-AE65-B41745D02B76}"/>
              </a:ext>
            </a:extLst>
          </p:cNvPr>
          <p:cNvSpPr/>
          <p:nvPr/>
        </p:nvSpPr>
        <p:spPr bwMode="auto">
          <a:xfrm>
            <a:off x="4619836" y="2348880"/>
            <a:ext cx="2592288" cy="1390502"/>
          </a:xfrm>
          <a:prstGeom prst="cube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Reliability</a:t>
            </a:r>
          </a:p>
        </p:txBody>
      </p:sp>
      <p:sp>
        <p:nvSpPr>
          <p:cNvPr id="10" name="Würfel 9">
            <a:extLst>
              <a:ext uri="{FF2B5EF4-FFF2-40B4-BE49-F238E27FC236}">
                <a16:creationId xmlns:a16="http://schemas.microsoft.com/office/drawing/2014/main" id="{1B274D33-E956-2D89-9E18-70CA8CC5E02A}"/>
              </a:ext>
            </a:extLst>
          </p:cNvPr>
          <p:cNvSpPr/>
          <p:nvPr/>
        </p:nvSpPr>
        <p:spPr bwMode="auto">
          <a:xfrm>
            <a:off x="1559496" y="2348880"/>
            <a:ext cx="2592288" cy="1390502"/>
          </a:xfrm>
          <a:prstGeom prst="cube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Validity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4B1252F-1E80-B881-1005-298BDA0F448F}"/>
              </a:ext>
            </a:extLst>
          </p:cNvPr>
          <p:cNvSpPr/>
          <p:nvPr/>
        </p:nvSpPr>
        <p:spPr bwMode="auto">
          <a:xfrm>
            <a:off x="407368" y="1340768"/>
            <a:ext cx="11192348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Without an explicit toolset of accepted and tested methods to evaluate Artifacts, how shall we achieve 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real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: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8B8980F-62BA-E483-BCB6-21E9721B7AF3}"/>
              </a:ext>
            </a:extLst>
          </p:cNvPr>
          <p:cNvSpPr/>
          <p:nvPr/>
        </p:nvSpPr>
        <p:spPr bwMode="auto">
          <a:xfrm>
            <a:off x="4583832" y="4941168"/>
            <a:ext cx="3168351" cy="139050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A concrete Concept designed for methods as artifact outcomes applicable and instantiated to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GaaPAF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E9BDCE5-43F1-F8D4-372B-3702A5FC0D28}"/>
              </a:ext>
            </a:extLst>
          </p:cNvPr>
          <p:cNvGrpSpPr/>
          <p:nvPr/>
        </p:nvGrpSpPr>
        <p:grpSpPr>
          <a:xfrm>
            <a:off x="4492180" y="3858118"/>
            <a:ext cx="3022723" cy="960803"/>
            <a:chOff x="4151783" y="3849497"/>
            <a:chExt cx="3022723" cy="960803"/>
          </a:xfrm>
        </p:grpSpPr>
        <p:sp>
          <p:nvSpPr>
            <p:cNvPr id="16" name="Pfeil nach rechts 66">
              <a:extLst>
                <a:ext uri="{FF2B5EF4-FFF2-40B4-BE49-F238E27FC236}">
                  <a16:creationId xmlns:a16="http://schemas.microsoft.com/office/drawing/2014/main" id="{9F28A29B-7745-539B-195F-E0FCF8A9FCDB}"/>
                </a:ext>
              </a:extLst>
            </p:cNvPr>
            <p:cNvSpPr/>
            <p:nvPr/>
          </p:nvSpPr>
          <p:spPr bwMode="auto">
            <a:xfrm rot="5400000">
              <a:off x="5183624" y="2819418"/>
              <a:ext cx="959041" cy="3022723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4D8B9091-D425-39E2-3897-76E073DCEA97}"/>
                </a:ext>
              </a:extLst>
            </p:cNvPr>
            <p:cNvSpPr txBox="1"/>
            <p:nvPr/>
          </p:nvSpPr>
          <p:spPr>
            <a:xfrm>
              <a:off x="5015072" y="3849497"/>
              <a:ext cx="1296144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dirty="0" err="1">
                  <a:latin typeface="Arial" pitchFamily="34" charset="0"/>
                </a:rPr>
                <a:t>My</a:t>
              </a:r>
              <a:r>
                <a:rPr lang="de-DE" dirty="0">
                  <a:latin typeface="Arial" pitchFamily="34" charset="0"/>
                </a:rPr>
                <a:t> Research Goal</a:t>
              </a:r>
            </a:p>
          </p:txBody>
        </p:sp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B09A8162-4EE3-ED53-2435-99A362D9C14E}"/>
              </a:ext>
            </a:extLst>
          </p:cNvPr>
          <p:cNvSpPr/>
          <p:nvPr/>
        </p:nvSpPr>
        <p:spPr bwMode="auto">
          <a:xfrm>
            <a:off x="407368" y="4941168"/>
            <a:ext cx="3168351" cy="139050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Building upon existing DSR Evaluation Theory and Frameworks</a:t>
            </a:r>
          </a:p>
        </p:txBody>
      </p:sp>
      <p:sp>
        <p:nvSpPr>
          <p:cNvPr id="20" name="Pfeil nach rechts 66">
            <a:extLst>
              <a:ext uri="{FF2B5EF4-FFF2-40B4-BE49-F238E27FC236}">
                <a16:creationId xmlns:a16="http://schemas.microsoft.com/office/drawing/2014/main" id="{C450292E-1972-DD89-5417-5671EEDD0463}"/>
              </a:ext>
            </a:extLst>
          </p:cNvPr>
          <p:cNvSpPr/>
          <p:nvPr/>
        </p:nvSpPr>
        <p:spPr bwMode="auto">
          <a:xfrm>
            <a:off x="3667994" y="5145765"/>
            <a:ext cx="824186" cy="9840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0AB8155-57C7-5A57-A777-6BC9311A899A}"/>
              </a:ext>
            </a:extLst>
          </p:cNvPr>
          <p:cNvSpPr/>
          <p:nvPr/>
        </p:nvSpPr>
        <p:spPr bwMode="auto">
          <a:xfrm>
            <a:off x="8760296" y="4941168"/>
            <a:ext cx="3168351" cy="139050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First step to a DSR Evaluation Methodology Catalogue/Toolset</a:t>
            </a:r>
          </a:p>
        </p:txBody>
      </p:sp>
      <p:sp>
        <p:nvSpPr>
          <p:cNvPr id="22" name="Pfeil nach rechts 66">
            <a:extLst>
              <a:ext uri="{FF2B5EF4-FFF2-40B4-BE49-F238E27FC236}">
                <a16:creationId xmlns:a16="http://schemas.microsoft.com/office/drawing/2014/main" id="{DC9737D9-B8AC-74BC-FBDB-A1B5B12493E1}"/>
              </a:ext>
            </a:extLst>
          </p:cNvPr>
          <p:cNvSpPr/>
          <p:nvPr/>
        </p:nvSpPr>
        <p:spPr bwMode="auto">
          <a:xfrm>
            <a:off x="7843835" y="5143350"/>
            <a:ext cx="824186" cy="9840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61320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Methodology: How to build such concept that can evaluate </a:t>
            </a:r>
            <a:r>
              <a:rPr lang="en-US" dirty="0" err="1"/>
              <a:t>GaaPAF</a:t>
            </a:r>
            <a:r>
              <a:rPr lang="en-US" dirty="0"/>
              <a:t>: enabling the transformation of existing infrastructure towards a platform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E59880B-44BC-4AC0-5B27-CFA0F2D6C5D5}"/>
              </a:ext>
            </a:extLst>
          </p:cNvPr>
          <p:cNvSpPr/>
          <p:nvPr/>
        </p:nvSpPr>
        <p:spPr bwMode="auto">
          <a:xfrm>
            <a:off x="4720977" y="2256344"/>
            <a:ext cx="3314362" cy="422602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Interviews with experts/participants (Evaluate)</a:t>
            </a:r>
          </a:p>
          <a:p>
            <a:pPr algn="ctr" eaLnBrk="0" hangingPunct="0"/>
            <a:endParaRPr lang="en-US" dirty="0">
              <a:solidFill>
                <a:schemeClr val="bg1"/>
              </a:solidFill>
              <a:cs typeface="Arial" pitchFamily="34" charset="0"/>
            </a:endParaRPr>
          </a:p>
          <a:p>
            <a:pPr eaLnBrk="0" hangingPunct="0"/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Collection of primary data through interviews/questionnaire about the Evaluation Concept itself</a:t>
            </a:r>
          </a:p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Pre- and/or Post-Evaluation of Evaluation Concept to optimize the concept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39342EF-0715-77E6-4E15-7FAC5DA6FA8A}"/>
              </a:ext>
            </a:extLst>
          </p:cNvPr>
          <p:cNvSpPr/>
          <p:nvPr/>
        </p:nvSpPr>
        <p:spPr bwMode="auto">
          <a:xfrm>
            <a:off x="1575968" y="1025014"/>
            <a:ext cx="9037004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DSR Approach: Build &amp; Evaluate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26F3935-B9C2-5497-4A5F-DCBDB6C6EF4A}"/>
              </a:ext>
            </a:extLst>
          </p:cNvPr>
          <p:cNvSpPr/>
          <p:nvPr/>
        </p:nvSpPr>
        <p:spPr bwMode="auto">
          <a:xfrm>
            <a:off x="612700" y="2256344"/>
            <a:ext cx="3771073" cy="42349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Literature Review (Build)</a:t>
            </a:r>
          </a:p>
          <a:p>
            <a:pPr eaLnBrk="0" hangingPunct="0"/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  <a:p>
            <a:pPr eaLnBrk="0" hangingPunct="0"/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Existent Literature about Design Science Evaluation Methodology</a:t>
            </a:r>
          </a:p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Compilation of the current state of DSR Evaluation Research to build upon</a:t>
            </a:r>
          </a:p>
          <a:p>
            <a:pPr eaLnBrk="0" hangingPunct="0"/>
            <a:endParaRPr lang="en-US" sz="1400" b="1" dirty="0">
              <a:solidFill>
                <a:schemeClr val="bg1"/>
              </a:solidFill>
              <a:cs typeface="Arial" pitchFamily="34" charset="0"/>
            </a:endParaRPr>
          </a:p>
          <a:p>
            <a:pPr eaLnBrk="0" hangingPunct="0"/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Existent Literature from IS applying DSR generating Methods as Artefacts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Compilation of already applied evaluation methods in DSR to abstract and develop a common concept</a:t>
            </a:r>
          </a:p>
          <a:p>
            <a:pPr eaLnBrk="0" hangingPunct="0"/>
            <a:endParaRPr lang="en-US" sz="1200" dirty="0">
              <a:solidFill>
                <a:schemeClr val="bg1"/>
              </a:solidFill>
              <a:cs typeface="Arial" pitchFamily="34" charset="0"/>
              <a:sym typeface="Wingdings" panose="05000000000000000000" pitchFamily="2" charset="2"/>
            </a:endParaRPr>
          </a:p>
          <a:p>
            <a:pPr eaLnBrk="0" hangingPunct="0"/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Existent Literature about </a:t>
            </a:r>
            <a:r>
              <a:rPr lang="en-US" sz="1400" b="1" dirty="0" err="1">
                <a:solidFill>
                  <a:schemeClr val="bg1"/>
                </a:solidFill>
                <a:cs typeface="Arial" pitchFamily="34" charset="0"/>
              </a:rPr>
              <a:t>GaaP</a:t>
            </a: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 &amp; </a:t>
            </a:r>
            <a:r>
              <a:rPr lang="en-US" sz="1400" b="1" dirty="0" err="1">
                <a:solidFill>
                  <a:schemeClr val="bg1"/>
                </a:solidFill>
                <a:cs typeface="Arial" pitchFamily="34" charset="0"/>
              </a:rPr>
              <a:t>GaaPAF</a:t>
            </a:r>
            <a:endParaRPr lang="en-US" sz="1400" b="1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Overview of the </a:t>
            </a:r>
            <a:r>
              <a:rPr lang="en-US" sz="1200" dirty="0" err="1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GaaP</a:t>
            </a:r>
            <a:r>
              <a:rPr lang="en-US" sz="1200" dirty="0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 &amp; </a:t>
            </a:r>
            <a:r>
              <a:rPr lang="de-DE" sz="1200" dirty="0" err="1"/>
              <a:t>GaaPAF</a:t>
            </a:r>
            <a:r>
              <a:rPr lang="en-US" sz="1200" dirty="0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 Research Conversation as it will serve as the Instantiation</a:t>
            </a:r>
          </a:p>
          <a:p>
            <a:pPr eaLnBrk="0" hangingPunct="0"/>
            <a:endParaRPr lang="en-US" sz="1200" dirty="0">
              <a:solidFill>
                <a:schemeClr val="bg1"/>
              </a:solidFill>
              <a:cs typeface="Arial" pitchFamily="34" charset="0"/>
              <a:sym typeface="Wingdings" panose="05000000000000000000" pitchFamily="2" charset="2"/>
            </a:endParaRPr>
          </a:p>
          <a:p>
            <a:pPr eaLnBrk="0" hangingPunct="0"/>
            <a:r>
              <a:rPr lang="en-US" sz="1200" dirty="0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(Possibly transfer from Behavioral Science and other fields of science)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D94A5BA-74F8-136A-BFD9-6D9FF4DAB5F2}"/>
              </a:ext>
            </a:extLst>
          </p:cNvPr>
          <p:cNvSpPr/>
          <p:nvPr/>
        </p:nvSpPr>
        <p:spPr bwMode="auto">
          <a:xfrm>
            <a:off x="8344214" y="2261304"/>
            <a:ext cx="3314362" cy="422602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Instantiation of Evaluation Concept (Evaluate)</a:t>
            </a:r>
          </a:p>
          <a:p>
            <a:pPr algn="ctr" eaLnBrk="0" hangingPunct="0"/>
            <a:endParaRPr lang="en-US" dirty="0">
              <a:solidFill>
                <a:schemeClr val="bg1"/>
              </a:solidFill>
              <a:cs typeface="Arial" pitchFamily="34" charset="0"/>
            </a:endParaRPr>
          </a:p>
          <a:p>
            <a:pPr eaLnBrk="0" hangingPunct="0"/>
            <a:r>
              <a:rPr lang="en-US" sz="1400" b="1" dirty="0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Application of Evaluation Concept in the Context of the </a:t>
            </a:r>
            <a:r>
              <a:rPr lang="en-US" sz="1400" b="1" dirty="0" err="1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GaaPAF</a:t>
            </a:r>
            <a:endParaRPr lang="en-US" sz="1400" b="1" dirty="0">
              <a:solidFill>
                <a:schemeClr val="bg1"/>
              </a:solidFill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Evaluation of the </a:t>
            </a:r>
            <a:r>
              <a:rPr lang="en-US" sz="1400" dirty="0" err="1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GaaPAF</a:t>
            </a:r>
            <a:r>
              <a:rPr lang="en-US" sz="1400" dirty="0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 core objective mitigating alpha and beta-error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4757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sebis visual language </a:t>
            </a:r>
            <a:br>
              <a:rPr lang="en-US" dirty="0"/>
            </a:br>
            <a:r>
              <a:rPr lang="en-US" dirty="0"/>
              <a:t>(shapes, fonts, colors, sizes “</a:t>
            </a:r>
            <a:r>
              <a:rPr lang="en-US" dirty="0" err="1"/>
              <a:t>Schnellformatvorlagen</a:t>
            </a:r>
            <a:r>
              <a:rPr lang="en-US" dirty="0"/>
              <a:t>”)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/>
          <a:lstStyle/>
          <a:p>
            <a:fld id="{46B0F6F9-0731-40B4-89E9-684A2C5BBDDF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31" name="Rechteck 30"/>
          <p:cNvSpPr/>
          <p:nvPr/>
        </p:nvSpPr>
        <p:spPr bwMode="auto">
          <a:xfrm>
            <a:off x="1847528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1</a:t>
            </a:r>
          </a:p>
        </p:txBody>
      </p:sp>
      <p:sp>
        <p:nvSpPr>
          <p:cNvPr id="32" name="Rechteck 31"/>
          <p:cNvSpPr/>
          <p:nvPr/>
        </p:nvSpPr>
        <p:spPr bwMode="auto">
          <a:xfrm>
            <a:off x="3039835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2</a:t>
            </a:r>
          </a:p>
        </p:txBody>
      </p:sp>
      <p:sp>
        <p:nvSpPr>
          <p:cNvPr id="33" name="Rechteck 32"/>
          <p:cNvSpPr/>
          <p:nvPr/>
        </p:nvSpPr>
        <p:spPr bwMode="auto">
          <a:xfrm>
            <a:off x="4232142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3</a:t>
            </a:r>
          </a:p>
        </p:txBody>
      </p:sp>
      <p:sp>
        <p:nvSpPr>
          <p:cNvPr id="34" name="Rechteck 33"/>
          <p:cNvSpPr/>
          <p:nvPr/>
        </p:nvSpPr>
        <p:spPr bwMode="auto">
          <a:xfrm>
            <a:off x="5424449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4</a:t>
            </a:r>
          </a:p>
        </p:txBody>
      </p:sp>
      <p:sp>
        <p:nvSpPr>
          <p:cNvPr id="35" name="Rechteck 34"/>
          <p:cNvSpPr/>
          <p:nvPr/>
        </p:nvSpPr>
        <p:spPr bwMode="auto">
          <a:xfrm>
            <a:off x="6616756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5</a:t>
            </a:r>
          </a:p>
        </p:txBody>
      </p:sp>
      <p:sp>
        <p:nvSpPr>
          <p:cNvPr id="36" name="Rechteck 35"/>
          <p:cNvSpPr/>
          <p:nvPr/>
        </p:nvSpPr>
        <p:spPr bwMode="auto">
          <a:xfrm>
            <a:off x="7809063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6</a:t>
            </a:r>
          </a:p>
        </p:txBody>
      </p:sp>
      <p:sp>
        <p:nvSpPr>
          <p:cNvPr id="37" name="Rechteck 36"/>
          <p:cNvSpPr/>
          <p:nvPr/>
        </p:nvSpPr>
        <p:spPr bwMode="auto">
          <a:xfrm>
            <a:off x="9001372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6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1775521" y="1536973"/>
            <a:ext cx="97975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Default </a:t>
            </a:r>
          </a:p>
          <a:p>
            <a:r>
              <a:rPr lang="en-US" dirty="0"/>
              <a:t>Text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3787570" y="1404357"/>
            <a:ext cx="1732367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Default Rectangle</a:t>
            </a:r>
          </a:p>
        </p:txBody>
      </p:sp>
      <p:cxnSp>
        <p:nvCxnSpPr>
          <p:cNvPr id="44" name="Gerade Verbindung mit Pfeil 43"/>
          <p:cNvCxnSpPr>
            <a:cxnSpLocks/>
            <a:stCxn id="41" idx="3"/>
            <a:endCxn id="42" idx="1"/>
          </p:cNvCxnSpPr>
          <p:nvPr/>
        </p:nvCxnSpPr>
        <p:spPr bwMode="auto">
          <a:xfrm>
            <a:off x="2755276" y="1860139"/>
            <a:ext cx="1032294" cy="141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2825806" y="1304765"/>
            <a:ext cx="85792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Default </a:t>
            </a:r>
          </a:p>
          <a:p>
            <a:pPr algn="ctr"/>
            <a:r>
              <a:rPr lang="en-US" sz="1200" dirty="0"/>
              <a:t>Line Style</a:t>
            </a:r>
          </a:p>
        </p:txBody>
      </p:sp>
      <p:sp>
        <p:nvSpPr>
          <p:cNvPr id="46" name="Eingekerbter Richtungspfeil 45"/>
          <p:cNvSpPr/>
          <p:nvPr/>
        </p:nvSpPr>
        <p:spPr bwMode="auto">
          <a:xfrm>
            <a:off x="3815224" y="2559695"/>
            <a:ext cx="1704713" cy="672664"/>
          </a:xfrm>
          <a:prstGeom prst="chevron">
            <a:avLst>
              <a:gd name="adj" fmla="val 211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Process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7536161" y="1979548"/>
            <a:ext cx="67197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59" name="Abgerundetes Rechteck 58"/>
          <p:cNvSpPr/>
          <p:nvPr/>
        </p:nvSpPr>
        <p:spPr bwMode="auto">
          <a:xfrm>
            <a:off x="5597758" y="1404357"/>
            <a:ext cx="1811847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Default</a:t>
            </a:r>
          </a:p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Rounded R.</a:t>
            </a:r>
          </a:p>
        </p:txBody>
      </p:sp>
      <p:sp>
        <p:nvSpPr>
          <p:cNvPr id="67" name="Pfeil nach rechts 66"/>
          <p:cNvSpPr/>
          <p:nvPr/>
        </p:nvSpPr>
        <p:spPr bwMode="auto">
          <a:xfrm>
            <a:off x="5663952" y="2351125"/>
            <a:ext cx="1745652" cy="9840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Arrow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8411600" y="1979548"/>
            <a:ext cx="73609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Store</a:t>
            </a:r>
          </a:p>
        </p:txBody>
      </p:sp>
      <p:sp>
        <p:nvSpPr>
          <p:cNvPr id="79" name="Rechteckige Legende 78"/>
          <p:cNvSpPr/>
          <p:nvPr/>
        </p:nvSpPr>
        <p:spPr bwMode="auto">
          <a:xfrm>
            <a:off x="9001372" y="3554814"/>
            <a:ext cx="1080120" cy="630271"/>
          </a:xfrm>
          <a:prstGeom prst="wedgeRectCallout">
            <a:avLst>
              <a:gd name="adj1" fmla="val -20833"/>
              <a:gd name="adj2" fmla="val 8047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Explanation</a:t>
            </a:r>
          </a:p>
        </p:txBody>
      </p:sp>
      <p:sp>
        <p:nvSpPr>
          <p:cNvPr id="80" name="Rechteck 79"/>
          <p:cNvSpPr/>
          <p:nvPr/>
        </p:nvSpPr>
        <p:spPr bwMode="auto">
          <a:xfrm>
            <a:off x="1847528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1</a:t>
            </a:r>
          </a:p>
        </p:txBody>
      </p:sp>
      <p:sp>
        <p:nvSpPr>
          <p:cNvPr id="81" name="Rechteck 80"/>
          <p:cNvSpPr/>
          <p:nvPr/>
        </p:nvSpPr>
        <p:spPr bwMode="auto">
          <a:xfrm>
            <a:off x="3039835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2</a:t>
            </a:r>
          </a:p>
        </p:txBody>
      </p:sp>
      <p:sp>
        <p:nvSpPr>
          <p:cNvPr id="82" name="Rechteck 81"/>
          <p:cNvSpPr/>
          <p:nvPr/>
        </p:nvSpPr>
        <p:spPr bwMode="auto">
          <a:xfrm>
            <a:off x="4232142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3</a:t>
            </a:r>
          </a:p>
        </p:txBody>
      </p:sp>
      <p:sp>
        <p:nvSpPr>
          <p:cNvPr id="83" name="Rechteck 82"/>
          <p:cNvSpPr/>
          <p:nvPr/>
        </p:nvSpPr>
        <p:spPr bwMode="auto">
          <a:xfrm>
            <a:off x="5424449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4</a:t>
            </a:r>
          </a:p>
        </p:txBody>
      </p:sp>
      <p:sp>
        <p:nvSpPr>
          <p:cNvPr id="84" name="Rechteck 83"/>
          <p:cNvSpPr/>
          <p:nvPr/>
        </p:nvSpPr>
        <p:spPr bwMode="auto">
          <a:xfrm>
            <a:off x="6616756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5</a:t>
            </a:r>
          </a:p>
        </p:txBody>
      </p:sp>
      <p:sp>
        <p:nvSpPr>
          <p:cNvPr id="85" name="Rechteck 84"/>
          <p:cNvSpPr/>
          <p:nvPr/>
        </p:nvSpPr>
        <p:spPr bwMode="auto">
          <a:xfrm>
            <a:off x="7809063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6</a:t>
            </a:r>
          </a:p>
        </p:txBody>
      </p:sp>
      <p:sp>
        <p:nvSpPr>
          <p:cNvPr id="86" name="Rechteck 85"/>
          <p:cNvSpPr/>
          <p:nvPr/>
        </p:nvSpPr>
        <p:spPr bwMode="auto">
          <a:xfrm>
            <a:off x="9001372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6</a:t>
            </a:r>
          </a:p>
        </p:txBody>
      </p:sp>
      <p:sp>
        <p:nvSpPr>
          <p:cNvPr id="87" name="Würfel 86"/>
          <p:cNvSpPr/>
          <p:nvPr/>
        </p:nvSpPr>
        <p:spPr bwMode="auto">
          <a:xfrm>
            <a:off x="7576635" y="2544291"/>
            <a:ext cx="1635522" cy="688068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Box</a:t>
            </a:r>
          </a:p>
        </p:txBody>
      </p:sp>
      <p:sp>
        <p:nvSpPr>
          <p:cNvPr id="88" name="Gefaltete Ecke 87"/>
          <p:cNvSpPr/>
          <p:nvPr/>
        </p:nvSpPr>
        <p:spPr bwMode="auto">
          <a:xfrm>
            <a:off x="9472868" y="1341198"/>
            <a:ext cx="591193" cy="573342"/>
          </a:xfrm>
          <a:prstGeom prst="foldedCorner">
            <a:avLst>
              <a:gd name="adj" fmla="val 265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100" dirty="0">
                <a:solidFill>
                  <a:schemeClr val="tx1"/>
                </a:solidFill>
                <a:cs typeface="Arial" pitchFamily="34" charset="0"/>
              </a:rPr>
              <a:t>Text</a:t>
            </a:r>
          </a:p>
        </p:txBody>
      </p:sp>
      <p:sp>
        <p:nvSpPr>
          <p:cNvPr id="89" name="Textfeld 88"/>
          <p:cNvSpPr txBox="1"/>
          <p:nvPr/>
        </p:nvSpPr>
        <p:spPr>
          <a:xfrm>
            <a:off x="9164925" y="1979548"/>
            <a:ext cx="133882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Information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7598156" y="1315616"/>
            <a:ext cx="559873" cy="576064"/>
            <a:chOff x="572022" y="2923566"/>
            <a:chExt cx="659253" cy="707501"/>
          </a:xfrm>
        </p:grpSpPr>
        <p:sp>
          <p:nvSpPr>
            <p:cNvPr id="8" name="Ellipse 7"/>
            <p:cNvSpPr/>
            <p:nvPr/>
          </p:nvSpPr>
          <p:spPr bwMode="auto">
            <a:xfrm>
              <a:off x="721628" y="2923566"/>
              <a:ext cx="360040" cy="36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" name="Kreis 8"/>
            <p:cNvSpPr/>
            <p:nvPr/>
          </p:nvSpPr>
          <p:spPr bwMode="auto">
            <a:xfrm>
              <a:off x="572022" y="3283566"/>
              <a:ext cx="659253" cy="347501"/>
            </a:xfrm>
            <a:custGeom>
              <a:avLst/>
              <a:gdLst/>
              <a:ahLst/>
              <a:cxnLst/>
              <a:rect l="l" t="t" r="r" b="b"/>
              <a:pathLst>
                <a:path w="659253" h="347501">
                  <a:moveTo>
                    <a:pt x="194601" y="0"/>
                  </a:moveTo>
                  <a:cubicBezTo>
                    <a:pt x="232765" y="32538"/>
                    <a:pt x="282424" y="51587"/>
                    <a:pt x="336545" y="51587"/>
                  </a:cubicBezTo>
                  <a:cubicBezTo>
                    <a:pt x="388019" y="51587"/>
                    <a:pt x="435456" y="34356"/>
                    <a:pt x="472828" y="4657"/>
                  </a:cubicBezTo>
                  <a:cubicBezTo>
                    <a:pt x="583315" y="65446"/>
                    <a:pt x="659017" y="195929"/>
                    <a:pt x="659253" y="346805"/>
                  </a:cubicBezTo>
                  <a:lnTo>
                    <a:pt x="329603" y="347501"/>
                  </a:lnTo>
                  <a:lnTo>
                    <a:pt x="0" y="340954"/>
                  </a:lnTo>
                  <a:cubicBezTo>
                    <a:pt x="2256" y="188331"/>
                    <a:pt x="81449" y="58036"/>
                    <a:pt x="194601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uppieren 61"/>
          <p:cNvGrpSpPr/>
          <p:nvPr/>
        </p:nvGrpSpPr>
        <p:grpSpPr>
          <a:xfrm>
            <a:off x="8500839" y="1500827"/>
            <a:ext cx="559874" cy="391616"/>
            <a:chOff x="6976839" y="1500827"/>
            <a:chExt cx="559874" cy="391616"/>
          </a:xfrm>
        </p:grpSpPr>
        <p:sp>
          <p:nvSpPr>
            <p:cNvPr id="43" name="Ellipse 42"/>
            <p:cNvSpPr/>
            <p:nvPr/>
          </p:nvSpPr>
          <p:spPr bwMode="auto">
            <a:xfrm>
              <a:off x="6976840" y="1766429"/>
              <a:ext cx="559873" cy="1260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Ellipse 39"/>
            <p:cNvSpPr/>
            <p:nvPr/>
          </p:nvSpPr>
          <p:spPr bwMode="auto">
            <a:xfrm>
              <a:off x="6976839" y="1700030"/>
              <a:ext cx="559873" cy="1260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Ellipse 38"/>
            <p:cNvSpPr/>
            <p:nvPr/>
          </p:nvSpPr>
          <p:spPr bwMode="auto">
            <a:xfrm>
              <a:off x="6976840" y="1633629"/>
              <a:ext cx="559873" cy="1260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Ellipse 2"/>
            <p:cNvSpPr/>
            <p:nvPr/>
          </p:nvSpPr>
          <p:spPr bwMode="auto">
            <a:xfrm>
              <a:off x="6976840" y="1567228"/>
              <a:ext cx="559873" cy="1260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Ellipse 44"/>
            <p:cNvSpPr/>
            <p:nvPr/>
          </p:nvSpPr>
          <p:spPr bwMode="auto">
            <a:xfrm>
              <a:off x="6976840" y="1500827"/>
              <a:ext cx="559873" cy="1260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Ellipse 46"/>
          <p:cNvSpPr/>
          <p:nvPr/>
        </p:nvSpPr>
        <p:spPr bwMode="auto">
          <a:xfrm>
            <a:off x="1800769" y="2565340"/>
            <a:ext cx="1490966" cy="661374"/>
          </a:xfrm>
          <a:custGeom>
            <a:avLst/>
            <a:gdLst/>
            <a:ahLst/>
            <a:cxnLst/>
            <a:rect l="l" t="t" r="r" b="b"/>
            <a:pathLst>
              <a:path w="1490966" h="661374">
                <a:moveTo>
                  <a:pt x="882067" y="0"/>
                </a:moveTo>
                <a:cubicBezTo>
                  <a:pt x="1031495" y="0"/>
                  <a:pt x="1157883" y="94445"/>
                  <a:pt x="1198125" y="224882"/>
                </a:cubicBezTo>
                <a:cubicBezTo>
                  <a:pt x="1213923" y="221952"/>
                  <a:pt x="1230281" y="220426"/>
                  <a:pt x="1247033" y="220426"/>
                </a:cubicBezTo>
                <a:cubicBezTo>
                  <a:pt x="1381753" y="220426"/>
                  <a:pt x="1490966" y="319136"/>
                  <a:pt x="1490966" y="440900"/>
                </a:cubicBezTo>
                <a:cubicBezTo>
                  <a:pt x="1490966" y="555058"/>
                  <a:pt x="1394971" y="648952"/>
                  <a:pt x="1271857" y="659112"/>
                </a:cubicBezTo>
                <a:lnTo>
                  <a:pt x="1271857" y="661374"/>
                </a:lnTo>
                <a:lnTo>
                  <a:pt x="1247033" y="661374"/>
                </a:lnTo>
                <a:lnTo>
                  <a:pt x="207929" y="661374"/>
                </a:lnTo>
                <a:lnTo>
                  <a:pt x="207928" y="661374"/>
                </a:lnTo>
                <a:lnTo>
                  <a:pt x="207928" y="661374"/>
                </a:lnTo>
                <a:cubicBezTo>
                  <a:pt x="93092" y="661374"/>
                  <a:pt x="0" y="562664"/>
                  <a:pt x="0" y="440900"/>
                </a:cubicBezTo>
                <a:cubicBezTo>
                  <a:pt x="0" y="319136"/>
                  <a:pt x="93093" y="220426"/>
                  <a:pt x="207929" y="220426"/>
                </a:cubicBezTo>
                <a:cubicBezTo>
                  <a:pt x="236743" y="220426"/>
                  <a:pt x="264188" y="226641"/>
                  <a:pt x="289112" y="237929"/>
                </a:cubicBezTo>
                <a:cubicBezTo>
                  <a:pt x="320337" y="155718"/>
                  <a:pt x="399125" y="97623"/>
                  <a:pt x="491302" y="97623"/>
                </a:cubicBezTo>
                <a:cubicBezTo>
                  <a:pt x="535615" y="97623"/>
                  <a:pt x="576833" y="111049"/>
                  <a:pt x="608953" y="137475"/>
                </a:cubicBezTo>
                <a:cubicBezTo>
                  <a:pt x="668646" y="54334"/>
                  <a:pt x="768729" y="0"/>
                  <a:pt x="882067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Cloud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3812379" y="3370374"/>
            <a:ext cx="368390" cy="576064"/>
          </a:xfrm>
          <a:custGeom>
            <a:avLst/>
            <a:gdLst/>
            <a:ahLst/>
            <a:cxnLst/>
            <a:rect l="l" t="t" r="r" b="b"/>
            <a:pathLst>
              <a:path w="576064" h="957943">
                <a:moveTo>
                  <a:pt x="302137" y="829611"/>
                </a:moveTo>
                <a:cubicBezTo>
                  <a:pt x="271157" y="829611"/>
                  <a:pt x="246043" y="853790"/>
                  <a:pt x="246043" y="883617"/>
                </a:cubicBezTo>
                <a:cubicBezTo>
                  <a:pt x="246043" y="913444"/>
                  <a:pt x="271157" y="937623"/>
                  <a:pt x="302137" y="937623"/>
                </a:cubicBezTo>
                <a:cubicBezTo>
                  <a:pt x="333117" y="937623"/>
                  <a:pt x="358231" y="913444"/>
                  <a:pt x="358231" y="883617"/>
                </a:cubicBezTo>
                <a:cubicBezTo>
                  <a:pt x="358231" y="853790"/>
                  <a:pt x="333117" y="829611"/>
                  <a:pt x="302137" y="829611"/>
                </a:cubicBezTo>
                <a:close/>
                <a:moveTo>
                  <a:pt x="144017" y="93847"/>
                </a:moveTo>
                <a:cubicBezTo>
                  <a:pt x="104248" y="93847"/>
                  <a:pt x="72008" y="126087"/>
                  <a:pt x="72008" y="165856"/>
                </a:cubicBezTo>
                <a:lnTo>
                  <a:pt x="72008" y="741918"/>
                </a:lnTo>
                <a:cubicBezTo>
                  <a:pt x="72008" y="781687"/>
                  <a:pt x="104248" y="813927"/>
                  <a:pt x="144017" y="813927"/>
                </a:cubicBezTo>
                <a:lnTo>
                  <a:pt x="432047" y="813927"/>
                </a:lnTo>
                <a:cubicBezTo>
                  <a:pt x="471816" y="813927"/>
                  <a:pt x="504056" y="781687"/>
                  <a:pt x="504056" y="741918"/>
                </a:cubicBezTo>
                <a:lnTo>
                  <a:pt x="504056" y="165856"/>
                </a:lnTo>
                <a:cubicBezTo>
                  <a:pt x="504056" y="126087"/>
                  <a:pt x="471816" y="93847"/>
                  <a:pt x="432047" y="93847"/>
                </a:cubicBezTo>
                <a:close/>
                <a:moveTo>
                  <a:pt x="0" y="0"/>
                </a:moveTo>
                <a:lnTo>
                  <a:pt x="576064" y="0"/>
                </a:lnTo>
                <a:lnTo>
                  <a:pt x="576064" y="957943"/>
                </a:lnTo>
                <a:lnTo>
                  <a:pt x="0" y="957943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4439816" y="3365660"/>
            <a:ext cx="720080" cy="580779"/>
            <a:chOff x="2915816" y="3352339"/>
            <a:chExt cx="720080" cy="580779"/>
          </a:xfrm>
        </p:grpSpPr>
        <p:sp>
          <p:nvSpPr>
            <p:cNvPr id="17" name="Rechteck 16"/>
            <p:cNvSpPr/>
            <p:nvPr/>
          </p:nvSpPr>
          <p:spPr bwMode="auto">
            <a:xfrm>
              <a:off x="3203848" y="3773800"/>
              <a:ext cx="144016" cy="112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2915816" y="3352339"/>
              <a:ext cx="720080" cy="436701"/>
            </a:xfrm>
            <a:custGeom>
              <a:avLst/>
              <a:gdLst/>
              <a:ahLst/>
              <a:cxnLst/>
              <a:rect l="l" t="t" r="r" b="b"/>
              <a:pathLst>
                <a:path w="720080" h="432048">
                  <a:moveTo>
                    <a:pt x="99843" y="26288"/>
                  </a:moveTo>
                  <a:cubicBezTo>
                    <a:pt x="64831" y="26288"/>
                    <a:pt x="36448" y="54671"/>
                    <a:pt x="36448" y="89683"/>
                  </a:cubicBezTo>
                  <a:lnTo>
                    <a:pt x="36448" y="343253"/>
                  </a:lnTo>
                  <a:cubicBezTo>
                    <a:pt x="36448" y="378265"/>
                    <a:pt x="64831" y="406648"/>
                    <a:pt x="99843" y="406648"/>
                  </a:cubicBezTo>
                  <a:lnTo>
                    <a:pt x="621125" y="406648"/>
                  </a:lnTo>
                  <a:cubicBezTo>
                    <a:pt x="656137" y="406648"/>
                    <a:pt x="684520" y="378265"/>
                    <a:pt x="684520" y="343253"/>
                  </a:cubicBezTo>
                  <a:lnTo>
                    <a:pt x="684520" y="89683"/>
                  </a:lnTo>
                  <a:cubicBezTo>
                    <a:pt x="684520" y="54671"/>
                    <a:pt x="656137" y="26288"/>
                    <a:pt x="621125" y="26288"/>
                  </a:cubicBezTo>
                  <a:close/>
                  <a:moveTo>
                    <a:pt x="0" y="0"/>
                  </a:moveTo>
                  <a:lnTo>
                    <a:pt x="720080" y="0"/>
                  </a:lnTo>
                  <a:lnTo>
                    <a:pt x="720080" y="432048"/>
                  </a:lnTo>
                  <a:lnTo>
                    <a:pt x="0" y="432048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3123094" y="3869330"/>
              <a:ext cx="305525" cy="637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5411502" y="3397401"/>
            <a:ext cx="834105" cy="504057"/>
            <a:chOff x="4211960" y="3352339"/>
            <a:chExt cx="1080120" cy="652726"/>
          </a:xfrm>
        </p:grpSpPr>
        <p:cxnSp>
          <p:nvCxnSpPr>
            <p:cNvPr id="27" name="Gerade Verbindung mit Pfeil 26"/>
            <p:cNvCxnSpPr/>
            <p:nvPr/>
          </p:nvCxnSpPr>
          <p:spPr bwMode="auto">
            <a:xfrm flipV="1">
              <a:off x="4211960" y="3352339"/>
              <a:ext cx="0" cy="652726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/>
            <p:cNvCxnSpPr/>
            <p:nvPr/>
          </p:nvCxnSpPr>
          <p:spPr bwMode="auto">
            <a:xfrm>
              <a:off x="4211960" y="4005064"/>
              <a:ext cx="1080120" cy="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Freihandform 37"/>
            <p:cNvSpPr/>
            <p:nvPr/>
          </p:nvSpPr>
          <p:spPr bwMode="auto">
            <a:xfrm>
              <a:off x="4213860" y="3429000"/>
              <a:ext cx="878896" cy="400892"/>
            </a:xfrm>
            <a:custGeom>
              <a:avLst/>
              <a:gdLst>
                <a:gd name="connsiteX0" fmla="*/ 0 w 735330"/>
                <a:gd name="connsiteY0" fmla="*/ 396240 h 396240"/>
                <a:gd name="connsiteX1" fmla="*/ 163830 w 735330"/>
                <a:gd name="connsiteY1" fmla="*/ 257175 h 396240"/>
                <a:gd name="connsiteX2" fmla="*/ 331470 w 735330"/>
                <a:gd name="connsiteY2" fmla="*/ 346710 h 396240"/>
                <a:gd name="connsiteX3" fmla="*/ 735330 w 735330"/>
                <a:gd name="connsiteY3" fmla="*/ 0 h 39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330" h="396240">
                  <a:moveTo>
                    <a:pt x="0" y="396240"/>
                  </a:moveTo>
                  <a:cubicBezTo>
                    <a:pt x="54292" y="330835"/>
                    <a:pt x="108585" y="265430"/>
                    <a:pt x="163830" y="257175"/>
                  </a:cubicBezTo>
                  <a:cubicBezTo>
                    <a:pt x="219075" y="248920"/>
                    <a:pt x="236220" y="389573"/>
                    <a:pt x="331470" y="346710"/>
                  </a:cubicBezTo>
                  <a:cubicBezTo>
                    <a:pt x="426720" y="303847"/>
                    <a:pt x="581025" y="151923"/>
                    <a:pt x="735330" y="0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6384033" y="3450131"/>
            <a:ext cx="398427" cy="400216"/>
            <a:chOff x="4860032" y="3351277"/>
            <a:chExt cx="547489" cy="549947"/>
          </a:xfrm>
        </p:grpSpPr>
        <p:sp>
          <p:nvSpPr>
            <p:cNvPr id="57" name="Kreis 56"/>
            <p:cNvSpPr/>
            <p:nvPr/>
          </p:nvSpPr>
          <p:spPr bwMode="auto">
            <a:xfrm>
              <a:off x="4860032" y="3397106"/>
              <a:ext cx="504056" cy="504118"/>
            </a:xfrm>
            <a:prstGeom prst="pi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Kreis 73"/>
            <p:cNvSpPr/>
            <p:nvPr/>
          </p:nvSpPr>
          <p:spPr bwMode="auto">
            <a:xfrm>
              <a:off x="4903465" y="3351277"/>
              <a:ext cx="504056" cy="504118"/>
            </a:xfrm>
            <a:prstGeom prst="pie">
              <a:avLst>
                <a:gd name="adj1" fmla="val 16192115"/>
                <a:gd name="adj2" fmla="val 49103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7038618" y="3419392"/>
            <a:ext cx="432048" cy="508148"/>
            <a:chOff x="8373295" y="1322926"/>
            <a:chExt cx="591193" cy="573342"/>
          </a:xfrm>
        </p:grpSpPr>
        <p:sp>
          <p:nvSpPr>
            <p:cNvPr id="77" name="Gefaltete Ecke 76"/>
            <p:cNvSpPr/>
            <p:nvPr/>
          </p:nvSpPr>
          <p:spPr bwMode="auto">
            <a:xfrm>
              <a:off x="8373295" y="1322926"/>
              <a:ext cx="591193" cy="573342"/>
            </a:xfrm>
            <a:prstGeom prst="foldedCorner">
              <a:avLst>
                <a:gd name="adj" fmla="val 265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sz="11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60" name="Eine Ecke des Rechtecks abrunden 59"/>
            <p:cNvSpPr/>
            <p:nvPr/>
          </p:nvSpPr>
          <p:spPr bwMode="auto">
            <a:xfrm>
              <a:off x="8445303" y="1412776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Eine Ecke des Rechtecks abrunden 89"/>
            <p:cNvSpPr/>
            <p:nvPr/>
          </p:nvSpPr>
          <p:spPr bwMode="auto">
            <a:xfrm>
              <a:off x="8589319" y="1412776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Eine Ecke des Rechtecks abrunden 90"/>
            <p:cNvSpPr/>
            <p:nvPr/>
          </p:nvSpPr>
          <p:spPr bwMode="auto">
            <a:xfrm>
              <a:off x="8733335" y="1412776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Eine Ecke des Rechtecks abrunden 91"/>
            <p:cNvSpPr/>
            <p:nvPr/>
          </p:nvSpPr>
          <p:spPr bwMode="auto">
            <a:xfrm>
              <a:off x="8447097" y="1504554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Eine Ecke des Rechtecks abrunden 92"/>
            <p:cNvSpPr/>
            <p:nvPr/>
          </p:nvSpPr>
          <p:spPr bwMode="auto">
            <a:xfrm>
              <a:off x="8591113" y="1504554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Eine Ecke des Rechtecks abrunden 93"/>
            <p:cNvSpPr/>
            <p:nvPr/>
          </p:nvSpPr>
          <p:spPr bwMode="auto">
            <a:xfrm>
              <a:off x="8731430" y="1504554"/>
              <a:ext cx="147715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Eine Ecke des Rechtecks abrunden 94"/>
            <p:cNvSpPr/>
            <p:nvPr/>
          </p:nvSpPr>
          <p:spPr bwMode="auto">
            <a:xfrm>
              <a:off x="8447097" y="1593707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Eine Ecke des Rechtecks abrunden 95"/>
            <p:cNvSpPr/>
            <p:nvPr/>
          </p:nvSpPr>
          <p:spPr bwMode="auto">
            <a:xfrm>
              <a:off x="8591113" y="1593707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Eine Ecke des Rechtecks abrunden 96"/>
            <p:cNvSpPr/>
            <p:nvPr/>
          </p:nvSpPr>
          <p:spPr bwMode="auto">
            <a:xfrm>
              <a:off x="8731430" y="1593707"/>
              <a:ext cx="147715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Gefaltete Ecke 87">
            <a:extLst>
              <a:ext uri="{FF2B5EF4-FFF2-40B4-BE49-F238E27FC236}">
                <a16:creationId xmlns:a16="http://schemas.microsoft.com/office/drawing/2014/main" id="{0390937B-1933-0111-5FDE-F4CAE3251480}"/>
              </a:ext>
            </a:extLst>
          </p:cNvPr>
          <p:cNvSpPr/>
          <p:nvPr/>
        </p:nvSpPr>
        <p:spPr bwMode="auto">
          <a:xfrm>
            <a:off x="9625268" y="1493598"/>
            <a:ext cx="591193" cy="573342"/>
          </a:xfrm>
          <a:prstGeom prst="foldedCorner">
            <a:avLst>
              <a:gd name="adj" fmla="val 265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100" dirty="0">
                <a:solidFill>
                  <a:schemeClr val="tx1"/>
                </a:solidFill>
                <a:cs typeface="Arial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2470242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ilkreis 13">
            <a:extLst>
              <a:ext uri="{FF2B5EF4-FFF2-40B4-BE49-F238E27FC236}">
                <a16:creationId xmlns:a16="http://schemas.microsoft.com/office/drawing/2014/main" id="{BFBCCB26-3977-B0E6-CF0D-4EB3420A8C4E}"/>
              </a:ext>
            </a:extLst>
          </p:cNvPr>
          <p:cNvSpPr/>
          <p:nvPr/>
        </p:nvSpPr>
        <p:spPr bwMode="auto">
          <a:xfrm rot="16200000">
            <a:off x="437679" y="1728105"/>
            <a:ext cx="4431924" cy="4924592"/>
          </a:xfrm>
          <a:prstGeom prst="pie">
            <a:avLst>
              <a:gd name="adj1" fmla="val 21563560"/>
              <a:gd name="adj2" fmla="val 1615318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4" y="44451"/>
            <a:ext cx="10874134" cy="720725"/>
          </a:xfrm>
        </p:spPr>
        <p:txBody>
          <a:bodyPr/>
          <a:lstStyle/>
          <a:p>
            <a:r>
              <a:rPr lang="en-US" dirty="0"/>
              <a:t>What is Government as a Platform (</a:t>
            </a:r>
            <a:r>
              <a:rPr lang="en-US" dirty="0" err="1"/>
              <a:t>GaaP</a:t>
            </a:r>
            <a:r>
              <a:rPr lang="en-US" dirty="0"/>
              <a:t>)?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FDA77543-EB3B-1A56-115D-185E18EF8451}"/>
              </a:ext>
            </a:extLst>
          </p:cNvPr>
          <p:cNvSpPr/>
          <p:nvPr/>
        </p:nvSpPr>
        <p:spPr bwMode="auto">
          <a:xfrm>
            <a:off x="607930" y="1011758"/>
            <a:ext cx="11089232" cy="587037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Core Idea is the vision of a Government being organized &amp; operated following a platform model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8E0468E-5BE1-F2A8-EACF-99E922CC5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38" y="2450899"/>
            <a:ext cx="1502296" cy="150229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1981E85-CDD1-73D4-E8E8-320D42F82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592" y="2785868"/>
            <a:ext cx="1008112" cy="100811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D17F25F-9F03-4B22-4663-2915A0DBF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6641" y="3646008"/>
            <a:ext cx="1574304" cy="1574304"/>
          </a:xfrm>
          <a:prstGeom prst="rect">
            <a:avLst/>
          </a:prstGeom>
        </p:spPr>
      </p:pic>
      <p:pic>
        <p:nvPicPr>
          <p:cNvPr id="2054" name="Picture 6" descr="iMessage – Wikipedia">
            <a:extLst>
              <a:ext uri="{FF2B5EF4-FFF2-40B4-BE49-F238E27FC236}">
                <a16:creationId xmlns:a16="http://schemas.microsoft.com/office/drawing/2014/main" id="{07ED609A-28DC-4943-4592-B40DA680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79" y="5439713"/>
            <a:ext cx="742846" cy="74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il (Apple) — Wikipédia">
            <a:extLst>
              <a:ext uri="{FF2B5EF4-FFF2-40B4-BE49-F238E27FC236}">
                <a16:creationId xmlns:a16="http://schemas.microsoft.com/office/drawing/2014/main" id="{726382F6-CFFB-55D5-23C3-F915A006A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97" y="5513415"/>
            <a:ext cx="632046" cy="59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E42FCBE3-E299-DD3F-1704-716A442CF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97" y="4675712"/>
            <a:ext cx="632045" cy="63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hone Icon PNG Image | Phone icon, Call logo, Ios icon">
            <a:extLst>
              <a:ext uri="{FF2B5EF4-FFF2-40B4-BE49-F238E27FC236}">
                <a16:creationId xmlns:a16="http://schemas.microsoft.com/office/drawing/2014/main" id="{2BDB1FDD-0E10-77BF-0572-56BE982C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58" y="4637144"/>
            <a:ext cx="722667" cy="72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FAAB5C95-A527-EA66-A09E-1DD91EA5DB5A}"/>
              </a:ext>
            </a:extLst>
          </p:cNvPr>
          <p:cNvCxnSpPr>
            <a:stCxn id="13" idx="1"/>
          </p:cNvCxnSpPr>
          <p:nvPr/>
        </p:nvCxnSpPr>
        <p:spPr bwMode="auto">
          <a:xfrm flipH="1">
            <a:off x="2296379" y="4433160"/>
            <a:ext cx="1020262" cy="14797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396B864-739F-9446-03D9-D370FA1C47C4}"/>
              </a:ext>
            </a:extLst>
          </p:cNvPr>
          <p:cNvCxnSpPr>
            <a:cxnSpLocks/>
            <a:stCxn id="13" idx="1"/>
            <a:endCxn id="11" idx="2"/>
          </p:cNvCxnSpPr>
          <p:nvPr/>
        </p:nvCxnSpPr>
        <p:spPr bwMode="auto">
          <a:xfrm flipH="1" flipV="1">
            <a:off x="3091648" y="3793980"/>
            <a:ext cx="224993" cy="63918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Grafik 27" descr="Benutzer mit einfarbiger Füllung">
            <a:extLst>
              <a:ext uri="{FF2B5EF4-FFF2-40B4-BE49-F238E27FC236}">
                <a16:creationId xmlns:a16="http://schemas.microsoft.com/office/drawing/2014/main" id="{5CA8946B-AEEF-DA42-66A4-69C44CE1ED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65895" y="3820760"/>
            <a:ext cx="1224800" cy="1224800"/>
          </a:xfrm>
          <a:prstGeom prst="rect">
            <a:avLst/>
          </a:prstGeom>
        </p:spPr>
      </p:pic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E34CC6A0-2287-BF69-4FBA-B618DD3F8723}"/>
              </a:ext>
            </a:extLst>
          </p:cNvPr>
          <p:cNvCxnSpPr>
            <a:cxnSpLocks/>
            <a:stCxn id="28" idx="1"/>
            <a:endCxn id="13" idx="3"/>
          </p:cNvCxnSpPr>
          <p:nvPr/>
        </p:nvCxnSpPr>
        <p:spPr bwMode="auto">
          <a:xfrm flipH="1">
            <a:off x="4890945" y="4433160"/>
            <a:ext cx="57495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Grafik 36" descr="Programmierer mit einfarbiger Füllung">
            <a:extLst>
              <a:ext uri="{FF2B5EF4-FFF2-40B4-BE49-F238E27FC236}">
                <a16:creationId xmlns:a16="http://schemas.microsoft.com/office/drawing/2014/main" id="{B0A69BA6-C39C-608E-7A09-913C3543498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61619" y="2477587"/>
            <a:ext cx="633351" cy="616561"/>
          </a:xfrm>
          <a:prstGeom prst="rect">
            <a:avLst/>
          </a:prstGeom>
        </p:spPr>
      </p:pic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B55B39A4-AF75-C005-E882-9380DF68B0A7}"/>
              </a:ext>
            </a:extLst>
          </p:cNvPr>
          <p:cNvCxnSpPr>
            <a:cxnSpLocks/>
            <a:stCxn id="37" idx="1"/>
            <a:endCxn id="11" idx="0"/>
          </p:cNvCxnSpPr>
          <p:nvPr/>
        </p:nvCxnSpPr>
        <p:spPr bwMode="auto">
          <a:xfrm flipH="1">
            <a:off x="3091648" y="2785868"/>
            <a:ext cx="2669971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Teilkreis 79">
            <a:extLst>
              <a:ext uri="{FF2B5EF4-FFF2-40B4-BE49-F238E27FC236}">
                <a16:creationId xmlns:a16="http://schemas.microsoft.com/office/drawing/2014/main" id="{A00CC2F7-7114-E4CB-4A56-0DEC8A209365}"/>
              </a:ext>
            </a:extLst>
          </p:cNvPr>
          <p:cNvSpPr/>
          <p:nvPr/>
        </p:nvSpPr>
        <p:spPr bwMode="auto">
          <a:xfrm rot="16200000" flipV="1">
            <a:off x="7322397" y="1728105"/>
            <a:ext cx="4431924" cy="4924593"/>
          </a:xfrm>
          <a:prstGeom prst="pie">
            <a:avLst>
              <a:gd name="adj1" fmla="val 21563560"/>
              <a:gd name="adj2" fmla="val 1615318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87" name="Grafik 86" descr="Gericht mit einfarbiger Füllung">
            <a:extLst>
              <a:ext uri="{FF2B5EF4-FFF2-40B4-BE49-F238E27FC236}">
                <a16:creationId xmlns:a16="http://schemas.microsoft.com/office/drawing/2014/main" id="{2C597745-9242-017D-FA67-697175082D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23766" y="2450899"/>
            <a:ext cx="1502296" cy="1502296"/>
          </a:xfrm>
          <a:prstGeom prst="rect">
            <a:avLst/>
          </a:prstGeom>
        </p:spPr>
      </p:pic>
      <p:pic>
        <p:nvPicPr>
          <p:cNvPr id="2062" name="Picture 14" descr="Bürgerserviceportal - Stadt Moosburg">
            <a:extLst>
              <a:ext uri="{FF2B5EF4-FFF2-40B4-BE49-F238E27FC236}">
                <a16:creationId xmlns:a16="http://schemas.microsoft.com/office/drawing/2014/main" id="{840A0927-BC9D-8D17-2852-AB194FE0B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827" y="4050971"/>
            <a:ext cx="993304" cy="76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Gerade Verbindung mit Pfeil 87">
            <a:extLst>
              <a:ext uri="{FF2B5EF4-FFF2-40B4-BE49-F238E27FC236}">
                <a16:creationId xmlns:a16="http://schemas.microsoft.com/office/drawing/2014/main" id="{38B8B054-2361-18E9-5FD2-A44B64750D3E}"/>
              </a:ext>
            </a:extLst>
          </p:cNvPr>
          <p:cNvCxnSpPr>
            <a:cxnSpLocks/>
            <a:stCxn id="28" idx="3"/>
            <a:endCxn id="2062" idx="1"/>
          </p:cNvCxnSpPr>
          <p:nvPr/>
        </p:nvCxnSpPr>
        <p:spPr bwMode="auto">
          <a:xfrm>
            <a:off x="6690695" y="4433160"/>
            <a:ext cx="669132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5" name="Grafik 94">
            <a:extLst>
              <a:ext uri="{FF2B5EF4-FFF2-40B4-BE49-F238E27FC236}">
                <a16:creationId xmlns:a16="http://schemas.microsoft.com/office/drawing/2014/main" id="{5540A093-BFA4-054B-7BA3-A266F71D5A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50228" y="2771119"/>
            <a:ext cx="986951" cy="986951"/>
          </a:xfrm>
          <a:prstGeom prst="rect">
            <a:avLst/>
          </a:prstGeom>
        </p:spPr>
      </p:pic>
      <p:cxnSp>
        <p:nvCxnSpPr>
          <p:cNvPr id="96" name="Gerade Verbindung mit Pfeil 95">
            <a:extLst>
              <a:ext uri="{FF2B5EF4-FFF2-40B4-BE49-F238E27FC236}">
                <a16:creationId xmlns:a16="http://schemas.microsoft.com/office/drawing/2014/main" id="{0F4E514C-6096-8738-9ACA-99CC7F0F660F}"/>
              </a:ext>
            </a:extLst>
          </p:cNvPr>
          <p:cNvCxnSpPr>
            <a:cxnSpLocks/>
            <a:stCxn id="37" idx="3"/>
            <a:endCxn id="95" idx="0"/>
          </p:cNvCxnSpPr>
          <p:nvPr/>
        </p:nvCxnSpPr>
        <p:spPr bwMode="auto">
          <a:xfrm flipV="1">
            <a:off x="6394970" y="2771119"/>
            <a:ext cx="2448734" cy="147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Gerade Verbindung mit Pfeil 101">
            <a:extLst>
              <a:ext uri="{FF2B5EF4-FFF2-40B4-BE49-F238E27FC236}">
                <a16:creationId xmlns:a16="http://schemas.microsoft.com/office/drawing/2014/main" id="{9EC00A17-CDE8-3792-316E-F68919CCE5B2}"/>
              </a:ext>
            </a:extLst>
          </p:cNvPr>
          <p:cNvCxnSpPr>
            <a:cxnSpLocks/>
            <a:stCxn id="2062" idx="3"/>
            <a:endCxn id="95" idx="2"/>
          </p:cNvCxnSpPr>
          <p:nvPr/>
        </p:nvCxnSpPr>
        <p:spPr bwMode="auto">
          <a:xfrm flipV="1">
            <a:off x="8353131" y="3758070"/>
            <a:ext cx="490573" cy="67509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66" name="Picture 18" descr="Improve logo / app icon design · Issue #78 · corona-warn-app/cwa-wishlist ·  GitHub">
            <a:extLst>
              <a:ext uri="{FF2B5EF4-FFF2-40B4-BE49-F238E27FC236}">
                <a16:creationId xmlns:a16="http://schemas.microsoft.com/office/drawing/2014/main" id="{2D226547-FB30-A842-781D-E92407E62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726" y="4785084"/>
            <a:ext cx="683996" cy="6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8" name="Gerade Verbindung mit Pfeil 107">
            <a:extLst>
              <a:ext uri="{FF2B5EF4-FFF2-40B4-BE49-F238E27FC236}">
                <a16:creationId xmlns:a16="http://schemas.microsoft.com/office/drawing/2014/main" id="{99FC4F65-6464-536A-E93D-C258A6357D55}"/>
              </a:ext>
            </a:extLst>
          </p:cNvPr>
          <p:cNvCxnSpPr>
            <a:cxnSpLocks/>
          </p:cNvCxnSpPr>
          <p:nvPr/>
        </p:nvCxnSpPr>
        <p:spPr bwMode="auto">
          <a:xfrm>
            <a:off x="8350228" y="4433160"/>
            <a:ext cx="1188131" cy="27700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2" name="Grafik 111">
            <a:extLst>
              <a:ext uri="{FF2B5EF4-FFF2-40B4-BE49-F238E27FC236}">
                <a16:creationId xmlns:a16="http://schemas.microsoft.com/office/drawing/2014/main" id="{0451A2FC-CEE0-AE75-40FC-A0606600C13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84116" y="4844128"/>
            <a:ext cx="629140" cy="530666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497332DA-3032-09E6-5E0B-D71AF543A40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73855" y="5525222"/>
            <a:ext cx="629140" cy="523105"/>
          </a:xfrm>
          <a:prstGeom prst="rect">
            <a:avLst/>
          </a:prstGeom>
        </p:spPr>
      </p:pic>
      <p:pic>
        <p:nvPicPr>
          <p:cNvPr id="118" name="Grafik 117">
            <a:extLst>
              <a:ext uri="{FF2B5EF4-FFF2-40B4-BE49-F238E27FC236}">
                <a16:creationId xmlns:a16="http://schemas.microsoft.com/office/drawing/2014/main" id="{B106B768-C902-32D3-5FBE-96AE68E9BD4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65726" y="5533266"/>
            <a:ext cx="625053" cy="51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279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Why Government as a Platform (</a:t>
            </a:r>
            <a:r>
              <a:rPr lang="en-US" dirty="0" err="1"/>
              <a:t>GaaP</a:t>
            </a:r>
            <a:r>
              <a:rPr lang="en-US" dirty="0"/>
              <a:t>)?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82" name="Textfeld 181">
            <a:extLst>
              <a:ext uri="{FF2B5EF4-FFF2-40B4-BE49-F238E27FC236}">
                <a16:creationId xmlns:a16="http://schemas.microsoft.com/office/drawing/2014/main" id="{0D40B3EB-AAE6-9796-3B4B-46AFFF3BC192}"/>
              </a:ext>
            </a:extLst>
          </p:cNvPr>
          <p:cNvSpPr txBox="1"/>
          <p:nvPr/>
        </p:nvSpPr>
        <p:spPr>
          <a:xfrm>
            <a:off x="523899" y="1057286"/>
            <a:ext cx="340557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Arial" pitchFamily="34" charset="0"/>
              </a:rPr>
              <a:t>Silo-</a:t>
            </a:r>
            <a:r>
              <a:rPr lang="de-DE" b="1" dirty="0" err="1">
                <a:latin typeface="Arial" pitchFamily="34" charset="0"/>
              </a:rPr>
              <a:t>Oriented</a:t>
            </a:r>
            <a:r>
              <a:rPr lang="de-DE" b="1" dirty="0">
                <a:latin typeface="Arial" pitchFamily="34" charset="0"/>
              </a:rPr>
              <a:t> Architecture: </a:t>
            </a:r>
            <a:r>
              <a:rPr lang="de-DE" b="1" u="sng" dirty="0">
                <a:latin typeface="Arial" pitchFamily="34" charset="0"/>
              </a:rPr>
              <a:t>Business Registration</a:t>
            </a:r>
          </a:p>
        </p:txBody>
      </p: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0D5FFA3-BB46-6D02-81C9-80C13691EE38}"/>
              </a:ext>
            </a:extLst>
          </p:cNvPr>
          <p:cNvGrpSpPr/>
          <p:nvPr/>
        </p:nvGrpSpPr>
        <p:grpSpPr>
          <a:xfrm>
            <a:off x="4711812" y="3432876"/>
            <a:ext cx="2768377" cy="1476680"/>
            <a:chOff x="4404730" y="3432876"/>
            <a:chExt cx="2768377" cy="1476680"/>
          </a:xfrm>
        </p:grpSpPr>
        <p:pic>
          <p:nvPicPr>
            <p:cNvPr id="43" name="Grafik 42" descr="Fragezeichen mit einfarbiger Füllung">
              <a:extLst>
                <a:ext uri="{FF2B5EF4-FFF2-40B4-BE49-F238E27FC236}">
                  <a16:creationId xmlns:a16="http://schemas.microsoft.com/office/drawing/2014/main" id="{1EFEBF65-2805-38E6-7988-94FEAAC5D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08108" y="4062980"/>
              <a:ext cx="793923" cy="846576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0B793A76-109A-68C9-9CC9-91F55C0597D8}"/>
                </a:ext>
              </a:extLst>
            </p:cNvPr>
            <p:cNvSpPr txBox="1"/>
            <p:nvPr/>
          </p:nvSpPr>
          <p:spPr>
            <a:xfrm>
              <a:off x="4404730" y="3432876"/>
              <a:ext cx="2768377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>
                  <a:latin typeface="Arial" pitchFamily="34" charset="0"/>
                </a:rPr>
                <a:t>Where</a:t>
              </a:r>
              <a:r>
                <a:rPr lang="de-DE" b="1" dirty="0">
                  <a:latin typeface="Arial" pitchFamily="34" charset="0"/>
                </a:rPr>
                <a:t> and </a:t>
              </a:r>
              <a:r>
                <a:rPr lang="de-DE" b="1" dirty="0" err="1">
                  <a:latin typeface="Arial" pitchFamily="34" charset="0"/>
                </a:rPr>
                <a:t>how</a:t>
              </a:r>
              <a:r>
                <a:rPr lang="de-DE" b="1" dirty="0">
                  <a:latin typeface="Arial" pitchFamily="34" charset="0"/>
                </a:rPr>
                <a:t> </a:t>
              </a:r>
              <a:r>
                <a:rPr lang="de-DE" b="1" dirty="0" err="1">
                  <a:latin typeface="Arial" pitchFamily="34" charset="0"/>
                </a:rPr>
                <a:t>to</a:t>
              </a:r>
              <a:r>
                <a:rPr lang="de-DE" b="1" dirty="0">
                  <a:latin typeface="Arial" pitchFamily="34" charset="0"/>
                </a:rPr>
                <a:t> </a:t>
              </a:r>
              <a:r>
                <a:rPr lang="de-DE" b="1" dirty="0" err="1">
                  <a:latin typeface="Arial" pitchFamily="34" charset="0"/>
                </a:rPr>
                <a:t>start</a:t>
              </a:r>
              <a:r>
                <a:rPr lang="de-DE" b="1" dirty="0">
                  <a:latin typeface="Arial" pitchFamily="34" charset="0"/>
                </a:rPr>
                <a:t>?</a:t>
              </a:r>
            </a:p>
          </p:txBody>
        </p:sp>
      </p:grpSp>
      <p:sp>
        <p:nvSpPr>
          <p:cNvPr id="58" name="Textfeld 57">
            <a:extLst>
              <a:ext uri="{FF2B5EF4-FFF2-40B4-BE49-F238E27FC236}">
                <a16:creationId xmlns:a16="http://schemas.microsoft.com/office/drawing/2014/main" id="{30AFC145-6C60-BBA3-9E57-BF5459FFED26}"/>
              </a:ext>
            </a:extLst>
          </p:cNvPr>
          <p:cNvSpPr txBox="1"/>
          <p:nvPr/>
        </p:nvSpPr>
        <p:spPr>
          <a:xfrm>
            <a:off x="7790781" y="1051882"/>
            <a:ext cx="380658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latin typeface="Arial" pitchFamily="34" charset="0"/>
              </a:rPr>
              <a:t>Platform-Oriented</a:t>
            </a:r>
            <a:r>
              <a:rPr lang="de-DE" b="1" dirty="0">
                <a:latin typeface="Arial" pitchFamily="34" charset="0"/>
              </a:rPr>
              <a:t> Architecture: </a:t>
            </a:r>
            <a:r>
              <a:rPr lang="de-DE" b="1" u="sng" dirty="0">
                <a:latin typeface="Arial" pitchFamily="34" charset="0"/>
              </a:rPr>
              <a:t>Business Registration</a:t>
            </a:r>
          </a:p>
        </p:txBody>
      </p: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243CE8EB-1A3B-A98C-812D-41241A3F6EF8}"/>
              </a:ext>
            </a:extLst>
          </p:cNvPr>
          <p:cNvGrpSpPr/>
          <p:nvPr/>
        </p:nvGrpSpPr>
        <p:grpSpPr>
          <a:xfrm>
            <a:off x="252454" y="1824054"/>
            <a:ext cx="4166585" cy="3800858"/>
            <a:chOff x="252454" y="1792496"/>
            <a:chExt cx="4166585" cy="3800858"/>
          </a:xfrm>
        </p:grpSpPr>
        <p:sp>
          <p:nvSpPr>
            <p:cNvPr id="3" name="Flussdiagramm: Prozess 2">
              <a:extLst>
                <a:ext uri="{FF2B5EF4-FFF2-40B4-BE49-F238E27FC236}">
                  <a16:creationId xmlns:a16="http://schemas.microsoft.com/office/drawing/2014/main" id="{9D2DFD0B-0502-A604-02C6-3EC95A66CAAD}"/>
                </a:ext>
              </a:extLst>
            </p:cNvPr>
            <p:cNvSpPr/>
            <p:nvPr/>
          </p:nvSpPr>
          <p:spPr bwMode="auto">
            <a:xfrm>
              <a:off x="539300" y="2104197"/>
              <a:ext cx="870796" cy="2387212"/>
            </a:xfrm>
            <a:prstGeom prst="flowChart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" name="Flussdiagramm: Prozess 7">
              <a:extLst>
                <a:ext uri="{FF2B5EF4-FFF2-40B4-BE49-F238E27FC236}">
                  <a16:creationId xmlns:a16="http://schemas.microsoft.com/office/drawing/2014/main" id="{B4A2DB71-1747-D475-6608-08D99CC3070B}"/>
                </a:ext>
              </a:extLst>
            </p:cNvPr>
            <p:cNvSpPr/>
            <p:nvPr/>
          </p:nvSpPr>
          <p:spPr bwMode="auto">
            <a:xfrm>
              <a:off x="3010600" y="2104197"/>
              <a:ext cx="870796" cy="2387212"/>
            </a:xfrm>
            <a:prstGeom prst="flowChart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11" name="Grafik 10" descr="Benutzer mit einfarbiger Füllung">
              <a:extLst>
                <a:ext uri="{FF2B5EF4-FFF2-40B4-BE49-F238E27FC236}">
                  <a16:creationId xmlns:a16="http://schemas.microsoft.com/office/drawing/2014/main" id="{1AA0966B-5E0B-B733-229F-E2F91AC6B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59151" y="4953838"/>
              <a:ext cx="573691" cy="573691"/>
            </a:xfrm>
            <a:prstGeom prst="rect">
              <a:avLst/>
            </a:prstGeom>
          </p:spPr>
        </p:pic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5571827B-5E30-B151-417D-C83224A7FCF2}"/>
                </a:ext>
              </a:extLst>
            </p:cNvPr>
            <p:cNvGrpSpPr/>
            <p:nvPr/>
          </p:nvGrpSpPr>
          <p:grpSpPr>
            <a:xfrm>
              <a:off x="722697" y="2355245"/>
              <a:ext cx="499268" cy="2064415"/>
              <a:chOff x="892729" y="1749826"/>
              <a:chExt cx="527099" cy="2179490"/>
            </a:xfrm>
          </p:grpSpPr>
          <p:pic>
            <p:nvPicPr>
              <p:cNvPr id="13" name="Grafik 12" descr="Datenbank mit einfarbiger Füllung">
                <a:extLst>
                  <a:ext uri="{FF2B5EF4-FFF2-40B4-BE49-F238E27FC236}">
                    <a16:creationId xmlns:a16="http://schemas.microsoft.com/office/drawing/2014/main" id="{0C9B1B87-0361-3FA6-CC80-7B7E8475C2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98595" y="1749826"/>
                <a:ext cx="520363" cy="520363"/>
              </a:xfrm>
              <a:prstGeom prst="rect">
                <a:avLst/>
              </a:prstGeom>
            </p:spPr>
          </p:pic>
          <p:pic>
            <p:nvPicPr>
              <p:cNvPr id="15" name="Grafik 14" descr="Zahnräder mit einfarbiger Füllung">
                <a:extLst>
                  <a:ext uri="{FF2B5EF4-FFF2-40B4-BE49-F238E27FC236}">
                    <a16:creationId xmlns:a16="http://schemas.microsoft.com/office/drawing/2014/main" id="{818EEFFD-0B50-D6E0-E4FA-3D43668AF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92729" y="2595820"/>
                <a:ext cx="520363" cy="520363"/>
              </a:xfrm>
              <a:prstGeom prst="rect">
                <a:avLst/>
              </a:prstGeom>
            </p:spPr>
          </p:pic>
          <p:pic>
            <p:nvPicPr>
              <p:cNvPr id="19" name="Grafik 18" descr="Internet mit einfarbiger Füllung">
                <a:extLst>
                  <a:ext uri="{FF2B5EF4-FFF2-40B4-BE49-F238E27FC236}">
                    <a16:creationId xmlns:a16="http://schemas.microsoft.com/office/drawing/2014/main" id="{0FB4E0FA-0742-A152-AA70-54A193D10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7724" y="3408954"/>
                <a:ext cx="522104" cy="520362"/>
              </a:xfrm>
              <a:prstGeom prst="rect">
                <a:avLst/>
              </a:prstGeom>
            </p:spPr>
          </p:pic>
        </p:grpSp>
        <p:pic>
          <p:nvPicPr>
            <p:cNvPr id="23" name="Grafik 22" descr="Bank mit einfarbiger Füllung">
              <a:extLst>
                <a:ext uri="{FF2B5EF4-FFF2-40B4-BE49-F238E27FC236}">
                  <a16:creationId xmlns:a16="http://schemas.microsoft.com/office/drawing/2014/main" id="{59FDF096-55C6-C386-6EEB-44C552B7D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52454" y="1792496"/>
              <a:ext cx="573691" cy="573691"/>
            </a:xfrm>
            <a:prstGeom prst="rect">
              <a:avLst/>
            </a:prstGeom>
          </p:spPr>
        </p:pic>
        <p:pic>
          <p:nvPicPr>
            <p:cNvPr id="30" name="Grafik 29" descr="Benutzer mit einfarbiger Füllung">
              <a:extLst>
                <a:ext uri="{FF2B5EF4-FFF2-40B4-BE49-F238E27FC236}">
                  <a16:creationId xmlns:a16="http://schemas.microsoft.com/office/drawing/2014/main" id="{CFCC5C68-33CA-DAE6-21DC-C3661E24B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3080" y="5019663"/>
              <a:ext cx="573691" cy="573691"/>
            </a:xfrm>
            <a:prstGeom prst="rect">
              <a:avLst/>
            </a:prstGeom>
          </p:spPr>
        </p:pic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E00B9653-0D3E-8867-E40A-D497CA4A9CDC}"/>
                </a:ext>
              </a:extLst>
            </p:cNvPr>
            <p:cNvCxnSpPr>
              <a:cxnSpLocks/>
              <a:stCxn id="13" idx="2"/>
              <a:endCxn id="15" idx="0"/>
            </p:cNvCxnSpPr>
            <p:nvPr/>
          </p:nvCxnSpPr>
          <p:spPr bwMode="auto">
            <a:xfrm flipH="1">
              <a:off x="969141" y="2848133"/>
              <a:ext cx="5556" cy="308438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1A24A2D9-C793-1563-E4DD-9DD3C1F40D92}"/>
                </a:ext>
              </a:extLst>
            </p:cNvPr>
            <p:cNvCxnSpPr>
              <a:cxnSpLocks/>
              <a:stCxn id="15" idx="2"/>
              <a:endCxn id="19" idx="0"/>
            </p:cNvCxnSpPr>
            <p:nvPr/>
          </p:nvCxnSpPr>
          <p:spPr bwMode="auto">
            <a:xfrm>
              <a:off x="969141" y="3649459"/>
              <a:ext cx="5556" cy="277314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BA6516C1-D30B-308F-01A4-9E8CF780E916}"/>
                </a:ext>
              </a:extLst>
            </p:cNvPr>
            <p:cNvGrpSpPr/>
            <p:nvPr/>
          </p:nvGrpSpPr>
          <p:grpSpPr>
            <a:xfrm>
              <a:off x="3198729" y="2355245"/>
              <a:ext cx="494537" cy="2064415"/>
              <a:chOff x="897724" y="1749826"/>
              <a:chExt cx="522104" cy="2179490"/>
            </a:xfrm>
          </p:grpSpPr>
          <p:pic>
            <p:nvPicPr>
              <p:cNvPr id="85" name="Grafik 84" descr="Datenbank mit einfarbiger Füllung">
                <a:extLst>
                  <a:ext uri="{FF2B5EF4-FFF2-40B4-BE49-F238E27FC236}">
                    <a16:creationId xmlns:a16="http://schemas.microsoft.com/office/drawing/2014/main" id="{2ED00158-AFDD-2DF1-B9C3-704602EEA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98595" y="1749826"/>
                <a:ext cx="520363" cy="520363"/>
              </a:xfrm>
              <a:prstGeom prst="rect">
                <a:avLst/>
              </a:prstGeom>
            </p:spPr>
          </p:pic>
          <p:pic>
            <p:nvPicPr>
              <p:cNvPr id="86" name="Grafik 85" descr="Zahnräder mit einfarbiger Füllung">
                <a:extLst>
                  <a:ext uri="{FF2B5EF4-FFF2-40B4-BE49-F238E27FC236}">
                    <a16:creationId xmlns:a16="http://schemas.microsoft.com/office/drawing/2014/main" id="{AD2634FC-BAEE-2453-D0CC-24501510F3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97724" y="2573679"/>
                <a:ext cx="520363" cy="520363"/>
              </a:xfrm>
              <a:prstGeom prst="rect">
                <a:avLst/>
              </a:prstGeom>
            </p:spPr>
          </p:pic>
          <p:pic>
            <p:nvPicPr>
              <p:cNvPr id="87" name="Grafik 86" descr="Internet mit einfarbiger Füllung">
                <a:extLst>
                  <a:ext uri="{FF2B5EF4-FFF2-40B4-BE49-F238E27FC236}">
                    <a16:creationId xmlns:a16="http://schemas.microsoft.com/office/drawing/2014/main" id="{C897F9FC-CB19-7254-F394-17A39B8F42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7724" y="3408954"/>
                <a:ext cx="522104" cy="520362"/>
              </a:xfrm>
              <a:prstGeom prst="rect">
                <a:avLst/>
              </a:prstGeom>
            </p:spPr>
          </p:pic>
        </p:grpSp>
        <p:cxnSp>
          <p:nvCxnSpPr>
            <p:cNvPr id="91" name="Gerade Verbindung mit Pfeil 90">
              <a:extLst>
                <a:ext uri="{FF2B5EF4-FFF2-40B4-BE49-F238E27FC236}">
                  <a16:creationId xmlns:a16="http://schemas.microsoft.com/office/drawing/2014/main" id="{4D6C04E6-45D6-44E7-3C42-3A02D2E95C6E}"/>
                </a:ext>
              </a:extLst>
            </p:cNvPr>
            <p:cNvCxnSpPr>
              <a:cxnSpLocks/>
              <a:stCxn id="85" idx="2"/>
              <a:endCxn id="86" idx="0"/>
            </p:cNvCxnSpPr>
            <p:nvPr/>
          </p:nvCxnSpPr>
          <p:spPr bwMode="auto">
            <a:xfrm flipH="1">
              <a:off x="3445173" y="2848133"/>
              <a:ext cx="825" cy="287466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Gerade Verbindung mit Pfeil 93">
              <a:extLst>
                <a:ext uri="{FF2B5EF4-FFF2-40B4-BE49-F238E27FC236}">
                  <a16:creationId xmlns:a16="http://schemas.microsoft.com/office/drawing/2014/main" id="{501FAD7D-C688-1093-E0E0-BB4C883809E2}"/>
                </a:ext>
              </a:extLst>
            </p:cNvPr>
            <p:cNvCxnSpPr>
              <a:cxnSpLocks/>
              <a:stCxn id="86" idx="2"/>
              <a:endCxn id="87" idx="0"/>
            </p:cNvCxnSpPr>
            <p:nvPr/>
          </p:nvCxnSpPr>
          <p:spPr bwMode="auto">
            <a:xfrm>
              <a:off x="3445173" y="3628487"/>
              <a:ext cx="825" cy="298286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23AF7AB3-B0D9-06E5-74D9-0335C8B5BABB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 bwMode="auto">
            <a:xfrm flipH="1">
              <a:off x="3445997" y="4491409"/>
              <a:ext cx="1" cy="46242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>
              <a:extLst>
                <a:ext uri="{FF2B5EF4-FFF2-40B4-BE49-F238E27FC236}">
                  <a16:creationId xmlns:a16="http://schemas.microsoft.com/office/drawing/2014/main" id="{22600634-1622-9789-F458-F4D7D7C3D0D8}"/>
                </a:ext>
              </a:extLst>
            </p:cNvPr>
            <p:cNvCxnSpPr>
              <a:cxnSpLocks/>
              <a:stCxn id="3" idx="2"/>
              <a:endCxn id="30" idx="0"/>
            </p:cNvCxnSpPr>
            <p:nvPr/>
          </p:nvCxnSpPr>
          <p:spPr bwMode="auto">
            <a:xfrm>
              <a:off x="974698" y="4491409"/>
              <a:ext cx="5228" cy="52825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7E648847-5DEB-40AB-33CD-5EF796361265}"/>
                </a:ext>
              </a:extLst>
            </p:cNvPr>
            <p:cNvSpPr txBox="1"/>
            <p:nvPr/>
          </p:nvSpPr>
          <p:spPr>
            <a:xfrm>
              <a:off x="3571510" y="3108811"/>
              <a:ext cx="657001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itchFamily="34" charset="0"/>
                </a:rPr>
                <a:t>Auth</a:t>
              </a:r>
            </a:p>
            <a:p>
              <a:pPr algn="ctr"/>
              <a:r>
                <a:rPr lang="en-US" sz="1000" b="1" dirty="0">
                  <a:latin typeface="Arial" pitchFamily="34" charset="0"/>
                </a:rPr>
                <a:t>Pay, </a:t>
              </a:r>
              <a:r>
                <a:rPr lang="en-US" sz="1000" b="1" dirty="0" err="1">
                  <a:latin typeface="Arial" pitchFamily="34" charset="0"/>
                </a:rPr>
                <a:t>Komm</a:t>
              </a:r>
              <a:endParaRPr lang="en-US" sz="1000" b="1" dirty="0">
                <a:latin typeface="Arial" pitchFamily="34" charset="0"/>
              </a:endParaRPr>
            </a:p>
          </p:txBody>
        </p:sp>
        <p:cxnSp>
          <p:nvCxnSpPr>
            <p:cNvPr id="93" name="Gerade Verbindung mit Pfeil 92">
              <a:extLst>
                <a:ext uri="{FF2B5EF4-FFF2-40B4-BE49-F238E27FC236}">
                  <a16:creationId xmlns:a16="http://schemas.microsoft.com/office/drawing/2014/main" id="{449114D6-75EE-0C5C-F0EC-2DEC7299D9F1}"/>
                </a:ext>
              </a:extLst>
            </p:cNvPr>
            <p:cNvCxnSpPr>
              <a:cxnSpLocks/>
              <a:stCxn id="13" idx="3"/>
              <a:endCxn id="87" idx="1"/>
            </p:cNvCxnSpPr>
            <p:nvPr/>
          </p:nvCxnSpPr>
          <p:spPr bwMode="auto">
            <a:xfrm>
              <a:off x="1221141" y="2601689"/>
              <a:ext cx="1977588" cy="1571528"/>
            </a:xfrm>
            <a:prstGeom prst="straightConnector1">
              <a:avLst/>
            </a:prstGeom>
            <a:ln>
              <a:prstDash val="dash"/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Gerade Verbindung mit Pfeil 98">
              <a:extLst>
                <a:ext uri="{FF2B5EF4-FFF2-40B4-BE49-F238E27FC236}">
                  <a16:creationId xmlns:a16="http://schemas.microsoft.com/office/drawing/2014/main" id="{96447DFD-3F57-268F-46EB-FB84E898B399}"/>
                </a:ext>
              </a:extLst>
            </p:cNvPr>
            <p:cNvCxnSpPr>
              <a:cxnSpLocks/>
              <a:stCxn id="19" idx="3"/>
              <a:endCxn id="87" idx="1"/>
            </p:cNvCxnSpPr>
            <p:nvPr/>
          </p:nvCxnSpPr>
          <p:spPr bwMode="auto">
            <a:xfrm>
              <a:off x="1221965" y="4173217"/>
              <a:ext cx="1976764" cy="0"/>
            </a:xfrm>
            <a:prstGeom prst="straightConnector1">
              <a:avLst/>
            </a:prstGeom>
            <a:ln>
              <a:prstDash val="dash"/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Gerade Verbindung mit Pfeil 110">
              <a:extLst>
                <a:ext uri="{FF2B5EF4-FFF2-40B4-BE49-F238E27FC236}">
                  <a16:creationId xmlns:a16="http://schemas.microsoft.com/office/drawing/2014/main" id="{908315A8-1810-272E-86F6-2FA7BC8BB5D7}"/>
                </a:ext>
              </a:extLst>
            </p:cNvPr>
            <p:cNvCxnSpPr>
              <a:cxnSpLocks/>
              <a:stCxn id="15" idx="3"/>
              <a:endCxn id="86" idx="1"/>
            </p:cNvCxnSpPr>
            <p:nvPr/>
          </p:nvCxnSpPr>
          <p:spPr bwMode="auto">
            <a:xfrm flipV="1">
              <a:off x="1215585" y="3382043"/>
              <a:ext cx="1983144" cy="20972"/>
            </a:xfrm>
            <a:prstGeom prst="straightConnector1">
              <a:avLst/>
            </a:prstGeom>
            <a:ln>
              <a:prstDash val="dash"/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E6435792-9880-4FF7-5A54-E5D995DAD6BF}"/>
                </a:ext>
              </a:extLst>
            </p:cNvPr>
            <p:cNvSpPr txBox="1"/>
            <p:nvPr/>
          </p:nvSpPr>
          <p:spPr>
            <a:xfrm>
              <a:off x="693080" y="2068723"/>
              <a:ext cx="1011512" cy="246221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/>
              <a:r>
                <a:rPr lang="de-DE" sz="1000" b="1" i="0" dirty="0" err="1">
                  <a:solidFill>
                    <a:schemeClr val="tx1"/>
                  </a:solidFill>
                  <a:effectLst/>
                  <a:latin typeface="Inter"/>
                </a:rPr>
                <a:t>Tax</a:t>
              </a:r>
              <a:r>
                <a:rPr lang="de-DE" sz="1000" b="1" i="0" dirty="0">
                  <a:solidFill>
                    <a:schemeClr val="tx1"/>
                  </a:solidFill>
                  <a:effectLst/>
                  <a:latin typeface="Inter"/>
                </a:rPr>
                <a:t> Office</a:t>
              </a:r>
            </a:p>
          </p:txBody>
        </p:sp>
        <p:cxnSp>
          <p:nvCxnSpPr>
            <p:cNvPr id="128" name="Gerade Verbindung mit Pfeil 127">
              <a:extLst>
                <a:ext uri="{FF2B5EF4-FFF2-40B4-BE49-F238E27FC236}">
                  <a16:creationId xmlns:a16="http://schemas.microsoft.com/office/drawing/2014/main" id="{C5804198-EFB1-6BB7-5F83-7A23E29595C9}"/>
                </a:ext>
              </a:extLst>
            </p:cNvPr>
            <p:cNvCxnSpPr>
              <a:cxnSpLocks/>
              <a:stCxn id="15" idx="3"/>
              <a:endCxn id="85" idx="1"/>
            </p:cNvCxnSpPr>
            <p:nvPr/>
          </p:nvCxnSpPr>
          <p:spPr bwMode="auto">
            <a:xfrm flipV="1">
              <a:off x="1215585" y="2601689"/>
              <a:ext cx="1983969" cy="801326"/>
            </a:xfrm>
            <a:prstGeom prst="straightConnector1">
              <a:avLst/>
            </a:prstGeom>
            <a:ln>
              <a:prstDash val="dash"/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4" name="Textfeld 133">
              <a:extLst>
                <a:ext uri="{FF2B5EF4-FFF2-40B4-BE49-F238E27FC236}">
                  <a16:creationId xmlns:a16="http://schemas.microsoft.com/office/drawing/2014/main" id="{1FDC97B6-6123-1592-FACB-078DEC1AE03B}"/>
                </a:ext>
              </a:extLst>
            </p:cNvPr>
            <p:cNvSpPr txBox="1"/>
            <p:nvPr/>
          </p:nvSpPr>
          <p:spPr>
            <a:xfrm>
              <a:off x="1013959" y="4582535"/>
              <a:ext cx="899372" cy="338554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/>
              <a:r>
                <a:rPr lang="en-US" sz="800" b="1" i="0">
                  <a:solidFill>
                    <a:schemeClr val="tx1"/>
                  </a:solidFill>
                  <a:effectLst/>
                  <a:latin typeface="Inter"/>
                </a:rPr>
                <a:t>Apply for compan</a:t>
              </a:r>
              <a:r>
                <a:rPr lang="en-US" sz="800" b="1">
                  <a:solidFill>
                    <a:schemeClr val="tx1"/>
                  </a:solidFill>
                  <a:latin typeface="Inter"/>
                </a:rPr>
                <a:t>y</a:t>
              </a:r>
              <a:r>
                <a:rPr lang="en-US" sz="800" b="1" i="0">
                  <a:solidFill>
                    <a:schemeClr val="tx1"/>
                  </a:solidFill>
                  <a:effectLst/>
                  <a:latin typeface="Inter"/>
                </a:rPr>
                <a:t> Tax ID</a:t>
              </a:r>
            </a:p>
          </p:txBody>
        </p:sp>
        <p:sp>
          <p:nvSpPr>
            <p:cNvPr id="136" name="Textfeld 135">
              <a:extLst>
                <a:ext uri="{FF2B5EF4-FFF2-40B4-BE49-F238E27FC236}">
                  <a16:creationId xmlns:a16="http://schemas.microsoft.com/office/drawing/2014/main" id="{546C7AE8-FC52-8EDD-C1E0-750851406095}"/>
                </a:ext>
              </a:extLst>
            </p:cNvPr>
            <p:cNvSpPr txBox="1"/>
            <p:nvPr/>
          </p:nvSpPr>
          <p:spPr>
            <a:xfrm>
              <a:off x="3519667" y="4564281"/>
              <a:ext cx="899372" cy="338554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/>
              <a:r>
                <a:rPr lang="en-US" sz="800" b="1" i="0" dirty="0">
                  <a:solidFill>
                    <a:schemeClr val="tx1"/>
                  </a:solidFill>
                  <a:effectLst/>
                  <a:latin typeface="Inter"/>
                </a:rPr>
                <a:t>Apply for compan</a:t>
              </a:r>
              <a:r>
                <a:rPr lang="en-US" sz="800" b="1" dirty="0">
                  <a:solidFill>
                    <a:schemeClr val="tx1"/>
                  </a:solidFill>
                  <a:latin typeface="Inter"/>
                </a:rPr>
                <a:t>y</a:t>
              </a:r>
              <a:r>
                <a:rPr lang="en-US" sz="800" b="1" i="0" dirty="0">
                  <a:solidFill>
                    <a:schemeClr val="tx1"/>
                  </a:solidFill>
                  <a:effectLst/>
                  <a:latin typeface="Inter"/>
                </a:rPr>
                <a:t> license</a:t>
              </a:r>
            </a:p>
          </p:txBody>
        </p:sp>
      </p:grpSp>
      <p:sp>
        <p:nvSpPr>
          <p:cNvPr id="137" name="Textfeld 136">
            <a:extLst>
              <a:ext uri="{FF2B5EF4-FFF2-40B4-BE49-F238E27FC236}">
                <a16:creationId xmlns:a16="http://schemas.microsoft.com/office/drawing/2014/main" id="{49CCE2A7-E673-F2D9-7AD4-F477EA8E84B0}"/>
              </a:ext>
            </a:extLst>
          </p:cNvPr>
          <p:cNvSpPr txBox="1"/>
          <p:nvPr/>
        </p:nvSpPr>
        <p:spPr>
          <a:xfrm>
            <a:off x="1296075" y="5639332"/>
            <a:ext cx="2242518" cy="830997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tx1"/>
                </a:solidFill>
                <a:effectLst/>
                <a:latin typeface="Inter"/>
              </a:rPr>
              <a:t>Processes are intertwined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Inter"/>
              </a:rPr>
              <a:t>Highly Coupled Architecture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tx1"/>
                </a:solidFill>
                <a:effectLst/>
                <a:latin typeface="Inter"/>
              </a:rPr>
              <a:t>Common Functionality implemented twice </a:t>
            </a:r>
          </a:p>
        </p:txBody>
      </p:sp>
      <p:grpSp>
        <p:nvGrpSpPr>
          <p:cNvPr id="1044" name="Gruppieren 1043">
            <a:extLst>
              <a:ext uri="{FF2B5EF4-FFF2-40B4-BE49-F238E27FC236}">
                <a16:creationId xmlns:a16="http://schemas.microsoft.com/office/drawing/2014/main" id="{AB3BE525-7098-F14E-8580-F9969D90997C}"/>
              </a:ext>
            </a:extLst>
          </p:cNvPr>
          <p:cNvGrpSpPr/>
          <p:nvPr/>
        </p:nvGrpSpPr>
        <p:grpSpPr>
          <a:xfrm>
            <a:off x="7872967" y="1824054"/>
            <a:ext cx="4011239" cy="3865025"/>
            <a:chOff x="7872967" y="1824054"/>
            <a:chExt cx="4011239" cy="3865025"/>
          </a:xfrm>
        </p:grpSpPr>
        <p:grpSp>
          <p:nvGrpSpPr>
            <p:cNvPr id="170" name="Gruppieren 169">
              <a:extLst>
                <a:ext uri="{FF2B5EF4-FFF2-40B4-BE49-F238E27FC236}">
                  <a16:creationId xmlns:a16="http://schemas.microsoft.com/office/drawing/2014/main" id="{EA5CBD1E-0ED0-02D1-5A39-DE6610ABECDE}"/>
                </a:ext>
              </a:extLst>
            </p:cNvPr>
            <p:cNvGrpSpPr/>
            <p:nvPr/>
          </p:nvGrpSpPr>
          <p:grpSpPr>
            <a:xfrm>
              <a:off x="7872967" y="1824054"/>
              <a:ext cx="4011239" cy="3865025"/>
              <a:chOff x="7697653" y="1635810"/>
              <a:chExt cx="4011239" cy="3865025"/>
            </a:xfrm>
          </p:grpSpPr>
          <p:sp>
            <p:nvSpPr>
              <p:cNvPr id="139" name="Flussdiagramm: Prozess 138">
                <a:extLst>
                  <a:ext uri="{FF2B5EF4-FFF2-40B4-BE49-F238E27FC236}">
                    <a16:creationId xmlns:a16="http://schemas.microsoft.com/office/drawing/2014/main" id="{B336D63B-AA35-D48D-69BE-93AA34CF537D}"/>
                  </a:ext>
                </a:extLst>
              </p:cNvPr>
              <p:cNvSpPr/>
              <p:nvPr/>
            </p:nvSpPr>
            <p:spPr bwMode="auto">
              <a:xfrm>
                <a:off x="7984499" y="1947511"/>
                <a:ext cx="870796" cy="2387212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40" name="Flussdiagramm: Prozess 139">
                <a:extLst>
                  <a:ext uri="{FF2B5EF4-FFF2-40B4-BE49-F238E27FC236}">
                    <a16:creationId xmlns:a16="http://schemas.microsoft.com/office/drawing/2014/main" id="{CF982A68-EEFB-BFE2-B133-FFF28D9787D2}"/>
                  </a:ext>
                </a:extLst>
              </p:cNvPr>
              <p:cNvSpPr/>
              <p:nvPr/>
            </p:nvSpPr>
            <p:spPr bwMode="auto">
              <a:xfrm>
                <a:off x="10455799" y="1947511"/>
                <a:ext cx="870796" cy="2387212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pic>
            <p:nvPicPr>
              <p:cNvPr id="141" name="Grafik 140" descr="Benutzer mit einfarbiger Füllung">
                <a:extLst>
                  <a:ext uri="{FF2B5EF4-FFF2-40B4-BE49-F238E27FC236}">
                    <a16:creationId xmlns:a16="http://schemas.microsoft.com/office/drawing/2014/main" id="{94147A45-1056-516E-CE60-80837721E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355764" y="4927144"/>
                <a:ext cx="573691" cy="573691"/>
              </a:xfrm>
              <a:prstGeom prst="rect">
                <a:avLst/>
              </a:prstGeom>
            </p:spPr>
          </p:pic>
          <p:grpSp>
            <p:nvGrpSpPr>
              <p:cNvPr id="142" name="Gruppieren 141">
                <a:extLst>
                  <a:ext uri="{FF2B5EF4-FFF2-40B4-BE49-F238E27FC236}">
                    <a16:creationId xmlns:a16="http://schemas.microsoft.com/office/drawing/2014/main" id="{8CAA08A1-F1FD-B614-5D64-DCEBA4AC5FBE}"/>
                  </a:ext>
                </a:extLst>
              </p:cNvPr>
              <p:cNvGrpSpPr/>
              <p:nvPr/>
            </p:nvGrpSpPr>
            <p:grpSpPr>
              <a:xfrm>
                <a:off x="8167896" y="2198559"/>
                <a:ext cx="499268" cy="2064415"/>
                <a:chOff x="892729" y="1749826"/>
                <a:chExt cx="527099" cy="2179490"/>
              </a:xfrm>
            </p:grpSpPr>
            <p:pic>
              <p:nvPicPr>
                <p:cNvPr id="143" name="Grafik 142" descr="Datenbank mit einfarbiger Füllung">
                  <a:extLst>
                    <a:ext uri="{FF2B5EF4-FFF2-40B4-BE49-F238E27FC236}">
                      <a16:creationId xmlns:a16="http://schemas.microsoft.com/office/drawing/2014/main" id="{BD020767-0AA3-5540-62A6-5EBFFC7D32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1749826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145" name="Grafik 144" descr="Zahnräder mit einfarbiger Füllung">
                  <a:extLst>
                    <a:ext uri="{FF2B5EF4-FFF2-40B4-BE49-F238E27FC236}">
                      <a16:creationId xmlns:a16="http://schemas.microsoft.com/office/drawing/2014/main" id="{3757D125-47F4-629D-A500-42D4790184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2729" y="2595820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146" name="Grafik 145" descr="Internet mit einfarbiger Füllung">
                  <a:extLst>
                    <a:ext uri="{FF2B5EF4-FFF2-40B4-BE49-F238E27FC236}">
                      <a16:creationId xmlns:a16="http://schemas.microsoft.com/office/drawing/2014/main" id="{30191F49-C32E-0E87-A9A0-D9AD6CB488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3408954"/>
                  <a:ext cx="522104" cy="520362"/>
                </a:xfrm>
                <a:prstGeom prst="rect">
                  <a:avLst/>
                </a:prstGeom>
              </p:spPr>
            </p:pic>
          </p:grpSp>
          <p:pic>
            <p:nvPicPr>
              <p:cNvPr id="147" name="Grafik 146" descr="Bank mit einfarbiger Füllung">
                <a:extLst>
                  <a:ext uri="{FF2B5EF4-FFF2-40B4-BE49-F238E27FC236}">
                    <a16:creationId xmlns:a16="http://schemas.microsoft.com/office/drawing/2014/main" id="{F04DFBAC-981B-EBA6-61AD-593149AC0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1135201" y="1643009"/>
                <a:ext cx="573691" cy="573691"/>
              </a:xfrm>
              <a:prstGeom prst="rect">
                <a:avLst/>
              </a:prstGeom>
            </p:spPr>
          </p:pic>
          <p:pic>
            <p:nvPicPr>
              <p:cNvPr id="148" name="Grafik 147" descr="Bank mit einfarbiger Füllung">
                <a:extLst>
                  <a:ext uri="{FF2B5EF4-FFF2-40B4-BE49-F238E27FC236}">
                    <a16:creationId xmlns:a16="http://schemas.microsoft.com/office/drawing/2014/main" id="{8AE43294-A5A9-60C4-EC10-3BB65251AE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7697653" y="1635810"/>
                <a:ext cx="573691" cy="573691"/>
              </a:xfrm>
              <a:prstGeom prst="rect">
                <a:avLst/>
              </a:prstGeom>
            </p:spPr>
          </p:pic>
          <p:cxnSp>
            <p:nvCxnSpPr>
              <p:cNvPr id="150" name="Gerade Verbindung mit Pfeil 149">
                <a:extLst>
                  <a:ext uri="{FF2B5EF4-FFF2-40B4-BE49-F238E27FC236}">
                    <a16:creationId xmlns:a16="http://schemas.microsoft.com/office/drawing/2014/main" id="{9A4DFE9F-828C-9F90-5EF4-2EA061B00A80}"/>
                  </a:ext>
                </a:extLst>
              </p:cNvPr>
              <p:cNvCxnSpPr>
                <a:cxnSpLocks/>
                <a:stCxn id="143" idx="2"/>
                <a:endCxn id="145" idx="0"/>
              </p:cNvCxnSpPr>
              <p:nvPr/>
            </p:nvCxnSpPr>
            <p:spPr bwMode="auto">
              <a:xfrm flipH="1">
                <a:off x="8414340" y="2691447"/>
                <a:ext cx="5556" cy="30843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Gerade Verbindung mit Pfeil 150">
                <a:extLst>
                  <a:ext uri="{FF2B5EF4-FFF2-40B4-BE49-F238E27FC236}">
                    <a16:creationId xmlns:a16="http://schemas.microsoft.com/office/drawing/2014/main" id="{80A2A41B-A696-9ABB-60D4-2B697C07FCB1}"/>
                  </a:ext>
                </a:extLst>
              </p:cNvPr>
              <p:cNvCxnSpPr>
                <a:cxnSpLocks/>
                <a:stCxn id="145" idx="2"/>
                <a:endCxn id="146" idx="0"/>
              </p:cNvCxnSpPr>
              <p:nvPr/>
            </p:nvCxnSpPr>
            <p:spPr bwMode="auto">
              <a:xfrm>
                <a:off x="8414340" y="3492773"/>
                <a:ext cx="5556" cy="277314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2" name="Gruppieren 151">
                <a:extLst>
                  <a:ext uri="{FF2B5EF4-FFF2-40B4-BE49-F238E27FC236}">
                    <a16:creationId xmlns:a16="http://schemas.microsoft.com/office/drawing/2014/main" id="{E7153244-9A12-03C4-5A6D-8B6406161284}"/>
                  </a:ext>
                </a:extLst>
              </p:cNvPr>
              <p:cNvGrpSpPr/>
              <p:nvPr/>
            </p:nvGrpSpPr>
            <p:grpSpPr>
              <a:xfrm>
                <a:off x="10643928" y="2198559"/>
                <a:ext cx="494537" cy="2064415"/>
                <a:chOff x="897724" y="1749826"/>
                <a:chExt cx="522104" cy="2179490"/>
              </a:xfrm>
            </p:grpSpPr>
            <p:pic>
              <p:nvPicPr>
                <p:cNvPr id="153" name="Grafik 152" descr="Datenbank mit einfarbiger Füllung">
                  <a:extLst>
                    <a:ext uri="{FF2B5EF4-FFF2-40B4-BE49-F238E27FC236}">
                      <a16:creationId xmlns:a16="http://schemas.microsoft.com/office/drawing/2014/main" id="{446031B1-3F9B-36D2-A98E-43298EBCE5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1749826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154" name="Grafik 153" descr="Zahnräder mit einfarbiger Füllung">
                  <a:extLst>
                    <a:ext uri="{FF2B5EF4-FFF2-40B4-BE49-F238E27FC236}">
                      <a16:creationId xmlns:a16="http://schemas.microsoft.com/office/drawing/2014/main" id="{DF12420B-3366-2763-2765-3EBA0D2B6A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2573679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155" name="Grafik 154" descr="Internet mit einfarbiger Füllung">
                  <a:extLst>
                    <a:ext uri="{FF2B5EF4-FFF2-40B4-BE49-F238E27FC236}">
                      <a16:creationId xmlns:a16="http://schemas.microsoft.com/office/drawing/2014/main" id="{E3F95ECA-7220-521E-6288-3F217AC3C3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3408954"/>
                  <a:ext cx="522104" cy="520362"/>
                </a:xfrm>
                <a:prstGeom prst="rect">
                  <a:avLst/>
                </a:prstGeom>
              </p:spPr>
            </p:pic>
          </p:grpSp>
          <p:cxnSp>
            <p:nvCxnSpPr>
              <p:cNvPr id="156" name="Gerade Verbindung mit Pfeil 155">
                <a:extLst>
                  <a:ext uri="{FF2B5EF4-FFF2-40B4-BE49-F238E27FC236}">
                    <a16:creationId xmlns:a16="http://schemas.microsoft.com/office/drawing/2014/main" id="{05DCD070-91ED-91DF-E970-8A8E03769214}"/>
                  </a:ext>
                </a:extLst>
              </p:cNvPr>
              <p:cNvCxnSpPr>
                <a:cxnSpLocks/>
                <a:stCxn id="153" idx="2"/>
                <a:endCxn id="154" idx="0"/>
              </p:cNvCxnSpPr>
              <p:nvPr/>
            </p:nvCxnSpPr>
            <p:spPr bwMode="auto">
              <a:xfrm flipH="1">
                <a:off x="10890372" y="2691447"/>
                <a:ext cx="825" cy="287466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Gerade Verbindung mit Pfeil 156">
                <a:extLst>
                  <a:ext uri="{FF2B5EF4-FFF2-40B4-BE49-F238E27FC236}">
                    <a16:creationId xmlns:a16="http://schemas.microsoft.com/office/drawing/2014/main" id="{7103A642-444A-1580-893F-AEE93A48F0F4}"/>
                  </a:ext>
                </a:extLst>
              </p:cNvPr>
              <p:cNvCxnSpPr>
                <a:cxnSpLocks/>
                <a:stCxn id="154" idx="2"/>
                <a:endCxn id="155" idx="0"/>
              </p:cNvCxnSpPr>
              <p:nvPr/>
            </p:nvCxnSpPr>
            <p:spPr bwMode="auto">
              <a:xfrm>
                <a:off x="10890372" y="3471801"/>
                <a:ext cx="825" cy="298286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5" name="Textfeld 164">
                <a:extLst>
                  <a:ext uri="{FF2B5EF4-FFF2-40B4-BE49-F238E27FC236}">
                    <a16:creationId xmlns:a16="http://schemas.microsoft.com/office/drawing/2014/main" id="{10C47E4B-1518-BE7D-C1D3-D6C050EBE300}"/>
                  </a:ext>
                </a:extLst>
              </p:cNvPr>
              <p:cNvSpPr txBox="1"/>
              <p:nvPr/>
            </p:nvSpPr>
            <p:spPr>
              <a:xfrm>
                <a:off x="10429926" y="1912197"/>
                <a:ext cx="1011512" cy="246221"/>
              </a:xfrm>
              <a:prstGeom prst="rect">
                <a:avLst/>
              </a:prstGeom>
              <a:noFill/>
              <a:ln w="10795" cap="flat" cmpd="sng" algn="ctr">
                <a:noFill/>
                <a:prstDash val="solid"/>
              </a:ln>
              <a:effec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/>
                <a:r>
                  <a:rPr lang="de-DE" sz="1000" b="1" i="0" dirty="0">
                    <a:solidFill>
                      <a:schemeClr val="tx1"/>
                    </a:solidFill>
                    <a:effectLst/>
                    <a:latin typeface="Inter"/>
                  </a:rPr>
                  <a:t>Trade Office</a:t>
                </a:r>
              </a:p>
            </p:txBody>
          </p:sp>
          <p:sp>
            <p:nvSpPr>
              <p:cNvPr id="166" name="Textfeld 165">
                <a:extLst>
                  <a:ext uri="{FF2B5EF4-FFF2-40B4-BE49-F238E27FC236}">
                    <a16:creationId xmlns:a16="http://schemas.microsoft.com/office/drawing/2014/main" id="{B8205577-7752-7B78-F246-53F8FDB3C6C8}"/>
                  </a:ext>
                </a:extLst>
              </p:cNvPr>
              <p:cNvSpPr txBox="1"/>
              <p:nvPr/>
            </p:nvSpPr>
            <p:spPr>
              <a:xfrm>
                <a:off x="8138279" y="1912037"/>
                <a:ext cx="1011512" cy="246221"/>
              </a:xfrm>
              <a:prstGeom prst="rect">
                <a:avLst/>
              </a:prstGeom>
              <a:noFill/>
              <a:ln w="10795" cap="flat" cmpd="sng" algn="ctr">
                <a:noFill/>
                <a:prstDash val="solid"/>
              </a:ln>
              <a:effec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/>
                <a:r>
                  <a:rPr lang="de-DE" sz="1000" b="1" i="0" dirty="0" err="1">
                    <a:solidFill>
                      <a:schemeClr val="tx1"/>
                    </a:solidFill>
                    <a:effectLst/>
                    <a:latin typeface="Inter"/>
                  </a:rPr>
                  <a:t>Tax</a:t>
                </a:r>
                <a:r>
                  <a:rPr lang="de-DE" sz="1000" b="1" i="0" dirty="0">
                    <a:solidFill>
                      <a:schemeClr val="tx1"/>
                    </a:solidFill>
                    <a:effectLst/>
                    <a:latin typeface="Inter"/>
                  </a:rPr>
                  <a:t> Office</a:t>
                </a:r>
              </a:p>
            </p:txBody>
          </p:sp>
        </p:grpSp>
        <p:sp>
          <p:nvSpPr>
            <p:cNvPr id="172" name="Flussdiagramm: Prozess 171">
              <a:extLst>
                <a:ext uri="{FF2B5EF4-FFF2-40B4-BE49-F238E27FC236}">
                  <a16:creationId xmlns:a16="http://schemas.microsoft.com/office/drawing/2014/main" id="{7E036EE0-D524-DD24-01D7-A25B1E5DD4E4}"/>
                </a:ext>
              </a:extLst>
            </p:cNvPr>
            <p:cNvSpPr/>
            <p:nvPr/>
          </p:nvSpPr>
          <p:spPr bwMode="auto">
            <a:xfrm>
              <a:off x="9241755" y="1925723"/>
              <a:ext cx="1152339" cy="2807275"/>
            </a:xfrm>
            <a:prstGeom prst="flowChartProcess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tx1"/>
                  </a:solidFill>
                  <a:cs typeface="Arial" pitchFamily="34" charset="0"/>
                </a:rPr>
                <a:t>Federal Platform</a:t>
              </a:r>
            </a:p>
          </p:txBody>
        </p:sp>
        <p:cxnSp>
          <p:nvCxnSpPr>
            <p:cNvPr id="173" name="Gerade Verbindung mit Pfeil 172">
              <a:extLst>
                <a:ext uri="{FF2B5EF4-FFF2-40B4-BE49-F238E27FC236}">
                  <a16:creationId xmlns:a16="http://schemas.microsoft.com/office/drawing/2014/main" id="{82230E99-2EDD-C529-AA17-DE05A44B1D1B}"/>
                </a:ext>
              </a:extLst>
            </p:cNvPr>
            <p:cNvCxnSpPr>
              <a:cxnSpLocks/>
              <a:stCxn id="172" idx="2"/>
              <a:endCxn id="141" idx="0"/>
            </p:cNvCxnSpPr>
            <p:nvPr/>
          </p:nvCxnSpPr>
          <p:spPr bwMode="auto">
            <a:xfrm flipH="1">
              <a:off x="9817924" y="4732998"/>
              <a:ext cx="1" cy="38239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8" name="Textfeld 177">
              <a:extLst>
                <a:ext uri="{FF2B5EF4-FFF2-40B4-BE49-F238E27FC236}">
                  <a16:creationId xmlns:a16="http://schemas.microsoft.com/office/drawing/2014/main" id="{80C5F6A5-836B-FBE2-9D4B-E36B1B7F0115}"/>
                </a:ext>
              </a:extLst>
            </p:cNvPr>
            <p:cNvSpPr txBox="1"/>
            <p:nvPr/>
          </p:nvSpPr>
          <p:spPr>
            <a:xfrm>
              <a:off x="9850659" y="4805020"/>
              <a:ext cx="968583" cy="215444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/>
              <a:r>
                <a:rPr lang="en-US" sz="800" b="1" i="0" dirty="0">
                  <a:solidFill>
                    <a:schemeClr val="tx1"/>
                  </a:solidFill>
                  <a:effectLst/>
                  <a:latin typeface="Inter"/>
                </a:rPr>
                <a:t>Register compan</a:t>
              </a:r>
              <a:r>
                <a:rPr lang="en-US" sz="800" b="1" dirty="0">
                  <a:solidFill>
                    <a:schemeClr val="tx1"/>
                  </a:solidFill>
                  <a:latin typeface="Inter"/>
                </a:rPr>
                <a:t>y</a:t>
              </a:r>
              <a:endParaRPr lang="en-US" sz="800" b="1" i="0" dirty="0">
                <a:solidFill>
                  <a:schemeClr val="tx1"/>
                </a:solidFill>
                <a:effectLst/>
                <a:latin typeface="Inter"/>
              </a:endParaRPr>
            </a:p>
          </p:txBody>
        </p:sp>
        <p:grpSp>
          <p:nvGrpSpPr>
            <p:cNvPr id="1042" name="Gruppieren 1041">
              <a:extLst>
                <a:ext uri="{FF2B5EF4-FFF2-40B4-BE49-F238E27FC236}">
                  <a16:creationId xmlns:a16="http://schemas.microsoft.com/office/drawing/2014/main" id="{2BAA40EF-16B5-3EE2-6F52-FF34DE2EC006}"/>
                </a:ext>
              </a:extLst>
            </p:cNvPr>
            <p:cNvGrpSpPr/>
            <p:nvPr/>
          </p:nvGrpSpPr>
          <p:grpSpPr>
            <a:xfrm>
              <a:off x="9473543" y="2452230"/>
              <a:ext cx="657001" cy="2122148"/>
              <a:chOff x="9471123" y="2526145"/>
              <a:chExt cx="657001" cy="2122148"/>
            </a:xfrm>
          </p:grpSpPr>
          <p:grpSp>
            <p:nvGrpSpPr>
              <p:cNvPr id="189" name="Gruppieren 188">
                <a:extLst>
                  <a:ext uri="{FF2B5EF4-FFF2-40B4-BE49-F238E27FC236}">
                    <a16:creationId xmlns:a16="http://schemas.microsoft.com/office/drawing/2014/main" id="{C5D015F2-5BE2-9706-2109-F99EE17946B1}"/>
                  </a:ext>
                </a:extLst>
              </p:cNvPr>
              <p:cNvGrpSpPr/>
              <p:nvPr/>
            </p:nvGrpSpPr>
            <p:grpSpPr>
              <a:xfrm>
                <a:off x="9471123" y="2526145"/>
                <a:ext cx="657001" cy="656623"/>
                <a:chOff x="9460059" y="2661775"/>
                <a:chExt cx="657001" cy="656623"/>
              </a:xfrm>
            </p:grpSpPr>
            <p:pic>
              <p:nvPicPr>
                <p:cNvPr id="180" name="Grafik 179" descr="Zahnräder mit einfarbiger Füllung">
                  <a:extLst>
                    <a:ext uri="{FF2B5EF4-FFF2-40B4-BE49-F238E27FC236}">
                      <a16:creationId xmlns:a16="http://schemas.microsoft.com/office/drawing/2014/main" id="{23F69104-9D76-931F-27F0-371EDA811C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40082" y="2661775"/>
                  <a:ext cx="492888" cy="492888"/>
                </a:xfrm>
                <a:prstGeom prst="rect">
                  <a:avLst/>
                </a:prstGeom>
              </p:spPr>
            </p:pic>
            <p:sp>
              <p:nvSpPr>
                <p:cNvPr id="181" name="Textfeld 180">
                  <a:extLst>
                    <a:ext uri="{FF2B5EF4-FFF2-40B4-BE49-F238E27FC236}">
                      <a16:creationId xmlns:a16="http://schemas.microsoft.com/office/drawing/2014/main" id="{B755C61F-4043-6C80-9707-8E9835B24C6C}"/>
                    </a:ext>
                  </a:extLst>
                </p:cNvPr>
                <p:cNvSpPr txBox="1"/>
                <p:nvPr/>
              </p:nvSpPr>
              <p:spPr>
                <a:xfrm>
                  <a:off x="9460059" y="3072177"/>
                  <a:ext cx="657001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Arial" pitchFamily="34" charset="0"/>
                    </a:rPr>
                    <a:t>Auth</a:t>
                  </a:r>
                </a:p>
              </p:txBody>
            </p:sp>
          </p:grpSp>
          <p:grpSp>
            <p:nvGrpSpPr>
              <p:cNvPr id="188" name="Gruppieren 187">
                <a:extLst>
                  <a:ext uri="{FF2B5EF4-FFF2-40B4-BE49-F238E27FC236}">
                    <a16:creationId xmlns:a16="http://schemas.microsoft.com/office/drawing/2014/main" id="{8E00AE10-32EE-BDC4-1AFB-88C4236F22A2}"/>
                  </a:ext>
                </a:extLst>
              </p:cNvPr>
              <p:cNvGrpSpPr/>
              <p:nvPr/>
            </p:nvGrpSpPr>
            <p:grpSpPr>
              <a:xfrm>
                <a:off x="9471123" y="3258908"/>
                <a:ext cx="657001" cy="656623"/>
                <a:chOff x="9460059" y="3338814"/>
                <a:chExt cx="657001" cy="656623"/>
              </a:xfrm>
            </p:grpSpPr>
            <p:pic>
              <p:nvPicPr>
                <p:cNvPr id="183" name="Grafik 182" descr="Zahnräder mit einfarbiger Füllung">
                  <a:extLst>
                    <a:ext uri="{FF2B5EF4-FFF2-40B4-BE49-F238E27FC236}">
                      <a16:creationId xmlns:a16="http://schemas.microsoft.com/office/drawing/2014/main" id="{74D9171E-6F1F-506D-8642-7569B23DDA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40082" y="3338814"/>
                  <a:ext cx="492888" cy="492888"/>
                </a:xfrm>
                <a:prstGeom prst="rect">
                  <a:avLst/>
                </a:prstGeom>
              </p:spPr>
            </p:pic>
            <p:sp>
              <p:nvSpPr>
                <p:cNvPr id="185" name="Textfeld 184">
                  <a:extLst>
                    <a:ext uri="{FF2B5EF4-FFF2-40B4-BE49-F238E27FC236}">
                      <a16:creationId xmlns:a16="http://schemas.microsoft.com/office/drawing/2014/main" id="{BD3B0714-D7DA-EA33-3742-C42A6E1AA3A6}"/>
                    </a:ext>
                  </a:extLst>
                </p:cNvPr>
                <p:cNvSpPr txBox="1"/>
                <p:nvPr/>
              </p:nvSpPr>
              <p:spPr>
                <a:xfrm>
                  <a:off x="9460059" y="3749216"/>
                  <a:ext cx="657001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Arial" pitchFamily="34" charset="0"/>
                    </a:rPr>
                    <a:t>Pay</a:t>
                  </a:r>
                </a:p>
              </p:txBody>
            </p:sp>
          </p:grpSp>
          <p:grpSp>
            <p:nvGrpSpPr>
              <p:cNvPr id="190" name="Gruppieren 189">
                <a:extLst>
                  <a:ext uri="{FF2B5EF4-FFF2-40B4-BE49-F238E27FC236}">
                    <a16:creationId xmlns:a16="http://schemas.microsoft.com/office/drawing/2014/main" id="{02FBDA58-F47E-3DD2-3622-65DC1EF63667}"/>
                  </a:ext>
                </a:extLst>
              </p:cNvPr>
              <p:cNvGrpSpPr/>
              <p:nvPr/>
            </p:nvGrpSpPr>
            <p:grpSpPr>
              <a:xfrm>
                <a:off x="9471123" y="3991670"/>
                <a:ext cx="657001" cy="656623"/>
                <a:chOff x="9448861" y="4018607"/>
                <a:chExt cx="657001" cy="656623"/>
              </a:xfrm>
            </p:grpSpPr>
            <p:pic>
              <p:nvPicPr>
                <p:cNvPr id="186" name="Grafik 185" descr="Zahnräder mit einfarbiger Füllung">
                  <a:extLst>
                    <a:ext uri="{FF2B5EF4-FFF2-40B4-BE49-F238E27FC236}">
                      <a16:creationId xmlns:a16="http://schemas.microsoft.com/office/drawing/2014/main" id="{B1CB6F50-D1FF-C313-0704-C141FDC305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28884" y="4018607"/>
                  <a:ext cx="492888" cy="492888"/>
                </a:xfrm>
                <a:prstGeom prst="rect">
                  <a:avLst/>
                </a:prstGeom>
              </p:spPr>
            </p:pic>
            <p:sp>
              <p:nvSpPr>
                <p:cNvPr id="187" name="Textfeld 186">
                  <a:extLst>
                    <a:ext uri="{FF2B5EF4-FFF2-40B4-BE49-F238E27FC236}">
                      <a16:creationId xmlns:a16="http://schemas.microsoft.com/office/drawing/2014/main" id="{D19B1172-939B-D33B-CB99-FEFCBDF1BB44}"/>
                    </a:ext>
                  </a:extLst>
                </p:cNvPr>
                <p:cNvSpPr txBox="1"/>
                <p:nvPr/>
              </p:nvSpPr>
              <p:spPr>
                <a:xfrm>
                  <a:off x="9448861" y="4429009"/>
                  <a:ext cx="657001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 err="1">
                      <a:latin typeface="Arial" pitchFamily="34" charset="0"/>
                    </a:rPr>
                    <a:t>Komm</a:t>
                  </a:r>
                  <a:endParaRPr lang="en-US" sz="1000" b="1" dirty="0">
                    <a:latin typeface="Arial" pitchFamily="34" charset="0"/>
                  </a:endParaRPr>
                </a:p>
              </p:txBody>
            </p:sp>
          </p:grpSp>
        </p:grpSp>
        <p:cxnSp>
          <p:nvCxnSpPr>
            <p:cNvPr id="191" name="Gerade Verbindung mit Pfeil 190">
              <a:extLst>
                <a:ext uri="{FF2B5EF4-FFF2-40B4-BE49-F238E27FC236}">
                  <a16:creationId xmlns:a16="http://schemas.microsoft.com/office/drawing/2014/main" id="{2D532B32-75D3-8E9B-F184-097D09065CD0}"/>
                </a:ext>
              </a:extLst>
            </p:cNvPr>
            <p:cNvCxnSpPr>
              <a:cxnSpLocks/>
              <a:stCxn id="172" idx="1"/>
              <a:endCxn id="139" idx="3"/>
            </p:cNvCxnSpPr>
            <p:nvPr/>
          </p:nvCxnSpPr>
          <p:spPr bwMode="auto">
            <a:xfrm flipH="1">
              <a:off x="9030609" y="3329361"/>
              <a:ext cx="211146" cy="0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2" name="Gerade Verbindung mit Pfeil 1031">
              <a:extLst>
                <a:ext uri="{FF2B5EF4-FFF2-40B4-BE49-F238E27FC236}">
                  <a16:creationId xmlns:a16="http://schemas.microsoft.com/office/drawing/2014/main" id="{88C589ED-5652-0C85-9F85-661A851EAB20}"/>
                </a:ext>
              </a:extLst>
            </p:cNvPr>
            <p:cNvCxnSpPr>
              <a:cxnSpLocks/>
              <a:stCxn id="140" idx="1"/>
              <a:endCxn id="172" idx="3"/>
            </p:cNvCxnSpPr>
            <p:nvPr/>
          </p:nvCxnSpPr>
          <p:spPr bwMode="auto">
            <a:xfrm flipH="1">
              <a:off x="10394094" y="3329361"/>
              <a:ext cx="237019" cy="0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35" name="Grafik 1034" descr="Bank mit einfarbiger Füllung">
            <a:extLst>
              <a:ext uri="{FF2B5EF4-FFF2-40B4-BE49-F238E27FC236}">
                <a16:creationId xmlns:a16="http://schemas.microsoft.com/office/drawing/2014/main" id="{5B94190F-771B-FB23-A025-131766E8E6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685482" y="1831939"/>
            <a:ext cx="573691" cy="573691"/>
          </a:xfrm>
          <a:prstGeom prst="rect">
            <a:avLst/>
          </a:prstGeom>
        </p:spPr>
      </p:pic>
      <p:sp>
        <p:nvSpPr>
          <p:cNvPr id="1036" name="Textfeld 1035">
            <a:extLst>
              <a:ext uri="{FF2B5EF4-FFF2-40B4-BE49-F238E27FC236}">
                <a16:creationId xmlns:a16="http://schemas.microsoft.com/office/drawing/2014/main" id="{59F9BFDB-19A3-7A63-02A7-36B3F11BA3FA}"/>
              </a:ext>
            </a:extLst>
          </p:cNvPr>
          <p:cNvSpPr txBox="1"/>
          <p:nvPr/>
        </p:nvSpPr>
        <p:spPr>
          <a:xfrm>
            <a:off x="2980207" y="2101127"/>
            <a:ext cx="1011512" cy="246221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de-DE" sz="1000" b="1" i="0" dirty="0">
                <a:solidFill>
                  <a:schemeClr val="tx1"/>
                </a:solidFill>
                <a:effectLst/>
                <a:latin typeface="Inter"/>
              </a:rPr>
              <a:t>Trade Office</a:t>
            </a:r>
          </a:p>
        </p:txBody>
      </p:sp>
      <p:sp>
        <p:nvSpPr>
          <p:cNvPr id="1041" name="Textfeld 1040">
            <a:extLst>
              <a:ext uri="{FF2B5EF4-FFF2-40B4-BE49-F238E27FC236}">
                <a16:creationId xmlns:a16="http://schemas.microsoft.com/office/drawing/2014/main" id="{F48FAE76-B994-4E63-BCD2-8EA4E3CCCF3D}"/>
              </a:ext>
            </a:extLst>
          </p:cNvPr>
          <p:cNvSpPr txBox="1"/>
          <p:nvPr/>
        </p:nvSpPr>
        <p:spPr>
          <a:xfrm>
            <a:off x="8831622" y="5692860"/>
            <a:ext cx="2242518" cy="830997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tx1"/>
                </a:solidFill>
                <a:effectLst/>
                <a:latin typeface="Inter"/>
              </a:rPr>
              <a:t>One Processes leads to Goal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Inter"/>
              </a:rPr>
              <a:t>Loose Coupled Architecture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Inter"/>
              </a:rPr>
              <a:t>S</a:t>
            </a:r>
            <a:r>
              <a:rPr lang="en-US" sz="1200" b="1" i="0" dirty="0">
                <a:solidFill>
                  <a:schemeClr val="tx1"/>
                </a:solidFill>
                <a:effectLst/>
                <a:latin typeface="Inter"/>
              </a:rPr>
              <a:t>hare common Resources</a:t>
            </a:r>
          </a:p>
          <a:p>
            <a:pPr algn="l"/>
            <a:endParaRPr lang="en-US" sz="1200" b="1" dirty="0">
              <a:solidFill>
                <a:schemeClr val="tx1"/>
              </a:solidFill>
              <a:latin typeface="Inter"/>
            </a:endParaRPr>
          </a:p>
        </p:txBody>
      </p:sp>
      <p:sp>
        <p:nvSpPr>
          <p:cNvPr id="7" name="Pfeil: gestreift nach rechts 6">
            <a:extLst>
              <a:ext uri="{FF2B5EF4-FFF2-40B4-BE49-F238E27FC236}">
                <a16:creationId xmlns:a16="http://schemas.microsoft.com/office/drawing/2014/main" id="{60B30AD4-D791-248C-DD97-2EB1F36618E2}"/>
              </a:ext>
            </a:extLst>
          </p:cNvPr>
          <p:cNvSpPr/>
          <p:nvPr/>
        </p:nvSpPr>
        <p:spPr bwMode="auto">
          <a:xfrm>
            <a:off x="4612748" y="2478516"/>
            <a:ext cx="3033091" cy="1089816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Platformization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CF5DC6E-67BD-CCA8-1DCA-4E8E14637FA5}"/>
              </a:ext>
            </a:extLst>
          </p:cNvPr>
          <p:cNvSpPr txBox="1"/>
          <p:nvPr/>
        </p:nvSpPr>
        <p:spPr>
          <a:xfrm>
            <a:off x="206243" y="3108853"/>
            <a:ext cx="657001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itchFamily="34" charset="0"/>
              </a:rPr>
              <a:t>Auth</a:t>
            </a:r>
          </a:p>
          <a:p>
            <a:pPr algn="ctr"/>
            <a:r>
              <a:rPr lang="en-US" sz="1000" b="1" dirty="0">
                <a:latin typeface="Arial" pitchFamily="34" charset="0"/>
              </a:rPr>
              <a:t>Pay, </a:t>
            </a:r>
            <a:r>
              <a:rPr lang="en-US" sz="1000" b="1" dirty="0" err="1">
                <a:latin typeface="Arial" pitchFamily="34" charset="0"/>
              </a:rPr>
              <a:t>Komm</a:t>
            </a:r>
            <a:endParaRPr lang="en-US" sz="10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351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Why Government as a Platform (</a:t>
            </a:r>
            <a:r>
              <a:rPr lang="en-US" dirty="0" err="1"/>
              <a:t>GaaP</a:t>
            </a:r>
            <a:r>
              <a:rPr lang="en-US" dirty="0"/>
              <a:t>)?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82" name="Textfeld 181">
            <a:extLst>
              <a:ext uri="{FF2B5EF4-FFF2-40B4-BE49-F238E27FC236}">
                <a16:creationId xmlns:a16="http://schemas.microsoft.com/office/drawing/2014/main" id="{0D40B3EB-AAE6-9796-3B4B-46AFFF3BC192}"/>
              </a:ext>
            </a:extLst>
          </p:cNvPr>
          <p:cNvSpPr txBox="1"/>
          <p:nvPr/>
        </p:nvSpPr>
        <p:spPr>
          <a:xfrm>
            <a:off x="523899" y="1057286"/>
            <a:ext cx="340557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Arial" pitchFamily="34" charset="0"/>
              </a:rPr>
              <a:t>Silo-</a:t>
            </a:r>
            <a:r>
              <a:rPr lang="de-DE" b="1" dirty="0" err="1">
                <a:latin typeface="Arial" pitchFamily="34" charset="0"/>
              </a:rPr>
              <a:t>Oriented</a:t>
            </a:r>
            <a:r>
              <a:rPr lang="de-DE" b="1" dirty="0">
                <a:latin typeface="Arial" pitchFamily="34" charset="0"/>
              </a:rPr>
              <a:t> Architecture: </a:t>
            </a:r>
            <a:r>
              <a:rPr lang="de-DE" b="1" u="sng" dirty="0">
                <a:latin typeface="Arial" pitchFamily="34" charset="0"/>
              </a:rPr>
              <a:t>Business Registration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30AFC145-6C60-BBA3-9E57-BF5459FFED26}"/>
              </a:ext>
            </a:extLst>
          </p:cNvPr>
          <p:cNvSpPr txBox="1"/>
          <p:nvPr/>
        </p:nvSpPr>
        <p:spPr>
          <a:xfrm>
            <a:off x="7790781" y="1051882"/>
            <a:ext cx="380658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latin typeface="Arial" pitchFamily="34" charset="0"/>
              </a:rPr>
              <a:t>Platform-Oriented</a:t>
            </a:r>
            <a:r>
              <a:rPr lang="de-DE" b="1" dirty="0">
                <a:latin typeface="Arial" pitchFamily="34" charset="0"/>
              </a:rPr>
              <a:t> Architecture: </a:t>
            </a:r>
            <a:r>
              <a:rPr lang="de-DE" b="1" u="sng" dirty="0">
                <a:latin typeface="Arial" pitchFamily="34" charset="0"/>
              </a:rPr>
              <a:t>Business Registration</a:t>
            </a:r>
          </a:p>
        </p:txBody>
      </p: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243CE8EB-1A3B-A98C-812D-41241A3F6EF8}"/>
              </a:ext>
            </a:extLst>
          </p:cNvPr>
          <p:cNvGrpSpPr/>
          <p:nvPr/>
        </p:nvGrpSpPr>
        <p:grpSpPr>
          <a:xfrm>
            <a:off x="206243" y="1824054"/>
            <a:ext cx="4212796" cy="3800858"/>
            <a:chOff x="206243" y="1792496"/>
            <a:chExt cx="4212796" cy="3800858"/>
          </a:xfrm>
        </p:grpSpPr>
        <p:sp>
          <p:nvSpPr>
            <p:cNvPr id="3" name="Flussdiagramm: Prozess 2">
              <a:extLst>
                <a:ext uri="{FF2B5EF4-FFF2-40B4-BE49-F238E27FC236}">
                  <a16:creationId xmlns:a16="http://schemas.microsoft.com/office/drawing/2014/main" id="{9D2DFD0B-0502-A604-02C6-3EC95A66CAAD}"/>
                </a:ext>
              </a:extLst>
            </p:cNvPr>
            <p:cNvSpPr/>
            <p:nvPr/>
          </p:nvSpPr>
          <p:spPr bwMode="auto">
            <a:xfrm>
              <a:off x="539300" y="2104197"/>
              <a:ext cx="870796" cy="2387212"/>
            </a:xfrm>
            <a:prstGeom prst="flowChart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" name="Flussdiagramm: Prozess 7">
              <a:extLst>
                <a:ext uri="{FF2B5EF4-FFF2-40B4-BE49-F238E27FC236}">
                  <a16:creationId xmlns:a16="http://schemas.microsoft.com/office/drawing/2014/main" id="{B4A2DB71-1747-D475-6608-08D99CC3070B}"/>
                </a:ext>
              </a:extLst>
            </p:cNvPr>
            <p:cNvSpPr/>
            <p:nvPr/>
          </p:nvSpPr>
          <p:spPr bwMode="auto">
            <a:xfrm>
              <a:off x="3010600" y="2104197"/>
              <a:ext cx="870796" cy="2387212"/>
            </a:xfrm>
            <a:prstGeom prst="flowChart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11" name="Grafik 10" descr="Benutzer mit einfarbiger Füllung">
              <a:extLst>
                <a:ext uri="{FF2B5EF4-FFF2-40B4-BE49-F238E27FC236}">
                  <a16:creationId xmlns:a16="http://schemas.microsoft.com/office/drawing/2014/main" id="{1AA0966B-5E0B-B733-229F-E2F91AC6B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9151" y="4953838"/>
              <a:ext cx="573691" cy="573691"/>
            </a:xfrm>
            <a:prstGeom prst="rect">
              <a:avLst/>
            </a:prstGeom>
          </p:spPr>
        </p:pic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5571827B-5E30-B151-417D-C83224A7FCF2}"/>
                </a:ext>
              </a:extLst>
            </p:cNvPr>
            <p:cNvGrpSpPr/>
            <p:nvPr/>
          </p:nvGrpSpPr>
          <p:grpSpPr>
            <a:xfrm>
              <a:off x="722697" y="2355245"/>
              <a:ext cx="499268" cy="2064415"/>
              <a:chOff x="892729" y="1749826"/>
              <a:chExt cx="527099" cy="2179490"/>
            </a:xfrm>
          </p:grpSpPr>
          <p:pic>
            <p:nvPicPr>
              <p:cNvPr id="13" name="Grafik 12" descr="Datenbank mit einfarbiger Füllung">
                <a:extLst>
                  <a:ext uri="{FF2B5EF4-FFF2-40B4-BE49-F238E27FC236}">
                    <a16:creationId xmlns:a16="http://schemas.microsoft.com/office/drawing/2014/main" id="{0C9B1B87-0361-3FA6-CC80-7B7E8475C2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98595" y="1749826"/>
                <a:ext cx="520363" cy="520363"/>
              </a:xfrm>
              <a:prstGeom prst="rect">
                <a:avLst/>
              </a:prstGeom>
            </p:spPr>
          </p:pic>
          <p:pic>
            <p:nvPicPr>
              <p:cNvPr id="15" name="Grafik 14" descr="Zahnräder mit einfarbiger Füllung">
                <a:extLst>
                  <a:ext uri="{FF2B5EF4-FFF2-40B4-BE49-F238E27FC236}">
                    <a16:creationId xmlns:a16="http://schemas.microsoft.com/office/drawing/2014/main" id="{818EEFFD-0B50-D6E0-E4FA-3D43668AF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92729" y="2595820"/>
                <a:ext cx="520363" cy="520363"/>
              </a:xfrm>
              <a:prstGeom prst="rect">
                <a:avLst/>
              </a:prstGeom>
            </p:spPr>
          </p:pic>
          <p:pic>
            <p:nvPicPr>
              <p:cNvPr id="19" name="Grafik 18" descr="Internet mit einfarbiger Füllung">
                <a:extLst>
                  <a:ext uri="{FF2B5EF4-FFF2-40B4-BE49-F238E27FC236}">
                    <a16:creationId xmlns:a16="http://schemas.microsoft.com/office/drawing/2014/main" id="{0FB4E0FA-0742-A152-AA70-54A193D10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97724" y="3408954"/>
                <a:ext cx="522104" cy="520362"/>
              </a:xfrm>
              <a:prstGeom prst="rect">
                <a:avLst/>
              </a:prstGeom>
            </p:spPr>
          </p:pic>
        </p:grpSp>
        <p:pic>
          <p:nvPicPr>
            <p:cNvPr id="23" name="Grafik 22" descr="Bank mit einfarbiger Füllung">
              <a:extLst>
                <a:ext uri="{FF2B5EF4-FFF2-40B4-BE49-F238E27FC236}">
                  <a16:creationId xmlns:a16="http://schemas.microsoft.com/office/drawing/2014/main" id="{59FDF096-55C6-C386-6EEB-44C552B7D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52454" y="1792496"/>
              <a:ext cx="573691" cy="573691"/>
            </a:xfrm>
            <a:prstGeom prst="rect">
              <a:avLst/>
            </a:prstGeom>
          </p:spPr>
        </p:pic>
        <p:pic>
          <p:nvPicPr>
            <p:cNvPr id="30" name="Grafik 29" descr="Benutzer mit einfarbiger Füllung">
              <a:extLst>
                <a:ext uri="{FF2B5EF4-FFF2-40B4-BE49-F238E27FC236}">
                  <a16:creationId xmlns:a16="http://schemas.microsoft.com/office/drawing/2014/main" id="{CFCC5C68-33CA-DAE6-21DC-C3661E24B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3080" y="5019663"/>
              <a:ext cx="573691" cy="573691"/>
            </a:xfrm>
            <a:prstGeom prst="rect">
              <a:avLst/>
            </a:prstGeom>
          </p:spPr>
        </p:pic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E00B9653-0D3E-8867-E40A-D497CA4A9CDC}"/>
                </a:ext>
              </a:extLst>
            </p:cNvPr>
            <p:cNvCxnSpPr>
              <a:cxnSpLocks/>
              <a:stCxn id="13" idx="2"/>
              <a:endCxn id="15" idx="0"/>
            </p:cNvCxnSpPr>
            <p:nvPr/>
          </p:nvCxnSpPr>
          <p:spPr bwMode="auto">
            <a:xfrm flipH="1">
              <a:off x="969141" y="2848133"/>
              <a:ext cx="5556" cy="308438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1A24A2D9-C793-1563-E4DD-9DD3C1F40D92}"/>
                </a:ext>
              </a:extLst>
            </p:cNvPr>
            <p:cNvCxnSpPr>
              <a:cxnSpLocks/>
              <a:stCxn id="15" idx="2"/>
              <a:endCxn id="19" idx="0"/>
            </p:cNvCxnSpPr>
            <p:nvPr/>
          </p:nvCxnSpPr>
          <p:spPr bwMode="auto">
            <a:xfrm>
              <a:off x="969141" y="3649459"/>
              <a:ext cx="5556" cy="277314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BA6516C1-D30B-308F-01A4-9E8CF780E916}"/>
                </a:ext>
              </a:extLst>
            </p:cNvPr>
            <p:cNvGrpSpPr/>
            <p:nvPr/>
          </p:nvGrpSpPr>
          <p:grpSpPr>
            <a:xfrm>
              <a:off x="3198729" y="2355245"/>
              <a:ext cx="494537" cy="2064415"/>
              <a:chOff x="897724" y="1749826"/>
              <a:chExt cx="522104" cy="2179490"/>
            </a:xfrm>
          </p:grpSpPr>
          <p:pic>
            <p:nvPicPr>
              <p:cNvPr id="85" name="Grafik 84" descr="Datenbank mit einfarbiger Füllung">
                <a:extLst>
                  <a:ext uri="{FF2B5EF4-FFF2-40B4-BE49-F238E27FC236}">
                    <a16:creationId xmlns:a16="http://schemas.microsoft.com/office/drawing/2014/main" id="{2ED00158-AFDD-2DF1-B9C3-704602EEA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98595" y="1749826"/>
                <a:ext cx="520363" cy="520363"/>
              </a:xfrm>
              <a:prstGeom prst="rect">
                <a:avLst/>
              </a:prstGeom>
            </p:spPr>
          </p:pic>
          <p:pic>
            <p:nvPicPr>
              <p:cNvPr id="86" name="Grafik 85" descr="Zahnräder mit einfarbiger Füllung">
                <a:extLst>
                  <a:ext uri="{FF2B5EF4-FFF2-40B4-BE49-F238E27FC236}">
                    <a16:creationId xmlns:a16="http://schemas.microsoft.com/office/drawing/2014/main" id="{AD2634FC-BAEE-2453-D0CC-24501510F3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97724" y="2573679"/>
                <a:ext cx="520363" cy="520363"/>
              </a:xfrm>
              <a:prstGeom prst="rect">
                <a:avLst/>
              </a:prstGeom>
            </p:spPr>
          </p:pic>
          <p:pic>
            <p:nvPicPr>
              <p:cNvPr id="87" name="Grafik 86" descr="Internet mit einfarbiger Füllung">
                <a:extLst>
                  <a:ext uri="{FF2B5EF4-FFF2-40B4-BE49-F238E27FC236}">
                    <a16:creationId xmlns:a16="http://schemas.microsoft.com/office/drawing/2014/main" id="{C897F9FC-CB19-7254-F394-17A39B8F42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97724" y="3408954"/>
                <a:ext cx="522104" cy="520362"/>
              </a:xfrm>
              <a:prstGeom prst="rect">
                <a:avLst/>
              </a:prstGeom>
            </p:spPr>
          </p:pic>
        </p:grpSp>
        <p:cxnSp>
          <p:nvCxnSpPr>
            <p:cNvPr id="91" name="Gerade Verbindung mit Pfeil 90">
              <a:extLst>
                <a:ext uri="{FF2B5EF4-FFF2-40B4-BE49-F238E27FC236}">
                  <a16:creationId xmlns:a16="http://schemas.microsoft.com/office/drawing/2014/main" id="{4D6C04E6-45D6-44E7-3C42-3A02D2E95C6E}"/>
                </a:ext>
              </a:extLst>
            </p:cNvPr>
            <p:cNvCxnSpPr>
              <a:cxnSpLocks/>
              <a:stCxn id="85" idx="2"/>
              <a:endCxn id="86" idx="0"/>
            </p:cNvCxnSpPr>
            <p:nvPr/>
          </p:nvCxnSpPr>
          <p:spPr bwMode="auto">
            <a:xfrm flipH="1">
              <a:off x="3445173" y="2848133"/>
              <a:ext cx="825" cy="287466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Gerade Verbindung mit Pfeil 93">
              <a:extLst>
                <a:ext uri="{FF2B5EF4-FFF2-40B4-BE49-F238E27FC236}">
                  <a16:creationId xmlns:a16="http://schemas.microsoft.com/office/drawing/2014/main" id="{501FAD7D-C688-1093-E0E0-BB4C883809E2}"/>
                </a:ext>
              </a:extLst>
            </p:cNvPr>
            <p:cNvCxnSpPr>
              <a:cxnSpLocks/>
              <a:stCxn id="86" idx="2"/>
              <a:endCxn id="87" idx="0"/>
            </p:cNvCxnSpPr>
            <p:nvPr/>
          </p:nvCxnSpPr>
          <p:spPr bwMode="auto">
            <a:xfrm>
              <a:off x="3445173" y="3628487"/>
              <a:ext cx="825" cy="298286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23AF7AB3-B0D9-06E5-74D9-0335C8B5BABB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 bwMode="auto">
            <a:xfrm flipH="1">
              <a:off x="3445997" y="4491409"/>
              <a:ext cx="1" cy="46242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>
              <a:extLst>
                <a:ext uri="{FF2B5EF4-FFF2-40B4-BE49-F238E27FC236}">
                  <a16:creationId xmlns:a16="http://schemas.microsoft.com/office/drawing/2014/main" id="{22600634-1622-9789-F458-F4D7D7C3D0D8}"/>
                </a:ext>
              </a:extLst>
            </p:cNvPr>
            <p:cNvCxnSpPr>
              <a:cxnSpLocks/>
              <a:stCxn id="3" idx="2"/>
              <a:endCxn id="30" idx="0"/>
            </p:cNvCxnSpPr>
            <p:nvPr/>
          </p:nvCxnSpPr>
          <p:spPr bwMode="auto">
            <a:xfrm>
              <a:off x="974698" y="4491409"/>
              <a:ext cx="5228" cy="52825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7E648847-5DEB-40AB-33CD-5EF796361265}"/>
                </a:ext>
              </a:extLst>
            </p:cNvPr>
            <p:cNvSpPr txBox="1"/>
            <p:nvPr/>
          </p:nvSpPr>
          <p:spPr>
            <a:xfrm>
              <a:off x="3571510" y="3108811"/>
              <a:ext cx="657001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itchFamily="34" charset="0"/>
                </a:rPr>
                <a:t>Auth</a:t>
              </a:r>
            </a:p>
            <a:p>
              <a:pPr algn="ctr"/>
              <a:r>
                <a:rPr lang="en-US" sz="1000" b="1" dirty="0">
                  <a:latin typeface="Arial" pitchFamily="34" charset="0"/>
                </a:rPr>
                <a:t>Pay, </a:t>
              </a:r>
              <a:r>
                <a:rPr lang="en-US" sz="1000" b="1" dirty="0" err="1">
                  <a:latin typeface="Arial" pitchFamily="34" charset="0"/>
                </a:rPr>
                <a:t>Komm</a:t>
              </a:r>
              <a:endParaRPr lang="en-US" sz="1000" b="1" dirty="0">
                <a:latin typeface="Arial" pitchFamily="34" charset="0"/>
              </a:endParaRP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299CE2A5-8648-E132-2059-70702090D152}"/>
                </a:ext>
              </a:extLst>
            </p:cNvPr>
            <p:cNvSpPr txBox="1"/>
            <p:nvPr/>
          </p:nvSpPr>
          <p:spPr>
            <a:xfrm>
              <a:off x="206243" y="3077295"/>
              <a:ext cx="657001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itchFamily="34" charset="0"/>
                </a:rPr>
                <a:t>Auth</a:t>
              </a:r>
            </a:p>
            <a:p>
              <a:pPr algn="ctr"/>
              <a:r>
                <a:rPr lang="en-US" sz="1000" b="1" dirty="0">
                  <a:latin typeface="Arial" pitchFamily="34" charset="0"/>
                </a:rPr>
                <a:t>Pay, </a:t>
              </a:r>
              <a:r>
                <a:rPr lang="en-US" sz="1000" b="1" dirty="0" err="1">
                  <a:latin typeface="Arial" pitchFamily="34" charset="0"/>
                </a:rPr>
                <a:t>Komm</a:t>
              </a:r>
              <a:endParaRPr lang="en-US" sz="1000" b="1" dirty="0">
                <a:latin typeface="Arial" pitchFamily="34" charset="0"/>
              </a:endParaRPr>
            </a:p>
          </p:txBody>
        </p:sp>
        <p:cxnSp>
          <p:nvCxnSpPr>
            <p:cNvPr id="93" name="Gerade Verbindung mit Pfeil 92">
              <a:extLst>
                <a:ext uri="{FF2B5EF4-FFF2-40B4-BE49-F238E27FC236}">
                  <a16:creationId xmlns:a16="http://schemas.microsoft.com/office/drawing/2014/main" id="{449114D6-75EE-0C5C-F0EC-2DEC7299D9F1}"/>
                </a:ext>
              </a:extLst>
            </p:cNvPr>
            <p:cNvCxnSpPr>
              <a:cxnSpLocks/>
              <a:stCxn id="13" idx="3"/>
              <a:endCxn id="87" idx="1"/>
            </p:cNvCxnSpPr>
            <p:nvPr/>
          </p:nvCxnSpPr>
          <p:spPr bwMode="auto">
            <a:xfrm>
              <a:off x="1221141" y="2601689"/>
              <a:ext cx="1977588" cy="1571528"/>
            </a:xfrm>
            <a:prstGeom prst="straightConnector1">
              <a:avLst/>
            </a:prstGeom>
            <a:ln>
              <a:prstDash val="dash"/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Gerade Verbindung mit Pfeil 98">
              <a:extLst>
                <a:ext uri="{FF2B5EF4-FFF2-40B4-BE49-F238E27FC236}">
                  <a16:creationId xmlns:a16="http://schemas.microsoft.com/office/drawing/2014/main" id="{96447DFD-3F57-268F-46EB-FB84E898B399}"/>
                </a:ext>
              </a:extLst>
            </p:cNvPr>
            <p:cNvCxnSpPr>
              <a:cxnSpLocks/>
              <a:stCxn id="19" idx="3"/>
              <a:endCxn id="87" idx="1"/>
            </p:cNvCxnSpPr>
            <p:nvPr/>
          </p:nvCxnSpPr>
          <p:spPr bwMode="auto">
            <a:xfrm>
              <a:off x="1221965" y="4173217"/>
              <a:ext cx="1976764" cy="0"/>
            </a:xfrm>
            <a:prstGeom prst="straightConnector1">
              <a:avLst/>
            </a:prstGeom>
            <a:ln>
              <a:prstDash val="dash"/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Gerade Verbindung mit Pfeil 110">
              <a:extLst>
                <a:ext uri="{FF2B5EF4-FFF2-40B4-BE49-F238E27FC236}">
                  <a16:creationId xmlns:a16="http://schemas.microsoft.com/office/drawing/2014/main" id="{908315A8-1810-272E-86F6-2FA7BC8BB5D7}"/>
                </a:ext>
              </a:extLst>
            </p:cNvPr>
            <p:cNvCxnSpPr>
              <a:cxnSpLocks/>
              <a:stCxn id="15" idx="3"/>
              <a:endCxn id="86" idx="1"/>
            </p:cNvCxnSpPr>
            <p:nvPr/>
          </p:nvCxnSpPr>
          <p:spPr bwMode="auto">
            <a:xfrm flipV="1">
              <a:off x="1215585" y="3382043"/>
              <a:ext cx="1983144" cy="20972"/>
            </a:xfrm>
            <a:prstGeom prst="straightConnector1">
              <a:avLst/>
            </a:prstGeom>
            <a:ln>
              <a:prstDash val="dash"/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E6435792-9880-4FF7-5A54-E5D995DAD6BF}"/>
                </a:ext>
              </a:extLst>
            </p:cNvPr>
            <p:cNvSpPr txBox="1"/>
            <p:nvPr/>
          </p:nvSpPr>
          <p:spPr>
            <a:xfrm>
              <a:off x="693080" y="2068723"/>
              <a:ext cx="1011512" cy="246221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/>
              <a:r>
                <a:rPr lang="de-DE" sz="1000" b="1" i="0" dirty="0" err="1">
                  <a:solidFill>
                    <a:schemeClr val="tx1"/>
                  </a:solidFill>
                  <a:effectLst/>
                  <a:latin typeface="Inter"/>
                </a:rPr>
                <a:t>Tax</a:t>
              </a:r>
              <a:r>
                <a:rPr lang="de-DE" sz="1000" b="1" i="0" dirty="0">
                  <a:solidFill>
                    <a:schemeClr val="tx1"/>
                  </a:solidFill>
                  <a:effectLst/>
                  <a:latin typeface="Inter"/>
                </a:rPr>
                <a:t> Office</a:t>
              </a:r>
            </a:p>
          </p:txBody>
        </p:sp>
        <p:cxnSp>
          <p:nvCxnSpPr>
            <p:cNvPr id="128" name="Gerade Verbindung mit Pfeil 127">
              <a:extLst>
                <a:ext uri="{FF2B5EF4-FFF2-40B4-BE49-F238E27FC236}">
                  <a16:creationId xmlns:a16="http://schemas.microsoft.com/office/drawing/2014/main" id="{C5804198-EFB1-6BB7-5F83-7A23E29595C9}"/>
                </a:ext>
              </a:extLst>
            </p:cNvPr>
            <p:cNvCxnSpPr>
              <a:cxnSpLocks/>
              <a:stCxn id="15" idx="3"/>
              <a:endCxn id="85" idx="1"/>
            </p:cNvCxnSpPr>
            <p:nvPr/>
          </p:nvCxnSpPr>
          <p:spPr bwMode="auto">
            <a:xfrm flipV="1">
              <a:off x="1215585" y="2601689"/>
              <a:ext cx="1983969" cy="801326"/>
            </a:xfrm>
            <a:prstGeom prst="straightConnector1">
              <a:avLst/>
            </a:prstGeom>
            <a:ln>
              <a:prstDash val="dash"/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4" name="Textfeld 133">
              <a:extLst>
                <a:ext uri="{FF2B5EF4-FFF2-40B4-BE49-F238E27FC236}">
                  <a16:creationId xmlns:a16="http://schemas.microsoft.com/office/drawing/2014/main" id="{1FDC97B6-6123-1592-FACB-078DEC1AE03B}"/>
                </a:ext>
              </a:extLst>
            </p:cNvPr>
            <p:cNvSpPr txBox="1"/>
            <p:nvPr/>
          </p:nvSpPr>
          <p:spPr>
            <a:xfrm>
              <a:off x="1013959" y="4582535"/>
              <a:ext cx="899372" cy="338554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/>
              <a:r>
                <a:rPr lang="en-US" sz="800" b="1" i="0">
                  <a:solidFill>
                    <a:schemeClr val="tx1"/>
                  </a:solidFill>
                  <a:effectLst/>
                  <a:latin typeface="Inter"/>
                </a:rPr>
                <a:t>Apply for compan</a:t>
              </a:r>
              <a:r>
                <a:rPr lang="en-US" sz="800" b="1">
                  <a:solidFill>
                    <a:schemeClr val="tx1"/>
                  </a:solidFill>
                  <a:latin typeface="Inter"/>
                </a:rPr>
                <a:t>y</a:t>
              </a:r>
              <a:r>
                <a:rPr lang="en-US" sz="800" b="1" i="0">
                  <a:solidFill>
                    <a:schemeClr val="tx1"/>
                  </a:solidFill>
                  <a:effectLst/>
                  <a:latin typeface="Inter"/>
                </a:rPr>
                <a:t> Tax ID</a:t>
              </a:r>
            </a:p>
          </p:txBody>
        </p:sp>
        <p:sp>
          <p:nvSpPr>
            <p:cNvPr id="136" name="Textfeld 135">
              <a:extLst>
                <a:ext uri="{FF2B5EF4-FFF2-40B4-BE49-F238E27FC236}">
                  <a16:creationId xmlns:a16="http://schemas.microsoft.com/office/drawing/2014/main" id="{546C7AE8-FC52-8EDD-C1E0-750851406095}"/>
                </a:ext>
              </a:extLst>
            </p:cNvPr>
            <p:cNvSpPr txBox="1"/>
            <p:nvPr/>
          </p:nvSpPr>
          <p:spPr>
            <a:xfrm>
              <a:off x="3519667" y="4564281"/>
              <a:ext cx="899372" cy="338554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/>
              <a:r>
                <a:rPr lang="en-US" sz="800" b="1" i="0" dirty="0">
                  <a:solidFill>
                    <a:schemeClr val="tx1"/>
                  </a:solidFill>
                  <a:effectLst/>
                  <a:latin typeface="Inter"/>
                </a:rPr>
                <a:t>Apply for compan</a:t>
              </a:r>
              <a:r>
                <a:rPr lang="en-US" sz="800" b="1" dirty="0">
                  <a:solidFill>
                    <a:schemeClr val="tx1"/>
                  </a:solidFill>
                  <a:latin typeface="Inter"/>
                </a:rPr>
                <a:t>y</a:t>
              </a:r>
              <a:r>
                <a:rPr lang="en-US" sz="800" b="1" i="0" dirty="0">
                  <a:solidFill>
                    <a:schemeClr val="tx1"/>
                  </a:solidFill>
                  <a:effectLst/>
                  <a:latin typeface="Inter"/>
                </a:rPr>
                <a:t> license</a:t>
              </a:r>
            </a:p>
          </p:txBody>
        </p:sp>
      </p:grpSp>
      <p:sp>
        <p:nvSpPr>
          <p:cNvPr id="137" name="Textfeld 136">
            <a:extLst>
              <a:ext uri="{FF2B5EF4-FFF2-40B4-BE49-F238E27FC236}">
                <a16:creationId xmlns:a16="http://schemas.microsoft.com/office/drawing/2014/main" id="{49CCE2A7-E673-F2D9-7AD4-F477EA8E84B0}"/>
              </a:ext>
            </a:extLst>
          </p:cNvPr>
          <p:cNvSpPr txBox="1"/>
          <p:nvPr/>
        </p:nvSpPr>
        <p:spPr>
          <a:xfrm>
            <a:off x="1296075" y="5639332"/>
            <a:ext cx="2242518" cy="830997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tx1"/>
                </a:solidFill>
                <a:effectLst/>
                <a:latin typeface="Inter"/>
              </a:rPr>
              <a:t>Processes are intertwined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Inter"/>
              </a:rPr>
              <a:t>Highly Coupled Architecture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tx1"/>
                </a:solidFill>
                <a:effectLst/>
                <a:latin typeface="Inter"/>
              </a:rPr>
              <a:t>Common Functionality implemented twice </a:t>
            </a:r>
          </a:p>
        </p:txBody>
      </p:sp>
      <p:grpSp>
        <p:nvGrpSpPr>
          <p:cNvPr id="1044" name="Gruppieren 1043">
            <a:extLst>
              <a:ext uri="{FF2B5EF4-FFF2-40B4-BE49-F238E27FC236}">
                <a16:creationId xmlns:a16="http://schemas.microsoft.com/office/drawing/2014/main" id="{AB3BE525-7098-F14E-8580-F9969D90997C}"/>
              </a:ext>
            </a:extLst>
          </p:cNvPr>
          <p:cNvGrpSpPr/>
          <p:nvPr/>
        </p:nvGrpSpPr>
        <p:grpSpPr>
          <a:xfrm>
            <a:off x="7872967" y="1824054"/>
            <a:ext cx="4011239" cy="3865025"/>
            <a:chOff x="7872967" y="1824054"/>
            <a:chExt cx="4011239" cy="3865025"/>
          </a:xfrm>
        </p:grpSpPr>
        <p:grpSp>
          <p:nvGrpSpPr>
            <p:cNvPr id="170" name="Gruppieren 169">
              <a:extLst>
                <a:ext uri="{FF2B5EF4-FFF2-40B4-BE49-F238E27FC236}">
                  <a16:creationId xmlns:a16="http://schemas.microsoft.com/office/drawing/2014/main" id="{EA5CBD1E-0ED0-02D1-5A39-DE6610ABECDE}"/>
                </a:ext>
              </a:extLst>
            </p:cNvPr>
            <p:cNvGrpSpPr/>
            <p:nvPr/>
          </p:nvGrpSpPr>
          <p:grpSpPr>
            <a:xfrm>
              <a:off x="7872967" y="1824054"/>
              <a:ext cx="4011239" cy="3865025"/>
              <a:chOff x="7697653" y="1635810"/>
              <a:chExt cx="4011239" cy="3865025"/>
            </a:xfrm>
          </p:grpSpPr>
          <p:sp>
            <p:nvSpPr>
              <p:cNvPr id="139" name="Flussdiagramm: Prozess 138">
                <a:extLst>
                  <a:ext uri="{FF2B5EF4-FFF2-40B4-BE49-F238E27FC236}">
                    <a16:creationId xmlns:a16="http://schemas.microsoft.com/office/drawing/2014/main" id="{B336D63B-AA35-D48D-69BE-93AA34CF537D}"/>
                  </a:ext>
                </a:extLst>
              </p:cNvPr>
              <p:cNvSpPr/>
              <p:nvPr/>
            </p:nvSpPr>
            <p:spPr bwMode="auto">
              <a:xfrm>
                <a:off x="7984499" y="1947511"/>
                <a:ext cx="870796" cy="2387212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40" name="Flussdiagramm: Prozess 139">
                <a:extLst>
                  <a:ext uri="{FF2B5EF4-FFF2-40B4-BE49-F238E27FC236}">
                    <a16:creationId xmlns:a16="http://schemas.microsoft.com/office/drawing/2014/main" id="{CF982A68-EEFB-BFE2-B133-FFF28D9787D2}"/>
                  </a:ext>
                </a:extLst>
              </p:cNvPr>
              <p:cNvSpPr/>
              <p:nvPr/>
            </p:nvSpPr>
            <p:spPr bwMode="auto">
              <a:xfrm>
                <a:off x="10455799" y="1947511"/>
                <a:ext cx="870796" cy="2387212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pic>
            <p:nvPicPr>
              <p:cNvPr id="141" name="Grafik 140" descr="Benutzer mit einfarbiger Füllung">
                <a:extLst>
                  <a:ext uri="{FF2B5EF4-FFF2-40B4-BE49-F238E27FC236}">
                    <a16:creationId xmlns:a16="http://schemas.microsoft.com/office/drawing/2014/main" id="{94147A45-1056-516E-CE60-80837721E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355764" y="4927144"/>
                <a:ext cx="573691" cy="573691"/>
              </a:xfrm>
              <a:prstGeom prst="rect">
                <a:avLst/>
              </a:prstGeom>
            </p:spPr>
          </p:pic>
          <p:grpSp>
            <p:nvGrpSpPr>
              <p:cNvPr id="142" name="Gruppieren 141">
                <a:extLst>
                  <a:ext uri="{FF2B5EF4-FFF2-40B4-BE49-F238E27FC236}">
                    <a16:creationId xmlns:a16="http://schemas.microsoft.com/office/drawing/2014/main" id="{8CAA08A1-F1FD-B614-5D64-DCEBA4AC5FBE}"/>
                  </a:ext>
                </a:extLst>
              </p:cNvPr>
              <p:cNvGrpSpPr/>
              <p:nvPr/>
            </p:nvGrpSpPr>
            <p:grpSpPr>
              <a:xfrm>
                <a:off x="8167896" y="2198559"/>
                <a:ext cx="499268" cy="2064415"/>
                <a:chOff x="892729" y="1749826"/>
                <a:chExt cx="527099" cy="2179490"/>
              </a:xfrm>
            </p:grpSpPr>
            <p:pic>
              <p:nvPicPr>
                <p:cNvPr id="143" name="Grafik 142" descr="Datenbank mit einfarbiger Füllung">
                  <a:extLst>
                    <a:ext uri="{FF2B5EF4-FFF2-40B4-BE49-F238E27FC236}">
                      <a16:creationId xmlns:a16="http://schemas.microsoft.com/office/drawing/2014/main" id="{BD020767-0AA3-5540-62A6-5EBFFC7D32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1749826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145" name="Grafik 144" descr="Zahnräder mit einfarbiger Füllung">
                  <a:extLst>
                    <a:ext uri="{FF2B5EF4-FFF2-40B4-BE49-F238E27FC236}">
                      <a16:creationId xmlns:a16="http://schemas.microsoft.com/office/drawing/2014/main" id="{3757D125-47F4-629D-A500-42D4790184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2729" y="2595820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146" name="Grafik 145" descr="Internet mit einfarbiger Füllung">
                  <a:extLst>
                    <a:ext uri="{FF2B5EF4-FFF2-40B4-BE49-F238E27FC236}">
                      <a16:creationId xmlns:a16="http://schemas.microsoft.com/office/drawing/2014/main" id="{30191F49-C32E-0E87-A9A0-D9AD6CB488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3408954"/>
                  <a:ext cx="522104" cy="520362"/>
                </a:xfrm>
                <a:prstGeom prst="rect">
                  <a:avLst/>
                </a:prstGeom>
              </p:spPr>
            </p:pic>
          </p:grpSp>
          <p:pic>
            <p:nvPicPr>
              <p:cNvPr id="147" name="Grafik 146" descr="Bank mit einfarbiger Füllung">
                <a:extLst>
                  <a:ext uri="{FF2B5EF4-FFF2-40B4-BE49-F238E27FC236}">
                    <a16:creationId xmlns:a16="http://schemas.microsoft.com/office/drawing/2014/main" id="{F04DFBAC-981B-EBA6-61AD-593149AC0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1135201" y="1643009"/>
                <a:ext cx="573691" cy="573691"/>
              </a:xfrm>
              <a:prstGeom prst="rect">
                <a:avLst/>
              </a:prstGeom>
            </p:spPr>
          </p:pic>
          <p:pic>
            <p:nvPicPr>
              <p:cNvPr id="148" name="Grafik 147" descr="Bank mit einfarbiger Füllung">
                <a:extLst>
                  <a:ext uri="{FF2B5EF4-FFF2-40B4-BE49-F238E27FC236}">
                    <a16:creationId xmlns:a16="http://schemas.microsoft.com/office/drawing/2014/main" id="{8AE43294-A5A9-60C4-EC10-3BB65251AE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697653" y="1635810"/>
                <a:ext cx="573691" cy="573691"/>
              </a:xfrm>
              <a:prstGeom prst="rect">
                <a:avLst/>
              </a:prstGeom>
            </p:spPr>
          </p:pic>
          <p:cxnSp>
            <p:nvCxnSpPr>
              <p:cNvPr id="150" name="Gerade Verbindung mit Pfeil 149">
                <a:extLst>
                  <a:ext uri="{FF2B5EF4-FFF2-40B4-BE49-F238E27FC236}">
                    <a16:creationId xmlns:a16="http://schemas.microsoft.com/office/drawing/2014/main" id="{9A4DFE9F-828C-9F90-5EF4-2EA061B00A80}"/>
                  </a:ext>
                </a:extLst>
              </p:cNvPr>
              <p:cNvCxnSpPr>
                <a:cxnSpLocks/>
                <a:stCxn id="143" idx="2"/>
                <a:endCxn id="145" idx="0"/>
              </p:cNvCxnSpPr>
              <p:nvPr/>
            </p:nvCxnSpPr>
            <p:spPr bwMode="auto">
              <a:xfrm flipH="1">
                <a:off x="8414340" y="2691447"/>
                <a:ext cx="5556" cy="30843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Gerade Verbindung mit Pfeil 150">
                <a:extLst>
                  <a:ext uri="{FF2B5EF4-FFF2-40B4-BE49-F238E27FC236}">
                    <a16:creationId xmlns:a16="http://schemas.microsoft.com/office/drawing/2014/main" id="{80A2A41B-A696-9ABB-60D4-2B697C07FCB1}"/>
                  </a:ext>
                </a:extLst>
              </p:cNvPr>
              <p:cNvCxnSpPr>
                <a:cxnSpLocks/>
                <a:stCxn id="145" idx="2"/>
                <a:endCxn id="146" idx="0"/>
              </p:cNvCxnSpPr>
              <p:nvPr/>
            </p:nvCxnSpPr>
            <p:spPr bwMode="auto">
              <a:xfrm>
                <a:off x="8414340" y="3492773"/>
                <a:ext cx="5556" cy="277314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2" name="Gruppieren 151">
                <a:extLst>
                  <a:ext uri="{FF2B5EF4-FFF2-40B4-BE49-F238E27FC236}">
                    <a16:creationId xmlns:a16="http://schemas.microsoft.com/office/drawing/2014/main" id="{E7153244-9A12-03C4-5A6D-8B6406161284}"/>
                  </a:ext>
                </a:extLst>
              </p:cNvPr>
              <p:cNvGrpSpPr/>
              <p:nvPr/>
            </p:nvGrpSpPr>
            <p:grpSpPr>
              <a:xfrm>
                <a:off x="10643928" y="2198559"/>
                <a:ext cx="494537" cy="2064415"/>
                <a:chOff x="897724" y="1749826"/>
                <a:chExt cx="522104" cy="2179490"/>
              </a:xfrm>
            </p:grpSpPr>
            <p:pic>
              <p:nvPicPr>
                <p:cNvPr id="153" name="Grafik 152" descr="Datenbank mit einfarbiger Füllung">
                  <a:extLst>
                    <a:ext uri="{FF2B5EF4-FFF2-40B4-BE49-F238E27FC236}">
                      <a16:creationId xmlns:a16="http://schemas.microsoft.com/office/drawing/2014/main" id="{446031B1-3F9B-36D2-A98E-43298EBCE5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1749826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154" name="Grafik 153" descr="Zahnräder mit einfarbiger Füllung">
                  <a:extLst>
                    <a:ext uri="{FF2B5EF4-FFF2-40B4-BE49-F238E27FC236}">
                      <a16:creationId xmlns:a16="http://schemas.microsoft.com/office/drawing/2014/main" id="{DF12420B-3366-2763-2765-3EBA0D2B6A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2573679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155" name="Grafik 154" descr="Internet mit einfarbiger Füllung">
                  <a:extLst>
                    <a:ext uri="{FF2B5EF4-FFF2-40B4-BE49-F238E27FC236}">
                      <a16:creationId xmlns:a16="http://schemas.microsoft.com/office/drawing/2014/main" id="{E3F95ECA-7220-521E-6288-3F217AC3C3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3408954"/>
                  <a:ext cx="522104" cy="520362"/>
                </a:xfrm>
                <a:prstGeom prst="rect">
                  <a:avLst/>
                </a:prstGeom>
              </p:spPr>
            </p:pic>
          </p:grpSp>
          <p:cxnSp>
            <p:nvCxnSpPr>
              <p:cNvPr id="156" name="Gerade Verbindung mit Pfeil 155">
                <a:extLst>
                  <a:ext uri="{FF2B5EF4-FFF2-40B4-BE49-F238E27FC236}">
                    <a16:creationId xmlns:a16="http://schemas.microsoft.com/office/drawing/2014/main" id="{05DCD070-91ED-91DF-E970-8A8E03769214}"/>
                  </a:ext>
                </a:extLst>
              </p:cNvPr>
              <p:cNvCxnSpPr>
                <a:cxnSpLocks/>
                <a:stCxn id="153" idx="2"/>
                <a:endCxn id="154" idx="0"/>
              </p:cNvCxnSpPr>
              <p:nvPr/>
            </p:nvCxnSpPr>
            <p:spPr bwMode="auto">
              <a:xfrm flipH="1">
                <a:off x="10890372" y="2691447"/>
                <a:ext cx="825" cy="287466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Gerade Verbindung mit Pfeil 156">
                <a:extLst>
                  <a:ext uri="{FF2B5EF4-FFF2-40B4-BE49-F238E27FC236}">
                    <a16:creationId xmlns:a16="http://schemas.microsoft.com/office/drawing/2014/main" id="{7103A642-444A-1580-893F-AEE93A48F0F4}"/>
                  </a:ext>
                </a:extLst>
              </p:cNvPr>
              <p:cNvCxnSpPr>
                <a:cxnSpLocks/>
                <a:stCxn id="154" idx="2"/>
                <a:endCxn id="155" idx="0"/>
              </p:cNvCxnSpPr>
              <p:nvPr/>
            </p:nvCxnSpPr>
            <p:spPr bwMode="auto">
              <a:xfrm>
                <a:off x="10890372" y="3471801"/>
                <a:ext cx="825" cy="298286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5" name="Textfeld 164">
                <a:extLst>
                  <a:ext uri="{FF2B5EF4-FFF2-40B4-BE49-F238E27FC236}">
                    <a16:creationId xmlns:a16="http://schemas.microsoft.com/office/drawing/2014/main" id="{10C47E4B-1518-BE7D-C1D3-D6C050EBE300}"/>
                  </a:ext>
                </a:extLst>
              </p:cNvPr>
              <p:cNvSpPr txBox="1"/>
              <p:nvPr/>
            </p:nvSpPr>
            <p:spPr>
              <a:xfrm>
                <a:off x="10429926" y="1912197"/>
                <a:ext cx="1011512" cy="246221"/>
              </a:xfrm>
              <a:prstGeom prst="rect">
                <a:avLst/>
              </a:prstGeom>
              <a:noFill/>
              <a:ln w="10795" cap="flat" cmpd="sng" algn="ctr">
                <a:noFill/>
                <a:prstDash val="solid"/>
              </a:ln>
              <a:effec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/>
                <a:r>
                  <a:rPr lang="de-DE" sz="1000" b="1" i="0" dirty="0">
                    <a:solidFill>
                      <a:schemeClr val="tx1"/>
                    </a:solidFill>
                    <a:effectLst/>
                    <a:latin typeface="Inter"/>
                  </a:rPr>
                  <a:t>Trade Office</a:t>
                </a:r>
              </a:p>
            </p:txBody>
          </p:sp>
          <p:sp>
            <p:nvSpPr>
              <p:cNvPr id="166" name="Textfeld 165">
                <a:extLst>
                  <a:ext uri="{FF2B5EF4-FFF2-40B4-BE49-F238E27FC236}">
                    <a16:creationId xmlns:a16="http://schemas.microsoft.com/office/drawing/2014/main" id="{B8205577-7752-7B78-F246-53F8FDB3C6C8}"/>
                  </a:ext>
                </a:extLst>
              </p:cNvPr>
              <p:cNvSpPr txBox="1"/>
              <p:nvPr/>
            </p:nvSpPr>
            <p:spPr>
              <a:xfrm>
                <a:off x="8138279" y="1912037"/>
                <a:ext cx="1011512" cy="246221"/>
              </a:xfrm>
              <a:prstGeom prst="rect">
                <a:avLst/>
              </a:prstGeom>
              <a:noFill/>
              <a:ln w="10795" cap="flat" cmpd="sng" algn="ctr">
                <a:noFill/>
                <a:prstDash val="solid"/>
              </a:ln>
              <a:effec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/>
                <a:r>
                  <a:rPr lang="de-DE" sz="1000" b="1" i="0" dirty="0" err="1">
                    <a:solidFill>
                      <a:schemeClr val="tx1"/>
                    </a:solidFill>
                    <a:effectLst/>
                    <a:latin typeface="Inter"/>
                  </a:rPr>
                  <a:t>Tax</a:t>
                </a:r>
                <a:r>
                  <a:rPr lang="de-DE" sz="1000" b="1" i="0" dirty="0">
                    <a:solidFill>
                      <a:schemeClr val="tx1"/>
                    </a:solidFill>
                    <a:effectLst/>
                    <a:latin typeface="Inter"/>
                  </a:rPr>
                  <a:t> Office</a:t>
                </a:r>
              </a:p>
            </p:txBody>
          </p:sp>
        </p:grpSp>
        <p:sp>
          <p:nvSpPr>
            <p:cNvPr id="172" name="Flussdiagramm: Prozess 171">
              <a:extLst>
                <a:ext uri="{FF2B5EF4-FFF2-40B4-BE49-F238E27FC236}">
                  <a16:creationId xmlns:a16="http://schemas.microsoft.com/office/drawing/2014/main" id="{7E036EE0-D524-DD24-01D7-A25B1E5DD4E4}"/>
                </a:ext>
              </a:extLst>
            </p:cNvPr>
            <p:cNvSpPr/>
            <p:nvPr/>
          </p:nvSpPr>
          <p:spPr bwMode="auto">
            <a:xfrm>
              <a:off x="9241755" y="1925723"/>
              <a:ext cx="1152339" cy="2807275"/>
            </a:xfrm>
            <a:prstGeom prst="flowChartProcess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tx1"/>
                  </a:solidFill>
                  <a:cs typeface="Arial" pitchFamily="34" charset="0"/>
                </a:rPr>
                <a:t>Federal Platform</a:t>
              </a:r>
            </a:p>
          </p:txBody>
        </p:sp>
        <p:cxnSp>
          <p:nvCxnSpPr>
            <p:cNvPr id="173" name="Gerade Verbindung mit Pfeil 172">
              <a:extLst>
                <a:ext uri="{FF2B5EF4-FFF2-40B4-BE49-F238E27FC236}">
                  <a16:creationId xmlns:a16="http://schemas.microsoft.com/office/drawing/2014/main" id="{82230E99-2EDD-C529-AA17-DE05A44B1D1B}"/>
                </a:ext>
              </a:extLst>
            </p:cNvPr>
            <p:cNvCxnSpPr>
              <a:cxnSpLocks/>
              <a:stCxn id="172" idx="2"/>
              <a:endCxn id="141" idx="0"/>
            </p:cNvCxnSpPr>
            <p:nvPr/>
          </p:nvCxnSpPr>
          <p:spPr bwMode="auto">
            <a:xfrm flipH="1">
              <a:off x="9817924" y="4732998"/>
              <a:ext cx="1" cy="38239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8" name="Textfeld 177">
              <a:extLst>
                <a:ext uri="{FF2B5EF4-FFF2-40B4-BE49-F238E27FC236}">
                  <a16:creationId xmlns:a16="http://schemas.microsoft.com/office/drawing/2014/main" id="{80C5F6A5-836B-FBE2-9D4B-E36B1B7F0115}"/>
                </a:ext>
              </a:extLst>
            </p:cNvPr>
            <p:cNvSpPr txBox="1"/>
            <p:nvPr/>
          </p:nvSpPr>
          <p:spPr>
            <a:xfrm>
              <a:off x="9850659" y="4805020"/>
              <a:ext cx="968583" cy="215444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/>
              <a:r>
                <a:rPr lang="en-US" sz="800" b="1" i="0" dirty="0">
                  <a:solidFill>
                    <a:schemeClr val="tx1"/>
                  </a:solidFill>
                  <a:effectLst/>
                  <a:latin typeface="Inter"/>
                </a:rPr>
                <a:t>Register compan</a:t>
              </a:r>
              <a:r>
                <a:rPr lang="en-US" sz="800" b="1" dirty="0">
                  <a:solidFill>
                    <a:schemeClr val="tx1"/>
                  </a:solidFill>
                  <a:latin typeface="Inter"/>
                </a:rPr>
                <a:t>y</a:t>
              </a:r>
              <a:endParaRPr lang="en-US" sz="800" b="1" i="0" dirty="0">
                <a:solidFill>
                  <a:schemeClr val="tx1"/>
                </a:solidFill>
                <a:effectLst/>
                <a:latin typeface="Inter"/>
              </a:endParaRPr>
            </a:p>
          </p:txBody>
        </p:sp>
        <p:grpSp>
          <p:nvGrpSpPr>
            <p:cNvPr id="1042" name="Gruppieren 1041">
              <a:extLst>
                <a:ext uri="{FF2B5EF4-FFF2-40B4-BE49-F238E27FC236}">
                  <a16:creationId xmlns:a16="http://schemas.microsoft.com/office/drawing/2014/main" id="{2BAA40EF-16B5-3EE2-6F52-FF34DE2EC006}"/>
                </a:ext>
              </a:extLst>
            </p:cNvPr>
            <p:cNvGrpSpPr/>
            <p:nvPr/>
          </p:nvGrpSpPr>
          <p:grpSpPr>
            <a:xfrm>
              <a:off x="9473543" y="2452230"/>
              <a:ext cx="657001" cy="2122148"/>
              <a:chOff x="9471123" y="2526145"/>
              <a:chExt cx="657001" cy="2122148"/>
            </a:xfrm>
          </p:grpSpPr>
          <p:grpSp>
            <p:nvGrpSpPr>
              <p:cNvPr id="189" name="Gruppieren 188">
                <a:extLst>
                  <a:ext uri="{FF2B5EF4-FFF2-40B4-BE49-F238E27FC236}">
                    <a16:creationId xmlns:a16="http://schemas.microsoft.com/office/drawing/2014/main" id="{C5D015F2-5BE2-9706-2109-F99EE17946B1}"/>
                  </a:ext>
                </a:extLst>
              </p:cNvPr>
              <p:cNvGrpSpPr/>
              <p:nvPr/>
            </p:nvGrpSpPr>
            <p:grpSpPr>
              <a:xfrm>
                <a:off x="9471123" y="2526145"/>
                <a:ext cx="657001" cy="656623"/>
                <a:chOff x="9460059" y="2661775"/>
                <a:chExt cx="657001" cy="656623"/>
              </a:xfrm>
            </p:grpSpPr>
            <p:pic>
              <p:nvPicPr>
                <p:cNvPr id="180" name="Grafik 179" descr="Zahnräder mit einfarbiger Füllung">
                  <a:extLst>
                    <a:ext uri="{FF2B5EF4-FFF2-40B4-BE49-F238E27FC236}">
                      <a16:creationId xmlns:a16="http://schemas.microsoft.com/office/drawing/2014/main" id="{23F69104-9D76-931F-27F0-371EDA811C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40082" y="2661775"/>
                  <a:ext cx="492888" cy="492888"/>
                </a:xfrm>
                <a:prstGeom prst="rect">
                  <a:avLst/>
                </a:prstGeom>
              </p:spPr>
            </p:pic>
            <p:sp>
              <p:nvSpPr>
                <p:cNvPr id="181" name="Textfeld 180">
                  <a:extLst>
                    <a:ext uri="{FF2B5EF4-FFF2-40B4-BE49-F238E27FC236}">
                      <a16:creationId xmlns:a16="http://schemas.microsoft.com/office/drawing/2014/main" id="{B755C61F-4043-6C80-9707-8E9835B24C6C}"/>
                    </a:ext>
                  </a:extLst>
                </p:cNvPr>
                <p:cNvSpPr txBox="1"/>
                <p:nvPr/>
              </p:nvSpPr>
              <p:spPr>
                <a:xfrm>
                  <a:off x="9460059" y="3072177"/>
                  <a:ext cx="657001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Arial" pitchFamily="34" charset="0"/>
                    </a:rPr>
                    <a:t>Auth</a:t>
                  </a:r>
                </a:p>
              </p:txBody>
            </p:sp>
          </p:grpSp>
          <p:grpSp>
            <p:nvGrpSpPr>
              <p:cNvPr id="188" name="Gruppieren 187">
                <a:extLst>
                  <a:ext uri="{FF2B5EF4-FFF2-40B4-BE49-F238E27FC236}">
                    <a16:creationId xmlns:a16="http://schemas.microsoft.com/office/drawing/2014/main" id="{8E00AE10-32EE-BDC4-1AFB-88C4236F22A2}"/>
                  </a:ext>
                </a:extLst>
              </p:cNvPr>
              <p:cNvGrpSpPr/>
              <p:nvPr/>
            </p:nvGrpSpPr>
            <p:grpSpPr>
              <a:xfrm>
                <a:off x="9471123" y="3258908"/>
                <a:ext cx="657001" cy="656623"/>
                <a:chOff x="9460059" y="3338814"/>
                <a:chExt cx="657001" cy="656623"/>
              </a:xfrm>
            </p:grpSpPr>
            <p:pic>
              <p:nvPicPr>
                <p:cNvPr id="183" name="Grafik 182" descr="Zahnräder mit einfarbiger Füllung">
                  <a:extLst>
                    <a:ext uri="{FF2B5EF4-FFF2-40B4-BE49-F238E27FC236}">
                      <a16:creationId xmlns:a16="http://schemas.microsoft.com/office/drawing/2014/main" id="{74D9171E-6F1F-506D-8642-7569B23DDA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40082" y="3338814"/>
                  <a:ext cx="492888" cy="492888"/>
                </a:xfrm>
                <a:prstGeom prst="rect">
                  <a:avLst/>
                </a:prstGeom>
              </p:spPr>
            </p:pic>
            <p:sp>
              <p:nvSpPr>
                <p:cNvPr id="185" name="Textfeld 184">
                  <a:extLst>
                    <a:ext uri="{FF2B5EF4-FFF2-40B4-BE49-F238E27FC236}">
                      <a16:creationId xmlns:a16="http://schemas.microsoft.com/office/drawing/2014/main" id="{BD3B0714-D7DA-EA33-3742-C42A6E1AA3A6}"/>
                    </a:ext>
                  </a:extLst>
                </p:cNvPr>
                <p:cNvSpPr txBox="1"/>
                <p:nvPr/>
              </p:nvSpPr>
              <p:spPr>
                <a:xfrm>
                  <a:off x="9460059" y="3749216"/>
                  <a:ext cx="657001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Arial" pitchFamily="34" charset="0"/>
                    </a:rPr>
                    <a:t>Pay</a:t>
                  </a:r>
                </a:p>
              </p:txBody>
            </p:sp>
          </p:grpSp>
          <p:grpSp>
            <p:nvGrpSpPr>
              <p:cNvPr id="190" name="Gruppieren 189">
                <a:extLst>
                  <a:ext uri="{FF2B5EF4-FFF2-40B4-BE49-F238E27FC236}">
                    <a16:creationId xmlns:a16="http://schemas.microsoft.com/office/drawing/2014/main" id="{02FBDA58-F47E-3DD2-3622-65DC1EF63667}"/>
                  </a:ext>
                </a:extLst>
              </p:cNvPr>
              <p:cNvGrpSpPr/>
              <p:nvPr/>
            </p:nvGrpSpPr>
            <p:grpSpPr>
              <a:xfrm>
                <a:off x="9471123" y="3991670"/>
                <a:ext cx="657001" cy="656623"/>
                <a:chOff x="9448861" y="4018607"/>
                <a:chExt cx="657001" cy="656623"/>
              </a:xfrm>
            </p:grpSpPr>
            <p:pic>
              <p:nvPicPr>
                <p:cNvPr id="186" name="Grafik 185" descr="Zahnräder mit einfarbiger Füllung">
                  <a:extLst>
                    <a:ext uri="{FF2B5EF4-FFF2-40B4-BE49-F238E27FC236}">
                      <a16:creationId xmlns:a16="http://schemas.microsoft.com/office/drawing/2014/main" id="{B1CB6F50-D1FF-C313-0704-C141FDC305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28884" y="4018607"/>
                  <a:ext cx="492888" cy="492888"/>
                </a:xfrm>
                <a:prstGeom prst="rect">
                  <a:avLst/>
                </a:prstGeom>
              </p:spPr>
            </p:pic>
            <p:sp>
              <p:nvSpPr>
                <p:cNvPr id="187" name="Textfeld 186">
                  <a:extLst>
                    <a:ext uri="{FF2B5EF4-FFF2-40B4-BE49-F238E27FC236}">
                      <a16:creationId xmlns:a16="http://schemas.microsoft.com/office/drawing/2014/main" id="{D19B1172-939B-D33B-CB99-FEFCBDF1BB44}"/>
                    </a:ext>
                  </a:extLst>
                </p:cNvPr>
                <p:cNvSpPr txBox="1"/>
                <p:nvPr/>
              </p:nvSpPr>
              <p:spPr>
                <a:xfrm>
                  <a:off x="9448861" y="4429009"/>
                  <a:ext cx="657001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 err="1">
                      <a:latin typeface="Arial" pitchFamily="34" charset="0"/>
                    </a:rPr>
                    <a:t>Komm</a:t>
                  </a:r>
                  <a:endParaRPr lang="en-US" sz="1000" b="1" dirty="0">
                    <a:latin typeface="Arial" pitchFamily="34" charset="0"/>
                  </a:endParaRPr>
                </a:p>
              </p:txBody>
            </p:sp>
          </p:grpSp>
        </p:grpSp>
        <p:cxnSp>
          <p:nvCxnSpPr>
            <p:cNvPr id="191" name="Gerade Verbindung mit Pfeil 190">
              <a:extLst>
                <a:ext uri="{FF2B5EF4-FFF2-40B4-BE49-F238E27FC236}">
                  <a16:creationId xmlns:a16="http://schemas.microsoft.com/office/drawing/2014/main" id="{2D532B32-75D3-8E9B-F184-097D09065CD0}"/>
                </a:ext>
              </a:extLst>
            </p:cNvPr>
            <p:cNvCxnSpPr>
              <a:cxnSpLocks/>
              <a:stCxn id="172" idx="1"/>
              <a:endCxn id="139" idx="3"/>
            </p:cNvCxnSpPr>
            <p:nvPr/>
          </p:nvCxnSpPr>
          <p:spPr bwMode="auto">
            <a:xfrm flipH="1">
              <a:off x="9030609" y="3329361"/>
              <a:ext cx="211146" cy="0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2" name="Gerade Verbindung mit Pfeil 1031">
              <a:extLst>
                <a:ext uri="{FF2B5EF4-FFF2-40B4-BE49-F238E27FC236}">
                  <a16:creationId xmlns:a16="http://schemas.microsoft.com/office/drawing/2014/main" id="{88C589ED-5652-0C85-9F85-661A851EAB20}"/>
                </a:ext>
              </a:extLst>
            </p:cNvPr>
            <p:cNvCxnSpPr>
              <a:cxnSpLocks/>
              <a:stCxn id="140" idx="1"/>
              <a:endCxn id="172" idx="3"/>
            </p:cNvCxnSpPr>
            <p:nvPr/>
          </p:nvCxnSpPr>
          <p:spPr bwMode="auto">
            <a:xfrm flipH="1">
              <a:off x="10394094" y="3329361"/>
              <a:ext cx="237019" cy="0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35" name="Grafik 1034" descr="Bank mit einfarbiger Füllung">
            <a:extLst>
              <a:ext uri="{FF2B5EF4-FFF2-40B4-BE49-F238E27FC236}">
                <a16:creationId xmlns:a16="http://schemas.microsoft.com/office/drawing/2014/main" id="{5B94190F-771B-FB23-A025-131766E8E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85482" y="1831939"/>
            <a:ext cx="573691" cy="573691"/>
          </a:xfrm>
          <a:prstGeom prst="rect">
            <a:avLst/>
          </a:prstGeom>
        </p:spPr>
      </p:pic>
      <p:sp>
        <p:nvSpPr>
          <p:cNvPr id="1036" name="Textfeld 1035">
            <a:extLst>
              <a:ext uri="{FF2B5EF4-FFF2-40B4-BE49-F238E27FC236}">
                <a16:creationId xmlns:a16="http://schemas.microsoft.com/office/drawing/2014/main" id="{59F9BFDB-19A3-7A63-02A7-36B3F11BA3FA}"/>
              </a:ext>
            </a:extLst>
          </p:cNvPr>
          <p:cNvSpPr txBox="1"/>
          <p:nvPr/>
        </p:nvSpPr>
        <p:spPr>
          <a:xfrm>
            <a:off x="2980207" y="2101127"/>
            <a:ext cx="1011512" cy="246221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de-DE" sz="1000" b="1" i="0" dirty="0">
                <a:solidFill>
                  <a:schemeClr val="tx1"/>
                </a:solidFill>
                <a:effectLst/>
                <a:latin typeface="Inter"/>
              </a:rPr>
              <a:t>Trade Office</a:t>
            </a:r>
          </a:p>
        </p:txBody>
      </p:sp>
      <p:sp>
        <p:nvSpPr>
          <p:cNvPr id="1041" name="Textfeld 1040">
            <a:extLst>
              <a:ext uri="{FF2B5EF4-FFF2-40B4-BE49-F238E27FC236}">
                <a16:creationId xmlns:a16="http://schemas.microsoft.com/office/drawing/2014/main" id="{F48FAE76-B994-4E63-BCD2-8EA4E3CCCF3D}"/>
              </a:ext>
            </a:extLst>
          </p:cNvPr>
          <p:cNvSpPr txBox="1"/>
          <p:nvPr/>
        </p:nvSpPr>
        <p:spPr>
          <a:xfrm>
            <a:off x="8831622" y="5692860"/>
            <a:ext cx="2242518" cy="830997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tx1"/>
                </a:solidFill>
                <a:effectLst/>
                <a:latin typeface="Inter"/>
              </a:rPr>
              <a:t>One Processes leads to Goal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Inter"/>
              </a:rPr>
              <a:t>Loose Coupled Architecture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Inter"/>
              </a:rPr>
              <a:t>S</a:t>
            </a:r>
            <a:r>
              <a:rPr lang="en-US" sz="1200" b="1" i="0" dirty="0">
                <a:solidFill>
                  <a:schemeClr val="tx1"/>
                </a:solidFill>
                <a:effectLst/>
                <a:latin typeface="Inter"/>
              </a:rPr>
              <a:t>hare common Resources</a:t>
            </a:r>
          </a:p>
          <a:p>
            <a:pPr algn="l"/>
            <a:endParaRPr lang="en-US" sz="1200" b="1" dirty="0">
              <a:solidFill>
                <a:schemeClr val="tx1"/>
              </a:solidFill>
              <a:latin typeface="Inter"/>
            </a:endParaRPr>
          </a:p>
        </p:txBody>
      </p:sp>
      <p:graphicFrame>
        <p:nvGraphicFramePr>
          <p:cNvPr id="7" name="Tabelle 178">
            <a:extLst>
              <a:ext uri="{FF2B5EF4-FFF2-40B4-BE49-F238E27FC236}">
                <a16:creationId xmlns:a16="http://schemas.microsoft.com/office/drawing/2014/main" id="{3FE3F888-6430-CD21-D26C-8664381A8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880159"/>
              </p:ext>
            </p:extLst>
          </p:nvPr>
        </p:nvGraphicFramePr>
        <p:xfrm>
          <a:off x="4638977" y="4068108"/>
          <a:ext cx="2720741" cy="2057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48">
                  <a:extLst>
                    <a:ext uri="{9D8B030D-6E8A-4147-A177-3AD203B41FA5}">
                      <a16:colId xmlns:a16="http://schemas.microsoft.com/office/drawing/2014/main" val="1959217042"/>
                    </a:ext>
                  </a:extLst>
                </a:gridCol>
                <a:gridCol w="578502">
                  <a:extLst>
                    <a:ext uri="{9D8B030D-6E8A-4147-A177-3AD203B41FA5}">
                      <a16:colId xmlns:a16="http://schemas.microsoft.com/office/drawing/2014/main" val="2266212672"/>
                    </a:ext>
                  </a:extLst>
                </a:gridCol>
                <a:gridCol w="586082">
                  <a:extLst>
                    <a:ext uri="{9D8B030D-6E8A-4147-A177-3AD203B41FA5}">
                      <a16:colId xmlns:a16="http://schemas.microsoft.com/office/drawing/2014/main" val="194474403"/>
                    </a:ext>
                  </a:extLst>
                </a:gridCol>
                <a:gridCol w="515171">
                  <a:extLst>
                    <a:ext uri="{9D8B030D-6E8A-4147-A177-3AD203B41FA5}">
                      <a16:colId xmlns:a16="http://schemas.microsoft.com/office/drawing/2014/main" val="3324500893"/>
                    </a:ext>
                  </a:extLst>
                </a:gridCol>
                <a:gridCol w="518238">
                  <a:extLst>
                    <a:ext uri="{9D8B030D-6E8A-4147-A177-3AD203B41FA5}">
                      <a16:colId xmlns:a16="http://schemas.microsoft.com/office/drawing/2014/main" val="2464019226"/>
                    </a:ext>
                  </a:extLst>
                </a:gridCol>
              </a:tblGrid>
              <a:tr h="146951">
                <a:tc rowSpan="2">
                  <a:txBody>
                    <a:bodyPr/>
                    <a:lstStyle/>
                    <a:p>
                      <a:r>
                        <a:rPr lang="de-DE" sz="300" b="1" dirty="0">
                          <a:solidFill>
                            <a:schemeClr val="bg1"/>
                          </a:solidFill>
                        </a:rPr>
                        <a:t>Dimension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300" b="1" dirty="0" err="1"/>
                        <a:t>Decompose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300" b="1" dirty="0" err="1"/>
                        <a:t>Recompose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541804"/>
                  </a:ext>
                </a:extLst>
              </a:tr>
              <a:tr h="205732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00" b="1" dirty="0">
                          <a:solidFill>
                            <a:schemeClr val="bg1"/>
                          </a:solidFill>
                        </a:rPr>
                        <a:t>1. Status Quo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00" b="1">
                          <a:solidFill>
                            <a:schemeClr val="bg1"/>
                          </a:solidFill>
                        </a:rPr>
                        <a:t>2. Infrastructure </a:t>
                      </a:r>
                    </a:p>
                    <a:p>
                      <a:r>
                        <a:rPr lang="de-DE" sz="300" b="1">
                          <a:solidFill>
                            <a:schemeClr val="bg1"/>
                          </a:solidFill>
                        </a:rPr>
                        <a:t>decomposition</a:t>
                      </a:r>
                      <a:endParaRPr lang="de-DE" sz="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00" b="1">
                          <a:solidFill>
                            <a:schemeClr val="bg1"/>
                          </a:solidFill>
                        </a:rPr>
                        <a:t>3. Platform interpretation </a:t>
                      </a:r>
                      <a:endParaRPr lang="de-DE" sz="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00" b="1" dirty="0">
                          <a:solidFill>
                            <a:schemeClr val="bg1"/>
                          </a:solidFill>
                        </a:rPr>
                        <a:t>4. Assessment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099792"/>
                  </a:ext>
                </a:extLst>
              </a:tr>
              <a:tr h="440854">
                <a:tc>
                  <a:txBody>
                    <a:bodyPr/>
                    <a:lstStyle/>
                    <a:p>
                      <a:r>
                        <a:rPr lang="de-DE" sz="300" b="1" dirty="0" err="1">
                          <a:solidFill>
                            <a:schemeClr val="bg1"/>
                          </a:solidFill>
                        </a:rPr>
                        <a:t>Platform</a:t>
                      </a:r>
                      <a:r>
                        <a:rPr lang="de-DE" sz="3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300" b="1" dirty="0" err="1">
                          <a:solidFill>
                            <a:schemeClr val="bg1"/>
                          </a:solidFill>
                        </a:rPr>
                        <a:t>elements</a:t>
                      </a:r>
                      <a:endParaRPr lang="de-DE" sz="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00" b="1" dirty="0"/>
                        <a:t>i</a:t>
                      </a:r>
                      <a:r>
                        <a:rPr lang="en-US" sz="300" b="1" dirty="0" err="1"/>
                        <a:t>dentify</a:t>
                      </a:r>
                      <a:r>
                        <a:rPr lang="en-US" sz="300" b="1" dirty="0"/>
                        <a:t> the major components of the infrastructure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classify the components by importance to the infrastructure core use cases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map the components to platform core, boundary resources and ecosystem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infer recommendation for the improvement of the platform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395850"/>
                  </a:ext>
                </a:extLst>
              </a:tr>
              <a:tr h="382074">
                <a:tc>
                  <a:txBody>
                    <a:bodyPr/>
                    <a:lstStyle/>
                    <a:p>
                      <a:r>
                        <a:rPr lang="de-DE" sz="300" b="1" dirty="0" err="1">
                          <a:solidFill>
                            <a:schemeClr val="bg1"/>
                          </a:solidFill>
                        </a:rPr>
                        <a:t>Platform</a:t>
                      </a:r>
                      <a:r>
                        <a:rPr lang="de-DE" sz="3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300" b="1" dirty="0" err="1">
                          <a:solidFill>
                            <a:schemeClr val="bg1"/>
                          </a:solidFill>
                        </a:rPr>
                        <a:t>roles</a:t>
                      </a:r>
                      <a:endParaRPr lang="de-DE" sz="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identify the major actors of the infrastructure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classify the </a:t>
                      </a:r>
                    </a:p>
                    <a:p>
                      <a:r>
                        <a:rPr lang="en-US" sz="300" b="1" dirty="0"/>
                        <a:t>scenarios by </a:t>
                      </a:r>
                    </a:p>
                    <a:p>
                      <a:r>
                        <a:rPr lang="en-US" sz="300" b="1" dirty="0"/>
                        <a:t>infrastructure </a:t>
                      </a:r>
                    </a:p>
                    <a:p>
                      <a:r>
                        <a:rPr lang="en-US" sz="300" b="1" dirty="0"/>
                        <a:t>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map the actors </a:t>
                      </a:r>
                    </a:p>
                    <a:p>
                      <a:r>
                        <a:rPr lang="en-US" sz="300" b="1" dirty="0"/>
                        <a:t>to the roles of </a:t>
                      </a:r>
                    </a:p>
                    <a:p>
                      <a:r>
                        <a:rPr lang="en-US" sz="300" b="1" dirty="0"/>
                        <a:t>platform owner, </a:t>
                      </a:r>
                    </a:p>
                    <a:p>
                      <a:r>
                        <a:rPr lang="en-US" sz="300" b="1" dirty="0"/>
                        <a:t>complementor, </a:t>
                      </a:r>
                    </a:p>
                    <a:p>
                      <a:r>
                        <a:rPr lang="en-US" sz="300" b="1" dirty="0"/>
                        <a:t>user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infer </a:t>
                      </a:r>
                    </a:p>
                    <a:p>
                      <a:r>
                        <a:rPr lang="en-US" sz="300" b="1" dirty="0"/>
                        <a:t>recommendation </a:t>
                      </a:r>
                    </a:p>
                    <a:p>
                      <a:r>
                        <a:rPr lang="en-US" sz="300" b="1" dirty="0"/>
                        <a:t>for the </a:t>
                      </a:r>
                    </a:p>
                    <a:p>
                      <a:r>
                        <a:rPr lang="en-US" sz="300" b="1" dirty="0"/>
                        <a:t>improvement of </a:t>
                      </a:r>
                    </a:p>
                    <a:p>
                      <a:r>
                        <a:rPr lang="en-US" sz="300" b="1" dirty="0"/>
                        <a:t>the platform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108602"/>
                  </a:ext>
                </a:extLst>
              </a:tr>
              <a:tr h="440854">
                <a:tc>
                  <a:txBody>
                    <a:bodyPr/>
                    <a:lstStyle/>
                    <a:p>
                      <a:r>
                        <a:rPr lang="de-DE" sz="300" b="1" dirty="0" err="1">
                          <a:solidFill>
                            <a:schemeClr val="bg1"/>
                          </a:solidFill>
                        </a:rPr>
                        <a:t>Platform</a:t>
                      </a:r>
                      <a:r>
                        <a:rPr lang="de-DE" sz="3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300" b="1" dirty="0" err="1">
                          <a:solidFill>
                            <a:schemeClr val="bg1"/>
                          </a:solidFill>
                        </a:rPr>
                        <a:t>openness</a:t>
                      </a:r>
                      <a:endParaRPr lang="de-DE" sz="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identify the major usage scenarios of the infrastructure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classify the actors </a:t>
                      </a:r>
                    </a:p>
                    <a:p>
                      <a:r>
                        <a:rPr lang="en-US" sz="300" b="1" dirty="0"/>
                        <a:t>by their role</a:t>
                      </a:r>
                    </a:p>
                    <a:p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map the </a:t>
                      </a:r>
                    </a:p>
                    <a:p>
                      <a:r>
                        <a:rPr lang="en-US" sz="300" b="1" dirty="0"/>
                        <a:t>infrastructure </a:t>
                      </a:r>
                    </a:p>
                    <a:p>
                      <a:r>
                        <a:rPr lang="en-US" sz="300" b="1" dirty="0"/>
                        <a:t>services to </a:t>
                      </a:r>
                    </a:p>
                    <a:p>
                      <a:r>
                        <a:rPr lang="en-US" sz="300" b="1" dirty="0"/>
                        <a:t>openness </a:t>
                      </a:r>
                    </a:p>
                    <a:p>
                      <a:r>
                        <a:rPr lang="en-US" sz="300" b="1" dirty="0"/>
                        <a:t>participation and </a:t>
                      </a:r>
                    </a:p>
                    <a:p>
                      <a:r>
                        <a:rPr lang="en-US" sz="300" b="1" dirty="0"/>
                        <a:t>co-creation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infer </a:t>
                      </a:r>
                    </a:p>
                    <a:p>
                      <a:r>
                        <a:rPr lang="en-US" sz="300" b="1" dirty="0"/>
                        <a:t>recommendation </a:t>
                      </a:r>
                    </a:p>
                    <a:p>
                      <a:r>
                        <a:rPr lang="en-US" sz="300" b="1" dirty="0"/>
                        <a:t>for the </a:t>
                      </a:r>
                    </a:p>
                    <a:p>
                      <a:r>
                        <a:rPr lang="en-US" sz="300" b="1" dirty="0"/>
                        <a:t>improvement of </a:t>
                      </a:r>
                    </a:p>
                    <a:p>
                      <a:r>
                        <a:rPr lang="en-US" sz="300" b="1" dirty="0"/>
                        <a:t>the platform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233158"/>
                  </a:ext>
                </a:extLst>
              </a:tr>
              <a:tr h="440854">
                <a:tc>
                  <a:txBody>
                    <a:bodyPr/>
                    <a:lstStyle/>
                    <a:p>
                      <a:r>
                        <a:rPr lang="de-DE" sz="300" b="1" dirty="0" err="1">
                          <a:solidFill>
                            <a:schemeClr val="bg1"/>
                          </a:solidFill>
                        </a:rPr>
                        <a:t>Platform</a:t>
                      </a:r>
                      <a:r>
                        <a:rPr lang="de-DE" sz="3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300" b="1" dirty="0" err="1">
                          <a:solidFill>
                            <a:schemeClr val="bg1"/>
                          </a:solidFill>
                        </a:rPr>
                        <a:t>management</a:t>
                      </a:r>
                      <a:endParaRPr lang="de-DE" sz="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identify the activities of the infrastructure owner(s)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classify the </a:t>
                      </a:r>
                    </a:p>
                    <a:p>
                      <a:r>
                        <a:rPr lang="en-US" sz="300" b="1" dirty="0"/>
                        <a:t>activities by </a:t>
                      </a:r>
                    </a:p>
                    <a:p>
                      <a:r>
                        <a:rPr lang="en-US" sz="300" b="1" dirty="0"/>
                        <a:t>stakeholder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map the </a:t>
                      </a:r>
                    </a:p>
                    <a:p>
                      <a:r>
                        <a:rPr lang="en-US" sz="300" b="1" dirty="0"/>
                        <a:t>activities into </a:t>
                      </a:r>
                    </a:p>
                    <a:p>
                      <a:r>
                        <a:rPr lang="en-US" sz="300" b="1" dirty="0"/>
                        <a:t>facilitation, tool </a:t>
                      </a:r>
                    </a:p>
                    <a:p>
                      <a:r>
                        <a:rPr lang="en-US" sz="300" b="1" dirty="0"/>
                        <a:t>provision and </a:t>
                      </a:r>
                    </a:p>
                    <a:p>
                      <a:r>
                        <a:rPr lang="en-US" sz="300" b="1" dirty="0"/>
                        <a:t>asset </a:t>
                      </a:r>
                    </a:p>
                    <a:p>
                      <a:r>
                        <a:rPr lang="en-US" sz="300" b="1" dirty="0"/>
                        <a:t>management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infer </a:t>
                      </a:r>
                    </a:p>
                    <a:p>
                      <a:r>
                        <a:rPr lang="en-US" sz="300" b="1" dirty="0"/>
                        <a:t>recommendation </a:t>
                      </a:r>
                    </a:p>
                    <a:p>
                      <a:r>
                        <a:rPr lang="en-US" sz="300" b="1" dirty="0"/>
                        <a:t>for the </a:t>
                      </a:r>
                    </a:p>
                    <a:p>
                      <a:r>
                        <a:rPr lang="en-US" sz="300" b="1" dirty="0"/>
                        <a:t>improvement of </a:t>
                      </a:r>
                    </a:p>
                    <a:p>
                      <a:r>
                        <a:rPr lang="en-US" sz="300" b="1" dirty="0"/>
                        <a:t>the platform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519283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222C65D0-30FC-F979-0BF2-63F2A8684F83}"/>
              </a:ext>
            </a:extLst>
          </p:cNvPr>
          <p:cNvSpPr txBox="1"/>
          <p:nvPr/>
        </p:nvSpPr>
        <p:spPr>
          <a:xfrm>
            <a:off x="4459055" y="3492731"/>
            <a:ext cx="312715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Arial" pitchFamily="34" charset="0"/>
              </a:rPr>
              <a:t>Government </a:t>
            </a:r>
            <a:r>
              <a:rPr lang="de-DE" sz="1400" b="1" dirty="0" err="1">
                <a:latin typeface="Arial" pitchFamily="34" charset="0"/>
              </a:rPr>
              <a:t>as</a:t>
            </a:r>
            <a:r>
              <a:rPr lang="de-DE" sz="1400" b="1" dirty="0">
                <a:latin typeface="Arial" pitchFamily="34" charset="0"/>
              </a:rPr>
              <a:t> a </a:t>
            </a:r>
            <a:r>
              <a:rPr lang="de-DE" sz="1400" b="1" dirty="0" err="1">
                <a:latin typeface="Arial" pitchFamily="34" charset="0"/>
              </a:rPr>
              <a:t>Platform</a:t>
            </a:r>
            <a:r>
              <a:rPr lang="de-DE" sz="1400" b="1" dirty="0">
                <a:latin typeface="Arial" pitchFamily="34" charset="0"/>
              </a:rPr>
              <a:t> Analysis Method (</a:t>
            </a:r>
            <a:r>
              <a:rPr lang="de-DE" sz="1400" b="1" dirty="0" err="1">
                <a:latin typeface="Arial" pitchFamily="34" charset="0"/>
              </a:rPr>
              <a:t>GaaPAM</a:t>
            </a:r>
            <a:r>
              <a:rPr lang="de-DE" sz="1400" b="1" dirty="0">
                <a:latin typeface="Arial" pitchFamily="34" charset="0"/>
              </a:rPr>
              <a:t>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8B2046E-8BB7-60A2-7C4B-9A9584072850}"/>
              </a:ext>
            </a:extLst>
          </p:cNvPr>
          <p:cNvSpPr txBox="1"/>
          <p:nvPr/>
        </p:nvSpPr>
        <p:spPr>
          <a:xfrm>
            <a:off x="5375920" y="6185088"/>
            <a:ext cx="131431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i="1" dirty="0">
                <a:latin typeface="Arial" pitchFamily="34" charset="0"/>
              </a:rPr>
              <a:t>Kuhn et al. 2022</a:t>
            </a:r>
          </a:p>
        </p:txBody>
      </p:sp>
      <p:sp>
        <p:nvSpPr>
          <p:cNvPr id="18" name="Pfeil: gestreift nach rechts 17">
            <a:extLst>
              <a:ext uri="{FF2B5EF4-FFF2-40B4-BE49-F238E27FC236}">
                <a16:creationId xmlns:a16="http://schemas.microsoft.com/office/drawing/2014/main" id="{85996CAA-9913-4360-6BB7-EBDB8D1E2559}"/>
              </a:ext>
            </a:extLst>
          </p:cNvPr>
          <p:cNvSpPr/>
          <p:nvPr/>
        </p:nvSpPr>
        <p:spPr bwMode="auto">
          <a:xfrm>
            <a:off x="4612748" y="2478516"/>
            <a:ext cx="3033091" cy="1089816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Platformization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595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The Government as a Platform Analysis Method (</a:t>
            </a:r>
            <a:r>
              <a:rPr lang="en-US" dirty="0" err="1"/>
              <a:t>GaaPAM</a:t>
            </a:r>
            <a:r>
              <a:rPr lang="en-US" dirty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12" name="Tabelle 178">
            <a:extLst>
              <a:ext uri="{FF2B5EF4-FFF2-40B4-BE49-F238E27FC236}">
                <a16:creationId xmlns:a16="http://schemas.microsoft.com/office/drawing/2014/main" id="{BD7FA607-BEEE-A346-A34E-977315CA0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05024"/>
              </p:ext>
            </p:extLst>
          </p:nvPr>
        </p:nvGraphicFramePr>
        <p:xfrm>
          <a:off x="2567608" y="2204864"/>
          <a:ext cx="6912770" cy="3240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594">
                  <a:extLst>
                    <a:ext uri="{9D8B030D-6E8A-4147-A177-3AD203B41FA5}">
                      <a16:colId xmlns:a16="http://schemas.microsoft.com/office/drawing/2014/main" val="1959217042"/>
                    </a:ext>
                  </a:extLst>
                </a:gridCol>
                <a:gridCol w="1223693">
                  <a:extLst>
                    <a:ext uri="{9D8B030D-6E8A-4147-A177-3AD203B41FA5}">
                      <a16:colId xmlns:a16="http://schemas.microsoft.com/office/drawing/2014/main" val="2266212672"/>
                    </a:ext>
                  </a:extLst>
                </a:gridCol>
                <a:gridCol w="1505752">
                  <a:extLst>
                    <a:ext uri="{9D8B030D-6E8A-4147-A177-3AD203B41FA5}">
                      <a16:colId xmlns:a16="http://schemas.microsoft.com/office/drawing/2014/main" val="194474403"/>
                    </a:ext>
                  </a:extLst>
                </a:gridCol>
                <a:gridCol w="1505752">
                  <a:extLst>
                    <a:ext uri="{9D8B030D-6E8A-4147-A177-3AD203B41FA5}">
                      <a16:colId xmlns:a16="http://schemas.microsoft.com/office/drawing/2014/main" val="3324500893"/>
                    </a:ext>
                  </a:extLst>
                </a:gridCol>
                <a:gridCol w="1231979">
                  <a:extLst>
                    <a:ext uri="{9D8B030D-6E8A-4147-A177-3AD203B41FA5}">
                      <a16:colId xmlns:a16="http://schemas.microsoft.com/office/drawing/2014/main" val="2464019226"/>
                    </a:ext>
                  </a:extLst>
                </a:gridCol>
              </a:tblGrid>
              <a:tr h="540059">
                <a:tc>
                  <a:txBody>
                    <a:bodyPr/>
                    <a:lstStyle/>
                    <a:p>
                      <a:r>
                        <a:rPr lang="de-DE" sz="1200" dirty="0"/>
                        <a:t>Dimension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err="1">
                          <a:solidFill>
                            <a:schemeClr val="bg1"/>
                          </a:solidFill>
                        </a:rPr>
                        <a:t>Step</a:t>
                      </a: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err="1">
                          <a:solidFill>
                            <a:schemeClr val="bg1"/>
                          </a:solidFill>
                        </a:rPr>
                        <a:t>Step</a:t>
                      </a: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err="1">
                          <a:solidFill>
                            <a:schemeClr val="bg1"/>
                          </a:solidFill>
                        </a:rPr>
                        <a:t>Step</a:t>
                      </a: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err="1">
                          <a:solidFill>
                            <a:schemeClr val="bg1"/>
                          </a:solidFill>
                        </a:rPr>
                        <a:t>Step</a:t>
                      </a: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099792"/>
                  </a:ext>
                </a:extLst>
              </a:tr>
              <a:tr h="864098">
                <a:tc>
                  <a:txBody>
                    <a:bodyPr/>
                    <a:lstStyle/>
                    <a:p>
                      <a:r>
                        <a:rPr lang="de-DE" sz="1200" b="1" dirty="0" err="1">
                          <a:solidFill>
                            <a:schemeClr val="tx1"/>
                          </a:solidFill>
                        </a:rPr>
                        <a:t>Platform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 Infrastructure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i="1" dirty="0"/>
                        <a:t>1. Status quo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dirty="0"/>
                        <a:t>2. Deconstruction</a:t>
                      </a:r>
                      <a:endParaRPr lang="de-DE" sz="12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dirty="0"/>
                        <a:t>3. Reconstruction</a:t>
                      </a:r>
                      <a:endParaRPr lang="de-DE" sz="12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dirty="0"/>
                        <a:t>4. Evaluation</a:t>
                      </a:r>
                      <a:endParaRPr lang="de-DE" sz="12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395850"/>
                  </a:ext>
                </a:extLst>
              </a:tr>
              <a:tr h="972109">
                <a:tc>
                  <a:txBody>
                    <a:bodyPr/>
                    <a:lstStyle/>
                    <a:p>
                      <a:r>
                        <a:rPr lang="de-DE" sz="1200" b="1" dirty="0" err="1">
                          <a:solidFill>
                            <a:schemeClr val="tx1"/>
                          </a:solidFill>
                        </a:rPr>
                        <a:t>Platform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b="1" dirty="0" err="1">
                          <a:solidFill>
                            <a:schemeClr val="tx1"/>
                          </a:solidFill>
                        </a:rPr>
                        <a:t>Principles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i="1" dirty="0"/>
                        <a:t>1. Status quo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dirty="0"/>
                        <a:t>2. Deconstruction</a:t>
                      </a:r>
                      <a:endParaRPr lang="de-DE" sz="12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dirty="0"/>
                        <a:t>3. Reconstruction</a:t>
                      </a:r>
                      <a:endParaRPr lang="de-DE" sz="12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dirty="0"/>
                        <a:t>4. Evaluation</a:t>
                      </a:r>
                      <a:endParaRPr lang="de-DE" sz="12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108602"/>
                  </a:ext>
                </a:extLst>
              </a:tr>
              <a:tr h="864095">
                <a:tc>
                  <a:txBody>
                    <a:bodyPr/>
                    <a:lstStyle/>
                    <a:p>
                      <a:r>
                        <a:rPr lang="de-DE" sz="1200" b="1" dirty="0" err="1">
                          <a:solidFill>
                            <a:schemeClr val="tx1"/>
                          </a:solidFill>
                        </a:rPr>
                        <a:t>Platform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</a:rPr>
                        <a:t>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i="1" dirty="0"/>
                        <a:t>1. Status quo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dirty="0"/>
                        <a:t>2. Deconstruction</a:t>
                      </a:r>
                      <a:endParaRPr lang="de-DE" sz="12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dirty="0"/>
                        <a:t>3. Reconstruction</a:t>
                      </a:r>
                      <a:endParaRPr lang="de-DE" sz="12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i="1" dirty="0"/>
                        <a:t>4. Evaluation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233158"/>
                  </a:ext>
                </a:extLst>
              </a:tr>
            </a:tbl>
          </a:graphicData>
        </a:graphic>
      </p:graphicFrame>
      <p:sp>
        <p:nvSpPr>
          <p:cNvPr id="14" name="Pfeil nach rechts 66">
            <a:extLst>
              <a:ext uri="{FF2B5EF4-FFF2-40B4-BE49-F238E27FC236}">
                <a16:creationId xmlns:a16="http://schemas.microsoft.com/office/drawing/2014/main" id="{EC8733FB-576E-795A-27F8-5E54957C0D61}"/>
              </a:ext>
            </a:extLst>
          </p:cNvPr>
          <p:cNvSpPr/>
          <p:nvPr/>
        </p:nvSpPr>
        <p:spPr bwMode="auto">
          <a:xfrm>
            <a:off x="1556078" y="3372958"/>
            <a:ext cx="792087" cy="551980"/>
          </a:xfrm>
          <a:prstGeom prst="rightArrow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BB97F-E17B-FD64-7B42-DB14DD8DED3D}"/>
              </a:ext>
            </a:extLst>
          </p:cNvPr>
          <p:cNvSpPr txBox="1"/>
          <p:nvPr/>
        </p:nvSpPr>
        <p:spPr>
          <a:xfrm>
            <a:off x="115918" y="3048784"/>
            <a:ext cx="158417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</a:rPr>
              <a:t>Information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about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current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infrastructure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17" name="Pfeil nach rechts 66">
            <a:extLst>
              <a:ext uri="{FF2B5EF4-FFF2-40B4-BE49-F238E27FC236}">
                <a16:creationId xmlns:a16="http://schemas.microsoft.com/office/drawing/2014/main" id="{6C92AB2F-9623-3CF2-7C0D-4A91AD87CF7A}"/>
              </a:ext>
            </a:extLst>
          </p:cNvPr>
          <p:cNvSpPr/>
          <p:nvPr/>
        </p:nvSpPr>
        <p:spPr bwMode="auto">
          <a:xfrm>
            <a:off x="9586704" y="3372958"/>
            <a:ext cx="792087" cy="551980"/>
          </a:xfrm>
          <a:prstGeom prst="rightArrow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C81F1FC-8801-83D8-0B7D-D7FD995857DB}"/>
              </a:ext>
            </a:extLst>
          </p:cNvPr>
          <p:cNvSpPr txBox="1"/>
          <p:nvPr/>
        </p:nvSpPr>
        <p:spPr>
          <a:xfrm>
            <a:off x="10378790" y="3048784"/>
            <a:ext cx="1690455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</a:rPr>
              <a:t>Assessment </a:t>
            </a:r>
            <a:r>
              <a:rPr lang="de-DE" dirty="0" err="1">
                <a:latin typeface="Arial" pitchFamily="34" charset="0"/>
              </a:rPr>
              <a:t>of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the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platformization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progress</a:t>
            </a:r>
            <a:r>
              <a:rPr lang="de-DE" dirty="0">
                <a:latin typeface="Arial" pitchFamily="34" charset="0"/>
              </a:rPr>
              <a:t> &amp; </a:t>
            </a:r>
            <a:r>
              <a:rPr lang="de-DE" dirty="0" err="1">
                <a:latin typeface="Arial" pitchFamily="34" charset="0"/>
              </a:rPr>
              <a:t>gap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identification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84DA9CB-9F78-BA6C-CA9A-0342799815F7}"/>
              </a:ext>
            </a:extLst>
          </p:cNvPr>
          <p:cNvSpPr txBox="1"/>
          <p:nvPr/>
        </p:nvSpPr>
        <p:spPr>
          <a:xfrm>
            <a:off x="2850691" y="1596141"/>
            <a:ext cx="62646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</a:rPr>
              <a:t>The </a:t>
            </a:r>
            <a:r>
              <a:rPr lang="de-DE" b="1" dirty="0" err="1">
                <a:latin typeface="Arial" pitchFamily="34" charset="0"/>
              </a:rPr>
              <a:t>GaaP</a:t>
            </a:r>
            <a:r>
              <a:rPr lang="de-DE" b="1" dirty="0">
                <a:latin typeface="Arial" pitchFamily="34" charset="0"/>
              </a:rPr>
              <a:t> Analysis Method (</a:t>
            </a:r>
            <a:r>
              <a:rPr lang="de-DE" b="1" dirty="0" err="1">
                <a:latin typeface="Arial" pitchFamily="34" charset="0"/>
              </a:rPr>
              <a:t>GaaPAM</a:t>
            </a:r>
            <a:r>
              <a:rPr lang="de-DE" b="1" dirty="0">
                <a:latin typeface="Arial" pitchFamily="34" charset="0"/>
              </a:rPr>
              <a:t>) (Kuhn et. al, 2022)</a:t>
            </a:r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466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4" y="44451"/>
            <a:ext cx="10874134" cy="720725"/>
          </a:xfrm>
        </p:spPr>
        <p:txBody>
          <a:bodyPr/>
          <a:lstStyle/>
          <a:p>
            <a:r>
              <a:rPr lang="en-US" dirty="0"/>
              <a:t>The evaluation of </a:t>
            </a:r>
            <a:r>
              <a:rPr lang="en-US" dirty="0" err="1"/>
              <a:t>GaaPAM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C1CEE02-52C2-ACE0-EAD6-782E97F17D73}"/>
              </a:ext>
            </a:extLst>
          </p:cNvPr>
          <p:cNvGrpSpPr/>
          <p:nvPr/>
        </p:nvGrpSpPr>
        <p:grpSpPr>
          <a:xfrm>
            <a:off x="2025253" y="1637478"/>
            <a:ext cx="8138434" cy="2016224"/>
            <a:chOff x="1847528" y="1988840"/>
            <a:chExt cx="8138434" cy="2016224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63C402E-E814-C5CE-084C-43BB390D63A2}"/>
                </a:ext>
              </a:extLst>
            </p:cNvPr>
            <p:cNvSpPr/>
            <p:nvPr/>
          </p:nvSpPr>
          <p:spPr bwMode="auto">
            <a:xfrm>
              <a:off x="1847528" y="2126669"/>
              <a:ext cx="3600400" cy="187220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300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300" b="1" dirty="0" err="1">
                  <a:solidFill>
                    <a:schemeClr val="tx1"/>
                  </a:solidFill>
                  <a:cs typeface="Arial" pitchFamily="34" charset="0"/>
                </a:rPr>
                <a:t>GaaPAM</a:t>
              </a:r>
              <a:r>
                <a:rPr lang="en-US" sz="2300" b="1" dirty="0">
                  <a:solidFill>
                    <a:schemeClr val="tx1"/>
                  </a:solidFill>
                  <a:cs typeface="Arial" pitchFamily="34" charset="0"/>
                </a:rPr>
                <a:t> is not yet evaluated extensively in Practice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D83A79F-CFE6-DF4B-1BD2-C2B63E7F9D34}"/>
                </a:ext>
              </a:extLst>
            </p:cNvPr>
            <p:cNvSpPr/>
            <p:nvPr/>
          </p:nvSpPr>
          <p:spPr bwMode="auto">
            <a:xfrm>
              <a:off x="6385562" y="2132856"/>
              <a:ext cx="3600400" cy="187220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300" b="1" dirty="0">
                  <a:solidFill>
                    <a:schemeClr val="tx1"/>
                  </a:solidFill>
                  <a:cs typeface="Arial" pitchFamily="34" charset="0"/>
                </a:rPr>
                <a:t>It might need a further iteration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3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10" name="Grafik 9" descr="Pfeil Kreis mit einfarbiger Füllung">
              <a:extLst>
                <a:ext uri="{FF2B5EF4-FFF2-40B4-BE49-F238E27FC236}">
                  <a16:creationId xmlns:a16="http://schemas.microsoft.com/office/drawing/2014/main" id="{B504B657-104C-ABB7-6B01-4DFC39AF3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28562" y="1988840"/>
              <a:ext cx="914400" cy="914400"/>
            </a:xfrm>
            <a:prstGeom prst="rect">
              <a:avLst/>
            </a:prstGeom>
          </p:spPr>
        </p:pic>
        <p:pic>
          <p:nvPicPr>
            <p:cNvPr id="14" name="Grafik 13" descr="Liste Silhouette">
              <a:extLst>
                <a:ext uri="{FF2B5EF4-FFF2-40B4-BE49-F238E27FC236}">
                  <a16:creationId xmlns:a16="http://schemas.microsoft.com/office/drawing/2014/main" id="{8CAF4E05-9A11-4ABE-7667-97826E86F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97275" y="2095330"/>
              <a:ext cx="900906" cy="720725"/>
            </a:xfrm>
            <a:prstGeom prst="rect">
              <a:avLst/>
            </a:prstGeom>
          </p:spPr>
        </p:pic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6A0CCCD5-101E-0E85-9B3A-BC866907C99D}"/>
              </a:ext>
            </a:extLst>
          </p:cNvPr>
          <p:cNvSpPr/>
          <p:nvPr/>
        </p:nvSpPr>
        <p:spPr bwMode="auto">
          <a:xfrm>
            <a:off x="3506392" y="4437112"/>
            <a:ext cx="5176156" cy="9890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i="1" u="sng" dirty="0"/>
              <a:t>Task of my Master-Thesis:</a:t>
            </a:r>
          </a:p>
          <a:p>
            <a:pPr algn="ctr"/>
            <a:r>
              <a:rPr lang="en-US" sz="2000" b="1" dirty="0"/>
              <a:t>The Evaluation of the Government as a </a:t>
            </a:r>
            <a:r>
              <a:rPr lang="en-US" sz="2000" b="1"/>
              <a:t>Platform Analysis </a:t>
            </a:r>
            <a:r>
              <a:rPr lang="en-US" sz="2000" b="1" dirty="0"/>
              <a:t>Method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4238853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4" y="44451"/>
            <a:ext cx="10874134" cy="720725"/>
          </a:xfrm>
        </p:spPr>
        <p:txBody>
          <a:bodyPr/>
          <a:lstStyle/>
          <a:p>
            <a:r>
              <a:rPr lang="en-US" dirty="0"/>
              <a:t>Complication: How to evaluate the impact on the real-world platform system of </a:t>
            </a:r>
            <a:r>
              <a:rPr lang="en-US" dirty="0" err="1"/>
              <a:t>GaaPAM</a:t>
            </a:r>
            <a:r>
              <a:rPr lang="en-US" dirty="0"/>
              <a:t>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57112AB-0660-72C3-D005-E57EEE1C80DC}"/>
              </a:ext>
            </a:extLst>
          </p:cNvPr>
          <p:cNvSpPr/>
          <p:nvPr/>
        </p:nvSpPr>
        <p:spPr bwMode="auto">
          <a:xfrm>
            <a:off x="2618371" y="4085121"/>
            <a:ext cx="6306260" cy="1514430"/>
          </a:xfrm>
          <a:prstGeom prst="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300" b="1" u="sng" dirty="0">
                <a:solidFill>
                  <a:schemeClr val="bg1"/>
                </a:solidFill>
                <a:cs typeface="Arial" pitchFamily="34" charset="0"/>
              </a:rPr>
              <a:t>Challenge</a:t>
            </a:r>
            <a:r>
              <a:rPr lang="en-US" sz="2300" b="1" dirty="0">
                <a:solidFill>
                  <a:schemeClr val="bg1"/>
                </a:solidFill>
                <a:cs typeface="Arial" pitchFamily="34" charset="0"/>
              </a:rPr>
              <a:t>: </a:t>
            </a:r>
          </a:p>
          <a:p>
            <a:pPr algn="ctr" eaLnBrk="0" hangingPunct="0"/>
            <a:r>
              <a:rPr lang="en-US" sz="2300" b="1" dirty="0">
                <a:solidFill>
                  <a:schemeClr val="bg1"/>
                </a:solidFill>
                <a:cs typeface="Arial" pitchFamily="34" charset="0"/>
              </a:rPr>
              <a:t>Difficult to measure effective adoption of </a:t>
            </a:r>
            <a:r>
              <a:rPr lang="en-US" sz="2300" b="1" dirty="0" err="1">
                <a:solidFill>
                  <a:schemeClr val="bg1"/>
                </a:solidFill>
                <a:cs typeface="Arial" pitchFamily="34" charset="0"/>
              </a:rPr>
              <a:t>GaaPAM</a:t>
            </a:r>
            <a:r>
              <a:rPr lang="en-US" sz="2300" b="1" dirty="0">
                <a:solidFill>
                  <a:schemeClr val="bg1"/>
                </a:solidFill>
                <a:cs typeface="Arial" pitchFamily="34" charset="0"/>
              </a:rPr>
              <a:t> on actual infrastructure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A3689EC-8155-27E1-6F55-F746B693E919}"/>
              </a:ext>
            </a:extLst>
          </p:cNvPr>
          <p:cNvGrpSpPr/>
          <p:nvPr/>
        </p:nvGrpSpPr>
        <p:grpSpPr>
          <a:xfrm>
            <a:off x="590602" y="1166483"/>
            <a:ext cx="2330236" cy="2266451"/>
            <a:chOff x="254630" y="1921042"/>
            <a:chExt cx="1348779" cy="1021483"/>
          </a:xfrm>
        </p:grpSpPr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F89F9123-19F3-7792-A28E-27687AF7C490}"/>
                </a:ext>
              </a:extLst>
            </p:cNvPr>
            <p:cNvSpPr txBox="1"/>
            <p:nvPr/>
          </p:nvSpPr>
          <p:spPr>
            <a:xfrm>
              <a:off x="453136" y="2776068"/>
              <a:ext cx="951766" cy="1664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>
                  <a:latin typeface="Arial" pitchFamily="34" charset="0"/>
                </a:rPr>
                <a:t>GaaPAM</a:t>
              </a:r>
              <a:endParaRPr lang="de-DE" b="1" dirty="0">
                <a:latin typeface="Arial" pitchFamily="34" charset="0"/>
              </a:endParaRPr>
            </a:p>
          </p:txBody>
        </p:sp>
        <p:pic>
          <p:nvPicPr>
            <p:cNvPr id="34" name="Grafik 33" descr="Ein Bild, das Text, Screenshot, Monitor, Bildschirm enthält.&#10;&#10;Automatisch generierte Beschreibung">
              <a:extLst>
                <a:ext uri="{FF2B5EF4-FFF2-40B4-BE49-F238E27FC236}">
                  <a16:creationId xmlns:a16="http://schemas.microsoft.com/office/drawing/2014/main" id="{1424D466-4730-EA66-3038-606001EEE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630" y="1921042"/>
              <a:ext cx="1348779" cy="847875"/>
            </a:xfrm>
            <a:prstGeom prst="rect">
              <a:avLst/>
            </a:prstGeom>
          </p:spPr>
        </p:pic>
      </p:grpSp>
      <p:pic>
        <p:nvPicPr>
          <p:cNvPr id="57" name="Picture 2" descr="2 Grundlagen für die Umsetzung des Onlinezugangsgesetzes - OZG-Leitfaden -  OZG-Leitfaden">
            <a:extLst>
              <a:ext uri="{FF2B5EF4-FFF2-40B4-BE49-F238E27FC236}">
                <a16:creationId xmlns:a16="http://schemas.microsoft.com/office/drawing/2014/main" id="{06A2E1DB-105E-29F3-C886-043E7EFB8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936" y="1263685"/>
            <a:ext cx="3521287" cy="206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feld 57">
            <a:extLst>
              <a:ext uri="{FF2B5EF4-FFF2-40B4-BE49-F238E27FC236}">
                <a16:creationId xmlns:a16="http://schemas.microsoft.com/office/drawing/2014/main" id="{ADE1A834-BDE8-C1DE-1B10-B688C23FED62}"/>
              </a:ext>
            </a:extLst>
          </p:cNvPr>
          <p:cNvSpPr txBox="1"/>
          <p:nvPr/>
        </p:nvSpPr>
        <p:spPr>
          <a:xfrm>
            <a:off x="8760296" y="3231291"/>
            <a:ext cx="331236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</a:rPr>
              <a:t>Real World Platform System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7B04B8B7-9D4A-9425-9323-F4B882BBFD08}"/>
              </a:ext>
            </a:extLst>
          </p:cNvPr>
          <p:cNvSpPr txBox="1"/>
          <p:nvPr/>
        </p:nvSpPr>
        <p:spPr>
          <a:xfrm>
            <a:off x="8121377" y="6237312"/>
            <a:ext cx="3768080" cy="55399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1000" b="0" i="0" dirty="0">
                <a:solidFill>
                  <a:srgbClr val="172B4D"/>
                </a:solidFill>
                <a:effectLst/>
                <a:latin typeface="-apple-system"/>
              </a:rPr>
              <a:t>*Bundesministerium des Innern und für Heimat: OZG-Leitfaden (2022)</a:t>
            </a:r>
            <a:br>
              <a:rPr lang="de-DE" sz="1000" dirty="0"/>
            </a:br>
            <a:endParaRPr lang="en-US" sz="1000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ED7B9558-2B46-753B-083E-9B6C06CD7519}"/>
              </a:ext>
            </a:extLst>
          </p:cNvPr>
          <p:cNvSpPr txBox="1"/>
          <p:nvPr/>
        </p:nvSpPr>
        <p:spPr>
          <a:xfrm>
            <a:off x="11691409" y="3075292"/>
            <a:ext cx="311696" cy="276999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1200" b="0" i="0" dirty="0">
                <a:solidFill>
                  <a:srgbClr val="172B4D"/>
                </a:solidFill>
                <a:effectLst/>
                <a:latin typeface="-apple-system"/>
              </a:rPr>
              <a:t>*</a:t>
            </a:r>
            <a:endParaRPr lang="en-US" sz="1200" dirty="0"/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325B74C7-3F05-76D9-19FA-E9B3078CEE06}"/>
              </a:ext>
            </a:extLst>
          </p:cNvPr>
          <p:cNvGrpSpPr/>
          <p:nvPr/>
        </p:nvGrpSpPr>
        <p:grpSpPr>
          <a:xfrm>
            <a:off x="3774610" y="1426976"/>
            <a:ext cx="4336601" cy="1741531"/>
            <a:chOff x="3415584" y="1666493"/>
            <a:chExt cx="4336601" cy="1741531"/>
          </a:xfrm>
        </p:grpSpPr>
        <p:sp>
          <p:nvSpPr>
            <p:cNvPr id="1024" name="Pfeil nach rechts 66">
              <a:extLst>
                <a:ext uri="{FF2B5EF4-FFF2-40B4-BE49-F238E27FC236}">
                  <a16:creationId xmlns:a16="http://schemas.microsoft.com/office/drawing/2014/main" id="{F48766CF-5916-D844-A35E-6A4AD04E2C2C}"/>
                </a:ext>
              </a:extLst>
            </p:cNvPr>
            <p:cNvSpPr/>
            <p:nvPr/>
          </p:nvSpPr>
          <p:spPr bwMode="auto">
            <a:xfrm>
              <a:off x="3415584" y="2042079"/>
              <a:ext cx="4336601" cy="984028"/>
            </a:xfrm>
            <a:prstGeom prst="rightArrow">
              <a:avLst/>
            </a:prstGeom>
            <a:solidFill>
              <a:schemeClr val="accent4">
                <a:lumMod val="90000"/>
                <a:lumOff val="1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bg1"/>
                  </a:solidFill>
                  <a:cs typeface="Arial" pitchFamily="34" charset="0"/>
                </a:rPr>
                <a:t>Impact</a:t>
              </a:r>
            </a:p>
          </p:txBody>
        </p:sp>
        <p:pic>
          <p:nvPicPr>
            <p:cNvPr id="1025" name="Grafik 1024" descr="Blitz mit einfarbiger Füllung">
              <a:extLst>
                <a:ext uri="{FF2B5EF4-FFF2-40B4-BE49-F238E27FC236}">
                  <a16:creationId xmlns:a16="http://schemas.microsoft.com/office/drawing/2014/main" id="{44728FA8-A335-DBE5-8F07-ADD80A7A8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63952" y="1666493"/>
              <a:ext cx="1741531" cy="1741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0416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4" y="44451"/>
            <a:ext cx="10874134" cy="720725"/>
          </a:xfrm>
        </p:spPr>
        <p:txBody>
          <a:bodyPr/>
          <a:lstStyle/>
          <a:p>
            <a:r>
              <a:rPr lang="en-US" dirty="0"/>
              <a:t>Resolution: Measuring the impact of </a:t>
            </a:r>
            <a:r>
              <a:rPr lang="en-US" dirty="0" err="1"/>
              <a:t>GaaPAM</a:t>
            </a:r>
            <a:r>
              <a:rPr lang="en-US" dirty="0"/>
              <a:t> through suitable proxy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9</a:t>
            </a:fld>
            <a:endParaRPr lang="de-DE" dirty="0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6DFD75AF-4D50-7064-30A0-51F1074C65C5}"/>
              </a:ext>
            </a:extLst>
          </p:cNvPr>
          <p:cNvGrpSpPr/>
          <p:nvPr/>
        </p:nvGrpSpPr>
        <p:grpSpPr>
          <a:xfrm>
            <a:off x="4493835" y="4516330"/>
            <a:ext cx="2898151" cy="1791601"/>
            <a:chOff x="4645394" y="4952833"/>
            <a:chExt cx="2898151" cy="1791601"/>
          </a:xfrm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906DCEBE-64D9-2A9C-B99F-6C87BCA39E0A}"/>
                </a:ext>
              </a:extLst>
            </p:cNvPr>
            <p:cNvGrpSpPr/>
            <p:nvPr/>
          </p:nvGrpSpPr>
          <p:grpSpPr>
            <a:xfrm>
              <a:off x="5270031" y="4952833"/>
              <a:ext cx="1800738" cy="1316560"/>
              <a:chOff x="4497875" y="5052685"/>
              <a:chExt cx="1800738" cy="1316560"/>
            </a:xfrm>
          </p:grpSpPr>
          <p:pic>
            <p:nvPicPr>
              <p:cNvPr id="8" name="Grafik 7" descr="Benutzer mit einfarbiger Füllung">
                <a:extLst>
                  <a:ext uri="{FF2B5EF4-FFF2-40B4-BE49-F238E27FC236}">
                    <a16:creationId xmlns:a16="http://schemas.microsoft.com/office/drawing/2014/main" id="{B48B6C9B-2140-F6A8-8EE5-262A001FA3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497875" y="5539514"/>
                <a:ext cx="743901" cy="728212"/>
              </a:xfrm>
              <a:prstGeom prst="rect">
                <a:avLst/>
              </a:prstGeom>
            </p:spPr>
          </p:pic>
          <p:pic>
            <p:nvPicPr>
              <p:cNvPr id="9" name="Grafik 8" descr="Benutzer mit einfarbiger Füllung">
                <a:extLst>
                  <a:ext uri="{FF2B5EF4-FFF2-40B4-BE49-F238E27FC236}">
                    <a16:creationId xmlns:a16="http://schemas.microsoft.com/office/drawing/2014/main" id="{72C3318E-C2C5-9214-97DC-0C9727C98C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946838" y="5091030"/>
                <a:ext cx="743901" cy="728212"/>
              </a:xfrm>
              <a:prstGeom prst="rect">
                <a:avLst/>
              </a:prstGeom>
            </p:spPr>
          </p:pic>
          <p:pic>
            <p:nvPicPr>
              <p:cNvPr id="10" name="Grafik 9" descr="Benutzer mit einfarbiger Füllung">
                <a:extLst>
                  <a:ext uri="{FF2B5EF4-FFF2-40B4-BE49-F238E27FC236}">
                    <a16:creationId xmlns:a16="http://schemas.microsoft.com/office/drawing/2014/main" id="{C57F7C56-4995-2F47-4F95-2E5513A04D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282362" y="5641033"/>
                <a:ext cx="743901" cy="728212"/>
              </a:xfrm>
              <a:prstGeom prst="rect">
                <a:avLst/>
              </a:prstGeom>
            </p:spPr>
          </p:pic>
          <p:pic>
            <p:nvPicPr>
              <p:cNvPr id="11" name="Grafik 10" descr="Benutzer mit einfarbiger Füllung">
                <a:extLst>
                  <a:ext uri="{FF2B5EF4-FFF2-40B4-BE49-F238E27FC236}">
                    <a16:creationId xmlns:a16="http://schemas.microsoft.com/office/drawing/2014/main" id="{C100B19F-6405-6CBB-9E6C-5C3792FDAF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554712" y="5052685"/>
                <a:ext cx="743901" cy="728212"/>
              </a:xfrm>
              <a:prstGeom prst="rect">
                <a:avLst/>
              </a:prstGeom>
            </p:spPr>
          </p:pic>
        </p:grp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D39585A-6B02-FF63-B4AB-B2009FB3C298}"/>
                </a:ext>
              </a:extLst>
            </p:cNvPr>
            <p:cNvSpPr txBox="1"/>
            <p:nvPr/>
          </p:nvSpPr>
          <p:spPr>
            <a:xfrm>
              <a:off x="4645394" y="6190436"/>
              <a:ext cx="2898151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itchFamily="34" charset="0"/>
                </a:rPr>
                <a:t>Practitioners </a:t>
              </a:r>
            </a:p>
            <a:p>
              <a:pPr algn="ctr"/>
              <a:r>
                <a:rPr lang="en-US" sz="1200" b="1" dirty="0">
                  <a:latin typeface="Arial" pitchFamily="34" charset="0"/>
                </a:rPr>
                <a:t>(IT-Strategist; Enterprise Architects)</a:t>
              </a:r>
            </a:p>
          </p:txBody>
        </p:sp>
      </p:grpSp>
      <p:sp>
        <p:nvSpPr>
          <p:cNvPr id="33" name="Pfeil nach rechts 66">
            <a:extLst>
              <a:ext uri="{FF2B5EF4-FFF2-40B4-BE49-F238E27FC236}">
                <a16:creationId xmlns:a16="http://schemas.microsoft.com/office/drawing/2014/main" id="{0A31F068-21AC-8BA0-0C8F-596248B3BE03}"/>
              </a:ext>
            </a:extLst>
          </p:cNvPr>
          <p:cNvSpPr/>
          <p:nvPr/>
        </p:nvSpPr>
        <p:spPr bwMode="auto">
          <a:xfrm rot="2468273">
            <a:off x="1469875" y="4136276"/>
            <a:ext cx="2657637" cy="984028"/>
          </a:xfrm>
          <a:prstGeom prst="rightArrow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b="1" dirty="0" err="1">
                <a:solidFill>
                  <a:schemeClr val="bg1"/>
                </a:solidFill>
                <a:cs typeface="Arial" pitchFamily="34" charset="0"/>
              </a:rPr>
              <a:t>GaaPAM</a:t>
            </a:r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 adopted by Practitioners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59DB6CE4-196B-3D1C-2CD0-0DBFC538BB94}"/>
              </a:ext>
            </a:extLst>
          </p:cNvPr>
          <p:cNvSpPr/>
          <p:nvPr/>
        </p:nvSpPr>
        <p:spPr bwMode="auto">
          <a:xfrm>
            <a:off x="3351307" y="3244810"/>
            <a:ext cx="5176156" cy="9890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i="1" u="sng" dirty="0"/>
              <a:t>Resolution:</a:t>
            </a:r>
          </a:p>
          <a:p>
            <a:pPr algn="ctr"/>
            <a:r>
              <a:rPr lang="en-US" sz="2000" b="1" dirty="0"/>
              <a:t>Measuring effective adoption of </a:t>
            </a:r>
            <a:r>
              <a:rPr lang="en-US" sz="2000" b="1" dirty="0" err="1"/>
              <a:t>GaaPAM</a:t>
            </a:r>
            <a:r>
              <a:rPr lang="en-US" sz="2000" b="1" dirty="0"/>
              <a:t> through impact on Practitioners </a:t>
            </a:r>
            <a:endParaRPr lang="de-DE" sz="2000" b="1" dirty="0"/>
          </a:p>
        </p:txBody>
      </p:sp>
      <p:pic>
        <p:nvPicPr>
          <p:cNvPr id="35" name="Grafik 34" descr="Benutzer mit einfarbiger Füllung">
            <a:extLst>
              <a:ext uri="{FF2B5EF4-FFF2-40B4-BE49-F238E27FC236}">
                <a16:creationId xmlns:a16="http://schemas.microsoft.com/office/drawing/2014/main" id="{C44D770F-9B4F-C64F-F0D7-1A2CFD586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4171" y="4426092"/>
            <a:ext cx="743901" cy="728212"/>
          </a:xfrm>
          <a:prstGeom prst="rect">
            <a:avLst/>
          </a:prstGeom>
        </p:spPr>
      </p:pic>
      <p:grpSp>
        <p:nvGrpSpPr>
          <p:cNvPr id="1087" name="Gruppieren 1086">
            <a:extLst>
              <a:ext uri="{FF2B5EF4-FFF2-40B4-BE49-F238E27FC236}">
                <a16:creationId xmlns:a16="http://schemas.microsoft.com/office/drawing/2014/main" id="{7103814C-4AF7-0BC7-E335-C38FCB9A3D85}"/>
              </a:ext>
            </a:extLst>
          </p:cNvPr>
          <p:cNvGrpSpPr/>
          <p:nvPr/>
        </p:nvGrpSpPr>
        <p:grpSpPr>
          <a:xfrm>
            <a:off x="7982314" y="4222296"/>
            <a:ext cx="2594836" cy="1567040"/>
            <a:chOff x="7791074" y="4211461"/>
            <a:chExt cx="2594836" cy="1567040"/>
          </a:xfrm>
        </p:grpSpPr>
        <p:sp>
          <p:nvSpPr>
            <p:cNvPr id="18" name="Pfeil nach rechts 66">
              <a:extLst>
                <a:ext uri="{FF2B5EF4-FFF2-40B4-BE49-F238E27FC236}">
                  <a16:creationId xmlns:a16="http://schemas.microsoft.com/office/drawing/2014/main" id="{8D5F3554-89F0-72E6-E47E-7A725F15EF9F}"/>
                </a:ext>
              </a:extLst>
            </p:cNvPr>
            <p:cNvSpPr/>
            <p:nvPr/>
          </p:nvSpPr>
          <p:spPr bwMode="auto">
            <a:xfrm rot="19216111">
              <a:off x="7791074" y="4324829"/>
              <a:ext cx="2594836" cy="984028"/>
            </a:xfrm>
            <a:prstGeom prst="rightArrow">
              <a:avLst/>
            </a:prstGeom>
            <a:solidFill>
              <a:schemeClr val="accent4">
                <a:lumMod val="90000"/>
                <a:lumOff val="1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sz="1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67" name="Rechteck 1066">
              <a:extLst>
                <a:ext uri="{FF2B5EF4-FFF2-40B4-BE49-F238E27FC236}">
                  <a16:creationId xmlns:a16="http://schemas.microsoft.com/office/drawing/2014/main" id="{532A3AE3-D574-EAD8-1979-53CF77D50172}"/>
                </a:ext>
              </a:extLst>
            </p:cNvPr>
            <p:cNvSpPr/>
            <p:nvPr/>
          </p:nvSpPr>
          <p:spPr bwMode="auto">
            <a:xfrm rot="2992272">
              <a:off x="7982048" y="5473068"/>
              <a:ext cx="515981" cy="94886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68" name="Rechteck 1067">
              <a:extLst>
                <a:ext uri="{FF2B5EF4-FFF2-40B4-BE49-F238E27FC236}">
                  <a16:creationId xmlns:a16="http://schemas.microsoft.com/office/drawing/2014/main" id="{D8E6BD1A-C1EA-9358-AACB-171FBF4A05F7}"/>
                </a:ext>
              </a:extLst>
            </p:cNvPr>
            <p:cNvSpPr/>
            <p:nvPr/>
          </p:nvSpPr>
          <p:spPr bwMode="auto">
            <a:xfrm rot="2992272">
              <a:off x="8197577" y="5283577"/>
              <a:ext cx="515981" cy="94886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69" name="Rechteck 1068">
              <a:extLst>
                <a:ext uri="{FF2B5EF4-FFF2-40B4-BE49-F238E27FC236}">
                  <a16:creationId xmlns:a16="http://schemas.microsoft.com/office/drawing/2014/main" id="{ABA714D9-DB0A-7A57-9C2F-A09F4E4B71FD}"/>
                </a:ext>
              </a:extLst>
            </p:cNvPr>
            <p:cNvSpPr/>
            <p:nvPr/>
          </p:nvSpPr>
          <p:spPr bwMode="auto">
            <a:xfrm rot="2992272">
              <a:off x="8413106" y="5094327"/>
              <a:ext cx="515981" cy="94886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70" name="Rechteck 1069">
              <a:extLst>
                <a:ext uri="{FF2B5EF4-FFF2-40B4-BE49-F238E27FC236}">
                  <a16:creationId xmlns:a16="http://schemas.microsoft.com/office/drawing/2014/main" id="{9E9F3764-38E3-BEFA-EBB4-2DCD67D15FD9}"/>
                </a:ext>
              </a:extLst>
            </p:cNvPr>
            <p:cNvSpPr/>
            <p:nvPr/>
          </p:nvSpPr>
          <p:spPr bwMode="auto">
            <a:xfrm rot="2992272">
              <a:off x="8628635" y="4927601"/>
              <a:ext cx="515981" cy="94886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71" name="Rechteck 1070">
              <a:extLst>
                <a:ext uri="{FF2B5EF4-FFF2-40B4-BE49-F238E27FC236}">
                  <a16:creationId xmlns:a16="http://schemas.microsoft.com/office/drawing/2014/main" id="{C529AFF6-7353-4A44-CCEC-533BCF69EF46}"/>
                </a:ext>
              </a:extLst>
            </p:cNvPr>
            <p:cNvSpPr/>
            <p:nvPr/>
          </p:nvSpPr>
          <p:spPr bwMode="auto">
            <a:xfrm rot="2992272">
              <a:off x="8836541" y="4750029"/>
              <a:ext cx="531228" cy="94886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72" name="Rechteck 1071">
              <a:extLst>
                <a:ext uri="{FF2B5EF4-FFF2-40B4-BE49-F238E27FC236}">
                  <a16:creationId xmlns:a16="http://schemas.microsoft.com/office/drawing/2014/main" id="{1E8FB9CC-A4F1-CC5F-9B51-D91937CFD704}"/>
                </a:ext>
              </a:extLst>
            </p:cNvPr>
            <p:cNvSpPr/>
            <p:nvPr/>
          </p:nvSpPr>
          <p:spPr bwMode="auto">
            <a:xfrm rot="2992272">
              <a:off x="9052070" y="4570012"/>
              <a:ext cx="531228" cy="94886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73" name="Rechteck 1072">
              <a:extLst>
                <a:ext uri="{FF2B5EF4-FFF2-40B4-BE49-F238E27FC236}">
                  <a16:creationId xmlns:a16="http://schemas.microsoft.com/office/drawing/2014/main" id="{83954FF1-7EDD-CD59-C9E9-72ECD805B071}"/>
                </a:ext>
              </a:extLst>
            </p:cNvPr>
            <p:cNvSpPr/>
            <p:nvPr/>
          </p:nvSpPr>
          <p:spPr bwMode="auto">
            <a:xfrm rot="2992272">
              <a:off x="9254624" y="4429632"/>
              <a:ext cx="531228" cy="94886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1076" name="Textfeld 1075">
            <a:extLst>
              <a:ext uri="{FF2B5EF4-FFF2-40B4-BE49-F238E27FC236}">
                <a16:creationId xmlns:a16="http://schemas.microsoft.com/office/drawing/2014/main" id="{C1A17583-9A98-D417-701D-1524C53AD965}"/>
              </a:ext>
            </a:extLst>
          </p:cNvPr>
          <p:cNvSpPr txBox="1"/>
          <p:nvPr/>
        </p:nvSpPr>
        <p:spPr>
          <a:xfrm>
            <a:off x="8760296" y="3231291"/>
            <a:ext cx="331236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</a:rPr>
              <a:t>Real World Platform System</a:t>
            </a:r>
          </a:p>
        </p:txBody>
      </p:sp>
      <p:sp>
        <p:nvSpPr>
          <p:cNvPr id="1077" name="Textfeld 1076">
            <a:extLst>
              <a:ext uri="{FF2B5EF4-FFF2-40B4-BE49-F238E27FC236}">
                <a16:creationId xmlns:a16="http://schemas.microsoft.com/office/drawing/2014/main" id="{E319B903-3C2A-2892-176F-DD3D64FA5D20}"/>
              </a:ext>
            </a:extLst>
          </p:cNvPr>
          <p:cNvSpPr txBox="1"/>
          <p:nvPr/>
        </p:nvSpPr>
        <p:spPr>
          <a:xfrm>
            <a:off x="9145931" y="5177634"/>
            <a:ext cx="242267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latin typeface="Arial" pitchFamily="34" charset="0"/>
              </a:rPr>
              <a:t>Hypothesis: Practitioners have impact on real infrastructure</a:t>
            </a:r>
          </a:p>
        </p:txBody>
      </p:sp>
      <p:sp>
        <p:nvSpPr>
          <p:cNvPr id="1078" name="Textfeld 1077">
            <a:extLst>
              <a:ext uri="{FF2B5EF4-FFF2-40B4-BE49-F238E27FC236}">
                <a16:creationId xmlns:a16="http://schemas.microsoft.com/office/drawing/2014/main" id="{42C18299-F1E1-4BBB-A420-6B52BA72FDCB}"/>
              </a:ext>
            </a:extLst>
          </p:cNvPr>
          <p:cNvSpPr txBox="1"/>
          <p:nvPr/>
        </p:nvSpPr>
        <p:spPr>
          <a:xfrm>
            <a:off x="8121377" y="6237312"/>
            <a:ext cx="3768080" cy="55399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1000" b="0" i="0" dirty="0">
                <a:solidFill>
                  <a:srgbClr val="172B4D"/>
                </a:solidFill>
                <a:effectLst/>
                <a:latin typeface="-apple-system"/>
              </a:rPr>
              <a:t>*Bundesministerium des Innern und für Heimat: OZG-Leitfaden (2022)</a:t>
            </a:r>
            <a:br>
              <a:rPr lang="de-DE" sz="1000" dirty="0"/>
            </a:br>
            <a:endParaRPr lang="en-US" sz="1000" dirty="0"/>
          </a:p>
        </p:txBody>
      </p:sp>
      <p:sp>
        <p:nvSpPr>
          <p:cNvPr id="1079" name="Textfeld 1078">
            <a:extLst>
              <a:ext uri="{FF2B5EF4-FFF2-40B4-BE49-F238E27FC236}">
                <a16:creationId xmlns:a16="http://schemas.microsoft.com/office/drawing/2014/main" id="{0F2EA292-CC44-5FE5-5DC4-7FB98B7AAC19}"/>
              </a:ext>
            </a:extLst>
          </p:cNvPr>
          <p:cNvSpPr txBox="1"/>
          <p:nvPr/>
        </p:nvSpPr>
        <p:spPr>
          <a:xfrm>
            <a:off x="11691409" y="3075292"/>
            <a:ext cx="311696" cy="276999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1200" b="0" i="0" dirty="0">
                <a:solidFill>
                  <a:srgbClr val="172B4D"/>
                </a:solidFill>
                <a:effectLst/>
                <a:latin typeface="-apple-system"/>
              </a:rPr>
              <a:t>*</a:t>
            </a:r>
            <a:endParaRPr lang="en-US" sz="1200" dirty="0"/>
          </a:p>
        </p:txBody>
      </p:sp>
      <p:grpSp>
        <p:nvGrpSpPr>
          <p:cNvPr id="1080" name="Gruppieren 1079">
            <a:extLst>
              <a:ext uri="{FF2B5EF4-FFF2-40B4-BE49-F238E27FC236}">
                <a16:creationId xmlns:a16="http://schemas.microsoft.com/office/drawing/2014/main" id="{287452FB-2509-449E-AD37-756C3A92D555}"/>
              </a:ext>
            </a:extLst>
          </p:cNvPr>
          <p:cNvGrpSpPr/>
          <p:nvPr/>
        </p:nvGrpSpPr>
        <p:grpSpPr>
          <a:xfrm>
            <a:off x="590602" y="1166483"/>
            <a:ext cx="2330236" cy="2266451"/>
            <a:chOff x="254630" y="1921042"/>
            <a:chExt cx="1348779" cy="1021483"/>
          </a:xfrm>
        </p:grpSpPr>
        <p:sp>
          <p:nvSpPr>
            <p:cNvPr id="1081" name="Textfeld 1080">
              <a:extLst>
                <a:ext uri="{FF2B5EF4-FFF2-40B4-BE49-F238E27FC236}">
                  <a16:creationId xmlns:a16="http://schemas.microsoft.com/office/drawing/2014/main" id="{CCA92255-B6A4-AA71-6073-A8215D2DF9A1}"/>
                </a:ext>
              </a:extLst>
            </p:cNvPr>
            <p:cNvSpPr txBox="1"/>
            <p:nvPr/>
          </p:nvSpPr>
          <p:spPr>
            <a:xfrm>
              <a:off x="453136" y="2776068"/>
              <a:ext cx="951766" cy="1664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>
                  <a:latin typeface="Arial" pitchFamily="34" charset="0"/>
                </a:rPr>
                <a:t>GaaPAM</a:t>
              </a:r>
              <a:endParaRPr lang="de-DE" b="1" dirty="0">
                <a:latin typeface="Arial" pitchFamily="34" charset="0"/>
              </a:endParaRPr>
            </a:p>
          </p:txBody>
        </p:sp>
        <p:pic>
          <p:nvPicPr>
            <p:cNvPr id="1082" name="Grafik 1081" descr="Ein Bild, das Text, Screenshot, Monitor, Bildschirm enthält.&#10;&#10;Automatisch generierte Beschreibung">
              <a:extLst>
                <a:ext uri="{FF2B5EF4-FFF2-40B4-BE49-F238E27FC236}">
                  <a16:creationId xmlns:a16="http://schemas.microsoft.com/office/drawing/2014/main" id="{69477FD2-28B2-1C8B-D9D6-ED3C7347C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630" y="1921042"/>
              <a:ext cx="1348779" cy="847875"/>
            </a:xfrm>
            <a:prstGeom prst="rect">
              <a:avLst/>
            </a:prstGeom>
          </p:spPr>
        </p:pic>
      </p:grpSp>
      <p:grpSp>
        <p:nvGrpSpPr>
          <p:cNvPr id="1083" name="Gruppieren 1082">
            <a:extLst>
              <a:ext uri="{FF2B5EF4-FFF2-40B4-BE49-F238E27FC236}">
                <a16:creationId xmlns:a16="http://schemas.microsoft.com/office/drawing/2014/main" id="{8AF56DF3-DB1B-9BBE-B119-D2F3D1A769C6}"/>
              </a:ext>
            </a:extLst>
          </p:cNvPr>
          <p:cNvGrpSpPr/>
          <p:nvPr/>
        </p:nvGrpSpPr>
        <p:grpSpPr>
          <a:xfrm>
            <a:off x="3774610" y="1426976"/>
            <a:ext cx="4336601" cy="1741531"/>
            <a:chOff x="3415584" y="1666493"/>
            <a:chExt cx="4336601" cy="1741531"/>
          </a:xfrm>
        </p:grpSpPr>
        <p:sp>
          <p:nvSpPr>
            <p:cNvPr id="1084" name="Pfeil nach rechts 66">
              <a:extLst>
                <a:ext uri="{FF2B5EF4-FFF2-40B4-BE49-F238E27FC236}">
                  <a16:creationId xmlns:a16="http://schemas.microsoft.com/office/drawing/2014/main" id="{419768B2-B7AC-C771-DE66-13680E3C2FFF}"/>
                </a:ext>
              </a:extLst>
            </p:cNvPr>
            <p:cNvSpPr/>
            <p:nvPr/>
          </p:nvSpPr>
          <p:spPr bwMode="auto">
            <a:xfrm>
              <a:off x="3415584" y="2042079"/>
              <a:ext cx="4336601" cy="984028"/>
            </a:xfrm>
            <a:prstGeom prst="rightArrow">
              <a:avLst/>
            </a:prstGeom>
            <a:solidFill>
              <a:schemeClr val="accent4">
                <a:lumMod val="90000"/>
                <a:lumOff val="10000"/>
                <a:alpha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bg1"/>
                  </a:solidFill>
                  <a:cs typeface="Arial" pitchFamily="34" charset="0"/>
                </a:rPr>
                <a:t>Impact</a:t>
              </a:r>
            </a:p>
          </p:txBody>
        </p:sp>
        <p:pic>
          <p:nvPicPr>
            <p:cNvPr id="1085" name="Grafik 1084" descr="Blitz mit einfarbiger Füllung">
              <a:extLst>
                <a:ext uri="{FF2B5EF4-FFF2-40B4-BE49-F238E27FC236}">
                  <a16:creationId xmlns:a16="http://schemas.microsoft.com/office/drawing/2014/main" id="{B3D981E8-1D9A-FEFF-0CBB-65E1B8868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63952" y="1666493"/>
              <a:ext cx="1741531" cy="1741531"/>
            </a:xfrm>
            <a:prstGeom prst="rect">
              <a:avLst/>
            </a:prstGeom>
          </p:spPr>
        </p:pic>
      </p:grpSp>
      <p:pic>
        <p:nvPicPr>
          <p:cNvPr id="1086" name="Picture 2" descr="2 Grundlagen für die Umsetzung des Onlinezugangsgesetzes - OZG-Leitfaden -  OZG-Leitfaden">
            <a:extLst>
              <a:ext uri="{FF2B5EF4-FFF2-40B4-BE49-F238E27FC236}">
                <a16:creationId xmlns:a16="http://schemas.microsoft.com/office/drawing/2014/main" id="{10DC7F27-3CCE-FFE6-C408-474B0A82F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936" y="1263685"/>
            <a:ext cx="3521287" cy="206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8094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1103 Matthes Deutsche Folienvorlage (breit).potx" id="{797E3055-EF26-4B20-9ED8-5B1EF4832DAD}" vid="{40E147F4-7733-44AD-9066-08DC2245D498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26D7D5820B0142ADD00DAB25520E5A" ma:contentTypeVersion="2" ma:contentTypeDescription="Create a new document." ma:contentTypeScope="" ma:versionID="1ab2c244c0ca03393d376c97d6578f59">
  <xsd:schema xmlns:xsd="http://www.w3.org/2001/XMLSchema" xmlns:xs="http://www.w3.org/2001/XMLSchema" xmlns:p="http://schemas.microsoft.com/office/2006/metadata/properties" xmlns:ns2="94a240be-414d-41e2-80fd-69705ff33e74" targetNamespace="http://schemas.microsoft.com/office/2006/metadata/properties" ma:root="true" ma:fieldsID="81753a3bf3bb6d33a7385a7ddc3c52df" ns2:_="">
    <xsd:import namespace="94a240be-414d-41e2-80fd-69705ff33e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240be-414d-41e2-80fd-69705ff33e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2ADEF3-F04D-43E8-8357-7B5870DACB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957EB8-10C6-49C8-ACEB-B38EBF4597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a240be-414d-41e2-80fd-69705ff33e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BDC164-5443-47E6-933C-726D5DC237A4}">
  <ds:schemaRefs>
    <ds:schemaRef ds:uri="94a240be-414d-41e2-80fd-69705ff33e74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Slides sebis 2013 2</Template>
  <TotalTime>0</TotalTime>
  <Words>2815</Words>
  <Application>Microsoft Office PowerPoint</Application>
  <PresentationFormat>Breitbild</PresentationFormat>
  <Paragraphs>700</Paragraphs>
  <Slides>28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6" baseType="lpstr">
      <vt:lpstr>-apple-system</vt:lpstr>
      <vt:lpstr>Arial</vt:lpstr>
      <vt:lpstr>Arial Unicode MS</vt:lpstr>
      <vt:lpstr>Helvetica Neue</vt:lpstr>
      <vt:lpstr>Inter</vt:lpstr>
      <vt:lpstr>TUM Neue Helvetica 75 Bold</vt:lpstr>
      <vt:lpstr>Wingdings</vt:lpstr>
      <vt:lpstr>Slides sebis 2013 2</vt:lpstr>
      <vt:lpstr>Evaluating the adoption of the Government as a Platform Analysis Method by practitioners</vt:lpstr>
      <vt:lpstr>Overview</vt:lpstr>
      <vt:lpstr>What is Government as a Platform (GaaP)?</vt:lpstr>
      <vt:lpstr>Motivation: Why Government as a Platform (GaaP)?</vt:lpstr>
      <vt:lpstr>Motivation: Why Government as a Platform (GaaP)?</vt:lpstr>
      <vt:lpstr>Motivation: The Government as a Platform Analysis Method (GaaPAM)</vt:lpstr>
      <vt:lpstr>The evaluation of GaaPAM</vt:lpstr>
      <vt:lpstr>Complication: How to evaluate the impact on the real-world platform system of GaaPAM?</vt:lpstr>
      <vt:lpstr>Resolution: Measuring the impact of GaaPAM through suitable proxy</vt:lpstr>
      <vt:lpstr>Resolution: Development of Evaluation Concept – Data Collection</vt:lpstr>
      <vt:lpstr>Methodology &amp; Expected Results: How to achieve this?</vt:lpstr>
      <vt:lpstr>First Results: Evaluation Concept</vt:lpstr>
      <vt:lpstr>First Results: As of today </vt:lpstr>
      <vt:lpstr>Timeline</vt:lpstr>
      <vt:lpstr>References</vt:lpstr>
      <vt:lpstr>PowerPoint-Präsentation</vt:lpstr>
      <vt:lpstr>Motivation: Why Government as a Platform (GaaP)?</vt:lpstr>
      <vt:lpstr>Motivation: Why Government as a Platform (GaaP)?</vt:lpstr>
      <vt:lpstr>Resolution</vt:lpstr>
      <vt:lpstr>Motivation: Why Government as a Platform Analysis Method (GaaPAM)?</vt:lpstr>
      <vt:lpstr>Expected Results: Evaluation Concept </vt:lpstr>
      <vt:lpstr>Resolution: Development of an adequate Evaluation Methodology to capture the impact of the GaaP-Method on the infrastructure platfomization process</vt:lpstr>
      <vt:lpstr>Resolution (2): Implications for the Development of such Evaluation Methodology</vt:lpstr>
      <vt:lpstr>Complication: Generally, DSR lacks a set of concrete methodologies &amp; concepts for the evaluation of such research</vt:lpstr>
      <vt:lpstr>Expected results</vt:lpstr>
      <vt:lpstr>Resolution: Concrete evaluation concept for assessing validity of GaaPAF in a reliable manner</vt:lpstr>
      <vt:lpstr>Methodology: How to build such concept that can evaluate GaaPAF: enabling the transformation of existing infrastructure towards a platform</vt:lpstr>
      <vt:lpstr>Use the sebis visual language  (shapes, fonts, colors, sizes “Schnellformatvorlagen”)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Copyright sebis</dc:description>
  <cp:lastModifiedBy/>
  <cp:revision>1</cp:revision>
  <dcterms:created xsi:type="dcterms:W3CDTF">2018-05-28T10:11:20Z</dcterms:created>
  <dcterms:modified xsi:type="dcterms:W3CDTF">2022-11-21T09:50:55Z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0x010100B826D7D5820B0142ADD00DAB25520E5A</vt:lpwstr>
  </property>
</Properties>
</file>