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comments/modernComment_2E1_C4807AEF.xml" ContentType="application/vnd.ms-powerpoint.comments+xml"/>
  <Override PartName="/ppt/notesSlides/notesSlide27.xml" ContentType="application/vnd.openxmlformats-officedocument.presentationml.notesSlide+xml"/>
  <Override PartName="/ppt/comments/modernComment_2E3_311C373B.xml" ContentType="application/vnd.ms-powerpoint.comments+xml"/>
  <Override PartName="/ppt/notesSlides/notesSlide28.xml" ContentType="application/vnd.openxmlformats-officedocument.presentationml.notesSlide+xml"/>
  <Override PartName="/ppt/comments/modernComment_2DE_5D4EDB1.xml" ContentType="application/vnd.ms-powerpoint.comments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trictFirstAndLastChars="0" saveSubsetFonts="1">
  <p:sldMasterIdLst>
    <p:sldMasterId id="2147483725" r:id="rId4"/>
  </p:sldMasterIdLst>
  <p:notesMasterIdLst>
    <p:notesMasterId r:id="rId43"/>
  </p:notesMasterIdLst>
  <p:handoutMasterIdLst>
    <p:handoutMasterId r:id="rId44"/>
  </p:handoutMasterIdLst>
  <p:sldIdLst>
    <p:sldId id="721" r:id="rId5"/>
    <p:sldId id="672" r:id="rId6"/>
    <p:sldId id="756" r:id="rId7"/>
    <p:sldId id="753" r:id="rId8"/>
    <p:sldId id="740" r:id="rId9"/>
    <p:sldId id="755" r:id="rId10"/>
    <p:sldId id="772" r:id="rId11"/>
    <p:sldId id="726" r:id="rId12"/>
    <p:sldId id="761" r:id="rId13"/>
    <p:sldId id="764" r:id="rId14"/>
    <p:sldId id="767" r:id="rId15"/>
    <p:sldId id="765" r:id="rId16"/>
    <p:sldId id="768" r:id="rId17"/>
    <p:sldId id="769" r:id="rId18"/>
    <p:sldId id="766" r:id="rId19"/>
    <p:sldId id="776" r:id="rId20"/>
    <p:sldId id="781" r:id="rId21"/>
    <p:sldId id="782" r:id="rId22"/>
    <p:sldId id="730" r:id="rId23"/>
    <p:sldId id="673" r:id="rId24"/>
    <p:sldId id="780" r:id="rId25"/>
    <p:sldId id="760" r:id="rId26"/>
    <p:sldId id="773" r:id="rId27"/>
    <p:sldId id="763" r:id="rId28"/>
    <p:sldId id="762" r:id="rId29"/>
    <p:sldId id="749" r:id="rId30"/>
    <p:sldId id="745" r:id="rId31"/>
    <p:sldId id="747" r:id="rId32"/>
    <p:sldId id="737" r:id="rId33"/>
    <p:sldId id="739" r:id="rId34"/>
    <p:sldId id="734" r:id="rId35"/>
    <p:sldId id="724" r:id="rId36"/>
    <p:sldId id="725" r:id="rId37"/>
    <p:sldId id="728" r:id="rId38"/>
    <p:sldId id="727" r:id="rId39"/>
    <p:sldId id="729" r:id="rId40"/>
    <p:sldId id="733" r:id="rId41"/>
    <p:sldId id="694" r:id="rId42"/>
  </p:sldIdLst>
  <p:sldSz cx="12192000" cy="6858000"/>
  <p:notesSz cx="7099300" cy="10234613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Helvetica Neue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Helvetica Neue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Helvetica Neue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Helvetica Neue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Helvetica Neue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Helvetica Neue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Helvetica Neue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Helvetica Neue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Helvetica Neue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orient="horz" pos="618" userDrawn="1">
          <p15:clr>
            <a:srgbClr val="A4A3A4"/>
          </p15:clr>
        </p15:guide>
        <p15:guide id="3" orient="horz" pos="4042" userDrawn="1">
          <p15:clr>
            <a:srgbClr val="A4A3A4"/>
          </p15:clr>
        </p15:guide>
        <p15:guide id="4" pos="7499" userDrawn="1">
          <p15:clr>
            <a:srgbClr val="A4A3A4"/>
          </p15:clr>
        </p15:guide>
        <p15:guide id="5" pos="211" userDrawn="1">
          <p15:clr>
            <a:srgbClr val="A4A3A4"/>
          </p15:clr>
        </p15:guide>
        <p15:guide id="6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or" initials="M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Autor" initials="A" lastIdx="0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C0C0"/>
    <a:srgbClr val="000000"/>
    <a:srgbClr val="0065BD"/>
    <a:srgbClr val="41BEFF"/>
    <a:srgbClr val="FF8000"/>
    <a:srgbClr val="CB6C1D"/>
    <a:srgbClr val="ECE8C2"/>
    <a:srgbClr val="91AC6B"/>
    <a:srgbClr val="074F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Designformatvorlage 1 - Akz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93296810-A885-4BE3-A3E7-6D5BEEA58F35}" styleName="Mittlere Formatvorlage 2 - Akz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940675A-B579-460E-94D1-54222C63F5DA}" styleName="Keine Formatvorlage, Tabellengitternetz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016" autoAdjust="0"/>
    <p:restoredTop sz="95662" autoAdjust="0"/>
  </p:normalViewPr>
  <p:slideViewPr>
    <p:cSldViewPr>
      <p:cViewPr varScale="1">
        <p:scale>
          <a:sx n="84" d="100"/>
          <a:sy n="84" d="100"/>
        </p:scale>
        <p:origin x="874" y="31"/>
      </p:cViewPr>
      <p:guideLst>
        <p:guide orient="horz" pos="2160"/>
        <p:guide orient="horz" pos="618"/>
        <p:guide orient="horz" pos="4042"/>
        <p:guide pos="7499"/>
        <p:guide pos="211"/>
        <p:guide pos="3840"/>
      </p:guideLst>
    </p:cSldViewPr>
  </p:slideViewPr>
  <p:outlineViewPr>
    <p:cViewPr>
      <p:scale>
        <a:sx n="33" d="100"/>
        <a:sy n="33" d="100"/>
      </p:scale>
      <p:origin x="0" y="3909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01" d="100"/>
          <a:sy n="101" d="100"/>
        </p:scale>
        <p:origin x="-2532" y="-108"/>
      </p:cViewPr>
      <p:guideLst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viewProps" Target="viewProps.xml"/><Relationship Id="rId50" Type="http://schemas.microsoft.com/office/2018/10/relationships/authors" Target="author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notesMaster" Target="notesMasters/notesMaster1.xml"/><Relationship Id="rId48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presProps" Target="presProp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/Relationships>
</file>

<file path=ppt/comments/modernComment_2DE_5D4EDB1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BB242762-672C-43F1-9DAB-1F09AB5021AD}" authorId="{00000000-0000-0000-0000-000000000000}" created="2022-09-20T18:55:45.516">
    <pc:sldMkLst xmlns:pc="http://schemas.microsoft.com/office/powerpoint/2013/main/command">
      <pc:docMk/>
      <pc:sldMk cId="97840561" sldId="734"/>
    </pc:sldMkLst>
    <p188:txBody>
      <a:bodyPr/>
      <a:lstStyle/>
      <a:p>
        <a:r>
          <a:rPr lang="de-DE"/>
          <a:t>Die Outcomes sind ja im Prinzip die Antwort auf die 3 RQs. Deshalb auch entsprechend nah an RQs formuliert. Labeling als Artifacts, okay?</a:t>
        </a:r>
      </a:p>
    </p188:txBody>
  </p188:cm>
</p188:cmLst>
</file>

<file path=ppt/comments/modernComment_2E1_C4807AEF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0467EF57-CD28-4013-98CD-91FE47DE09DB}" authorId="{00000000-0000-0000-0000-000000000000}" created="2022-09-23T09:58:42.640">
    <pc:sldMkLst xmlns:pc="http://schemas.microsoft.com/office/powerpoint/2013/main/command">
      <pc:docMk/>
      <pc:sldMk cId="3925268643" sldId="735"/>
    </pc:sldMkLst>
    <p188:txBody>
      <a:bodyPr/>
      <a:lstStyle/>
      <a:p>
        <a:r>
          <a:rPr lang="de-DE"/>
          <a:t>Ein bisschen repetitiv, oder okay?</a:t>
        </a:r>
      </a:p>
    </p188:txBody>
  </p188:cm>
</p188:cmLst>
</file>

<file path=ppt/comments/modernComment_2E3_311C373B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DEE375C0-8C4A-4476-A95E-D7604B7AD5E8}" authorId="{00000000-0000-0000-0000-000000000000}" created="2022-10-03T06:46:46.379">
    <pc:sldMkLst xmlns:pc="http://schemas.microsoft.com/office/powerpoint/2013/main/command">
      <pc:docMk/>
      <pc:sldMk cId="823932731" sldId="739"/>
    </pc:sldMkLst>
    <p188:txBody>
      <a:bodyPr/>
      <a:lstStyle/>
      <a:p>
        <a:r>
          <a:rPr lang="de-DE"/>
          <a:t>Versucht wie besprochen die GaaPAM Darstellung zu erstellen. Wenn die nicht passt, könntest du mir auch deine geben (wenn du möchtest). Dann kann ich auch diese verwenden.</a:t>
        </a:r>
      </a:p>
    </p188:txBody>
  </p188:cm>
</p188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25568" y="189833"/>
            <a:ext cx="3496595" cy="512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0" tIns="49521" rIns="99040" bIns="49521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300">
                <a:latin typeface="TUM Neue Helvetica 55 Regular" charset="0"/>
                <a:cs typeface="+mn-cs"/>
              </a:defRPr>
            </a:lvl1pPr>
          </a:lstStyle>
          <a:p>
            <a:pPr>
              <a:defRPr/>
            </a:pPr>
            <a:endParaRPr lang="de-DE" dirty="0">
              <a:latin typeface="Arial Unicode MS" pitchFamily="34" charset="-128"/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338830" y="189833"/>
            <a:ext cx="2208376" cy="512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0" tIns="49521" rIns="99040" bIns="49521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300">
                <a:latin typeface="TUM Neue Helvetica 55 Regular" charset="0"/>
                <a:cs typeface="+mn-cs"/>
              </a:defRPr>
            </a:lvl1pPr>
          </a:lstStyle>
          <a:p>
            <a:pPr>
              <a:defRPr/>
            </a:pPr>
            <a:endParaRPr lang="de-DE" dirty="0">
              <a:latin typeface="Arial Unicode MS" pitchFamily="34" charset="-128"/>
            </a:endParaRPr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2392"/>
            <a:ext cx="3077137" cy="512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0" tIns="49521" rIns="99040" bIns="49521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300">
                <a:latin typeface="TUM Neue Helvetica 55 Regular" charset="0"/>
                <a:cs typeface="+mn-cs"/>
              </a:defRPr>
            </a:lvl1pPr>
          </a:lstStyle>
          <a:p>
            <a:pPr>
              <a:defRPr/>
            </a:pPr>
            <a:endParaRPr lang="de-DE" dirty="0">
              <a:latin typeface="Arial Unicode MS" pitchFamily="34" charset="-128"/>
            </a:endParaRPr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163" y="9722392"/>
            <a:ext cx="3077137" cy="512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0" tIns="49521" rIns="99040" bIns="49521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300">
                <a:latin typeface="TUM Neue Helvetica 55 Regular" charset="0"/>
                <a:cs typeface="+mn-cs"/>
              </a:defRPr>
            </a:lvl1pPr>
          </a:lstStyle>
          <a:p>
            <a:pPr>
              <a:defRPr/>
            </a:pPr>
            <a:fld id="{6F17E718-27D7-4FA6-ACF7-4EB047CCD802}" type="slidenum">
              <a:rPr lang="de-DE">
                <a:latin typeface="Arial Unicode MS" pitchFamily="34" charset="-128"/>
              </a:rPr>
              <a:pPr>
                <a:defRPr/>
              </a:pPr>
              <a:t>‹Nr.›</a:t>
            </a:fld>
            <a:endParaRPr lang="de-DE" dirty="0">
              <a:latin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919594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7137" cy="512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0" tIns="49521" rIns="99040" bIns="49521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300">
                <a:latin typeface="Arial Unicode MS" pitchFamily="34" charset="-128"/>
                <a:cs typeface="+mn-cs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163" y="0"/>
            <a:ext cx="3077137" cy="512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0" tIns="49521" rIns="99040" bIns="49521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300">
                <a:latin typeface="Arial Unicode MS" pitchFamily="34" charset="-128"/>
                <a:cs typeface="+mn-cs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29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41288" y="769938"/>
            <a:ext cx="6816725" cy="3835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6685" y="4862015"/>
            <a:ext cx="5205932" cy="4605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0" tIns="49521" rIns="99040" bIns="4952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dirty="0"/>
              <a:t>Mastertextformat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  <a:p>
            <a:pPr lvl="3"/>
            <a:r>
              <a:rPr lang="de-DE" noProof="0" dirty="0"/>
              <a:t>Vierte Ebene</a:t>
            </a:r>
          </a:p>
          <a:p>
            <a:pPr lvl="4"/>
            <a:r>
              <a:rPr lang="de-DE" noProof="0" dirty="0"/>
              <a:t>Fünfte Ebene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2392"/>
            <a:ext cx="3077137" cy="512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0" tIns="49521" rIns="99040" bIns="49521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300">
                <a:latin typeface="Arial Unicode MS" pitchFamily="34" charset="-128"/>
                <a:cs typeface="+mn-cs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163" y="9722392"/>
            <a:ext cx="3077137" cy="512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0" tIns="49521" rIns="99040" bIns="49521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300">
                <a:latin typeface="Arial Unicode MS" pitchFamily="34" charset="-128"/>
                <a:cs typeface="+mn-cs"/>
              </a:defRPr>
            </a:lvl1pPr>
          </a:lstStyle>
          <a:p>
            <a:pPr>
              <a:defRPr/>
            </a:pPr>
            <a:fld id="{D1CBFA17-2001-43FC-BD93-086B619BC2A9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3244729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Unicode MS" pitchFamily="34" charset="-128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Unicode MS" pitchFamily="34" charset="-128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Unicode MS" pitchFamily="34" charset="-128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Unicode MS" pitchFamily="34" charset="-128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Unicode MS" pitchFamily="34" charset="-128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41288" y="769938"/>
            <a:ext cx="6816725" cy="38354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CBFA17-2001-43FC-BD93-086B619BC2A9}" type="slidenum">
              <a:rPr lang="de-DE" smtClean="0"/>
              <a:pPr>
                <a:defRPr/>
              </a:pPr>
              <a:t>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785376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CBFA17-2001-43FC-BD93-086B619BC2A9}" type="slidenum">
              <a:rPr lang="de-DE" smtClean="0"/>
              <a:pPr>
                <a:defRPr/>
              </a:pPr>
              <a:t>11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796148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CBFA17-2001-43FC-BD93-086B619BC2A9}" type="slidenum">
              <a:rPr lang="de-DE" smtClean="0"/>
              <a:pPr>
                <a:defRPr/>
              </a:pPr>
              <a:t>12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93793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CBFA17-2001-43FC-BD93-086B619BC2A9}" type="slidenum">
              <a:rPr lang="de-DE" smtClean="0"/>
              <a:pPr>
                <a:defRPr/>
              </a:pPr>
              <a:t>13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4966197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CBFA17-2001-43FC-BD93-086B619BC2A9}" type="slidenum">
              <a:rPr lang="de-DE" smtClean="0"/>
              <a:pPr>
                <a:defRPr/>
              </a:pPr>
              <a:t>14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7428935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CBFA17-2001-43FC-BD93-086B619BC2A9}" type="slidenum">
              <a:rPr lang="de-DE" smtClean="0"/>
              <a:pPr>
                <a:defRPr/>
              </a:pPr>
              <a:t>15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3121371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CBFA17-2001-43FC-BD93-086B619BC2A9}" type="slidenum">
              <a:rPr lang="de-DE" smtClean="0"/>
              <a:pPr>
                <a:defRPr/>
              </a:pPr>
              <a:t>16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7115903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CBFA17-2001-43FC-BD93-086B619BC2A9}" type="slidenum">
              <a:rPr lang="de-DE" smtClean="0"/>
              <a:pPr>
                <a:defRPr/>
              </a:pPr>
              <a:t>17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8884515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41288" y="769938"/>
            <a:ext cx="6816725" cy="38354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CBFA17-2001-43FC-BD93-086B619BC2A9}" type="slidenum">
              <a:rPr lang="de-DE" smtClean="0"/>
              <a:pPr>
                <a:defRPr/>
              </a:pPr>
              <a:t>20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1993744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CBFA17-2001-43FC-BD93-086B619BC2A9}" type="slidenum">
              <a:rPr lang="de-DE" smtClean="0"/>
              <a:pPr>
                <a:defRPr/>
              </a:pPr>
              <a:t>21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6047599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CBFA17-2001-43FC-BD93-086B619BC2A9}" type="slidenum">
              <a:rPr lang="de-DE" smtClean="0"/>
              <a:pPr>
                <a:defRPr/>
              </a:pPr>
              <a:t>22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11795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CBFA17-2001-43FC-BD93-086B619BC2A9}" type="slidenum">
              <a:rPr lang="de-DE" smtClean="0"/>
              <a:pPr>
                <a:defRPr/>
              </a:pPr>
              <a:t>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6475306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CBFA17-2001-43FC-BD93-086B619BC2A9}" type="slidenum">
              <a:rPr lang="de-DE" smtClean="0"/>
              <a:pPr>
                <a:defRPr/>
              </a:pPr>
              <a:t>23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2487374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CBFA17-2001-43FC-BD93-086B619BC2A9}" type="slidenum">
              <a:rPr lang="de-DE" smtClean="0"/>
              <a:pPr>
                <a:defRPr/>
              </a:pPr>
              <a:t>24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8427100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CBFA17-2001-43FC-BD93-086B619BC2A9}" type="slidenum">
              <a:rPr lang="de-DE" smtClean="0"/>
              <a:pPr>
                <a:defRPr/>
              </a:pPr>
              <a:t>25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9425538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CBFA17-2001-43FC-BD93-086B619BC2A9}" type="slidenum">
              <a:rPr lang="de-DE" smtClean="0"/>
              <a:pPr>
                <a:defRPr/>
              </a:pPr>
              <a:t>26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3627824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CBFA17-2001-43FC-BD93-086B619BC2A9}" type="slidenum">
              <a:rPr lang="de-DE" smtClean="0"/>
              <a:pPr>
                <a:defRPr/>
              </a:pPr>
              <a:t>27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5518827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CBFA17-2001-43FC-BD93-086B619BC2A9}" type="slidenum">
              <a:rPr lang="de-DE" smtClean="0"/>
              <a:pPr>
                <a:defRPr/>
              </a:pPr>
              <a:t>28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5116403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CBFA17-2001-43FC-BD93-086B619BC2A9}" type="slidenum">
              <a:rPr lang="de-DE" smtClean="0"/>
              <a:pPr>
                <a:defRPr/>
              </a:pPr>
              <a:t>29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4359874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CBFA17-2001-43FC-BD93-086B619BC2A9}" type="slidenum">
              <a:rPr lang="de-DE" smtClean="0"/>
              <a:pPr>
                <a:defRPr/>
              </a:pPr>
              <a:t>30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3092522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CBFA17-2001-43FC-BD93-086B619BC2A9}" type="slidenum">
              <a:rPr lang="de-DE" smtClean="0"/>
              <a:pPr>
                <a:defRPr/>
              </a:pPr>
              <a:t>31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9118831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CBFA17-2001-43FC-BD93-086B619BC2A9}" type="slidenum">
              <a:rPr lang="de-DE" smtClean="0"/>
              <a:pPr>
                <a:defRPr/>
              </a:pPr>
              <a:t>32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668937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CBFA17-2001-43FC-BD93-086B619BC2A9}" type="slidenum">
              <a:rPr lang="de-DE" smtClean="0"/>
              <a:pPr>
                <a:defRPr/>
              </a:pPr>
              <a:t>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554618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CBFA17-2001-43FC-BD93-086B619BC2A9}" type="slidenum">
              <a:rPr lang="de-DE" smtClean="0"/>
              <a:pPr>
                <a:defRPr/>
              </a:pPr>
              <a:t>33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0600299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CBFA17-2001-43FC-BD93-086B619BC2A9}" type="slidenum">
              <a:rPr lang="de-DE" smtClean="0"/>
              <a:pPr>
                <a:defRPr/>
              </a:pPr>
              <a:t>34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675342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CBFA17-2001-43FC-BD93-086B619BC2A9}" type="slidenum">
              <a:rPr lang="de-DE" smtClean="0"/>
              <a:pPr>
                <a:defRPr/>
              </a:pPr>
              <a:t>35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910956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CBFA17-2001-43FC-BD93-086B619BC2A9}" type="slidenum">
              <a:rPr lang="de-DE" smtClean="0"/>
              <a:pPr>
                <a:defRPr/>
              </a:pPr>
              <a:t>36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1115598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CBFA17-2001-43FC-BD93-086B619BC2A9}" type="slidenum">
              <a:rPr lang="de-DE" smtClean="0"/>
              <a:pPr>
                <a:defRPr/>
              </a:pPr>
              <a:t>37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776069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41288" y="769938"/>
            <a:ext cx="6816725" cy="38354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CBFA17-2001-43FC-BD93-086B619BC2A9}" type="slidenum">
              <a:rPr lang="de-DE" smtClean="0"/>
              <a:pPr>
                <a:defRPr/>
              </a:pPr>
              <a:t>38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641888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CBFA17-2001-43FC-BD93-086B619BC2A9}" type="slidenum">
              <a:rPr lang="de-DE" smtClean="0"/>
              <a:pPr>
                <a:defRPr/>
              </a:pPr>
              <a:t>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388109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CBFA17-2001-43FC-BD93-086B619BC2A9}" type="slidenum">
              <a:rPr lang="de-DE" smtClean="0"/>
              <a:pPr>
                <a:defRPr/>
              </a:pPr>
              <a:t>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879140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CBFA17-2001-43FC-BD93-086B619BC2A9}" type="slidenum">
              <a:rPr lang="de-DE" smtClean="0"/>
              <a:pPr>
                <a:defRPr/>
              </a:pPr>
              <a:t>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634519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CBFA17-2001-43FC-BD93-086B619BC2A9}" type="slidenum">
              <a:rPr lang="de-DE" smtClean="0"/>
              <a:pPr>
                <a:defRPr/>
              </a:pPr>
              <a:t>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590248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CBFA17-2001-43FC-BD93-086B619BC2A9}" type="slidenum">
              <a:rPr lang="de-DE" smtClean="0"/>
              <a:pPr>
                <a:defRPr/>
              </a:pPr>
              <a:t>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808796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CBFA17-2001-43FC-BD93-086B619BC2A9}" type="slidenum">
              <a:rPr lang="de-DE" smtClean="0"/>
              <a:pPr>
                <a:defRPr/>
              </a:pPr>
              <a:t>10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785248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hyperlink" Target="http://wwwmatthes.in.tum.de/" TargetMode="External"/><Relationship Id="rId4" Type="http://schemas.openxmlformats.org/officeDocument/2006/relationships/image" Target="../media/image6.gi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7616" y="2"/>
            <a:ext cx="12192000" cy="6857999"/>
          </a:xfrm>
          <a:prstGeom prst="rect">
            <a:avLst/>
          </a:prstGeom>
        </p:spPr>
      </p:pic>
      <p:sp>
        <p:nvSpPr>
          <p:cNvPr id="10" name="Rechteck 9"/>
          <p:cNvSpPr/>
          <p:nvPr userDrawn="1"/>
        </p:nvSpPr>
        <p:spPr>
          <a:xfrm>
            <a:off x="0" y="0"/>
            <a:ext cx="12192000" cy="4196080"/>
          </a:xfrm>
          <a:prstGeom prst="rect">
            <a:avLst/>
          </a:prstGeom>
          <a:gradFill flip="none" rotWithShape="1">
            <a:gsLst>
              <a:gs pos="23000">
                <a:schemeClr val="bg1">
                  <a:alpha val="85000"/>
                </a:schemeClr>
              </a:gs>
              <a:gs pos="93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4000"/>
              </a:lnSpc>
            </a:pPr>
            <a:endParaRPr lang="en-US" dirty="0"/>
          </a:p>
        </p:txBody>
      </p:sp>
      <p:sp>
        <p:nvSpPr>
          <p:cNvPr id="17" name="Titel 1"/>
          <p:cNvSpPr>
            <a:spLocks noGrp="1"/>
          </p:cNvSpPr>
          <p:nvPr>
            <p:ph type="title" hasCustomPrompt="1"/>
          </p:nvPr>
        </p:nvSpPr>
        <p:spPr>
          <a:xfrm>
            <a:off x="431371" y="3538641"/>
            <a:ext cx="11432843" cy="6797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tIns="144000" bIns="72000" anchor="b" anchorCtr="0">
            <a:spAutoFit/>
          </a:bodyPr>
          <a:lstStyle>
            <a:lvl1pPr marL="180000" algn="l">
              <a:defRPr sz="3000" b="0" i="0" baseline="0">
                <a:solidFill>
                  <a:schemeClr val="tx2"/>
                </a:solidFill>
                <a:latin typeface="+mj-lt"/>
                <a:cs typeface="Arial"/>
              </a:defRPr>
            </a:lvl1pPr>
          </a:lstStyle>
          <a:p>
            <a:r>
              <a:rPr lang="de-DE" noProof="0" dirty="0"/>
              <a:t>Titel bearbeiten</a:t>
            </a:r>
          </a:p>
        </p:txBody>
      </p:sp>
      <p:sp>
        <p:nvSpPr>
          <p:cNvPr id="22" name="Textplatzhalt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372" y="4211796"/>
            <a:ext cx="11432841" cy="33855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square">
            <a:spAutoFit/>
          </a:bodyPr>
          <a:lstStyle>
            <a:lvl1pPr marL="180000" indent="0">
              <a:buFontTx/>
              <a:buNone/>
              <a:defRPr sz="1600" b="0" baseline="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 noProof="0" dirty="0"/>
              <a:t>Name des Vortragenden, Datum, Ort</a:t>
            </a:r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1371" y="398812"/>
            <a:ext cx="997527" cy="320040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5861" y="398812"/>
            <a:ext cx="606858" cy="320055"/>
          </a:xfrm>
          <a:prstGeom prst="rect">
            <a:avLst/>
          </a:prstGeom>
        </p:spPr>
      </p:pic>
      <p:sp>
        <p:nvSpPr>
          <p:cNvPr id="25" name="Textfeld 24"/>
          <p:cNvSpPr txBox="1"/>
          <p:nvPr userDrawn="1"/>
        </p:nvSpPr>
        <p:spPr>
          <a:xfrm>
            <a:off x="425454" y="4643381"/>
            <a:ext cx="11438759" cy="122529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lIns="252000" tIns="180000" rIns="180000" bIns="180000" rtlCol="0">
            <a:spAutoFit/>
          </a:bodyPr>
          <a:lstStyle/>
          <a:p>
            <a:pPr marL="0" indent="0"/>
            <a:r>
              <a:rPr lang="en-US" sz="1400" b="0" i="0" kern="1200" noProof="1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+mn-ea"/>
                <a:cs typeface="Arial"/>
              </a:rPr>
              <a:t>Chair of</a:t>
            </a:r>
            <a:r>
              <a:rPr lang="en-US" sz="1400" b="0" i="0" kern="1200" baseline="0" noProof="1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+mn-ea"/>
                <a:cs typeface="Arial"/>
              </a:rPr>
              <a:t> </a:t>
            </a:r>
            <a:r>
              <a:rPr lang="en-US" sz="1400" b="0" i="0" kern="1200" noProof="1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+mn-ea"/>
                <a:cs typeface="Arial"/>
              </a:rPr>
              <a:t>Software</a:t>
            </a:r>
            <a:r>
              <a:rPr lang="en-US" sz="1400" b="0" i="0" kern="1200" baseline="0" noProof="1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+mn-ea"/>
                <a:cs typeface="Arial"/>
              </a:rPr>
              <a:t> Engineering for Business Information Systems </a:t>
            </a:r>
            <a:r>
              <a:rPr lang="en-US" sz="1400" b="0" i="0" kern="1200" noProof="1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+mn-ea"/>
                <a:cs typeface="Arial"/>
              </a:rPr>
              <a:t>(sebis) </a:t>
            </a:r>
          </a:p>
          <a:p>
            <a:pPr marL="0" indent="0"/>
            <a:r>
              <a:rPr lang="en-US" sz="1400" b="0" i="0" kern="1200" noProof="1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+mn-ea"/>
                <a:cs typeface="Arial"/>
              </a:rPr>
              <a:t>Faculty of</a:t>
            </a:r>
            <a:r>
              <a:rPr lang="en-US" sz="1400" b="0" i="0" kern="1200" baseline="0" noProof="1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+mn-ea"/>
                <a:cs typeface="Arial"/>
              </a:rPr>
              <a:t> </a:t>
            </a:r>
            <a:r>
              <a:rPr lang="en-US" sz="1400" b="0" i="0" kern="1200" noProof="1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+mn-ea"/>
                <a:cs typeface="Arial"/>
              </a:rPr>
              <a:t>Informatics</a:t>
            </a:r>
          </a:p>
          <a:p>
            <a:pPr marL="0" indent="0"/>
            <a:r>
              <a:rPr lang="de-DE" sz="1400" b="0" i="0" kern="1200" noProof="1">
                <a:solidFill>
                  <a:schemeClr val="bg1">
                    <a:lumMod val="50000"/>
                  </a:schemeClr>
                </a:solidFill>
                <a:latin typeface="Arial" charset="0"/>
                <a:ea typeface="+mn-ea"/>
                <a:cs typeface="Arial"/>
              </a:rPr>
              <a:t>Technische</a:t>
            </a:r>
            <a:r>
              <a:rPr lang="de-DE" sz="1400" b="0" i="0" kern="1200" baseline="0" noProof="1">
                <a:solidFill>
                  <a:schemeClr val="bg1">
                    <a:lumMod val="50000"/>
                  </a:schemeClr>
                </a:solidFill>
                <a:latin typeface="Arial" charset="0"/>
                <a:ea typeface="+mn-ea"/>
                <a:cs typeface="Arial"/>
              </a:rPr>
              <a:t> Universität München</a:t>
            </a:r>
            <a:endParaRPr lang="de-DE" sz="1400" b="0" i="0" kern="1200" noProof="1">
              <a:solidFill>
                <a:schemeClr val="bg1">
                  <a:lumMod val="50000"/>
                </a:schemeClr>
              </a:solidFill>
              <a:latin typeface="Arial" charset="0"/>
              <a:ea typeface="+mn-ea"/>
              <a:cs typeface="Arial"/>
            </a:endParaRPr>
          </a:p>
          <a:p>
            <a:pPr marL="0" indent="0" algn="l" rtl="0" fontAlgn="base">
              <a:spcBef>
                <a:spcPct val="0"/>
              </a:spcBef>
              <a:spcAft>
                <a:spcPct val="0"/>
              </a:spcAft>
            </a:pPr>
            <a:r>
              <a:rPr lang="de-DE" sz="1400" b="0" i="0" u="sng" kern="1200" noProof="1">
                <a:solidFill>
                  <a:schemeClr val="bg1">
                    <a:lumMod val="50000"/>
                  </a:schemeClr>
                </a:solidFill>
                <a:latin typeface="Arial" charset="0"/>
                <a:ea typeface="+mn-ea"/>
                <a:cs typeface="Arial"/>
              </a:rPr>
              <a:t>wwwmatthes.in.tum.de</a:t>
            </a:r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mit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32903" y="116632"/>
            <a:ext cx="11525902" cy="6452444"/>
          </a:xfrm>
        </p:spPr>
        <p:txBody>
          <a:bodyPr anchor="ctr"/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noProof="0"/>
              <a:t>© sebis</a:t>
            </a:r>
            <a:endParaRPr lang="de-DE" noProof="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noProof="0"/>
              <a:t>21.10.22 Kickoff Efstratios Pahis</a:t>
            </a:r>
            <a:endParaRPr lang="de-DE" noProof="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4FF76D-8657-43F1-929B-F6D2FAB2741A}" type="slidenum">
              <a:rPr lang="de-DE" noProof="0" smtClean="0"/>
              <a:pPr>
                <a:defRPr/>
              </a:pPr>
              <a:t>‹Nr.›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4018147245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3" descr="Gebaeude_Fahne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-27384"/>
            <a:ext cx="12192000" cy="689369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hteck 14"/>
          <p:cNvSpPr/>
          <p:nvPr userDrawn="1"/>
        </p:nvSpPr>
        <p:spPr>
          <a:xfrm>
            <a:off x="767407" y="1743185"/>
            <a:ext cx="3240361" cy="474268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latin typeface="+mn-lt"/>
            </a:endParaRPr>
          </a:p>
        </p:txBody>
      </p:sp>
      <p:pic>
        <p:nvPicPr>
          <p:cNvPr id="18" name="Grafik 17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9370" y="2024110"/>
            <a:ext cx="682753" cy="359665"/>
          </a:xfrm>
          <a:prstGeom prst="rect">
            <a:avLst/>
          </a:prstGeom>
        </p:spPr>
      </p:pic>
      <p:pic>
        <p:nvPicPr>
          <p:cNvPr id="22" name="Bild 10" descr="sebis-Logo.gif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98009" y="2514436"/>
            <a:ext cx="720000" cy="230880"/>
          </a:xfrm>
          <a:prstGeom prst="rect">
            <a:avLst/>
          </a:prstGeom>
        </p:spPr>
      </p:pic>
      <p:sp>
        <p:nvSpPr>
          <p:cNvPr id="24" name="Textfeld 23"/>
          <p:cNvSpPr txBox="1"/>
          <p:nvPr userDrawn="1"/>
        </p:nvSpPr>
        <p:spPr>
          <a:xfrm>
            <a:off x="1040407" y="4123820"/>
            <a:ext cx="2751118" cy="21929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50" noProof="1">
                <a:latin typeface="+mn-lt"/>
              </a:rPr>
              <a:t>Technische Universität München</a:t>
            </a:r>
          </a:p>
          <a:p>
            <a:r>
              <a:rPr lang="de-DE" sz="1050" noProof="1">
                <a:latin typeface="+mn-lt"/>
              </a:rPr>
              <a:t>Fakultät für Informatik</a:t>
            </a:r>
          </a:p>
          <a:p>
            <a:r>
              <a:rPr lang="de-DE" sz="1050" noProof="1">
                <a:latin typeface="+mn-lt"/>
              </a:rPr>
              <a:t>Lehrstuhl für Software</a:t>
            </a:r>
            <a:r>
              <a:rPr lang="de-DE" sz="1050" baseline="0" noProof="1">
                <a:latin typeface="+mn-lt"/>
              </a:rPr>
              <a:t> Engineering betrieblicher Informationssysteme</a:t>
            </a:r>
            <a:endParaRPr lang="de-DE" sz="1050" noProof="1">
              <a:latin typeface="+mn-lt"/>
            </a:endParaRPr>
          </a:p>
          <a:p>
            <a:endParaRPr lang="de-DE" sz="1050" noProof="1">
              <a:latin typeface="+mn-lt"/>
            </a:endParaRPr>
          </a:p>
          <a:p>
            <a:r>
              <a:rPr lang="de-DE" sz="1050" noProof="1">
                <a:latin typeface="+mn-lt"/>
              </a:rPr>
              <a:t>Boltzmannstraße 3</a:t>
            </a:r>
          </a:p>
          <a:p>
            <a:r>
              <a:rPr lang="de-DE" sz="1050" noProof="1">
                <a:latin typeface="+mn-lt"/>
              </a:rPr>
              <a:t>85748 Garching bei</a:t>
            </a:r>
            <a:r>
              <a:rPr lang="de-DE" sz="1050" baseline="0" noProof="1">
                <a:latin typeface="+mn-lt"/>
              </a:rPr>
              <a:t> München</a:t>
            </a:r>
          </a:p>
          <a:p>
            <a:endParaRPr lang="de-DE" sz="1050" baseline="0" noProof="1">
              <a:latin typeface="+mn-lt"/>
            </a:endParaRPr>
          </a:p>
          <a:p>
            <a:pPr>
              <a:tabLst>
                <a:tab pos="358775" algn="l"/>
              </a:tabLst>
            </a:pPr>
            <a:r>
              <a:rPr lang="de-DE" sz="1050" baseline="0" noProof="1">
                <a:latin typeface="+mn-lt"/>
              </a:rPr>
              <a:t>Tel	+49.89.289.</a:t>
            </a:r>
          </a:p>
          <a:p>
            <a:pPr>
              <a:tabLst>
                <a:tab pos="358775" algn="l"/>
              </a:tabLst>
            </a:pPr>
            <a:r>
              <a:rPr lang="de-DE" sz="1050" baseline="0" noProof="1">
                <a:latin typeface="+mn-lt"/>
              </a:rPr>
              <a:t>Fax	+49.89.289.17136</a:t>
            </a:r>
          </a:p>
          <a:p>
            <a:endParaRPr lang="de-DE" sz="1050" baseline="0" noProof="1">
              <a:latin typeface="+mn-lt"/>
            </a:endParaRPr>
          </a:p>
          <a:p>
            <a:endParaRPr lang="de-DE" sz="1050" baseline="0" noProof="1">
              <a:latin typeface="+mn-lt"/>
            </a:endParaRPr>
          </a:p>
          <a:p>
            <a:r>
              <a:rPr lang="de-DE" sz="1050" baseline="0" noProof="1">
                <a:latin typeface="+mn-lt"/>
                <a:hlinkClick r:id="rId5"/>
              </a:rPr>
              <a:t>wwwmatthes.in.tum.de</a:t>
            </a:r>
            <a:endParaRPr lang="de-DE" sz="1050" noProof="1">
              <a:latin typeface="+mn-lt"/>
            </a:endParaRPr>
          </a:p>
        </p:txBody>
      </p:sp>
      <p:sp>
        <p:nvSpPr>
          <p:cNvPr id="26" name="Textplatzhalter 18"/>
          <p:cNvSpPr>
            <a:spLocks noGrp="1"/>
          </p:cNvSpPr>
          <p:nvPr>
            <p:ph type="body" sz="quarter" idx="13" hasCustomPrompt="1"/>
          </p:nvPr>
        </p:nvSpPr>
        <p:spPr>
          <a:xfrm>
            <a:off x="1160429" y="3486197"/>
            <a:ext cx="2485288" cy="219497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0" indent="0">
              <a:buFontTx/>
              <a:buNone/>
              <a:defRPr sz="1400" b="1">
                <a:latin typeface="+mn-lt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 noProof="0" dirty="0"/>
              <a:t>&lt;Name&gt;</a:t>
            </a:r>
          </a:p>
        </p:txBody>
      </p:sp>
      <p:sp>
        <p:nvSpPr>
          <p:cNvPr id="27" name="Textplatzhalter 20"/>
          <p:cNvSpPr>
            <a:spLocks noGrp="1"/>
          </p:cNvSpPr>
          <p:nvPr>
            <p:ph type="body" sz="quarter" idx="14" hasCustomPrompt="1"/>
          </p:nvPr>
        </p:nvSpPr>
        <p:spPr>
          <a:xfrm>
            <a:off x="1160435" y="3277001"/>
            <a:ext cx="2484681" cy="182967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buNone/>
              <a:defRPr sz="1050" baseline="0">
                <a:latin typeface="+mn-lt"/>
              </a:defRPr>
            </a:lvl1pPr>
          </a:lstStyle>
          <a:p>
            <a:pPr lvl="0"/>
            <a:r>
              <a:rPr lang="de-DE" noProof="0" dirty="0"/>
              <a:t>&lt;Akademischer Titel&gt;</a:t>
            </a:r>
          </a:p>
        </p:txBody>
      </p:sp>
      <p:sp>
        <p:nvSpPr>
          <p:cNvPr id="28" name="Textplatzhalter 22"/>
          <p:cNvSpPr>
            <a:spLocks noGrp="1"/>
          </p:cNvSpPr>
          <p:nvPr>
            <p:ph type="body" sz="quarter" idx="15" hasCustomPrompt="1"/>
          </p:nvPr>
        </p:nvSpPr>
        <p:spPr>
          <a:xfrm>
            <a:off x="2203656" y="5454244"/>
            <a:ext cx="1293429" cy="13335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050" baseline="0">
                <a:latin typeface="+mn-lt"/>
              </a:defRPr>
            </a:lvl1pPr>
          </a:lstStyle>
          <a:p>
            <a:pPr lvl="0"/>
            <a:r>
              <a:rPr lang="en-US" noProof="0" dirty="0"/>
              <a:t>&lt;Phone&gt;</a:t>
            </a:r>
          </a:p>
        </p:txBody>
      </p:sp>
      <p:sp>
        <p:nvSpPr>
          <p:cNvPr id="29" name="Textplatzhalter 24"/>
          <p:cNvSpPr>
            <a:spLocks noGrp="1"/>
          </p:cNvSpPr>
          <p:nvPr>
            <p:ph type="body" sz="quarter" idx="16" hasCustomPrompt="1"/>
          </p:nvPr>
        </p:nvSpPr>
        <p:spPr>
          <a:xfrm>
            <a:off x="1159115" y="5932082"/>
            <a:ext cx="2452083" cy="13176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050">
                <a:latin typeface="+mn-lt"/>
              </a:defRPr>
            </a:lvl1pPr>
          </a:lstStyle>
          <a:p>
            <a:pPr lvl="0"/>
            <a:r>
              <a:rPr lang="en-US" noProof="0" dirty="0"/>
              <a:t>&lt;E-Mail&gt;</a:t>
            </a:r>
          </a:p>
        </p:txBody>
      </p:sp>
      <p:sp>
        <p:nvSpPr>
          <p:cNvPr id="30" name="Inhaltsplatzhalter 31"/>
          <p:cNvSpPr>
            <a:spLocks noGrp="1"/>
          </p:cNvSpPr>
          <p:nvPr>
            <p:ph sz="quarter" idx="18" hasCustomPrompt="1"/>
          </p:nvPr>
        </p:nvSpPr>
        <p:spPr>
          <a:xfrm>
            <a:off x="1161091" y="3704994"/>
            <a:ext cx="2502054" cy="211455"/>
          </a:xfrm>
          <a:prstGeom prst="rect">
            <a:avLst/>
          </a:prstGeom>
        </p:spPr>
        <p:txBody>
          <a:bodyPr lIns="0" tIns="0" rIns="0" bIns="0"/>
          <a:lstStyle>
            <a:lvl1pPr>
              <a:defRPr sz="1050"/>
            </a:lvl1pPr>
          </a:lstStyle>
          <a:p>
            <a:pPr lvl="0"/>
            <a:r>
              <a:rPr lang="de-DE" noProof="0" dirty="0"/>
              <a:t>&lt;Position&gt;</a:t>
            </a:r>
          </a:p>
        </p:txBody>
      </p:sp>
    </p:spTree>
    <p:extLst>
      <p:ext uri="{BB962C8B-B14F-4D97-AF65-F5344CB8AC3E}">
        <p14:creationId xmlns:p14="http://schemas.microsoft.com/office/powerpoint/2010/main" val="8937499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/>
        <p:txBody>
          <a:bodyPr>
            <a:normAutofit/>
          </a:bodyPr>
          <a:lstStyle>
            <a:lvl3pPr>
              <a:defRPr/>
            </a:lvl3pPr>
          </a:lstStyle>
          <a:p>
            <a:pPr lvl="0"/>
            <a:r>
              <a:rPr lang="de-DE" noProof="0" dirty="0"/>
              <a:t>&lt;Text&gt;</a:t>
            </a:r>
          </a:p>
          <a:p>
            <a:pPr lvl="1"/>
            <a:r>
              <a:rPr lang="de-DE" noProof="0" dirty="0"/>
              <a:t>Second Level</a:t>
            </a:r>
          </a:p>
          <a:p>
            <a:pPr lvl="2"/>
            <a:r>
              <a:rPr lang="de-DE" noProof="0" dirty="0"/>
              <a:t>Third Level</a:t>
            </a:r>
          </a:p>
          <a:p>
            <a:pPr lvl="3"/>
            <a:r>
              <a:rPr lang="de-DE" noProof="0" dirty="0" err="1"/>
              <a:t>Fourth</a:t>
            </a:r>
            <a:r>
              <a:rPr lang="de-DE" noProof="0" dirty="0"/>
              <a:t> Level</a:t>
            </a:r>
          </a:p>
          <a:p>
            <a:pPr lvl="4"/>
            <a:r>
              <a:rPr lang="de-DE" noProof="0" dirty="0" err="1"/>
              <a:t>Fifth</a:t>
            </a:r>
            <a:r>
              <a:rPr lang="de-DE" noProof="0" dirty="0"/>
              <a:t> Level</a:t>
            </a:r>
          </a:p>
        </p:txBody>
      </p:sp>
      <p:sp>
        <p:nvSpPr>
          <p:cNvPr id="13" name="Titel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14" name="Datumsplatzhalt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noProof="0"/>
              <a:t>© sebis</a:t>
            </a:r>
            <a:endParaRPr lang="de-DE" noProof="0" dirty="0"/>
          </a:p>
        </p:txBody>
      </p:sp>
      <p:sp>
        <p:nvSpPr>
          <p:cNvPr id="15" name="Fußzeilenplatzhalt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noProof="0"/>
              <a:t>21.10.22 Kickoff Efstratios Pahis</a:t>
            </a:r>
            <a:endParaRPr lang="de-DE" noProof="0" dirty="0"/>
          </a:p>
        </p:txBody>
      </p:sp>
      <p:sp>
        <p:nvSpPr>
          <p:cNvPr id="16" name="Foliennummernplatzhalt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4FF76D-8657-43F1-929B-F6D2FAB2741A}" type="slidenum">
              <a:rPr lang="de-DE" noProof="0" smtClean="0"/>
              <a:pPr>
                <a:defRPr/>
              </a:pPr>
              <a:t>‹Nr.›</a:t>
            </a:fld>
            <a:endParaRPr lang="de-DE" noProof="0" dirty="0"/>
          </a:p>
        </p:txBody>
      </p:sp>
    </p:spTree>
  </p:cSld>
  <p:clrMapOvr>
    <a:masterClrMapping/>
  </p:clrMapOvr>
  <p:transition/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6879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Unter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34437" y="81213"/>
            <a:ext cx="10586099" cy="360535"/>
          </a:xfrm>
        </p:spPr>
        <p:txBody>
          <a:bodyPr/>
          <a:lstStyle>
            <a:lvl1pPr>
              <a:defRPr lang="de-DE" sz="2400" b="0" baseline="0" smtClean="0">
                <a:solidFill>
                  <a:srgbClr val="0065BD"/>
                </a:solidFill>
                <a:latin typeface="+mj-lt"/>
                <a:ea typeface="+mj-ea"/>
                <a:cs typeface="Arial Unicode MS" pitchFamily="34" charset="-128"/>
              </a:defRPr>
            </a:lvl1pPr>
          </a:lstStyle>
          <a:p>
            <a:r>
              <a:rPr lang="de-DE" noProof="0" dirty="0"/>
              <a:t>&lt;Title&gt;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/>
        <p:txBody>
          <a:bodyPr>
            <a:normAutofit/>
          </a:bodyPr>
          <a:lstStyle>
            <a:lvl3pPr>
              <a:defRPr/>
            </a:lvl3pPr>
          </a:lstStyle>
          <a:p>
            <a:pPr lvl="0"/>
            <a:r>
              <a:rPr lang="de-DE" noProof="0" dirty="0"/>
              <a:t>&lt;Text&gt;</a:t>
            </a:r>
          </a:p>
          <a:p>
            <a:pPr lvl="1"/>
            <a:r>
              <a:rPr lang="de-DE" noProof="0" dirty="0"/>
              <a:t>Second Level</a:t>
            </a:r>
          </a:p>
          <a:p>
            <a:pPr lvl="2"/>
            <a:r>
              <a:rPr lang="de-DE" noProof="0" dirty="0"/>
              <a:t>Third Level</a:t>
            </a:r>
          </a:p>
          <a:p>
            <a:pPr lvl="3"/>
            <a:r>
              <a:rPr lang="de-DE" noProof="0" dirty="0" err="1"/>
              <a:t>Fourth</a:t>
            </a:r>
            <a:r>
              <a:rPr lang="de-DE" noProof="0" dirty="0"/>
              <a:t> Level</a:t>
            </a:r>
          </a:p>
          <a:p>
            <a:pPr lvl="4"/>
            <a:r>
              <a:rPr lang="de-DE" noProof="0" dirty="0" err="1"/>
              <a:t>Fifth</a:t>
            </a:r>
            <a:r>
              <a:rPr lang="de-DE" noProof="0" dirty="0"/>
              <a:t> Level</a:t>
            </a:r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334434" y="441426"/>
            <a:ext cx="10586102" cy="395287"/>
          </a:xfrm>
        </p:spPr>
        <p:txBody>
          <a:bodyPr/>
          <a:lstStyle>
            <a:lvl1pPr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de-DE" noProof="0" dirty="0"/>
              <a:t>&lt;</a:t>
            </a:r>
            <a:r>
              <a:rPr lang="de-DE" noProof="0" dirty="0" err="1"/>
              <a:t>Subtitle</a:t>
            </a:r>
            <a:r>
              <a:rPr lang="de-DE" noProof="0" dirty="0"/>
              <a:t>&gt;</a:t>
            </a:r>
          </a:p>
        </p:txBody>
      </p:sp>
      <p:sp>
        <p:nvSpPr>
          <p:cNvPr id="10" name="Datumsplatzhalter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r>
              <a:rPr lang="de-DE" noProof="0"/>
              <a:t>© sebis</a:t>
            </a:r>
            <a:endParaRPr lang="de-DE" noProof="0" dirty="0"/>
          </a:p>
        </p:txBody>
      </p:sp>
      <p:sp>
        <p:nvSpPr>
          <p:cNvPr id="11" name="Fußzeilenplatzhalter 10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de-DE" noProof="0"/>
              <a:t>21.10.22 Kickoff Efstratios Pahis</a:t>
            </a:r>
            <a:endParaRPr lang="de-DE" noProof="0" dirty="0"/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5E4FF76D-8657-43F1-929B-F6D2FAB2741A}" type="slidenum">
              <a:rPr lang="de-DE" noProof="0" smtClean="0"/>
              <a:pPr>
                <a:defRPr/>
              </a:pPr>
              <a:t>‹Nr.›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3517934724"/>
      </p:ext>
    </p:extLst>
  </p:cSld>
  <p:clrMapOvr>
    <a:masterClrMapping/>
  </p:clrMapOvr>
  <p:transition/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Unter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34437" y="81213"/>
            <a:ext cx="10586099" cy="360535"/>
          </a:xfrm>
        </p:spPr>
        <p:txBody>
          <a:bodyPr/>
          <a:lstStyle>
            <a:lvl1pPr>
              <a:defRPr lang="de-DE" sz="2400" b="0" baseline="0" smtClean="0">
                <a:solidFill>
                  <a:srgbClr val="0065BD"/>
                </a:solidFill>
                <a:latin typeface="+mj-lt"/>
                <a:ea typeface="+mj-ea"/>
                <a:cs typeface="Arial Unicode MS" pitchFamily="34" charset="-128"/>
              </a:defRPr>
            </a:lvl1pPr>
          </a:lstStyle>
          <a:p>
            <a:r>
              <a:rPr lang="de-DE" noProof="0" dirty="0"/>
              <a:t>&lt;Title&gt;</a:t>
            </a:r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334434" y="441426"/>
            <a:ext cx="10586102" cy="395287"/>
          </a:xfrm>
        </p:spPr>
        <p:txBody>
          <a:bodyPr/>
          <a:lstStyle>
            <a:lvl1pPr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de-DE" noProof="0" dirty="0"/>
              <a:t>&lt;</a:t>
            </a:r>
            <a:r>
              <a:rPr lang="de-DE" noProof="0" dirty="0" err="1"/>
              <a:t>Subtitle</a:t>
            </a:r>
            <a:r>
              <a:rPr lang="de-DE" noProof="0" dirty="0"/>
              <a:t>&gt;</a:t>
            </a:r>
          </a:p>
        </p:txBody>
      </p:sp>
      <p:sp>
        <p:nvSpPr>
          <p:cNvPr id="10" name="Datumsplatzhalter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r>
              <a:rPr lang="de-DE" noProof="0"/>
              <a:t>© sebis</a:t>
            </a:r>
            <a:endParaRPr lang="de-DE" noProof="0" dirty="0"/>
          </a:p>
        </p:txBody>
      </p:sp>
      <p:sp>
        <p:nvSpPr>
          <p:cNvPr id="11" name="Fußzeilenplatzhalter 10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de-DE" noProof="0"/>
              <a:t>21.10.22 Kickoff Efstratios Pahis</a:t>
            </a:r>
            <a:endParaRPr lang="de-DE" noProof="0" dirty="0"/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5E4FF76D-8657-43F1-929B-F6D2FAB2741A}" type="slidenum">
              <a:rPr lang="de-DE" noProof="0" smtClean="0"/>
              <a:pPr>
                <a:defRPr/>
              </a:pPr>
              <a:t>‹Nr.›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2598899967"/>
      </p:ext>
    </p:extLst>
  </p:cSld>
  <p:clrMapOvr>
    <a:masterClrMapping/>
  </p:clrMapOvr>
  <p:transition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34434" y="44451"/>
            <a:ext cx="10586102" cy="720725"/>
          </a:xfrm>
        </p:spPr>
        <p:txBody>
          <a:bodyPr/>
          <a:lstStyle>
            <a:lvl1pPr>
              <a:defRPr>
                <a:solidFill>
                  <a:srgbClr val="0065BD"/>
                </a:solidFill>
              </a:defRPr>
            </a:lvl1pPr>
          </a:lstStyle>
          <a:p>
            <a:r>
              <a:rPr lang="de-DE" noProof="0" dirty="0"/>
              <a:t>&lt;Title&gt;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334437" y="981076"/>
            <a:ext cx="5659967" cy="5400675"/>
          </a:xfr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none"/>
        </p:style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noProof="0" dirty="0"/>
              <a:t>&lt;Text&gt;</a:t>
            </a:r>
          </a:p>
          <a:p>
            <a:pPr lvl="1"/>
            <a:r>
              <a:rPr lang="de-DE" noProof="0" dirty="0"/>
              <a:t>Second Level</a:t>
            </a:r>
          </a:p>
          <a:p>
            <a:pPr lvl="2"/>
            <a:r>
              <a:rPr lang="de-DE" noProof="0" dirty="0"/>
              <a:t>Third Level</a:t>
            </a:r>
          </a:p>
          <a:p>
            <a:pPr lvl="3"/>
            <a:r>
              <a:rPr lang="de-DE" noProof="0" dirty="0" err="1"/>
              <a:t>Fourth</a:t>
            </a:r>
            <a:r>
              <a:rPr lang="de-DE" noProof="0" dirty="0"/>
              <a:t> Level</a:t>
            </a:r>
          </a:p>
          <a:p>
            <a:pPr lvl="4"/>
            <a:r>
              <a:rPr lang="de-DE" noProof="0" dirty="0" err="1"/>
              <a:t>Fifth</a:t>
            </a:r>
            <a:r>
              <a:rPr lang="de-DE" noProof="0" dirty="0"/>
              <a:t> Level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6197602" y="981076"/>
            <a:ext cx="5659967" cy="5400675"/>
          </a:xfr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none"/>
        </p:style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noProof="0" dirty="0"/>
              <a:t>&lt;Text&gt;</a:t>
            </a:r>
          </a:p>
          <a:p>
            <a:pPr lvl="1"/>
            <a:r>
              <a:rPr lang="de-DE" noProof="0" dirty="0"/>
              <a:t>Second Level</a:t>
            </a:r>
          </a:p>
          <a:p>
            <a:pPr lvl="2"/>
            <a:r>
              <a:rPr lang="de-DE" noProof="0" dirty="0"/>
              <a:t>Third Level</a:t>
            </a:r>
          </a:p>
          <a:p>
            <a:pPr lvl="3"/>
            <a:r>
              <a:rPr lang="de-DE" noProof="0" dirty="0" err="1"/>
              <a:t>Fourth</a:t>
            </a:r>
            <a:r>
              <a:rPr lang="de-DE" noProof="0" dirty="0"/>
              <a:t> Level</a:t>
            </a:r>
          </a:p>
          <a:p>
            <a:pPr lvl="4"/>
            <a:r>
              <a:rPr lang="de-DE" noProof="0" dirty="0" err="1"/>
              <a:t>Fifth</a:t>
            </a:r>
            <a:r>
              <a:rPr lang="de-DE" noProof="0" dirty="0"/>
              <a:t> Level</a:t>
            </a:r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noProof="0"/>
              <a:t>© sebis</a:t>
            </a:r>
            <a:endParaRPr lang="de-DE" noProof="0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noProof="0"/>
              <a:t>21.10.22 Kickoff Efstratios Pahis</a:t>
            </a:r>
            <a:endParaRPr lang="de-DE" noProof="0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4FF76D-8657-43F1-929B-F6D2FAB2741A}" type="slidenum">
              <a:rPr lang="de-DE" noProof="0" smtClean="0"/>
              <a:pPr>
                <a:defRPr/>
              </a:pPr>
              <a:t>‹Nr.›</a:t>
            </a:fld>
            <a:endParaRPr lang="de-DE" noProof="0" dirty="0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 hasCustomPrompt="1"/>
          </p:nvPr>
        </p:nvSpPr>
        <p:spPr>
          <a:xfrm>
            <a:off x="334437" y="981074"/>
            <a:ext cx="5662084" cy="661976"/>
          </a:xfr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none"/>
        </p:style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noProof="0" dirty="0"/>
              <a:t>&lt;Title&gt;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334437" y="1643050"/>
            <a:ext cx="5662084" cy="4773625"/>
          </a:xfr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none"/>
        </p:style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noProof="0" dirty="0"/>
              <a:t>&lt;Format of Master Text&gt;</a:t>
            </a:r>
          </a:p>
          <a:p>
            <a:pPr lvl="1"/>
            <a:r>
              <a:rPr lang="de-DE" noProof="0" dirty="0"/>
              <a:t>Second Level</a:t>
            </a:r>
          </a:p>
          <a:p>
            <a:pPr lvl="2"/>
            <a:r>
              <a:rPr lang="de-DE" noProof="0" dirty="0"/>
              <a:t>Third Level</a:t>
            </a:r>
          </a:p>
          <a:p>
            <a:pPr lvl="3"/>
            <a:r>
              <a:rPr lang="de-DE" noProof="0" dirty="0" err="1"/>
              <a:t>Fourth</a:t>
            </a:r>
            <a:r>
              <a:rPr lang="de-DE" noProof="0" dirty="0"/>
              <a:t> Level</a:t>
            </a:r>
          </a:p>
          <a:p>
            <a:pPr lvl="4"/>
            <a:r>
              <a:rPr lang="de-DE" noProof="0" dirty="0" err="1"/>
              <a:t>Fifth</a:t>
            </a:r>
            <a:r>
              <a:rPr lang="de-DE" noProof="0" dirty="0"/>
              <a:t> Level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93367" y="981079"/>
            <a:ext cx="5664200" cy="661975"/>
          </a:xfr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none"/>
        </p:style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noProof="0" dirty="0"/>
              <a:t>&lt;Title&gt;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 hasCustomPrompt="1"/>
          </p:nvPr>
        </p:nvSpPr>
        <p:spPr>
          <a:xfrm>
            <a:off x="6193367" y="1643050"/>
            <a:ext cx="5664200" cy="4773625"/>
          </a:xfr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none"/>
        </p:style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noProof="0" dirty="0"/>
              <a:t>&lt;Format of Master Text&gt;</a:t>
            </a:r>
          </a:p>
          <a:p>
            <a:pPr lvl="1"/>
            <a:r>
              <a:rPr lang="de-DE" noProof="0" dirty="0"/>
              <a:t>Second Level</a:t>
            </a:r>
          </a:p>
          <a:p>
            <a:pPr lvl="2"/>
            <a:r>
              <a:rPr lang="de-DE" noProof="0" dirty="0"/>
              <a:t>Third Level</a:t>
            </a:r>
          </a:p>
          <a:p>
            <a:pPr lvl="3"/>
            <a:r>
              <a:rPr lang="de-DE" noProof="0" dirty="0" err="1"/>
              <a:t>Fourth</a:t>
            </a:r>
            <a:r>
              <a:rPr lang="de-DE" noProof="0" dirty="0"/>
              <a:t> Level</a:t>
            </a:r>
          </a:p>
          <a:p>
            <a:pPr lvl="4"/>
            <a:r>
              <a:rPr lang="de-DE" noProof="0" dirty="0" err="1"/>
              <a:t>Fifth</a:t>
            </a:r>
            <a:r>
              <a:rPr lang="de-DE" noProof="0" dirty="0"/>
              <a:t> Level</a:t>
            </a:r>
          </a:p>
        </p:txBody>
      </p:sp>
      <p:sp>
        <p:nvSpPr>
          <p:cNvPr id="10" name="Titel 1"/>
          <p:cNvSpPr>
            <a:spLocks noGrp="1"/>
          </p:cNvSpPr>
          <p:nvPr>
            <p:ph type="title" hasCustomPrompt="1"/>
          </p:nvPr>
        </p:nvSpPr>
        <p:spPr>
          <a:xfrm>
            <a:off x="334437" y="44452"/>
            <a:ext cx="10586099" cy="720725"/>
          </a:xfrm>
        </p:spPr>
        <p:txBody>
          <a:bodyPr/>
          <a:lstStyle/>
          <a:p>
            <a:r>
              <a:rPr lang="de-DE" noProof="0" dirty="0"/>
              <a:t>&lt;Title&gt;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noProof="0"/>
              <a:t>© sebis</a:t>
            </a:r>
            <a:endParaRPr lang="de-DE" noProof="0" dirty="0"/>
          </a:p>
        </p:txBody>
      </p:sp>
      <p:sp>
        <p:nvSpPr>
          <p:cNvPr id="11" name="Fußzeilenplatzhalt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noProof="0"/>
              <a:t>21.10.22 Kickoff Efstratios Pahis</a:t>
            </a:r>
            <a:endParaRPr lang="de-DE" noProof="0" dirty="0"/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4FF76D-8657-43F1-929B-F6D2FAB2741A}" type="slidenum">
              <a:rPr lang="de-DE" noProof="0" smtClean="0"/>
              <a:pPr>
                <a:defRPr/>
              </a:pPr>
              <a:t>‹Nr.›</a:t>
            </a:fld>
            <a:endParaRPr lang="de-DE" noProof="0" dirty="0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34434" y="44451"/>
            <a:ext cx="10586102" cy="720725"/>
          </a:xfrm>
        </p:spPr>
        <p:txBody>
          <a:bodyPr/>
          <a:lstStyle/>
          <a:p>
            <a:r>
              <a:rPr lang="de-DE" noProof="0" dirty="0"/>
              <a:t>&lt;Title&gt;</a:t>
            </a:r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noProof="0"/>
              <a:t>© sebis</a:t>
            </a:r>
            <a:endParaRPr lang="de-DE" noProof="0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noProof="0"/>
              <a:t>21.10.22 Kickoff Efstratios Pahis</a:t>
            </a:r>
            <a:endParaRPr lang="de-DE" noProof="0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4FF76D-8657-43F1-929B-F6D2FAB2741A}" type="slidenum">
              <a:rPr lang="de-DE" noProof="0" smtClean="0"/>
              <a:pPr>
                <a:defRPr/>
              </a:pPr>
              <a:t>‹Nr.›</a:t>
            </a:fld>
            <a:endParaRPr lang="de-DE" noProof="0" dirty="0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Glieder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334435" y="981076"/>
            <a:ext cx="11523135" cy="5400675"/>
          </a:xfrm>
        </p:spPr>
        <p:txBody>
          <a:bodyPr>
            <a:normAutofit/>
          </a:bodyPr>
          <a:lstStyle>
            <a:lvl1pPr>
              <a:defRPr>
                <a:latin typeface="+mn-lt"/>
              </a:defRPr>
            </a:lvl1pPr>
            <a:lvl2pPr>
              <a:buClr>
                <a:schemeClr val="tx2"/>
              </a:buClr>
              <a:defRPr lang="de-DE" sz="1800" dirty="0" smtClean="0">
                <a:solidFill>
                  <a:schemeClr val="tx1"/>
                </a:solidFill>
                <a:latin typeface="+mn-lt"/>
                <a:cs typeface="Arial Unicode MS" pitchFamily="34" charset="-128"/>
              </a:defRPr>
            </a:lvl2pPr>
            <a:lvl3pPr>
              <a:buClr>
                <a:schemeClr val="tx2"/>
              </a:buClr>
              <a:defRPr>
                <a:solidFill>
                  <a:schemeClr val="tx1"/>
                </a:solidFill>
                <a:latin typeface="+mn-lt"/>
              </a:defRPr>
            </a:lvl3pPr>
            <a:lvl4pPr>
              <a:buClr>
                <a:schemeClr val="tx2"/>
              </a:buClr>
              <a:defRPr>
                <a:solidFill>
                  <a:schemeClr val="tx1"/>
                </a:solidFill>
                <a:latin typeface="+mn-lt"/>
              </a:defRPr>
            </a:lvl4pPr>
            <a:lvl5pPr>
              <a:buClr>
                <a:schemeClr val="tx2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e-DE" noProof="0" dirty="0"/>
              <a:t>&lt;Text&gt;</a:t>
            </a:r>
          </a:p>
          <a:p>
            <a:pPr lvl="1"/>
            <a:r>
              <a:rPr lang="de-DE" noProof="0" dirty="0"/>
              <a:t>Second Level</a:t>
            </a:r>
          </a:p>
          <a:p>
            <a:pPr lvl="2"/>
            <a:r>
              <a:rPr lang="de-DE" noProof="0" dirty="0"/>
              <a:t>Third Level</a:t>
            </a:r>
          </a:p>
          <a:p>
            <a:pPr lvl="3"/>
            <a:r>
              <a:rPr lang="de-DE" noProof="0" dirty="0" err="1"/>
              <a:t>Fourth</a:t>
            </a:r>
            <a:r>
              <a:rPr lang="de-DE" noProof="0" dirty="0"/>
              <a:t> Level</a:t>
            </a:r>
          </a:p>
          <a:p>
            <a:pPr lvl="4"/>
            <a:r>
              <a:rPr lang="de-DE" noProof="0" dirty="0" err="1"/>
              <a:t>Fifth</a:t>
            </a:r>
            <a:r>
              <a:rPr lang="de-DE" noProof="0" dirty="0"/>
              <a:t> Level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34437" y="44452"/>
            <a:ext cx="10586099" cy="720725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de-DE" noProof="0" dirty="0"/>
              <a:t>&lt;Title&gt;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noProof="0"/>
              <a:t>© sebis</a:t>
            </a:r>
            <a:endParaRPr lang="de-DE" noProof="0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noProof="0"/>
              <a:t>21.10.22 Kickoff Efstratios Pahis</a:t>
            </a:r>
            <a:endParaRPr lang="de-DE" noProof="0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4FF76D-8657-43F1-929B-F6D2FAB2741A}" type="slidenum">
              <a:rPr lang="de-DE" noProof="0" smtClean="0"/>
              <a:pPr>
                <a:defRPr/>
              </a:pPr>
              <a:t>‹Nr.›</a:t>
            </a:fld>
            <a:endParaRPr lang="de-DE" noProof="0" dirty="0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34434" y="44451"/>
            <a:ext cx="10586102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0" rIns="9000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dirty="0"/>
              <a:t>&lt;Titel&gt;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34434" y="981076"/>
            <a:ext cx="11523133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dirty="0"/>
              <a:t>&lt;Text&gt;</a:t>
            </a:r>
          </a:p>
          <a:p>
            <a:pPr lvl="1"/>
            <a:r>
              <a:rPr lang="de-DE" noProof="0" dirty="0"/>
              <a:t>Erste Ebene</a:t>
            </a:r>
          </a:p>
          <a:p>
            <a:pPr lvl="2"/>
            <a:r>
              <a:rPr lang="de-DE" noProof="0" dirty="0"/>
              <a:t>Zweite Ebene</a:t>
            </a:r>
          </a:p>
          <a:p>
            <a:pPr lvl="3"/>
            <a:r>
              <a:rPr lang="de-DE" noProof="0" dirty="0"/>
              <a:t>Dritte Ebene</a:t>
            </a:r>
          </a:p>
          <a:p>
            <a:pPr lvl="4"/>
            <a:r>
              <a:rPr lang="de-DE" noProof="0" dirty="0"/>
              <a:t>Vierte Ebene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383184" y="6570616"/>
            <a:ext cx="2142067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800" smtClean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de-DE" noProof="0"/>
              <a:t>© sebis</a:t>
            </a:r>
            <a:endParaRPr lang="de-DE" noProof="0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2903" y="6569076"/>
            <a:ext cx="5761567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eaLnBrk="0" hangingPunct="0">
              <a:defRPr sz="80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de-DE" noProof="0"/>
              <a:t>21.10.22 Kickoff Efstratios Pahis</a:t>
            </a:r>
            <a:endParaRPr lang="de-DE" noProof="0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525251" y="6570616"/>
            <a:ext cx="332316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0" bIns="4572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80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E4FF76D-8657-43F1-929B-F6D2FAB2741A}" type="slidenum">
              <a:rPr lang="de-DE" noProof="0" smtClean="0"/>
              <a:pPr>
                <a:defRPr/>
              </a:pPr>
              <a:t>‹Nr.›</a:t>
            </a:fld>
            <a:endParaRPr lang="de-DE" noProof="0" dirty="0"/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5861" y="398812"/>
            <a:ext cx="606858" cy="32005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65" r:id="rId2"/>
    <p:sldLayoutId id="2147483778" r:id="rId3"/>
    <p:sldLayoutId id="2147483781" r:id="rId4"/>
    <p:sldLayoutId id="2147483766" r:id="rId5"/>
    <p:sldLayoutId id="2147483767" r:id="rId6"/>
    <p:sldLayoutId id="2147483768" r:id="rId7"/>
    <p:sldLayoutId id="2147483769" r:id="rId8"/>
    <p:sldLayoutId id="2147483771" r:id="rId9"/>
    <p:sldLayoutId id="2147483780" r:id="rId10"/>
    <p:sldLayoutId id="2147483779" r:id="rId11"/>
  </p:sldLayoutIdLst>
  <p:transition/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0" i="0" baseline="0">
          <a:solidFill>
            <a:srgbClr val="0065BD"/>
          </a:solidFill>
          <a:latin typeface="+mn-lt"/>
          <a:ea typeface="+mj-ea"/>
          <a:cs typeface="Arial Unicode MS" pitchFamily="34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TUM Neue Helvetica 75 Bold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TUM Neue Helvetica 75 Bold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TUM Neue Helvetica 75 Bold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TUM Neue Helvetica 75 Bold" charset="0"/>
        </a:defRPr>
      </a:lvl9pPr>
    </p:titleStyle>
    <p:bodyStyle>
      <a:lvl1pPr marL="1588" indent="-1588" algn="l" rtl="0" eaLnBrk="1" fontAlgn="base" hangingPunct="1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Arial Unicode MS" pitchFamily="34" charset="-128"/>
        </a:defRPr>
      </a:lvl1pPr>
      <a:lvl2pPr marL="358775" indent="-26035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baseline="0">
          <a:solidFill>
            <a:schemeClr val="tx1"/>
          </a:solidFill>
          <a:latin typeface="+mn-lt"/>
          <a:cs typeface="Arial Unicode MS" pitchFamily="34" charset="-128"/>
        </a:defRPr>
      </a:lvl2pPr>
      <a:lvl3pPr marL="625475" indent="-176213" algn="l" defTabSz="803275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Wingdings" panose="05000000000000000000" pitchFamily="2" charset="2"/>
        <a:buChar char="§"/>
        <a:defRPr baseline="0">
          <a:solidFill>
            <a:schemeClr val="tx1"/>
          </a:solidFill>
          <a:latin typeface="+mn-lt"/>
          <a:cs typeface="Arial Unicode MS" pitchFamily="34" charset="-128"/>
        </a:defRPr>
      </a:lvl3pPr>
      <a:lvl4pPr marL="982663" indent="-174625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Wingdings" panose="05000000000000000000" pitchFamily="2" charset="2"/>
        <a:buChar char="§"/>
        <a:defRPr sz="1600">
          <a:solidFill>
            <a:schemeClr val="tx1"/>
          </a:solidFill>
          <a:latin typeface="+mn-lt"/>
          <a:cs typeface="Arial Unicode MS" pitchFamily="34" charset="-128"/>
        </a:defRPr>
      </a:lvl4pPr>
      <a:lvl5pPr marL="1257300" indent="-182563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Wingdings" panose="05000000000000000000" pitchFamily="2" charset="2"/>
        <a:buChar char="§"/>
        <a:defRPr sz="1600" baseline="0">
          <a:solidFill>
            <a:schemeClr val="tx1"/>
          </a:solidFill>
          <a:latin typeface="+mn-lt"/>
          <a:cs typeface="Arial Unicode MS" pitchFamily="34" charset="-128"/>
        </a:defRPr>
      </a:lvl5pPr>
      <a:lvl6pPr marL="2438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2"/>
          </a:solidFill>
          <a:latin typeface="+mn-lt"/>
        </a:defRPr>
      </a:lvl6pPr>
      <a:lvl7pPr marL="2895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2"/>
          </a:solidFill>
          <a:latin typeface="+mn-lt"/>
        </a:defRPr>
      </a:lvl7pPr>
      <a:lvl8pPr marL="3352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2"/>
          </a:solidFill>
          <a:latin typeface="+mn-lt"/>
        </a:defRPr>
      </a:lvl8pPr>
      <a:lvl9pPr marL="3810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2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svg"/><Relationship Id="rId3" Type="http://schemas.openxmlformats.org/officeDocument/2006/relationships/image" Target="../media/image24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svg"/><Relationship Id="rId5" Type="http://schemas.openxmlformats.org/officeDocument/2006/relationships/image" Target="../media/image28.png"/><Relationship Id="rId10" Type="http://schemas.openxmlformats.org/officeDocument/2006/relationships/image" Target="../media/image33.png"/><Relationship Id="rId4" Type="http://schemas.openxmlformats.org/officeDocument/2006/relationships/image" Target="../media/image25.svg"/><Relationship Id="rId9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25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svg"/><Relationship Id="rId5" Type="http://schemas.openxmlformats.org/officeDocument/2006/relationships/image" Target="../media/image22.png"/><Relationship Id="rId4" Type="http://schemas.openxmlformats.org/officeDocument/2006/relationships/image" Target="../media/image25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sv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25.sv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25.sv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25.sv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svg"/><Relationship Id="rId5" Type="http://schemas.openxmlformats.org/officeDocument/2006/relationships/image" Target="../media/image22.png"/><Relationship Id="rId4" Type="http://schemas.openxmlformats.org/officeDocument/2006/relationships/image" Target="../media/image25.sv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svg"/><Relationship Id="rId5" Type="http://schemas.openxmlformats.org/officeDocument/2006/relationships/image" Target="../media/image39.png"/><Relationship Id="rId4" Type="http://schemas.openxmlformats.org/officeDocument/2006/relationships/image" Target="../media/image38.sv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13" Type="http://schemas.openxmlformats.org/officeDocument/2006/relationships/image" Target="../media/image7.png"/><Relationship Id="rId18" Type="http://schemas.openxmlformats.org/officeDocument/2006/relationships/image" Target="../media/image44.png"/><Relationship Id="rId3" Type="http://schemas.openxmlformats.org/officeDocument/2006/relationships/image" Target="../media/image9.png"/><Relationship Id="rId21" Type="http://schemas.openxmlformats.org/officeDocument/2006/relationships/image" Target="../media/image47.png"/><Relationship Id="rId7" Type="http://schemas.openxmlformats.org/officeDocument/2006/relationships/image" Target="../media/image13.png"/><Relationship Id="rId12" Type="http://schemas.openxmlformats.org/officeDocument/2006/relationships/image" Target="../media/image18.svg"/><Relationship Id="rId17" Type="http://schemas.openxmlformats.org/officeDocument/2006/relationships/image" Target="../media/image43.gif"/><Relationship Id="rId2" Type="http://schemas.openxmlformats.org/officeDocument/2006/relationships/notesSlide" Target="../notesSlides/notesSlide24.xml"/><Relationship Id="rId16" Type="http://schemas.openxmlformats.org/officeDocument/2006/relationships/image" Target="../media/image42.jpeg"/><Relationship Id="rId20" Type="http://schemas.openxmlformats.org/officeDocument/2006/relationships/image" Target="../media/image46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svg"/><Relationship Id="rId11" Type="http://schemas.openxmlformats.org/officeDocument/2006/relationships/image" Target="../media/image17.png"/><Relationship Id="rId24" Type="http://schemas.openxmlformats.org/officeDocument/2006/relationships/image" Target="../media/image50.svg"/><Relationship Id="rId5" Type="http://schemas.openxmlformats.org/officeDocument/2006/relationships/image" Target="../media/image11.png"/><Relationship Id="rId15" Type="http://schemas.openxmlformats.org/officeDocument/2006/relationships/image" Target="../media/image41.jpeg"/><Relationship Id="rId23" Type="http://schemas.openxmlformats.org/officeDocument/2006/relationships/image" Target="../media/image49.png"/><Relationship Id="rId10" Type="http://schemas.openxmlformats.org/officeDocument/2006/relationships/image" Target="../media/image16.svg"/><Relationship Id="rId19" Type="http://schemas.openxmlformats.org/officeDocument/2006/relationships/image" Target="../media/image45.png"/><Relationship Id="rId4" Type="http://schemas.openxmlformats.org/officeDocument/2006/relationships/image" Target="../media/image10.svg"/><Relationship Id="rId9" Type="http://schemas.openxmlformats.org/officeDocument/2006/relationships/image" Target="../media/image15.png"/><Relationship Id="rId14" Type="http://schemas.openxmlformats.org/officeDocument/2006/relationships/image" Target="../media/image8.svg"/><Relationship Id="rId22" Type="http://schemas.openxmlformats.org/officeDocument/2006/relationships/image" Target="../media/image48.sv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13" Type="http://schemas.openxmlformats.org/officeDocument/2006/relationships/image" Target="../media/image41.jpeg"/><Relationship Id="rId18" Type="http://schemas.openxmlformats.org/officeDocument/2006/relationships/image" Target="../media/image47.png"/><Relationship Id="rId3" Type="http://schemas.openxmlformats.org/officeDocument/2006/relationships/image" Target="../media/image9.png"/><Relationship Id="rId21" Type="http://schemas.openxmlformats.org/officeDocument/2006/relationships/image" Target="../media/image50.svg"/><Relationship Id="rId7" Type="http://schemas.openxmlformats.org/officeDocument/2006/relationships/image" Target="../media/image13.png"/><Relationship Id="rId12" Type="http://schemas.openxmlformats.org/officeDocument/2006/relationships/image" Target="../media/image18.svg"/><Relationship Id="rId17" Type="http://schemas.openxmlformats.org/officeDocument/2006/relationships/image" Target="../media/image46.svg"/><Relationship Id="rId2" Type="http://schemas.openxmlformats.org/officeDocument/2006/relationships/notesSlide" Target="../notesSlides/notesSlide25.xml"/><Relationship Id="rId16" Type="http://schemas.openxmlformats.org/officeDocument/2006/relationships/image" Target="../media/image45.png"/><Relationship Id="rId20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sv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5" Type="http://schemas.openxmlformats.org/officeDocument/2006/relationships/image" Target="../media/image43.gif"/><Relationship Id="rId10" Type="http://schemas.openxmlformats.org/officeDocument/2006/relationships/image" Target="../media/image16.svg"/><Relationship Id="rId19" Type="http://schemas.openxmlformats.org/officeDocument/2006/relationships/image" Target="../media/image48.svg"/><Relationship Id="rId4" Type="http://schemas.openxmlformats.org/officeDocument/2006/relationships/image" Target="../media/image10.svg"/><Relationship Id="rId9" Type="http://schemas.openxmlformats.org/officeDocument/2006/relationships/image" Target="../media/image15.png"/><Relationship Id="rId14" Type="http://schemas.openxmlformats.org/officeDocument/2006/relationships/image" Target="../media/image42.jpeg"/></Relationships>
</file>

<file path=ppt/slides/_rels/slide29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2E1_C4807AEF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svg"/><Relationship Id="rId18" Type="http://schemas.openxmlformats.org/officeDocument/2006/relationships/image" Target="../media/image49.png"/><Relationship Id="rId3" Type="http://schemas.microsoft.com/office/2018/10/relationships/comments" Target="../comments/modernComment_2E3_311C373B.xml"/><Relationship Id="rId21" Type="http://schemas.openxmlformats.org/officeDocument/2006/relationships/image" Target="../media/image54.svg"/><Relationship Id="rId7" Type="http://schemas.openxmlformats.org/officeDocument/2006/relationships/image" Target="../media/image12.svg"/><Relationship Id="rId12" Type="http://schemas.openxmlformats.org/officeDocument/2006/relationships/image" Target="../media/image17.png"/><Relationship Id="rId17" Type="http://schemas.openxmlformats.org/officeDocument/2006/relationships/image" Target="../media/image46.svg"/><Relationship Id="rId2" Type="http://schemas.openxmlformats.org/officeDocument/2006/relationships/notesSlide" Target="../notesSlides/notesSlide27.xml"/><Relationship Id="rId16" Type="http://schemas.openxmlformats.org/officeDocument/2006/relationships/image" Target="../media/image45.png"/><Relationship Id="rId20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6.svg"/><Relationship Id="rId5" Type="http://schemas.openxmlformats.org/officeDocument/2006/relationships/image" Target="../media/image10.svg"/><Relationship Id="rId15" Type="http://schemas.openxmlformats.org/officeDocument/2006/relationships/image" Target="../media/image48.svg"/><Relationship Id="rId10" Type="http://schemas.openxmlformats.org/officeDocument/2006/relationships/image" Target="../media/image15.png"/><Relationship Id="rId19" Type="http://schemas.openxmlformats.org/officeDocument/2006/relationships/image" Target="../media/image50.svg"/><Relationship Id="rId4" Type="http://schemas.openxmlformats.org/officeDocument/2006/relationships/image" Target="../media/image9.png"/><Relationship Id="rId9" Type="http://schemas.openxmlformats.org/officeDocument/2006/relationships/image" Target="../media/image14.svg"/><Relationship Id="rId14" Type="http://schemas.openxmlformats.org/officeDocument/2006/relationships/image" Target="../media/image47.png"/></Relationships>
</file>

<file path=ppt/slides/_rels/slide31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2DE_5D4EDB1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7" Type="http://schemas.openxmlformats.org/officeDocument/2006/relationships/image" Target="../media/image57.sv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13" Type="http://schemas.openxmlformats.org/officeDocument/2006/relationships/image" Target="../media/image17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sv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svg"/><Relationship Id="rId4" Type="http://schemas.openxmlformats.org/officeDocument/2006/relationships/image" Target="../media/image8.svg"/><Relationship Id="rId9" Type="http://schemas.openxmlformats.org/officeDocument/2006/relationships/image" Target="../media/image13.png"/><Relationship Id="rId14" Type="http://schemas.openxmlformats.org/officeDocument/2006/relationships/image" Target="../media/image18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svg"/><Relationship Id="rId5" Type="http://schemas.openxmlformats.org/officeDocument/2006/relationships/image" Target="../media/image22.png"/><Relationship Id="rId4" Type="http://schemas.openxmlformats.org/officeDocument/2006/relationships/image" Target="../media/image21.sv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5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431371" y="2647602"/>
            <a:ext cx="11432843" cy="1141439"/>
          </a:xfrm>
        </p:spPr>
        <p:txBody>
          <a:bodyPr/>
          <a:lstStyle/>
          <a:p>
            <a:r>
              <a:rPr lang="en-US" dirty="0"/>
              <a:t>Evaluating the adoption of the Government as a Platform Analysis Method by practitioners</a:t>
            </a: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0"/>
          </p:nvPr>
        </p:nvSpPr>
        <p:spPr>
          <a:xfrm>
            <a:off x="431372" y="3789041"/>
            <a:ext cx="11432841" cy="634020"/>
          </a:xfrm>
        </p:spPr>
        <p:txBody>
          <a:bodyPr/>
          <a:lstStyle/>
          <a:p>
            <a:r>
              <a:rPr lang="de-DE" dirty="0"/>
              <a:t>Master-Thesis Final </a:t>
            </a:r>
            <a:r>
              <a:rPr lang="de-DE" dirty="0" err="1"/>
              <a:t>Presentation</a:t>
            </a:r>
            <a:r>
              <a:rPr lang="de-DE" dirty="0"/>
              <a:t> </a:t>
            </a:r>
          </a:p>
          <a:p>
            <a:r>
              <a:rPr lang="de-DE" dirty="0"/>
              <a:t>Efstratios Pahis, 24.04.2023</a:t>
            </a:r>
          </a:p>
        </p:txBody>
      </p:sp>
    </p:spTree>
    <p:extLst>
      <p:ext uri="{BB962C8B-B14F-4D97-AF65-F5344CB8AC3E}">
        <p14:creationId xmlns:p14="http://schemas.microsoft.com/office/powerpoint/2010/main" val="1282235774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Evaluation Context Analysis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© sebis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21.10.22 Kickoff Efstratios Pahis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C9FAB-BDC1-47C0-A8BB-6E12A8205D33}" type="slidenum">
              <a:rPr lang="de-DE" smtClean="0"/>
              <a:pPr/>
              <a:t>10</a:t>
            </a:fld>
            <a:endParaRPr lang="de-DE" dirty="0"/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726F3935-B9C2-5497-4A5F-DCBDB6C6EF4A}"/>
              </a:ext>
            </a:extLst>
          </p:cNvPr>
          <p:cNvSpPr/>
          <p:nvPr/>
        </p:nvSpPr>
        <p:spPr bwMode="auto">
          <a:xfrm>
            <a:off x="407368" y="1187460"/>
            <a:ext cx="11019680" cy="576064"/>
          </a:xfrm>
          <a:prstGeom prst="rect">
            <a:avLst/>
          </a:prstGeom>
          <a:solidFill>
            <a:schemeClr val="accent4"/>
          </a:solidFill>
          <a:ln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r>
              <a:rPr lang="en-US" b="1" dirty="0">
                <a:solidFill>
                  <a:schemeClr val="bg1"/>
                </a:solidFill>
                <a:cs typeface="Arial" pitchFamily="34" charset="0"/>
              </a:rPr>
              <a:t>RQ2: How can the </a:t>
            </a:r>
            <a:r>
              <a:rPr lang="en-US" b="1" dirty="0" err="1">
                <a:solidFill>
                  <a:schemeClr val="bg1"/>
                </a:solidFill>
                <a:cs typeface="Arial" pitchFamily="34" charset="0"/>
              </a:rPr>
              <a:t>GaaPIAM</a:t>
            </a:r>
            <a:r>
              <a:rPr lang="en-US" b="1" dirty="0">
                <a:solidFill>
                  <a:schemeClr val="bg1"/>
                </a:solidFill>
                <a:cs typeface="Arial" pitchFamily="34" charset="0"/>
              </a:rPr>
              <a:t> be evaluated? </a:t>
            </a:r>
          </a:p>
        </p:txBody>
      </p:sp>
      <p:pic>
        <p:nvPicPr>
          <p:cNvPr id="7" name="Grafik 6" descr="Volltreffer mit einfarbiger Füllung">
            <a:extLst>
              <a:ext uri="{FF2B5EF4-FFF2-40B4-BE49-F238E27FC236}">
                <a16:creationId xmlns:a16="http://schemas.microsoft.com/office/drawing/2014/main" id="{FA4A67E8-9096-7F46-FE85-602CA761180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115420" y="848283"/>
            <a:ext cx="623255" cy="678354"/>
          </a:xfrm>
          <a:prstGeom prst="rect">
            <a:avLst/>
          </a:prstGeom>
        </p:spPr>
      </p:pic>
      <p:sp>
        <p:nvSpPr>
          <p:cNvPr id="30" name="Textfeld 29">
            <a:extLst>
              <a:ext uri="{FF2B5EF4-FFF2-40B4-BE49-F238E27FC236}">
                <a16:creationId xmlns:a16="http://schemas.microsoft.com/office/drawing/2014/main" id="{2F8AC048-6B60-CDC8-E661-F483B8887694}"/>
              </a:ext>
            </a:extLst>
          </p:cNvPr>
          <p:cNvSpPr txBox="1"/>
          <p:nvPr/>
        </p:nvSpPr>
        <p:spPr>
          <a:xfrm>
            <a:off x="5976868" y="6360336"/>
            <a:ext cx="3768080" cy="553998"/>
          </a:xfrm>
          <a:prstGeom prst="rect">
            <a:avLst/>
          </a:prstGeom>
          <a:noFill/>
          <a:ln w="10795" cap="flat" cmpd="sng" algn="ctr">
            <a:noFill/>
            <a:prstDash val="solid"/>
          </a:ln>
          <a:effec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de-DE" sz="1000" b="0" i="0" dirty="0">
                <a:solidFill>
                  <a:srgbClr val="172B4D"/>
                </a:solidFill>
                <a:effectLst/>
                <a:latin typeface="-apple-system"/>
              </a:rPr>
              <a:t>*Bundesministerium des Innern und für Heimat: OZG-Leitfaden (2022)</a:t>
            </a:r>
            <a:br>
              <a:rPr lang="de-DE" sz="1000" dirty="0"/>
            </a:br>
            <a:endParaRPr lang="en-US" sz="1000" dirty="0"/>
          </a:p>
        </p:txBody>
      </p:sp>
      <p:grpSp>
        <p:nvGrpSpPr>
          <p:cNvPr id="42" name="Gruppieren 41">
            <a:extLst>
              <a:ext uri="{FF2B5EF4-FFF2-40B4-BE49-F238E27FC236}">
                <a16:creationId xmlns:a16="http://schemas.microsoft.com/office/drawing/2014/main" id="{1204CF0C-8E03-6D18-A061-23EB3D936B8D}"/>
              </a:ext>
            </a:extLst>
          </p:cNvPr>
          <p:cNvGrpSpPr/>
          <p:nvPr/>
        </p:nvGrpSpPr>
        <p:grpSpPr>
          <a:xfrm>
            <a:off x="407368" y="1763524"/>
            <a:ext cx="9106226" cy="4717429"/>
            <a:chOff x="721275" y="1735907"/>
            <a:chExt cx="11224508" cy="5044246"/>
          </a:xfrm>
        </p:grpSpPr>
        <p:grpSp>
          <p:nvGrpSpPr>
            <p:cNvPr id="3" name="Gruppieren 2">
              <a:extLst>
                <a:ext uri="{FF2B5EF4-FFF2-40B4-BE49-F238E27FC236}">
                  <a16:creationId xmlns:a16="http://schemas.microsoft.com/office/drawing/2014/main" id="{38AEE51E-3473-0F84-6921-E9501F6698EF}"/>
                </a:ext>
              </a:extLst>
            </p:cNvPr>
            <p:cNvGrpSpPr/>
            <p:nvPr/>
          </p:nvGrpSpPr>
          <p:grpSpPr>
            <a:xfrm>
              <a:off x="4366954" y="4988552"/>
              <a:ext cx="2898151" cy="1791601"/>
              <a:chOff x="4645394" y="4952833"/>
              <a:chExt cx="2898151" cy="1791601"/>
            </a:xfrm>
          </p:grpSpPr>
          <p:grpSp>
            <p:nvGrpSpPr>
              <p:cNvPr id="8" name="Gruppieren 7">
                <a:extLst>
                  <a:ext uri="{FF2B5EF4-FFF2-40B4-BE49-F238E27FC236}">
                    <a16:creationId xmlns:a16="http://schemas.microsoft.com/office/drawing/2014/main" id="{339B4A47-7D58-2088-77A0-D04376F7579F}"/>
                  </a:ext>
                </a:extLst>
              </p:cNvPr>
              <p:cNvGrpSpPr/>
              <p:nvPr/>
            </p:nvGrpSpPr>
            <p:grpSpPr>
              <a:xfrm>
                <a:off x="5270031" y="4952833"/>
                <a:ext cx="1800738" cy="1316560"/>
                <a:chOff x="4497875" y="5052685"/>
                <a:chExt cx="1800738" cy="1316560"/>
              </a:xfrm>
            </p:grpSpPr>
            <p:pic>
              <p:nvPicPr>
                <p:cNvPr id="11" name="Grafik 10" descr="Benutzer mit einfarbiger Füllung">
                  <a:extLst>
                    <a:ext uri="{FF2B5EF4-FFF2-40B4-BE49-F238E27FC236}">
                      <a16:creationId xmlns:a16="http://schemas.microsoft.com/office/drawing/2014/main" id="{102A0856-AC10-25A6-AE59-985BEE08EAA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497875" y="5539514"/>
                  <a:ext cx="743901" cy="728212"/>
                </a:xfrm>
                <a:prstGeom prst="rect">
                  <a:avLst/>
                </a:prstGeom>
              </p:spPr>
            </p:pic>
            <p:pic>
              <p:nvPicPr>
                <p:cNvPr id="12" name="Grafik 11" descr="Benutzer mit einfarbiger Füllung">
                  <a:extLst>
                    <a:ext uri="{FF2B5EF4-FFF2-40B4-BE49-F238E27FC236}">
                      <a16:creationId xmlns:a16="http://schemas.microsoft.com/office/drawing/2014/main" id="{7E543258-09F8-1D38-969B-9533B05E0D8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946838" y="5091030"/>
                  <a:ext cx="743901" cy="728212"/>
                </a:xfrm>
                <a:prstGeom prst="rect">
                  <a:avLst/>
                </a:prstGeom>
              </p:spPr>
            </p:pic>
            <p:pic>
              <p:nvPicPr>
                <p:cNvPr id="13" name="Grafik 12" descr="Benutzer mit einfarbiger Füllung">
                  <a:extLst>
                    <a:ext uri="{FF2B5EF4-FFF2-40B4-BE49-F238E27FC236}">
                      <a16:creationId xmlns:a16="http://schemas.microsoft.com/office/drawing/2014/main" id="{F6877D4C-C9DF-B2B6-B676-082DCFF4FDE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282362" y="5641033"/>
                  <a:ext cx="743901" cy="728212"/>
                </a:xfrm>
                <a:prstGeom prst="rect">
                  <a:avLst/>
                </a:prstGeom>
              </p:spPr>
            </p:pic>
            <p:pic>
              <p:nvPicPr>
                <p:cNvPr id="14" name="Grafik 13" descr="Benutzer mit einfarbiger Füllung">
                  <a:extLst>
                    <a:ext uri="{FF2B5EF4-FFF2-40B4-BE49-F238E27FC236}">
                      <a16:creationId xmlns:a16="http://schemas.microsoft.com/office/drawing/2014/main" id="{7378313F-1513-C6CF-EDB3-F994FD81E8F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554712" y="5052685"/>
                  <a:ext cx="743901" cy="728212"/>
                </a:xfrm>
                <a:prstGeom prst="rect">
                  <a:avLst/>
                </a:prstGeom>
              </p:spPr>
            </p:pic>
          </p:grpSp>
          <p:sp>
            <p:nvSpPr>
              <p:cNvPr id="10" name="Textfeld 9">
                <a:extLst>
                  <a:ext uri="{FF2B5EF4-FFF2-40B4-BE49-F238E27FC236}">
                    <a16:creationId xmlns:a16="http://schemas.microsoft.com/office/drawing/2014/main" id="{3C033FDD-EA0F-68DF-8562-F00285A91E49}"/>
                  </a:ext>
                </a:extLst>
              </p:cNvPr>
              <p:cNvSpPr txBox="1"/>
              <p:nvPr/>
            </p:nvSpPr>
            <p:spPr>
              <a:xfrm>
                <a:off x="4645394" y="6190436"/>
                <a:ext cx="2898151" cy="55399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>
                    <a:latin typeface="Arial" pitchFamily="34" charset="0"/>
                  </a:rPr>
                  <a:t>Practitioners </a:t>
                </a:r>
              </a:p>
              <a:p>
                <a:pPr algn="ctr"/>
                <a:r>
                  <a:rPr lang="en-US" sz="1200" b="1" dirty="0">
                    <a:latin typeface="Arial" pitchFamily="34" charset="0"/>
                  </a:rPr>
                  <a:t>(IT-Strategist; Enterprise Architects)</a:t>
                </a:r>
              </a:p>
            </p:txBody>
          </p:sp>
        </p:grpSp>
        <p:sp>
          <p:nvSpPr>
            <p:cNvPr id="15" name="Pfeil nach rechts 66">
              <a:extLst>
                <a:ext uri="{FF2B5EF4-FFF2-40B4-BE49-F238E27FC236}">
                  <a16:creationId xmlns:a16="http://schemas.microsoft.com/office/drawing/2014/main" id="{CAA7D5CC-E7EA-4BBE-C265-91507958AEC7}"/>
                </a:ext>
              </a:extLst>
            </p:cNvPr>
            <p:cNvSpPr/>
            <p:nvPr/>
          </p:nvSpPr>
          <p:spPr bwMode="auto">
            <a:xfrm rot="2468273">
              <a:off x="1342994" y="4608498"/>
              <a:ext cx="2657637" cy="984028"/>
            </a:xfrm>
            <a:prstGeom prst="rightArrow">
              <a:avLst/>
            </a:prstGeom>
            <a:solidFill>
              <a:schemeClr val="accent4">
                <a:lumMod val="90000"/>
                <a:lumOff val="10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0" hangingPunct="0"/>
              <a:r>
                <a:rPr lang="en-US" sz="1200" b="1" dirty="0" err="1">
                  <a:solidFill>
                    <a:schemeClr val="bg1"/>
                  </a:solidFill>
                  <a:cs typeface="Arial" pitchFamily="34" charset="0"/>
                </a:rPr>
                <a:t>GaaPIAM</a:t>
              </a:r>
              <a:r>
                <a:rPr lang="en-US" sz="1200" b="1" dirty="0">
                  <a:solidFill>
                    <a:schemeClr val="bg1"/>
                  </a:solidFill>
                  <a:cs typeface="Arial" pitchFamily="34" charset="0"/>
                </a:rPr>
                <a:t> utilized by Practitioners</a:t>
              </a:r>
            </a:p>
          </p:txBody>
        </p:sp>
        <p:sp>
          <p:nvSpPr>
            <p:cNvPr id="16" name="Rechteck 15">
              <a:extLst>
                <a:ext uri="{FF2B5EF4-FFF2-40B4-BE49-F238E27FC236}">
                  <a16:creationId xmlns:a16="http://schemas.microsoft.com/office/drawing/2014/main" id="{4041AB07-CA5A-7192-4015-9F4C22F48098}"/>
                </a:ext>
              </a:extLst>
            </p:cNvPr>
            <p:cNvSpPr/>
            <p:nvPr/>
          </p:nvSpPr>
          <p:spPr bwMode="auto">
            <a:xfrm>
              <a:off x="3224426" y="3717032"/>
              <a:ext cx="5176156" cy="98902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000" b="1" i="1" u="sng" dirty="0"/>
                <a:t>Resolution:</a:t>
              </a:r>
            </a:p>
            <a:p>
              <a:pPr algn="ctr"/>
              <a:r>
                <a:rPr lang="en-US" sz="2000" b="1" i="1" dirty="0"/>
                <a:t>Using practitioners as proxies to the real infrastructure</a:t>
              </a:r>
            </a:p>
          </p:txBody>
        </p:sp>
        <p:pic>
          <p:nvPicPr>
            <p:cNvPr id="17" name="Grafik 16" descr="Benutzer mit einfarbiger Füllung">
              <a:extLst>
                <a:ext uri="{FF2B5EF4-FFF2-40B4-BE49-F238E27FC236}">
                  <a16:creationId xmlns:a16="http://schemas.microsoft.com/office/drawing/2014/main" id="{23662A6E-7BD0-38B2-3296-2FC48565996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4907290" y="4898314"/>
              <a:ext cx="743901" cy="728212"/>
            </a:xfrm>
            <a:prstGeom prst="rect">
              <a:avLst/>
            </a:prstGeom>
          </p:spPr>
        </p:pic>
        <p:grpSp>
          <p:nvGrpSpPr>
            <p:cNvPr id="18" name="Gruppieren 17">
              <a:extLst>
                <a:ext uri="{FF2B5EF4-FFF2-40B4-BE49-F238E27FC236}">
                  <a16:creationId xmlns:a16="http://schemas.microsoft.com/office/drawing/2014/main" id="{52A49341-E9B9-8A1D-C786-4525BB2B76C2}"/>
                </a:ext>
              </a:extLst>
            </p:cNvPr>
            <p:cNvGrpSpPr/>
            <p:nvPr/>
          </p:nvGrpSpPr>
          <p:grpSpPr>
            <a:xfrm>
              <a:off x="7855433" y="4694518"/>
              <a:ext cx="2594836" cy="1567040"/>
              <a:chOff x="7791074" y="4211461"/>
              <a:chExt cx="2594836" cy="1567040"/>
            </a:xfrm>
          </p:grpSpPr>
          <p:sp>
            <p:nvSpPr>
              <p:cNvPr id="20" name="Pfeil nach rechts 66">
                <a:extLst>
                  <a:ext uri="{FF2B5EF4-FFF2-40B4-BE49-F238E27FC236}">
                    <a16:creationId xmlns:a16="http://schemas.microsoft.com/office/drawing/2014/main" id="{106D8475-FC57-B02C-41B3-A10DA44E2186}"/>
                  </a:ext>
                </a:extLst>
              </p:cNvPr>
              <p:cNvSpPr/>
              <p:nvPr/>
            </p:nvSpPr>
            <p:spPr bwMode="auto">
              <a:xfrm rot="19216111">
                <a:off x="7791074" y="4324829"/>
                <a:ext cx="2594836" cy="984028"/>
              </a:xfrm>
              <a:prstGeom prst="rightArrow">
                <a:avLst/>
              </a:prstGeom>
              <a:solidFill>
                <a:schemeClr val="accent4">
                  <a:lumMod val="90000"/>
                  <a:lumOff val="10000"/>
                </a:schemeClr>
              </a:solidFill>
              <a:ln>
                <a:headEnd type="none" w="med" len="med"/>
                <a:tailEnd type="none" w="med" len="med"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eaLnBrk="0" hangingPunct="0"/>
                <a:endParaRPr lang="en-US" sz="10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21" name="Rechteck 20">
                <a:extLst>
                  <a:ext uri="{FF2B5EF4-FFF2-40B4-BE49-F238E27FC236}">
                    <a16:creationId xmlns:a16="http://schemas.microsoft.com/office/drawing/2014/main" id="{AB4D2CFA-7D6C-93FB-4E5F-7EF2A00D058E}"/>
                  </a:ext>
                </a:extLst>
              </p:cNvPr>
              <p:cNvSpPr/>
              <p:nvPr/>
            </p:nvSpPr>
            <p:spPr bwMode="auto">
              <a:xfrm rot="2992272">
                <a:off x="7982048" y="5473068"/>
                <a:ext cx="515981" cy="9488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  <a:headEnd type="none" w="med" len="med"/>
                <a:tailEnd type="none" w="med" len="med"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US" dirty="0">
                  <a:solidFill>
                    <a:schemeClr val="tx1"/>
                  </a:solidFill>
                  <a:cs typeface="Arial" pitchFamily="34" charset="0"/>
                </a:endParaRPr>
              </a:p>
            </p:txBody>
          </p:sp>
          <p:sp>
            <p:nvSpPr>
              <p:cNvPr id="22" name="Rechteck 21">
                <a:extLst>
                  <a:ext uri="{FF2B5EF4-FFF2-40B4-BE49-F238E27FC236}">
                    <a16:creationId xmlns:a16="http://schemas.microsoft.com/office/drawing/2014/main" id="{BC82473F-2F35-5C8C-3F8C-1EBAD2F0E687}"/>
                  </a:ext>
                </a:extLst>
              </p:cNvPr>
              <p:cNvSpPr/>
              <p:nvPr/>
            </p:nvSpPr>
            <p:spPr bwMode="auto">
              <a:xfrm rot="2992272">
                <a:off x="8197577" y="5283577"/>
                <a:ext cx="515981" cy="9488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  <a:headEnd type="none" w="med" len="med"/>
                <a:tailEnd type="none" w="med" len="med"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US" dirty="0">
                  <a:solidFill>
                    <a:schemeClr val="tx1"/>
                  </a:solidFill>
                  <a:cs typeface="Arial" pitchFamily="34" charset="0"/>
                </a:endParaRPr>
              </a:p>
            </p:txBody>
          </p:sp>
          <p:sp>
            <p:nvSpPr>
              <p:cNvPr id="23" name="Rechteck 22">
                <a:extLst>
                  <a:ext uri="{FF2B5EF4-FFF2-40B4-BE49-F238E27FC236}">
                    <a16:creationId xmlns:a16="http://schemas.microsoft.com/office/drawing/2014/main" id="{D08C3232-8B67-F96C-2B75-76AEC46D1ADF}"/>
                  </a:ext>
                </a:extLst>
              </p:cNvPr>
              <p:cNvSpPr/>
              <p:nvPr/>
            </p:nvSpPr>
            <p:spPr bwMode="auto">
              <a:xfrm rot="2992272">
                <a:off x="8413106" y="5094327"/>
                <a:ext cx="515981" cy="9488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  <a:headEnd type="none" w="med" len="med"/>
                <a:tailEnd type="none" w="med" len="med"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US" dirty="0">
                  <a:solidFill>
                    <a:schemeClr val="tx1"/>
                  </a:solidFill>
                  <a:cs typeface="Arial" pitchFamily="34" charset="0"/>
                </a:endParaRPr>
              </a:p>
            </p:txBody>
          </p:sp>
          <p:sp>
            <p:nvSpPr>
              <p:cNvPr id="24" name="Rechteck 23">
                <a:extLst>
                  <a:ext uri="{FF2B5EF4-FFF2-40B4-BE49-F238E27FC236}">
                    <a16:creationId xmlns:a16="http://schemas.microsoft.com/office/drawing/2014/main" id="{E86FB340-B4EA-55EC-AB88-FF557F956736}"/>
                  </a:ext>
                </a:extLst>
              </p:cNvPr>
              <p:cNvSpPr/>
              <p:nvPr/>
            </p:nvSpPr>
            <p:spPr bwMode="auto">
              <a:xfrm rot="2992272">
                <a:off x="8628635" y="4927601"/>
                <a:ext cx="515981" cy="9488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  <a:headEnd type="none" w="med" len="med"/>
                <a:tailEnd type="none" w="med" len="med"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US" dirty="0">
                  <a:solidFill>
                    <a:schemeClr val="tx1"/>
                  </a:solidFill>
                  <a:cs typeface="Arial" pitchFamily="34" charset="0"/>
                </a:endParaRPr>
              </a:p>
            </p:txBody>
          </p:sp>
          <p:sp>
            <p:nvSpPr>
              <p:cNvPr id="25" name="Rechteck 24">
                <a:extLst>
                  <a:ext uri="{FF2B5EF4-FFF2-40B4-BE49-F238E27FC236}">
                    <a16:creationId xmlns:a16="http://schemas.microsoft.com/office/drawing/2014/main" id="{D0E77AB1-2CE0-8F68-7F6F-AB841D0D290F}"/>
                  </a:ext>
                </a:extLst>
              </p:cNvPr>
              <p:cNvSpPr/>
              <p:nvPr/>
            </p:nvSpPr>
            <p:spPr bwMode="auto">
              <a:xfrm rot="2992272">
                <a:off x="8836541" y="4750029"/>
                <a:ext cx="531228" cy="9488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  <a:headEnd type="none" w="med" len="med"/>
                <a:tailEnd type="none" w="med" len="med"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US" dirty="0">
                  <a:solidFill>
                    <a:schemeClr val="tx1"/>
                  </a:solidFill>
                  <a:cs typeface="Arial" pitchFamily="34" charset="0"/>
                </a:endParaRPr>
              </a:p>
            </p:txBody>
          </p:sp>
          <p:sp>
            <p:nvSpPr>
              <p:cNvPr id="26" name="Rechteck 25">
                <a:extLst>
                  <a:ext uri="{FF2B5EF4-FFF2-40B4-BE49-F238E27FC236}">
                    <a16:creationId xmlns:a16="http://schemas.microsoft.com/office/drawing/2014/main" id="{6E8F26AD-6BE9-2167-73CC-DB110CEDB6E0}"/>
                  </a:ext>
                </a:extLst>
              </p:cNvPr>
              <p:cNvSpPr/>
              <p:nvPr/>
            </p:nvSpPr>
            <p:spPr bwMode="auto">
              <a:xfrm rot="2992272">
                <a:off x="9052070" y="4570012"/>
                <a:ext cx="531228" cy="9488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  <a:headEnd type="none" w="med" len="med"/>
                <a:tailEnd type="none" w="med" len="med"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US" dirty="0">
                  <a:solidFill>
                    <a:schemeClr val="tx1"/>
                  </a:solidFill>
                  <a:cs typeface="Arial" pitchFamily="34" charset="0"/>
                </a:endParaRPr>
              </a:p>
            </p:txBody>
          </p:sp>
          <p:sp>
            <p:nvSpPr>
              <p:cNvPr id="27" name="Rechteck 26">
                <a:extLst>
                  <a:ext uri="{FF2B5EF4-FFF2-40B4-BE49-F238E27FC236}">
                    <a16:creationId xmlns:a16="http://schemas.microsoft.com/office/drawing/2014/main" id="{97B4F314-F627-6697-D166-E1F05CA667F5}"/>
                  </a:ext>
                </a:extLst>
              </p:cNvPr>
              <p:cNvSpPr/>
              <p:nvPr/>
            </p:nvSpPr>
            <p:spPr bwMode="auto">
              <a:xfrm rot="2992272">
                <a:off x="9254624" y="4429632"/>
                <a:ext cx="531228" cy="9488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  <a:headEnd type="none" w="med" len="med"/>
                <a:tailEnd type="none" w="med" len="med"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US" dirty="0">
                  <a:solidFill>
                    <a:schemeClr val="tx1"/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28" name="Textfeld 27">
              <a:extLst>
                <a:ext uri="{FF2B5EF4-FFF2-40B4-BE49-F238E27FC236}">
                  <a16:creationId xmlns:a16="http://schemas.microsoft.com/office/drawing/2014/main" id="{22D67E1D-B5BF-FC39-2599-471C53E6468F}"/>
                </a:ext>
              </a:extLst>
            </p:cNvPr>
            <p:cNvSpPr txBox="1"/>
            <p:nvPr/>
          </p:nvSpPr>
          <p:spPr>
            <a:xfrm>
              <a:off x="8633415" y="3703513"/>
              <a:ext cx="3312368" cy="32909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1400" b="1" dirty="0">
                  <a:latin typeface="Arial" pitchFamily="34" charset="0"/>
                </a:rPr>
                <a:t>Real World Platform System</a:t>
              </a:r>
            </a:p>
          </p:txBody>
        </p:sp>
        <p:sp>
          <p:nvSpPr>
            <p:cNvPr id="29" name="Textfeld 28">
              <a:extLst>
                <a:ext uri="{FF2B5EF4-FFF2-40B4-BE49-F238E27FC236}">
                  <a16:creationId xmlns:a16="http://schemas.microsoft.com/office/drawing/2014/main" id="{AA1C1490-773F-B480-DEC1-5175647CEF1C}"/>
                </a:ext>
              </a:extLst>
            </p:cNvPr>
            <p:cNvSpPr txBox="1"/>
            <p:nvPr/>
          </p:nvSpPr>
          <p:spPr>
            <a:xfrm>
              <a:off x="9019050" y="5649856"/>
              <a:ext cx="2494323" cy="46166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1200" b="1" dirty="0">
                  <a:latin typeface="Arial" pitchFamily="34" charset="0"/>
                </a:rPr>
                <a:t>Assumption: Practitioners have impact on real infrastructure</a:t>
              </a:r>
            </a:p>
          </p:txBody>
        </p:sp>
        <p:sp>
          <p:nvSpPr>
            <p:cNvPr id="31" name="Textfeld 30">
              <a:extLst>
                <a:ext uri="{FF2B5EF4-FFF2-40B4-BE49-F238E27FC236}">
                  <a16:creationId xmlns:a16="http://schemas.microsoft.com/office/drawing/2014/main" id="{858CE424-BF77-6CE9-D989-AB4BCB722724}"/>
                </a:ext>
              </a:extLst>
            </p:cNvPr>
            <p:cNvSpPr txBox="1"/>
            <p:nvPr/>
          </p:nvSpPr>
          <p:spPr>
            <a:xfrm>
              <a:off x="11564528" y="3547514"/>
              <a:ext cx="311696" cy="276999"/>
            </a:xfrm>
            <a:prstGeom prst="rect">
              <a:avLst/>
            </a:prstGeom>
            <a:noFill/>
            <a:ln w="10795" cap="flat" cmpd="sng" algn="ctr">
              <a:noFill/>
              <a:prstDash val="solid"/>
            </a:ln>
            <a:effectLst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r>
                <a:rPr lang="de-DE" sz="1200" b="0" i="0" dirty="0">
                  <a:solidFill>
                    <a:srgbClr val="172B4D"/>
                  </a:solidFill>
                  <a:effectLst/>
                  <a:latin typeface="-apple-system"/>
                </a:rPr>
                <a:t>*</a:t>
              </a:r>
              <a:endParaRPr lang="en-US" sz="1200" dirty="0"/>
            </a:p>
          </p:txBody>
        </p:sp>
        <p:sp>
          <p:nvSpPr>
            <p:cNvPr id="33" name="Textfeld 32">
              <a:extLst>
                <a:ext uri="{FF2B5EF4-FFF2-40B4-BE49-F238E27FC236}">
                  <a16:creationId xmlns:a16="http://schemas.microsoft.com/office/drawing/2014/main" id="{093C5580-2A8E-C988-13D0-70929E0F445C}"/>
                </a:ext>
              </a:extLst>
            </p:cNvPr>
            <p:cNvSpPr txBox="1"/>
            <p:nvPr/>
          </p:nvSpPr>
          <p:spPr>
            <a:xfrm>
              <a:off x="806673" y="3535819"/>
              <a:ext cx="1644331" cy="32909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de-DE" sz="1400" b="1" dirty="0" err="1">
                  <a:latin typeface="Arial" pitchFamily="34" charset="0"/>
                </a:rPr>
                <a:t>GaaPIAM</a:t>
              </a:r>
              <a:endParaRPr lang="de-DE" sz="1400" b="1" dirty="0">
                <a:latin typeface="Arial" pitchFamily="34" charset="0"/>
              </a:endParaRPr>
            </a:p>
          </p:txBody>
        </p:sp>
        <p:grpSp>
          <p:nvGrpSpPr>
            <p:cNvPr id="35" name="Gruppieren 34">
              <a:extLst>
                <a:ext uri="{FF2B5EF4-FFF2-40B4-BE49-F238E27FC236}">
                  <a16:creationId xmlns:a16="http://schemas.microsoft.com/office/drawing/2014/main" id="{39241ADB-3D5A-381F-AD8B-1A9804742BE2}"/>
                </a:ext>
              </a:extLst>
            </p:cNvPr>
            <p:cNvGrpSpPr/>
            <p:nvPr/>
          </p:nvGrpSpPr>
          <p:grpSpPr>
            <a:xfrm>
              <a:off x="3647729" y="1899198"/>
              <a:ext cx="4336601" cy="1741531"/>
              <a:chOff x="3415584" y="1666493"/>
              <a:chExt cx="4336601" cy="1741531"/>
            </a:xfrm>
          </p:grpSpPr>
          <p:sp>
            <p:nvSpPr>
              <p:cNvPr id="36" name="Pfeil nach rechts 66">
                <a:extLst>
                  <a:ext uri="{FF2B5EF4-FFF2-40B4-BE49-F238E27FC236}">
                    <a16:creationId xmlns:a16="http://schemas.microsoft.com/office/drawing/2014/main" id="{F3FDA2E6-AB6E-60E9-F60D-4219C3BC8633}"/>
                  </a:ext>
                </a:extLst>
              </p:cNvPr>
              <p:cNvSpPr/>
              <p:nvPr/>
            </p:nvSpPr>
            <p:spPr bwMode="auto">
              <a:xfrm>
                <a:off x="3415584" y="2042079"/>
                <a:ext cx="4336601" cy="984028"/>
              </a:xfrm>
              <a:prstGeom prst="rightArrow">
                <a:avLst/>
              </a:prstGeom>
              <a:solidFill>
                <a:srgbClr val="C00000">
                  <a:alpha val="40000"/>
                </a:srgbClr>
              </a:solidFill>
              <a:ln>
                <a:headEnd type="none" w="med" len="med"/>
                <a:tailEnd type="none" w="med" len="med"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eaLnBrk="0" hangingPunct="0"/>
                <a:r>
                  <a:rPr lang="en-US" b="1" dirty="0">
                    <a:solidFill>
                      <a:schemeClr val="bg1"/>
                    </a:solidFill>
                    <a:cs typeface="Arial" pitchFamily="34" charset="0"/>
                  </a:rPr>
                  <a:t>Impact</a:t>
                </a:r>
              </a:p>
            </p:txBody>
          </p:sp>
          <p:pic>
            <p:nvPicPr>
              <p:cNvPr id="37" name="Grafik 36" descr="Blitz mit einfarbiger Füllung">
                <a:extLst>
                  <a:ext uri="{FF2B5EF4-FFF2-40B4-BE49-F238E27FC236}">
                    <a16:creationId xmlns:a16="http://schemas.microsoft.com/office/drawing/2014/main" id="{7442B2B1-C092-C626-C965-97CE2966377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>
                <a:off x="5663952" y="1666493"/>
                <a:ext cx="1741531" cy="1741531"/>
              </a:xfrm>
              <a:prstGeom prst="rect">
                <a:avLst/>
              </a:prstGeom>
            </p:spPr>
          </p:pic>
        </p:grpSp>
        <p:pic>
          <p:nvPicPr>
            <p:cNvPr id="38" name="Picture 2" descr="2 Grundlagen für die Umsetzung des Onlinezugangsgesetzes - OZG-Leitfaden -  OZG-Leitfaden">
              <a:extLst>
                <a:ext uri="{FF2B5EF4-FFF2-40B4-BE49-F238E27FC236}">
                  <a16:creationId xmlns:a16="http://schemas.microsoft.com/office/drawing/2014/main" id="{A89AAFFB-A4A6-629B-BBBF-F619F2B5E95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18055" y="1735907"/>
              <a:ext cx="3521287" cy="20681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1" name="Textfeld 40">
              <a:extLst>
                <a:ext uri="{FF2B5EF4-FFF2-40B4-BE49-F238E27FC236}">
                  <a16:creationId xmlns:a16="http://schemas.microsoft.com/office/drawing/2014/main" id="{408D8B9C-C4AD-33BD-FDF5-A9B383193B45}"/>
                </a:ext>
              </a:extLst>
            </p:cNvPr>
            <p:cNvSpPr txBox="1"/>
            <p:nvPr/>
          </p:nvSpPr>
          <p:spPr>
            <a:xfrm>
              <a:off x="721275" y="2020018"/>
              <a:ext cx="1980328" cy="32909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de-DE" sz="1400" b="1" dirty="0">
                  <a:latin typeface="Arial" pitchFamily="34" charset="0"/>
                </a:rPr>
                <a:t>Kuhn et al., 2023</a:t>
              </a:r>
            </a:p>
          </p:txBody>
        </p:sp>
      </p:grpSp>
      <p:sp>
        <p:nvSpPr>
          <p:cNvPr id="43" name="Rechteck: abgerundete Ecken 42">
            <a:extLst>
              <a:ext uri="{FF2B5EF4-FFF2-40B4-BE49-F238E27FC236}">
                <a16:creationId xmlns:a16="http://schemas.microsoft.com/office/drawing/2014/main" id="{18BA4DB8-B356-9E28-5A05-BC28B51A8874}"/>
              </a:ext>
            </a:extLst>
          </p:cNvPr>
          <p:cNvSpPr/>
          <p:nvPr/>
        </p:nvSpPr>
        <p:spPr bwMode="auto">
          <a:xfrm>
            <a:off x="9644458" y="2239572"/>
            <a:ext cx="2284190" cy="4153823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2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dirty="0">
              <a:solidFill>
                <a:schemeClr val="tx1"/>
              </a:solidFill>
              <a:cs typeface="Arial" pitchFamily="34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100" dirty="0">
              <a:solidFill>
                <a:schemeClr val="tx1"/>
              </a:solidFill>
              <a:cs typeface="Arial" pitchFamily="34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100" dirty="0">
              <a:solidFill>
                <a:schemeClr val="tx1"/>
              </a:solidFill>
              <a:cs typeface="Arial" pitchFamily="34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100" dirty="0">
              <a:solidFill>
                <a:schemeClr val="tx1"/>
              </a:solidFill>
              <a:cs typeface="Arial" pitchFamily="34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100" dirty="0">
              <a:solidFill>
                <a:schemeClr val="tx1"/>
              </a:solidFill>
              <a:cs typeface="Arial" pitchFamily="34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100" dirty="0">
              <a:solidFill>
                <a:schemeClr val="tx1"/>
              </a:solidFill>
              <a:cs typeface="Arial" pitchFamily="34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100" dirty="0">
              <a:solidFill>
                <a:schemeClr val="tx1"/>
              </a:solidFill>
              <a:cs typeface="Arial" pitchFamily="34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100" dirty="0">
                <a:solidFill>
                  <a:schemeClr val="tx1"/>
                </a:solidFill>
                <a:cs typeface="Arial" pitchFamily="34" charset="0"/>
              </a:rPr>
              <a:t>Short-Evaluation Period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100" dirty="0">
              <a:solidFill>
                <a:schemeClr val="tx1"/>
              </a:solidFill>
              <a:cs typeface="Arial" pitchFamily="34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100" dirty="0">
              <a:solidFill>
                <a:schemeClr val="tx1"/>
              </a:solidFill>
              <a:cs typeface="Arial" pitchFamily="34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100" dirty="0">
              <a:solidFill>
                <a:schemeClr val="tx1"/>
              </a:solidFill>
              <a:cs typeface="Arial" pitchFamily="34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100" dirty="0">
              <a:solidFill>
                <a:schemeClr val="tx1"/>
              </a:solidFill>
              <a:cs typeface="Arial" pitchFamily="34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100" dirty="0">
              <a:solidFill>
                <a:schemeClr val="tx1"/>
              </a:solidFill>
              <a:cs typeface="Arial" pitchFamily="34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100" dirty="0">
              <a:solidFill>
                <a:schemeClr val="tx1"/>
              </a:solidFill>
              <a:cs typeface="Arial" pitchFamily="34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100" dirty="0" err="1">
                <a:solidFill>
                  <a:schemeClr val="tx1"/>
                </a:solidFill>
                <a:cs typeface="Arial" pitchFamily="34" charset="0"/>
              </a:rPr>
              <a:t>GaaP</a:t>
            </a:r>
            <a:r>
              <a:rPr lang="en-US" sz="1100" dirty="0">
                <a:solidFill>
                  <a:schemeClr val="tx1"/>
                </a:solidFill>
                <a:cs typeface="Arial" pitchFamily="34" charset="0"/>
              </a:rPr>
              <a:t> Challenges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100" dirty="0">
                <a:solidFill>
                  <a:schemeClr val="tx1"/>
                </a:solidFill>
                <a:cs typeface="Arial" pitchFamily="34" charset="0"/>
              </a:rPr>
              <a:t>in Germany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100" dirty="0">
              <a:solidFill>
                <a:schemeClr val="tx1"/>
              </a:solidFill>
              <a:cs typeface="Arial" pitchFamily="34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100" dirty="0">
              <a:solidFill>
                <a:schemeClr val="tx1"/>
              </a:solidFill>
              <a:cs typeface="Arial" pitchFamily="34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100" dirty="0">
              <a:solidFill>
                <a:schemeClr val="tx1"/>
              </a:solidFill>
              <a:cs typeface="Arial" pitchFamily="34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100" dirty="0">
              <a:solidFill>
                <a:schemeClr val="tx1"/>
              </a:solidFill>
              <a:cs typeface="Arial" pitchFamily="34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100" dirty="0">
              <a:solidFill>
                <a:schemeClr val="tx1"/>
              </a:solidFill>
              <a:cs typeface="Arial" pitchFamily="34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100" dirty="0">
              <a:solidFill>
                <a:schemeClr val="tx1"/>
              </a:solidFill>
              <a:cs typeface="Arial" pitchFamily="34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100" dirty="0">
              <a:solidFill>
                <a:schemeClr val="tx1"/>
              </a:solidFill>
              <a:cs typeface="Arial" pitchFamily="34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100" dirty="0">
              <a:solidFill>
                <a:schemeClr val="tx1"/>
              </a:solidFill>
              <a:cs typeface="Arial" pitchFamily="34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100" dirty="0">
              <a:solidFill>
                <a:schemeClr val="tx1"/>
              </a:solidFill>
              <a:cs typeface="Arial" pitchFamily="34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100" dirty="0">
                <a:solidFill>
                  <a:schemeClr val="tx1"/>
                </a:solidFill>
                <a:cs typeface="Arial" pitchFamily="34" charset="0"/>
              </a:rPr>
              <a:t>Maximize Evaluation Period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100" dirty="0">
              <a:solidFill>
                <a:schemeClr val="tx1"/>
              </a:solidFill>
              <a:cs typeface="Arial" pitchFamily="34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100" dirty="0">
              <a:solidFill>
                <a:schemeClr val="tx1"/>
              </a:solidFill>
              <a:cs typeface="Arial" pitchFamily="34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100" dirty="0" err="1">
                <a:solidFill>
                  <a:schemeClr val="tx1"/>
                </a:solidFill>
                <a:cs typeface="Arial" pitchFamily="34" charset="0"/>
              </a:rPr>
              <a:t>Recommen</a:t>
            </a:r>
            <a:endParaRPr lang="en-US" sz="1100" dirty="0">
              <a:solidFill>
                <a:schemeClr val="tx1"/>
              </a:solidFill>
              <a:cs typeface="Arial" pitchFamily="34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100" dirty="0">
                <a:solidFill>
                  <a:schemeClr val="tx1"/>
                </a:solidFill>
                <a:cs typeface="Arial" pitchFamily="34" charset="0"/>
              </a:rPr>
              <a:t>dation Willingness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100" dirty="0">
              <a:solidFill>
                <a:schemeClr val="tx1"/>
              </a:solidFill>
              <a:cs typeface="Arial" pitchFamily="34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100" dirty="0">
              <a:solidFill>
                <a:schemeClr val="tx1"/>
              </a:solidFill>
              <a:cs typeface="Arial" pitchFamily="34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100" dirty="0">
              <a:solidFill>
                <a:schemeClr val="tx1"/>
              </a:solidFill>
              <a:cs typeface="Arial" pitchFamily="34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100" dirty="0">
                <a:solidFill>
                  <a:schemeClr val="tx1"/>
                </a:solidFill>
                <a:cs typeface="Arial" pitchFamily="34" charset="0"/>
              </a:rPr>
              <a:t>Track impact via </a:t>
            </a:r>
            <a:r>
              <a:rPr lang="en-US" sz="1100" dirty="0" err="1">
                <a:solidFill>
                  <a:schemeClr val="tx1"/>
                </a:solidFill>
                <a:cs typeface="Arial" pitchFamily="34" charset="0"/>
              </a:rPr>
              <a:t>GaaP</a:t>
            </a:r>
            <a:r>
              <a:rPr lang="en-US" sz="1100" dirty="0">
                <a:solidFill>
                  <a:schemeClr val="tx1"/>
                </a:solidFill>
                <a:cs typeface="Arial" pitchFamily="34" charset="0"/>
              </a:rPr>
              <a:t> Challenges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100" dirty="0">
              <a:solidFill>
                <a:schemeClr val="tx1"/>
              </a:solidFill>
              <a:cs typeface="Arial" pitchFamily="34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100" dirty="0">
              <a:solidFill>
                <a:schemeClr val="tx1"/>
              </a:solidFill>
              <a:cs typeface="Arial" pitchFamily="34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100" dirty="0">
              <a:solidFill>
                <a:schemeClr val="tx1"/>
              </a:solidFill>
              <a:cs typeface="Arial" pitchFamily="34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100" dirty="0">
                <a:solidFill>
                  <a:schemeClr val="tx1"/>
                </a:solidFill>
                <a:cs typeface="Arial" pitchFamily="34" charset="0"/>
              </a:rPr>
              <a:t> </a:t>
            </a:r>
          </a:p>
        </p:txBody>
      </p:sp>
      <p:sp>
        <p:nvSpPr>
          <p:cNvPr id="45" name="Textfeld 44">
            <a:extLst>
              <a:ext uri="{FF2B5EF4-FFF2-40B4-BE49-F238E27FC236}">
                <a16:creationId xmlns:a16="http://schemas.microsoft.com/office/drawing/2014/main" id="{83B27248-D9AC-807D-72C6-0BC82416589E}"/>
              </a:ext>
            </a:extLst>
          </p:cNvPr>
          <p:cNvSpPr txBox="1"/>
          <p:nvPr/>
        </p:nvSpPr>
        <p:spPr>
          <a:xfrm>
            <a:off x="9892345" y="2377420"/>
            <a:ext cx="1837857" cy="461665"/>
          </a:xfrm>
          <a:prstGeom prst="rect">
            <a:avLst/>
          </a:prstGeom>
          <a:noFill/>
          <a:ln w="10795" cap="flat" cmpd="sng" algn="ctr">
            <a:noFill/>
            <a:prstDash val="solid"/>
          </a:ln>
          <a:effec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b="1" dirty="0">
                <a:solidFill>
                  <a:schemeClr val="tx1"/>
                </a:solidFill>
                <a:cs typeface="Arial" pitchFamily="34" charset="0"/>
              </a:rPr>
              <a:t>Further Context Characteristics</a:t>
            </a:r>
          </a:p>
        </p:txBody>
      </p:sp>
      <p:cxnSp>
        <p:nvCxnSpPr>
          <p:cNvPr id="47" name="Gerade Verbindung mit Pfeil 46">
            <a:extLst>
              <a:ext uri="{FF2B5EF4-FFF2-40B4-BE49-F238E27FC236}">
                <a16:creationId xmlns:a16="http://schemas.microsoft.com/office/drawing/2014/main" id="{DEE01411-D351-4D61-E2C0-93F9A9D04AEF}"/>
              </a:ext>
            </a:extLst>
          </p:cNvPr>
          <p:cNvCxnSpPr/>
          <p:nvPr/>
        </p:nvCxnSpPr>
        <p:spPr bwMode="auto">
          <a:xfrm flipV="1">
            <a:off x="10704512" y="3457757"/>
            <a:ext cx="144016" cy="453669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8" name="Gerade Verbindung mit Pfeil 47">
            <a:extLst>
              <a:ext uri="{FF2B5EF4-FFF2-40B4-BE49-F238E27FC236}">
                <a16:creationId xmlns:a16="http://schemas.microsoft.com/office/drawing/2014/main" id="{E66E78B4-3D36-955B-8B7C-8F6D34ADA7FF}"/>
              </a:ext>
            </a:extLst>
          </p:cNvPr>
          <p:cNvCxnSpPr>
            <a:cxnSpLocks/>
          </p:cNvCxnSpPr>
          <p:nvPr/>
        </p:nvCxnSpPr>
        <p:spPr bwMode="auto">
          <a:xfrm>
            <a:off x="10704512" y="3911426"/>
            <a:ext cx="152400" cy="453678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1" name="Gerade Verbindung mit Pfeil 50">
            <a:extLst>
              <a:ext uri="{FF2B5EF4-FFF2-40B4-BE49-F238E27FC236}">
                <a16:creationId xmlns:a16="http://schemas.microsoft.com/office/drawing/2014/main" id="{395A0A33-1C8A-0BD5-3D6E-02DAC85257AD}"/>
              </a:ext>
            </a:extLst>
          </p:cNvPr>
          <p:cNvCxnSpPr>
            <a:cxnSpLocks/>
          </p:cNvCxnSpPr>
          <p:nvPr/>
        </p:nvCxnSpPr>
        <p:spPr bwMode="auto">
          <a:xfrm>
            <a:off x="10704512" y="5368183"/>
            <a:ext cx="216024" cy="3726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8" name="Gerader Verbinder 57">
            <a:extLst>
              <a:ext uri="{FF2B5EF4-FFF2-40B4-BE49-F238E27FC236}">
                <a16:creationId xmlns:a16="http://schemas.microsoft.com/office/drawing/2014/main" id="{CA62D244-3B29-2090-35B6-9B57DE1BC2A6}"/>
              </a:ext>
            </a:extLst>
          </p:cNvPr>
          <p:cNvCxnSpPr>
            <a:cxnSpLocks/>
          </p:cNvCxnSpPr>
          <p:nvPr/>
        </p:nvCxnSpPr>
        <p:spPr bwMode="auto">
          <a:xfrm>
            <a:off x="9479654" y="2038326"/>
            <a:ext cx="0" cy="4675212"/>
          </a:xfrm>
          <a:prstGeom prst="line">
            <a:avLst/>
          </a:prstGeom>
          <a:ln>
            <a:prstDash val="dash"/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9" name="Grafik 8" descr="Ein Bild, das Tisch enthält.&#10;&#10;Automatisch generierte Beschreibung">
            <a:extLst>
              <a:ext uri="{FF2B5EF4-FFF2-40B4-BE49-F238E27FC236}">
                <a16:creationId xmlns:a16="http://schemas.microsoft.com/office/drawing/2014/main" id="{E772B336-4B9D-2701-42F0-932616C8EBE1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663" y="2364780"/>
            <a:ext cx="1706912" cy="1064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468204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Evaluation Concept Configuration in Practice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© sebis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21.10.22 Kickoff Efstratios Pahis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C9FAB-BDC1-47C0-A8BB-6E12A8205D33}" type="slidenum">
              <a:rPr lang="de-DE" smtClean="0"/>
              <a:pPr/>
              <a:t>11</a:t>
            </a:fld>
            <a:endParaRPr lang="de-DE" dirty="0"/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726F3935-B9C2-5497-4A5F-DCBDB6C6EF4A}"/>
              </a:ext>
            </a:extLst>
          </p:cNvPr>
          <p:cNvSpPr/>
          <p:nvPr/>
        </p:nvSpPr>
        <p:spPr bwMode="auto">
          <a:xfrm>
            <a:off x="407368" y="1187460"/>
            <a:ext cx="11019680" cy="576064"/>
          </a:xfrm>
          <a:prstGeom prst="rect">
            <a:avLst/>
          </a:prstGeom>
          <a:solidFill>
            <a:schemeClr val="accent4"/>
          </a:solidFill>
          <a:ln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r>
              <a:rPr lang="en-US" b="1" dirty="0">
                <a:solidFill>
                  <a:schemeClr val="bg1"/>
                </a:solidFill>
                <a:cs typeface="Arial" pitchFamily="34" charset="0"/>
              </a:rPr>
              <a:t>RQ2: How can the </a:t>
            </a:r>
            <a:r>
              <a:rPr lang="en-US" b="1" dirty="0" err="1">
                <a:solidFill>
                  <a:schemeClr val="bg1"/>
                </a:solidFill>
                <a:cs typeface="Arial" pitchFamily="34" charset="0"/>
              </a:rPr>
              <a:t>GaaPIAM</a:t>
            </a:r>
            <a:r>
              <a:rPr lang="en-US" b="1" dirty="0">
                <a:solidFill>
                  <a:schemeClr val="bg1"/>
                </a:solidFill>
                <a:cs typeface="Arial" pitchFamily="34" charset="0"/>
              </a:rPr>
              <a:t> be evaluated? </a:t>
            </a:r>
          </a:p>
        </p:txBody>
      </p:sp>
      <p:pic>
        <p:nvPicPr>
          <p:cNvPr id="7" name="Grafik 6" descr="Volltreffer mit einfarbiger Füllung">
            <a:extLst>
              <a:ext uri="{FF2B5EF4-FFF2-40B4-BE49-F238E27FC236}">
                <a16:creationId xmlns:a16="http://schemas.microsoft.com/office/drawing/2014/main" id="{FA4A67E8-9096-7F46-FE85-602CA761180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115420" y="848283"/>
            <a:ext cx="623255" cy="678354"/>
          </a:xfrm>
          <a:prstGeom prst="rect">
            <a:avLst/>
          </a:prstGeom>
        </p:spPr>
      </p:pic>
      <p:sp>
        <p:nvSpPr>
          <p:cNvPr id="3" name="Rechteck 2">
            <a:extLst>
              <a:ext uri="{FF2B5EF4-FFF2-40B4-BE49-F238E27FC236}">
                <a16:creationId xmlns:a16="http://schemas.microsoft.com/office/drawing/2014/main" id="{BD88D636-0CA0-9DB5-9BD0-E0BBC18E82D7}"/>
              </a:ext>
            </a:extLst>
          </p:cNvPr>
          <p:cNvSpPr/>
          <p:nvPr/>
        </p:nvSpPr>
        <p:spPr bwMode="auto">
          <a:xfrm>
            <a:off x="1127448" y="1938506"/>
            <a:ext cx="3312368" cy="4392488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1" dirty="0">
                <a:solidFill>
                  <a:schemeClr val="tx1"/>
                </a:solidFill>
                <a:cs typeface="Arial" pitchFamily="34" charset="0"/>
              </a:rPr>
              <a:t>Pre-Interview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200" b="1" dirty="0">
              <a:solidFill>
                <a:schemeClr val="tx1"/>
              </a:solidFill>
              <a:cs typeface="Arial" pitchFamily="34" charset="0"/>
            </a:endParaRPr>
          </a:p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1400" i="1" dirty="0">
                <a:solidFill>
                  <a:schemeClr val="tx1"/>
                </a:solidFill>
                <a:cs typeface="Arial" pitchFamily="34" charset="0"/>
              </a:rPr>
              <a:t>Assumptions Validation, Current Challenges (Supportability):</a:t>
            </a:r>
          </a:p>
          <a:p>
            <a:pPr marL="171450" marR="0" indent="-1714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sz="1400" i="1" dirty="0">
                <a:solidFill>
                  <a:schemeClr val="tx1"/>
                </a:solidFill>
                <a:cs typeface="Arial" pitchFamily="34" charset="0"/>
              </a:rPr>
              <a:t>Open Questions</a:t>
            </a:r>
          </a:p>
          <a:p>
            <a:pPr marL="171450" marR="0" indent="-1714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en-US" sz="1200" i="1" dirty="0">
              <a:solidFill>
                <a:schemeClr val="tx1"/>
              </a:solidFill>
              <a:cs typeface="Arial" pitchFamily="34" charset="0"/>
            </a:endParaRPr>
          </a:p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en-US" b="1" dirty="0">
              <a:solidFill>
                <a:schemeClr val="tx1"/>
              </a:solidFill>
              <a:cs typeface="Arial" pitchFamily="34" charset="0"/>
            </a:endParaRPr>
          </a:p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b="1" dirty="0">
                <a:solidFill>
                  <a:schemeClr val="tx1"/>
                </a:solidFill>
                <a:cs typeface="Arial" pitchFamily="34" charset="0"/>
              </a:rPr>
              <a:t>Workshop </a:t>
            </a:r>
          </a:p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b="1" dirty="0">
                <a:solidFill>
                  <a:schemeClr val="tx1"/>
                </a:solidFill>
                <a:cs typeface="Arial" pitchFamily="34" charset="0"/>
              </a:rPr>
              <a:t>(Application of </a:t>
            </a:r>
            <a:r>
              <a:rPr lang="en-US" b="1" dirty="0" err="1">
                <a:solidFill>
                  <a:schemeClr val="tx1"/>
                </a:solidFill>
                <a:cs typeface="Arial" pitchFamily="34" charset="0"/>
              </a:rPr>
              <a:t>GaaPIAM</a:t>
            </a:r>
            <a:r>
              <a:rPr lang="en-US" b="1" dirty="0">
                <a:solidFill>
                  <a:schemeClr val="tx1"/>
                </a:solidFill>
                <a:cs typeface="Arial" pitchFamily="34" charset="0"/>
              </a:rPr>
              <a:t>)</a:t>
            </a:r>
          </a:p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en-US" sz="1200" dirty="0">
              <a:solidFill>
                <a:schemeClr val="tx1"/>
              </a:solidFill>
              <a:cs typeface="Arial" pitchFamily="34" charset="0"/>
            </a:endParaRPr>
          </a:p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1400" dirty="0">
                <a:solidFill>
                  <a:schemeClr val="tx1"/>
                </a:solidFill>
                <a:cs typeface="Arial" pitchFamily="34" charset="0"/>
              </a:rPr>
              <a:t>All Evaluation Criteria:</a:t>
            </a:r>
          </a:p>
          <a:p>
            <a:pPr marL="171450" marR="0" indent="-1714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sz="1400" i="1" dirty="0">
                <a:solidFill>
                  <a:schemeClr val="tx1"/>
                </a:solidFill>
                <a:cs typeface="Arial" pitchFamily="34" charset="0"/>
              </a:rPr>
              <a:t>Transcriptions </a:t>
            </a:r>
          </a:p>
          <a:p>
            <a:pPr marL="171450" marR="0" indent="-1714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sz="1400" i="1" dirty="0">
                <a:solidFill>
                  <a:schemeClr val="tx1"/>
                </a:solidFill>
                <a:cs typeface="Arial" pitchFamily="34" charset="0"/>
              </a:rPr>
              <a:t>Observations</a:t>
            </a:r>
          </a:p>
          <a:p>
            <a:pPr marL="171450" marR="0" indent="-1714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en-US" sz="1200" i="1" dirty="0">
              <a:solidFill>
                <a:schemeClr val="tx1"/>
              </a:solidFill>
              <a:cs typeface="Arial" pitchFamily="34" charset="0"/>
            </a:endParaRPr>
          </a:p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en-US" i="1" dirty="0">
              <a:solidFill>
                <a:schemeClr val="tx1"/>
              </a:solidFill>
              <a:cs typeface="Arial" pitchFamily="34" charset="0"/>
            </a:endParaRPr>
          </a:p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b="1" dirty="0">
                <a:solidFill>
                  <a:schemeClr val="tx1"/>
                </a:solidFill>
                <a:cs typeface="Arial" pitchFamily="34" charset="0"/>
              </a:rPr>
              <a:t>Survey</a:t>
            </a:r>
          </a:p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1400" i="1" dirty="0">
                <a:solidFill>
                  <a:schemeClr val="tx1"/>
                </a:solidFill>
                <a:cs typeface="Arial" pitchFamily="34" charset="0"/>
              </a:rPr>
              <a:t>Effectiveness &amp; Adoption Criteria:</a:t>
            </a:r>
          </a:p>
          <a:p>
            <a:pPr marL="171450" marR="0" indent="-1714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sz="1400" i="1" dirty="0">
                <a:solidFill>
                  <a:schemeClr val="tx1"/>
                </a:solidFill>
                <a:cs typeface="Arial" pitchFamily="34" charset="0"/>
              </a:rPr>
              <a:t>Likert-Scale </a:t>
            </a:r>
          </a:p>
          <a:p>
            <a:pPr marL="171450" marR="0" indent="-1714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sz="1400" i="1" dirty="0">
                <a:solidFill>
                  <a:schemeClr val="tx1"/>
                </a:solidFill>
                <a:cs typeface="Arial" pitchFamily="34" charset="0"/>
              </a:rPr>
              <a:t>Net Promoter Score</a:t>
            </a: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FA2F642C-19DC-3E8A-CFC5-9FBC0667F2EB}"/>
              </a:ext>
            </a:extLst>
          </p:cNvPr>
          <p:cNvSpPr/>
          <p:nvPr/>
        </p:nvSpPr>
        <p:spPr bwMode="auto">
          <a:xfrm>
            <a:off x="8093148" y="1938506"/>
            <a:ext cx="3312368" cy="1387208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1" dirty="0">
                <a:solidFill>
                  <a:schemeClr val="tx1"/>
                </a:solidFill>
                <a:cs typeface="Arial" pitchFamily="34" charset="0"/>
              </a:rPr>
              <a:t>Post-Interview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200" b="1" dirty="0">
              <a:solidFill>
                <a:schemeClr val="tx1"/>
              </a:solidFill>
              <a:cs typeface="Arial" pitchFamily="34" charset="0"/>
            </a:endParaRPr>
          </a:p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1400" i="1" dirty="0">
                <a:solidFill>
                  <a:schemeClr val="tx1"/>
                </a:solidFill>
                <a:cs typeface="Arial" pitchFamily="34" charset="0"/>
              </a:rPr>
              <a:t>Effectiveness &amp; Supportability Criteria:</a:t>
            </a:r>
          </a:p>
          <a:p>
            <a:pPr marL="171450" marR="0" indent="-1714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sz="1400" i="1" dirty="0">
                <a:solidFill>
                  <a:schemeClr val="tx1"/>
                </a:solidFill>
                <a:cs typeface="Arial" pitchFamily="34" charset="0"/>
              </a:rPr>
              <a:t>Open Questions</a:t>
            </a:r>
          </a:p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en-US" sz="1200" i="1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10" name="Geschweifte Klammer links 9">
            <a:extLst>
              <a:ext uri="{FF2B5EF4-FFF2-40B4-BE49-F238E27FC236}">
                <a16:creationId xmlns:a16="http://schemas.microsoft.com/office/drawing/2014/main" id="{587F882D-0C8D-19E2-980F-80F10CF72A1F}"/>
              </a:ext>
            </a:extLst>
          </p:cNvPr>
          <p:cNvSpPr/>
          <p:nvPr/>
        </p:nvSpPr>
        <p:spPr bwMode="auto">
          <a:xfrm>
            <a:off x="659396" y="1995995"/>
            <a:ext cx="360040" cy="4339264"/>
          </a:xfrm>
          <a:prstGeom prst="leftBrac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65DAB83C-9CE0-02FF-7FE6-9238C95AE7F7}"/>
              </a:ext>
            </a:extLst>
          </p:cNvPr>
          <p:cNvSpPr txBox="1"/>
          <p:nvPr/>
        </p:nvSpPr>
        <p:spPr>
          <a:xfrm rot="16200000">
            <a:off x="-36752" y="4011738"/>
            <a:ext cx="1021433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400" i="1" dirty="0">
                <a:latin typeface="Arial" pitchFamily="34" charset="0"/>
              </a:rPr>
              <a:t>Same Day</a:t>
            </a:r>
          </a:p>
        </p:txBody>
      </p:sp>
      <p:cxnSp>
        <p:nvCxnSpPr>
          <p:cNvPr id="13" name="Gerade Verbindung mit Pfeil 12">
            <a:extLst>
              <a:ext uri="{FF2B5EF4-FFF2-40B4-BE49-F238E27FC236}">
                <a16:creationId xmlns:a16="http://schemas.microsoft.com/office/drawing/2014/main" id="{31301854-8CC3-5E2C-BA6A-B3BDDD022D74}"/>
              </a:ext>
            </a:extLst>
          </p:cNvPr>
          <p:cNvCxnSpPr>
            <a:cxnSpLocks/>
          </p:cNvCxnSpPr>
          <p:nvPr/>
        </p:nvCxnSpPr>
        <p:spPr bwMode="auto">
          <a:xfrm>
            <a:off x="4583832" y="2492896"/>
            <a:ext cx="3384376" cy="0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" name="Textfeld 13">
            <a:extLst>
              <a:ext uri="{FF2B5EF4-FFF2-40B4-BE49-F238E27FC236}">
                <a16:creationId xmlns:a16="http://schemas.microsoft.com/office/drawing/2014/main" id="{C85BD073-80BD-C569-444D-AFE12E90B452}"/>
              </a:ext>
            </a:extLst>
          </p:cNvPr>
          <p:cNvSpPr txBox="1"/>
          <p:nvPr/>
        </p:nvSpPr>
        <p:spPr>
          <a:xfrm>
            <a:off x="5689777" y="2184083"/>
            <a:ext cx="1189749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400" i="1" dirty="0">
                <a:latin typeface="Arial" pitchFamily="34" charset="0"/>
              </a:rPr>
              <a:t>3 to 4 weeks</a:t>
            </a:r>
          </a:p>
        </p:txBody>
      </p:sp>
      <p:cxnSp>
        <p:nvCxnSpPr>
          <p:cNvPr id="17" name="Gerader Verbinder 16">
            <a:extLst>
              <a:ext uri="{FF2B5EF4-FFF2-40B4-BE49-F238E27FC236}">
                <a16:creationId xmlns:a16="http://schemas.microsoft.com/office/drawing/2014/main" id="{4ED38FDA-ED1A-E3D4-51BA-EFE140BFED1C}"/>
              </a:ext>
            </a:extLst>
          </p:cNvPr>
          <p:cNvCxnSpPr/>
          <p:nvPr/>
        </p:nvCxnSpPr>
        <p:spPr bwMode="auto">
          <a:xfrm>
            <a:off x="1127448" y="3325714"/>
            <a:ext cx="3312368" cy="0"/>
          </a:xfrm>
          <a:prstGeom prst="line">
            <a:avLst/>
          </a:prstGeom>
          <a:ln>
            <a:prstDash val="solid"/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Gerader Verbinder 17">
            <a:extLst>
              <a:ext uri="{FF2B5EF4-FFF2-40B4-BE49-F238E27FC236}">
                <a16:creationId xmlns:a16="http://schemas.microsoft.com/office/drawing/2014/main" id="{981C847F-37FC-55D6-DAB6-D08774B65B54}"/>
              </a:ext>
            </a:extLst>
          </p:cNvPr>
          <p:cNvCxnSpPr/>
          <p:nvPr/>
        </p:nvCxnSpPr>
        <p:spPr bwMode="auto">
          <a:xfrm>
            <a:off x="1127448" y="5157192"/>
            <a:ext cx="3312368" cy="0"/>
          </a:xfrm>
          <a:prstGeom prst="line">
            <a:avLst/>
          </a:prstGeom>
          <a:ln>
            <a:prstDash val="solid"/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1" name="Flussdiagramm: Verbinder 20">
            <a:extLst>
              <a:ext uri="{FF2B5EF4-FFF2-40B4-BE49-F238E27FC236}">
                <a16:creationId xmlns:a16="http://schemas.microsoft.com/office/drawing/2014/main" id="{C25C1BD0-FD9F-56BB-A57A-15459D7D6F1B}"/>
              </a:ext>
            </a:extLst>
          </p:cNvPr>
          <p:cNvSpPr>
            <a:spLocks noChangeAspect="1"/>
          </p:cNvSpPr>
          <p:nvPr/>
        </p:nvSpPr>
        <p:spPr bwMode="auto">
          <a:xfrm>
            <a:off x="4115780" y="1884794"/>
            <a:ext cx="648072" cy="534056"/>
          </a:xfrm>
          <a:prstGeom prst="flowChartConnector">
            <a:avLst/>
          </a:prstGeom>
          <a:solidFill>
            <a:schemeClr val="bg1"/>
          </a:solidFill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100" dirty="0">
                <a:solidFill>
                  <a:schemeClr val="tx1"/>
                </a:solidFill>
                <a:cs typeface="Arial" pitchFamily="34" charset="0"/>
              </a:rPr>
              <a:t>30 m</a:t>
            </a:r>
          </a:p>
        </p:txBody>
      </p:sp>
      <p:sp>
        <p:nvSpPr>
          <p:cNvPr id="22" name="Flussdiagramm: Verbinder 21">
            <a:extLst>
              <a:ext uri="{FF2B5EF4-FFF2-40B4-BE49-F238E27FC236}">
                <a16:creationId xmlns:a16="http://schemas.microsoft.com/office/drawing/2014/main" id="{37002BEF-499D-D533-4BEB-20D026D99AC5}"/>
              </a:ext>
            </a:extLst>
          </p:cNvPr>
          <p:cNvSpPr>
            <a:spLocks noChangeAspect="1"/>
          </p:cNvSpPr>
          <p:nvPr/>
        </p:nvSpPr>
        <p:spPr bwMode="auto">
          <a:xfrm>
            <a:off x="4115780" y="3365216"/>
            <a:ext cx="648072" cy="534056"/>
          </a:xfrm>
          <a:prstGeom prst="flowChartConnector">
            <a:avLst/>
          </a:prstGeom>
          <a:solidFill>
            <a:schemeClr val="bg1"/>
          </a:solidFill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100" dirty="0">
                <a:solidFill>
                  <a:schemeClr val="tx1"/>
                </a:solidFill>
                <a:cs typeface="Arial" pitchFamily="34" charset="0"/>
              </a:rPr>
              <a:t>240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100" dirty="0">
                <a:solidFill>
                  <a:schemeClr val="tx1"/>
                </a:solidFill>
                <a:cs typeface="Arial" pitchFamily="34" charset="0"/>
              </a:rPr>
              <a:t>m</a:t>
            </a:r>
          </a:p>
        </p:txBody>
      </p:sp>
      <p:sp>
        <p:nvSpPr>
          <p:cNvPr id="23" name="Flussdiagramm: Verbinder 22">
            <a:extLst>
              <a:ext uri="{FF2B5EF4-FFF2-40B4-BE49-F238E27FC236}">
                <a16:creationId xmlns:a16="http://schemas.microsoft.com/office/drawing/2014/main" id="{8C26D997-287B-0D15-FD0B-9C8F57BDEECE}"/>
              </a:ext>
            </a:extLst>
          </p:cNvPr>
          <p:cNvSpPr>
            <a:spLocks noChangeAspect="1"/>
          </p:cNvSpPr>
          <p:nvPr/>
        </p:nvSpPr>
        <p:spPr bwMode="auto">
          <a:xfrm>
            <a:off x="4115780" y="5218448"/>
            <a:ext cx="648072" cy="534056"/>
          </a:xfrm>
          <a:prstGeom prst="flowChartConnector">
            <a:avLst/>
          </a:prstGeom>
          <a:solidFill>
            <a:schemeClr val="bg1"/>
          </a:solidFill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100" dirty="0">
                <a:solidFill>
                  <a:schemeClr val="tx1"/>
                </a:solidFill>
                <a:cs typeface="Arial" pitchFamily="34" charset="0"/>
              </a:rPr>
              <a:t>5 m</a:t>
            </a:r>
          </a:p>
        </p:txBody>
      </p:sp>
      <p:sp>
        <p:nvSpPr>
          <p:cNvPr id="9" name="Flussdiagramm: Verbinder 8">
            <a:extLst>
              <a:ext uri="{FF2B5EF4-FFF2-40B4-BE49-F238E27FC236}">
                <a16:creationId xmlns:a16="http://schemas.microsoft.com/office/drawing/2014/main" id="{22EFFD20-51BA-C466-5E29-27B21B4AC576}"/>
              </a:ext>
            </a:extLst>
          </p:cNvPr>
          <p:cNvSpPr>
            <a:spLocks noChangeAspect="1"/>
          </p:cNvSpPr>
          <p:nvPr/>
        </p:nvSpPr>
        <p:spPr bwMode="auto">
          <a:xfrm>
            <a:off x="11081480" y="1955475"/>
            <a:ext cx="648072" cy="534056"/>
          </a:xfrm>
          <a:prstGeom prst="flowChartConnector">
            <a:avLst/>
          </a:prstGeom>
          <a:solidFill>
            <a:schemeClr val="bg1"/>
          </a:solidFill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100" dirty="0">
                <a:solidFill>
                  <a:schemeClr val="tx1"/>
                </a:solidFill>
                <a:cs typeface="Arial" pitchFamily="34" charset="0"/>
              </a:rPr>
              <a:t>45 m</a:t>
            </a:r>
          </a:p>
        </p:txBody>
      </p:sp>
    </p:spTree>
    <p:extLst>
      <p:ext uri="{BB962C8B-B14F-4D97-AF65-F5344CB8AC3E}">
        <p14:creationId xmlns:p14="http://schemas.microsoft.com/office/powerpoint/2010/main" val="2842612644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Effectiveness Related Evaluation Criteria Configuration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© sebis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21.10.22 Kickoff Efstratios Pahis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C9FAB-BDC1-47C0-A8BB-6E12A8205D33}" type="slidenum">
              <a:rPr lang="de-DE" smtClean="0"/>
              <a:pPr/>
              <a:t>12</a:t>
            </a:fld>
            <a:endParaRPr lang="de-DE" dirty="0"/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726F3935-B9C2-5497-4A5F-DCBDB6C6EF4A}"/>
              </a:ext>
            </a:extLst>
          </p:cNvPr>
          <p:cNvSpPr/>
          <p:nvPr/>
        </p:nvSpPr>
        <p:spPr bwMode="auto">
          <a:xfrm>
            <a:off x="407368" y="1187460"/>
            <a:ext cx="11019680" cy="576064"/>
          </a:xfrm>
          <a:prstGeom prst="rect">
            <a:avLst/>
          </a:prstGeom>
          <a:solidFill>
            <a:schemeClr val="accent4"/>
          </a:solidFill>
          <a:ln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r>
              <a:rPr lang="en-US" b="1" dirty="0">
                <a:solidFill>
                  <a:schemeClr val="bg1"/>
                </a:solidFill>
                <a:cs typeface="Arial" pitchFamily="34" charset="0"/>
              </a:rPr>
              <a:t>RQ2: How can the </a:t>
            </a:r>
            <a:r>
              <a:rPr lang="en-US" b="1" dirty="0" err="1">
                <a:solidFill>
                  <a:schemeClr val="bg1"/>
                </a:solidFill>
                <a:cs typeface="Arial" pitchFamily="34" charset="0"/>
              </a:rPr>
              <a:t>GaaPIAM</a:t>
            </a:r>
            <a:r>
              <a:rPr lang="en-US" b="1" dirty="0">
                <a:solidFill>
                  <a:schemeClr val="bg1"/>
                </a:solidFill>
                <a:cs typeface="Arial" pitchFamily="34" charset="0"/>
              </a:rPr>
              <a:t> be evaluated? </a:t>
            </a:r>
          </a:p>
        </p:txBody>
      </p:sp>
      <p:pic>
        <p:nvPicPr>
          <p:cNvPr id="7" name="Grafik 6" descr="Volltreffer mit einfarbiger Füllung">
            <a:extLst>
              <a:ext uri="{FF2B5EF4-FFF2-40B4-BE49-F238E27FC236}">
                <a16:creationId xmlns:a16="http://schemas.microsoft.com/office/drawing/2014/main" id="{FA4A67E8-9096-7F46-FE85-602CA761180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115420" y="848283"/>
            <a:ext cx="623255" cy="678354"/>
          </a:xfrm>
          <a:prstGeom prst="rect">
            <a:avLst/>
          </a:prstGeom>
        </p:spPr>
      </p:pic>
      <p:graphicFrame>
        <p:nvGraphicFramePr>
          <p:cNvPr id="54" name="Tabelle 178">
            <a:extLst>
              <a:ext uri="{FF2B5EF4-FFF2-40B4-BE49-F238E27FC236}">
                <a16:creationId xmlns:a16="http://schemas.microsoft.com/office/drawing/2014/main" id="{6FB95212-8E79-0650-03BC-E91BB50A8D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8568797"/>
              </p:ext>
            </p:extLst>
          </p:nvPr>
        </p:nvGraphicFramePr>
        <p:xfrm>
          <a:off x="407368" y="1869905"/>
          <a:ext cx="11117883" cy="46692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52142">
                  <a:extLst>
                    <a:ext uri="{9D8B030D-6E8A-4147-A177-3AD203B41FA5}">
                      <a16:colId xmlns:a16="http://schemas.microsoft.com/office/drawing/2014/main" val="1959217042"/>
                    </a:ext>
                  </a:extLst>
                </a:gridCol>
                <a:gridCol w="871797">
                  <a:extLst>
                    <a:ext uri="{9D8B030D-6E8A-4147-A177-3AD203B41FA5}">
                      <a16:colId xmlns:a16="http://schemas.microsoft.com/office/drawing/2014/main" val="2266212672"/>
                    </a:ext>
                  </a:extLst>
                </a:gridCol>
                <a:gridCol w="1452994">
                  <a:extLst>
                    <a:ext uri="{9D8B030D-6E8A-4147-A177-3AD203B41FA5}">
                      <a16:colId xmlns:a16="http://schemas.microsoft.com/office/drawing/2014/main" val="3954073526"/>
                    </a:ext>
                  </a:extLst>
                </a:gridCol>
                <a:gridCol w="6540950">
                  <a:extLst>
                    <a:ext uri="{9D8B030D-6E8A-4147-A177-3AD203B41FA5}">
                      <a16:colId xmlns:a16="http://schemas.microsoft.com/office/drawing/2014/main" val="194474403"/>
                    </a:ext>
                  </a:extLst>
                </a:gridCol>
              </a:tblGrid>
              <a:tr h="394611">
                <a:tc>
                  <a:txBody>
                    <a:bodyPr/>
                    <a:lstStyle/>
                    <a:p>
                      <a:r>
                        <a:rPr lang="de-DE" sz="1400"/>
                        <a:t>Evaluation Criterion</a:t>
                      </a:r>
                      <a:endParaRPr lang="de-DE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90000"/>
                        <a:lumOff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400" b="1" dirty="0">
                          <a:solidFill>
                            <a:schemeClr val="bg1"/>
                          </a:solidFill>
                        </a:rPr>
                        <a:t>Mode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90000"/>
                        <a:lumOff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400" b="1" dirty="0">
                          <a:solidFill>
                            <a:schemeClr val="bg1"/>
                          </a:solidFill>
                        </a:rPr>
                        <a:t>Timing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90000"/>
                        <a:lumOff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400" b="1" dirty="0">
                          <a:solidFill>
                            <a:schemeClr val="bg1"/>
                          </a:solidFill>
                        </a:rPr>
                        <a:t>Questions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90000"/>
                        <a:lumOff val="1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9099792"/>
                  </a:ext>
                </a:extLst>
              </a:tr>
              <a:tr h="493727">
                <a:tc rowSpan="3"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How well is </a:t>
                      </a:r>
                      <a:r>
                        <a:rPr lang="en-US" sz="14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GaaPIAM</a:t>
                      </a:r>
                      <a:r>
                        <a:rPr lang="en-US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helping to increase the understandability of </a:t>
                      </a:r>
                    </a:p>
                    <a:p>
                      <a:pPr algn="ctr"/>
                      <a:r>
                        <a:rPr lang="en-US" sz="14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GaaP</a:t>
                      </a:r>
                      <a:r>
                        <a:rPr lang="en-US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b="1" i="1" dirty="0"/>
                        <a:t>Likert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Survey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 workshop helped me to better understand the Government as a Platform approach.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73395850"/>
                  </a:ext>
                </a:extLst>
              </a:tr>
              <a:tr h="49372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000" b="1" i="1" dirty="0"/>
                        <a:t>Open Question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Post-Interview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How did the workshop help you to better understand the Government as a Platform approach?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00321680"/>
                  </a:ext>
                </a:extLst>
              </a:tr>
              <a:tr h="46770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b="1" i="1" dirty="0"/>
                        <a:t>Open Question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Post-Interview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Did any aspects of the Government as a Platform approach remain unclear to you?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79675210"/>
                  </a:ext>
                </a:extLst>
              </a:tr>
              <a:tr h="493727">
                <a:tc rowSpan="3"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How well is </a:t>
                      </a:r>
                      <a:r>
                        <a:rPr lang="en-US" sz="14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GaaPIAM</a:t>
                      </a:r>
                      <a:r>
                        <a:rPr lang="en-US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helping to </a:t>
                      </a:r>
                    </a:p>
                    <a:p>
                      <a:pPr algn="ctr"/>
                      <a:r>
                        <a:rPr lang="en-US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identify gaps in the </a:t>
                      </a:r>
                    </a:p>
                    <a:p>
                      <a:pPr algn="ctr"/>
                      <a:r>
                        <a:rPr lang="en-US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Infrastructure?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b="1" i="1" dirty="0"/>
                        <a:t>Likert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Survey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 workshop helped me to better identify optimization potentials in my infrastructure.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42108602"/>
                  </a:ext>
                </a:extLst>
              </a:tr>
              <a:tr h="49372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000" b="1" i="1" dirty="0"/>
                        <a:t>Open Question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Post-Interview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How did the workshop help you to better understand the Government as a Platform approach?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7581233"/>
                  </a:ext>
                </a:extLst>
              </a:tr>
              <a:tr h="46770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b="1" i="1" dirty="0"/>
                        <a:t>Open Question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Post-Interview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Did any aspects of the Government as a Platform approach remain unclear to you?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90990579"/>
                  </a:ext>
                </a:extLst>
              </a:tr>
              <a:tr h="331158">
                <a:tc rowSpan="3"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How well is </a:t>
                      </a:r>
                      <a:r>
                        <a:rPr lang="en-US" sz="14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GaaPIAM</a:t>
                      </a:r>
                      <a:r>
                        <a:rPr lang="en-US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helping to develop actionable proposals for </a:t>
                      </a:r>
                    </a:p>
                    <a:p>
                      <a:pPr algn="ctr"/>
                      <a:r>
                        <a:rPr lang="en-US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improving infrastructure?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000" b="1" i="1" dirty="0"/>
                        <a:t>Likert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Survey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 workshop helped me to better develop improvements in my infrastructure.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84233158"/>
                  </a:ext>
                </a:extLst>
              </a:tr>
              <a:tr h="46770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000" b="1" i="1" dirty="0"/>
                        <a:t>Open Question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Post-Interview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What improvements could you develop in your infrastructure?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8489226"/>
                  </a:ext>
                </a:extLst>
              </a:tr>
              <a:tr h="46770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b="1" i="1" dirty="0"/>
                        <a:t>Open Question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Post-Interview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What more improvements did you hope to develop in your infrastructure?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978350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26147669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Workshop: Application of </a:t>
            </a:r>
            <a:r>
              <a:rPr lang="en-US" dirty="0" err="1"/>
              <a:t>GaaPIAM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© sebis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21.10.22 Kickoff Efstratios Pahis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C9FAB-BDC1-47C0-A8BB-6E12A8205D33}" type="slidenum">
              <a:rPr lang="de-DE" smtClean="0"/>
              <a:pPr/>
              <a:t>13</a:t>
            </a:fld>
            <a:endParaRPr lang="de-DE" dirty="0"/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726F3935-B9C2-5497-4A5F-DCBDB6C6EF4A}"/>
              </a:ext>
            </a:extLst>
          </p:cNvPr>
          <p:cNvSpPr/>
          <p:nvPr/>
        </p:nvSpPr>
        <p:spPr bwMode="auto">
          <a:xfrm>
            <a:off x="407368" y="1187460"/>
            <a:ext cx="11019680" cy="576064"/>
          </a:xfrm>
          <a:prstGeom prst="rect">
            <a:avLst/>
          </a:prstGeom>
          <a:solidFill>
            <a:schemeClr val="accent4"/>
          </a:solidFill>
          <a:ln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r>
              <a:rPr lang="en-US" b="1" dirty="0">
                <a:solidFill>
                  <a:schemeClr val="bg1"/>
                </a:solidFill>
                <a:cs typeface="Arial" pitchFamily="34" charset="0"/>
              </a:rPr>
              <a:t>RQ3: How can the Evaluation Concept be applied in practice? </a:t>
            </a:r>
          </a:p>
        </p:txBody>
      </p:sp>
      <p:pic>
        <p:nvPicPr>
          <p:cNvPr id="7" name="Grafik 6" descr="Volltreffer mit einfarbiger Füllung">
            <a:extLst>
              <a:ext uri="{FF2B5EF4-FFF2-40B4-BE49-F238E27FC236}">
                <a16:creationId xmlns:a16="http://schemas.microsoft.com/office/drawing/2014/main" id="{FA4A67E8-9096-7F46-FE85-602CA761180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115420" y="848283"/>
            <a:ext cx="623255" cy="678354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30DF6B1B-C4B5-886D-97AB-01A55B60BD6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270" y="2060848"/>
            <a:ext cx="9696400" cy="3679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993395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Collected Data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© sebis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21.10.22 Kickoff Efstratios Pahis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C9FAB-BDC1-47C0-A8BB-6E12A8205D33}" type="slidenum">
              <a:rPr lang="de-DE" smtClean="0"/>
              <a:pPr/>
              <a:t>14</a:t>
            </a:fld>
            <a:endParaRPr lang="de-DE" dirty="0"/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726F3935-B9C2-5497-4A5F-DCBDB6C6EF4A}"/>
              </a:ext>
            </a:extLst>
          </p:cNvPr>
          <p:cNvSpPr/>
          <p:nvPr/>
        </p:nvSpPr>
        <p:spPr bwMode="auto">
          <a:xfrm>
            <a:off x="407368" y="1187460"/>
            <a:ext cx="11019680" cy="576064"/>
          </a:xfrm>
          <a:prstGeom prst="rect">
            <a:avLst/>
          </a:prstGeom>
          <a:solidFill>
            <a:schemeClr val="accent4"/>
          </a:solidFill>
          <a:ln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r>
              <a:rPr lang="en-US" b="1" dirty="0">
                <a:solidFill>
                  <a:schemeClr val="bg1"/>
                </a:solidFill>
                <a:cs typeface="Arial" pitchFamily="34" charset="0"/>
              </a:rPr>
              <a:t>RQ3: How can the Evaluation Concept be applied in practice? </a:t>
            </a:r>
          </a:p>
        </p:txBody>
      </p:sp>
      <p:pic>
        <p:nvPicPr>
          <p:cNvPr id="7" name="Grafik 6" descr="Volltreffer mit einfarbiger Füllung">
            <a:extLst>
              <a:ext uri="{FF2B5EF4-FFF2-40B4-BE49-F238E27FC236}">
                <a16:creationId xmlns:a16="http://schemas.microsoft.com/office/drawing/2014/main" id="{FA4A67E8-9096-7F46-FE85-602CA761180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115420" y="848283"/>
            <a:ext cx="623255" cy="678354"/>
          </a:xfrm>
          <a:prstGeom prst="rect">
            <a:avLst/>
          </a:prstGeom>
        </p:spPr>
      </p:pic>
      <p:sp>
        <p:nvSpPr>
          <p:cNvPr id="8" name="Rechteck 7">
            <a:extLst>
              <a:ext uri="{FF2B5EF4-FFF2-40B4-BE49-F238E27FC236}">
                <a16:creationId xmlns:a16="http://schemas.microsoft.com/office/drawing/2014/main" id="{6A3151D2-B6B0-9D85-8FA4-CA127334DC6F}"/>
              </a:ext>
            </a:extLst>
          </p:cNvPr>
          <p:cNvSpPr/>
          <p:nvPr/>
        </p:nvSpPr>
        <p:spPr bwMode="auto">
          <a:xfrm>
            <a:off x="2279576" y="2278410"/>
            <a:ext cx="3600400" cy="1872208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b="1" dirty="0">
              <a:solidFill>
                <a:schemeClr val="tx1"/>
              </a:solidFill>
              <a:cs typeface="Arial" pitchFamily="34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b="1" dirty="0">
              <a:solidFill>
                <a:schemeClr val="tx1"/>
              </a:solidFill>
              <a:cs typeface="Arial" pitchFamily="34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1" dirty="0">
                <a:solidFill>
                  <a:schemeClr val="tx1"/>
                </a:solidFill>
                <a:cs typeface="Arial" pitchFamily="34" charset="0"/>
              </a:rPr>
              <a:t>2 Workshops in total ~ 8h</a:t>
            </a:r>
          </a:p>
        </p:txBody>
      </p:sp>
      <p:pic>
        <p:nvPicPr>
          <p:cNvPr id="12" name="Grafik 11" descr="Liste Silhouette">
            <a:extLst>
              <a:ext uri="{FF2B5EF4-FFF2-40B4-BE49-F238E27FC236}">
                <a16:creationId xmlns:a16="http://schemas.microsoft.com/office/drawing/2014/main" id="{C0556C19-01F7-5E24-89BA-E52317A7A7C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629323" y="2247071"/>
            <a:ext cx="900906" cy="720725"/>
          </a:xfrm>
          <a:prstGeom prst="rect">
            <a:avLst/>
          </a:prstGeom>
        </p:spPr>
      </p:pic>
      <p:sp>
        <p:nvSpPr>
          <p:cNvPr id="13" name="Rechteck 12">
            <a:extLst>
              <a:ext uri="{FF2B5EF4-FFF2-40B4-BE49-F238E27FC236}">
                <a16:creationId xmlns:a16="http://schemas.microsoft.com/office/drawing/2014/main" id="{334F6435-B63D-116B-0A87-D26517E3262D}"/>
              </a:ext>
            </a:extLst>
          </p:cNvPr>
          <p:cNvSpPr/>
          <p:nvPr/>
        </p:nvSpPr>
        <p:spPr bwMode="auto">
          <a:xfrm>
            <a:off x="2278051" y="4365104"/>
            <a:ext cx="3600400" cy="1872208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b="1" dirty="0">
              <a:solidFill>
                <a:schemeClr val="tx1"/>
              </a:solidFill>
              <a:cs typeface="Arial" pitchFamily="34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b="1" dirty="0">
              <a:solidFill>
                <a:schemeClr val="tx1"/>
              </a:solidFill>
              <a:cs typeface="Arial" pitchFamily="34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1" dirty="0">
                <a:solidFill>
                  <a:schemeClr val="tx1"/>
                </a:solidFill>
                <a:cs typeface="Arial" pitchFamily="34" charset="0"/>
              </a:rPr>
              <a:t>2 Pre-Interview in total ~ 1h</a:t>
            </a:r>
          </a:p>
        </p:txBody>
      </p:sp>
      <p:pic>
        <p:nvPicPr>
          <p:cNvPr id="14" name="Grafik 13" descr="Liste Silhouette">
            <a:extLst>
              <a:ext uri="{FF2B5EF4-FFF2-40B4-BE49-F238E27FC236}">
                <a16:creationId xmlns:a16="http://schemas.microsoft.com/office/drawing/2014/main" id="{1DCEB45F-60E9-0FF4-89E9-4CBC5138247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627798" y="4333765"/>
            <a:ext cx="900906" cy="720725"/>
          </a:xfrm>
          <a:prstGeom prst="rect">
            <a:avLst/>
          </a:prstGeom>
        </p:spPr>
      </p:pic>
      <p:sp>
        <p:nvSpPr>
          <p:cNvPr id="15" name="Rechteck 14">
            <a:extLst>
              <a:ext uri="{FF2B5EF4-FFF2-40B4-BE49-F238E27FC236}">
                <a16:creationId xmlns:a16="http://schemas.microsoft.com/office/drawing/2014/main" id="{56E77157-D170-107B-7743-7DD3F0B9FCA0}"/>
              </a:ext>
            </a:extLst>
          </p:cNvPr>
          <p:cNvSpPr/>
          <p:nvPr/>
        </p:nvSpPr>
        <p:spPr bwMode="auto">
          <a:xfrm>
            <a:off x="6241962" y="2310575"/>
            <a:ext cx="3600400" cy="1872208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b="1" dirty="0">
              <a:solidFill>
                <a:schemeClr val="tx1"/>
              </a:solidFill>
              <a:cs typeface="Arial" pitchFamily="34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b="1" dirty="0">
              <a:solidFill>
                <a:schemeClr val="tx1"/>
              </a:solidFill>
              <a:cs typeface="Arial" pitchFamily="34" charset="0"/>
            </a:endParaRPr>
          </a:p>
          <a:p>
            <a:pPr algn="ctr" eaLnBrk="0" hangingPunct="0"/>
            <a:r>
              <a:rPr lang="en-US" b="1" dirty="0">
                <a:solidFill>
                  <a:schemeClr val="tx1"/>
                </a:solidFill>
                <a:cs typeface="Arial" pitchFamily="34" charset="0"/>
              </a:rPr>
              <a:t>2 Post-Interview in total ~ 1.5h</a:t>
            </a:r>
          </a:p>
        </p:txBody>
      </p:sp>
      <p:pic>
        <p:nvPicPr>
          <p:cNvPr id="16" name="Grafik 15" descr="Liste Silhouette">
            <a:extLst>
              <a:ext uri="{FF2B5EF4-FFF2-40B4-BE49-F238E27FC236}">
                <a16:creationId xmlns:a16="http://schemas.microsoft.com/office/drawing/2014/main" id="{1C03AA48-ACD1-76A1-509F-4933A707404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591709" y="2279236"/>
            <a:ext cx="900906" cy="720725"/>
          </a:xfrm>
          <a:prstGeom prst="rect">
            <a:avLst/>
          </a:prstGeom>
        </p:spPr>
      </p:pic>
      <p:sp>
        <p:nvSpPr>
          <p:cNvPr id="18" name="Rechteck 17">
            <a:extLst>
              <a:ext uri="{FF2B5EF4-FFF2-40B4-BE49-F238E27FC236}">
                <a16:creationId xmlns:a16="http://schemas.microsoft.com/office/drawing/2014/main" id="{E66EFCC9-22D6-36A9-A0D5-0656B3420008}"/>
              </a:ext>
            </a:extLst>
          </p:cNvPr>
          <p:cNvSpPr/>
          <p:nvPr/>
        </p:nvSpPr>
        <p:spPr bwMode="auto">
          <a:xfrm>
            <a:off x="6240016" y="4365104"/>
            <a:ext cx="3600400" cy="1872208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b="1" dirty="0">
              <a:solidFill>
                <a:schemeClr val="tx1"/>
              </a:solidFill>
              <a:cs typeface="Arial" pitchFamily="34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b="1" dirty="0">
              <a:solidFill>
                <a:schemeClr val="tx1"/>
              </a:solidFill>
              <a:cs typeface="Arial" pitchFamily="34" charset="0"/>
            </a:endParaRPr>
          </a:p>
          <a:p>
            <a:pPr algn="ctr" eaLnBrk="0" hangingPunct="0"/>
            <a:r>
              <a:rPr lang="en-US" b="1" dirty="0">
                <a:solidFill>
                  <a:schemeClr val="tx1"/>
                </a:solidFill>
                <a:cs typeface="Arial" pitchFamily="34" charset="0"/>
              </a:rPr>
              <a:t>Survey data ~ 3 LS and 3 NPS</a:t>
            </a:r>
          </a:p>
        </p:txBody>
      </p:sp>
      <p:pic>
        <p:nvPicPr>
          <p:cNvPr id="20" name="Grafik 19" descr="Liste Silhouette">
            <a:extLst>
              <a:ext uri="{FF2B5EF4-FFF2-40B4-BE49-F238E27FC236}">
                <a16:creationId xmlns:a16="http://schemas.microsoft.com/office/drawing/2014/main" id="{711100F8-797E-13E4-7C55-10EF081DD19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589763" y="4333765"/>
            <a:ext cx="900906" cy="720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847067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Evaluation Results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© sebis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21.10.22 Kickoff Efstratios Pahis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C9FAB-BDC1-47C0-A8BB-6E12A8205D33}" type="slidenum">
              <a:rPr lang="de-DE" smtClean="0"/>
              <a:pPr/>
              <a:t>15</a:t>
            </a:fld>
            <a:endParaRPr lang="de-DE" dirty="0"/>
          </a:p>
        </p:txBody>
      </p:sp>
      <p:sp>
        <p:nvSpPr>
          <p:cNvPr id="29" name="Rechteck 28">
            <a:extLst>
              <a:ext uri="{FF2B5EF4-FFF2-40B4-BE49-F238E27FC236}">
                <a16:creationId xmlns:a16="http://schemas.microsoft.com/office/drawing/2014/main" id="{2EF69C58-F141-2832-CBE0-56C53F5B1EA4}"/>
              </a:ext>
            </a:extLst>
          </p:cNvPr>
          <p:cNvSpPr/>
          <p:nvPr/>
        </p:nvSpPr>
        <p:spPr bwMode="auto">
          <a:xfrm>
            <a:off x="5316401" y="1865814"/>
            <a:ext cx="6481646" cy="4656177"/>
          </a:xfrm>
          <a:prstGeom prst="rect">
            <a:avLst/>
          </a:prstGeom>
          <a:ln w="38100"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1" dirty="0">
                <a:solidFill>
                  <a:schemeClr val="tx1"/>
                </a:solidFill>
                <a:cs typeface="Arial" pitchFamily="34" charset="0"/>
              </a:rPr>
              <a:t>Detailed Results</a:t>
            </a:r>
          </a:p>
        </p:txBody>
      </p:sp>
      <p:sp>
        <p:nvSpPr>
          <p:cNvPr id="27" name="Rechteck 26">
            <a:extLst>
              <a:ext uri="{FF2B5EF4-FFF2-40B4-BE49-F238E27FC236}">
                <a16:creationId xmlns:a16="http://schemas.microsoft.com/office/drawing/2014/main" id="{D8EFAF8F-B946-29A3-E089-AA02EAF0547A}"/>
              </a:ext>
            </a:extLst>
          </p:cNvPr>
          <p:cNvSpPr/>
          <p:nvPr/>
        </p:nvSpPr>
        <p:spPr bwMode="auto">
          <a:xfrm>
            <a:off x="491866" y="1869167"/>
            <a:ext cx="4163974" cy="4656177"/>
          </a:xfrm>
          <a:prstGeom prst="rect">
            <a:avLst/>
          </a:prstGeom>
          <a:ln w="38100"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1" dirty="0">
                <a:solidFill>
                  <a:schemeClr val="tx1"/>
                </a:solidFill>
                <a:cs typeface="Arial" pitchFamily="34" charset="0"/>
              </a:rPr>
              <a:t>Results</a:t>
            </a: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B9496AD7-3326-7151-1DEC-7632D03B9547}"/>
              </a:ext>
            </a:extLst>
          </p:cNvPr>
          <p:cNvSpPr/>
          <p:nvPr/>
        </p:nvSpPr>
        <p:spPr bwMode="auto">
          <a:xfrm>
            <a:off x="347849" y="2316074"/>
            <a:ext cx="11652806" cy="1164044"/>
          </a:xfrm>
          <a:prstGeom prst="rect">
            <a:avLst/>
          </a:prstGeom>
          <a:ln w="38100"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3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solidFill>
                <a:schemeClr val="tx1"/>
              </a:solidFill>
              <a:cs typeface="Arial" pitchFamily="34" charset="0"/>
            </a:endParaRPr>
          </a:p>
        </p:txBody>
      </p:sp>
      <p:grpSp>
        <p:nvGrpSpPr>
          <p:cNvPr id="24" name="Gruppieren 23">
            <a:extLst>
              <a:ext uri="{FF2B5EF4-FFF2-40B4-BE49-F238E27FC236}">
                <a16:creationId xmlns:a16="http://schemas.microsoft.com/office/drawing/2014/main" id="{62422F40-E778-F7AD-94D8-6AA1B2093F7E}"/>
              </a:ext>
            </a:extLst>
          </p:cNvPr>
          <p:cNvGrpSpPr/>
          <p:nvPr/>
        </p:nvGrpSpPr>
        <p:grpSpPr>
          <a:xfrm>
            <a:off x="491865" y="2376269"/>
            <a:ext cx="11306182" cy="1026457"/>
            <a:chOff x="551384" y="1993815"/>
            <a:chExt cx="11306182" cy="1142943"/>
          </a:xfrm>
        </p:grpSpPr>
        <p:sp>
          <p:nvSpPr>
            <p:cNvPr id="9" name="Rechteck: abgerundete Ecken 8">
              <a:extLst>
                <a:ext uri="{FF2B5EF4-FFF2-40B4-BE49-F238E27FC236}">
                  <a16:creationId xmlns:a16="http://schemas.microsoft.com/office/drawing/2014/main" id="{CE35FA66-86E0-7FD1-04EA-1F582A558FAE}"/>
                </a:ext>
              </a:extLst>
            </p:cNvPr>
            <p:cNvSpPr/>
            <p:nvPr/>
          </p:nvSpPr>
          <p:spPr bwMode="auto">
            <a:xfrm>
              <a:off x="551384" y="2046769"/>
              <a:ext cx="4163974" cy="1037034"/>
            </a:xfrm>
            <a:prstGeom prst="roundRect">
              <a:avLst/>
            </a:prstGeom>
            <a:solidFill>
              <a:schemeClr val="tx2">
                <a:lumMod val="90000"/>
                <a:lumOff val="10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>
                  <a:solidFill>
                    <a:schemeClr val="bg1"/>
                  </a:solidFill>
                  <a:cs typeface="Arial" pitchFamily="34" charset="0"/>
                </a:rPr>
                <a:t>The evaluation data </a:t>
              </a:r>
              <a:r>
                <a:rPr lang="en-US" b="1" dirty="0">
                  <a:solidFill>
                    <a:schemeClr val="bg1"/>
                  </a:solidFill>
                  <a:cs typeface="Arial" pitchFamily="34" charset="0"/>
                </a:rPr>
                <a:t>suggests</a:t>
              </a:r>
              <a:r>
                <a:rPr lang="en-US" dirty="0">
                  <a:solidFill>
                    <a:schemeClr val="bg1"/>
                  </a:solidFill>
                  <a:cs typeface="Arial" pitchFamily="34" charset="0"/>
                </a:rPr>
                <a:t> that </a:t>
              </a:r>
              <a:r>
                <a:rPr lang="en-US" dirty="0" err="1">
                  <a:solidFill>
                    <a:schemeClr val="bg1"/>
                  </a:solidFill>
                  <a:cs typeface="Arial" pitchFamily="34" charset="0"/>
                </a:rPr>
                <a:t>GaaPIAM</a:t>
              </a:r>
              <a:r>
                <a:rPr lang="en-US" dirty="0">
                  <a:solidFill>
                    <a:schemeClr val="bg1"/>
                  </a:solidFill>
                  <a:cs typeface="Arial" pitchFamily="34" charset="0"/>
                </a:rPr>
                <a:t> is </a:t>
              </a:r>
              <a:r>
                <a:rPr lang="en-US" b="1" dirty="0">
                  <a:solidFill>
                    <a:schemeClr val="bg1"/>
                  </a:solidFill>
                  <a:cs typeface="Arial" pitchFamily="34" charset="0"/>
                </a:rPr>
                <a:t>effective</a:t>
              </a:r>
              <a:r>
                <a:rPr lang="en-US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</a:p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>
                  <a:solidFill>
                    <a:schemeClr val="bg1"/>
                  </a:solidFill>
                  <a:cs typeface="Arial" pitchFamily="34" charset="0"/>
                </a:rPr>
                <a:t>(regarding the evaluation criteria)</a:t>
              </a:r>
            </a:p>
          </p:txBody>
        </p:sp>
        <p:sp>
          <p:nvSpPr>
            <p:cNvPr id="13" name="Rechteck: abgerundete Ecken 12">
              <a:extLst>
                <a:ext uri="{FF2B5EF4-FFF2-40B4-BE49-F238E27FC236}">
                  <a16:creationId xmlns:a16="http://schemas.microsoft.com/office/drawing/2014/main" id="{A4F3783F-D391-39CC-CA1A-4DD5ADC05626}"/>
                </a:ext>
              </a:extLst>
            </p:cNvPr>
            <p:cNvSpPr/>
            <p:nvPr/>
          </p:nvSpPr>
          <p:spPr bwMode="auto">
            <a:xfrm>
              <a:off x="5375919" y="1993815"/>
              <a:ext cx="6481647" cy="1142943"/>
            </a:xfrm>
            <a:prstGeom prst="roundRect">
              <a:avLst/>
            </a:prstGeom>
            <a:solidFill>
              <a:schemeClr val="tx2">
                <a:lumMod val="90000"/>
                <a:lumOff val="10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285750" marR="0" indent="-28575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</a:pPr>
              <a:r>
                <a:rPr lang="en-US" sz="1600" b="1" dirty="0">
                  <a:solidFill>
                    <a:schemeClr val="bg1"/>
                  </a:solidFill>
                  <a:cs typeface="Arial" pitchFamily="34" charset="0"/>
                </a:rPr>
                <a:t>Revised Role Structure for their Infrastructure</a:t>
              </a:r>
            </a:p>
            <a:p>
              <a:pPr marL="285750" marR="0" indent="-28575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</a:pPr>
              <a:r>
                <a:rPr lang="en-US" sz="1600" b="1" dirty="0">
                  <a:solidFill>
                    <a:schemeClr val="bg1"/>
                  </a:solidFill>
                  <a:cs typeface="Arial" pitchFamily="34" charset="0"/>
                </a:rPr>
                <a:t>Architecture Optimization leveraging Co-creation </a:t>
              </a:r>
            </a:p>
            <a:p>
              <a:pPr marL="285750" marR="0" indent="-28575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</a:pPr>
              <a:r>
                <a:rPr lang="en-US" sz="1600" b="1" dirty="0">
                  <a:solidFill>
                    <a:schemeClr val="bg1"/>
                  </a:solidFill>
                  <a:cs typeface="Arial" pitchFamily="34" charset="0"/>
                </a:rPr>
                <a:t>Conceptual Vocabulary and Mental Model</a:t>
              </a:r>
            </a:p>
          </p:txBody>
        </p:sp>
      </p:grpSp>
      <p:sp>
        <p:nvSpPr>
          <p:cNvPr id="14" name="Rechteck 13">
            <a:extLst>
              <a:ext uri="{FF2B5EF4-FFF2-40B4-BE49-F238E27FC236}">
                <a16:creationId xmlns:a16="http://schemas.microsoft.com/office/drawing/2014/main" id="{64474E90-CE45-62AE-6A6F-68AB9BB58097}"/>
              </a:ext>
            </a:extLst>
          </p:cNvPr>
          <p:cNvSpPr/>
          <p:nvPr/>
        </p:nvSpPr>
        <p:spPr bwMode="auto">
          <a:xfrm>
            <a:off x="347849" y="3733741"/>
            <a:ext cx="11652805" cy="1164044"/>
          </a:xfrm>
          <a:prstGeom prst="rect">
            <a:avLst/>
          </a:prstGeom>
          <a:ln w="38100"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3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17" name="Rechteck: abgerundete Ecken 16">
            <a:extLst>
              <a:ext uri="{FF2B5EF4-FFF2-40B4-BE49-F238E27FC236}">
                <a16:creationId xmlns:a16="http://schemas.microsoft.com/office/drawing/2014/main" id="{BD07A2D9-708E-3D89-8C4F-1FF3917534E7}"/>
              </a:ext>
            </a:extLst>
          </p:cNvPr>
          <p:cNvSpPr/>
          <p:nvPr/>
        </p:nvSpPr>
        <p:spPr bwMode="auto">
          <a:xfrm>
            <a:off x="5316400" y="3809408"/>
            <a:ext cx="6481647" cy="1026457"/>
          </a:xfrm>
          <a:prstGeom prst="roundRect">
            <a:avLst/>
          </a:prstGeom>
          <a:solidFill>
            <a:schemeClr val="tx2">
              <a:lumMod val="90000"/>
              <a:lumOff val="10000"/>
            </a:schemeClr>
          </a:solidFill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285750" marR="0" indent="-2857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sz="1600" b="1" dirty="0">
                <a:solidFill>
                  <a:schemeClr val="bg1"/>
                </a:solidFill>
                <a:cs typeface="Arial" pitchFamily="34" charset="0"/>
              </a:rPr>
              <a:t>Adjustments of Role structures and Responsibilities</a:t>
            </a:r>
          </a:p>
          <a:p>
            <a:pPr marL="285750" marR="0" indent="-2857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sz="1600" b="1" dirty="0">
                <a:solidFill>
                  <a:schemeClr val="bg1"/>
                </a:solidFill>
                <a:cs typeface="Arial" pitchFamily="34" charset="0"/>
              </a:rPr>
              <a:t>New Architecture Governance encompassing Co-creation principles</a:t>
            </a:r>
          </a:p>
          <a:p>
            <a:pPr marL="285750" marR="0" indent="-2857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sz="1600" b="1" dirty="0">
                <a:solidFill>
                  <a:schemeClr val="bg1"/>
                </a:solidFill>
                <a:cs typeface="Arial" pitchFamily="34" charset="0"/>
              </a:rPr>
              <a:t>Conceptual Vocabulary utilized in Requirements Engineering</a:t>
            </a:r>
          </a:p>
        </p:txBody>
      </p:sp>
      <p:sp>
        <p:nvSpPr>
          <p:cNvPr id="20" name="Rechteck 19">
            <a:extLst>
              <a:ext uri="{FF2B5EF4-FFF2-40B4-BE49-F238E27FC236}">
                <a16:creationId xmlns:a16="http://schemas.microsoft.com/office/drawing/2014/main" id="{63ED2B0E-3E7E-C733-51BD-BE4D82C32DDD}"/>
              </a:ext>
            </a:extLst>
          </p:cNvPr>
          <p:cNvSpPr/>
          <p:nvPr/>
        </p:nvSpPr>
        <p:spPr bwMode="auto">
          <a:xfrm>
            <a:off x="347849" y="5221570"/>
            <a:ext cx="11652804" cy="1164044"/>
          </a:xfrm>
          <a:prstGeom prst="rect">
            <a:avLst/>
          </a:prstGeom>
          <a:ln w="38100"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3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23" name="Rechteck: abgerundete Ecken 22">
            <a:extLst>
              <a:ext uri="{FF2B5EF4-FFF2-40B4-BE49-F238E27FC236}">
                <a16:creationId xmlns:a16="http://schemas.microsoft.com/office/drawing/2014/main" id="{0F679517-2EE8-B6B4-E2A4-2E1ED46C58CA}"/>
              </a:ext>
            </a:extLst>
          </p:cNvPr>
          <p:cNvSpPr/>
          <p:nvPr/>
        </p:nvSpPr>
        <p:spPr bwMode="auto">
          <a:xfrm>
            <a:off x="5316400" y="5281765"/>
            <a:ext cx="6481647" cy="1026457"/>
          </a:xfrm>
          <a:prstGeom prst="roundRect">
            <a:avLst/>
          </a:prstGeom>
          <a:solidFill>
            <a:schemeClr val="tx2">
              <a:lumMod val="90000"/>
              <a:lumOff val="10000"/>
            </a:schemeClr>
          </a:solidFill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1600" b="1" dirty="0">
                <a:solidFill>
                  <a:schemeClr val="bg1"/>
                </a:solidFill>
                <a:cs typeface="Arial" pitchFamily="34" charset="0"/>
              </a:rPr>
              <a:t>Averaging Net Promoter Score of 11</a:t>
            </a:r>
          </a:p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1600" b="1" dirty="0">
                <a:solidFill>
                  <a:schemeClr val="bg1"/>
                </a:solidFill>
                <a:cs typeface="Arial" pitchFamily="34" charset="0"/>
              </a:rPr>
              <a:t> (from 100)</a:t>
            </a:r>
          </a:p>
        </p:txBody>
      </p:sp>
      <p:sp>
        <p:nvSpPr>
          <p:cNvPr id="30" name="Rechteck 29">
            <a:extLst>
              <a:ext uri="{FF2B5EF4-FFF2-40B4-BE49-F238E27FC236}">
                <a16:creationId xmlns:a16="http://schemas.microsoft.com/office/drawing/2014/main" id="{403AC343-2A91-2987-3716-CD6BB7199E59}"/>
              </a:ext>
            </a:extLst>
          </p:cNvPr>
          <p:cNvSpPr/>
          <p:nvPr/>
        </p:nvSpPr>
        <p:spPr bwMode="auto">
          <a:xfrm>
            <a:off x="407368" y="1187460"/>
            <a:ext cx="11019680" cy="576064"/>
          </a:xfrm>
          <a:prstGeom prst="rect">
            <a:avLst/>
          </a:prstGeom>
          <a:solidFill>
            <a:schemeClr val="accent4"/>
          </a:solidFill>
          <a:ln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r>
              <a:rPr lang="en-US" b="1" dirty="0">
                <a:solidFill>
                  <a:schemeClr val="bg1"/>
                </a:solidFill>
                <a:cs typeface="Arial" pitchFamily="34" charset="0"/>
              </a:rPr>
              <a:t>RQ3: How can the Evaluation Concept be applied in practice? </a:t>
            </a:r>
          </a:p>
        </p:txBody>
      </p:sp>
      <p:pic>
        <p:nvPicPr>
          <p:cNvPr id="31" name="Grafik 30" descr="Volltreffer mit einfarbiger Füllung">
            <a:extLst>
              <a:ext uri="{FF2B5EF4-FFF2-40B4-BE49-F238E27FC236}">
                <a16:creationId xmlns:a16="http://schemas.microsoft.com/office/drawing/2014/main" id="{1AD50ECD-2467-9646-1B7C-E4AE74F4368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115420" y="848283"/>
            <a:ext cx="623255" cy="678354"/>
          </a:xfrm>
          <a:prstGeom prst="rect">
            <a:avLst/>
          </a:prstGeom>
        </p:spPr>
      </p:pic>
      <p:sp>
        <p:nvSpPr>
          <p:cNvPr id="7" name="Rechteck: abgerundete Ecken 6">
            <a:extLst>
              <a:ext uri="{FF2B5EF4-FFF2-40B4-BE49-F238E27FC236}">
                <a16:creationId xmlns:a16="http://schemas.microsoft.com/office/drawing/2014/main" id="{A6ED0D3D-1072-0A0B-C511-3D485D4AC19E}"/>
              </a:ext>
            </a:extLst>
          </p:cNvPr>
          <p:cNvSpPr/>
          <p:nvPr/>
        </p:nvSpPr>
        <p:spPr bwMode="auto">
          <a:xfrm>
            <a:off x="491865" y="3856965"/>
            <a:ext cx="4163974" cy="931342"/>
          </a:xfrm>
          <a:prstGeom prst="roundRect">
            <a:avLst/>
          </a:prstGeom>
          <a:solidFill>
            <a:schemeClr val="tx2">
              <a:lumMod val="90000"/>
              <a:lumOff val="10000"/>
            </a:schemeClr>
          </a:solidFill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chemeClr val="bg1"/>
                </a:solidFill>
                <a:cs typeface="Arial" pitchFamily="34" charset="0"/>
              </a:rPr>
              <a:t>The evaluation data </a:t>
            </a:r>
            <a:r>
              <a:rPr lang="en-US" b="1" dirty="0">
                <a:solidFill>
                  <a:schemeClr val="bg1"/>
                </a:solidFill>
                <a:cs typeface="Arial" pitchFamily="34" charset="0"/>
              </a:rPr>
              <a:t>suggests</a:t>
            </a:r>
            <a:r>
              <a:rPr lang="en-US" dirty="0">
                <a:solidFill>
                  <a:schemeClr val="bg1"/>
                </a:solidFill>
                <a:cs typeface="Arial" pitchFamily="34" charset="0"/>
              </a:rPr>
              <a:t> that </a:t>
            </a:r>
            <a:r>
              <a:rPr lang="en-US" dirty="0" err="1">
                <a:solidFill>
                  <a:schemeClr val="bg1"/>
                </a:solidFill>
                <a:cs typeface="Arial" pitchFamily="34" charset="0"/>
              </a:rPr>
              <a:t>GaaPIAM</a:t>
            </a:r>
            <a:r>
              <a:rPr lang="en-US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b="1" dirty="0">
                <a:solidFill>
                  <a:schemeClr val="bg1"/>
                </a:solidFill>
                <a:cs typeface="Arial" pitchFamily="34" charset="0"/>
              </a:rPr>
              <a:t>supports</a:t>
            </a:r>
            <a:r>
              <a:rPr lang="en-US" dirty="0">
                <a:solidFill>
                  <a:schemeClr val="bg1"/>
                </a:solidFill>
                <a:cs typeface="Arial" pitchFamily="34" charset="0"/>
              </a:rPr>
              <a:t> the practitioners</a:t>
            </a:r>
          </a:p>
        </p:txBody>
      </p:sp>
      <p:sp>
        <p:nvSpPr>
          <p:cNvPr id="8" name="Rechteck: abgerundete Ecken 7">
            <a:extLst>
              <a:ext uri="{FF2B5EF4-FFF2-40B4-BE49-F238E27FC236}">
                <a16:creationId xmlns:a16="http://schemas.microsoft.com/office/drawing/2014/main" id="{9878F43D-2783-5D42-31D2-8C4E25FC8085}"/>
              </a:ext>
            </a:extLst>
          </p:cNvPr>
          <p:cNvSpPr/>
          <p:nvPr/>
        </p:nvSpPr>
        <p:spPr bwMode="auto">
          <a:xfrm>
            <a:off x="491865" y="5329322"/>
            <a:ext cx="4163974" cy="931342"/>
          </a:xfrm>
          <a:prstGeom prst="roundRect">
            <a:avLst/>
          </a:prstGeom>
          <a:solidFill>
            <a:schemeClr val="tx2">
              <a:lumMod val="90000"/>
              <a:lumOff val="10000"/>
            </a:schemeClr>
          </a:solidFill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chemeClr val="bg1"/>
                </a:solidFill>
                <a:cs typeface="Arial" pitchFamily="34" charset="0"/>
              </a:rPr>
              <a:t>The evaluation does not allow for clear, conclusive results regarding the adoption of </a:t>
            </a:r>
            <a:r>
              <a:rPr lang="en-US" dirty="0" err="1">
                <a:solidFill>
                  <a:schemeClr val="bg1"/>
                </a:solidFill>
                <a:cs typeface="Arial" pitchFamily="34" charset="0"/>
              </a:rPr>
              <a:t>GaaPIAM</a:t>
            </a:r>
            <a:endParaRPr lang="en-US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5172067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Lessons Learnt: </a:t>
            </a:r>
            <a:r>
              <a:rPr lang="en-US" dirty="0" err="1"/>
              <a:t>GaaPIAM</a:t>
            </a:r>
            <a:r>
              <a:rPr lang="en-US" dirty="0"/>
              <a:t> 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© sebis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21.10.22 Kickoff Efstratios Pahis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C9FAB-BDC1-47C0-A8BB-6E12A8205D33}" type="slidenum">
              <a:rPr lang="de-DE" smtClean="0"/>
              <a:pPr/>
              <a:t>16</a:t>
            </a:fld>
            <a:endParaRPr lang="de-DE" dirty="0"/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C82C496B-570C-ADA5-774B-F405D23A8D37}"/>
              </a:ext>
            </a:extLst>
          </p:cNvPr>
          <p:cNvSpPr/>
          <p:nvPr/>
        </p:nvSpPr>
        <p:spPr bwMode="auto">
          <a:xfrm>
            <a:off x="1082173" y="1384061"/>
            <a:ext cx="3528391" cy="2570422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r>
              <a:rPr lang="en-US" sz="2400" dirty="0" err="1">
                <a:solidFill>
                  <a:schemeClr val="bg1"/>
                </a:solidFill>
                <a:cs typeface="Arial" pitchFamily="34" charset="0"/>
              </a:rPr>
              <a:t>GaaPIAM</a:t>
            </a:r>
            <a:r>
              <a:rPr lang="en-US" sz="2400" dirty="0">
                <a:solidFill>
                  <a:schemeClr val="bg1"/>
                </a:solidFill>
                <a:cs typeface="Arial" pitchFamily="34" charset="0"/>
              </a:rPr>
              <a:t> helps practitioners differently and generates different benefits for practitioners</a:t>
            </a:r>
          </a:p>
        </p:txBody>
      </p:sp>
      <p:sp>
        <p:nvSpPr>
          <p:cNvPr id="14" name="Sprechblase: oval 13">
            <a:extLst>
              <a:ext uri="{FF2B5EF4-FFF2-40B4-BE49-F238E27FC236}">
                <a16:creationId xmlns:a16="http://schemas.microsoft.com/office/drawing/2014/main" id="{52A749DC-A610-2E07-F8B4-60605F16B168}"/>
              </a:ext>
            </a:extLst>
          </p:cNvPr>
          <p:cNvSpPr/>
          <p:nvPr/>
        </p:nvSpPr>
        <p:spPr bwMode="auto">
          <a:xfrm>
            <a:off x="3287689" y="4692118"/>
            <a:ext cx="2435406" cy="1195839"/>
          </a:xfrm>
          <a:prstGeom prst="wedgeEllipseCallout">
            <a:avLst>
              <a:gd name="adj1" fmla="val -58861"/>
              <a:gd name="adj2" fmla="val -109348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r>
              <a:rPr lang="de-DE" sz="1400" i="1" dirty="0" err="1">
                <a:solidFill>
                  <a:sysClr val="windowText" lastClr="000000"/>
                </a:solidFill>
                <a:cs typeface="Arial" pitchFamily="34" charset="0"/>
              </a:rPr>
              <a:t>Depending</a:t>
            </a:r>
            <a:r>
              <a:rPr lang="de-DE" sz="1400" i="1" dirty="0">
                <a:solidFill>
                  <a:sysClr val="windowText" lastClr="000000"/>
                </a:solidFill>
                <a:cs typeface="Arial" pitchFamily="34" charset="0"/>
              </a:rPr>
              <a:t> on organizational </a:t>
            </a:r>
            <a:r>
              <a:rPr lang="de-DE" sz="1400" i="1" dirty="0" err="1">
                <a:solidFill>
                  <a:sysClr val="windowText" lastClr="000000"/>
                </a:solidFill>
                <a:cs typeface="Arial" pitchFamily="34" charset="0"/>
              </a:rPr>
              <a:t>culture</a:t>
            </a:r>
            <a:r>
              <a:rPr lang="de-DE" sz="1400" i="1" dirty="0">
                <a:solidFill>
                  <a:sysClr val="windowText" lastClr="000000"/>
                </a:solidFill>
                <a:cs typeface="Arial" pitchFamily="34" charset="0"/>
              </a:rPr>
              <a:t> </a:t>
            </a:r>
            <a:endParaRPr lang="en-US" sz="1400" i="1" dirty="0">
              <a:solidFill>
                <a:sysClr val="windowText" lastClr="000000"/>
              </a:solidFill>
              <a:cs typeface="Arial" pitchFamily="34" charset="0"/>
            </a:endParaRPr>
          </a:p>
        </p:txBody>
      </p:sp>
      <p:sp>
        <p:nvSpPr>
          <p:cNvPr id="15" name="Sprechblase: oval 14">
            <a:extLst>
              <a:ext uri="{FF2B5EF4-FFF2-40B4-BE49-F238E27FC236}">
                <a16:creationId xmlns:a16="http://schemas.microsoft.com/office/drawing/2014/main" id="{1A7EEBB8-F886-25EF-2AA0-0BCECED8968A}"/>
              </a:ext>
            </a:extLst>
          </p:cNvPr>
          <p:cNvSpPr/>
          <p:nvPr/>
        </p:nvSpPr>
        <p:spPr bwMode="auto">
          <a:xfrm flipH="1">
            <a:off x="0" y="4692119"/>
            <a:ext cx="2639616" cy="1195839"/>
          </a:xfrm>
          <a:prstGeom prst="wedgeEllipseCallout">
            <a:avLst>
              <a:gd name="adj1" fmla="val -23634"/>
              <a:gd name="adj2" fmla="val -110255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r>
              <a:rPr lang="en-US" sz="1400" i="1" dirty="0">
                <a:solidFill>
                  <a:schemeClr val="tx1"/>
                </a:solidFill>
                <a:cs typeface="Arial" pitchFamily="34" charset="0"/>
              </a:rPr>
              <a:t>Depending on prior Platform familiarity</a:t>
            </a: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C4E4F95E-8754-C11D-6597-EE8E49F075E3}"/>
              </a:ext>
            </a:extLst>
          </p:cNvPr>
          <p:cNvSpPr/>
          <p:nvPr/>
        </p:nvSpPr>
        <p:spPr bwMode="auto">
          <a:xfrm>
            <a:off x="7618988" y="1384061"/>
            <a:ext cx="3528391" cy="2570422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r>
              <a:rPr lang="en-US" sz="2400" dirty="0" err="1">
                <a:effectLst/>
                <a:latin typeface="Arial" panose="020B0604020202020204" pitchFamily="34" charset="0"/>
              </a:rPr>
              <a:t>GaaPIAM</a:t>
            </a:r>
            <a:r>
              <a:rPr lang="en-US" sz="2400" dirty="0">
                <a:effectLst/>
                <a:latin typeface="Arial" panose="020B0604020202020204" pitchFamily="34" charset="0"/>
              </a:rPr>
              <a:t> helps uncover regulatory barriers hindering </a:t>
            </a:r>
            <a:r>
              <a:rPr lang="en-US" sz="2400" dirty="0" err="1">
                <a:effectLst/>
                <a:latin typeface="Arial" panose="020B0604020202020204" pitchFamily="34" charset="0"/>
              </a:rPr>
              <a:t>platformization</a:t>
            </a:r>
            <a:endParaRPr 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9" name="Sprechblase: oval 8">
            <a:extLst>
              <a:ext uri="{FF2B5EF4-FFF2-40B4-BE49-F238E27FC236}">
                <a16:creationId xmlns:a16="http://schemas.microsoft.com/office/drawing/2014/main" id="{6D4F17C5-7919-3659-1674-2AB195C29FAE}"/>
              </a:ext>
            </a:extLst>
          </p:cNvPr>
          <p:cNvSpPr/>
          <p:nvPr/>
        </p:nvSpPr>
        <p:spPr bwMode="auto">
          <a:xfrm>
            <a:off x="9120336" y="4671747"/>
            <a:ext cx="3028431" cy="1512168"/>
          </a:xfrm>
          <a:prstGeom prst="wedgeEllipseCallout">
            <a:avLst>
              <a:gd name="adj1" fmla="val -28088"/>
              <a:gd name="adj2" fmla="val -98131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r>
              <a:rPr lang="en-US" sz="1400" i="1" dirty="0">
                <a:solidFill>
                  <a:sysClr val="windowText" lastClr="000000"/>
                </a:solidFill>
                <a:cs typeface="Arial" pitchFamily="34" charset="0"/>
              </a:rPr>
              <a:t>“</a:t>
            </a:r>
            <a:r>
              <a:rPr lang="en-US" sz="1400" i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itchFamily="34" charset="0"/>
              </a:rPr>
              <a:t>A</a:t>
            </a:r>
            <a:r>
              <a:rPr lang="en-US" sz="1400" i="1" dirty="0">
                <a:effectLst/>
                <a:latin typeface="Arial" panose="020B0604020202020204" pitchFamily="34" charset="0"/>
              </a:rPr>
              <a:t>lready existing legislation is written in such a way that it</a:t>
            </a:r>
            <a:br>
              <a:rPr lang="en-US" sz="1400" i="1" dirty="0"/>
            </a:br>
            <a:r>
              <a:rPr lang="en-US" sz="1400" i="1" dirty="0">
                <a:effectLst/>
                <a:latin typeface="Arial" panose="020B0604020202020204" pitchFamily="34" charset="0"/>
              </a:rPr>
              <a:t>makes it impossible to implement things like an IT professional</a:t>
            </a:r>
            <a:r>
              <a:rPr lang="en-US" sz="1400" i="1" dirty="0">
                <a:solidFill>
                  <a:sysClr val="windowText" lastClr="000000"/>
                </a:solidFill>
                <a:cs typeface="Arial" pitchFamily="34" charset="0"/>
              </a:rPr>
              <a:t>”</a:t>
            </a:r>
          </a:p>
        </p:txBody>
      </p:sp>
      <p:sp>
        <p:nvSpPr>
          <p:cNvPr id="10" name="Sprechblase: oval 9">
            <a:extLst>
              <a:ext uri="{FF2B5EF4-FFF2-40B4-BE49-F238E27FC236}">
                <a16:creationId xmlns:a16="http://schemas.microsoft.com/office/drawing/2014/main" id="{7D2B3332-04BD-9E0D-6D87-2DAB80DEF434}"/>
              </a:ext>
            </a:extLst>
          </p:cNvPr>
          <p:cNvSpPr/>
          <p:nvPr/>
        </p:nvSpPr>
        <p:spPr bwMode="auto">
          <a:xfrm flipH="1">
            <a:off x="6468907" y="4739381"/>
            <a:ext cx="2300161" cy="1101312"/>
          </a:xfrm>
          <a:prstGeom prst="wedgeEllipseCallout">
            <a:avLst>
              <a:gd name="adj1" fmla="val -63642"/>
              <a:gd name="adj2" fmla="val -120069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r>
              <a:rPr lang="en-US" sz="1400" i="1" dirty="0">
                <a:effectLst/>
                <a:latin typeface="Arial" panose="020B0604020202020204" pitchFamily="34" charset="0"/>
              </a:rPr>
              <a:t>“Existing law shoots us in the knee”</a:t>
            </a:r>
            <a:endParaRPr lang="en-US" sz="1400" i="1" dirty="0">
              <a:solidFill>
                <a:schemeClr val="tx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532726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Lessons Learnt: Evaluation Concept 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© sebis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21.10.22 Kickoff Efstratios Pahis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C9FAB-BDC1-47C0-A8BB-6E12A8205D33}" type="slidenum">
              <a:rPr lang="de-DE" smtClean="0"/>
              <a:pPr/>
              <a:t>17</a:t>
            </a:fld>
            <a:endParaRPr lang="de-DE" dirty="0"/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C82C496B-570C-ADA5-774B-F405D23A8D37}"/>
              </a:ext>
            </a:extLst>
          </p:cNvPr>
          <p:cNvSpPr/>
          <p:nvPr/>
        </p:nvSpPr>
        <p:spPr bwMode="auto">
          <a:xfrm>
            <a:off x="1082173" y="1384061"/>
            <a:ext cx="3528391" cy="2570422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r>
              <a:rPr lang="en-US" sz="2400" dirty="0">
                <a:effectLst/>
                <a:latin typeface="Arial" panose="020B0604020202020204" pitchFamily="34" charset="0"/>
              </a:rPr>
              <a:t>Usin</a:t>
            </a:r>
            <a:r>
              <a:rPr lang="en-US" sz="2400" dirty="0">
                <a:latin typeface="Arial" panose="020B0604020202020204" pitchFamily="34" charset="0"/>
              </a:rPr>
              <a:t>g an array of evaluation methodologies adjusted to the criteria is beneficial</a:t>
            </a:r>
            <a:endParaRPr 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4" name="Sprechblase: oval 13">
            <a:extLst>
              <a:ext uri="{FF2B5EF4-FFF2-40B4-BE49-F238E27FC236}">
                <a16:creationId xmlns:a16="http://schemas.microsoft.com/office/drawing/2014/main" id="{52A749DC-A610-2E07-F8B4-60605F16B168}"/>
              </a:ext>
            </a:extLst>
          </p:cNvPr>
          <p:cNvSpPr/>
          <p:nvPr/>
        </p:nvSpPr>
        <p:spPr bwMode="auto">
          <a:xfrm>
            <a:off x="3287689" y="4692118"/>
            <a:ext cx="2435406" cy="1195839"/>
          </a:xfrm>
          <a:prstGeom prst="wedgeEllipseCallout">
            <a:avLst>
              <a:gd name="adj1" fmla="val -58861"/>
              <a:gd name="adj2" fmla="val -109348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r>
              <a:rPr lang="en-US" sz="1400" i="1" dirty="0">
                <a:solidFill>
                  <a:sysClr val="windowText" lastClr="000000"/>
                </a:solidFill>
                <a:cs typeface="Arial" pitchFamily="34" charset="0"/>
              </a:rPr>
              <a:t>Many evaluation angles make evaluation more robust and insightful</a:t>
            </a:r>
          </a:p>
        </p:txBody>
      </p:sp>
      <p:sp>
        <p:nvSpPr>
          <p:cNvPr id="15" name="Sprechblase: oval 14">
            <a:extLst>
              <a:ext uri="{FF2B5EF4-FFF2-40B4-BE49-F238E27FC236}">
                <a16:creationId xmlns:a16="http://schemas.microsoft.com/office/drawing/2014/main" id="{1A7EEBB8-F886-25EF-2AA0-0BCECED8968A}"/>
              </a:ext>
            </a:extLst>
          </p:cNvPr>
          <p:cNvSpPr/>
          <p:nvPr/>
        </p:nvSpPr>
        <p:spPr bwMode="auto">
          <a:xfrm flipH="1">
            <a:off x="0" y="4692119"/>
            <a:ext cx="2639616" cy="1195839"/>
          </a:xfrm>
          <a:prstGeom prst="wedgeEllipseCallout">
            <a:avLst>
              <a:gd name="adj1" fmla="val -23634"/>
              <a:gd name="adj2" fmla="val -110255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r>
              <a:rPr lang="en-US" sz="1400" i="1" dirty="0">
                <a:solidFill>
                  <a:schemeClr val="tx1"/>
                </a:solidFill>
                <a:latin typeface="Arial" panose="020B0604020202020204" pitchFamily="34" charset="0"/>
                <a:cs typeface="Arial" pitchFamily="34" charset="0"/>
              </a:rPr>
              <a:t>Not one size fits it all approach allows to get more differentiated results for each criterion </a:t>
            </a:r>
            <a:endParaRPr lang="en-US" sz="1400" i="1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C4E4F95E-8754-C11D-6597-EE8E49F075E3}"/>
              </a:ext>
            </a:extLst>
          </p:cNvPr>
          <p:cNvSpPr/>
          <p:nvPr/>
        </p:nvSpPr>
        <p:spPr bwMode="auto">
          <a:xfrm>
            <a:off x="7618988" y="1384061"/>
            <a:ext cx="3528391" cy="2570422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r>
              <a:rPr lang="en-US" sz="2400" dirty="0">
                <a:effectLst/>
                <a:latin typeface="Arial" panose="020B0604020202020204" pitchFamily="34" charset="0"/>
              </a:rPr>
              <a:t>Measuring the adoption through the Recommendation Willingness is not suitable in our context</a:t>
            </a:r>
            <a:endParaRPr 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9" name="Sprechblase: oval 8">
            <a:extLst>
              <a:ext uri="{FF2B5EF4-FFF2-40B4-BE49-F238E27FC236}">
                <a16:creationId xmlns:a16="http://schemas.microsoft.com/office/drawing/2014/main" id="{6D4F17C5-7919-3659-1674-2AB195C29FAE}"/>
              </a:ext>
            </a:extLst>
          </p:cNvPr>
          <p:cNvSpPr/>
          <p:nvPr/>
        </p:nvSpPr>
        <p:spPr bwMode="auto">
          <a:xfrm>
            <a:off x="9120336" y="4671747"/>
            <a:ext cx="3028431" cy="1512168"/>
          </a:xfrm>
          <a:prstGeom prst="wedgeEllipseCallout">
            <a:avLst>
              <a:gd name="adj1" fmla="val -28088"/>
              <a:gd name="adj2" fmla="val -98131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r>
              <a:rPr lang="en-US" sz="1400" i="1" dirty="0">
                <a:solidFill>
                  <a:sysClr val="windowText" lastClr="000000"/>
                </a:solidFill>
                <a:cs typeface="Arial" pitchFamily="34" charset="0"/>
              </a:rPr>
              <a:t>However, sample size is the main challenge and is not corroborated if it can replace long-term observation </a:t>
            </a:r>
          </a:p>
        </p:txBody>
      </p:sp>
      <p:sp>
        <p:nvSpPr>
          <p:cNvPr id="10" name="Sprechblase: oval 9">
            <a:extLst>
              <a:ext uri="{FF2B5EF4-FFF2-40B4-BE49-F238E27FC236}">
                <a16:creationId xmlns:a16="http://schemas.microsoft.com/office/drawing/2014/main" id="{7D2B3332-04BD-9E0D-6D87-2DAB80DEF434}"/>
              </a:ext>
            </a:extLst>
          </p:cNvPr>
          <p:cNvSpPr/>
          <p:nvPr/>
        </p:nvSpPr>
        <p:spPr bwMode="auto">
          <a:xfrm flipH="1">
            <a:off x="6468906" y="4739380"/>
            <a:ext cx="2435405" cy="1281907"/>
          </a:xfrm>
          <a:prstGeom prst="wedgeEllipseCallout">
            <a:avLst>
              <a:gd name="adj1" fmla="val -58918"/>
              <a:gd name="adj2" fmla="val -111094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r>
              <a:rPr lang="en-US" sz="1400" i="1" dirty="0">
                <a:latin typeface="Arial" panose="020B0604020202020204" pitchFamily="34" charset="0"/>
              </a:rPr>
              <a:t>Using the</a:t>
            </a:r>
            <a:r>
              <a:rPr lang="en-US" sz="1400" i="1" dirty="0">
                <a:effectLst/>
                <a:latin typeface="Arial" panose="020B0604020202020204" pitchFamily="34" charset="0"/>
              </a:rPr>
              <a:t> adoption as criterion </a:t>
            </a:r>
            <a:r>
              <a:rPr lang="en-US" sz="1400" i="1" dirty="0">
                <a:latin typeface="Arial" panose="020B0604020202020204" pitchFamily="34" charset="0"/>
              </a:rPr>
              <a:t>might be beneficial to capture overall utility</a:t>
            </a:r>
            <a:endParaRPr lang="en-US" sz="1400" i="1" dirty="0">
              <a:solidFill>
                <a:schemeClr val="tx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5372147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B9D74E76-3484-06C7-685A-981CE39034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b="1" u="sng" dirty="0"/>
          </a:p>
          <a:p>
            <a:r>
              <a:rPr lang="en-US" b="1" u="sng" dirty="0"/>
              <a:t>Summary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GaaPIAM</a:t>
            </a:r>
            <a:r>
              <a:rPr lang="en-US" dirty="0"/>
              <a:t> supports the practitioners and performs well in terms of its objectives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Evaluation Concept was overall suitable and generated plenty of heterogeneous evaluation data</a:t>
            </a:r>
          </a:p>
          <a:p>
            <a:pPr marL="0" indent="0"/>
            <a:endParaRPr lang="en-US" b="1" dirty="0"/>
          </a:p>
          <a:p>
            <a:pPr marL="0" indent="0"/>
            <a:endParaRPr lang="en-US" b="1" u="sng" dirty="0"/>
          </a:p>
          <a:p>
            <a:pPr marL="0" indent="0"/>
            <a:r>
              <a:rPr lang="en-US" b="1" u="sng" dirty="0"/>
              <a:t>Limitations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Adoption by Practitioners criterion requires more data or a different approach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Generally, more practitioners would have been beneficial in generating more evaluation data</a:t>
            </a:r>
          </a:p>
          <a:p>
            <a:pPr marL="0" indent="0"/>
            <a:endParaRPr lang="en-US" b="1" dirty="0"/>
          </a:p>
          <a:p>
            <a:pPr marL="0" indent="0"/>
            <a:endParaRPr lang="en-US" b="1" dirty="0"/>
          </a:p>
          <a:p>
            <a:pPr marL="0" indent="0"/>
            <a:r>
              <a:rPr lang="en-US" b="1" u="sng" dirty="0"/>
              <a:t>Future Work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GaaPIAM</a:t>
            </a:r>
            <a:r>
              <a:rPr lang="en-US" dirty="0"/>
              <a:t> needs more cost-efficient and repeatable ways for its application than a workshop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Legal barriers hindering the improvement of the government’s digital infrastructure must be addressed</a:t>
            </a:r>
          </a:p>
          <a:p>
            <a:pPr marL="0" indent="0"/>
            <a:endParaRPr lang="en-US" b="1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E959CCE3-35E8-5613-16B6-D05937C6D1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EA418BC-D5F9-EE31-8107-F184D9BB3D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noProof="0"/>
              <a:t>© sebis</a:t>
            </a:r>
            <a:endParaRPr lang="de-DE" noProof="0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1C1AB63-BA35-9519-5A94-55298EF043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noProof="0"/>
              <a:t>21.10.22 Kickoff Efstratios Pahis</a:t>
            </a:r>
            <a:endParaRPr lang="de-DE" noProof="0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9E4E918-B9B6-711F-4080-B30E68F7EA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4FF76D-8657-43F1-929B-F6D2FAB2741A}" type="slidenum">
              <a:rPr lang="de-DE" noProof="0" smtClean="0"/>
              <a:pPr>
                <a:defRPr/>
              </a:pPr>
              <a:t>18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1793630180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2A9FB431-CE97-692C-7E97-EE9796C42B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de-DE" dirty="0" err="1"/>
              <a:t>Hevner</a:t>
            </a:r>
            <a:r>
              <a:rPr lang="de-DE" dirty="0"/>
              <a:t>, Alan &amp; R, Alan &amp; March, Salvatore &amp; T, Salvatore &amp; Park, &amp; Park, </a:t>
            </a:r>
            <a:r>
              <a:rPr lang="de-DE" dirty="0" err="1"/>
              <a:t>Jinsoo</a:t>
            </a:r>
            <a:r>
              <a:rPr lang="de-DE" dirty="0"/>
              <a:t> &amp; Ram, &amp; </a:t>
            </a:r>
            <a:r>
              <a:rPr lang="de-DE" dirty="0" err="1"/>
              <a:t>Sudha</a:t>
            </a:r>
            <a:r>
              <a:rPr lang="de-DE" dirty="0"/>
              <a:t>,. (2004). Design Science in Information Systems Research. Management Information Systems Quarterly. 28. 75</a:t>
            </a:r>
          </a:p>
          <a:p>
            <a:endParaRPr lang="de-DE" dirty="0"/>
          </a:p>
          <a:p>
            <a:r>
              <a:rPr lang="de-DE" dirty="0"/>
              <a:t>Kuhn, Peter (2022). </a:t>
            </a:r>
            <a:r>
              <a:rPr lang="de-DE" dirty="0" err="1"/>
              <a:t>Towards</a:t>
            </a:r>
            <a:r>
              <a:rPr lang="de-DE" dirty="0"/>
              <a:t> “</a:t>
            </a:r>
            <a:r>
              <a:rPr lang="de-DE" dirty="0" err="1"/>
              <a:t>government</a:t>
            </a:r>
            <a:r>
              <a:rPr lang="de-DE" dirty="0"/>
              <a:t> </a:t>
            </a:r>
            <a:r>
              <a:rPr lang="de-DE" dirty="0" err="1"/>
              <a:t>as</a:t>
            </a:r>
            <a:r>
              <a:rPr lang="de-DE" dirty="0"/>
              <a:t> a </a:t>
            </a:r>
            <a:r>
              <a:rPr lang="de-DE" dirty="0" err="1"/>
              <a:t>platform</a:t>
            </a:r>
            <a:r>
              <a:rPr lang="de-DE" dirty="0"/>
              <a:t>”: An </a:t>
            </a:r>
            <a:r>
              <a:rPr lang="de-DE" dirty="0" err="1"/>
              <a:t>analysis</a:t>
            </a:r>
            <a:r>
              <a:rPr lang="de-DE" dirty="0"/>
              <a:t> </a:t>
            </a:r>
            <a:r>
              <a:rPr lang="de-DE" dirty="0" err="1"/>
              <a:t>framework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public</a:t>
            </a:r>
            <a:r>
              <a:rPr lang="de-DE" dirty="0"/>
              <a:t> </a:t>
            </a:r>
            <a:r>
              <a:rPr lang="de-DE" dirty="0" err="1"/>
              <a:t>sector</a:t>
            </a:r>
            <a:r>
              <a:rPr lang="de-DE" dirty="0"/>
              <a:t> </a:t>
            </a:r>
            <a:r>
              <a:rPr lang="de-DE" dirty="0" err="1"/>
              <a:t>infrastructure</a:t>
            </a:r>
            <a:r>
              <a:rPr lang="de-DE" dirty="0"/>
              <a:t>. FORTHCOMING</a:t>
            </a:r>
          </a:p>
          <a:p>
            <a:endParaRPr lang="de-DE" dirty="0"/>
          </a:p>
          <a:p>
            <a:r>
              <a:rPr lang="en-US" dirty="0" err="1"/>
              <a:t>Styrin</a:t>
            </a:r>
            <a:r>
              <a:rPr lang="en-US" dirty="0"/>
              <a:t>, E., </a:t>
            </a:r>
            <a:r>
              <a:rPr lang="en-US" dirty="0" err="1"/>
              <a:t>Mossberger</a:t>
            </a:r>
            <a:r>
              <a:rPr lang="en-US" dirty="0"/>
              <a:t>, K., &amp; </a:t>
            </a:r>
            <a:r>
              <a:rPr lang="en-US" dirty="0" err="1"/>
              <a:t>Zhulin</a:t>
            </a:r>
            <a:r>
              <a:rPr lang="en-US" dirty="0"/>
              <a:t>, A. (2022). Government as a platform: Intergovernmental participation for public services in the Russian Federation. Government Information Quarterly, 39(1), 101627</a:t>
            </a:r>
          </a:p>
          <a:p>
            <a:endParaRPr lang="en-US" dirty="0"/>
          </a:p>
          <a:p>
            <a:r>
              <a:rPr lang="en-US" dirty="0" err="1"/>
              <a:t>Cordella</a:t>
            </a:r>
            <a:r>
              <a:rPr lang="en-US" dirty="0"/>
              <a:t>, A., &amp; </a:t>
            </a:r>
            <a:r>
              <a:rPr lang="en-US" dirty="0" err="1"/>
              <a:t>Paletti</a:t>
            </a:r>
            <a:r>
              <a:rPr lang="en-US" dirty="0"/>
              <a:t>, A. (2019). Government as a platform, orchestration, and public value creation: The Italian case. Government Information Quarterly, 36(4), 101409. </a:t>
            </a:r>
          </a:p>
          <a:p>
            <a:endParaRPr lang="en-US" dirty="0"/>
          </a:p>
          <a:p>
            <a:r>
              <a:rPr lang="en-US" dirty="0"/>
              <a:t>Janssen, M., &amp; Estevez, E. (2013). Lean government and platform-based governance—Doing more with less. Government Information Quarterly, 30, S1-S8.</a:t>
            </a:r>
          </a:p>
          <a:p>
            <a:endParaRPr lang="en-US" dirty="0"/>
          </a:p>
          <a:p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O'Reilly, T. (2011). Government as a Platform. </a:t>
            </a:r>
            <a:r>
              <a:rPr lang="en-US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Innovations: Technology, Governance, Globalization</a:t>
            </a: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 </a:t>
            </a:r>
            <a:r>
              <a:rPr lang="en-US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6</a:t>
            </a: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(1), 13-40.</a:t>
            </a:r>
            <a:endParaRPr lang="en-US" dirty="0"/>
          </a:p>
          <a:p>
            <a:endParaRPr lang="de-DE" dirty="0"/>
          </a:p>
          <a:p>
            <a:r>
              <a:rPr lang="en-US" dirty="0"/>
              <a:t>Venable, J., Pries-</a:t>
            </a:r>
            <a:r>
              <a:rPr lang="en-US" dirty="0" err="1"/>
              <a:t>Heje</a:t>
            </a:r>
            <a:r>
              <a:rPr lang="en-US" dirty="0"/>
              <a:t>, J. &amp; Baskerville, R. FEDS. (2016): a Framework for Evaluation in Design Science Research. </a:t>
            </a:r>
            <a:r>
              <a:rPr lang="en-US" dirty="0" err="1"/>
              <a:t>Eur</a:t>
            </a:r>
            <a:r>
              <a:rPr lang="en-US" dirty="0"/>
              <a:t> J Inf Syst 25, 77–89. https://doi.org/10.1057/ejis.2014.36</a:t>
            </a:r>
            <a:endParaRPr lang="de-DE" dirty="0"/>
          </a:p>
          <a:p>
            <a:endParaRPr lang="de-DE" dirty="0"/>
          </a:p>
          <a:p>
            <a:r>
              <a:rPr lang="en-US" dirty="0"/>
              <a:t>Venable, John, Pries-</a:t>
            </a:r>
            <a:r>
              <a:rPr lang="en-US" dirty="0" err="1"/>
              <a:t>Heje</a:t>
            </a:r>
            <a:r>
              <a:rPr lang="en-US" dirty="0"/>
              <a:t>, Jan &amp; Baskerville, Richard. (2012). A Comprehensive Framework for Evaluation in Design Science Research. LNCS. 7286. 423-438. </a:t>
            </a:r>
          </a:p>
          <a:p>
            <a:endParaRPr lang="en-US" dirty="0"/>
          </a:p>
          <a:p>
            <a:r>
              <a:rPr lang="de-DE" dirty="0"/>
              <a:t>Larsen, K.R. et al. (2020). </a:t>
            </a:r>
            <a:r>
              <a:rPr lang="de-DE" dirty="0" err="1"/>
              <a:t>Validity</a:t>
            </a:r>
            <a:r>
              <a:rPr lang="de-DE" dirty="0"/>
              <a:t> in Design Science Research. In: Hofmann, S., Müller, O., Rossi, M. (</a:t>
            </a:r>
            <a:r>
              <a:rPr lang="de-DE" dirty="0" err="1"/>
              <a:t>eds</a:t>
            </a:r>
            <a:r>
              <a:rPr lang="de-DE" dirty="0"/>
              <a:t>) </a:t>
            </a:r>
            <a:r>
              <a:rPr lang="de-DE" dirty="0" err="1"/>
              <a:t>Designing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Digital Transformation. Co-</a:t>
            </a:r>
            <a:r>
              <a:rPr lang="de-DE" dirty="0" err="1"/>
              <a:t>Creating</a:t>
            </a:r>
            <a:r>
              <a:rPr lang="de-DE" dirty="0"/>
              <a:t> Services </a:t>
            </a:r>
            <a:r>
              <a:rPr lang="de-DE" dirty="0" err="1"/>
              <a:t>with</a:t>
            </a:r>
            <a:r>
              <a:rPr lang="de-DE" dirty="0"/>
              <a:t> Citizens and Industry. DESRIST 2020. </a:t>
            </a:r>
            <a:r>
              <a:rPr lang="de-DE" dirty="0" err="1"/>
              <a:t>Lecture</a:t>
            </a:r>
            <a:r>
              <a:rPr lang="de-DE" dirty="0"/>
              <a:t> Notes in Computer Science(), </a:t>
            </a:r>
            <a:r>
              <a:rPr lang="de-DE" dirty="0" err="1"/>
              <a:t>vol</a:t>
            </a:r>
            <a:r>
              <a:rPr lang="de-DE" dirty="0"/>
              <a:t> 12388. Springer, Cham. </a:t>
            </a:r>
          </a:p>
          <a:p>
            <a:endParaRPr lang="de-DE" dirty="0"/>
          </a:p>
          <a:p>
            <a:r>
              <a:rPr lang="en-US" dirty="0"/>
              <a:t>Deng, Qi &amp; Ji, </a:t>
            </a:r>
            <a:r>
              <a:rPr lang="en-US" dirty="0" err="1"/>
              <a:t>Shaobo</a:t>
            </a:r>
            <a:r>
              <a:rPr lang="en-US" dirty="0"/>
              <a:t>. (2018). A Review of Design Science Research in Information Systems: Concept, Process, Outcome, and Evaluation. Pacific Asia Journal of the Association for Information Systems. 10. 1-36. 10.17705/1PAIS.10101.</a:t>
            </a:r>
            <a:endParaRPr lang="de-DE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8FB2D2E5-6952-32A8-1CB9-13984DEB53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References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84B7BF6-2A3A-E749-33BA-95C9259C80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noProof="0"/>
              <a:t>© sebis</a:t>
            </a:r>
            <a:endParaRPr lang="de-DE" noProof="0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6737DD5-218C-30E9-041D-A5BA14D0B3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noProof="0"/>
              <a:t>21.10.22 Kickoff Efstratios Pahis</a:t>
            </a:r>
            <a:endParaRPr lang="de-DE" noProof="0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9F0603D-7CA3-B4F7-0AAB-707CBB6D77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4FF76D-8657-43F1-929B-F6D2FAB2741A}" type="slidenum">
              <a:rPr lang="de-DE" noProof="0" smtClean="0"/>
              <a:pPr>
                <a:defRPr/>
              </a:pPr>
              <a:t>19</a:t>
            </a:fld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33483129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/>
        </p:nvSpPr>
        <p:spPr bwMode="auto">
          <a:xfrm>
            <a:off x="0" y="980728"/>
            <a:ext cx="12192000" cy="2448272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r" eaLnBrk="0" hangingPunct="0">
              <a:defRPr/>
            </a:pPr>
            <a:endParaRPr lang="de-DE" dirty="0">
              <a:solidFill>
                <a:schemeClr val="tx1"/>
              </a:solidFill>
              <a:latin typeface="Arial Unicode MS" pitchFamily="34" charset="-128"/>
            </a:endParaRPr>
          </a:p>
          <a:p>
            <a:pPr algn="r" eaLnBrk="0" hangingPunct="0">
              <a:defRPr/>
            </a:pPr>
            <a:endParaRPr lang="de-DE" dirty="0">
              <a:solidFill>
                <a:schemeClr val="tx1"/>
              </a:solidFill>
              <a:latin typeface="Arial Unicode MS" pitchFamily="34" charset="-128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Agenda </a:t>
            </a:r>
          </a:p>
          <a:p>
            <a:pPr lvl="1"/>
            <a:r>
              <a:rPr lang="de-DE" dirty="0"/>
              <a:t>Motivation</a:t>
            </a:r>
          </a:p>
          <a:p>
            <a:pPr lvl="1"/>
            <a:r>
              <a:rPr lang="de-DE" dirty="0"/>
              <a:t>Research </a:t>
            </a:r>
            <a:r>
              <a:rPr lang="de-DE" dirty="0" err="1"/>
              <a:t>Overview</a:t>
            </a:r>
            <a:endParaRPr lang="de-DE" dirty="0"/>
          </a:p>
          <a:p>
            <a:pPr lvl="1"/>
            <a:r>
              <a:rPr lang="de-DE" dirty="0" err="1"/>
              <a:t>Results</a:t>
            </a:r>
            <a:endParaRPr lang="de-DE" dirty="0"/>
          </a:p>
          <a:p>
            <a:pPr lvl="1"/>
            <a:r>
              <a:rPr lang="de-DE" dirty="0" err="1"/>
              <a:t>Lessons</a:t>
            </a:r>
            <a:r>
              <a:rPr lang="de-DE" dirty="0"/>
              <a:t> </a:t>
            </a:r>
            <a:r>
              <a:rPr lang="de-DE" dirty="0" err="1"/>
              <a:t>Learnt</a:t>
            </a:r>
            <a:endParaRPr lang="de-DE" dirty="0"/>
          </a:p>
          <a:p>
            <a:pPr lvl="1"/>
            <a:r>
              <a:rPr lang="de-DE" dirty="0" err="1"/>
              <a:t>Conclusion</a:t>
            </a:r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© sebis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C9FAB-BDC1-47C0-A8BB-6E12A8205D33}" type="slidenum">
              <a:rPr lang="de-DE" smtClean="0"/>
              <a:pPr/>
              <a:t>2</a:t>
            </a:fld>
            <a:endParaRPr lang="de-DE" dirty="0"/>
          </a:p>
        </p:txBody>
      </p:sp>
      <p:sp>
        <p:nvSpPr>
          <p:cNvPr id="8" name="Fußzeilenplatzhalter 4">
            <a:extLst>
              <a:ext uri="{FF2B5EF4-FFF2-40B4-BE49-F238E27FC236}">
                <a16:creationId xmlns:a16="http://schemas.microsoft.com/office/drawing/2014/main" id="{C227A6F4-3C03-3828-BB74-282DD2F44B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2903" y="6569076"/>
            <a:ext cx="5761567" cy="288925"/>
          </a:xfrm>
        </p:spPr>
        <p:txBody>
          <a:bodyPr/>
          <a:lstStyle/>
          <a:p>
            <a:r>
              <a:rPr lang="de-DE" dirty="0"/>
              <a:t>24.04.23 Final </a:t>
            </a:r>
            <a:r>
              <a:rPr lang="de-DE" dirty="0" err="1"/>
              <a:t>Presentation</a:t>
            </a:r>
            <a:r>
              <a:rPr lang="de-DE" dirty="0"/>
              <a:t> Efstratios Pahis</a:t>
            </a:r>
          </a:p>
        </p:txBody>
      </p:sp>
    </p:spTree>
    <p:extLst>
      <p:ext uri="{BB962C8B-B14F-4D97-AF65-F5344CB8AC3E}">
        <p14:creationId xmlns:p14="http://schemas.microsoft.com/office/powerpoint/2010/main" val="1496881392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platzhalter 1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AU" dirty="0"/>
              <a:t>Efstratios Pahis</a:t>
            </a:r>
          </a:p>
        </p:txBody>
      </p:sp>
      <p:sp>
        <p:nvSpPr>
          <p:cNvPr id="18" name="Textplatzhalter 17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AU" noProof="1"/>
              <a:t>B.Sc.</a:t>
            </a:r>
          </a:p>
        </p:txBody>
      </p:sp>
      <p:sp>
        <p:nvSpPr>
          <p:cNvPr id="19" name="Textplatzhalter 18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AU"/>
              <a:t>17132</a:t>
            </a:r>
            <a:endParaRPr lang="en-AU" dirty="0"/>
          </a:p>
        </p:txBody>
      </p:sp>
      <p:sp>
        <p:nvSpPr>
          <p:cNvPr id="20" name="Textplatzhalter 19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AU"/>
              <a:t>matthes@in.tum.de</a:t>
            </a:r>
            <a:endParaRPr lang="en-AU" dirty="0"/>
          </a:p>
        </p:txBody>
      </p:sp>
      <p:sp>
        <p:nvSpPr>
          <p:cNvPr id="21" name="Inhaltsplatzhalter 20"/>
          <p:cNvSpPr>
            <a:spLocks noGrp="1"/>
          </p:cNvSpPr>
          <p:nvPr>
            <p:ph sz="quarter" idx="18"/>
          </p:nvPr>
        </p:nvSpPr>
        <p:spPr/>
        <p:txBody>
          <a:bodyPr/>
          <a:lstStyle/>
          <a:p>
            <a:r>
              <a:rPr lang="de-DE" dirty="0"/>
              <a:t>Masterand</a:t>
            </a:r>
          </a:p>
        </p:txBody>
      </p:sp>
    </p:spTree>
    <p:extLst>
      <p:ext uri="{BB962C8B-B14F-4D97-AF65-F5344CB8AC3E}">
        <p14:creationId xmlns:p14="http://schemas.microsoft.com/office/powerpoint/2010/main" val="16276200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Research Overview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© sebis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C9FAB-BDC1-47C0-A8BB-6E12A8205D33}" type="slidenum">
              <a:rPr lang="de-DE" smtClean="0"/>
              <a:pPr/>
              <a:t>21</a:t>
            </a:fld>
            <a:endParaRPr lang="de-DE" dirty="0"/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726F3935-B9C2-5497-4A5F-DCBDB6C6EF4A}"/>
              </a:ext>
            </a:extLst>
          </p:cNvPr>
          <p:cNvSpPr/>
          <p:nvPr/>
        </p:nvSpPr>
        <p:spPr bwMode="auto">
          <a:xfrm>
            <a:off x="74918" y="1412776"/>
            <a:ext cx="3888432" cy="820314"/>
          </a:xfrm>
          <a:prstGeom prst="rect">
            <a:avLst/>
          </a:prstGeom>
          <a:solidFill>
            <a:schemeClr val="accent4"/>
          </a:solidFill>
          <a:ln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r>
              <a:rPr lang="en-US" b="1" dirty="0">
                <a:solidFill>
                  <a:schemeClr val="bg1"/>
                </a:solidFill>
                <a:cs typeface="Arial" pitchFamily="34" charset="0"/>
              </a:rPr>
              <a:t>RQ1: What are criteria for the evaluation of </a:t>
            </a:r>
            <a:r>
              <a:rPr lang="en-US" b="1" dirty="0" err="1">
                <a:solidFill>
                  <a:schemeClr val="bg1"/>
                </a:solidFill>
                <a:cs typeface="Arial" pitchFamily="34" charset="0"/>
              </a:rPr>
              <a:t>GaaPIAM</a:t>
            </a:r>
            <a:r>
              <a:rPr lang="en-US" b="1" dirty="0">
                <a:solidFill>
                  <a:schemeClr val="bg1"/>
                </a:solidFill>
                <a:cs typeface="Arial" pitchFamily="34" charset="0"/>
              </a:rPr>
              <a:t>? 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A539EC17-359E-A15E-4EC4-F591A45CF17A}"/>
              </a:ext>
            </a:extLst>
          </p:cNvPr>
          <p:cNvSpPr/>
          <p:nvPr/>
        </p:nvSpPr>
        <p:spPr bwMode="auto">
          <a:xfrm>
            <a:off x="8225589" y="1412776"/>
            <a:ext cx="3888432" cy="820314"/>
          </a:xfrm>
          <a:prstGeom prst="rect">
            <a:avLst/>
          </a:prstGeom>
          <a:solidFill>
            <a:schemeClr val="accent4"/>
          </a:solidFill>
          <a:ln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r>
              <a:rPr lang="en-US" b="1" dirty="0">
                <a:solidFill>
                  <a:schemeClr val="bg1"/>
                </a:solidFill>
                <a:cs typeface="Arial" pitchFamily="34" charset="0"/>
              </a:rPr>
              <a:t>RQ3: How can the Evaluation Concept be applied in practice? </a:t>
            </a: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D2CF2EE8-F017-9ACB-07F3-5B07995A0FAC}"/>
              </a:ext>
            </a:extLst>
          </p:cNvPr>
          <p:cNvSpPr/>
          <p:nvPr/>
        </p:nvSpPr>
        <p:spPr bwMode="auto">
          <a:xfrm>
            <a:off x="4150254" y="1412776"/>
            <a:ext cx="3888432" cy="820314"/>
          </a:xfrm>
          <a:prstGeom prst="rect">
            <a:avLst/>
          </a:prstGeom>
          <a:solidFill>
            <a:schemeClr val="accent4"/>
          </a:solidFill>
          <a:ln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r>
              <a:rPr lang="en-US" b="1" dirty="0">
                <a:solidFill>
                  <a:schemeClr val="bg1"/>
                </a:solidFill>
                <a:cs typeface="Arial" pitchFamily="34" charset="0"/>
              </a:rPr>
              <a:t>RQ2: How can the </a:t>
            </a:r>
            <a:r>
              <a:rPr lang="en-US" b="1" dirty="0" err="1">
                <a:solidFill>
                  <a:schemeClr val="bg1"/>
                </a:solidFill>
                <a:cs typeface="Arial" pitchFamily="34" charset="0"/>
              </a:rPr>
              <a:t>GaaPIAM</a:t>
            </a:r>
            <a:r>
              <a:rPr lang="en-US" b="1" dirty="0">
                <a:solidFill>
                  <a:schemeClr val="bg1"/>
                </a:solidFill>
                <a:cs typeface="Arial" pitchFamily="34" charset="0"/>
              </a:rPr>
              <a:t> be evaluated? </a:t>
            </a:r>
          </a:p>
        </p:txBody>
      </p:sp>
      <p:sp>
        <p:nvSpPr>
          <p:cNvPr id="18" name="Pfeil: nach unten 17">
            <a:extLst>
              <a:ext uri="{FF2B5EF4-FFF2-40B4-BE49-F238E27FC236}">
                <a16:creationId xmlns:a16="http://schemas.microsoft.com/office/drawing/2014/main" id="{EF220BD1-C245-0087-EE55-C8A2C1E70D56}"/>
              </a:ext>
            </a:extLst>
          </p:cNvPr>
          <p:cNvSpPr/>
          <p:nvPr/>
        </p:nvSpPr>
        <p:spPr bwMode="auto">
          <a:xfrm>
            <a:off x="5676544" y="2276301"/>
            <a:ext cx="1008112" cy="504057"/>
          </a:xfrm>
          <a:prstGeom prst="down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2368C393-353D-78C5-93B5-BB8589766BC7}"/>
              </a:ext>
            </a:extLst>
          </p:cNvPr>
          <p:cNvSpPr/>
          <p:nvPr/>
        </p:nvSpPr>
        <p:spPr bwMode="auto">
          <a:xfrm>
            <a:off x="117349" y="2851878"/>
            <a:ext cx="7963768" cy="173736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endParaRPr lang="en-US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8E98E4FA-9624-232A-F208-EAA5E97BC4D2}"/>
              </a:ext>
            </a:extLst>
          </p:cNvPr>
          <p:cNvSpPr txBox="1"/>
          <p:nvPr/>
        </p:nvSpPr>
        <p:spPr>
          <a:xfrm>
            <a:off x="1051710" y="2818579"/>
            <a:ext cx="6095046" cy="307777"/>
          </a:xfrm>
          <a:prstGeom prst="rect">
            <a:avLst/>
          </a:prstGeom>
          <a:noFill/>
          <a:ln w="10795" cap="flat" cmpd="sng" algn="ctr">
            <a:noFill/>
            <a:prstDash val="solid"/>
          </a:ln>
          <a:effec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b="1" u="sng" dirty="0">
                <a:solidFill>
                  <a:schemeClr val="tx1"/>
                </a:solidFill>
                <a:cs typeface="Arial" pitchFamily="34" charset="0"/>
              </a:rPr>
              <a:t>DSR Evaluation: Literature-Review </a:t>
            </a:r>
          </a:p>
        </p:txBody>
      </p:sp>
      <p:grpSp>
        <p:nvGrpSpPr>
          <p:cNvPr id="35" name="Gruppieren 34">
            <a:extLst>
              <a:ext uri="{FF2B5EF4-FFF2-40B4-BE49-F238E27FC236}">
                <a16:creationId xmlns:a16="http://schemas.microsoft.com/office/drawing/2014/main" id="{FFE2DD6B-178A-0155-0992-C57DBA23067C}"/>
              </a:ext>
            </a:extLst>
          </p:cNvPr>
          <p:cNvGrpSpPr/>
          <p:nvPr/>
        </p:nvGrpSpPr>
        <p:grpSpPr>
          <a:xfrm>
            <a:off x="440384" y="3186944"/>
            <a:ext cx="7208078" cy="430088"/>
            <a:chOff x="353183" y="4709407"/>
            <a:chExt cx="7208078" cy="512177"/>
          </a:xfrm>
        </p:grpSpPr>
        <p:sp>
          <p:nvSpPr>
            <p:cNvPr id="24" name="Rechteck: abgerundete Ecken 23">
              <a:extLst>
                <a:ext uri="{FF2B5EF4-FFF2-40B4-BE49-F238E27FC236}">
                  <a16:creationId xmlns:a16="http://schemas.microsoft.com/office/drawing/2014/main" id="{D0015352-B069-E185-A9C9-F435AF2F0BE4}"/>
                </a:ext>
              </a:extLst>
            </p:cNvPr>
            <p:cNvSpPr/>
            <p:nvPr/>
          </p:nvSpPr>
          <p:spPr bwMode="auto">
            <a:xfrm>
              <a:off x="353183" y="4709407"/>
              <a:ext cx="1823795" cy="512176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0" hangingPunct="0"/>
              <a:r>
                <a:rPr lang="en-US" sz="1200" b="1" dirty="0">
                  <a:solidFill>
                    <a:schemeClr val="tx1"/>
                  </a:solidFill>
                  <a:cs typeface="Arial" pitchFamily="34" charset="0"/>
                </a:rPr>
                <a:t>Starting Point: </a:t>
              </a:r>
            </a:p>
            <a:p>
              <a:pPr algn="ctr" eaLnBrk="0" hangingPunct="0"/>
              <a:r>
                <a:rPr lang="en-US" sz="1200" b="1" dirty="0">
                  <a:solidFill>
                    <a:schemeClr val="tx1"/>
                  </a:solidFill>
                  <a:cs typeface="Arial" pitchFamily="34" charset="0"/>
                </a:rPr>
                <a:t>4 prominent papers</a:t>
              </a:r>
            </a:p>
          </p:txBody>
        </p:sp>
        <p:sp>
          <p:nvSpPr>
            <p:cNvPr id="25" name="Rechteck: abgerundete Ecken 24">
              <a:extLst>
                <a:ext uri="{FF2B5EF4-FFF2-40B4-BE49-F238E27FC236}">
                  <a16:creationId xmlns:a16="http://schemas.microsoft.com/office/drawing/2014/main" id="{328F57A2-F63D-9B75-737B-D439B41D4923}"/>
                </a:ext>
              </a:extLst>
            </p:cNvPr>
            <p:cNvSpPr/>
            <p:nvPr/>
          </p:nvSpPr>
          <p:spPr bwMode="auto">
            <a:xfrm>
              <a:off x="3045325" y="4709407"/>
              <a:ext cx="1823795" cy="512176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0" hangingPunct="0"/>
              <a:r>
                <a:rPr lang="en-US" sz="1200" b="1" dirty="0">
                  <a:solidFill>
                    <a:schemeClr val="tx1"/>
                  </a:solidFill>
                  <a:cs typeface="Arial" pitchFamily="34" charset="0"/>
                </a:rPr>
                <a:t>27 </a:t>
              </a:r>
            </a:p>
            <a:p>
              <a:pPr algn="ctr" eaLnBrk="0" hangingPunct="0"/>
              <a:r>
                <a:rPr lang="en-US" sz="1200" b="1" dirty="0">
                  <a:solidFill>
                    <a:schemeClr val="tx1"/>
                  </a:solidFill>
                  <a:cs typeface="Arial" pitchFamily="34" charset="0"/>
                </a:rPr>
                <a:t>relevant papers</a:t>
              </a:r>
            </a:p>
          </p:txBody>
        </p:sp>
        <p:sp>
          <p:nvSpPr>
            <p:cNvPr id="26" name="Rechteck: abgerundete Ecken 25">
              <a:extLst>
                <a:ext uri="{FF2B5EF4-FFF2-40B4-BE49-F238E27FC236}">
                  <a16:creationId xmlns:a16="http://schemas.microsoft.com/office/drawing/2014/main" id="{A445C5BE-EBEE-46A9-138D-9005D50E9D4A}"/>
                </a:ext>
              </a:extLst>
            </p:cNvPr>
            <p:cNvSpPr/>
            <p:nvPr/>
          </p:nvSpPr>
          <p:spPr bwMode="auto">
            <a:xfrm>
              <a:off x="5737466" y="4709407"/>
              <a:ext cx="1823795" cy="512176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0" hangingPunct="0"/>
              <a:r>
                <a:rPr lang="en-US" sz="1200" b="1" dirty="0">
                  <a:solidFill>
                    <a:schemeClr val="tx1"/>
                  </a:solidFill>
                  <a:cs typeface="Arial" pitchFamily="34" charset="0"/>
                </a:rPr>
                <a:t>8 </a:t>
              </a:r>
            </a:p>
            <a:p>
              <a:pPr algn="ctr" eaLnBrk="0" hangingPunct="0"/>
              <a:r>
                <a:rPr lang="en-US" sz="1200" b="1" dirty="0">
                  <a:solidFill>
                    <a:schemeClr val="tx1"/>
                  </a:solidFill>
                  <a:cs typeface="Arial" pitchFamily="34" charset="0"/>
                </a:rPr>
                <a:t>papers in RQ1 &amp; RQ2</a:t>
              </a:r>
            </a:p>
          </p:txBody>
        </p:sp>
        <p:sp>
          <p:nvSpPr>
            <p:cNvPr id="28" name="Pfeil: Chevron 27">
              <a:extLst>
                <a:ext uri="{FF2B5EF4-FFF2-40B4-BE49-F238E27FC236}">
                  <a16:creationId xmlns:a16="http://schemas.microsoft.com/office/drawing/2014/main" id="{AF277440-50BB-D91E-197A-3DAC72594739}"/>
                </a:ext>
              </a:extLst>
            </p:cNvPr>
            <p:cNvSpPr/>
            <p:nvPr/>
          </p:nvSpPr>
          <p:spPr bwMode="auto">
            <a:xfrm>
              <a:off x="2354059" y="4709407"/>
              <a:ext cx="514185" cy="512177"/>
            </a:xfrm>
            <a:prstGeom prst="chevron">
              <a:avLst/>
            </a:prstGeom>
            <a:solidFill>
              <a:schemeClr val="accent4"/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solidFill>
                  <a:schemeClr val="tx1"/>
                </a:solidFill>
                <a:cs typeface="Arial" pitchFamily="34" charset="0"/>
              </a:endParaRPr>
            </a:p>
          </p:txBody>
        </p:sp>
        <p:sp>
          <p:nvSpPr>
            <p:cNvPr id="29" name="Pfeil: Chevron 28">
              <a:extLst>
                <a:ext uri="{FF2B5EF4-FFF2-40B4-BE49-F238E27FC236}">
                  <a16:creationId xmlns:a16="http://schemas.microsoft.com/office/drawing/2014/main" id="{B856945F-F038-4F12-45F6-41900A7BD6C3}"/>
                </a:ext>
              </a:extLst>
            </p:cNvPr>
            <p:cNvSpPr/>
            <p:nvPr/>
          </p:nvSpPr>
          <p:spPr bwMode="auto">
            <a:xfrm>
              <a:off x="5046201" y="4709407"/>
              <a:ext cx="514185" cy="512177"/>
            </a:xfrm>
            <a:prstGeom prst="chevron">
              <a:avLst/>
            </a:prstGeom>
            <a:solidFill>
              <a:schemeClr val="accent4"/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solidFill>
                  <a:schemeClr val="tx1"/>
                </a:solidFill>
                <a:cs typeface="Arial" pitchFamily="34" charset="0"/>
              </a:endParaRPr>
            </a:p>
          </p:txBody>
        </p:sp>
      </p:grpSp>
      <p:grpSp>
        <p:nvGrpSpPr>
          <p:cNvPr id="41" name="Gruppieren 40">
            <a:extLst>
              <a:ext uri="{FF2B5EF4-FFF2-40B4-BE49-F238E27FC236}">
                <a16:creationId xmlns:a16="http://schemas.microsoft.com/office/drawing/2014/main" id="{388E6867-BF07-CDFB-EE1D-338165A93469}"/>
              </a:ext>
            </a:extLst>
          </p:cNvPr>
          <p:cNvGrpSpPr/>
          <p:nvPr/>
        </p:nvGrpSpPr>
        <p:grpSpPr>
          <a:xfrm>
            <a:off x="440384" y="4045979"/>
            <a:ext cx="7208078" cy="430092"/>
            <a:chOff x="460183" y="4903399"/>
            <a:chExt cx="7208078" cy="512183"/>
          </a:xfrm>
        </p:grpSpPr>
        <p:sp>
          <p:nvSpPr>
            <p:cNvPr id="30" name="Rechteck: abgerundete Ecken 29">
              <a:extLst>
                <a:ext uri="{FF2B5EF4-FFF2-40B4-BE49-F238E27FC236}">
                  <a16:creationId xmlns:a16="http://schemas.microsoft.com/office/drawing/2014/main" id="{345D0443-9258-C5F4-933D-ED125E51D642}"/>
                </a:ext>
              </a:extLst>
            </p:cNvPr>
            <p:cNvSpPr/>
            <p:nvPr/>
          </p:nvSpPr>
          <p:spPr bwMode="auto">
            <a:xfrm>
              <a:off x="460183" y="4903406"/>
              <a:ext cx="1823795" cy="512176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0" hangingPunct="0"/>
              <a:r>
                <a:rPr lang="en-US" sz="1200" b="1" dirty="0">
                  <a:solidFill>
                    <a:schemeClr val="tx1"/>
                  </a:solidFill>
                  <a:cs typeface="Arial" pitchFamily="34" charset="0"/>
                </a:rPr>
                <a:t> DB-based Search with </a:t>
              </a:r>
              <a:r>
                <a:rPr lang="en-US" sz="1200" b="1" dirty="0" err="1">
                  <a:solidFill>
                    <a:schemeClr val="tx1"/>
                  </a:solidFill>
                  <a:cs typeface="Arial" pitchFamily="34" charset="0"/>
                </a:rPr>
                <a:t>GaaP</a:t>
              </a:r>
              <a:r>
                <a:rPr lang="en-US" sz="1200" b="1" dirty="0">
                  <a:solidFill>
                    <a:schemeClr val="tx1"/>
                  </a:solidFill>
                  <a:cs typeface="Arial" pitchFamily="34" charset="0"/>
                </a:rPr>
                <a:t> Keyword</a:t>
              </a:r>
            </a:p>
          </p:txBody>
        </p:sp>
        <p:sp>
          <p:nvSpPr>
            <p:cNvPr id="31" name="Rechteck: abgerundete Ecken 30">
              <a:extLst>
                <a:ext uri="{FF2B5EF4-FFF2-40B4-BE49-F238E27FC236}">
                  <a16:creationId xmlns:a16="http://schemas.microsoft.com/office/drawing/2014/main" id="{FC0BE121-3594-B3EA-6475-66D9E8058BAD}"/>
                </a:ext>
              </a:extLst>
            </p:cNvPr>
            <p:cNvSpPr/>
            <p:nvPr/>
          </p:nvSpPr>
          <p:spPr bwMode="auto">
            <a:xfrm>
              <a:off x="3152325" y="4903399"/>
              <a:ext cx="1823795" cy="512176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0" hangingPunct="0"/>
              <a:r>
                <a:rPr lang="en-US" sz="1200" b="1" dirty="0">
                  <a:solidFill>
                    <a:schemeClr val="tx1"/>
                  </a:solidFill>
                  <a:cs typeface="Arial" pitchFamily="34" charset="0"/>
                </a:rPr>
                <a:t>35 papers from DB + 4 extra papers</a:t>
              </a:r>
            </a:p>
          </p:txBody>
        </p:sp>
        <p:sp>
          <p:nvSpPr>
            <p:cNvPr id="32" name="Rechteck: abgerundete Ecken 31">
              <a:extLst>
                <a:ext uri="{FF2B5EF4-FFF2-40B4-BE49-F238E27FC236}">
                  <a16:creationId xmlns:a16="http://schemas.microsoft.com/office/drawing/2014/main" id="{BA99420A-86DE-C4ED-1FCC-11CCD627DD96}"/>
                </a:ext>
              </a:extLst>
            </p:cNvPr>
            <p:cNvSpPr/>
            <p:nvPr/>
          </p:nvSpPr>
          <p:spPr bwMode="auto">
            <a:xfrm>
              <a:off x="5844466" y="4903405"/>
              <a:ext cx="1823795" cy="512176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0" hangingPunct="0"/>
              <a:r>
                <a:rPr lang="en-US" sz="1200" b="1" dirty="0">
                  <a:solidFill>
                    <a:schemeClr val="tx1"/>
                  </a:solidFill>
                  <a:cs typeface="Arial" pitchFamily="34" charset="0"/>
                </a:rPr>
                <a:t>31 relevant papers </a:t>
              </a:r>
            </a:p>
          </p:txBody>
        </p:sp>
        <p:sp>
          <p:nvSpPr>
            <p:cNvPr id="33" name="Pfeil: Chevron 32">
              <a:extLst>
                <a:ext uri="{FF2B5EF4-FFF2-40B4-BE49-F238E27FC236}">
                  <a16:creationId xmlns:a16="http://schemas.microsoft.com/office/drawing/2014/main" id="{0DB77A9F-AFB6-A2EE-B603-6EF2EAA75561}"/>
                </a:ext>
              </a:extLst>
            </p:cNvPr>
            <p:cNvSpPr/>
            <p:nvPr/>
          </p:nvSpPr>
          <p:spPr bwMode="auto">
            <a:xfrm>
              <a:off x="2461059" y="4903404"/>
              <a:ext cx="514185" cy="512177"/>
            </a:xfrm>
            <a:prstGeom prst="chevron">
              <a:avLst/>
            </a:prstGeom>
            <a:solidFill>
              <a:schemeClr val="accent4"/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solidFill>
                  <a:schemeClr val="tx1"/>
                </a:solidFill>
                <a:cs typeface="Arial" pitchFamily="34" charset="0"/>
              </a:endParaRPr>
            </a:p>
          </p:txBody>
        </p:sp>
        <p:sp>
          <p:nvSpPr>
            <p:cNvPr id="34" name="Pfeil: Chevron 33">
              <a:extLst>
                <a:ext uri="{FF2B5EF4-FFF2-40B4-BE49-F238E27FC236}">
                  <a16:creationId xmlns:a16="http://schemas.microsoft.com/office/drawing/2014/main" id="{D7A6B5E7-F292-7DB1-1D77-12AE301D5651}"/>
                </a:ext>
              </a:extLst>
            </p:cNvPr>
            <p:cNvSpPr/>
            <p:nvPr/>
          </p:nvSpPr>
          <p:spPr bwMode="auto">
            <a:xfrm>
              <a:off x="5153201" y="4903403"/>
              <a:ext cx="514185" cy="512177"/>
            </a:xfrm>
            <a:prstGeom prst="chevron">
              <a:avLst/>
            </a:prstGeom>
            <a:solidFill>
              <a:schemeClr val="accent4"/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solidFill>
                  <a:schemeClr val="tx1"/>
                </a:solidFill>
                <a:cs typeface="Arial" pitchFamily="34" charset="0"/>
              </a:endParaRPr>
            </a:p>
          </p:txBody>
        </p:sp>
      </p:grpSp>
      <p:sp>
        <p:nvSpPr>
          <p:cNvPr id="36" name="Textfeld 35">
            <a:extLst>
              <a:ext uri="{FF2B5EF4-FFF2-40B4-BE49-F238E27FC236}">
                <a16:creationId xmlns:a16="http://schemas.microsoft.com/office/drawing/2014/main" id="{3342C4C1-6B49-A804-468D-74807F8491F1}"/>
              </a:ext>
            </a:extLst>
          </p:cNvPr>
          <p:cNvSpPr txBox="1"/>
          <p:nvPr/>
        </p:nvSpPr>
        <p:spPr>
          <a:xfrm>
            <a:off x="915827" y="3677620"/>
            <a:ext cx="6095046" cy="307777"/>
          </a:xfrm>
          <a:prstGeom prst="rect">
            <a:avLst/>
          </a:prstGeom>
          <a:noFill/>
          <a:ln w="10795" cap="flat" cmpd="sng" algn="ctr">
            <a:noFill/>
            <a:prstDash val="solid"/>
          </a:ln>
          <a:effec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b="1" u="sng" dirty="0" err="1">
                <a:solidFill>
                  <a:schemeClr val="tx1"/>
                </a:solidFill>
                <a:cs typeface="Arial" pitchFamily="34" charset="0"/>
              </a:rPr>
              <a:t>GaaP</a:t>
            </a:r>
            <a:r>
              <a:rPr lang="en-US" sz="1400" b="1" u="sng" dirty="0">
                <a:solidFill>
                  <a:schemeClr val="tx1"/>
                </a:solidFill>
                <a:cs typeface="Arial" pitchFamily="34" charset="0"/>
              </a:rPr>
              <a:t>: Literature-Review </a:t>
            </a:r>
          </a:p>
        </p:txBody>
      </p:sp>
      <p:sp>
        <p:nvSpPr>
          <p:cNvPr id="37" name="Pfeil: nach unten 36">
            <a:extLst>
              <a:ext uri="{FF2B5EF4-FFF2-40B4-BE49-F238E27FC236}">
                <a16:creationId xmlns:a16="http://schemas.microsoft.com/office/drawing/2014/main" id="{6E6A7EC3-1D9A-46B9-592E-5B2899FEE8B2}"/>
              </a:ext>
            </a:extLst>
          </p:cNvPr>
          <p:cNvSpPr/>
          <p:nvPr/>
        </p:nvSpPr>
        <p:spPr bwMode="auto">
          <a:xfrm>
            <a:off x="1443070" y="2290455"/>
            <a:ext cx="1008112" cy="504057"/>
          </a:xfrm>
          <a:prstGeom prst="down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39" name="Rechteck 38">
            <a:extLst>
              <a:ext uri="{FF2B5EF4-FFF2-40B4-BE49-F238E27FC236}">
                <a16:creationId xmlns:a16="http://schemas.microsoft.com/office/drawing/2014/main" id="{EBD04AE4-A4A0-FC3B-EEBA-0F841F10EAD7}"/>
              </a:ext>
            </a:extLst>
          </p:cNvPr>
          <p:cNvSpPr/>
          <p:nvPr/>
        </p:nvSpPr>
        <p:spPr bwMode="auto">
          <a:xfrm>
            <a:off x="8225588" y="2851878"/>
            <a:ext cx="3888432" cy="173737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r>
              <a:rPr lang="en-US" b="1" dirty="0">
                <a:solidFill>
                  <a:schemeClr val="tx1"/>
                </a:solidFill>
                <a:cs typeface="Arial" pitchFamily="34" charset="0"/>
              </a:rPr>
              <a:t>Application of Evaluation Concept in Practice and Evaluation of the </a:t>
            </a:r>
            <a:r>
              <a:rPr lang="en-US" b="1" dirty="0" err="1">
                <a:solidFill>
                  <a:schemeClr val="tx1"/>
                </a:solidFill>
                <a:cs typeface="Arial" pitchFamily="34" charset="0"/>
              </a:rPr>
              <a:t>GaaPIAM</a:t>
            </a:r>
            <a:endParaRPr lang="en-US" b="1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42" name="Pfeil: nach unten 41">
            <a:extLst>
              <a:ext uri="{FF2B5EF4-FFF2-40B4-BE49-F238E27FC236}">
                <a16:creationId xmlns:a16="http://schemas.microsoft.com/office/drawing/2014/main" id="{69FC9844-2A6F-105F-496B-CACA464328A8}"/>
              </a:ext>
            </a:extLst>
          </p:cNvPr>
          <p:cNvSpPr/>
          <p:nvPr/>
        </p:nvSpPr>
        <p:spPr bwMode="auto">
          <a:xfrm>
            <a:off x="5676544" y="4766173"/>
            <a:ext cx="1008112" cy="504057"/>
          </a:xfrm>
          <a:prstGeom prst="down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43" name="Pfeil: nach unten 42">
            <a:extLst>
              <a:ext uri="{FF2B5EF4-FFF2-40B4-BE49-F238E27FC236}">
                <a16:creationId xmlns:a16="http://schemas.microsoft.com/office/drawing/2014/main" id="{75EE84DA-8A22-F9EF-CCCB-8101C9C1003B}"/>
              </a:ext>
            </a:extLst>
          </p:cNvPr>
          <p:cNvSpPr/>
          <p:nvPr/>
        </p:nvSpPr>
        <p:spPr bwMode="auto">
          <a:xfrm>
            <a:off x="1443070" y="4780327"/>
            <a:ext cx="1008112" cy="504057"/>
          </a:xfrm>
          <a:prstGeom prst="down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44" name="Pfeil: nach unten 43">
            <a:extLst>
              <a:ext uri="{FF2B5EF4-FFF2-40B4-BE49-F238E27FC236}">
                <a16:creationId xmlns:a16="http://schemas.microsoft.com/office/drawing/2014/main" id="{4B247BCA-222A-CF18-C0C1-A1D45ACAEEEF}"/>
              </a:ext>
            </a:extLst>
          </p:cNvPr>
          <p:cNvSpPr/>
          <p:nvPr/>
        </p:nvSpPr>
        <p:spPr bwMode="auto">
          <a:xfrm>
            <a:off x="9665748" y="4777385"/>
            <a:ext cx="1008112" cy="504057"/>
          </a:xfrm>
          <a:prstGeom prst="down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45" name="Pfeil: nach unten 44">
            <a:extLst>
              <a:ext uri="{FF2B5EF4-FFF2-40B4-BE49-F238E27FC236}">
                <a16:creationId xmlns:a16="http://schemas.microsoft.com/office/drawing/2014/main" id="{50673FF6-7817-D206-63E9-D5E9229C237C}"/>
              </a:ext>
            </a:extLst>
          </p:cNvPr>
          <p:cNvSpPr/>
          <p:nvPr/>
        </p:nvSpPr>
        <p:spPr bwMode="auto">
          <a:xfrm>
            <a:off x="9651982" y="2276300"/>
            <a:ext cx="1008112" cy="504057"/>
          </a:xfrm>
          <a:prstGeom prst="down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46" name="Rechteck 45">
            <a:extLst>
              <a:ext uri="{FF2B5EF4-FFF2-40B4-BE49-F238E27FC236}">
                <a16:creationId xmlns:a16="http://schemas.microsoft.com/office/drawing/2014/main" id="{D6CCBD89-BB62-B1AD-0657-69E73A7C257F}"/>
              </a:ext>
            </a:extLst>
          </p:cNvPr>
          <p:cNvSpPr/>
          <p:nvPr/>
        </p:nvSpPr>
        <p:spPr bwMode="auto">
          <a:xfrm>
            <a:off x="74918" y="5385456"/>
            <a:ext cx="3888432" cy="820314"/>
          </a:xfrm>
          <a:prstGeom prst="rect">
            <a:avLst/>
          </a:prstGeom>
          <a:solidFill>
            <a:schemeClr val="accent4"/>
          </a:solidFill>
          <a:ln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r>
              <a:rPr lang="en-US" b="1" dirty="0">
                <a:solidFill>
                  <a:schemeClr val="bg1"/>
                </a:solidFill>
                <a:cs typeface="Arial" pitchFamily="34" charset="0"/>
              </a:rPr>
              <a:t>Set of 9 Evaluation Criteria</a:t>
            </a:r>
          </a:p>
        </p:txBody>
      </p:sp>
      <p:sp>
        <p:nvSpPr>
          <p:cNvPr id="47" name="Rechteck 46">
            <a:extLst>
              <a:ext uri="{FF2B5EF4-FFF2-40B4-BE49-F238E27FC236}">
                <a16:creationId xmlns:a16="http://schemas.microsoft.com/office/drawing/2014/main" id="{59DD060D-DA5C-73B2-620D-DD4197972D16}"/>
              </a:ext>
            </a:extLst>
          </p:cNvPr>
          <p:cNvSpPr/>
          <p:nvPr/>
        </p:nvSpPr>
        <p:spPr bwMode="auto">
          <a:xfrm>
            <a:off x="4150254" y="5385456"/>
            <a:ext cx="3888432" cy="820314"/>
          </a:xfrm>
          <a:prstGeom prst="rect">
            <a:avLst/>
          </a:prstGeom>
          <a:solidFill>
            <a:schemeClr val="accent4"/>
          </a:solidFill>
          <a:ln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r>
              <a:rPr lang="en-US" b="1" dirty="0">
                <a:solidFill>
                  <a:schemeClr val="bg1"/>
                </a:solidFill>
                <a:cs typeface="Arial" pitchFamily="34" charset="0"/>
              </a:rPr>
              <a:t>Evaluation Concept based on 9 Evaluation Criteria</a:t>
            </a:r>
          </a:p>
        </p:txBody>
      </p:sp>
      <p:sp>
        <p:nvSpPr>
          <p:cNvPr id="48" name="Rechteck 47">
            <a:extLst>
              <a:ext uri="{FF2B5EF4-FFF2-40B4-BE49-F238E27FC236}">
                <a16:creationId xmlns:a16="http://schemas.microsoft.com/office/drawing/2014/main" id="{C7A145F5-028A-9E3C-E9BC-28A303BD8534}"/>
              </a:ext>
            </a:extLst>
          </p:cNvPr>
          <p:cNvSpPr/>
          <p:nvPr/>
        </p:nvSpPr>
        <p:spPr bwMode="auto">
          <a:xfrm>
            <a:off x="8206218" y="5385456"/>
            <a:ext cx="3888432" cy="820314"/>
          </a:xfrm>
          <a:prstGeom prst="rect">
            <a:avLst/>
          </a:prstGeom>
          <a:solidFill>
            <a:schemeClr val="accent4"/>
          </a:solidFill>
          <a:ln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r>
              <a:rPr lang="en-US" b="1" dirty="0" err="1">
                <a:solidFill>
                  <a:schemeClr val="bg1"/>
                </a:solidFill>
                <a:cs typeface="Arial" pitchFamily="34" charset="0"/>
              </a:rPr>
              <a:t>GaaPIAM</a:t>
            </a:r>
            <a:r>
              <a:rPr lang="en-US" b="1" dirty="0">
                <a:solidFill>
                  <a:schemeClr val="bg1"/>
                </a:solidFill>
                <a:cs typeface="Arial" pitchFamily="34" charset="0"/>
              </a:rPr>
              <a:t> Evaluation Results</a:t>
            </a:r>
          </a:p>
        </p:txBody>
      </p:sp>
      <p:sp>
        <p:nvSpPr>
          <p:cNvPr id="7" name="Fußzeilenplatzhalter 4">
            <a:extLst>
              <a:ext uri="{FF2B5EF4-FFF2-40B4-BE49-F238E27FC236}">
                <a16:creationId xmlns:a16="http://schemas.microsoft.com/office/drawing/2014/main" id="{505692AE-7031-73BD-7019-4246BE9677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2903" y="6569076"/>
            <a:ext cx="5761567" cy="288925"/>
          </a:xfrm>
        </p:spPr>
        <p:txBody>
          <a:bodyPr/>
          <a:lstStyle/>
          <a:p>
            <a:r>
              <a:rPr lang="de-DE" dirty="0"/>
              <a:t>24.04.23 Final </a:t>
            </a:r>
            <a:r>
              <a:rPr lang="de-DE" dirty="0" err="1"/>
              <a:t>Presentation</a:t>
            </a:r>
            <a:r>
              <a:rPr lang="de-DE" dirty="0"/>
              <a:t> Efstratios Pahis</a:t>
            </a:r>
          </a:p>
        </p:txBody>
      </p:sp>
    </p:spTree>
    <p:extLst>
      <p:ext uri="{BB962C8B-B14F-4D97-AF65-F5344CB8AC3E}">
        <p14:creationId xmlns:p14="http://schemas.microsoft.com/office/powerpoint/2010/main" val="2652883109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Evaluation Concept Configuration Process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© sebis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21.10.22 Kickoff Efstratios Pahis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C9FAB-BDC1-47C0-A8BB-6E12A8205D33}" type="slidenum">
              <a:rPr lang="de-DE" smtClean="0"/>
              <a:pPr/>
              <a:t>22</a:t>
            </a:fld>
            <a:endParaRPr lang="de-DE" dirty="0"/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726F3935-B9C2-5497-4A5F-DCBDB6C6EF4A}"/>
              </a:ext>
            </a:extLst>
          </p:cNvPr>
          <p:cNvSpPr/>
          <p:nvPr/>
        </p:nvSpPr>
        <p:spPr bwMode="auto">
          <a:xfrm>
            <a:off x="407368" y="1187460"/>
            <a:ext cx="11019680" cy="576064"/>
          </a:xfrm>
          <a:prstGeom prst="rect">
            <a:avLst/>
          </a:prstGeom>
          <a:solidFill>
            <a:schemeClr val="accent4"/>
          </a:solidFill>
          <a:ln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r>
              <a:rPr lang="en-US" b="1" dirty="0">
                <a:solidFill>
                  <a:schemeClr val="bg1"/>
                </a:solidFill>
                <a:cs typeface="Arial" pitchFamily="34" charset="0"/>
              </a:rPr>
              <a:t>RQ2: How can the </a:t>
            </a:r>
            <a:r>
              <a:rPr lang="en-US" b="1" dirty="0" err="1">
                <a:solidFill>
                  <a:schemeClr val="bg1"/>
                </a:solidFill>
                <a:cs typeface="Arial" pitchFamily="34" charset="0"/>
              </a:rPr>
              <a:t>GaaPIAM</a:t>
            </a:r>
            <a:r>
              <a:rPr lang="en-US" b="1" dirty="0">
                <a:solidFill>
                  <a:schemeClr val="bg1"/>
                </a:solidFill>
                <a:cs typeface="Arial" pitchFamily="34" charset="0"/>
              </a:rPr>
              <a:t> be evaluated? </a:t>
            </a:r>
          </a:p>
        </p:txBody>
      </p:sp>
      <p:pic>
        <p:nvPicPr>
          <p:cNvPr id="7" name="Grafik 6" descr="Volltreffer mit einfarbiger Füllung">
            <a:extLst>
              <a:ext uri="{FF2B5EF4-FFF2-40B4-BE49-F238E27FC236}">
                <a16:creationId xmlns:a16="http://schemas.microsoft.com/office/drawing/2014/main" id="{FA4A67E8-9096-7F46-FE85-602CA761180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115420" y="848283"/>
            <a:ext cx="623255" cy="678354"/>
          </a:xfrm>
          <a:prstGeom prst="rect">
            <a:avLst/>
          </a:prstGeom>
        </p:spPr>
      </p:pic>
      <p:pic>
        <p:nvPicPr>
          <p:cNvPr id="9" name="Grafik 8" descr="Ein Bild, das Diagramm enthält.&#10;&#10;Automatisch generierte Beschreibung">
            <a:extLst>
              <a:ext uri="{FF2B5EF4-FFF2-40B4-BE49-F238E27FC236}">
                <a16:creationId xmlns:a16="http://schemas.microsoft.com/office/drawing/2014/main" id="{CC70E301-B757-97B1-5333-636AEE28E00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2537" y="2060848"/>
            <a:ext cx="6983865" cy="4435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220774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Evaluation Concept Final Configuration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© sebis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21.10.22 Kickoff Efstratios Pahis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C9FAB-BDC1-47C0-A8BB-6E12A8205D33}" type="slidenum">
              <a:rPr lang="de-DE" smtClean="0"/>
              <a:pPr/>
              <a:t>23</a:t>
            </a:fld>
            <a:endParaRPr lang="de-DE" dirty="0"/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726F3935-B9C2-5497-4A5F-DCBDB6C6EF4A}"/>
              </a:ext>
            </a:extLst>
          </p:cNvPr>
          <p:cNvSpPr/>
          <p:nvPr/>
        </p:nvSpPr>
        <p:spPr bwMode="auto">
          <a:xfrm>
            <a:off x="407368" y="1187460"/>
            <a:ext cx="11019680" cy="576064"/>
          </a:xfrm>
          <a:prstGeom prst="rect">
            <a:avLst/>
          </a:prstGeom>
          <a:solidFill>
            <a:schemeClr val="accent4"/>
          </a:solidFill>
          <a:ln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r>
              <a:rPr lang="en-US" b="1" dirty="0">
                <a:solidFill>
                  <a:schemeClr val="bg1"/>
                </a:solidFill>
                <a:cs typeface="Arial" pitchFamily="34" charset="0"/>
              </a:rPr>
              <a:t>RQ2: How can the </a:t>
            </a:r>
            <a:r>
              <a:rPr lang="en-US" b="1" dirty="0" err="1">
                <a:solidFill>
                  <a:schemeClr val="bg1"/>
                </a:solidFill>
                <a:cs typeface="Arial" pitchFamily="34" charset="0"/>
              </a:rPr>
              <a:t>GaaPIAM</a:t>
            </a:r>
            <a:r>
              <a:rPr lang="en-US" b="1" dirty="0">
                <a:solidFill>
                  <a:schemeClr val="bg1"/>
                </a:solidFill>
                <a:cs typeface="Arial" pitchFamily="34" charset="0"/>
              </a:rPr>
              <a:t> be evaluated? </a:t>
            </a:r>
          </a:p>
        </p:txBody>
      </p:sp>
      <p:pic>
        <p:nvPicPr>
          <p:cNvPr id="7" name="Grafik 6" descr="Volltreffer mit einfarbiger Füllung">
            <a:extLst>
              <a:ext uri="{FF2B5EF4-FFF2-40B4-BE49-F238E27FC236}">
                <a16:creationId xmlns:a16="http://schemas.microsoft.com/office/drawing/2014/main" id="{FA4A67E8-9096-7F46-FE85-602CA761180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115420" y="848283"/>
            <a:ext cx="623255" cy="678354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53E18CFC-1B29-9AEF-E5F1-7E1795227C7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9496" y="1896007"/>
            <a:ext cx="8297754" cy="4673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614162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Evaluation Concept Final Configuration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© sebis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21.10.22 Kickoff Efstratios Pahis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C9FAB-BDC1-47C0-A8BB-6E12A8205D33}" type="slidenum">
              <a:rPr lang="de-DE" smtClean="0"/>
              <a:pPr/>
              <a:t>24</a:t>
            </a:fld>
            <a:endParaRPr lang="de-DE" dirty="0"/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726F3935-B9C2-5497-4A5F-DCBDB6C6EF4A}"/>
              </a:ext>
            </a:extLst>
          </p:cNvPr>
          <p:cNvSpPr/>
          <p:nvPr/>
        </p:nvSpPr>
        <p:spPr bwMode="auto">
          <a:xfrm>
            <a:off x="407368" y="1187460"/>
            <a:ext cx="11019680" cy="576064"/>
          </a:xfrm>
          <a:prstGeom prst="rect">
            <a:avLst/>
          </a:prstGeom>
          <a:solidFill>
            <a:schemeClr val="accent4"/>
          </a:solidFill>
          <a:ln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r>
              <a:rPr lang="en-US" b="1" dirty="0">
                <a:solidFill>
                  <a:schemeClr val="bg1"/>
                </a:solidFill>
                <a:cs typeface="Arial" pitchFamily="34" charset="0"/>
              </a:rPr>
              <a:t>RQ2: How can the </a:t>
            </a:r>
            <a:r>
              <a:rPr lang="en-US" b="1" dirty="0" err="1">
                <a:solidFill>
                  <a:schemeClr val="bg1"/>
                </a:solidFill>
                <a:cs typeface="Arial" pitchFamily="34" charset="0"/>
              </a:rPr>
              <a:t>GaaPIAM</a:t>
            </a:r>
            <a:r>
              <a:rPr lang="en-US" b="1" dirty="0">
                <a:solidFill>
                  <a:schemeClr val="bg1"/>
                </a:solidFill>
                <a:cs typeface="Arial" pitchFamily="34" charset="0"/>
              </a:rPr>
              <a:t> be evaluated? </a:t>
            </a:r>
          </a:p>
        </p:txBody>
      </p:sp>
      <p:pic>
        <p:nvPicPr>
          <p:cNvPr id="7" name="Grafik 6" descr="Volltreffer mit einfarbiger Füllung">
            <a:extLst>
              <a:ext uri="{FF2B5EF4-FFF2-40B4-BE49-F238E27FC236}">
                <a16:creationId xmlns:a16="http://schemas.microsoft.com/office/drawing/2014/main" id="{FA4A67E8-9096-7F46-FE85-602CA761180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115420" y="848283"/>
            <a:ext cx="623255" cy="678354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53E18CFC-1B29-9AEF-E5F1-7E1795227C7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9496" y="1896007"/>
            <a:ext cx="8297754" cy="4673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195982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Evaluation Goals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© </a:t>
            </a:r>
            <a:r>
              <a:rPr lang="de-DE" dirty="0" err="1"/>
              <a:t>sebis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21.10.22 Kickoff Efstratios Pahis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C9FAB-BDC1-47C0-A8BB-6E12A8205D33}" type="slidenum">
              <a:rPr lang="de-DE" smtClean="0"/>
              <a:pPr/>
              <a:t>25</a:t>
            </a:fld>
            <a:endParaRPr lang="de-DE" dirty="0"/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726F3935-B9C2-5497-4A5F-DCBDB6C6EF4A}"/>
              </a:ext>
            </a:extLst>
          </p:cNvPr>
          <p:cNvSpPr/>
          <p:nvPr/>
        </p:nvSpPr>
        <p:spPr bwMode="auto">
          <a:xfrm>
            <a:off x="407368" y="1187460"/>
            <a:ext cx="11019680" cy="576064"/>
          </a:xfrm>
          <a:prstGeom prst="rect">
            <a:avLst/>
          </a:prstGeom>
          <a:solidFill>
            <a:schemeClr val="accent4"/>
          </a:solidFill>
          <a:ln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r>
              <a:rPr lang="en-US" b="1" dirty="0">
                <a:solidFill>
                  <a:schemeClr val="bg1"/>
                </a:solidFill>
                <a:cs typeface="Arial" pitchFamily="34" charset="0"/>
              </a:rPr>
              <a:t>RQ1: What are criteria for the evaluation of </a:t>
            </a:r>
            <a:r>
              <a:rPr lang="en-US" b="1" dirty="0" err="1">
                <a:solidFill>
                  <a:schemeClr val="bg1"/>
                </a:solidFill>
                <a:cs typeface="Arial" pitchFamily="34" charset="0"/>
              </a:rPr>
              <a:t>GaaPIAM</a:t>
            </a:r>
            <a:r>
              <a:rPr lang="en-US" b="1" dirty="0">
                <a:solidFill>
                  <a:schemeClr val="bg1"/>
                </a:solidFill>
                <a:cs typeface="Arial" pitchFamily="34" charset="0"/>
              </a:rPr>
              <a:t>? </a:t>
            </a:r>
          </a:p>
        </p:txBody>
      </p:sp>
      <p:pic>
        <p:nvPicPr>
          <p:cNvPr id="7" name="Grafik 6" descr="Volltreffer mit einfarbiger Füllung">
            <a:extLst>
              <a:ext uri="{FF2B5EF4-FFF2-40B4-BE49-F238E27FC236}">
                <a16:creationId xmlns:a16="http://schemas.microsoft.com/office/drawing/2014/main" id="{FA4A67E8-9096-7F46-FE85-602CA761180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115420" y="848283"/>
            <a:ext cx="623255" cy="678354"/>
          </a:xfrm>
          <a:prstGeom prst="rect">
            <a:avLst/>
          </a:prstGeom>
        </p:spPr>
      </p:pic>
      <p:sp>
        <p:nvSpPr>
          <p:cNvPr id="8" name="Rechteck 7">
            <a:extLst>
              <a:ext uri="{FF2B5EF4-FFF2-40B4-BE49-F238E27FC236}">
                <a16:creationId xmlns:a16="http://schemas.microsoft.com/office/drawing/2014/main" id="{01E5C25F-3AC7-D428-9A4B-68FF28AAF484}"/>
              </a:ext>
            </a:extLst>
          </p:cNvPr>
          <p:cNvSpPr/>
          <p:nvPr/>
        </p:nvSpPr>
        <p:spPr bwMode="auto">
          <a:xfrm>
            <a:off x="767408" y="2102701"/>
            <a:ext cx="3600400" cy="1872208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b="1" dirty="0">
              <a:solidFill>
                <a:schemeClr val="tx1"/>
              </a:solidFill>
              <a:cs typeface="Arial" pitchFamily="34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1" dirty="0" err="1">
                <a:solidFill>
                  <a:schemeClr val="tx1"/>
                </a:solidFill>
                <a:cs typeface="Arial" pitchFamily="34" charset="0"/>
              </a:rPr>
              <a:t>GaaPIAM</a:t>
            </a:r>
            <a:r>
              <a:rPr lang="en-US" b="1" dirty="0">
                <a:solidFill>
                  <a:schemeClr val="tx1"/>
                </a:solidFill>
                <a:cs typeface="Arial" pitchFamily="34" charset="0"/>
              </a:rPr>
              <a:t> so far has been evaluated once with the focus on eradicating toothing problems</a:t>
            </a:r>
          </a:p>
        </p:txBody>
      </p:sp>
      <p:pic>
        <p:nvPicPr>
          <p:cNvPr id="11" name="Grafik 10" descr="Liste Silhouette">
            <a:extLst>
              <a:ext uri="{FF2B5EF4-FFF2-40B4-BE49-F238E27FC236}">
                <a16:creationId xmlns:a16="http://schemas.microsoft.com/office/drawing/2014/main" id="{78E4F8FF-D19E-215F-E59B-93C81DD6C57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117155" y="2071362"/>
            <a:ext cx="900906" cy="720725"/>
          </a:xfrm>
          <a:prstGeom prst="rect">
            <a:avLst/>
          </a:prstGeom>
        </p:spPr>
      </p:pic>
      <p:sp>
        <p:nvSpPr>
          <p:cNvPr id="13" name="Pfeil: nach rechts 12">
            <a:extLst>
              <a:ext uri="{FF2B5EF4-FFF2-40B4-BE49-F238E27FC236}">
                <a16:creationId xmlns:a16="http://schemas.microsoft.com/office/drawing/2014/main" id="{02BB9A6B-EF5B-99A2-15E2-9C4209A5D8EF}"/>
              </a:ext>
            </a:extLst>
          </p:cNvPr>
          <p:cNvSpPr/>
          <p:nvPr/>
        </p:nvSpPr>
        <p:spPr bwMode="auto">
          <a:xfrm rot="5400000">
            <a:off x="2294584" y="4027600"/>
            <a:ext cx="546044" cy="599731"/>
          </a:xfrm>
          <a:prstGeom prst="rightArrow">
            <a:avLst/>
          </a:prstGeom>
          <a:solidFill>
            <a:schemeClr val="bg2"/>
          </a:solidFill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BE414C39-5003-8081-88AA-812D8EF7F49A}"/>
              </a:ext>
            </a:extLst>
          </p:cNvPr>
          <p:cNvSpPr/>
          <p:nvPr/>
        </p:nvSpPr>
        <p:spPr bwMode="auto">
          <a:xfrm>
            <a:off x="767408" y="4653135"/>
            <a:ext cx="3600400" cy="546045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chemeClr val="tx1"/>
                </a:solidFill>
                <a:cs typeface="Arial" pitchFamily="34" charset="0"/>
              </a:rPr>
              <a:t>Evaluation with a broad scope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chemeClr val="tx1"/>
                </a:solidFill>
                <a:cs typeface="Arial" pitchFamily="34" charset="0"/>
              </a:rPr>
              <a:t>12 distinct criteria utilized</a:t>
            </a:r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767E903F-DA6E-96D8-ABD4-B8B574363263}"/>
              </a:ext>
            </a:extLst>
          </p:cNvPr>
          <p:cNvSpPr/>
          <p:nvPr/>
        </p:nvSpPr>
        <p:spPr bwMode="auto">
          <a:xfrm>
            <a:off x="767407" y="5890850"/>
            <a:ext cx="3600400" cy="546045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err="1">
                <a:solidFill>
                  <a:schemeClr val="tx1"/>
                </a:solidFill>
                <a:cs typeface="Arial" pitchFamily="34" charset="0"/>
              </a:rPr>
              <a:t>GaaPIAM</a:t>
            </a:r>
            <a:r>
              <a:rPr lang="en-US" dirty="0">
                <a:solidFill>
                  <a:schemeClr val="tx1"/>
                </a:solidFill>
                <a:cs typeface="Arial" pitchFamily="34" charset="0"/>
              </a:rPr>
              <a:t> evolved</a:t>
            </a:r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56069D0C-3267-11C0-DB26-5648DD8F2EB6}"/>
              </a:ext>
            </a:extLst>
          </p:cNvPr>
          <p:cNvSpPr/>
          <p:nvPr/>
        </p:nvSpPr>
        <p:spPr bwMode="auto">
          <a:xfrm>
            <a:off x="767407" y="5278714"/>
            <a:ext cx="3600400" cy="546045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chemeClr val="tx1"/>
                </a:solidFill>
                <a:cs typeface="Arial" pitchFamily="34" charset="0"/>
              </a:rPr>
              <a:t>Single evaluation event</a:t>
            </a:r>
          </a:p>
        </p:txBody>
      </p:sp>
      <p:sp>
        <p:nvSpPr>
          <p:cNvPr id="17" name="Pfeil: nach rechts 16">
            <a:extLst>
              <a:ext uri="{FF2B5EF4-FFF2-40B4-BE49-F238E27FC236}">
                <a16:creationId xmlns:a16="http://schemas.microsoft.com/office/drawing/2014/main" id="{918D3EC7-CF19-3D2F-5545-19FA735335E7}"/>
              </a:ext>
            </a:extLst>
          </p:cNvPr>
          <p:cNvSpPr/>
          <p:nvPr/>
        </p:nvSpPr>
        <p:spPr bwMode="auto">
          <a:xfrm>
            <a:off x="4943872" y="4057825"/>
            <a:ext cx="546044" cy="599731"/>
          </a:xfrm>
          <a:prstGeom prst="rightArrow">
            <a:avLst/>
          </a:prstGeom>
          <a:solidFill>
            <a:schemeClr val="bg2"/>
          </a:solidFill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F871DFEF-7D1D-89F4-3AB5-1E59C75D01E4}"/>
              </a:ext>
            </a:extLst>
          </p:cNvPr>
          <p:cNvSpPr/>
          <p:nvPr/>
        </p:nvSpPr>
        <p:spPr bwMode="auto">
          <a:xfrm>
            <a:off x="6456040" y="2060885"/>
            <a:ext cx="3816424" cy="1460233"/>
          </a:xfrm>
          <a:prstGeom prst="rect">
            <a:avLst/>
          </a:prstGeom>
          <a:solidFill>
            <a:schemeClr val="accent1"/>
          </a:solidFill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100" b="1" dirty="0">
                <a:solidFill>
                  <a:schemeClr val="bg1"/>
                </a:solidFill>
                <a:cs typeface="Arial" pitchFamily="34" charset="0"/>
              </a:rPr>
              <a:t>Focus on its degree of effectiveness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b="1" i="1" dirty="0">
                <a:solidFill>
                  <a:schemeClr val="bg1"/>
                </a:solidFill>
                <a:cs typeface="Arial" pitchFamily="34" charset="0"/>
              </a:rPr>
              <a:t>(How well is it fulfilling its purpose)</a:t>
            </a:r>
          </a:p>
        </p:txBody>
      </p:sp>
      <p:sp>
        <p:nvSpPr>
          <p:cNvPr id="20" name="Rechteck 19">
            <a:extLst>
              <a:ext uri="{FF2B5EF4-FFF2-40B4-BE49-F238E27FC236}">
                <a16:creationId xmlns:a16="http://schemas.microsoft.com/office/drawing/2014/main" id="{9520ACBE-8A69-BF9D-CEAC-A545EFBC5124}"/>
              </a:ext>
            </a:extLst>
          </p:cNvPr>
          <p:cNvSpPr/>
          <p:nvPr/>
        </p:nvSpPr>
        <p:spPr bwMode="auto">
          <a:xfrm>
            <a:off x="6456040" y="3610809"/>
            <a:ext cx="3816424" cy="1460233"/>
          </a:xfrm>
          <a:prstGeom prst="rect">
            <a:avLst/>
          </a:prstGeom>
          <a:solidFill>
            <a:schemeClr val="accent1"/>
          </a:solidFill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100" b="1" dirty="0">
                <a:solidFill>
                  <a:schemeClr val="bg1"/>
                </a:solidFill>
                <a:cs typeface="Arial" pitchFamily="34" charset="0"/>
              </a:rPr>
              <a:t>Focus on its extent of support to impact infrastructure</a:t>
            </a:r>
          </a:p>
        </p:txBody>
      </p:sp>
      <p:sp>
        <p:nvSpPr>
          <p:cNvPr id="21" name="Rechteck 20">
            <a:extLst>
              <a:ext uri="{FF2B5EF4-FFF2-40B4-BE49-F238E27FC236}">
                <a16:creationId xmlns:a16="http://schemas.microsoft.com/office/drawing/2014/main" id="{B777A8F7-A951-2D07-2E8C-CDAE12F52365}"/>
              </a:ext>
            </a:extLst>
          </p:cNvPr>
          <p:cNvSpPr/>
          <p:nvPr/>
        </p:nvSpPr>
        <p:spPr bwMode="auto">
          <a:xfrm>
            <a:off x="6456040" y="5160733"/>
            <a:ext cx="3816424" cy="1460233"/>
          </a:xfrm>
          <a:prstGeom prst="rect">
            <a:avLst/>
          </a:prstGeom>
          <a:solidFill>
            <a:schemeClr val="accent1"/>
          </a:solidFill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100" b="1" dirty="0">
                <a:solidFill>
                  <a:schemeClr val="bg1"/>
                </a:solidFill>
                <a:cs typeface="Arial" pitchFamily="34" charset="0"/>
              </a:rPr>
              <a:t>Focus on its adoption by practitioners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b="1" i="1" dirty="0">
                <a:solidFill>
                  <a:schemeClr val="bg1"/>
                </a:solidFill>
                <a:cs typeface="Arial" pitchFamily="34" charset="0"/>
              </a:rPr>
              <a:t>(Will the practitioners use it in the long term)</a:t>
            </a:r>
          </a:p>
        </p:txBody>
      </p:sp>
    </p:spTree>
    <p:extLst>
      <p:ext uri="{BB962C8B-B14F-4D97-AF65-F5344CB8AC3E}">
        <p14:creationId xmlns:p14="http://schemas.microsoft.com/office/powerpoint/2010/main" val="3347162201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3" name="Gerade Verbindung mit Pfeil 72">
            <a:extLst>
              <a:ext uri="{FF2B5EF4-FFF2-40B4-BE49-F238E27FC236}">
                <a16:creationId xmlns:a16="http://schemas.microsoft.com/office/drawing/2014/main" id="{9CB26C5B-A8B0-4574-A888-AD459C5E4C56}"/>
              </a:ext>
            </a:extLst>
          </p:cNvPr>
          <p:cNvCxnSpPr>
            <a:stCxn id="70" idx="2"/>
            <a:endCxn id="47" idx="0"/>
          </p:cNvCxnSpPr>
          <p:nvPr/>
        </p:nvCxnSpPr>
        <p:spPr bwMode="auto">
          <a:xfrm flipH="1">
            <a:off x="3562647" y="1778484"/>
            <a:ext cx="2531823" cy="451582"/>
          </a:xfrm>
          <a:prstGeom prst="straightConnector1">
            <a:avLst/>
          </a:prstGeom>
          <a:ln>
            <a:prstDash val="sysDot"/>
            <a:headEnd type="none" w="med" len="med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4" name="Gerade Verbindung mit Pfeil 73">
            <a:extLst>
              <a:ext uri="{FF2B5EF4-FFF2-40B4-BE49-F238E27FC236}">
                <a16:creationId xmlns:a16="http://schemas.microsoft.com/office/drawing/2014/main" id="{E5BC351E-4839-3F84-C145-89F0965D4BAF}"/>
              </a:ext>
            </a:extLst>
          </p:cNvPr>
          <p:cNvCxnSpPr>
            <a:cxnSpLocks/>
            <a:stCxn id="70" idx="2"/>
            <a:endCxn id="57" idx="0"/>
          </p:cNvCxnSpPr>
          <p:nvPr/>
        </p:nvCxnSpPr>
        <p:spPr bwMode="auto">
          <a:xfrm>
            <a:off x="6094470" y="1778484"/>
            <a:ext cx="2846024" cy="451582"/>
          </a:xfrm>
          <a:prstGeom prst="straightConnector1">
            <a:avLst/>
          </a:prstGeom>
          <a:ln>
            <a:prstDash val="sysDot"/>
            <a:headEnd type="none" w="med" len="med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34434" y="44451"/>
            <a:ext cx="10874134" cy="720725"/>
          </a:xfrm>
        </p:spPr>
        <p:txBody>
          <a:bodyPr/>
          <a:lstStyle/>
          <a:p>
            <a:r>
              <a:rPr lang="en-US" dirty="0"/>
              <a:t>First Results: As of today 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© </a:t>
            </a:r>
            <a:r>
              <a:rPr lang="de-DE" dirty="0" err="1"/>
              <a:t>sebis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21.10.22 Kickoff Efstratios Pahis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C9FAB-BDC1-47C0-A8BB-6E12A8205D33}" type="slidenum">
              <a:rPr lang="de-DE" smtClean="0"/>
              <a:pPr/>
              <a:t>26</a:t>
            </a:fld>
            <a:endParaRPr lang="de-DE" dirty="0"/>
          </a:p>
        </p:txBody>
      </p:sp>
      <p:grpSp>
        <p:nvGrpSpPr>
          <p:cNvPr id="71" name="Gruppieren 70">
            <a:extLst>
              <a:ext uri="{FF2B5EF4-FFF2-40B4-BE49-F238E27FC236}">
                <a16:creationId xmlns:a16="http://schemas.microsoft.com/office/drawing/2014/main" id="{27A1B486-B459-7DBA-0981-2E055D85FD4A}"/>
              </a:ext>
            </a:extLst>
          </p:cNvPr>
          <p:cNvGrpSpPr/>
          <p:nvPr/>
        </p:nvGrpSpPr>
        <p:grpSpPr>
          <a:xfrm>
            <a:off x="1268225" y="2230066"/>
            <a:ext cx="9652489" cy="3887428"/>
            <a:chOff x="911424" y="2146393"/>
            <a:chExt cx="9652489" cy="3887428"/>
          </a:xfrm>
        </p:grpSpPr>
        <p:grpSp>
          <p:nvGrpSpPr>
            <p:cNvPr id="54" name="Gruppieren 53">
              <a:extLst>
                <a:ext uri="{FF2B5EF4-FFF2-40B4-BE49-F238E27FC236}">
                  <a16:creationId xmlns:a16="http://schemas.microsoft.com/office/drawing/2014/main" id="{50184274-11F6-1878-DB13-C36B847F73E3}"/>
                </a:ext>
              </a:extLst>
            </p:cNvPr>
            <p:cNvGrpSpPr/>
            <p:nvPr/>
          </p:nvGrpSpPr>
          <p:grpSpPr>
            <a:xfrm>
              <a:off x="911424" y="2146393"/>
              <a:ext cx="4274642" cy="3887428"/>
              <a:chOff x="664070" y="1611273"/>
              <a:chExt cx="4274642" cy="3887428"/>
            </a:xfrm>
          </p:grpSpPr>
          <p:grpSp>
            <p:nvGrpSpPr>
              <p:cNvPr id="53" name="Gruppieren 52">
                <a:extLst>
                  <a:ext uri="{FF2B5EF4-FFF2-40B4-BE49-F238E27FC236}">
                    <a16:creationId xmlns:a16="http://schemas.microsoft.com/office/drawing/2014/main" id="{73DA0133-30C4-70C1-056A-749F1D24A89A}"/>
                  </a:ext>
                </a:extLst>
              </p:cNvPr>
              <p:cNvGrpSpPr/>
              <p:nvPr/>
            </p:nvGrpSpPr>
            <p:grpSpPr>
              <a:xfrm>
                <a:off x="664070" y="2668621"/>
                <a:ext cx="2156231" cy="2830080"/>
                <a:chOff x="-194866" y="2207391"/>
                <a:chExt cx="2156231" cy="2830080"/>
              </a:xfrm>
            </p:grpSpPr>
            <p:grpSp>
              <p:nvGrpSpPr>
                <p:cNvPr id="30" name="Gruppieren 29">
                  <a:extLst>
                    <a:ext uri="{FF2B5EF4-FFF2-40B4-BE49-F238E27FC236}">
                      <a16:creationId xmlns:a16="http://schemas.microsoft.com/office/drawing/2014/main" id="{7E463269-D67D-4703-7285-8F73E02F472F}"/>
                    </a:ext>
                  </a:extLst>
                </p:cNvPr>
                <p:cNvGrpSpPr/>
                <p:nvPr/>
              </p:nvGrpSpPr>
              <p:grpSpPr>
                <a:xfrm>
                  <a:off x="119336" y="2207391"/>
                  <a:ext cx="1527826" cy="1289376"/>
                  <a:chOff x="740276" y="1628155"/>
                  <a:chExt cx="1527826" cy="1289376"/>
                </a:xfrm>
              </p:grpSpPr>
              <p:pic>
                <p:nvPicPr>
                  <p:cNvPr id="17" name="Grafik 16" descr="Dokument Silhouette">
                    <a:extLst>
                      <a:ext uri="{FF2B5EF4-FFF2-40B4-BE49-F238E27FC236}">
                        <a16:creationId xmlns:a16="http://schemas.microsoft.com/office/drawing/2014/main" id="{AFA80390-9615-0446-60B4-C40CFE185C8E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  <a:ext uri="{96DAC541-7B7A-43D3-8B79-37D633B846F1}">
                        <asvg:svgBlip xmlns:asvg="http://schemas.microsoft.com/office/drawing/2016/SVG/main" r:embed="rId4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042999" y="1739606"/>
                    <a:ext cx="720725" cy="720725"/>
                  </a:xfrm>
                  <a:prstGeom prst="rect">
                    <a:avLst/>
                  </a:prstGeom>
                </p:spPr>
              </p:pic>
              <p:pic>
                <p:nvPicPr>
                  <p:cNvPr id="19" name="Grafik 18" descr="Dokument Silhouette">
                    <a:extLst>
                      <a:ext uri="{FF2B5EF4-FFF2-40B4-BE49-F238E27FC236}">
                        <a16:creationId xmlns:a16="http://schemas.microsoft.com/office/drawing/2014/main" id="{91F45710-2D92-3E9B-26CC-4C682931359F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  <a:ext uri="{96DAC541-7B7A-43D3-8B79-37D633B846F1}">
                        <asvg:svgBlip xmlns:asvg="http://schemas.microsoft.com/office/drawing/2016/SVG/main" r:embed="rId4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187015" y="2196806"/>
                    <a:ext cx="720725" cy="720725"/>
                  </a:xfrm>
                  <a:prstGeom prst="rect">
                    <a:avLst/>
                  </a:prstGeom>
                </p:spPr>
              </p:pic>
              <p:pic>
                <p:nvPicPr>
                  <p:cNvPr id="22" name="Grafik 21" descr="Dokument Silhouette">
                    <a:extLst>
                      <a:ext uri="{FF2B5EF4-FFF2-40B4-BE49-F238E27FC236}">
                        <a16:creationId xmlns:a16="http://schemas.microsoft.com/office/drawing/2014/main" id="{94A56A5C-73ED-320B-14BE-8DA8A220DB1E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  <a:ext uri="{96DAC541-7B7A-43D3-8B79-37D633B846F1}">
                        <asvg:svgBlip xmlns:asvg="http://schemas.microsoft.com/office/drawing/2016/SVG/main" r:embed="rId4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432099" y="1628155"/>
                    <a:ext cx="720725" cy="720725"/>
                  </a:xfrm>
                  <a:prstGeom prst="rect">
                    <a:avLst/>
                  </a:prstGeom>
                </p:spPr>
              </p:pic>
              <p:pic>
                <p:nvPicPr>
                  <p:cNvPr id="25" name="Grafik 24" descr="Dokument Silhouette">
                    <a:extLst>
                      <a:ext uri="{FF2B5EF4-FFF2-40B4-BE49-F238E27FC236}">
                        <a16:creationId xmlns:a16="http://schemas.microsoft.com/office/drawing/2014/main" id="{E38C9D6E-4DDD-A193-6559-244F79587E98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  <a:ext uri="{96DAC541-7B7A-43D3-8B79-37D633B846F1}">
                        <asvg:svgBlip xmlns:asvg="http://schemas.microsoft.com/office/drawing/2016/SVG/main" r:embed="rId4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547377" y="2031080"/>
                    <a:ext cx="720725" cy="720725"/>
                  </a:xfrm>
                  <a:prstGeom prst="rect">
                    <a:avLst/>
                  </a:prstGeom>
                </p:spPr>
              </p:pic>
              <p:pic>
                <p:nvPicPr>
                  <p:cNvPr id="29" name="Grafik 28" descr="Dokument Silhouette">
                    <a:extLst>
                      <a:ext uri="{FF2B5EF4-FFF2-40B4-BE49-F238E27FC236}">
                        <a16:creationId xmlns:a16="http://schemas.microsoft.com/office/drawing/2014/main" id="{C65DCFE3-E7CF-4111-9595-2F72692FC744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  <a:ext uri="{96DAC541-7B7A-43D3-8B79-37D633B846F1}">
                        <asvg:svgBlip xmlns:asvg="http://schemas.microsoft.com/office/drawing/2016/SVG/main" r:embed="rId4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740276" y="2059487"/>
                    <a:ext cx="720725" cy="720725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41" name="Grafik 40" descr="Filter mit einfarbiger Füllung">
                  <a:extLst>
                    <a:ext uri="{FF2B5EF4-FFF2-40B4-BE49-F238E27FC236}">
                      <a16:creationId xmlns:a16="http://schemas.microsoft.com/office/drawing/2014/main" id="{2E052AE7-7D83-4882-E721-287F50A4FA0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194866" y="2852079"/>
                  <a:ext cx="2156231" cy="2185392"/>
                </a:xfrm>
                <a:prstGeom prst="rect">
                  <a:avLst/>
                </a:prstGeom>
              </p:spPr>
            </p:pic>
          </p:grpSp>
          <p:sp>
            <p:nvSpPr>
              <p:cNvPr id="47" name="Rechteck 46">
                <a:extLst>
                  <a:ext uri="{FF2B5EF4-FFF2-40B4-BE49-F238E27FC236}">
                    <a16:creationId xmlns:a16="http://schemas.microsoft.com/office/drawing/2014/main" id="{A1D75D5B-1829-6094-EFBC-801D65069F0F}"/>
                  </a:ext>
                </a:extLst>
              </p:cNvPr>
              <p:cNvSpPr/>
              <p:nvPr/>
            </p:nvSpPr>
            <p:spPr bwMode="auto">
              <a:xfrm>
                <a:off x="978272" y="1611273"/>
                <a:ext cx="3960440" cy="572715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600" b="1" u="sng" dirty="0" err="1">
                    <a:solidFill>
                      <a:schemeClr val="tx1"/>
                    </a:solidFill>
                    <a:cs typeface="Arial" pitchFamily="34" charset="0"/>
                  </a:rPr>
                  <a:t>GaaP</a:t>
                </a:r>
                <a:r>
                  <a:rPr lang="en-US" sz="1600" b="1" u="sng" dirty="0">
                    <a:solidFill>
                      <a:schemeClr val="tx1"/>
                    </a:solidFill>
                    <a:cs typeface="Arial" pitchFamily="34" charset="0"/>
                  </a:rPr>
                  <a:t>: Systematic Literature-Review </a:t>
                </a:r>
              </a:p>
            </p:txBody>
          </p:sp>
          <p:grpSp>
            <p:nvGrpSpPr>
              <p:cNvPr id="52" name="Gruppieren 51">
                <a:extLst>
                  <a:ext uri="{FF2B5EF4-FFF2-40B4-BE49-F238E27FC236}">
                    <a16:creationId xmlns:a16="http://schemas.microsoft.com/office/drawing/2014/main" id="{D79D93A0-835D-ED65-7F55-DD13995BDF65}"/>
                  </a:ext>
                </a:extLst>
              </p:cNvPr>
              <p:cNvGrpSpPr/>
              <p:nvPr/>
            </p:nvGrpSpPr>
            <p:grpSpPr>
              <a:xfrm>
                <a:off x="2711624" y="2564904"/>
                <a:ext cx="2227088" cy="2909501"/>
                <a:chOff x="1852688" y="2103674"/>
                <a:chExt cx="2227088" cy="2909501"/>
              </a:xfrm>
            </p:grpSpPr>
            <p:sp>
              <p:nvSpPr>
                <p:cNvPr id="48" name="Rechteck 47">
                  <a:extLst>
                    <a:ext uri="{FF2B5EF4-FFF2-40B4-BE49-F238E27FC236}">
                      <a16:creationId xmlns:a16="http://schemas.microsoft.com/office/drawing/2014/main" id="{B5C8F15A-8F2F-9C0E-8B42-AF3D7D300107}"/>
                    </a:ext>
                  </a:extLst>
                </p:cNvPr>
                <p:cNvSpPr/>
                <p:nvPr/>
              </p:nvSpPr>
              <p:spPr bwMode="auto">
                <a:xfrm>
                  <a:off x="1852688" y="2103674"/>
                  <a:ext cx="2227088" cy="2909501"/>
                </a:xfrm>
                <a:prstGeom prst="rec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sz="1200" b="1" dirty="0">
                      <a:solidFill>
                        <a:schemeClr val="tx1"/>
                      </a:solidFill>
                      <a:cs typeface="Arial" pitchFamily="34" charset="0"/>
                    </a:rPr>
                    <a:t>Search Query: „Government as a Platform“ in Abstract OR Keyword  </a:t>
                  </a:r>
                </a:p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lang="en-US" sz="1200" dirty="0">
                    <a:solidFill>
                      <a:schemeClr val="tx1"/>
                    </a:solidFill>
                    <a:cs typeface="Arial" pitchFamily="34" charset="0"/>
                  </a:endParaRPr>
                </a:p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sz="1200" b="1" dirty="0">
                      <a:solidFill>
                        <a:schemeClr val="tx1"/>
                      </a:solidFill>
                      <a:cs typeface="Arial" pitchFamily="34" charset="0"/>
                    </a:rPr>
                    <a:t>35 Papers</a:t>
                  </a:r>
                </a:p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lang="en-US" sz="1200" b="1" dirty="0">
                    <a:solidFill>
                      <a:schemeClr val="tx1"/>
                    </a:solidFill>
                    <a:cs typeface="Arial" pitchFamily="34" charset="0"/>
                  </a:endParaRPr>
                </a:p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sz="1200" b="1" dirty="0">
                      <a:solidFill>
                        <a:schemeClr val="tx1"/>
                      </a:solidFill>
                      <a:cs typeface="Arial" pitchFamily="34" charset="0"/>
                    </a:rPr>
                    <a:t>28 relevant</a:t>
                  </a:r>
                </a:p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lang="en-US" sz="1200" b="1" dirty="0">
                    <a:solidFill>
                      <a:schemeClr val="tx1"/>
                    </a:solidFill>
                    <a:cs typeface="Arial" pitchFamily="34" charset="0"/>
                  </a:endParaRPr>
                </a:p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lang="en-US" sz="1200" b="1" dirty="0">
                    <a:solidFill>
                      <a:schemeClr val="tx1"/>
                    </a:solidFill>
                    <a:cs typeface="Arial" pitchFamily="34" charset="0"/>
                  </a:endParaRPr>
                </a:p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lang="en-US" sz="1200" b="1" dirty="0">
                    <a:solidFill>
                      <a:schemeClr val="tx1"/>
                    </a:solidFill>
                    <a:cs typeface="Arial" pitchFamily="34" charset="0"/>
                  </a:endParaRPr>
                </a:p>
                <a:p>
                  <a:pPr marL="171450" marR="0" indent="-17145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anose="020B0604020202020204" pitchFamily="34" charset="0"/>
                    <a:buChar char="•"/>
                    <a:tabLst/>
                  </a:pPr>
                  <a:r>
                    <a:rPr lang="en-US" sz="1200" b="1" dirty="0">
                      <a:solidFill>
                        <a:schemeClr val="tx1"/>
                      </a:solidFill>
                      <a:cs typeface="Arial" pitchFamily="34" charset="0"/>
                    </a:rPr>
                    <a:t>Context for Evaluation</a:t>
                  </a:r>
                </a:p>
                <a:p>
                  <a:pPr marL="171450" marR="0" indent="-17145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anose="020B0604020202020204" pitchFamily="34" charset="0"/>
                    <a:buChar char="•"/>
                    <a:tabLst/>
                  </a:pPr>
                  <a:r>
                    <a:rPr lang="en-US" sz="1200" b="1" dirty="0">
                      <a:solidFill>
                        <a:schemeClr val="tx1"/>
                      </a:solidFill>
                      <a:cs typeface="Arial" pitchFamily="34" charset="0"/>
                    </a:rPr>
                    <a:t>Search for Related Work</a:t>
                  </a:r>
                </a:p>
                <a:p>
                  <a:pPr marL="171450" marR="0" indent="-17145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anose="020B0604020202020204" pitchFamily="34" charset="0"/>
                    <a:buChar char="•"/>
                    <a:tabLst/>
                  </a:pPr>
                  <a:r>
                    <a:rPr lang="en-US" sz="1200" b="1" dirty="0">
                      <a:solidFill>
                        <a:schemeClr val="tx1"/>
                      </a:solidFill>
                      <a:cs typeface="Arial" pitchFamily="34" charset="0"/>
                    </a:rPr>
                    <a:t>New Perspective on </a:t>
                  </a:r>
                  <a:r>
                    <a:rPr lang="en-US" sz="1200" b="1" dirty="0" err="1">
                      <a:solidFill>
                        <a:schemeClr val="tx1"/>
                      </a:solidFill>
                      <a:cs typeface="Arial" pitchFamily="34" charset="0"/>
                    </a:rPr>
                    <a:t>GaaP</a:t>
                  </a:r>
                  <a:endParaRPr lang="en-US" sz="1200" b="1" dirty="0">
                    <a:solidFill>
                      <a:schemeClr val="tx1"/>
                    </a:solidFill>
                    <a:cs typeface="Arial" pitchFamily="34" charset="0"/>
                  </a:endParaRPr>
                </a:p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lang="en-US" sz="1200" b="1" dirty="0">
                    <a:solidFill>
                      <a:schemeClr val="tx1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49" name="Pfeil: nach unten 48">
                  <a:extLst>
                    <a:ext uri="{FF2B5EF4-FFF2-40B4-BE49-F238E27FC236}">
                      <a16:creationId xmlns:a16="http://schemas.microsoft.com/office/drawing/2014/main" id="{29672975-9442-B021-1FB2-5DF480746CD2}"/>
                    </a:ext>
                  </a:extLst>
                </p:cNvPr>
                <p:cNvSpPr/>
                <p:nvPr/>
              </p:nvSpPr>
              <p:spPr bwMode="auto">
                <a:xfrm>
                  <a:off x="2858220" y="2877231"/>
                  <a:ext cx="216024" cy="216881"/>
                </a:xfrm>
                <a:prstGeom prst="downArrow">
                  <a:avLst/>
                </a:prstGeom>
                <a:solidFill>
                  <a:schemeClr val="accent4"/>
                </a:solidFill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lang="en-US" dirty="0">
                    <a:solidFill>
                      <a:schemeClr val="tx1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50" name="Pfeil: nach unten 49">
                  <a:extLst>
                    <a:ext uri="{FF2B5EF4-FFF2-40B4-BE49-F238E27FC236}">
                      <a16:creationId xmlns:a16="http://schemas.microsoft.com/office/drawing/2014/main" id="{75861457-47D2-2787-52C0-7A60B84955DC}"/>
                    </a:ext>
                  </a:extLst>
                </p:cNvPr>
                <p:cNvSpPr/>
                <p:nvPr/>
              </p:nvSpPr>
              <p:spPr bwMode="auto">
                <a:xfrm>
                  <a:off x="2858220" y="3258147"/>
                  <a:ext cx="216024" cy="216881"/>
                </a:xfrm>
                <a:prstGeom prst="downArrow">
                  <a:avLst/>
                </a:prstGeom>
                <a:solidFill>
                  <a:schemeClr val="accent4"/>
                </a:solidFill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lang="en-US" dirty="0">
                    <a:solidFill>
                      <a:schemeClr val="tx1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51" name="Pfeil: Chevron 50">
                  <a:extLst>
                    <a:ext uri="{FF2B5EF4-FFF2-40B4-BE49-F238E27FC236}">
                      <a16:creationId xmlns:a16="http://schemas.microsoft.com/office/drawing/2014/main" id="{6CB3EAAC-7CA3-F87B-F994-02D5BF1E13A9}"/>
                    </a:ext>
                  </a:extLst>
                </p:cNvPr>
                <p:cNvSpPr/>
                <p:nvPr/>
              </p:nvSpPr>
              <p:spPr bwMode="auto">
                <a:xfrm rot="5400000">
                  <a:off x="2709140" y="3384767"/>
                  <a:ext cx="514185" cy="1008113"/>
                </a:xfrm>
                <a:prstGeom prst="chevron">
                  <a:avLst/>
                </a:prstGeom>
                <a:solidFill>
                  <a:schemeClr val="accent4"/>
                </a:solidFill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lang="en-US" dirty="0">
                    <a:solidFill>
                      <a:schemeClr val="tx1"/>
                    </a:solidFill>
                    <a:cs typeface="Arial" pitchFamily="34" charset="0"/>
                  </a:endParaRPr>
                </a:p>
              </p:txBody>
            </p:sp>
          </p:grpSp>
        </p:grpSp>
        <p:grpSp>
          <p:nvGrpSpPr>
            <p:cNvPr id="55" name="Gruppieren 54">
              <a:extLst>
                <a:ext uri="{FF2B5EF4-FFF2-40B4-BE49-F238E27FC236}">
                  <a16:creationId xmlns:a16="http://schemas.microsoft.com/office/drawing/2014/main" id="{0631E59A-8482-3B79-6EFE-A1F04D838EA6}"/>
                </a:ext>
              </a:extLst>
            </p:cNvPr>
            <p:cNvGrpSpPr/>
            <p:nvPr/>
          </p:nvGrpSpPr>
          <p:grpSpPr>
            <a:xfrm>
              <a:off x="6289271" y="2146393"/>
              <a:ext cx="4274642" cy="3887428"/>
              <a:chOff x="664070" y="1611273"/>
              <a:chExt cx="4274642" cy="3887428"/>
            </a:xfrm>
          </p:grpSpPr>
          <p:grpSp>
            <p:nvGrpSpPr>
              <p:cNvPr id="56" name="Gruppieren 55">
                <a:extLst>
                  <a:ext uri="{FF2B5EF4-FFF2-40B4-BE49-F238E27FC236}">
                    <a16:creationId xmlns:a16="http://schemas.microsoft.com/office/drawing/2014/main" id="{0C9CBF65-ABE4-FD0C-AE72-207D399A2066}"/>
                  </a:ext>
                </a:extLst>
              </p:cNvPr>
              <p:cNvGrpSpPr/>
              <p:nvPr/>
            </p:nvGrpSpPr>
            <p:grpSpPr>
              <a:xfrm>
                <a:off x="664070" y="2668621"/>
                <a:ext cx="2156231" cy="2830080"/>
                <a:chOff x="-194866" y="2207391"/>
                <a:chExt cx="2156231" cy="2830080"/>
              </a:xfrm>
            </p:grpSpPr>
            <p:grpSp>
              <p:nvGrpSpPr>
                <p:cNvPr id="63" name="Gruppieren 62">
                  <a:extLst>
                    <a:ext uri="{FF2B5EF4-FFF2-40B4-BE49-F238E27FC236}">
                      <a16:creationId xmlns:a16="http://schemas.microsoft.com/office/drawing/2014/main" id="{94EBCCD9-86FD-912B-7C84-74DE38E06AF1}"/>
                    </a:ext>
                  </a:extLst>
                </p:cNvPr>
                <p:cNvGrpSpPr/>
                <p:nvPr/>
              </p:nvGrpSpPr>
              <p:grpSpPr>
                <a:xfrm>
                  <a:off x="119336" y="2207391"/>
                  <a:ext cx="1527826" cy="1289376"/>
                  <a:chOff x="740276" y="1628155"/>
                  <a:chExt cx="1527826" cy="1289376"/>
                </a:xfrm>
              </p:grpSpPr>
              <p:pic>
                <p:nvPicPr>
                  <p:cNvPr id="65" name="Grafik 64" descr="Dokument Silhouette">
                    <a:extLst>
                      <a:ext uri="{FF2B5EF4-FFF2-40B4-BE49-F238E27FC236}">
                        <a16:creationId xmlns:a16="http://schemas.microsoft.com/office/drawing/2014/main" id="{5481E9C0-0FF6-7518-10FE-663491EB1FA6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  <a:ext uri="{96DAC541-7B7A-43D3-8B79-37D633B846F1}">
                        <asvg:svgBlip xmlns:asvg="http://schemas.microsoft.com/office/drawing/2016/SVG/main" r:embed="rId4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042999" y="1739606"/>
                    <a:ext cx="720725" cy="720725"/>
                  </a:xfrm>
                  <a:prstGeom prst="rect">
                    <a:avLst/>
                  </a:prstGeom>
                </p:spPr>
              </p:pic>
              <p:pic>
                <p:nvPicPr>
                  <p:cNvPr id="66" name="Grafik 65" descr="Dokument Silhouette">
                    <a:extLst>
                      <a:ext uri="{FF2B5EF4-FFF2-40B4-BE49-F238E27FC236}">
                        <a16:creationId xmlns:a16="http://schemas.microsoft.com/office/drawing/2014/main" id="{D4BB5553-B1D2-432A-4A00-47353ADDB210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  <a:ext uri="{96DAC541-7B7A-43D3-8B79-37D633B846F1}">
                        <asvg:svgBlip xmlns:asvg="http://schemas.microsoft.com/office/drawing/2016/SVG/main" r:embed="rId4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187015" y="2196806"/>
                    <a:ext cx="720725" cy="720725"/>
                  </a:xfrm>
                  <a:prstGeom prst="rect">
                    <a:avLst/>
                  </a:prstGeom>
                </p:spPr>
              </p:pic>
              <p:pic>
                <p:nvPicPr>
                  <p:cNvPr id="67" name="Grafik 66" descr="Dokument Silhouette">
                    <a:extLst>
                      <a:ext uri="{FF2B5EF4-FFF2-40B4-BE49-F238E27FC236}">
                        <a16:creationId xmlns:a16="http://schemas.microsoft.com/office/drawing/2014/main" id="{1F520B21-14F5-7A05-887E-38369BD4DFEA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  <a:ext uri="{96DAC541-7B7A-43D3-8B79-37D633B846F1}">
                        <asvg:svgBlip xmlns:asvg="http://schemas.microsoft.com/office/drawing/2016/SVG/main" r:embed="rId4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432099" y="1628155"/>
                    <a:ext cx="720725" cy="720725"/>
                  </a:xfrm>
                  <a:prstGeom prst="rect">
                    <a:avLst/>
                  </a:prstGeom>
                </p:spPr>
              </p:pic>
              <p:pic>
                <p:nvPicPr>
                  <p:cNvPr id="68" name="Grafik 67" descr="Dokument Silhouette">
                    <a:extLst>
                      <a:ext uri="{FF2B5EF4-FFF2-40B4-BE49-F238E27FC236}">
                        <a16:creationId xmlns:a16="http://schemas.microsoft.com/office/drawing/2014/main" id="{B8F03178-F152-3975-D6BC-17063F85B62F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  <a:ext uri="{96DAC541-7B7A-43D3-8B79-37D633B846F1}">
                        <asvg:svgBlip xmlns:asvg="http://schemas.microsoft.com/office/drawing/2016/SVG/main" r:embed="rId4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547377" y="2031080"/>
                    <a:ext cx="720725" cy="720725"/>
                  </a:xfrm>
                  <a:prstGeom prst="rect">
                    <a:avLst/>
                  </a:prstGeom>
                </p:spPr>
              </p:pic>
              <p:pic>
                <p:nvPicPr>
                  <p:cNvPr id="69" name="Grafik 68" descr="Dokument Silhouette">
                    <a:extLst>
                      <a:ext uri="{FF2B5EF4-FFF2-40B4-BE49-F238E27FC236}">
                        <a16:creationId xmlns:a16="http://schemas.microsoft.com/office/drawing/2014/main" id="{86DBA16D-085A-959E-664E-2E3E6F23518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  <a:ext uri="{96DAC541-7B7A-43D3-8B79-37D633B846F1}">
                        <asvg:svgBlip xmlns:asvg="http://schemas.microsoft.com/office/drawing/2016/SVG/main" r:embed="rId4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740276" y="2059487"/>
                    <a:ext cx="720725" cy="720725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64" name="Grafik 63" descr="Filter mit einfarbiger Füllung">
                  <a:extLst>
                    <a:ext uri="{FF2B5EF4-FFF2-40B4-BE49-F238E27FC236}">
                      <a16:creationId xmlns:a16="http://schemas.microsoft.com/office/drawing/2014/main" id="{437579D8-E291-2C1B-7D2A-97BDBC15FBC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194866" y="2852079"/>
                  <a:ext cx="2156231" cy="2185392"/>
                </a:xfrm>
                <a:prstGeom prst="rect">
                  <a:avLst/>
                </a:prstGeom>
              </p:spPr>
            </p:pic>
          </p:grpSp>
          <p:sp>
            <p:nvSpPr>
              <p:cNvPr id="57" name="Rechteck 56">
                <a:extLst>
                  <a:ext uri="{FF2B5EF4-FFF2-40B4-BE49-F238E27FC236}">
                    <a16:creationId xmlns:a16="http://schemas.microsoft.com/office/drawing/2014/main" id="{6D317A0B-D6D9-5D8E-4F4F-771676979B3B}"/>
                  </a:ext>
                </a:extLst>
              </p:cNvPr>
              <p:cNvSpPr/>
              <p:nvPr/>
            </p:nvSpPr>
            <p:spPr bwMode="auto">
              <a:xfrm>
                <a:off x="978272" y="1611273"/>
                <a:ext cx="3960440" cy="572715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600" b="1" u="sng" dirty="0">
                    <a:solidFill>
                      <a:schemeClr val="tx1"/>
                    </a:solidFill>
                    <a:cs typeface="Arial" pitchFamily="34" charset="0"/>
                  </a:rPr>
                  <a:t>DSR Evaluation: Literature-Review </a:t>
                </a:r>
              </a:p>
            </p:txBody>
          </p:sp>
          <p:grpSp>
            <p:nvGrpSpPr>
              <p:cNvPr id="58" name="Gruppieren 57">
                <a:extLst>
                  <a:ext uri="{FF2B5EF4-FFF2-40B4-BE49-F238E27FC236}">
                    <a16:creationId xmlns:a16="http://schemas.microsoft.com/office/drawing/2014/main" id="{CCDE6BD1-3FC1-8655-8CA5-B096DFAB4C41}"/>
                  </a:ext>
                </a:extLst>
              </p:cNvPr>
              <p:cNvGrpSpPr/>
              <p:nvPr/>
            </p:nvGrpSpPr>
            <p:grpSpPr>
              <a:xfrm>
                <a:off x="2711624" y="2564904"/>
                <a:ext cx="2227088" cy="2909501"/>
                <a:chOff x="1852688" y="2103674"/>
                <a:chExt cx="2227088" cy="2909501"/>
              </a:xfrm>
            </p:grpSpPr>
            <p:sp>
              <p:nvSpPr>
                <p:cNvPr id="59" name="Rechteck 58">
                  <a:extLst>
                    <a:ext uri="{FF2B5EF4-FFF2-40B4-BE49-F238E27FC236}">
                      <a16:creationId xmlns:a16="http://schemas.microsoft.com/office/drawing/2014/main" id="{0DCDA2D5-3640-E24A-4F62-6275FDE8A8C9}"/>
                    </a:ext>
                  </a:extLst>
                </p:cNvPr>
                <p:cNvSpPr/>
                <p:nvPr/>
              </p:nvSpPr>
              <p:spPr bwMode="auto">
                <a:xfrm>
                  <a:off x="1852688" y="2103674"/>
                  <a:ext cx="2227088" cy="2909501"/>
                </a:xfrm>
                <a:prstGeom prst="rec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 eaLnBrk="0" hangingPunct="0"/>
                  <a:r>
                    <a:rPr lang="en-US" sz="1200" b="1" dirty="0">
                      <a:solidFill>
                        <a:schemeClr val="tx1"/>
                      </a:solidFill>
                      <a:cs typeface="Arial" pitchFamily="34" charset="0"/>
                    </a:rPr>
                    <a:t>Starting Point: relevant &amp; most cited papers</a:t>
                  </a:r>
                </a:p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lang="en-US" sz="1200" dirty="0">
                    <a:solidFill>
                      <a:schemeClr val="tx1"/>
                    </a:solidFill>
                    <a:cs typeface="Arial" pitchFamily="34" charset="0"/>
                  </a:endParaRPr>
                </a:p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sz="1200" b="1" dirty="0">
                      <a:solidFill>
                        <a:schemeClr val="tx1"/>
                      </a:solidFill>
                      <a:cs typeface="Arial" pitchFamily="34" charset="0"/>
                    </a:rPr>
                    <a:t>Back &amp; Forward Citation Search</a:t>
                  </a:r>
                </a:p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lang="en-US" sz="1200" b="1" dirty="0">
                    <a:solidFill>
                      <a:schemeClr val="tx1"/>
                    </a:solidFill>
                    <a:cs typeface="Arial" pitchFamily="34" charset="0"/>
                  </a:endParaRPr>
                </a:p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sz="1200" b="1" dirty="0">
                      <a:solidFill>
                        <a:schemeClr val="tx1"/>
                      </a:solidFill>
                      <a:cs typeface="Arial" pitchFamily="34" charset="0"/>
                    </a:rPr>
                    <a:t>26 relevant papers identified</a:t>
                  </a:r>
                </a:p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lang="en-US" sz="1200" b="1" dirty="0">
                    <a:solidFill>
                      <a:schemeClr val="tx1"/>
                    </a:solidFill>
                    <a:cs typeface="Arial" pitchFamily="34" charset="0"/>
                  </a:endParaRPr>
                </a:p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lang="en-US" sz="1200" b="1" dirty="0">
                    <a:solidFill>
                      <a:schemeClr val="tx1"/>
                    </a:solidFill>
                    <a:cs typeface="Arial" pitchFamily="34" charset="0"/>
                  </a:endParaRPr>
                </a:p>
                <a:p>
                  <a:pPr marR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tabLst/>
                  </a:pPr>
                  <a:endParaRPr lang="en-US" sz="1200" b="1" dirty="0">
                    <a:solidFill>
                      <a:schemeClr val="tx1"/>
                    </a:solidFill>
                    <a:cs typeface="Arial" pitchFamily="34" charset="0"/>
                  </a:endParaRPr>
                </a:p>
                <a:p>
                  <a:pPr marL="171450" marR="0" indent="-17145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anose="020B0604020202020204" pitchFamily="34" charset="0"/>
                    <a:buChar char="•"/>
                    <a:tabLst/>
                  </a:pPr>
                  <a:r>
                    <a:rPr lang="en-US" sz="1200" b="1" dirty="0">
                      <a:solidFill>
                        <a:schemeClr val="tx1"/>
                      </a:solidFill>
                      <a:cs typeface="Arial" pitchFamily="34" charset="0"/>
                    </a:rPr>
                    <a:t>Basis for Evaluation Concept</a:t>
                  </a:r>
                </a:p>
                <a:p>
                  <a:pPr marL="171450" marR="0" indent="-17145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anose="020B0604020202020204" pitchFamily="34" charset="0"/>
                    <a:buChar char="•"/>
                    <a:tabLst/>
                  </a:pPr>
                  <a:r>
                    <a:rPr lang="en-US" sz="1200" b="1" dirty="0">
                      <a:solidFill>
                        <a:schemeClr val="tx1"/>
                      </a:solidFill>
                      <a:cs typeface="Arial" pitchFamily="34" charset="0"/>
                    </a:rPr>
                    <a:t>Search for Related Work</a:t>
                  </a:r>
                </a:p>
              </p:txBody>
            </p:sp>
            <p:sp>
              <p:nvSpPr>
                <p:cNvPr id="60" name="Pfeil: nach unten 59">
                  <a:extLst>
                    <a:ext uri="{FF2B5EF4-FFF2-40B4-BE49-F238E27FC236}">
                      <a16:creationId xmlns:a16="http://schemas.microsoft.com/office/drawing/2014/main" id="{C393AAA4-21B7-CB88-5E57-229141022987}"/>
                    </a:ext>
                  </a:extLst>
                </p:cNvPr>
                <p:cNvSpPr/>
                <p:nvPr/>
              </p:nvSpPr>
              <p:spPr bwMode="auto">
                <a:xfrm>
                  <a:off x="2858220" y="2526171"/>
                  <a:ext cx="216024" cy="216881"/>
                </a:xfrm>
                <a:prstGeom prst="downArrow">
                  <a:avLst/>
                </a:prstGeom>
                <a:solidFill>
                  <a:schemeClr val="accent4"/>
                </a:solidFill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lang="en-US" dirty="0">
                    <a:solidFill>
                      <a:schemeClr val="tx1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61" name="Pfeil: nach unten 60">
                  <a:extLst>
                    <a:ext uri="{FF2B5EF4-FFF2-40B4-BE49-F238E27FC236}">
                      <a16:creationId xmlns:a16="http://schemas.microsoft.com/office/drawing/2014/main" id="{25207D7C-5BB8-2A5F-7153-5A9AFE3E7180}"/>
                    </a:ext>
                  </a:extLst>
                </p:cNvPr>
                <p:cNvSpPr/>
                <p:nvPr/>
              </p:nvSpPr>
              <p:spPr bwMode="auto">
                <a:xfrm>
                  <a:off x="2854181" y="3065562"/>
                  <a:ext cx="216024" cy="216881"/>
                </a:xfrm>
                <a:prstGeom prst="downArrow">
                  <a:avLst/>
                </a:prstGeom>
                <a:solidFill>
                  <a:schemeClr val="accent4"/>
                </a:solidFill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lang="en-US" dirty="0">
                    <a:solidFill>
                      <a:schemeClr val="tx1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62" name="Pfeil: Chevron 61">
                  <a:extLst>
                    <a:ext uri="{FF2B5EF4-FFF2-40B4-BE49-F238E27FC236}">
                      <a16:creationId xmlns:a16="http://schemas.microsoft.com/office/drawing/2014/main" id="{6DCACC5F-2221-60C7-B19C-7564DA279D61}"/>
                    </a:ext>
                  </a:extLst>
                </p:cNvPr>
                <p:cNvSpPr/>
                <p:nvPr/>
              </p:nvSpPr>
              <p:spPr bwMode="auto">
                <a:xfrm rot="5400000">
                  <a:off x="2709140" y="3384767"/>
                  <a:ext cx="514185" cy="1008113"/>
                </a:xfrm>
                <a:prstGeom prst="chevron">
                  <a:avLst/>
                </a:prstGeom>
                <a:solidFill>
                  <a:schemeClr val="accent4"/>
                </a:solidFill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lang="en-US" dirty="0">
                    <a:solidFill>
                      <a:schemeClr val="tx1"/>
                    </a:solidFill>
                    <a:cs typeface="Arial" pitchFamily="34" charset="0"/>
                  </a:endParaRPr>
                </a:p>
              </p:txBody>
            </p:sp>
          </p:grpSp>
        </p:grpSp>
      </p:grpSp>
      <p:sp>
        <p:nvSpPr>
          <p:cNvPr id="70" name="Rechteck 69">
            <a:extLst>
              <a:ext uri="{FF2B5EF4-FFF2-40B4-BE49-F238E27FC236}">
                <a16:creationId xmlns:a16="http://schemas.microsoft.com/office/drawing/2014/main" id="{FDA77543-EB3B-1A56-115D-185E18EF8451}"/>
              </a:ext>
            </a:extLst>
          </p:cNvPr>
          <p:cNvSpPr/>
          <p:nvPr/>
        </p:nvSpPr>
        <p:spPr bwMode="auto">
          <a:xfrm>
            <a:off x="3577048" y="1191447"/>
            <a:ext cx="5034844" cy="587037"/>
          </a:xfrm>
          <a:prstGeom prst="rect">
            <a:avLst/>
          </a:prstGeom>
          <a:solidFill>
            <a:schemeClr val="accent4"/>
          </a:solidFill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1" u="sng">
                <a:solidFill>
                  <a:schemeClr val="bg1"/>
                </a:solidFill>
                <a:cs typeface="Arial" pitchFamily="34" charset="0"/>
              </a:rPr>
              <a:t>Literature Review in 2 core Topics</a:t>
            </a:r>
          </a:p>
        </p:txBody>
      </p:sp>
    </p:spTree>
    <p:extLst>
      <p:ext uri="{BB962C8B-B14F-4D97-AF65-F5344CB8AC3E}">
        <p14:creationId xmlns:p14="http://schemas.microsoft.com/office/powerpoint/2010/main" val="1031238209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Motivation: Why Government as a Platform (</a:t>
            </a:r>
            <a:r>
              <a:rPr lang="en-US" dirty="0" err="1"/>
              <a:t>GaaP</a:t>
            </a:r>
            <a:r>
              <a:rPr lang="en-US" dirty="0"/>
              <a:t>)?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© sebis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21.10.22 Kickoff Efstratios Pahis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C9FAB-BDC1-47C0-A8BB-6E12A8205D33}" type="slidenum">
              <a:rPr lang="de-DE" smtClean="0"/>
              <a:pPr/>
              <a:t>27</a:t>
            </a:fld>
            <a:endParaRPr lang="de-DE" dirty="0"/>
          </a:p>
        </p:txBody>
      </p:sp>
      <p:grpSp>
        <p:nvGrpSpPr>
          <p:cNvPr id="184" name="Gruppieren 183">
            <a:extLst>
              <a:ext uri="{FF2B5EF4-FFF2-40B4-BE49-F238E27FC236}">
                <a16:creationId xmlns:a16="http://schemas.microsoft.com/office/drawing/2014/main" id="{5BFAF3D2-180F-0631-C6FC-C04B3FF3BF0F}"/>
              </a:ext>
            </a:extLst>
          </p:cNvPr>
          <p:cNvGrpSpPr/>
          <p:nvPr/>
        </p:nvGrpSpPr>
        <p:grpSpPr>
          <a:xfrm>
            <a:off x="252454" y="1057286"/>
            <a:ext cx="3677023" cy="4482930"/>
            <a:chOff x="252454" y="1057286"/>
            <a:chExt cx="3677023" cy="4482930"/>
          </a:xfrm>
        </p:grpSpPr>
        <p:grpSp>
          <p:nvGrpSpPr>
            <p:cNvPr id="144" name="Gruppieren 143">
              <a:extLst>
                <a:ext uri="{FF2B5EF4-FFF2-40B4-BE49-F238E27FC236}">
                  <a16:creationId xmlns:a16="http://schemas.microsoft.com/office/drawing/2014/main" id="{C98B907E-573C-9AF1-D628-5428F5C2E858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252454" y="1792496"/>
              <a:ext cx="3628942" cy="3747720"/>
              <a:chOff x="375797" y="1155708"/>
              <a:chExt cx="3831227" cy="3956626"/>
            </a:xfrm>
          </p:grpSpPr>
          <p:sp>
            <p:nvSpPr>
              <p:cNvPr id="3" name="Flussdiagramm: Prozess 2">
                <a:extLst>
                  <a:ext uri="{FF2B5EF4-FFF2-40B4-BE49-F238E27FC236}">
                    <a16:creationId xmlns:a16="http://schemas.microsoft.com/office/drawing/2014/main" id="{9D2DFD0B-0502-A604-02C6-3EC95A66CAAD}"/>
                  </a:ext>
                </a:extLst>
              </p:cNvPr>
              <p:cNvSpPr/>
              <p:nvPr/>
            </p:nvSpPr>
            <p:spPr bwMode="auto">
              <a:xfrm>
                <a:off x="678632" y="1484784"/>
                <a:ext cx="919336" cy="2520280"/>
              </a:xfrm>
              <a:prstGeom prst="flowChartProcess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de-DE" dirty="0">
                  <a:solidFill>
                    <a:schemeClr val="tx1"/>
                  </a:solidFill>
                  <a:cs typeface="Arial" pitchFamily="34" charset="0"/>
                </a:endParaRPr>
              </a:p>
            </p:txBody>
          </p:sp>
          <p:sp>
            <p:nvSpPr>
              <p:cNvPr id="7" name="Flussdiagramm: Prozess 6">
                <a:extLst>
                  <a:ext uri="{FF2B5EF4-FFF2-40B4-BE49-F238E27FC236}">
                    <a16:creationId xmlns:a16="http://schemas.microsoft.com/office/drawing/2014/main" id="{ED2AB37D-FA2C-A43B-B612-5EDCBF9C6D22}"/>
                  </a:ext>
                </a:extLst>
              </p:cNvPr>
              <p:cNvSpPr/>
              <p:nvPr/>
            </p:nvSpPr>
            <p:spPr bwMode="auto">
              <a:xfrm>
                <a:off x="1983160" y="1484784"/>
                <a:ext cx="919336" cy="2520280"/>
              </a:xfrm>
              <a:prstGeom prst="flowChartProcess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de-DE" dirty="0">
                  <a:solidFill>
                    <a:schemeClr val="tx1"/>
                  </a:solidFill>
                  <a:cs typeface="Arial" pitchFamily="34" charset="0"/>
                </a:endParaRPr>
              </a:p>
            </p:txBody>
          </p:sp>
          <p:sp>
            <p:nvSpPr>
              <p:cNvPr id="8" name="Flussdiagramm: Prozess 7">
                <a:extLst>
                  <a:ext uri="{FF2B5EF4-FFF2-40B4-BE49-F238E27FC236}">
                    <a16:creationId xmlns:a16="http://schemas.microsoft.com/office/drawing/2014/main" id="{B4A2DB71-1747-D475-6608-08D99CC3070B}"/>
                  </a:ext>
                </a:extLst>
              </p:cNvPr>
              <p:cNvSpPr/>
              <p:nvPr/>
            </p:nvSpPr>
            <p:spPr bwMode="auto">
              <a:xfrm>
                <a:off x="3287688" y="1484784"/>
                <a:ext cx="919336" cy="2520280"/>
              </a:xfrm>
              <a:prstGeom prst="flowChartProcess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de-DE" dirty="0">
                  <a:solidFill>
                    <a:schemeClr val="tx1"/>
                  </a:solidFill>
                  <a:cs typeface="Arial" pitchFamily="34" charset="0"/>
                </a:endParaRPr>
              </a:p>
            </p:txBody>
          </p:sp>
          <p:pic>
            <p:nvPicPr>
              <p:cNvPr id="11" name="Grafik 10" descr="Benutzer mit einfarbiger Füllung">
                <a:extLst>
                  <a:ext uri="{FF2B5EF4-FFF2-40B4-BE49-F238E27FC236}">
                    <a16:creationId xmlns:a16="http://schemas.microsoft.com/office/drawing/2014/main" id="{1AA0966B-5E0B-B733-229F-E2F91AC6B9E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1368648" y="4506664"/>
                <a:ext cx="605670" cy="605670"/>
              </a:xfrm>
              <a:prstGeom prst="rect">
                <a:avLst/>
              </a:prstGeom>
            </p:spPr>
          </p:pic>
          <p:grpSp>
            <p:nvGrpSpPr>
              <p:cNvPr id="32" name="Gruppieren 31">
                <a:extLst>
                  <a:ext uri="{FF2B5EF4-FFF2-40B4-BE49-F238E27FC236}">
                    <a16:creationId xmlns:a16="http://schemas.microsoft.com/office/drawing/2014/main" id="{5571827B-5E30-B151-417D-C83224A7FCF2}"/>
                  </a:ext>
                </a:extLst>
              </p:cNvPr>
              <p:cNvGrpSpPr/>
              <p:nvPr/>
            </p:nvGrpSpPr>
            <p:grpSpPr>
              <a:xfrm>
                <a:off x="877248" y="1749826"/>
                <a:ext cx="522104" cy="2179490"/>
                <a:chOff x="897724" y="1749826"/>
                <a:chExt cx="522104" cy="2179490"/>
              </a:xfrm>
            </p:grpSpPr>
            <p:pic>
              <p:nvPicPr>
                <p:cNvPr id="13" name="Grafik 12" descr="Datenbank mit einfarbiger Füllung">
                  <a:extLst>
                    <a:ext uri="{FF2B5EF4-FFF2-40B4-BE49-F238E27FC236}">
                      <a16:creationId xmlns:a16="http://schemas.microsoft.com/office/drawing/2014/main" id="{0C9B1B87-0361-3FA6-CC80-7B7E8475C25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98595" y="1749826"/>
                  <a:ext cx="520363" cy="520363"/>
                </a:xfrm>
                <a:prstGeom prst="rect">
                  <a:avLst/>
                </a:prstGeom>
              </p:spPr>
            </p:pic>
            <p:pic>
              <p:nvPicPr>
                <p:cNvPr id="15" name="Grafik 14" descr="Zahnräder mit einfarbiger Füllung">
                  <a:extLst>
                    <a:ext uri="{FF2B5EF4-FFF2-40B4-BE49-F238E27FC236}">
                      <a16:creationId xmlns:a16="http://schemas.microsoft.com/office/drawing/2014/main" id="{818EEFFD-0B50-D6E0-E4FA-3D43668AF95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8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98595" y="2579390"/>
                  <a:ext cx="520363" cy="520363"/>
                </a:xfrm>
                <a:prstGeom prst="rect">
                  <a:avLst/>
                </a:prstGeom>
              </p:spPr>
            </p:pic>
            <p:pic>
              <p:nvPicPr>
                <p:cNvPr id="19" name="Grafik 18" descr="Internet mit einfarbiger Füllung">
                  <a:extLst>
                    <a:ext uri="{FF2B5EF4-FFF2-40B4-BE49-F238E27FC236}">
                      <a16:creationId xmlns:a16="http://schemas.microsoft.com/office/drawing/2014/main" id="{0FB4E0FA-0742-A152-AA70-54A193D10A8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1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97724" y="3408954"/>
                  <a:ext cx="522104" cy="520362"/>
                </a:xfrm>
                <a:prstGeom prst="rect">
                  <a:avLst/>
                </a:prstGeom>
              </p:spPr>
            </p:pic>
          </p:grpSp>
          <p:pic>
            <p:nvPicPr>
              <p:cNvPr id="21" name="Grafik 20" descr="Bank mit einfarbiger Füllung">
                <a:extLst>
                  <a:ext uri="{FF2B5EF4-FFF2-40B4-BE49-F238E27FC236}">
                    <a16:creationId xmlns:a16="http://schemas.microsoft.com/office/drawing/2014/main" id="{5B570D90-2C3E-3F47-A1B8-2F9B79A1F31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p:blipFill>
            <p:spPr>
              <a:xfrm>
                <a:off x="1680325" y="1155708"/>
                <a:ext cx="605670" cy="605670"/>
              </a:xfrm>
              <a:prstGeom prst="rect">
                <a:avLst/>
              </a:prstGeom>
            </p:spPr>
          </p:pic>
          <p:pic>
            <p:nvPicPr>
              <p:cNvPr id="22" name="Grafik 21" descr="Bank mit einfarbiger Füllung">
                <a:extLst>
                  <a:ext uri="{FF2B5EF4-FFF2-40B4-BE49-F238E27FC236}">
                    <a16:creationId xmlns:a16="http://schemas.microsoft.com/office/drawing/2014/main" id="{50551DDA-EE53-0689-A70D-788E0BE04D9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p:blipFill>
            <p:spPr>
              <a:xfrm>
                <a:off x="2984853" y="1155708"/>
                <a:ext cx="605670" cy="605670"/>
              </a:xfrm>
              <a:prstGeom prst="rect">
                <a:avLst/>
              </a:prstGeom>
            </p:spPr>
          </p:pic>
          <p:pic>
            <p:nvPicPr>
              <p:cNvPr id="23" name="Grafik 22" descr="Bank mit einfarbiger Füllung">
                <a:extLst>
                  <a:ext uri="{FF2B5EF4-FFF2-40B4-BE49-F238E27FC236}">
                    <a16:creationId xmlns:a16="http://schemas.microsoft.com/office/drawing/2014/main" id="{59FDF096-55C6-C386-6EEB-44C552B7DCB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p:blipFill>
            <p:spPr>
              <a:xfrm>
                <a:off x="375797" y="1155708"/>
                <a:ext cx="605670" cy="605670"/>
              </a:xfrm>
              <a:prstGeom prst="rect">
                <a:avLst/>
              </a:prstGeom>
            </p:spPr>
          </p:pic>
          <p:pic>
            <p:nvPicPr>
              <p:cNvPr id="30" name="Grafik 29" descr="Benutzer mit einfarbiger Füllung">
                <a:extLst>
                  <a:ext uri="{FF2B5EF4-FFF2-40B4-BE49-F238E27FC236}">
                    <a16:creationId xmlns:a16="http://schemas.microsoft.com/office/drawing/2014/main" id="{CFCC5C68-33CA-DAE6-21DC-C3661E24BC0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2174495" y="4506664"/>
                <a:ext cx="605670" cy="605670"/>
              </a:xfrm>
              <a:prstGeom prst="rect">
                <a:avLst/>
              </a:prstGeom>
            </p:spPr>
          </p:pic>
          <p:pic>
            <p:nvPicPr>
              <p:cNvPr id="31" name="Grafik 30" descr="Benutzer mit einfarbiger Füllung">
                <a:extLst>
                  <a:ext uri="{FF2B5EF4-FFF2-40B4-BE49-F238E27FC236}">
                    <a16:creationId xmlns:a16="http://schemas.microsoft.com/office/drawing/2014/main" id="{F79F7966-FB93-31BB-8617-1D0AC0F5851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2984853" y="4506664"/>
                <a:ext cx="605670" cy="605670"/>
              </a:xfrm>
              <a:prstGeom prst="rect">
                <a:avLst/>
              </a:prstGeom>
            </p:spPr>
          </p:pic>
          <p:cxnSp>
            <p:nvCxnSpPr>
              <p:cNvPr id="37" name="Gerade Verbindung mit Pfeil 36">
                <a:extLst>
                  <a:ext uri="{FF2B5EF4-FFF2-40B4-BE49-F238E27FC236}">
                    <a16:creationId xmlns:a16="http://schemas.microsoft.com/office/drawing/2014/main" id="{E00B9653-0D3E-8867-E40A-D497CA4A9CDC}"/>
                  </a:ext>
                </a:extLst>
              </p:cNvPr>
              <p:cNvCxnSpPr>
                <a:cxnSpLocks/>
                <a:stCxn id="13" idx="2"/>
                <a:endCxn id="15" idx="0"/>
              </p:cNvCxnSpPr>
              <p:nvPr/>
            </p:nvCxnSpPr>
            <p:spPr bwMode="auto">
              <a:xfrm>
                <a:off x="1138301" y="2270189"/>
                <a:ext cx="0" cy="309201"/>
              </a:xfrm>
              <a:prstGeom prst="straightConnector1">
                <a:avLst/>
              </a:prstGeom>
              <a:ln>
                <a:headEnd type="triangle" w="med" len="med"/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0" name="Gerade Verbindung mit Pfeil 39">
                <a:extLst>
                  <a:ext uri="{FF2B5EF4-FFF2-40B4-BE49-F238E27FC236}">
                    <a16:creationId xmlns:a16="http://schemas.microsoft.com/office/drawing/2014/main" id="{1A24A2D9-C793-1563-E4DD-9DD3C1F40D92}"/>
                  </a:ext>
                </a:extLst>
              </p:cNvPr>
              <p:cNvCxnSpPr>
                <a:cxnSpLocks/>
                <a:stCxn id="15" idx="2"/>
                <a:endCxn id="19" idx="0"/>
              </p:cNvCxnSpPr>
              <p:nvPr/>
            </p:nvCxnSpPr>
            <p:spPr bwMode="auto">
              <a:xfrm flipH="1">
                <a:off x="1138300" y="3099753"/>
                <a:ext cx="1" cy="309201"/>
              </a:xfrm>
              <a:prstGeom prst="straightConnector1">
                <a:avLst/>
              </a:prstGeom>
              <a:ln>
                <a:headEnd type="triangle" w="med" len="med"/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80" name="Gruppieren 79">
                <a:extLst>
                  <a:ext uri="{FF2B5EF4-FFF2-40B4-BE49-F238E27FC236}">
                    <a16:creationId xmlns:a16="http://schemas.microsoft.com/office/drawing/2014/main" id="{35B19195-027F-339C-2B1F-1E8BF34CD8E4}"/>
                  </a:ext>
                </a:extLst>
              </p:cNvPr>
              <p:cNvGrpSpPr/>
              <p:nvPr/>
            </p:nvGrpSpPr>
            <p:grpSpPr>
              <a:xfrm>
                <a:off x="2181776" y="1749826"/>
                <a:ext cx="522104" cy="2179490"/>
                <a:chOff x="897724" y="1749826"/>
                <a:chExt cx="522104" cy="2179490"/>
              </a:xfrm>
            </p:grpSpPr>
            <p:pic>
              <p:nvPicPr>
                <p:cNvPr id="81" name="Grafik 80" descr="Datenbank mit einfarbiger Füllung">
                  <a:extLst>
                    <a:ext uri="{FF2B5EF4-FFF2-40B4-BE49-F238E27FC236}">
                      <a16:creationId xmlns:a16="http://schemas.microsoft.com/office/drawing/2014/main" id="{F6907921-B909-B440-8F61-8C2C6DFC1E5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98595" y="1749826"/>
                  <a:ext cx="520363" cy="520363"/>
                </a:xfrm>
                <a:prstGeom prst="rect">
                  <a:avLst/>
                </a:prstGeom>
              </p:spPr>
            </p:pic>
            <p:pic>
              <p:nvPicPr>
                <p:cNvPr id="82" name="Grafik 81" descr="Zahnräder mit einfarbiger Füllung">
                  <a:extLst>
                    <a:ext uri="{FF2B5EF4-FFF2-40B4-BE49-F238E27FC236}">
                      <a16:creationId xmlns:a16="http://schemas.microsoft.com/office/drawing/2014/main" id="{879BC798-0B23-8F0C-8F9A-E9009D7B05E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8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98595" y="2579390"/>
                  <a:ext cx="520363" cy="520363"/>
                </a:xfrm>
                <a:prstGeom prst="rect">
                  <a:avLst/>
                </a:prstGeom>
              </p:spPr>
            </p:pic>
            <p:pic>
              <p:nvPicPr>
                <p:cNvPr id="83" name="Grafik 82" descr="Internet mit einfarbiger Füllung">
                  <a:extLst>
                    <a:ext uri="{FF2B5EF4-FFF2-40B4-BE49-F238E27FC236}">
                      <a16:creationId xmlns:a16="http://schemas.microsoft.com/office/drawing/2014/main" id="{AB53272C-4857-616C-FF74-C8782E20AD6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1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97724" y="3408954"/>
                  <a:ext cx="522104" cy="520362"/>
                </a:xfrm>
                <a:prstGeom prst="rect">
                  <a:avLst/>
                </a:prstGeom>
              </p:spPr>
            </p:pic>
          </p:grpSp>
          <p:grpSp>
            <p:nvGrpSpPr>
              <p:cNvPr id="84" name="Gruppieren 83">
                <a:extLst>
                  <a:ext uri="{FF2B5EF4-FFF2-40B4-BE49-F238E27FC236}">
                    <a16:creationId xmlns:a16="http://schemas.microsoft.com/office/drawing/2014/main" id="{BA6516C1-D30B-308F-01A4-9E8CF780E916}"/>
                  </a:ext>
                </a:extLst>
              </p:cNvPr>
              <p:cNvGrpSpPr/>
              <p:nvPr/>
            </p:nvGrpSpPr>
            <p:grpSpPr>
              <a:xfrm>
                <a:off x="3486304" y="1749826"/>
                <a:ext cx="522104" cy="2179490"/>
                <a:chOff x="897724" y="1749826"/>
                <a:chExt cx="522104" cy="2179490"/>
              </a:xfrm>
            </p:grpSpPr>
            <p:pic>
              <p:nvPicPr>
                <p:cNvPr id="85" name="Grafik 84" descr="Datenbank mit einfarbiger Füllung">
                  <a:extLst>
                    <a:ext uri="{FF2B5EF4-FFF2-40B4-BE49-F238E27FC236}">
                      <a16:creationId xmlns:a16="http://schemas.microsoft.com/office/drawing/2014/main" id="{2ED00158-AFDD-2DF1-B9C3-704602EEA18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98595" y="1749826"/>
                  <a:ext cx="520363" cy="520363"/>
                </a:xfrm>
                <a:prstGeom prst="rect">
                  <a:avLst/>
                </a:prstGeom>
              </p:spPr>
            </p:pic>
            <p:pic>
              <p:nvPicPr>
                <p:cNvPr id="86" name="Grafik 85" descr="Zahnräder mit einfarbiger Füllung">
                  <a:extLst>
                    <a:ext uri="{FF2B5EF4-FFF2-40B4-BE49-F238E27FC236}">
                      <a16:creationId xmlns:a16="http://schemas.microsoft.com/office/drawing/2014/main" id="{AD2634FC-BAEE-2453-D0CC-24501510F30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8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98595" y="2579390"/>
                  <a:ext cx="520363" cy="520363"/>
                </a:xfrm>
                <a:prstGeom prst="rect">
                  <a:avLst/>
                </a:prstGeom>
              </p:spPr>
            </p:pic>
            <p:pic>
              <p:nvPicPr>
                <p:cNvPr id="87" name="Grafik 86" descr="Internet mit einfarbiger Füllung">
                  <a:extLst>
                    <a:ext uri="{FF2B5EF4-FFF2-40B4-BE49-F238E27FC236}">
                      <a16:creationId xmlns:a16="http://schemas.microsoft.com/office/drawing/2014/main" id="{C897F9FC-CB19-7254-F394-17A39B8F42C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1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97724" y="3408954"/>
                  <a:ext cx="522104" cy="520362"/>
                </a:xfrm>
                <a:prstGeom prst="rect">
                  <a:avLst/>
                </a:prstGeom>
              </p:spPr>
            </p:pic>
          </p:grpSp>
          <p:cxnSp>
            <p:nvCxnSpPr>
              <p:cNvPr id="88" name="Gerade Verbindung mit Pfeil 87">
                <a:extLst>
                  <a:ext uri="{FF2B5EF4-FFF2-40B4-BE49-F238E27FC236}">
                    <a16:creationId xmlns:a16="http://schemas.microsoft.com/office/drawing/2014/main" id="{074D2AD1-0A22-1E83-9AE1-00D4CD3CB0F8}"/>
                  </a:ext>
                </a:extLst>
              </p:cNvPr>
              <p:cNvCxnSpPr>
                <a:cxnSpLocks/>
                <a:stCxn id="81" idx="2"/>
                <a:endCxn id="82" idx="0"/>
              </p:cNvCxnSpPr>
              <p:nvPr/>
            </p:nvCxnSpPr>
            <p:spPr bwMode="auto">
              <a:xfrm>
                <a:off x="2442829" y="2270189"/>
                <a:ext cx="0" cy="309201"/>
              </a:xfrm>
              <a:prstGeom prst="straightConnector1">
                <a:avLst/>
              </a:prstGeom>
              <a:ln>
                <a:headEnd type="triangle" w="med" len="med"/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1" name="Gerade Verbindung mit Pfeil 90">
                <a:extLst>
                  <a:ext uri="{FF2B5EF4-FFF2-40B4-BE49-F238E27FC236}">
                    <a16:creationId xmlns:a16="http://schemas.microsoft.com/office/drawing/2014/main" id="{4D6C04E6-45D6-44E7-3C42-3A02D2E95C6E}"/>
                  </a:ext>
                </a:extLst>
              </p:cNvPr>
              <p:cNvCxnSpPr>
                <a:cxnSpLocks/>
                <a:stCxn id="85" idx="2"/>
                <a:endCxn id="86" idx="0"/>
              </p:cNvCxnSpPr>
              <p:nvPr/>
            </p:nvCxnSpPr>
            <p:spPr bwMode="auto">
              <a:xfrm>
                <a:off x="3747357" y="2270189"/>
                <a:ext cx="0" cy="309201"/>
              </a:xfrm>
              <a:prstGeom prst="straightConnector1">
                <a:avLst/>
              </a:prstGeom>
              <a:ln>
                <a:headEnd type="triangle" w="med" len="med"/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4" name="Gerade Verbindung mit Pfeil 93">
                <a:extLst>
                  <a:ext uri="{FF2B5EF4-FFF2-40B4-BE49-F238E27FC236}">
                    <a16:creationId xmlns:a16="http://schemas.microsoft.com/office/drawing/2014/main" id="{501FAD7D-C688-1093-E0E0-BB4C883809E2}"/>
                  </a:ext>
                </a:extLst>
              </p:cNvPr>
              <p:cNvCxnSpPr>
                <a:cxnSpLocks/>
                <a:stCxn id="86" idx="2"/>
                <a:endCxn id="87" idx="0"/>
              </p:cNvCxnSpPr>
              <p:nvPr/>
            </p:nvCxnSpPr>
            <p:spPr bwMode="auto">
              <a:xfrm flipH="1">
                <a:off x="3747356" y="3099753"/>
                <a:ext cx="1" cy="309201"/>
              </a:xfrm>
              <a:prstGeom prst="straightConnector1">
                <a:avLst/>
              </a:prstGeom>
              <a:ln>
                <a:headEnd type="triangle" w="med" len="med"/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7" name="Gerade Verbindung mit Pfeil 96">
                <a:extLst>
                  <a:ext uri="{FF2B5EF4-FFF2-40B4-BE49-F238E27FC236}">
                    <a16:creationId xmlns:a16="http://schemas.microsoft.com/office/drawing/2014/main" id="{E2D68821-6C08-7658-ACC6-8F454C009D80}"/>
                  </a:ext>
                </a:extLst>
              </p:cNvPr>
              <p:cNvCxnSpPr>
                <a:cxnSpLocks/>
                <a:stCxn id="82" idx="2"/>
                <a:endCxn id="83" idx="0"/>
              </p:cNvCxnSpPr>
              <p:nvPr/>
            </p:nvCxnSpPr>
            <p:spPr bwMode="auto">
              <a:xfrm flipH="1">
                <a:off x="2442828" y="3099753"/>
                <a:ext cx="1" cy="309201"/>
              </a:xfrm>
              <a:prstGeom prst="straightConnector1">
                <a:avLst/>
              </a:prstGeom>
              <a:ln>
                <a:headEnd type="triangle" w="med" len="med"/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0" name="Gerade Verbindung mit Pfeil 99">
                <a:extLst>
                  <a:ext uri="{FF2B5EF4-FFF2-40B4-BE49-F238E27FC236}">
                    <a16:creationId xmlns:a16="http://schemas.microsoft.com/office/drawing/2014/main" id="{865EC0BA-4BFB-435E-EC62-C2A1DE8A69EF}"/>
                  </a:ext>
                </a:extLst>
              </p:cNvPr>
              <p:cNvCxnSpPr>
                <a:cxnSpLocks/>
                <a:stCxn id="19" idx="2"/>
                <a:endCxn id="11" idx="0"/>
              </p:cNvCxnSpPr>
              <p:nvPr/>
            </p:nvCxnSpPr>
            <p:spPr bwMode="auto">
              <a:xfrm>
                <a:off x="1138300" y="3929316"/>
                <a:ext cx="533183" cy="577348"/>
              </a:xfrm>
              <a:prstGeom prst="straightConnector1">
                <a:avLst/>
              </a:prstGeom>
              <a:ln>
                <a:headEnd type="triangle" w="med" len="med"/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3" name="Gerade Verbindung mit Pfeil 102">
                <a:extLst>
                  <a:ext uri="{FF2B5EF4-FFF2-40B4-BE49-F238E27FC236}">
                    <a16:creationId xmlns:a16="http://schemas.microsoft.com/office/drawing/2014/main" id="{C4063AE6-1292-3326-7854-CAFD19F70683}"/>
                  </a:ext>
                </a:extLst>
              </p:cNvPr>
              <p:cNvCxnSpPr>
                <a:cxnSpLocks/>
                <a:stCxn id="83" idx="2"/>
                <a:endCxn id="11" idx="0"/>
              </p:cNvCxnSpPr>
              <p:nvPr/>
            </p:nvCxnSpPr>
            <p:spPr bwMode="auto">
              <a:xfrm flipH="1">
                <a:off x="1671483" y="3929316"/>
                <a:ext cx="771345" cy="577348"/>
              </a:xfrm>
              <a:prstGeom prst="straightConnector1">
                <a:avLst/>
              </a:prstGeom>
              <a:ln>
                <a:headEnd type="triangle" w="med" len="med"/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9" name="Gerade Verbindung mit Pfeil 108">
                <a:extLst>
                  <a:ext uri="{FF2B5EF4-FFF2-40B4-BE49-F238E27FC236}">
                    <a16:creationId xmlns:a16="http://schemas.microsoft.com/office/drawing/2014/main" id="{D846B5ED-38C2-A3BC-B622-DD20C9E91A76}"/>
                  </a:ext>
                </a:extLst>
              </p:cNvPr>
              <p:cNvCxnSpPr>
                <a:cxnSpLocks/>
                <a:stCxn id="83" idx="2"/>
                <a:endCxn id="30" idx="0"/>
              </p:cNvCxnSpPr>
              <p:nvPr/>
            </p:nvCxnSpPr>
            <p:spPr bwMode="auto">
              <a:xfrm>
                <a:off x="2442828" y="3929316"/>
                <a:ext cx="34502" cy="577348"/>
              </a:xfrm>
              <a:prstGeom prst="straightConnector1">
                <a:avLst/>
              </a:prstGeom>
              <a:ln>
                <a:headEnd type="triangle" w="med" len="med"/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3" name="Gerade Verbindung mit Pfeil 112">
                <a:extLst>
                  <a:ext uri="{FF2B5EF4-FFF2-40B4-BE49-F238E27FC236}">
                    <a16:creationId xmlns:a16="http://schemas.microsoft.com/office/drawing/2014/main" id="{E9C535DF-9B8C-75F6-FD3D-DDD781A13537}"/>
                  </a:ext>
                </a:extLst>
              </p:cNvPr>
              <p:cNvCxnSpPr>
                <a:cxnSpLocks/>
                <a:stCxn id="83" idx="2"/>
                <a:endCxn id="31" idx="0"/>
              </p:cNvCxnSpPr>
              <p:nvPr/>
            </p:nvCxnSpPr>
            <p:spPr bwMode="auto">
              <a:xfrm>
                <a:off x="2442828" y="3929316"/>
                <a:ext cx="844860" cy="577348"/>
              </a:xfrm>
              <a:prstGeom prst="straightConnector1">
                <a:avLst/>
              </a:prstGeom>
              <a:ln>
                <a:headEnd type="triangle" w="med" len="med"/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6" name="Gerade Verbindung mit Pfeil 115">
                <a:extLst>
                  <a:ext uri="{FF2B5EF4-FFF2-40B4-BE49-F238E27FC236}">
                    <a16:creationId xmlns:a16="http://schemas.microsoft.com/office/drawing/2014/main" id="{9A4A4006-DCB0-022B-E409-CF40F993FA9D}"/>
                  </a:ext>
                </a:extLst>
              </p:cNvPr>
              <p:cNvCxnSpPr>
                <a:cxnSpLocks/>
                <a:stCxn id="87" idx="2"/>
                <a:endCxn id="31" idx="0"/>
              </p:cNvCxnSpPr>
              <p:nvPr/>
            </p:nvCxnSpPr>
            <p:spPr bwMode="auto">
              <a:xfrm flipH="1">
                <a:off x="3287688" y="3929316"/>
                <a:ext cx="459668" cy="577348"/>
              </a:xfrm>
              <a:prstGeom prst="straightConnector1">
                <a:avLst/>
              </a:prstGeom>
              <a:ln>
                <a:headEnd type="triangle" w="med" len="med"/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9" name="Gerade Verbindung mit Pfeil 118">
                <a:extLst>
                  <a:ext uri="{FF2B5EF4-FFF2-40B4-BE49-F238E27FC236}">
                    <a16:creationId xmlns:a16="http://schemas.microsoft.com/office/drawing/2014/main" id="{A6DE3F54-7EFA-A8DC-66F3-BD84C8AE2E71}"/>
                  </a:ext>
                </a:extLst>
              </p:cNvPr>
              <p:cNvCxnSpPr>
                <a:cxnSpLocks/>
                <a:stCxn id="87" idx="2"/>
                <a:endCxn id="30" idx="0"/>
              </p:cNvCxnSpPr>
              <p:nvPr/>
            </p:nvCxnSpPr>
            <p:spPr bwMode="auto">
              <a:xfrm flipH="1">
                <a:off x="2477330" y="3929316"/>
                <a:ext cx="1270026" cy="577348"/>
              </a:xfrm>
              <a:prstGeom prst="straightConnector1">
                <a:avLst/>
              </a:prstGeom>
              <a:ln>
                <a:headEnd type="triangle" w="med" len="med"/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2" name="Gerade Verbindung mit Pfeil 121">
                <a:extLst>
                  <a:ext uri="{FF2B5EF4-FFF2-40B4-BE49-F238E27FC236}">
                    <a16:creationId xmlns:a16="http://schemas.microsoft.com/office/drawing/2014/main" id="{0280B230-6F14-C516-A861-8CC938508E1B}"/>
                  </a:ext>
                </a:extLst>
              </p:cNvPr>
              <p:cNvCxnSpPr>
                <a:cxnSpLocks/>
                <a:stCxn id="19" idx="2"/>
                <a:endCxn id="30" idx="0"/>
              </p:cNvCxnSpPr>
              <p:nvPr/>
            </p:nvCxnSpPr>
            <p:spPr bwMode="auto">
              <a:xfrm>
                <a:off x="1138300" y="3929316"/>
                <a:ext cx="1339030" cy="577348"/>
              </a:xfrm>
              <a:prstGeom prst="straightConnector1">
                <a:avLst/>
              </a:prstGeom>
              <a:ln>
                <a:headEnd type="triangle" w="med" len="med"/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9" name="Gerade Verbindung mit Pfeil 128">
                <a:extLst>
                  <a:ext uri="{FF2B5EF4-FFF2-40B4-BE49-F238E27FC236}">
                    <a16:creationId xmlns:a16="http://schemas.microsoft.com/office/drawing/2014/main" id="{75D16C95-E6B1-404D-62F3-B0CDFB4B08B1}"/>
                  </a:ext>
                </a:extLst>
              </p:cNvPr>
              <p:cNvCxnSpPr>
                <a:cxnSpLocks/>
                <a:stCxn id="82" idx="1"/>
                <a:endCxn id="19" idx="3"/>
              </p:cNvCxnSpPr>
              <p:nvPr/>
            </p:nvCxnSpPr>
            <p:spPr bwMode="auto">
              <a:xfrm flipH="1">
                <a:off x="1399352" y="2839572"/>
                <a:ext cx="783295" cy="829563"/>
              </a:xfrm>
              <a:prstGeom prst="straightConnector1">
                <a:avLst/>
              </a:prstGeom>
              <a:ln>
                <a:headEnd type="triangle" w="med" len="med"/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2" name="Gerade Verbindung mit Pfeil 131">
                <a:extLst>
                  <a:ext uri="{FF2B5EF4-FFF2-40B4-BE49-F238E27FC236}">
                    <a16:creationId xmlns:a16="http://schemas.microsoft.com/office/drawing/2014/main" id="{A7C5E315-12E3-45D9-E40E-9DCED234DE8C}"/>
                  </a:ext>
                </a:extLst>
              </p:cNvPr>
              <p:cNvCxnSpPr>
                <a:cxnSpLocks/>
                <a:stCxn id="83" idx="1"/>
                <a:endCxn id="15" idx="3"/>
              </p:cNvCxnSpPr>
              <p:nvPr/>
            </p:nvCxnSpPr>
            <p:spPr bwMode="auto">
              <a:xfrm flipH="1" flipV="1">
                <a:off x="1398482" y="2839572"/>
                <a:ext cx="783294" cy="829563"/>
              </a:xfrm>
              <a:prstGeom prst="straightConnector1">
                <a:avLst/>
              </a:prstGeom>
              <a:ln>
                <a:headEnd type="triangle" w="med" len="med"/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5" name="Gerade Verbindung mit Pfeil 134">
                <a:extLst>
                  <a:ext uri="{FF2B5EF4-FFF2-40B4-BE49-F238E27FC236}">
                    <a16:creationId xmlns:a16="http://schemas.microsoft.com/office/drawing/2014/main" id="{960E1A21-266D-CB2E-5269-35389034F792}"/>
                  </a:ext>
                </a:extLst>
              </p:cNvPr>
              <p:cNvCxnSpPr>
                <a:cxnSpLocks/>
                <a:stCxn id="83" idx="3"/>
                <a:endCxn id="86" idx="1"/>
              </p:cNvCxnSpPr>
              <p:nvPr/>
            </p:nvCxnSpPr>
            <p:spPr bwMode="auto">
              <a:xfrm flipV="1">
                <a:off x="2703880" y="2839572"/>
                <a:ext cx="783295" cy="829563"/>
              </a:xfrm>
              <a:prstGeom prst="straightConnector1">
                <a:avLst/>
              </a:prstGeom>
              <a:ln>
                <a:headEnd type="triangle" w="med" len="med"/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8" name="Gerade Verbindung mit Pfeil 137">
                <a:extLst>
                  <a:ext uri="{FF2B5EF4-FFF2-40B4-BE49-F238E27FC236}">
                    <a16:creationId xmlns:a16="http://schemas.microsoft.com/office/drawing/2014/main" id="{159B5B82-44EE-0FA0-8B44-2174C13182E4}"/>
                  </a:ext>
                </a:extLst>
              </p:cNvPr>
              <p:cNvCxnSpPr>
                <a:cxnSpLocks/>
                <a:stCxn id="87" idx="1"/>
                <a:endCxn id="82" idx="3"/>
              </p:cNvCxnSpPr>
              <p:nvPr/>
            </p:nvCxnSpPr>
            <p:spPr bwMode="auto">
              <a:xfrm flipH="1" flipV="1">
                <a:off x="2703010" y="2839572"/>
                <a:ext cx="783294" cy="829563"/>
              </a:xfrm>
              <a:prstGeom prst="straightConnector1">
                <a:avLst/>
              </a:prstGeom>
              <a:ln>
                <a:headEnd type="triangle" w="med" len="med"/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82" name="Textfeld 181">
              <a:extLst>
                <a:ext uri="{FF2B5EF4-FFF2-40B4-BE49-F238E27FC236}">
                  <a16:creationId xmlns:a16="http://schemas.microsoft.com/office/drawing/2014/main" id="{0D40B3EB-AAE6-9796-3B4B-46AFFF3BC192}"/>
                </a:ext>
              </a:extLst>
            </p:cNvPr>
            <p:cNvSpPr txBox="1"/>
            <p:nvPr/>
          </p:nvSpPr>
          <p:spPr>
            <a:xfrm>
              <a:off x="523899" y="1057286"/>
              <a:ext cx="3405578" cy="64633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de-DE" b="1" dirty="0">
                  <a:latin typeface="Arial" pitchFamily="34" charset="0"/>
                </a:rPr>
                <a:t>Silo-</a:t>
              </a:r>
              <a:r>
                <a:rPr lang="de-DE" b="1" dirty="0" err="1">
                  <a:latin typeface="Arial" pitchFamily="34" charset="0"/>
                </a:rPr>
                <a:t>Oriented</a:t>
              </a:r>
              <a:r>
                <a:rPr lang="de-DE" b="1" dirty="0">
                  <a:latin typeface="Arial" pitchFamily="34" charset="0"/>
                </a:rPr>
                <a:t> Architecture in </a:t>
              </a:r>
              <a:r>
                <a:rPr lang="de-DE" b="1" dirty="0" err="1">
                  <a:latin typeface="Arial" pitchFamily="34" charset="0"/>
                </a:rPr>
                <a:t>public</a:t>
              </a:r>
              <a:r>
                <a:rPr lang="de-DE" b="1" dirty="0">
                  <a:latin typeface="Arial" pitchFamily="34" charset="0"/>
                </a:rPr>
                <a:t> </a:t>
              </a:r>
              <a:r>
                <a:rPr lang="de-DE" b="1" dirty="0" err="1">
                  <a:latin typeface="Arial" pitchFamily="34" charset="0"/>
                </a:rPr>
                <a:t>sector</a:t>
              </a:r>
              <a:endParaRPr lang="de-DE" b="1" dirty="0">
                <a:latin typeface="Arial" pitchFamily="34" charset="0"/>
              </a:endParaRPr>
            </a:p>
          </p:txBody>
        </p:sp>
      </p:grpSp>
      <p:grpSp>
        <p:nvGrpSpPr>
          <p:cNvPr id="59" name="Gruppieren 58">
            <a:extLst>
              <a:ext uri="{FF2B5EF4-FFF2-40B4-BE49-F238E27FC236}">
                <a16:creationId xmlns:a16="http://schemas.microsoft.com/office/drawing/2014/main" id="{00D5FFA3-BB46-6D02-81C9-80C13691EE38}"/>
              </a:ext>
            </a:extLst>
          </p:cNvPr>
          <p:cNvGrpSpPr/>
          <p:nvPr/>
        </p:nvGrpSpPr>
        <p:grpSpPr>
          <a:xfrm>
            <a:off x="4561568" y="2571523"/>
            <a:ext cx="3068864" cy="2338033"/>
            <a:chOff x="4254486" y="2571523"/>
            <a:chExt cx="3068864" cy="2338033"/>
          </a:xfrm>
        </p:grpSpPr>
        <p:sp>
          <p:nvSpPr>
            <p:cNvPr id="179" name="Pfeil nach rechts 66">
              <a:extLst>
                <a:ext uri="{FF2B5EF4-FFF2-40B4-BE49-F238E27FC236}">
                  <a16:creationId xmlns:a16="http://schemas.microsoft.com/office/drawing/2014/main" id="{27433B56-597E-0719-F275-BD8F1352F646}"/>
                </a:ext>
              </a:extLst>
            </p:cNvPr>
            <p:cNvSpPr/>
            <p:nvPr/>
          </p:nvSpPr>
          <p:spPr bwMode="auto">
            <a:xfrm>
              <a:off x="4254486" y="2571523"/>
              <a:ext cx="3068864" cy="984028"/>
            </a:xfrm>
            <a:prstGeom prst="rightArrow">
              <a:avLst/>
            </a:prstGeom>
            <a:solidFill>
              <a:schemeClr val="accent4">
                <a:lumMod val="90000"/>
                <a:lumOff val="10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0" hangingPunct="0"/>
              <a:r>
                <a:rPr lang="en-US" b="1" dirty="0" err="1">
                  <a:solidFill>
                    <a:schemeClr val="bg1"/>
                  </a:solidFill>
                  <a:cs typeface="Arial" pitchFamily="34" charset="0"/>
                </a:rPr>
                <a:t>Platformization</a:t>
              </a:r>
              <a:endParaRPr lang="en-US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pic>
          <p:nvPicPr>
            <p:cNvPr id="43" name="Grafik 42" descr="Fragezeichen mit einfarbiger Füllung">
              <a:extLst>
                <a:ext uri="{FF2B5EF4-FFF2-40B4-BE49-F238E27FC236}">
                  <a16:creationId xmlns:a16="http://schemas.microsoft.com/office/drawing/2014/main" id="{1EFEBF65-2805-38E6-7988-94FEAAC5DE46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5308108" y="4062980"/>
              <a:ext cx="793923" cy="846576"/>
            </a:xfrm>
            <a:prstGeom prst="rect">
              <a:avLst/>
            </a:prstGeom>
          </p:spPr>
        </p:pic>
        <p:sp>
          <p:nvSpPr>
            <p:cNvPr id="10" name="Textfeld 9">
              <a:extLst>
                <a:ext uri="{FF2B5EF4-FFF2-40B4-BE49-F238E27FC236}">
                  <a16:creationId xmlns:a16="http://schemas.microsoft.com/office/drawing/2014/main" id="{0B793A76-109A-68C9-9CC9-91F55C0597D8}"/>
                </a:ext>
              </a:extLst>
            </p:cNvPr>
            <p:cNvSpPr txBox="1"/>
            <p:nvPr/>
          </p:nvSpPr>
          <p:spPr>
            <a:xfrm>
              <a:off x="4404730" y="3432876"/>
              <a:ext cx="2768377" cy="64633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de-DE" b="1" dirty="0" err="1">
                  <a:latin typeface="Arial" pitchFamily="34" charset="0"/>
                </a:rPr>
                <a:t>Where</a:t>
              </a:r>
              <a:r>
                <a:rPr lang="de-DE" b="1" dirty="0">
                  <a:latin typeface="Arial" pitchFamily="34" charset="0"/>
                </a:rPr>
                <a:t> and </a:t>
              </a:r>
              <a:r>
                <a:rPr lang="de-DE" b="1" dirty="0" err="1">
                  <a:latin typeface="Arial" pitchFamily="34" charset="0"/>
                </a:rPr>
                <a:t>how</a:t>
              </a:r>
              <a:r>
                <a:rPr lang="de-DE" b="1" dirty="0">
                  <a:latin typeface="Arial" pitchFamily="34" charset="0"/>
                </a:rPr>
                <a:t> </a:t>
              </a:r>
              <a:r>
                <a:rPr lang="de-DE" b="1" dirty="0" err="1">
                  <a:latin typeface="Arial" pitchFamily="34" charset="0"/>
                </a:rPr>
                <a:t>to</a:t>
              </a:r>
              <a:r>
                <a:rPr lang="de-DE" b="1" dirty="0">
                  <a:latin typeface="Arial" pitchFamily="34" charset="0"/>
                </a:rPr>
                <a:t> </a:t>
              </a:r>
              <a:r>
                <a:rPr lang="de-DE" b="1" dirty="0" err="1">
                  <a:latin typeface="Arial" pitchFamily="34" charset="0"/>
                </a:rPr>
                <a:t>start</a:t>
              </a:r>
              <a:r>
                <a:rPr lang="de-DE" b="1" dirty="0">
                  <a:latin typeface="Arial" pitchFamily="34" charset="0"/>
                </a:rPr>
                <a:t>?</a:t>
              </a:r>
            </a:p>
          </p:txBody>
        </p:sp>
      </p:grpSp>
      <p:sp>
        <p:nvSpPr>
          <p:cNvPr id="9" name="Textfeld 8">
            <a:extLst>
              <a:ext uri="{FF2B5EF4-FFF2-40B4-BE49-F238E27FC236}">
                <a16:creationId xmlns:a16="http://schemas.microsoft.com/office/drawing/2014/main" id="{DF256B0F-3397-DA3B-E1AD-602C1FA079FD}"/>
              </a:ext>
            </a:extLst>
          </p:cNvPr>
          <p:cNvSpPr txBox="1"/>
          <p:nvPr/>
        </p:nvSpPr>
        <p:spPr>
          <a:xfrm>
            <a:off x="556629" y="2104197"/>
            <a:ext cx="211261" cy="24006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1000" b="1" dirty="0">
                <a:latin typeface="Arial" pitchFamily="34" charset="0"/>
              </a:rPr>
              <a:t>Führungszeugnis</a:t>
            </a:r>
          </a:p>
        </p:txBody>
      </p:sp>
      <p:pic>
        <p:nvPicPr>
          <p:cNvPr id="1026" name="Picture 2" descr="Führungszeugnisse – KSJ Passau">
            <a:extLst>
              <a:ext uri="{FF2B5EF4-FFF2-40B4-BE49-F238E27FC236}">
                <a16:creationId xmlns:a16="http://schemas.microsoft.com/office/drawing/2014/main" id="{7A60B8EA-2696-AB38-7FD1-0A2AEF3B73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0949" y="4975489"/>
            <a:ext cx="214936" cy="303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id="{B8D8108B-2C67-6872-28F2-A98C66A60EB9}"/>
              </a:ext>
            </a:extLst>
          </p:cNvPr>
          <p:cNvSpPr txBox="1"/>
          <p:nvPr/>
        </p:nvSpPr>
        <p:spPr>
          <a:xfrm>
            <a:off x="2393272" y="2104197"/>
            <a:ext cx="211261" cy="11695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1000" b="1" dirty="0">
                <a:latin typeface="Arial" pitchFamily="34" charset="0"/>
              </a:rPr>
              <a:t>Passamt</a:t>
            </a:r>
          </a:p>
        </p:txBody>
      </p:sp>
      <p:pic>
        <p:nvPicPr>
          <p:cNvPr id="1028" name="Picture 4" descr="Deutscher Reisepass – Wikipedia">
            <a:extLst>
              <a:ext uri="{FF2B5EF4-FFF2-40B4-BE49-F238E27FC236}">
                <a16:creationId xmlns:a16="http://schemas.microsoft.com/office/drawing/2014/main" id="{E7F804F3-D251-3830-EBCD-7C62C5C7B1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6470" y="4979438"/>
            <a:ext cx="197099" cy="273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Anlage 1 EuWO (zu § 17 Absatz 6 ) Antrag auf Eintragung in das  Wählerverzeichnis von wahlberechtigten">
            <a:extLst>
              <a:ext uri="{FF2B5EF4-FFF2-40B4-BE49-F238E27FC236}">
                <a16:creationId xmlns:a16="http://schemas.microsoft.com/office/drawing/2014/main" id="{A8E9AF51-9FB4-1C3E-03D6-20CF2F98E0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4022" y="4966525"/>
            <a:ext cx="216052" cy="299726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4" name="Textfeld 13">
            <a:extLst>
              <a:ext uri="{FF2B5EF4-FFF2-40B4-BE49-F238E27FC236}">
                <a16:creationId xmlns:a16="http://schemas.microsoft.com/office/drawing/2014/main" id="{5CCB904E-021B-D81F-B8C3-E110F1E11334}"/>
              </a:ext>
            </a:extLst>
          </p:cNvPr>
          <p:cNvSpPr txBox="1"/>
          <p:nvPr/>
        </p:nvSpPr>
        <p:spPr>
          <a:xfrm>
            <a:off x="3661255" y="2104197"/>
            <a:ext cx="211261" cy="17851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1000" b="1" dirty="0">
                <a:latin typeface="Arial" pitchFamily="34" charset="0"/>
              </a:rPr>
              <a:t>Petition</a:t>
            </a:r>
          </a:p>
          <a:p>
            <a:endParaRPr lang="de-DE" sz="1000" b="1" dirty="0">
              <a:latin typeface="Arial" pitchFamily="34" charset="0"/>
            </a:endParaRPr>
          </a:p>
          <a:p>
            <a:r>
              <a:rPr lang="de-DE" sz="1000" b="1" dirty="0">
                <a:latin typeface="Arial" pitchFamily="34" charset="0"/>
              </a:rPr>
              <a:t>XY</a:t>
            </a:r>
          </a:p>
        </p:txBody>
      </p:sp>
      <p:grpSp>
        <p:nvGrpSpPr>
          <p:cNvPr id="24" name="Gruppieren 23">
            <a:extLst>
              <a:ext uri="{FF2B5EF4-FFF2-40B4-BE49-F238E27FC236}">
                <a16:creationId xmlns:a16="http://schemas.microsoft.com/office/drawing/2014/main" id="{2B8F63E4-F9A5-1AC9-8581-DCEB72B0F664}"/>
              </a:ext>
            </a:extLst>
          </p:cNvPr>
          <p:cNvGrpSpPr/>
          <p:nvPr/>
        </p:nvGrpSpPr>
        <p:grpSpPr>
          <a:xfrm>
            <a:off x="3501930" y="5246180"/>
            <a:ext cx="1872208" cy="1441576"/>
            <a:chOff x="3516526" y="4850065"/>
            <a:chExt cx="1872208" cy="1441576"/>
          </a:xfrm>
        </p:grpSpPr>
        <p:pic>
          <p:nvPicPr>
            <p:cNvPr id="17" name="Grafik 16">
              <a:extLst>
                <a:ext uri="{FF2B5EF4-FFF2-40B4-BE49-F238E27FC236}">
                  <a16:creationId xmlns:a16="http://schemas.microsoft.com/office/drawing/2014/main" id="{80EDC6B9-A1D7-A0DC-CF9D-8626AC833EFA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941228" y="4850065"/>
              <a:ext cx="1056541" cy="1056541"/>
            </a:xfrm>
            <a:prstGeom prst="rect">
              <a:avLst/>
            </a:prstGeom>
          </p:spPr>
        </p:pic>
        <p:sp>
          <p:nvSpPr>
            <p:cNvPr id="18" name="Textfeld 17">
              <a:extLst>
                <a:ext uri="{FF2B5EF4-FFF2-40B4-BE49-F238E27FC236}">
                  <a16:creationId xmlns:a16="http://schemas.microsoft.com/office/drawing/2014/main" id="{C64E2807-94B4-3B2B-D6A4-04EE143D9740}"/>
                </a:ext>
              </a:extLst>
            </p:cNvPr>
            <p:cNvSpPr txBox="1"/>
            <p:nvPr/>
          </p:nvSpPr>
          <p:spPr>
            <a:xfrm>
              <a:off x="3516526" y="6045420"/>
              <a:ext cx="1872208" cy="24622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de-DE" sz="1000" b="1" dirty="0">
                  <a:latin typeface="Arial" pitchFamily="34" charset="0"/>
                </a:rPr>
                <a:t>„</a:t>
              </a:r>
              <a:r>
                <a:rPr lang="de-DE" sz="1000" b="1" dirty="0" err="1">
                  <a:latin typeface="Arial" pitchFamily="34" charset="0"/>
                </a:rPr>
                <a:t>Vending</a:t>
              </a:r>
              <a:r>
                <a:rPr lang="de-DE" sz="1000" b="1" dirty="0">
                  <a:latin typeface="Arial" pitchFamily="34" charset="0"/>
                </a:rPr>
                <a:t> </a:t>
              </a:r>
              <a:r>
                <a:rPr lang="de-DE" sz="1000" b="1" dirty="0" err="1">
                  <a:latin typeface="Arial" pitchFamily="34" charset="0"/>
                </a:rPr>
                <a:t>Machine</a:t>
              </a:r>
              <a:r>
                <a:rPr lang="de-DE" sz="1000" b="1" dirty="0">
                  <a:latin typeface="Arial" pitchFamily="34" charset="0"/>
                </a:rPr>
                <a:t> Feeling“</a:t>
              </a:r>
            </a:p>
          </p:txBody>
        </p:sp>
      </p:grpSp>
      <p:sp>
        <p:nvSpPr>
          <p:cNvPr id="20" name="Geschweifte Klammer rechts 19">
            <a:extLst>
              <a:ext uri="{FF2B5EF4-FFF2-40B4-BE49-F238E27FC236}">
                <a16:creationId xmlns:a16="http://schemas.microsoft.com/office/drawing/2014/main" id="{D783C842-E739-8DE4-FCB2-D4AA671C7F76}"/>
              </a:ext>
            </a:extLst>
          </p:cNvPr>
          <p:cNvSpPr/>
          <p:nvPr/>
        </p:nvSpPr>
        <p:spPr bwMode="auto">
          <a:xfrm rot="2511915">
            <a:off x="3539889" y="4099679"/>
            <a:ext cx="409995" cy="2055434"/>
          </a:xfrm>
          <a:prstGeom prst="rightBrace">
            <a:avLst/>
          </a:prstGeom>
          <a:ln>
            <a:headEnd type="none" w="med" len="med"/>
            <a:tailEnd type="non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57" name="Gruppieren 56">
            <a:extLst>
              <a:ext uri="{FF2B5EF4-FFF2-40B4-BE49-F238E27FC236}">
                <a16:creationId xmlns:a16="http://schemas.microsoft.com/office/drawing/2014/main" id="{D6C39AF1-E0CC-A4FF-6041-B2AA40EFD1A4}"/>
              </a:ext>
            </a:extLst>
          </p:cNvPr>
          <p:cNvGrpSpPr/>
          <p:nvPr/>
        </p:nvGrpSpPr>
        <p:grpSpPr>
          <a:xfrm>
            <a:off x="7846684" y="1792496"/>
            <a:ext cx="3888431" cy="4162950"/>
            <a:chOff x="7289021" y="1586421"/>
            <a:chExt cx="4783643" cy="4162950"/>
          </a:xfrm>
        </p:grpSpPr>
        <p:sp>
          <p:nvSpPr>
            <p:cNvPr id="123" name="Flussdiagramm: Verbinder 122">
              <a:extLst>
                <a:ext uri="{FF2B5EF4-FFF2-40B4-BE49-F238E27FC236}">
                  <a16:creationId xmlns:a16="http://schemas.microsoft.com/office/drawing/2014/main" id="{121F0C01-A96A-2009-A2EF-978BA0D618E9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289021" y="1586421"/>
              <a:ext cx="4783643" cy="4162950"/>
            </a:xfrm>
            <a:prstGeom prst="flowChartConnector">
              <a:avLst/>
            </a:prstGeom>
            <a:noFill/>
            <a:ln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>
                  <a:solidFill>
                    <a:schemeClr val="tx1"/>
                  </a:solidFill>
                  <a:cs typeface="Arial" pitchFamily="34" charset="0"/>
                </a:rPr>
                <a:t>  </a:t>
              </a:r>
            </a:p>
          </p:txBody>
        </p:sp>
        <p:sp>
          <p:nvSpPr>
            <p:cNvPr id="25" name="Flussdiagramm: Prozess 24">
              <a:extLst>
                <a:ext uri="{FF2B5EF4-FFF2-40B4-BE49-F238E27FC236}">
                  <a16:creationId xmlns:a16="http://schemas.microsoft.com/office/drawing/2014/main" id="{ACD3D460-C420-F966-19EC-AB41CCDF88F3}"/>
                </a:ext>
              </a:extLst>
            </p:cNvPr>
            <p:cNvSpPr/>
            <p:nvPr/>
          </p:nvSpPr>
          <p:spPr bwMode="auto">
            <a:xfrm rot="5400000">
              <a:off x="8785490" y="2203931"/>
              <a:ext cx="1765163" cy="3628374"/>
            </a:xfrm>
            <a:prstGeom prst="flowChartProcess">
              <a:avLst/>
            </a:prstGeom>
            <a:solidFill>
              <a:schemeClr val="accent3"/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de-DE" dirty="0">
                <a:solidFill>
                  <a:schemeClr val="tx1"/>
                </a:solidFill>
                <a:cs typeface="Arial" pitchFamily="34" charset="0"/>
              </a:endParaRPr>
            </a:p>
          </p:txBody>
        </p:sp>
        <p:sp>
          <p:nvSpPr>
            <p:cNvPr id="26" name="Rechteck 25">
              <a:extLst>
                <a:ext uri="{FF2B5EF4-FFF2-40B4-BE49-F238E27FC236}">
                  <a16:creationId xmlns:a16="http://schemas.microsoft.com/office/drawing/2014/main" id="{3117BFB4-30F5-0DE0-3E54-06B21346D828}"/>
                </a:ext>
              </a:extLst>
            </p:cNvPr>
            <p:cNvSpPr/>
            <p:nvPr/>
          </p:nvSpPr>
          <p:spPr bwMode="auto">
            <a:xfrm>
              <a:off x="8052018" y="4069066"/>
              <a:ext cx="3261774" cy="74628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de-DE" dirty="0">
                <a:solidFill>
                  <a:schemeClr val="tx1"/>
                </a:solidFill>
                <a:cs typeface="Arial" pitchFamily="34" charset="0"/>
              </a:endParaRPr>
            </a:p>
          </p:txBody>
        </p:sp>
        <p:sp>
          <p:nvSpPr>
            <p:cNvPr id="27" name="Textfeld 26">
              <a:extLst>
                <a:ext uri="{FF2B5EF4-FFF2-40B4-BE49-F238E27FC236}">
                  <a16:creationId xmlns:a16="http://schemas.microsoft.com/office/drawing/2014/main" id="{40FD8823-3446-66B3-BEE9-BB7354AFFADB}"/>
                </a:ext>
              </a:extLst>
            </p:cNvPr>
            <p:cNvSpPr txBox="1"/>
            <p:nvPr/>
          </p:nvSpPr>
          <p:spPr>
            <a:xfrm>
              <a:off x="8036684" y="4288639"/>
              <a:ext cx="763856" cy="30777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de-DE" sz="1400" b="1" dirty="0">
                  <a:solidFill>
                    <a:schemeClr val="bg1"/>
                  </a:solidFill>
                  <a:latin typeface="Arial" pitchFamily="34" charset="0"/>
                </a:rPr>
                <a:t>Core</a:t>
              </a:r>
            </a:p>
          </p:txBody>
        </p:sp>
        <p:sp>
          <p:nvSpPr>
            <p:cNvPr id="28" name="Rechteck 27">
              <a:extLst>
                <a:ext uri="{FF2B5EF4-FFF2-40B4-BE49-F238E27FC236}">
                  <a16:creationId xmlns:a16="http://schemas.microsoft.com/office/drawing/2014/main" id="{C06ACEE3-0FA5-873A-A1BF-DB294BDDDC47}"/>
                </a:ext>
              </a:extLst>
            </p:cNvPr>
            <p:cNvSpPr/>
            <p:nvPr/>
          </p:nvSpPr>
          <p:spPr bwMode="auto">
            <a:xfrm>
              <a:off x="8807388" y="4155358"/>
              <a:ext cx="590809" cy="550728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de-DE" dirty="0">
                <a:solidFill>
                  <a:schemeClr val="tx1"/>
                </a:solidFill>
                <a:cs typeface="Arial" pitchFamily="34" charset="0"/>
              </a:endParaRPr>
            </a:p>
          </p:txBody>
        </p:sp>
        <p:pic>
          <p:nvPicPr>
            <p:cNvPr id="29" name="Grafik 28" descr="Zahnräder mit einfarbiger Füllung">
              <a:extLst>
                <a:ext uri="{FF2B5EF4-FFF2-40B4-BE49-F238E27FC236}">
                  <a16:creationId xmlns:a16="http://schemas.microsoft.com/office/drawing/2014/main" id="{66AA6A66-30EE-C634-FEC2-C8087DF9050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8956700" y="4189027"/>
              <a:ext cx="332321" cy="262969"/>
            </a:xfrm>
            <a:prstGeom prst="rect">
              <a:avLst/>
            </a:prstGeom>
          </p:spPr>
        </p:pic>
        <p:sp>
          <p:nvSpPr>
            <p:cNvPr id="33" name="Textfeld 32">
              <a:extLst>
                <a:ext uri="{FF2B5EF4-FFF2-40B4-BE49-F238E27FC236}">
                  <a16:creationId xmlns:a16="http://schemas.microsoft.com/office/drawing/2014/main" id="{C6C1EA49-ED5E-C498-3E74-AF0C4792D6F7}"/>
                </a:ext>
              </a:extLst>
            </p:cNvPr>
            <p:cNvSpPr txBox="1"/>
            <p:nvPr/>
          </p:nvSpPr>
          <p:spPr>
            <a:xfrm>
              <a:off x="8750197" y="4398104"/>
              <a:ext cx="705191" cy="30777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700" b="1" dirty="0" err="1">
                  <a:latin typeface="Arial" pitchFamily="34" charset="0"/>
                </a:rPr>
                <a:t>Authen-tication</a:t>
              </a:r>
              <a:endParaRPr lang="en-US" sz="700" b="1" dirty="0">
                <a:latin typeface="Arial" pitchFamily="34" charset="0"/>
              </a:endParaRPr>
            </a:p>
          </p:txBody>
        </p:sp>
        <p:sp>
          <p:nvSpPr>
            <p:cNvPr id="34" name="Rechteck 33">
              <a:extLst>
                <a:ext uri="{FF2B5EF4-FFF2-40B4-BE49-F238E27FC236}">
                  <a16:creationId xmlns:a16="http://schemas.microsoft.com/office/drawing/2014/main" id="{E6479769-E3BF-6EBE-FE4F-74936F0BC8A7}"/>
                </a:ext>
              </a:extLst>
            </p:cNvPr>
            <p:cNvSpPr/>
            <p:nvPr/>
          </p:nvSpPr>
          <p:spPr bwMode="auto">
            <a:xfrm>
              <a:off x="9561722" y="4162562"/>
              <a:ext cx="590809" cy="550728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de-DE" dirty="0">
                <a:solidFill>
                  <a:schemeClr val="tx1"/>
                </a:solidFill>
                <a:cs typeface="Arial" pitchFamily="34" charset="0"/>
              </a:endParaRPr>
            </a:p>
          </p:txBody>
        </p:sp>
        <p:sp>
          <p:nvSpPr>
            <p:cNvPr id="36" name="Textfeld 35">
              <a:extLst>
                <a:ext uri="{FF2B5EF4-FFF2-40B4-BE49-F238E27FC236}">
                  <a16:creationId xmlns:a16="http://schemas.microsoft.com/office/drawing/2014/main" id="{4BB5A99D-6A02-D3B5-264C-7444CDD2046A}"/>
                </a:ext>
              </a:extLst>
            </p:cNvPr>
            <p:cNvSpPr txBox="1"/>
            <p:nvPr/>
          </p:nvSpPr>
          <p:spPr>
            <a:xfrm>
              <a:off x="9481459" y="4405307"/>
              <a:ext cx="705191" cy="30777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700" b="1" dirty="0">
                  <a:latin typeface="Arial" pitchFamily="34" charset="0"/>
                </a:rPr>
                <a:t>Citizen </a:t>
              </a:r>
            </a:p>
            <a:p>
              <a:pPr algn="ctr"/>
              <a:r>
                <a:rPr lang="en-US" sz="700" b="1" dirty="0">
                  <a:latin typeface="Arial" pitchFamily="34" charset="0"/>
                </a:rPr>
                <a:t>DB</a:t>
              </a:r>
            </a:p>
          </p:txBody>
        </p:sp>
        <p:pic>
          <p:nvPicPr>
            <p:cNvPr id="38" name="Grafik 37" descr="Datenbank mit einfarbiger Füllung">
              <a:extLst>
                <a:ext uri="{FF2B5EF4-FFF2-40B4-BE49-F238E27FC236}">
                  <a16:creationId xmlns:a16="http://schemas.microsoft.com/office/drawing/2014/main" id="{947BD560-3287-9FC7-EF9D-6B58CE37B55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9667117" y="4182076"/>
              <a:ext cx="357730" cy="283076"/>
            </a:xfrm>
            <a:prstGeom prst="rect">
              <a:avLst/>
            </a:prstGeom>
          </p:spPr>
        </p:pic>
        <p:sp>
          <p:nvSpPr>
            <p:cNvPr id="39" name="Rechteck 38">
              <a:extLst>
                <a:ext uri="{FF2B5EF4-FFF2-40B4-BE49-F238E27FC236}">
                  <a16:creationId xmlns:a16="http://schemas.microsoft.com/office/drawing/2014/main" id="{D92B8FA4-E1D7-F42E-DD68-1DB6F3F65D0B}"/>
                </a:ext>
              </a:extLst>
            </p:cNvPr>
            <p:cNvSpPr/>
            <p:nvPr/>
          </p:nvSpPr>
          <p:spPr bwMode="auto">
            <a:xfrm>
              <a:off x="10327475" y="4175021"/>
              <a:ext cx="590809" cy="550728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de-DE" dirty="0">
                <a:solidFill>
                  <a:schemeClr val="tx1"/>
                </a:solidFill>
                <a:cs typeface="Arial" pitchFamily="34" charset="0"/>
              </a:endParaRPr>
            </a:p>
          </p:txBody>
        </p:sp>
        <p:sp>
          <p:nvSpPr>
            <p:cNvPr id="41" name="Textfeld 40">
              <a:extLst>
                <a:ext uri="{FF2B5EF4-FFF2-40B4-BE49-F238E27FC236}">
                  <a16:creationId xmlns:a16="http://schemas.microsoft.com/office/drawing/2014/main" id="{7431FA00-B794-3122-DFB4-E87549FADD2F}"/>
                </a:ext>
              </a:extLst>
            </p:cNvPr>
            <p:cNvSpPr txBox="1"/>
            <p:nvPr/>
          </p:nvSpPr>
          <p:spPr>
            <a:xfrm>
              <a:off x="10270284" y="4417767"/>
              <a:ext cx="705191" cy="30777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700" b="1" dirty="0">
                  <a:latin typeface="Arial" pitchFamily="34" charset="0"/>
                </a:rPr>
                <a:t>Open Data API</a:t>
              </a:r>
            </a:p>
          </p:txBody>
        </p:sp>
        <p:pic>
          <p:nvPicPr>
            <p:cNvPr id="44" name="Grafik 43" descr="Internet der Dinge Silhouette">
              <a:extLst>
                <a:ext uri="{FF2B5EF4-FFF2-40B4-BE49-F238E27FC236}">
                  <a16:creationId xmlns:a16="http://schemas.microsoft.com/office/drawing/2014/main" id="{1F0216F2-7989-1D66-AB39-67841A889588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p:blipFill>
          <p:spPr>
            <a:xfrm>
              <a:off x="10468404" y="4174907"/>
              <a:ext cx="366602" cy="290096"/>
            </a:xfrm>
            <a:prstGeom prst="rect">
              <a:avLst/>
            </a:prstGeom>
          </p:spPr>
        </p:pic>
        <p:sp>
          <p:nvSpPr>
            <p:cNvPr id="45" name="Textfeld 44">
              <a:extLst>
                <a:ext uri="{FF2B5EF4-FFF2-40B4-BE49-F238E27FC236}">
                  <a16:creationId xmlns:a16="http://schemas.microsoft.com/office/drawing/2014/main" id="{B6856FA8-302A-D02D-B09E-9E5C6538FDE3}"/>
                </a:ext>
              </a:extLst>
            </p:cNvPr>
            <p:cNvSpPr txBox="1"/>
            <p:nvPr/>
          </p:nvSpPr>
          <p:spPr>
            <a:xfrm>
              <a:off x="10508201" y="4258399"/>
              <a:ext cx="313133" cy="12311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de-DE" sz="200" b="1" dirty="0">
                  <a:solidFill>
                    <a:schemeClr val="accent6"/>
                  </a:solidFill>
                  <a:latin typeface="Arial" pitchFamily="34" charset="0"/>
                </a:rPr>
                <a:t>API</a:t>
              </a:r>
            </a:p>
          </p:txBody>
        </p:sp>
        <p:pic>
          <p:nvPicPr>
            <p:cNvPr id="48" name="Grafik 47" descr="Internet der Dinge Silhouette">
              <a:extLst>
                <a:ext uri="{FF2B5EF4-FFF2-40B4-BE49-F238E27FC236}">
                  <a16:creationId xmlns:a16="http://schemas.microsoft.com/office/drawing/2014/main" id="{DC7496EA-A668-5456-E022-BFFC8B255B05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p:blipFill>
          <p:spPr>
            <a:xfrm>
              <a:off x="9374532" y="3305224"/>
              <a:ext cx="703653" cy="556809"/>
            </a:xfrm>
            <a:prstGeom prst="rect">
              <a:avLst/>
            </a:prstGeom>
          </p:spPr>
        </p:pic>
        <p:sp>
          <p:nvSpPr>
            <p:cNvPr id="49" name="Textfeld 48">
              <a:extLst>
                <a:ext uri="{FF2B5EF4-FFF2-40B4-BE49-F238E27FC236}">
                  <a16:creationId xmlns:a16="http://schemas.microsoft.com/office/drawing/2014/main" id="{C12007B8-0307-604D-FA91-46F089482EBE}"/>
                </a:ext>
              </a:extLst>
            </p:cNvPr>
            <p:cNvSpPr txBox="1"/>
            <p:nvPr/>
          </p:nvSpPr>
          <p:spPr>
            <a:xfrm>
              <a:off x="9529465" y="3506352"/>
              <a:ext cx="398433" cy="18466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de-DE" sz="600" b="1" dirty="0">
                  <a:solidFill>
                    <a:schemeClr val="accent6"/>
                  </a:solidFill>
                  <a:latin typeface="Arial" pitchFamily="34" charset="0"/>
                </a:rPr>
                <a:t>API</a:t>
              </a:r>
            </a:p>
          </p:txBody>
        </p:sp>
        <p:grpSp>
          <p:nvGrpSpPr>
            <p:cNvPr id="42" name="Gruppieren 41">
              <a:extLst>
                <a:ext uri="{FF2B5EF4-FFF2-40B4-BE49-F238E27FC236}">
                  <a16:creationId xmlns:a16="http://schemas.microsoft.com/office/drawing/2014/main" id="{C8A4CBE6-6BED-4FA8-65EF-0A029D9C5B6C}"/>
                </a:ext>
              </a:extLst>
            </p:cNvPr>
            <p:cNvGrpSpPr/>
            <p:nvPr/>
          </p:nvGrpSpPr>
          <p:grpSpPr>
            <a:xfrm>
              <a:off x="10291979" y="3477267"/>
              <a:ext cx="1188377" cy="530887"/>
              <a:chOff x="10291222" y="3444096"/>
              <a:chExt cx="1188377" cy="530887"/>
            </a:xfrm>
          </p:grpSpPr>
          <p:pic>
            <p:nvPicPr>
              <p:cNvPr id="50" name="Grafik 49" descr="Dokument mit einfarbiger Füllung">
                <a:extLst>
                  <a:ext uri="{FF2B5EF4-FFF2-40B4-BE49-F238E27FC236}">
                    <a16:creationId xmlns:a16="http://schemas.microsoft.com/office/drawing/2014/main" id="{8A30E4FF-8EF8-6CAF-1888-2974EB6F271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1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22"/>
                  </a:ext>
                </a:extLst>
              </a:blip>
              <a:stretch>
                <a:fillRect/>
              </a:stretch>
            </p:blipFill>
            <p:spPr>
              <a:xfrm>
                <a:off x="10651082" y="3444096"/>
                <a:ext cx="468656" cy="370852"/>
              </a:xfrm>
              <a:prstGeom prst="rect">
                <a:avLst/>
              </a:prstGeom>
            </p:spPr>
          </p:pic>
          <p:sp>
            <p:nvSpPr>
              <p:cNvPr id="51" name="Textfeld 50">
                <a:extLst>
                  <a:ext uri="{FF2B5EF4-FFF2-40B4-BE49-F238E27FC236}">
                    <a16:creationId xmlns:a16="http://schemas.microsoft.com/office/drawing/2014/main" id="{0DA127D1-F59B-4C33-932B-5401F708393B}"/>
                  </a:ext>
                </a:extLst>
              </p:cNvPr>
              <p:cNvSpPr txBox="1"/>
              <p:nvPr/>
            </p:nvSpPr>
            <p:spPr>
              <a:xfrm>
                <a:off x="10291222" y="3759539"/>
                <a:ext cx="1188377" cy="21544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de-DE" sz="800" b="1" dirty="0" err="1">
                    <a:latin typeface="Arial" pitchFamily="34" charset="0"/>
                  </a:rPr>
                  <a:t>Documentation</a:t>
                </a:r>
                <a:endParaRPr lang="de-DE" sz="800" b="1" dirty="0">
                  <a:latin typeface="Arial" pitchFamily="34" charset="0"/>
                </a:endParaRPr>
              </a:p>
            </p:txBody>
          </p:sp>
        </p:grpSp>
        <p:grpSp>
          <p:nvGrpSpPr>
            <p:cNvPr id="46" name="Gruppieren 45">
              <a:extLst>
                <a:ext uri="{FF2B5EF4-FFF2-40B4-BE49-F238E27FC236}">
                  <a16:creationId xmlns:a16="http://schemas.microsoft.com/office/drawing/2014/main" id="{0ABECC03-7DF4-D627-135E-5F3CE6A866A5}"/>
                </a:ext>
              </a:extLst>
            </p:cNvPr>
            <p:cNvGrpSpPr/>
            <p:nvPr/>
          </p:nvGrpSpPr>
          <p:grpSpPr>
            <a:xfrm>
              <a:off x="8032363" y="3459250"/>
              <a:ext cx="1000708" cy="606531"/>
              <a:chOff x="8031606" y="3408063"/>
              <a:chExt cx="1000708" cy="606531"/>
            </a:xfrm>
          </p:grpSpPr>
          <p:pic>
            <p:nvPicPr>
              <p:cNvPr id="52" name="Grafik 51" descr="Bank mit einfarbiger Füllung">
                <a:extLst>
                  <a:ext uri="{FF2B5EF4-FFF2-40B4-BE49-F238E27FC236}">
                    <a16:creationId xmlns:a16="http://schemas.microsoft.com/office/drawing/2014/main" id="{12759711-6BDA-D5B7-6311-E7E1A7C3B48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p:blipFill>
            <p:spPr>
              <a:xfrm>
                <a:off x="8252096" y="3408063"/>
                <a:ext cx="559728" cy="442919"/>
              </a:xfrm>
              <a:prstGeom prst="rect">
                <a:avLst/>
              </a:prstGeom>
            </p:spPr>
          </p:pic>
          <p:sp>
            <p:nvSpPr>
              <p:cNvPr id="53" name="Textfeld 52">
                <a:extLst>
                  <a:ext uri="{FF2B5EF4-FFF2-40B4-BE49-F238E27FC236}">
                    <a16:creationId xmlns:a16="http://schemas.microsoft.com/office/drawing/2014/main" id="{8FFE3E93-DACE-9D00-414E-E67B74D46E3A}"/>
                  </a:ext>
                </a:extLst>
              </p:cNvPr>
              <p:cNvSpPr txBox="1"/>
              <p:nvPr/>
            </p:nvSpPr>
            <p:spPr>
              <a:xfrm>
                <a:off x="8031606" y="3799150"/>
                <a:ext cx="1000708" cy="21544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de-DE" sz="800" b="1" dirty="0" err="1">
                    <a:latin typeface="Arial" pitchFamily="34" charset="0"/>
                  </a:rPr>
                  <a:t>Governance</a:t>
                </a:r>
                <a:endParaRPr lang="de-DE" sz="800" b="1" dirty="0">
                  <a:latin typeface="Arial" pitchFamily="34" charset="0"/>
                </a:endParaRPr>
              </a:p>
            </p:txBody>
          </p:sp>
        </p:grpSp>
        <p:sp>
          <p:nvSpPr>
            <p:cNvPr id="54" name="Textfeld 53">
              <a:extLst>
                <a:ext uri="{FF2B5EF4-FFF2-40B4-BE49-F238E27FC236}">
                  <a16:creationId xmlns:a16="http://schemas.microsoft.com/office/drawing/2014/main" id="{1C7BD2E6-F1BB-739A-9EF4-9FDD4A77917B}"/>
                </a:ext>
              </a:extLst>
            </p:cNvPr>
            <p:cNvSpPr txBox="1"/>
            <p:nvPr/>
          </p:nvSpPr>
          <p:spPr>
            <a:xfrm>
              <a:off x="7945136" y="3160352"/>
              <a:ext cx="1269143" cy="25119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de-DE" sz="1400" b="1" dirty="0">
                  <a:solidFill>
                    <a:schemeClr val="bg1"/>
                  </a:solidFill>
                  <a:latin typeface="Arial" pitchFamily="34" charset="0"/>
                </a:rPr>
                <a:t>Boundary</a:t>
              </a:r>
            </a:p>
          </p:txBody>
        </p:sp>
        <p:cxnSp>
          <p:nvCxnSpPr>
            <p:cNvPr id="56" name="Gerade Verbindung mit Pfeil 55">
              <a:extLst>
                <a:ext uri="{FF2B5EF4-FFF2-40B4-BE49-F238E27FC236}">
                  <a16:creationId xmlns:a16="http://schemas.microsoft.com/office/drawing/2014/main" id="{B106591A-2CBC-56F2-F0E6-1D3B8690B211}"/>
                </a:ext>
              </a:extLst>
            </p:cNvPr>
            <p:cNvCxnSpPr>
              <a:cxnSpLocks/>
              <a:stCxn id="28" idx="0"/>
              <a:endCxn id="48" idx="2"/>
            </p:cNvCxnSpPr>
            <p:nvPr/>
          </p:nvCxnSpPr>
          <p:spPr bwMode="auto">
            <a:xfrm flipV="1">
              <a:off x="9102793" y="3862033"/>
              <a:ext cx="623566" cy="293325"/>
            </a:xfrm>
            <a:prstGeom prst="straightConnector1">
              <a:avLst/>
            </a:prstGeom>
            <a:ln>
              <a:headEnd type="triangle" w="med" len="med"/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0" name="Gerade Verbindung mit Pfeil 59">
              <a:extLst>
                <a:ext uri="{FF2B5EF4-FFF2-40B4-BE49-F238E27FC236}">
                  <a16:creationId xmlns:a16="http://schemas.microsoft.com/office/drawing/2014/main" id="{EFC01264-B028-5F26-FBCD-4571DF189497}"/>
                </a:ext>
              </a:extLst>
            </p:cNvPr>
            <p:cNvCxnSpPr>
              <a:cxnSpLocks/>
              <a:stCxn id="34" idx="0"/>
              <a:endCxn id="48" idx="2"/>
            </p:cNvCxnSpPr>
            <p:nvPr/>
          </p:nvCxnSpPr>
          <p:spPr bwMode="auto">
            <a:xfrm flipH="1" flipV="1">
              <a:off x="9726359" y="3862033"/>
              <a:ext cx="130768" cy="300529"/>
            </a:xfrm>
            <a:prstGeom prst="straightConnector1">
              <a:avLst/>
            </a:prstGeom>
            <a:ln>
              <a:headEnd type="triangle" w="med" len="med"/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4" name="Gerade Verbindung mit Pfeil 63">
              <a:extLst>
                <a:ext uri="{FF2B5EF4-FFF2-40B4-BE49-F238E27FC236}">
                  <a16:creationId xmlns:a16="http://schemas.microsoft.com/office/drawing/2014/main" id="{D6BAE87E-D963-51A6-A12F-21E558E67913}"/>
                </a:ext>
              </a:extLst>
            </p:cNvPr>
            <p:cNvCxnSpPr>
              <a:cxnSpLocks/>
              <a:stCxn id="44" idx="0"/>
              <a:endCxn id="48" idx="2"/>
            </p:cNvCxnSpPr>
            <p:nvPr/>
          </p:nvCxnSpPr>
          <p:spPr bwMode="auto">
            <a:xfrm flipH="1" flipV="1">
              <a:off x="9726359" y="3862033"/>
              <a:ext cx="925347" cy="312875"/>
            </a:xfrm>
            <a:prstGeom prst="straightConnector1">
              <a:avLst/>
            </a:prstGeom>
            <a:ln>
              <a:headEnd type="triangle" w="med" len="med"/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grpSp>
          <p:nvGrpSpPr>
            <p:cNvPr id="131" name="Gruppieren 130">
              <a:extLst>
                <a:ext uri="{FF2B5EF4-FFF2-40B4-BE49-F238E27FC236}">
                  <a16:creationId xmlns:a16="http://schemas.microsoft.com/office/drawing/2014/main" id="{D8E13E31-7C55-69C9-63E7-96887847BADF}"/>
                </a:ext>
              </a:extLst>
            </p:cNvPr>
            <p:cNvGrpSpPr/>
            <p:nvPr/>
          </p:nvGrpSpPr>
          <p:grpSpPr>
            <a:xfrm>
              <a:off x="8131119" y="2030035"/>
              <a:ext cx="3258436" cy="899489"/>
              <a:chOff x="8145403" y="1536993"/>
              <a:chExt cx="3339722" cy="1102123"/>
            </a:xfrm>
          </p:grpSpPr>
          <p:grpSp>
            <p:nvGrpSpPr>
              <p:cNvPr id="125" name="Gruppieren 124">
                <a:extLst>
                  <a:ext uri="{FF2B5EF4-FFF2-40B4-BE49-F238E27FC236}">
                    <a16:creationId xmlns:a16="http://schemas.microsoft.com/office/drawing/2014/main" id="{B2FBA2A8-43DC-43C3-6DE6-0D172A43BD25}"/>
                  </a:ext>
                </a:extLst>
              </p:cNvPr>
              <p:cNvGrpSpPr/>
              <p:nvPr/>
            </p:nvGrpSpPr>
            <p:grpSpPr>
              <a:xfrm>
                <a:off x="10065660" y="1536993"/>
                <a:ext cx="1419465" cy="1102123"/>
                <a:chOff x="9796918" y="1532463"/>
                <a:chExt cx="1419465" cy="1102123"/>
              </a:xfrm>
            </p:grpSpPr>
            <p:pic>
              <p:nvPicPr>
                <p:cNvPr id="75" name="Grafik 74" descr="Internet mit einfarbiger Füllung">
                  <a:extLst>
                    <a:ext uri="{FF2B5EF4-FFF2-40B4-BE49-F238E27FC236}">
                      <a16:creationId xmlns:a16="http://schemas.microsoft.com/office/drawing/2014/main" id="{339B9311-B042-BED4-C26D-F4FB37F1513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1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135041" y="1922062"/>
                  <a:ext cx="714909" cy="712524"/>
                </a:xfrm>
                <a:prstGeom prst="rect">
                  <a:avLst/>
                </a:prstGeom>
              </p:spPr>
            </p:pic>
            <p:sp>
              <p:nvSpPr>
                <p:cNvPr id="76" name="Textfeld 75">
                  <a:extLst>
                    <a:ext uri="{FF2B5EF4-FFF2-40B4-BE49-F238E27FC236}">
                      <a16:creationId xmlns:a16="http://schemas.microsoft.com/office/drawing/2014/main" id="{073A6A09-EDB2-FA68-7A67-1C586BC680D8}"/>
                    </a:ext>
                  </a:extLst>
                </p:cNvPr>
                <p:cNvSpPr txBox="1"/>
                <p:nvPr/>
              </p:nvSpPr>
              <p:spPr>
                <a:xfrm>
                  <a:off x="9796918" y="1532463"/>
                  <a:ext cx="1419465" cy="584523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3"/>
                </a:lnRef>
                <a:fillRef idx="1">
                  <a:schemeClr val="lt1"/>
                </a:fillRef>
                <a:effectRef idx="0">
                  <a:schemeClr val="accent3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800" b="1" dirty="0">
                      <a:latin typeface="Arial" pitchFamily="34" charset="0"/>
                    </a:rPr>
                    <a:t>3rd Party App:  Public Leisure </a:t>
                  </a:r>
                </a:p>
                <a:p>
                  <a:pPr algn="ctr"/>
                  <a:r>
                    <a:rPr lang="en-US" sz="800" b="1" dirty="0">
                      <a:latin typeface="Arial" pitchFamily="34" charset="0"/>
                    </a:rPr>
                    <a:t>Facilities Locator</a:t>
                  </a:r>
                </a:p>
              </p:txBody>
            </p:sp>
          </p:grpSp>
          <p:grpSp>
            <p:nvGrpSpPr>
              <p:cNvPr id="126" name="Gruppieren 125">
                <a:extLst>
                  <a:ext uri="{FF2B5EF4-FFF2-40B4-BE49-F238E27FC236}">
                    <a16:creationId xmlns:a16="http://schemas.microsoft.com/office/drawing/2014/main" id="{6E78B651-0605-8FD5-3927-2570108D4AF2}"/>
                  </a:ext>
                </a:extLst>
              </p:cNvPr>
              <p:cNvGrpSpPr/>
              <p:nvPr/>
            </p:nvGrpSpPr>
            <p:grpSpPr>
              <a:xfrm>
                <a:off x="9107876" y="1698554"/>
                <a:ext cx="1007638" cy="940562"/>
                <a:chOff x="8926944" y="1703085"/>
                <a:chExt cx="1007638" cy="940562"/>
              </a:xfrm>
            </p:grpSpPr>
            <p:pic>
              <p:nvPicPr>
                <p:cNvPr id="77" name="Grafik 76" descr="Internet mit einfarbiger Füllung">
                  <a:extLst>
                    <a:ext uri="{FF2B5EF4-FFF2-40B4-BE49-F238E27FC236}">
                      <a16:creationId xmlns:a16="http://schemas.microsoft.com/office/drawing/2014/main" id="{BE34A04C-B015-76F4-5AB5-A63E57681B8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1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040249" y="1931123"/>
                  <a:ext cx="714909" cy="712524"/>
                </a:xfrm>
                <a:prstGeom prst="rect">
                  <a:avLst/>
                </a:prstGeom>
              </p:spPr>
            </p:pic>
            <p:sp>
              <p:nvSpPr>
                <p:cNvPr id="78" name="Textfeld 77">
                  <a:extLst>
                    <a:ext uri="{FF2B5EF4-FFF2-40B4-BE49-F238E27FC236}">
                      <a16:creationId xmlns:a16="http://schemas.microsoft.com/office/drawing/2014/main" id="{C21BE067-6C76-19DD-6AAB-193083705CC8}"/>
                    </a:ext>
                  </a:extLst>
                </p:cNvPr>
                <p:cNvSpPr txBox="1"/>
                <p:nvPr/>
              </p:nvSpPr>
              <p:spPr>
                <a:xfrm>
                  <a:off x="8926944" y="1703085"/>
                  <a:ext cx="1007638" cy="414822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3"/>
                </a:lnRef>
                <a:fillRef idx="1">
                  <a:schemeClr val="lt1"/>
                </a:fillRef>
                <a:effectRef idx="0">
                  <a:schemeClr val="accent3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800" b="1" dirty="0">
                      <a:latin typeface="Arial" pitchFamily="34" charset="0"/>
                    </a:rPr>
                    <a:t>Justice Department</a:t>
                  </a:r>
                </a:p>
              </p:txBody>
            </p:sp>
          </p:grpSp>
          <p:grpSp>
            <p:nvGrpSpPr>
              <p:cNvPr id="127" name="Gruppieren 126">
                <a:extLst>
                  <a:ext uri="{FF2B5EF4-FFF2-40B4-BE49-F238E27FC236}">
                    <a16:creationId xmlns:a16="http://schemas.microsoft.com/office/drawing/2014/main" id="{2F20A0EA-CB59-8F4D-81CD-BACFA37E79DD}"/>
                  </a:ext>
                </a:extLst>
              </p:cNvPr>
              <p:cNvGrpSpPr/>
              <p:nvPr/>
            </p:nvGrpSpPr>
            <p:grpSpPr>
              <a:xfrm>
                <a:off x="8145403" y="1842778"/>
                <a:ext cx="851189" cy="796338"/>
                <a:chOff x="7876661" y="1842117"/>
                <a:chExt cx="851189" cy="796338"/>
              </a:xfrm>
            </p:grpSpPr>
            <p:sp>
              <p:nvSpPr>
                <p:cNvPr id="79" name="Textfeld 78">
                  <a:extLst>
                    <a:ext uri="{FF2B5EF4-FFF2-40B4-BE49-F238E27FC236}">
                      <a16:creationId xmlns:a16="http://schemas.microsoft.com/office/drawing/2014/main" id="{6D6DF011-3AFE-0D33-FF1E-78F00AC56ED3}"/>
                    </a:ext>
                  </a:extLst>
                </p:cNvPr>
                <p:cNvSpPr txBox="1"/>
                <p:nvPr/>
              </p:nvSpPr>
              <p:spPr>
                <a:xfrm>
                  <a:off x="7876661" y="1842117"/>
                  <a:ext cx="851189" cy="263979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3"/>
                </a:lnRef>
                <a:fillRef idx="1">
                  <a:schemeClr val="lt1"/>
                </a:fillRef>
                <a:effectRef idx="0">
                  <a:schemeClr val="accent3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800" b="1" dirty="0">
                      <a:latin typeface="Arial" pitchFamily="34" charset="0"/>
                    </a:rPr>
                    <a:t>DMV</a:t>
                  </a:r>
                </a:p>
              </p:txBody>
            </p:sp>
            <p:pic>
              <p:nvPicPr>
                <p:cNvPr id="89" name="Grafik 88" descr="Internet mit einfarbiger Füllung">
                  <a:extLst>
                    <a:ext uri="{FF2B5EF4-FFF2-40B4-BE49-F238E27FC236}">
                      <a16:creationId xmlns:a16="http://schemas.microsoft.com/office/drawing/2014/main" id="{435BC61B-F4F5-A061-FB7A-247DC2520AD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1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944801" y="1925931"/>
                  <a:ext cx="714909" cy="712524"/>
                </a:xfrm>
                <a:prstGeom prst="rect">
                  <a:avLst/>
                </a:prstGeom>
              </p:spPr>
            </p:pic>
          </p:grpSp>
        </p:grpSp>
        <p:cxnSp>
          <p:nvCxnSpPr>
            <p:cNvPr id="90" name="Gerade Verbindung mit Pfeil 89">
              <a:extLst>
                <a:ext uri="{FF2B5EF4-FFF2-40B4-BE49-F238E27FC236}">
                  <a16:creationId xmlns:a16="http://schemas.microsoft.com/office/drawing/2014/main" id="{12F0ACED-D4C0-FE8D-51E8-2E07FEBFD1EE}"/>
                </a:ext>
              </a:extLst>
            </p:cNvPr>
            <p:cNvCxnSpPr>
              <a:cxnSpLocks/>
              <a:stCxn id="48" idx="0"/>
              <a:endCxn id="89" idx="2"/>
            </p:cNvCxnSpPr>
            <p:nvPr/>
          </p:nvCxnSpPr>
          <p:spPr bwMode="auto">
            <a:xfrm flipH="1" flipV="1">
              <a:off x="8546353" y="2929524"/>
              <a:ext cx="1180006" cy="375700"/>
            </a:xfrm>
            <a:prstGeom prst="straightConnector1">
              <a:avLst/>
            </a:prstGeom>
            <a:ln>
              <a:headEnd type="triangle" w="med" len="med"/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95" name="Gerade Verbindung mit Pfeil 94">
              <a:extLst>
                <a:ext uri="{FF2B5EF4-FFF2-40B4-BE49-F238E27FC236}">
                  <a16:creationId xmlns:a16="http://schemas.microsoft.com/office/drawing/2014/main" id="{4C5F28D3-A72F-78D6-4DEF-EAF57A2C7737}"/>
                </a:ext>
              </a:extLst>
            </p:cNvPr>
            <p:cNvCxnSpPr>
              <a:cxnSpLocks/>
              <a:stCxn id="48" idx="0"/>
              <a:endCxn id="77" idx="2"/>
            </p:cNvCxnSpPr>
            <p:nvPr/>
          </p:nvCxnSpPr>
          <p:spPr bwMode="auto">
            <a:xfrm flipH="1" flipV="1">
              <a:off x="9529465" y="2929524"/>
              <a:ext cx="196893" cy="375700"/>
            </a:xfrm>
            <a:prstGeom prst="straightConnector1">
              <a:avLst/>
            </a:prstGeom>
            <a:ln>
              <a:headEnd type="triangle" w="med" len="med"/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01" name="Gerade Verbindung mit Pfeil 100">
              <a:extLst>
                <a:ext uri="{FF2B5EF4-FFF2-40B4-BE49-F238E27FC236}">
                  <a16:creationId xmlns:a16="http://schemas.microsoft.com/office/drawing/2014/main" id="{BF785911-2172-045F-3D97-349AF8BC1B5A}"/>
                </a:ext>
              </a:extLst>
            </p:cNvPr>
            <p:cNvCxnSpPr>
              <a:cxnSpLocks/>
              <a:stCxn id="48" idx="0"/>
              <a:endCxn id="75" idx="2"/>
            </p:cNvCxnSpPr>
            <p:nvPr/>
          </p:nvCxnSpPr>
          <p:spPr bwMode="auto">
            <a:xfrm flipV="1">
              <a:off x="9726359" y="2929524"/>
              <a:ext cx="956925" cy="375700"/>
            </a:xfrm>
            <a:prstGeom prst="straightConnector1">
              <a:avLst/>
            </a:prstGeom>
            <a:ln>
              <a:headEnd type="triangle" w="med" len="med"/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pic>
          <p:nvPicPr>
            <p:cNvPr id="108" name="Grafik 107" descr="Programmierer mit einfarbiger Füllung">
              <a:extLst>
                <a:ext uri="{FF2B5EF4-FFF2-40B4-BE49-F238E27FC236}">
                  <a16:creationId xmlns:a16="http://schemas.microsoft.com/office/drawing/2014/main" id="{2B131E7C-1658-4A59-BD4F-4604F2CC2520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tretch>
              <a:fillRect/>
            </a:stretch>
          </p:blipFill>
          <p:spPr>
            <a:xfrm>
              <a:off x="11265662" y="2503720"/>
              <a:ext cx="496938" cy="393233"/>
            </a:xfrm>
            <a:prstGeom prst="rect">
              <a:avLst/>
            </a:prstGeom>
          </p:spPr>
        </p:pic>
        <p:cxnSp>
          <p:nvCxnSpPr>
            <p:cNvPr id="110" name="Gerade Verbindung mit Pfeil 109">
              <a:extLst>
                <a:ext uri="{FF2B5EF4-FFF2-40B4-BE49-F238E27FC236}">
                  <a16:creationId xmlns:a16="http://schemas.microsoft.com/office/drawing/2014/main" id="{8D1E7C2B-4FEF-723B-EA15-EF32AE8423AE}"/>
                </a:ext>
              </a:extLst>
            </p:cNvPr>
            <p:cNvCxnSpPr>
              <a:cxnSpLocks/>
              <a:stCxn id="108" idx="1"/>
              <a:endCxn id="75" idx="3"/>
            </p:cNvCxnSpPr>
            <p:nvPr/>
          </p:nvCxnSpPr>
          <p:spPr bwMode="auto">
            <a:xfrm flipH="1" flipV="1">
              <a:off x="11032037" y="2638763"/>
              <a:ext cx="233625" cy="61573"/>
            </a:xfrm>
            <a:prstGeom prst="straightConnector1">
              <a:avLst/>
            </a:prstGeom>
            <a:ln>
              <a:prstDash val="dash"/>
              <a:headEnd type="triangle" w="med" len="med"/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24" name="Textfeld 123">
              <a:extLst>
                <a:ext uri="{FF2B5EF4-FFF2-40B4-BE49-F238E27FC236}">
                  <a16:creationId xmlns:a16="http://schemas.microsoft.com/office/drawing/2014/main" id="{8E0E5CC7-4EF2-BF45-DB8A-331CDBD7F7DB}"/>
                </a:ext>
              </a:extLst>
            </p:cNvPr>
            <p:cNvSpPr txBox="1"/>
            <p:nvPr/>
          </p:nvSpPr>
          <p:spPr>
            <a:xfrm>
              <a:off x="8545981" y="5164047"/>
              <a:ext cx="2360753" cy="25119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chemeClr val="tx1"/>
                  </a:solidFill>
                  <a:latin typeface="Arial" pitchFamily="34" charset="0"/>
                </a:rPr>
                <a:t>Periphery / Ecosystem</a:t>
              </a:r>
            </a:p>
          </p:txBody>
        </p:sp>
      </p:grpSp>
      <p:sp>
        <p:nvSpPr>
          <p:cNvPr id="58" name="Textfeld 57">
            <a:extLst>
              <a:ext uri="{FF2B5EF4-FFF2-40B4-BE49-F238E27FC236}">
                <a16:creationId xmlns:a16="http://schemas.microsoft.com/office/drawing/2014/main" id="{30AFC145-6C60-BBA3-9E57-BF5459FFED26}"/>
              </a:ext>
            </a:extLst>
          </p:cNvPr>
          <p:cNvSpPr txBox="1"/>
          <p:nvPr/>
        </p:nvSpPr>
        <p:spPr>
          <a:xfrm>
            <a:off x="7978052" y="1057285"/>
            <a:ext cx="3405578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b="1" dirty="0" err="1">
                <a:latin typeface="Arial" pitchFamily="34" charset="0"/>
              </a:rPr>
              <a:t>Platform-Oriented</a:t>
            </a:r>
            <a:r>
              <a:rPr lang="de-DE" b="1" dirty="0">
                <a:latin typeface="Arial" pitchFamily="34" charset="0"/>
              </a:rPr>
              <a:t> Architecture in </a:t>
            </a:r>
            <a:r>
              <a:rPr lang="de-DE" b="1" dirty="0" err="1">
                <a:latin typeface="Arial" pitchFamily="34" charset="0"/>
              </a:rPr>
              <a:t>public</a:t>
            </a:r>
            <a:r>
              <a:rPr lang="de-DE" b="1" dirty="0">
                <a:latin typeface="Arial" pitchFamily="34" charset="0"/>
              </a:rPr>
              <a:t> </a:t>
            </a:r>
            <a:r>
              <a:rPr lang="de-DE" b="1" dirty="0" err="1">
                <a:latin typeface="Arial" pitchFamily="34" charset="0"/>
              </a:rPr>
              <a:t>sector</a:t>
            </a:r>
            <a:endParaRPr lang="de-DE" b="1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5659426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Motivation: Why Government as a Platform (</a:t>
            </a:r>
            <a:r>
              <a:rPr lang="en-US" dirty="0" err="1"/>
              <a:t>GaaP</a:t>
            </a:r>
            <a:r>
              <a:rPr lang="en-US" dirty="0"/>
              <a:t>)?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© sebis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21.10.22 Kickoff Efstratios Pahis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C9FAB-BDC1-47C0-A8BB-6E12A8205D33}" type="slidenum">
              <a:rPr lang="de-DE" smtClean="0"/>
              <a:pPr/>
              <a:t>28</a:t>
            </a:fld>
            <a:endParaRPr lang="de-DE" dirty="0"/>
          </a:p>
        </p:txBody>
      </p:sp>
      <p:grpSp>
        <p:nvGrpSpPr>
          <p:cNvPr id="184" name="Gruppieren 183">
            <a:extLst>
              <a:ext uri="{FF2B5EF4-FFF2-40B4-BE49-F238E27FC236}">
                <a16:creationId xmlns:a16="http://schemas.microsoft.com/office/drawing/2014/main" id="{5BFAF3D2-180F-0631-C6FC-C04B3FF3BF0F}"/>
              </a:ext>
            </a:extLst>
          </p:cNvPr>
          <p:cNvGrpSpPr/>
          <p:nvPr/>
        </p:nvGrpSpPr>
        <p:grpSpPr>
          <a:xfrm>
            <a:off x="252454" y="1057286"/>
            <a:ext cx="3677023" cy="4482930"/>
            <a:chOff x="252454" y="1057286"/>
            <a:chExt cx="3677023" cy="4482930"/>
          </a:xfrm>
        </p:grpSpPr>
        <p:grpSp>
          <p:nvGrpSpPr>
            <p:cNvPr id="144" name="Gruppieren 143">
              <a:extLst>
                <a:ext uri="{FF2B5EF4-FFF2-40B4-BE49-F238E27FC236}">
                  <a16:creationId xmlns:a16="http://schemas.microsoft.com/office/drawing/2014/main" id="{C98B907E-573C-9AF1-D628-5428F5C2E858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252454" y="1792496"/>
              <a:ext cx="3628942" cy="3747720"/>
              <a:chOff x="375797" y="1155708"/>
              <a:chExt cx="3831227" cy="3956626"/>
            </a:xfrm>
          </p:grpSpPr>
          <p:sp>
            <p:nvSpPr>
              <p:cNvPr id="3" name="Flussdiagramm: Prozess 2">
                <a:extLst>
                  <a:ext uri="{FF2B5EF4-FFF2-40B4-BE49-F238E27FC236}">
                    <a16:creationId xmlns:a16="http://schemas.microsoft.com/office/drawing/2014/main" id="{9D2DFD0B-0502-A604-02C6-3EC95A66CAAD}"/>
                  </a:ext>
                </a:extLst>
              </p:cNvPr>
              <p:cNvSpPr/>
              <p:nvPr/>
            </p:nvSpPr>
            <p:spPr bwMode="auto">
              <a:xfrm>
                <a:off x="678632" y="1484784"/>
                <a:ext cx="919336" cy="2520280"/>
              </a:xfrm>
              <a:prstGeom prst="flowChartProcess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de-DE" dirty="0">
                  <a:solidFill>
                    <a:schemeClr val="tx1"/>
                  </a:solidFill>
                  <a:cs typeface="Arial" pitchFamily="34" charset="0"/>
                </a:endParaRPr>
              </a:p>
            </p:txBody>
          </p:sp>
          <p:sp>
            <p:nvSpPr>
              <p:cNvPr id="7" name="Flussdiagramm: Prozess 6">
                <a:extLst>
                  <a:ext uri="{FF2B5EF4-FFF2-40B4-BE49-F238E27FC236}">
                    <a16:creationId xmlns:a16="http://schemas.microsoft.com/office/drawing/2014/main" id="{ED2AB37D-FA2C-A43B-B612-5EDCBF9C6D22}"/>
                  </a:ext>
                </a:extLst>
              </p:cNvPr>
              <p:cNvSpPr/>
              <p:nvPr/>
            </p:nvSpPr>
            <p:spPr bwMode="auto">
              <a:xfrm>
                <a:off x="1983160" y="1484784"/>
                <a:ext cx="919336" cy="2520280"/>
              </a:xfrm>
              <a:prstGeom prst="flowChartProcess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de-DE" dirty="0">
                  <a:solidFill>
                    <a:schemeClr val="tx1"/>
                  </a:solidFill>
                  <a:cs typeface="Arial" pitchFamily="34" charset="0"/>
                </a:endParaRPr>
              </a:p>
            </p:txBody>
          </p:sp>
          <p:sp>
            <p:nvSpPr>
              <p:cNvPr id="8" name="Flussdiagramm: Prozess 7">
                <a:extLst>
                  <a:ext uri="{FF2B5EF4-FFF2-40B4-BE49-F238E27FC236}">
                    <a16:creationId xmlns:a16="http://schemas.microsoft.com/office/drawing/2014/main" id="{B4A2DB71-1747-D475-6608-08D99CC3070B}"/>
                  </a:ext>
                </a:extLst>
              </p:cNvPr>
              <p:cNvSpPr/>
              <p:nvPr/>
            </p:nvSpPr>
            <p:spPr bwMode="auto">
              <a:xfrm>
                <a:off x="3287688" y="1484784"/>
                <a:ext cx="919336" cy="2520280"/>
              </a:xfrm>
              <a:prstGeom prst="flowChartProcess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de-DE" dirty="0">
                  <a:solidFill>
                    <a:schemeClr val="tx1"/>
                  </a:solidFill>
                  <a:cs typeface="Arial" pitchFamily="34" charset="0"/>
                </a:endParaRPr>
              </a:p>
            </p:txBody>
          </p:sp>
          <p:pic>
            <p:nvPicPr>
              <p:cNvPr id="11" name="Grafik 10" descr="Benutzer mit einfarbiger Füllung">
                <a:extLst>
                  <a:ext uri="{FF2B5EF4-FFF2-40B4-BE49-F238E27FC236}">
                    <a16:creationId xmlns:a16="http://schemas.microsoft.com/office/drawing/2014/main" id="{1AA0966B-5E0B-B733-229F-E2F91AC6B9E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1368648" y="4506664"/>
                <a:ext cx="605670" cy="605670"/>
              </a:xfrm>
              <a:prstGeom prst="rect">
                <a:avLst/>
              </a:prstGeom>
            </p:spPr>
          </p:pic>
          <p:grpSp>
            <p:nvGrpSpPr>
              <p:cNvPr id="32" name="Gruppieren 31">
                <a:extLst>
                  <a:ext uri="{FF2B5EF4-FFF2-40B4-BE49-F238E27FC236}">
                    <a16:creationId xmlns:a16="http://schemas.microsoft.com/office/drawing/2014/main" id="{5571827B-5E30-B151-417D-C83224A7FCF2}"/>
                  </a:ext>
                </a:extLst>
              </p:cNvPr>
              <p:cNvGrpSpPr/>
              <p:nvPr/>
            </p:nvGrpSpPr>
            <p:grpSpPr>
              <a:xfrm>
                <a:off x="877248" y="1749826"/>
                <a:ext cx="522104" cy="2179490"/>
                <a:chOff x="897724" y="1749826"/>
                <a:chExt cx="522104" cy="2179490"/>
              </a:xfrm>
            </p:grpSpPr>
            <p:pic>
              <p:nvPicPr>
                <p:cNvPr id="13" name="Grafik 12" descr="Datenbank mit einfarbiger Füllung">
                  <a:extLst>
                    <a:ext uri="{FF2B5EF4-FFF2-40B4-BE49-F238E27FC236}">
                      <a16:creationId xmlns:a16="http://schemas.microsoft.com/office/drawing/2014/main" id="{0C9B1B87-0361-3FA6-CC80-7B7E8475C25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98595" y="1749826"/>
                  <a:ext cx="520363" cy="520363"/>
                </a:xfrm>
                <a:prstGeom prst="rect">
                  <a:avLst/>
                </a:prstGeom>
              </p:spPr>
            </p:pic>
            <p:pic>
              <p:nvPicPr>
                <p:cNvPr id="15" name="Grafik 14" descr="Zahnräder mit einfarbiger Füllung">
                  <a:extLst>
                    <a:ext uri="{FF2B5EF4-FFF2-40B4-BE49-F238E27FC236}">
                      <a16:creationId xmlns:a16="http://schemas.microsoft.com/office/drawing/2014/main" id="{818EEFFD-0B50-D6E0-E4FA-3D43668AF95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8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98595" y="2579390"/>
                  <a:ext cx="520363" cy="520363"/>
                </a:xfrm>
                <a:prstGeom prst="rect">
                  <a:avLst/>
                </a:prstGeom>
              </p:spPr>
            </p:pic>
            <p:pic>
              <p:nvPicPr>
                <p:cNvPr id="19" name="Grafik 18" descr="Internet mit einfarbiger Füllung">
                  <a:extLst>
                    <a:ext uri="{FF2B5EF4-FFF2-40B4-BE49-F238E27FC236}">
                      <a16:creationId xmlns:a16="http://schemas.microsoft.com/office/drawing/2014/main" id="{0FB4E0FA-0742-A152-AA70-54A193D10A8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1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97724" y="3408954"/>
                  <a:ext cx="522104" cy="520362"/>
                </a:xfrm>
                <a:prstGeom prst="rect">
                  <a:avLst/>
                </a:prstGeom>
              </p:spPr>
            </p:pic>
          </p:grpSp>
          <p:pic>
            <p:nvPicPr>
              <p:cNvPr id="21" name="Grafik 20" descr="Bank mit einfarbiger Füllung">
                <a:extLst>
                  <a:ext uri="{FF2B5EF4-FFF2-40B4-BE49-F238E27FC236}">
                    <a16:creationId xmlns:a16="http://schemas.microsoft.com/office/drawing/2014/main" id="{5B570D90-2C3E-3F47-A1B8-2F9B79A1F31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p:blipFill>
            <p:spPr>
              <a:xfrm>
                <a:off x="1680325" y="1155708"/>
                <a:ext cx="605670" cy="605670"/>
              </a:xfrm>
              <a:prstGeom prst="rect">
                <a:avLst/>
              </a:prstGeom>
            </p:spPr>
          </p:pic>
          <p:pic>
            <p:nvPicPr>
              <p:cNvPr id="22" name="Grafik 21" descr="Bank mit einfarbiger Füllung">
                <a:extLst>
                  <a:ext uri="{FF2B5EF4-FFF2-40B4-BE49-F238E27FC236}">
                    <a16:creationId xmlns:a16="http://schemas.microsoft.com/office/drawing/2014/main" id="{50551DDA-EE53-0689-A70D-788E0BE04D9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p:blipFill>
            <p:spPr>
              <a:xfrm>
                <a:off x="2984853" y="1155708"/>
                <a:ext cx="605670" cy="605670"/>
              </a:xfrm>
              <a:prstGeom prst="rect">
                <a:avLst/>
              </a:prstGeom>
            </p:spPr>
          </p:pic>
          <p:pic>
            <p:nvPicPr>
              <p:cNvPr id="23" name="Grafik 22" descr="Bank mit einfarbiger Füllung">
                <a:extLst>
                  <a:ext uri="{FF2B5EF4-FFF2-40B4-BE49-F238E27FC236}">
                    <a16:creationId xmlns:a16="http://schemas.microsoft.com/office/drawing/2014/main" id="{59FDF096-55C6-C386-6EEB-44C552B7DCB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p:blipFill>
            <p:spPr>
              <a:xfrm>
                <a:off x="375797" y="1155708"/>
                <a:ext cx="605670" cy="605670"/>
              </a:xfrm>
              <a:prstGeom prst="rect">
                <a:avLst/>
              </a:prstGeom>
            </p:spPr>
          </p:pic>
          <p:pic>
            <p:nvPicPr>
              <p:cNvPr id="30" name="Grafik 29" descr="Benutzer mit einfarbiger Füllung">
                <a:extLst>
                  <a:ext uri="{FF2B5EF4-FFF2-40B4-BE49-F238E27FC236}">
                    <a16:creationId xmlns:a16="http://schemas.microsoft.com/office/drawing/2014/main" id="{CFCC5C68-33CA-DAE6-21DC-C3661E24BC0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2174495" y="4506664"/>
                <a:ext cx="605670" cy="605670"/>
              </a:xfrm>
              <a:prstGeom prst="rect">
                <a:avLst/>
              </a:prstGeom>
            </p:spPr>
          </p:pic>
          <p:pic>
            <p:nvPicPr>
              <p:cNvPr id="31" name="Grafik 30" descr="Benutzer mit einfarbiger Füllung">
                <a:extLst>
                  <a:ext uri="{FF2B5EF4-FFF2-40B4-BE49-F238E27FC236}">
                    <a16:creationId xmlns:a16="http://schemas.microsoft.com/office/drawing/2014/main" id="{F79F7966-FB93-31BB-8617-1D0AC0F5851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2984853" y="4506664"/>
                <a:ext cx="605670" cy="605670"/>
              </a:xfrm>
              <a:prstGeom prst="rect">
                <a:avLst/>
              </a:prstGeom>
            </p:spPr>
          </p:pic>
          <p:cxnSp>
            <p:nvCxnSpPr>
              <p:cNvPr id="37" name="Gerade Verbindung mit Pfeil 36">
                <a:extLst>
                  <a:ext uri="{FF2B5EF4-FFF2-40B4-BE49-F238E27FC236}">
                    <a16:creationId xmlns:a16="http://schemas.microsoft.com/office/drawing/2014/main" id="{E00B9653-0D3E-8867-E40A-D497CA4A9CDC}"/>
                  </a:ext>
                </a:extLst>
              </p:cNvPr>
              <p:cNvCxnSpPr>
                <a:cxnSpLocks/>
                <a:stCxn id="13" idx="2"/>
                <a:endCxn id="15" idx="0"/>
              </p:cNvCxnSpPr>
              <p:nvPr/>
            </p:nvCxnSpPr>
            <p:spPr bwMode="auto">
              <a:xfrm>
                <a:off x="1138301" y="2270189"/>
                <a:ext cx="0" cy="309201"/>
              </a:xfrm>
              <a:prstGeom prst="straightConnector1">
                <a:avLst/>
              </a:prstGeom>
              <a:ln>
                <a:headEnd type="triangle" w="med" len="med"/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0" name="Gerade Verbindung mit Pfeil 39">
                <a:extLst>
                  <a:ext uri="{FF2B5EF4-FFF2-40B4-BE49-F238E27FC236}">
                    <a16:creationId xmlns:a16="http://schemas.microsoft.com/office/drawing/2014/main" id="{1A24A2D9-C793-1563-E4DD-9DD3C1F40D92}"/>
                  </a:ext>
                </a:extLst>
              </p:cNvPr>
              <p:cNvCxnSpPr>
                <a:cxnSpLocks/>
                <a:stCxn id="15" idx="2"/>
                <a:endCxn id="19" idx="0"/>
              </p:cNvCxnSpPr>
              <p:nvPr/>
            </p:nvCxnSpPr>
            <p:spPr bwMode="auto">
              <a:xfrm flipH="1">
                <a:off x="1138300" y="3099753"/>
                <a:ext cx="1" cy="309201"/>
              </a:xfrm>
              <a:prstGeom prst="straightConnector1">
                <a:avLst/>
              </a:prstGeom>
              <a:ln>
                <a:headEnd type="triangle" w="med" len="med"/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80" name="Gruppieren 79">
                <a:extLst>
                  <a:ext uri="{FF2B5EF4-FFF2-40B4-BE49-F238E27FC236}">
                    <a16:creationId xmlns:a16="http://schemas.microsoft.com/office/drawing/2014/main" id="{35B19195-027F-339C-2B1F-1E8BF34CD8E4}"/>
                  </a:ext>
                </a:extLst>
              </p:cNvPr>
              <p:cNvGrpSpPr/>
              <p:nvPr/>
            </p:nvGrpSpPr>
            <p:grpSpPr>
              <a:xfrm>
                <a:off x="2181776" y="1749826"/>
                <a:ext cx="522104" cy="2179490"/>
                <a:chOff x="897724" y="1749826"/>
                <a:chExt cx="522104" cy="2179490"/>
              </a:xfrm>
            </p:grpSpPr>
            <p:pic>
              <p:nvPicPr>
                <p:cNvPr id="81" name="Grafik 80" descr="Datenbank mit einfarbiger Füllung">
                  <a:extLst>
                    <a:ext uri="{FF2B5EF4-FFF2-40B4-BE49-F238E27FC236}">
                      <a16:creationId xmlns:a16="http://schemas.microsoft.com/office/drawing/2014/main" id="{F6907921-B909-B440-8F61-8C2C6DFC1E5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98595" y="1749826"/>
                  <a:ext cx="520363" cy="520363"/>
                </a:xfrm>
                <a:prstGeom prst="rect">
                  <a:avLst/>
                </a:prstGeom>
              </p:spPr>
            </p:pic>
            <p:pic>
              <p:nvPicPr>
                <p:cNvPr id="82" name="Grafik 81" descr="Zahnräder mit einfarbiger Füllung">
                  <a:extLst>
                    <a:ext uri="{FF2B5EF4-FFF2-40B4-BE49-F238E27FC236}">
                      <a16:creationId xmlns:a16="http://schemas.microsoft.com/office/drawing/2014/main" id="{879BC798-0B23-8F0C-8F9A-E9009D7B05E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8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98595" y="2579390"/>
                  <a:ext cx="520363" cy="520363"/>
                </a:xfrm>
                <a:prstGeom prst="rect">
                  <a:avLst/>
                </a:prstGeom>
              </p:spPr>
            </p:pic>
            <p:pic>
              <p:nvPicPr>
                <p:cNvPr id="83" name="Grafik 82" descr="Internet mit einfarbiger Füllung">
                  <a:extLst>
                    <a:ext uri="{FF2B5EF4-FFF2-40B4-BE49-F238E27FC236}">
                      <a16:creationId xmlns:a16="http://schemas.microsoft.com/office/drawing/2014/main" id="{AB53272C-4857-616C-FF74-C8782E20AD6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1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97724" y="3408954"/>
                  <a:ext cx="522104" cy="520362"/>
                </a:xfrm>
                <a:prstGeom prst="rect">
                  <a:avLst/>
                </a:prstGeom>
              </p:spPr>
            </p:pic>
          </p:grpSp>
          <p:grpSp>
            <p:nvGrpSpPr>
              <p:cNvPr id="84" name="Gruppieren 83">
                <a:extLst>
                  <a:ext uri="{FF2B5EF4-FFF2-40B4-BE49-F238E27FC236}">
                    <a16:creationId xmlns:a16="http://schemas.microsoft.com/office/drawing/2014/main" id="{BA6516C1-D30B-308F-01A4-9E8CF780E916}"/>
                  </a:ext>
                </a:extLst>
              </p:cNvPr>
              <p:cNvGrpSpPr/>
              <p:nvPr/>
            </p:nvGrpSpPr>
            <p:grpSpPr>
              <a:xfrm>
                <a:off x="3486304" y="1749826"/>
                <a:ext cx="522104" cy="2179490"/>
                <a:chOff x="897724" y="1749826"/>
                <a:chExt cx="522104" cy="2179490"/>
              </a:xfrm>
            </p:grpSpPr>
            <p:pic>
              <p:nvPicPr>
                <p:cNvPr id="85" name="Grafik 84" descr="Datenbank mit einfarbiger Füllung">
                  <a:extLst>
                    <a:ext uri="{FF2B5EF4-FFF2-40B4-BE49-F238E27FC236}">
                      <a16:creationId xmlns:a16="http://schemas.microsoft.com/office/drawing/2014/main" id="{2ED00158-AFDD-2DF1-B9C3-704602EEA18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98595" y="1749826"/>
                  <a:ext cx="520363" cy="520363"/>
                </a:xfrm>
                <a:prstGeom prst="rect">
                  <a:avLst/>
                </a:prstGeom>
              </p:spPr>
            </p:pic>
            <p:pic>
              <p:nvPicPr>
                <p:cNvPr id="86" name="Grafik 85" descr="Zahnräder mit einfarbiger Füllung">
                  <a:extLst>
                    <a:ext uri="{FF2B5EF4-FFF2-40B4-BE49-F238E27FC236}">
                      <a16:creationId xmlns:a16="http://schemas.microsoft.com/office/drawing/2014/main" id="{AD2634FC-BAEE-2453-D0CC-24501510F30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8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98595" y="2579390"/>
                  <a:ext cx="520363" cy="520363"/>
                </a:xfrm>
                <a:prstGeom prst="rect">
                  <a:avLst/>
                </a:prstGeom>
              </p:spPr>
            </p:pic>
            <p:pic>
              <p:nvPicPr>
                <p:cNvPr id="87" name="Grafik 86" descr="Internet mit einfarbiger Füllung">
                  <a:extLst>
                    <a:ext uri="{FF2B5EF4-FFF2-40B4-BE49-F238E27FC236}">
                      <a16:creationId xmlns:a16="http://schemas.microsoft.com/office/drawing/2014/main" id="{C897F9FC-CB19-7254-F394-17A39B8F42C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1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97724" y="3408954"/>
                  <a:ext cx="522104" cy="520362"/>
                </a:xfrm>
                <a:prstGeom prst="rect">
                  <a:avLst/>
                </a:prstGeom>
              </p:spPr>
            </p:pic>
          </p:grpSp>
          <p:cxnSp>
            <p:nvCxnSpPr>
              <p:cNvPr id="88" name="Gerade Verbindung mit Pfeil 87">
                <a:extLst>
                  <a:ext uri="{FF2B5EF4-FFF2-40B4-BE49-F238E27FC236}">
                    <a16:creationId xmlns:a16="http://schemas.microsoft.com/office/drawing/2014/main" id="{074D2AD1-0A22-1E83-9AE1-00D4CD3CB0F8}"/>
                  </a:ext>
                </a:extLst>
              </p:cNvPr>
              <p:cNvCxnSpPr>
                <a:cxnSpLocks/>
                <a:stCxn id="81" idx="2"/>
                <a:endCxn id="82" idx="0"/>
              </p:cNvCxnSpPr>
              <p:nvPr/>
            </p:nvCxnSpPr>
            <p:spPr bwMode="auto">
              <a:xfrm>
                <a:off x="2442829" y="2270189"/>
                <a:ext cx="0" cy="309201"/>
              </a:xfrm>
              <a:prstGeom prst="straightConnector1">
                <a:avLst/>
              </a:prstGeom>
              <a:ln>
                <a:headEnd type="triangle" w="med" len="med"/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1" name="Gerade Verbindung mit Pfeil 90">
                <a:extLst>
                  <a:ext uri="{FF2B5EF4-FFF2-40B4-BE49-F238E27FC236}">
                    <a16:creationId xmlns:a16="http://schemas.microsoft.com/office/drawing/2014/main" id="{4D6C04E6-45D6-44E7-3C42-3A02D2E95C6E}"/>
                  </a:ext>
                </a:extLst>
              </p:cNvPr>
              <p:cNvCxnSpPr>
                <a:cxnSpLocks/>
                <a:stCxn id="85" idx="2"/>
                <a:endCxn id="86" idx="0"/>
              </p:cNvCxnSpPr>
              <p:nvPr/>
            </p:nvCxnSpPr>
            <p:spPr bwMode="auto">
              <a:xfrm>
                <a:off x="3747357" y="2270189"/>
                <a:ext cx="0" cy="309201"/>
              </a:xfrm>
              <a:prstGeom prst="straightConnector1">
                <a:avLst/>
              </a:prstGeom>
              <a:ln>
                <a:headEnd type="triangle" w="med" len="med"/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4" name="Gerade Verbindung mit Pfeil 93">
                <a:extLst>
                  <a:ext uri="{FF2B5EF4-FFF2-40B4-BE49-F238E27FC236}">
                    <a16:creationId xmlns:a16="http://schemas.microsoft.com/office/drawing/2014/main" id="{501FAD7D-C688-1093-E0E0-BB4C883809E2}"/>
                  </a:ext>
                </a:extLst>
              </p:cNvPr>
              <p:cNvCxnSpPr>
                <a:cxnSpLocks/>
                <a:stCxn id="86" idx="2"/>
                <a:endCxn id="87" idx="0"/>
              </p:cNvCxnSpPr>
              <p:nvPr/>
            </p:nvCxnSpPr>
            <p:spPr bwMode="auto">
              <a:xfrm flipH="1">
                <a:off x="3747356" y="3099753"/>
                <a:ext cx="1" cy="309201"/>
              </a:xfrm>
              <a:prstGeom prst="straightConnector1">
                <a:avLst/>
              </a:prstGeom>
              <a:ln>
                <a:headEnd type="triangle" w="med" len="med"/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7" name="Gerade Verbindung mit Pfeil 96">
                <a:extLst>
                  <a:ext uri="{FF2B5EF4-FFF2-40B4-BE49-F238E27FC236}">
                    <a16:creationId xmlns:a16="http://schemas.microsoft.com/office/drawing/2014/main" id="{E2D68821-6C08-7658-ACC6-8F454C009D80}"/>
                  </a:ext>
                </a:extLst>
              </p:cNvPr>
              <p:cNvCxnSpPr>
                <a:cxnSpLocks/>
                <a:stCxn id="82" idx="2"/>
                <a:endCxn id="83" idx="0"/>
              </p:cNvCxnSpPr>
              <p:nvPr/>
            </p:nvCxnSpPr>
            <p:spPr bwMode="auto">
              <a:xfrm flipH="1">
                <a:off x="2442828" y="3099753"/>
                <a:ext cx="1" cy="309201"/>
              </a:xfrm>
              <a:prstGeom prst="straightConnector1">
                <a:avLst/>
              </a:prstGeom>
              <a:ln>
                <a:headEnd type="triangle" w="med" len="med"/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0" name="Gerade Verbindung mit Pfeil 99">
                <a:extLst>
                  <a:ext uri="{FF2B5EF4-FFF2-40B4-BE49-F238E27FC236}">
                    <a16:creationId xmlns:a16="http://schemas.microsoft.com/office/drawing/2014/main" id="{865EC0BA-4BFB-435E-EC62-C2A1DE8A69EF}"/>
                  </a:ext>
                </a:extLst>
              </p:cNvPr>
              <p:cNvCxnSpPr>
                <a:cxnSpLocks/>
                <a:stCxn id="19" idx="2"/>
                <a:endCxn id="11" idx="0"/>
              </p:cNvCxnSpPr>
              <p:nvPr/>
            </p:nvCxnSpPr>
            <p:spPr bwMode="auto">
              <a:xfrm>
                <a:off x="1138300" y="3929316"/>
                <a:ext cx="533183" cy="577348"/>
              </a:xfrm>
              <a:prstGeom prst="straightConnector1">
                <a:avLst/>
              </a:prstGeom>
              <a:ln>
                <a:headEnd type="triangle" w="med" len="med"/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3" name="Gerade Verbindung mit Pfeil 102">
                <a:extLst>
                  <a:ext uri="{FF2B5EF4-FFF2-40B4-BE49-F238E27FC236}">
                    <a16:creationId xmlns:a16="http://schemas.microsoft.com/office/drawing/2014/main" id="{C4063AE6-1292-3326-7854-CAFD19F70683}"/>
                  </a:ext>
                </a:extLst>
              </p:cNvPr>
              <p:cNvCxnSpPr>
                <a:cxnSpLocks/>
                <a:stCxn id="83" idx="2"/>
                <a:endCxn id="11" idx="0"/>
              </p:cNvCxnSpPr>
              <p:nvPr/>
            </p:nvCxnSpPr>
            <p:spPr bwMode="auto">
              <a:xfrm flipH="1">
                <a:off x="1671483" y="3929316"/>
                <a:ext cx="771345" cy="577348"/>
              </a:xfrm>
              <a:prstGeom prst="straightConnector1">
                <a:avLst/>
              </a:prstGeom>
              <a:ln>
                <a:headEnd type="triangle" w="med" len="med"/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9" name="Gerade Verbindung mit Pfeil 108">
                <a:extLst>
                  <a:ext uri="{FF2B5EF4-FFF2-40B4-BE49-F238E27FC236}">
                    <a16:creationId xmlns:a16="http://schemas.microsoft.com/office/drawing/2014/main" id="{D846B5ED-38C2-A3BC-B622-DD20C9E91A76}"/>
                  </a:ext>
                </a:extLst>
              </p:cNvPr>
              <p:cNvCxnSpPr>
                <a:cxnSpLocks/>
                <a:stCxn id="83" idx="2"/>
                <a:endCxn id="30" idx="0"/>
              </p:cNvCxnSpPr>
              <p:nvPr/>
            </p:nvCxnSpPr>
            <p:spPr bwMode="auto">
              <a:xfrm>
                <a:off x="2442828" y="3929316"/>
                <a:ext cx="34502" cy="577348"/>
              </a:xfrm>
              <a:prstGeom prst="straightConnector1">
                <a:avLst/>
              </a:prstGeom>
              <a:ln>
                <a:headEnd type="triangle" w="med" len="med"/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3" name="Gerade Verbindung mit Pfeil 112">
                <a:extLst>
                  <a:ext uri="{FF2B5EF4-FFF2-40B4-BE49-F238E27FC236}">
                    <a16:creationId xmlns:a16="http://schemas.microsoft.com/office/drawing/2014/main" id="{E9C535DF-9B8C-75F6-FD3D-DDD781A13537}"/>
                  </a:ext>
                </a:extLst>
              </p:cNvPr>
              <p:cNvCxnSpPr>
                <a:cxnSpLocks/>
                <a:stCxn id="83" idx="2"/>
                <a:endCxn id="31" idx="0"/>
              </p:cNvCxnSpPr>
              <p:nvPr/>
            </p:nvCxnSpPr>
            <p:spPr bwMode="auto">
              <a:xfrm>
                <a:off x="2442828" y="3929316"/>
                <a:ext cx="844860" cy="577348"/>
              </a:xfrm>
              <a:prstGeom prst="straightConnector1">
                <a:avLst/>
              </a:prstGeom>
              <a:ln>
                <a:headEnd type="triangle" w="med" len="med"/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6" name="Gerade Verbindung mit Pfeil 115">
                <a:extLst>
                  <a:ext uri="{FF2B5EF4-FFF2-40B4-BE49-F238E27FC236}">
                    <a16:creationId xmlns:a16="http://schemas.microsoft.com/office/drawing/2014/main" id="{9A4A4006-DCB0-022B-E409-CF40F993FA9D}"/>
                  </a:ext>
                </a:extLst>
              </p:cNvPr>
              <p:cNvCxnSpPr>
                <a:cxnSpLocks/>
                <a:stCxn id="87" idx="2"/>
                <a:endCxn id="31" idx="0"/>
              </p:cNvCxnSpPr>
              <p:nvPr/>
            </p:nvCxnSpPr>
            <p:spPr bwMode="auto">
              <a:xfrm flipH="1">
                <a:off x="3287688" y="3929316"/>
                <a:ext cx="459668" cy="577348"/>
              </a:xfrm>
              <a:prstGeom prst="straightConnector1">
                <a:avLst/>
              </a:prstGeom>
              <a:ln>
                <a:headEnd type="triangle" w="med" len="med"/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9" name="Gerade Verbindung mit Pfeil 118">
                <a:extLst>
                  <a:ext uri="{FF2B5EF4-FFF2-40B4-BE49-F238E27FC236}">
                    <a16:creationId xmlns:a16="http://schemas.microsoft.com/office/drawing/2014/main" id="{A6DE3F54-7EFA-A8DC-66F3-BD84C8AE2E71}"/>
                  </a:ext>
                </a:extLst>
              </p:cNvPr>
              <p:cNvCxnSpPr>
                <a:cxnSpLocks/>
                <a:stCxn id="87" idx="2"/>
                <a:endCxn id="30" idx="0"/>
              </p:cNvCxnSpPr>
              <p:nvPr/>
            </p:nvCxnSpPr>
            <p:spPr bwMode="auto">
              <a:xfrm flipH="1">
                <a:off x="2477330" y="3929316"/>
                <a:ext cx="1270026" cy="577348"/>
              </a:xfrm>
              <a:prstGeom prst="straightConnector1">
                <a:avLst/>
              </a:prstGeom>
              <a:ln>
                <a:headEnd type="triangle" w="med" len="med"/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2" name="Gerade Verbindung mit Pfeil 121">
                <a:extLst>
                  <a:ext uri="{FF2B5EF4-FFF2-40B4-BE49-F238E27FC236}">
                    <a16:creationId xmlns:a16="http://schemas.microsoft.com/office/drawing/2014/main" id="{0280B230-6F14-C516-A861-8CC938508E1B}"/>
                  </a:ext>
                </a:extLst>
              </p:cNvPr>
              <p:cNvCxnSpPr>
                <a:cxnSpLocks/>
                <a:stCxn id="19" idx="2"/>
                <a:endCxn id="30" idx="0"/>
              </p:cNvCxnSpPr>
              <p:nvPr/>
            </p:nvCxnSpPr>
            <p:spPr bwMode="auto">
              <a:xfrm>
                <a:off x="1138300" y="3929316"/>
                <a:ext cx="1339030" cy="577348"/>
              </a:xfrm>
              <a:prstGeom prst="straightConnector1">
                <a:avLst/>
              </a:prstGeom>
              <a:ln>
                <a:headEnd type="triangle" w="med" len="med"/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9" name="Gerade Verbindung mit Pfeil 128">
                <a:extLst>
                  <a:ext uri="{FF2B5EF4-FFF2-40B4-BE49-F238E27FC236}">
                    <a16:creationId xmlns:a16="http://schemas.microsoft.com/office/drawing/2014/main" id="{75D16C95-E6B1-404D-62F3-B0CDFB4B08B1}"/>
                  </a:ext>
                </a:extLst>
              </p:cNvPr>
              <p:cNvCxnSpPr>
                <a:cxnSpLocks/>
                <a:stCxn id="82" idx="1"/>
                <a:endCxn id="19" idx="3"/>
              </p:cNvCxnSpPr>
              <p:nvPr/>
            </p:nvCxnSpPr>
            <p:spPr bwMode="auto">
              <a:xfrm flipH="1">
                <a:off x="1399352" y="2839572"/>
                <a:ext cx="783295" cy="829563"/>
              </a:xfrm>
              <a:prstGeom prst="straightConnector1">
                <a:avLst/>
              </a:prstGeom>
              <a:ln>
                <a:headEnd type="triangle" w="med" len="med"/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2" name="Gerade Verbindung mit Pfeil 131">
                <a:extLst>
                  <a:ext uri="{FF2B5EF4-FFF2-40B4-BE49-F238E27FC236}">
                    <a16:creationId xmlns:a16="http://schemas.microsoft.com/office/drawing/2014/main" id="{A7C5E315-12E3-45D9-E40E-9DCED234DE8C}"/>
                  </a:ext>
                </a:extLst>
              </p:cNvPr>
              <p:cNvCxnSpPr>
                <a:cxnSpLocks/>
                <a:stCxn id="83" idx="1"/>
                <a:endCxn id="15" idx="3"/>
              </p:cNvCxnSpPr>
              <p:nvPr/>
            </p:nvCxnSpPr>
            <p:spPr bwMode="auto">
              <a:xfrm flipH="1" flipV="1">
                <a:off x="1398482" y="2839572"/>
                <a:ext cx="783294" cy="829563"/>
              </a:xfrm>
              <a:prstGeom prst="straightConnector1">
                <a:avLst/>
              </a:prstGeom>
              <a:ln>
                <a:headEnd type="triangle" w="med" len="med"/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5" name="Gerade Verbindung mit Pfeil 134">
                <a:extLst>
                  <a:ext uri="{FF2B5EF4-FFF2-40B4-BE49-F238E27FC236}">
                    <a16:creationId xmlns:a16="http://schemas.microsoft.com/office/drawing/2014/main" id="{960E1A21-266D-CB2E-5269-35389034F792}"/>
                  </a:ext>
                </a:extLst>
              </p:cNvPr>
              <p:cNvCxnSpPr>
                <a:cxnSpLocks/>
                <a:stCxn id="83" idx="3"/>
                <a:endCxn id="86" idx="1"/>
              </p:cNvCxnSpPr>
              <p:nvPr/>
            </p:nvCxnSpPr>
            <p:spPr bwMode="auto">
              <a:xfrm flipV="1">
                <a:off x="2703880" y="2839572"/>
                <a:ext cx="783295" cy="829563"/>
              </a:xfrm>
              <a:prstGeom prst="straightConnector1">
                <a:avLst/>
              </a:prstGeom>
              <a:ln>
                <a:headEnd type="triangle" w="med" len="med"/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8" name="Gerade Verbindung mit Pfeil 137">
                <a:extLst>
                  <a:ext uri="{FF2B5EF4-FFF2-40B4-BE49-F238E27FC236}">
                    <a16:creationId xmlns:a16="http://schemas.microsoft.com/office/drawing/2014/main" id="{159B5B82-44EE-0FA0-8B44-2174C13182E4}"/>
                  </a:ext>
                </a:extLst>
              </p:cNvPr>
              <p:cNvCxnSpPr>
                <a:cxnSpLocks/>
                <a:stCxn id="87" idx="1"/>
                <a:endCxn id="82" idx="3"/>
              </p:cNvCxnSpPr>
              <p:nvPr/>
            </p:nvCxnSpPr>
            <p:spPr bwMode="auto">
              <a:xfrm flipH="1" flipV="1">
                <a:off x="2703010" y="2839572"/>
                <a:ext cx="783294" cy="829563"/>
              </a:xfrm>
              <a:prstGeom prst="straightConnector1">
                <a:avLst/>
              </a:prstGeom>
              <a:ln>
                <a:headEnd type="triangle" w="med" len="med"/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82" name="Textfeld 181">
              <a:extLst>
                <a:ext uri="{FF2B5EF4-FFF2-40B4-BE49-F238E27FC236}">
                  <a16:creationId xmlns:a16="http://schemas.microsoft.com/office/drawing/2014/main" id="{0D40B3EB-AAE6-9796-3B4B-46AFFF3BC192}"/>
                </a:ext>
              </a:extLst>
            </p:cNvPr>
            <p:cNvSpPr txBox="1"/>
            <p:nvPr/>
          </p:nvSpPr>
          <p:spPr>
            <a:xfrm>
              <a:off x="523899" y="1057286"/>
              <a:ext cx="3405578" cy="64633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de-DE" b="1" dirty="0">
                  <a:latin typeface="Arial" pitchFamily="34" charset="0"/>
                </a:rPr>
                <a:t>Silo-</a:t>
              </a:r>
              <a:r>
                <a:rPr lang="de-DE" b="1" dirty="0" err="1">
                  <a:latin typeface="Arial" pitchFamily="34" charset="0"/>
                </a:rPr>
                <a:t>Oriented</a:t>
              </a:r>
              <a:r>
                <a:rPr lang="de-DE" b="1" dirty="0">
                  <a:latin typeface="Arial" pitchFamily="34" charset="0"/>
                </a:rPr>
                <a:t> Architecture in </a:t>
              </a:r>
              <a:r>
                <a:rPr lang="de-DE" b="1" dirty="0" err="1">
                  <a:latin typeface="Arial" pitchFamily="34" charset="0"/>
                </a:rPr>
                <a:t>public</a:t>
              </a:r>
              <a:r>
                <a:rPr lang="de-DE" b="1" dirty="0">
                  <a:latin typeface="Arial" pitchFamily="34" charset="0"/>
                </a:rPr>
                <a:t> </a:t>
              </a:r>
              <a:r>
                <a:rPr lang="de-DE" b="1" dirty="0" err="1">
                  <a:latin typeface="Arial" pitchFamily="34" charset="0"/>
                </a:rPr>
                <a:t>sector</a:t>
              </a:r>
              <a:endParaRPr lang="de-DE" b="1" dirty="0">
                <a:latin typeface="Arial" pitchFamily="34" charset="0"/>
              </a:endParaRPr>
            </a:p>
          </p:txBody>
        </p:sp>
      </p:grpSp>
      <p:sp>
        <p:nvSpPr>
          <p:cNvPr id="179" name="Pfeil nach rechts 66">
            <a:extLst>
              <a:ext uri="{FF2B5EF4-FFF2-40B4-BE49-F238E27FC236}">
                <a16:creationId xmlns:a16="http://schemas.microsoft.com/office/drawing/2014/main" id="{27433B56-597E-0719-F275-BD8F1352F646}"/>
              </a:ext>
            </a:extLst>
          </p:cNvPr>
          <p:cNvSpPr/>
          <p:nvPr/>
        </p:nvSpPr>
        <p:spPr bwMode="auto">
          <a:xfrm>
            <a:off x="4561568" y="2571523"/>
            <a:ext cx="3068864" cy="984028"/>
          </a:xfrm>
          <a:prstGeom prst="rightArrow">
            <a:avLst/>
          </a:prstGeom>
          <a:solidFill>
            <a:schemeClr val="accent4">
              <a:lumMod val="90000"/>
              <a:lumOff val="10000"/>
            </a:schemeClr>
          </a:solidFill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r>
              <a:rPr lang="en-US" b="1" dirty="0" err="1">
                <a:solidFill>
                  <a:schemeClr val="bg1"/>
                </a:solidFill>
                <a:cs typeface="Arial" pitchFamily="34" charset="0"/>
              </a:rPr>
              <a:t>Platformization</a:t>
            </a:r>
            <a:endParaRPr lang="en-US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DF256B0F-3397-DA3B-E1AD-602C1FA079FD}"/>
              </a:ext>
            </a:extLst>
          </p:cNvPr>
          <p:cNvSpPr txBox="1"/>
          <p:nvPr/>
        </p:nvSpPr>
        <p:spPr>
          <a:xfrm>
            <a:off x="556629" y="2104197"/>
            <a:ext cx="211261" cy="24006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1000" b="1" dirty="0">
                <a:latin typeface="Arial" pitchFamily="34" charset="0"/>
              </a:rPr>
              <a:t>Führungszeugnis</a:t>
            </a:r>
          </a:p>
        </p:txBody>
      </p:sp>
      <p:pic>
        <p:nvPicPr>
          <p:cNvPr id="1026" name="Picture 2" descr="Führungszeugnisse – KSJ Passau">
            <a:extLst>
              <a:ext uri="{FF2B5EF4-FFF2-40B4-BE49-F238E27FC236}">
                <a16:creationId xmlns:a16="http://schemas.microsoft.com/office/drawing/2014/main" id="{7A60B8EA-2696-AB38-7FD1-0A2AEF3B73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7155" y="4930647"/>
            <a:ext cx="214936" cy="303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id="{B8D8108B-2C67-6872-28F2-A98C66A60EB9}"/>
              </a:ext>
            </a:extLst>
          </p:cNvPr>
          <p:cNvSpPr txBox="1"/>
          <p:nvPr/>
        </p:nvSpPr>
        <p:spPr>
          <a:xfrm>
            <a:off x="2393272" y="2104197"/>
            <a:ext cx="211261" cy="11695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1000" b="1" dirty="0">
                <a:latin typeface="Arial" pitchFamily="34" charset="0"/>
              </a:rPr>
              <a:t>Passamt</a:t>
            </a:r>
          </a:p>
        </p:txBody>
      </p:sp>
      <p:pic>
        <p:nvPicPr>
          <p:cNvPr id="1028" name="Picture 4" descr="Deutscher Reisepass – Wikipedia">
            <a:extLst>
              <a:ext uri="{FF2B5EF4-FFF2-40B4-BE49-F238E27FC236}">
                <a16:creationId xmlns:a16="http://schemas.microsoft.com/office/drawing/2014/main" id="{E7F804F3-D251-3830-EBCD-7C62C5C7B1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6470" y="4979438"/>
            <a:ext cx="197099" cy="273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Anlage 1 EuWO (zu § 17 Absatz 6 ) Antrag auf Eintragung in das  Wählerverzeichnis von wahlberechtigten">
            <a:extLst>
              <a:ext uri="{FF2B5EF4-FFF2-40B4-BE49-F238E27FC236}">
                <a16:creationId xmlns:a16="http://schemas.microsoft.com/office/drawing/2014/main" id="{A8E9AF51-9FB4-1C3E-03D6-20CF2F98E0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4022" y="4966525"/>
            <a:ext cx="216052" cy="299726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4" name="Textfeld 13">
            <a:extLst>
              <a:ext uri="{FF2B5EF4-FFF2-40B4-BE49-F238E27FC236}">
                <a16:creationId xmlns:a16="http://schemas.microsoft.com/office/drawing/2014/main" id="{5CCB904E-021B-D81F-B8C3-E110F1E11334}"/>
              </a:ext>
            </a:extLst>
          </p:cNvPr>
          <p:cNvSpPr txBox="1"/>
          <p:nvPr/>
        </p:nvSpPr>
        <p:spPr>
          <a:xfrm>
            <a:off x="3661255" y="2104197"/>
            <a:ext cx="211261" cy="17851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1000" b="1" dirty="0">
                <a:latin typeface="Arial" pitchFamily="34" charset="0"/>
              </a:rPr>
              <a:t>Petition</a:t>
            </a:r>
          </a:p>
          <a:p>
            <a:endParaRPr lang="de-DE" sz="1000" b="1" dirty="0">
              <a:latin typeface="Arial" pitchFamily="34" charset="0"/>
            </a:endParaRPr>
          </a:p>
          <a:p>
            <a:r>
              <a:rPr lang="de-DE" sz="1000" b="1" dirty="0">
                <a:latin typeface="Arial" pitchFamily="34" charset="0"/>
              </a:rPr>
              <a:t>XY</a:t>
            </a:r>
          </a:p>
        </p:txBody>
      </p:sp>
      <p:grpSp>
        <p:nvGrpSpPr>
          <p:cNvPr id="57" name="Gruppieren 56">
            <a:extLst>
              <a:ext uri="{FF2B5EF4-FFF2-40B4-BE49-F238E27FC236}">
                <a16:creationId xmlns:a16="http://schemas.microsoft.com/office/drawing/2014/main" id="{D6C39AF1-E0CC-A4FF-6041-B2AA40EFD1A4}"/>
              </a:ext>
            </a:extLst>
          </p:cNvPr>
          <p:cNvGrpSpPr/>
          <p:nvPr/>
        </p:nvGrpSpPr>
        <p:grpSpPr>
          <a:xfrm>
            <a:off x="7846684" y="1792496"/>
            <a:ext cx="3888431" cy="4162950"/>
            <a:chOff x="7289021" y="1586421"/>
            <a:chExt cx="4783643" cy="4162950"/>
          </a:xfrm>
        </p:grpSpPr>
        <p:sp>
          <p:nvSpPr>
            <p:cNvPr id="123" name="Flussdiagramm: Verbinder 122">
              <a:extLst>
                <a:ext uri="{FF2B5EF4-FFF2-40B4-BE49-F238E27FC236}">
                  <a16:creationId xmlns:a16="http://schemas.microsoft.com/office/drawing/2014/main" id="{121F0C01-A96A-2009-A2EF-978BA0D618E9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289021" y="1586421"/>
              <a:ext cx="4783643" cy="4162950"/>
            </a:xfrm>
            <a:prstGeom prst="flowChartConnector">
              <a:avLst/>
            </a:prstGeom>
            <a:noFill/>
            <a:ln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dirty="0">
                  <a:solidFill>
                    <a:schemeClr val="tx1"/>
                  </a:solidFill>
                  <a:cs typeface="Arial" pitchFamily="34" charset="0"/>
                </a:rPr>
                <a:t>  </a:t>
              </a:r>
            </a:p>
          </p:txBody>
        </p:sp>
        <p:sp>
          <p:nvSpPr>
            <p:cNvPr id="25" name="Flussdiagramm: Prozess 24">
              <a:extLst>
                <a:ext uri="{FF2B5EF4-FFF2-40B4-BE49-F238E27FC236}">
                  <a16:creationId xmlns:a16="http://schemas.microsoft.com/office/drawing/2014/main" id="{ACD3D460-C420-F966-19EC-AB41CCDF88F3}"/>
                </a:ext>
              </a:extLst>
            </p:cNvPr>
            <p:cNvSpPr/>
            <p:nvPr/>
          </p:nvSpPr>
          <p:spPr bwMode="auto">
            <a:xfrm rot="5400000">
              <a:off x="8785490" y="2203931"/>
              <a:ext cx="1765163" cy="3628374"/>
            </a:xfrm>
            <a:prstGeom prst="flowChartProcess">
              <a:avLst/>
            </a:prstGeom>
            <a:solidFill>
              <a:schemeClr val="accent3"/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de-DE" dirty="0">
                <a:solidFill>
                  <a:schemeClr val="tx1"/>
                </a:solidFill>
                <a:cs typeface="Arial" pitchFamily="34" charset="0"/>
              </a:endParaRPr>
            </a:p>
          </p:txBody>
        </p:sp>
        <p:sp>
          <p:nvSpPr>
            <p:cNvPr id="26" name="Rechteck 25">
              <a:extLst>
                <a:ext uri="{FF2B5EF4-FFF2-40B4-BE49-F238E27FC236}">
                  <a16:creationId xmlns:a16="http://schemas.microsoft.com/office/drawing/2014/main" id="{3117BFB4-30F5-0DE0-3E54-06B21346D828}"/>
                </a:ext>
              </a:extLst>
            </p:cNvPr>
            <p:cNvSpPr/>
            <p:nvPr/>
          </p:nvSpPr>
          <p:spPr bwMode="auto">
            <a:xfrm>
              <a:off x="8052018" y="4069066"/>
              <a:ext cx="3261774" cy="74628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de-DE" dirty="0">
                <a:solidFill>
                  <a:schemeClr val="tx1"/>
                </a:solidFill>
                <a:cs typeface="Arial" pitchFamily="34" charset="0"/>
              </a:endParaRPr>
            </a:p>
          </p:txBody>
        </p:sp>
        <p:sp>
          <p:nvSpPr>
            <p:cNvPr id="27" name="Textfeld 26">
              <a:extLst>
                <a:ext uri="{FF2B5EF4-FFF2-40B4-BE49-F238E27FC236}">
                  <a16:creationId xmlns:a16="http://schemas.microsoft.com/office/drawing/2014/main" id="{40FD8823-3446-66B3-BEE9-BB7354AFFADB}"/>
                </a:ext>
              </a:extLst>
            </p:cNvPr>
            <p:cNvSpPr txBox="1"/>
            <p:nvPr/>
          </p:nvSpPr>
          <p:spPr>
            <a:xfrm>
              <a:off x="8036684" y="4288639"/>
              <a:ext cx="763856" cy="30777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de-DE" sz="1400" b="1" dirty="0">
                  <a:solidFill>
                    <a:schemeClr val="bg1"/>
                  </a:solidFill>
                  <a:latin typeface="Arial" pitchFamily="34" charset="0"/>
                </a:rPr>
                <a:t>Core</a:t>
              </a:r>
            </a:p>
          </p:txBody>
        </p:sp>
        <p:sp>
          <p:nvSpPr>
            <p:cNvPr id="28" name="Rechteck 27">
              <a:extLst>
                <a:ext uri="{FF2B5EF4-FFF2-40B4-BE49-F238E27FC236}">
                  <a16:creationId xmlns:a16="http://schemas.microsoft.com/office/drawing/2014/main" id="{C06ACEE3-0FA5-873A-A1BF-DB294BDDDC47}"/>
                </a:ext>
              </a:extLst>
            </p:cNvPr>
            <p:cNvSpPr/>
            <p:nvPr/>
          </p:nvSpPr>
          <p:spPr bwMode="auto">
            <a:xfrm>
              <a:off x="8807388" y="4155358"/>
              <a:ext cx="590809" cy="550728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de-DE" dirty="0">
                <a:solidFill>
                  <a:schemeClr val="tx1"/>
                </a:solidFill>
                <a:cs typeface="Arial" pitchFamily="34" charset="0"/>
              </a:endParaRPr>
            </a:p>
          </p:txBody>
        </p:sp>
        <p:pic>
          <p:nvPicPr>
            <p:cNvPr id="29" name="Grafik 28" descr="Zahnräder mit einfarbiger Füllung">
              <a:extLst>
                <a:ext uri="{FF2B5EF4-FFF2-40B4-BE49-F238E27FC236}">
                  <a16:creationId xmlns:a16="http://schemas.microsoft.com/office/drawing/2014/main" id="{66AA6A66-30EE-C634-FEC2-C8087DF9050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8956700" y="4189027"/>
              <a:ext cx="332321" cy="262969"/>
            </a:xfrm>
            <a:prstGeom prst="rect">
              <a:avLst/>
            </a:prstGeom>
          </p:spPr>
        </p:pic>
        <p:sp>
          <p:nvSpPr>
            <p:cNvPr id="33" name="Textfeld 32">
              <a:extLst>
                <a:ext uri="{FF2B5EF4-FFF2-40B4-BE49-F238E27FC236}">
                  <a16:creationId xmlns:a16="http://schemas.microsoft.com/office/drawing/2014/main" id="{C6C1EA49-ED5E-C498-3E74-AF0C4792D6F7}"/>
                </a:ext>
              </a:extLst>
            </p:cNvPr>
            <p:cNvSpPr txBox="1"/>
            <p:nvPr/>
          </p:nvSpPr>
          <p:spPr>
            <a:xfrm>
              <a:off x="8750197" y="4398104"/>
              <a:ext cx="705191" cy="30777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700" b="1" dirty="0" err="1">
                  <a:latin typeface="Arial" pitchFamily="34" charset="0"/>
                </a:rPr>
                <a:t>Authen-tication</a:t>
              </a:r>
              <a:endParaRPr lang="en-US" sz="700" b="1" dirty="0">
                <a:latin typeface="Arial" pitchFamily="34" charset="0"/>
              </a:endParaRPr>
            </a:p>
          </p:txBody>
        </p:sp>
        <p:sp>
          <p:nvSpPr>
            <p:cNvPr id="34" name="Rechteck 33">
              <a:extLst>
                <a:ext uri="{FF2B5EF4-FFF2-40B4-BE49-F238E27FC236}">
                  <a16:creationId xmlns:a16="http://schemas.microsoft.com/office/drawing/2014/main" id="{E6479769-E3BF-6EBE-FE4F-74936F0BC8A7}"/>
                </a:ext>
              </a:extLst>
            </p:cNvPr>
            <p:cNvSpPr/>
            <p:nvPr/>
          </p:nvSpPr>
          <p:spPr bwMode="auto">
            <a:xfrm>
              <a:off x="9561722" y="4162562"/>
              <a:ext cx="590809" cy="550728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de-DE" dirty="0">
                <a:solidFill>
                  <a:schemeClr val="tx1"/>
                </a:solidFill>
                <a:cs typeface="Arial" pitchFamily="34" charset="0"/>
              </a:endParaRPr>
            </a:p>
          </p:txBody>
        </p:sp>
        <p:sp>
          <p:nvSpPr>
            <p:cNvPr id="36" name="Textfeld 35">
              <a:extLst>
                <a:ext uri="{FF2B5EF4-FFF2-40B4-BE49-F238E27FC236}">
                  <a16:creationId xmlns:a16="http://schemas.microsoft.com/office/drawing/2014/main" id="{4BB5A99D-6A02-D3B5-264C-7444CDD2046A}"/>
                </a:ext>
              </a:extLst>
            </p:cNvPr>
            <p:cNvSpPr txBox="1"/>
            <p:nvPr/>
          </p:nvSpPr>
          <p:spPr>
            <a:xfrm>
              <a:off x="9481459" y="4405307"/>
              <a:ext cx="705191" cy="30777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700" b="1" dirty="0">
                  <a:latin typeface="Arial" pitchFamily="34" charset="0"/>
                </a:rPr>
                <a:t>User </a:t>
              </a:r>
            </a:p>
            <a:p>
              <a:pPr algn="ctr"/>
              <a:r>
                <a:rPr lang="en-US" sz="700" b="1" dirty="0">
                  <a:latin typeface="Arial" pitchFamily="34" charset="0"/>
                </a:rPr>
                <a:t>DB</a:t>
              </a:r>
            </a:p>
          </p:txBody>
        </p:sp>
        <p:pic>
          <p:nvPicPr>
            <p:cNvPr id="38" name="Grafik 37" descr="Datenbank mit einfarbiger Füllung">
              <a:extLst>
                <a:ext uri="{FF2B5EF4-FFF2-40B4-BE49-F238E27FC236}">
                  <a16:creationId xmlns:a16="http://schemas.microsoft.com/office/drawing/2014/main" id="{947BD560-3287-9FC7-EF9D-6B58CE37B55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9667117" y="4182076"/>
              <a:ext cx="357730" cy="283076"/>
            </a:xfrm>
            <a:prstGeom prst="rect">
              <a:avLst/>
            </a:prstGeom>
          </p:spPr>
        </p:pic>
        <p:sp>
          <p:nvSpPr>
            <p:cNvPr id="39" name="Rechteck 38">
              <a:extLst>
                <a:ext uri="{FF2B5EF4-FFF2-40B4-BE49-F238E27FC236}">
                  <a16:creationId xmlns:a16="http://schemas.microsoft.com/office/drawing/2014/main" id="{D92B8FA4-E1D7-F42E-DD68-1DB6F3F65D0B}"/>
                </a:ext>
              </a:extLst>
            </p:cNvPr>
            <p:cNvSpPr/>
            <p:nvPr/>
          </p:nvSpPr>
          <p:spPr bwMode="auto">
            <a:xfrm>
              <a:off x="10327475" y="4175021"/>
              <a:ext cx="590809" cy="550728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de-DE" dirty="0">
                <a:solidFill>
                  <a:schemeClr val="tx1"/>
                </a:solidFill>
                <a:cs typeface="Arial" pitchFamily="34" charset="0"/>
              </a:endParaRPr>
            </a:p>
          </p:txBody>
        </p:sp>
        <p:sp>
          <p:nvSpPr>
            <p:cNvPr id="41" name="Textfeld 40">
              <a:extLst>
                <a:ext uri="{FF2B5EF4-FFF2-40B4-BE49-F238E27FC236}">
                  <a16:creationId xmlns:a16="http://schemas.microsoft.com/office/drawing/2014/main" id="{7431FA00-B794-3122-DFB4-E87549FADD2F}"/>
                </a:ext>
              </a:extLst>
            </p:cNvPr>
            <p:cNvSpPr txBox="1"/>
            <p:nvPr/>
          </p:nvSpPr>
          <p:spPr>
            <a:xfrm>
              <a:off x="10270284" y="4417767"/>
              <a:ext cx="705191" cy="30777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700" b="1" dirty="0">
                  <a:latin typeface="Arial" pitchFamily="34" charset="0"/>
                </a:rPr>
                <a:t>Open Data API</a:t>
              </a:r>
            </a:p>
          </p:txBody>
        </p:sp>
        <p:pic>
          <p:nvPicPr>
            <p:cNvPr id="44" name="Grafik 43" descr="Internet der Dinge Silhouette">
              <a:extLst>
                <a:ext uri="{FF2B5EF4-FFF2-40B4-BE49-F238E27FC236}">
                  <a16:creationId xmlns:a16="http://schemas.microsoft.com/office/drawing/2014/main" id="{1F0216F2-7989-1D66-AB39-67841A889588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10468404" y="4174907"/>
              <a:ext cx="366602" cy="290096"/>
            </a:xfrm>
            <a:prstGeom prst="rect">
              <a:avLst/>
            </a:prstGeom>
          </p:spPr>
        </p:pic>
        <p:sp>
          <p:nvSpPr>
            <p:cNvPr id="45" name="Textfeld 44">
              <a:extLst>
                <a:ext uri="{FF2B5EF4-FFF2-40B4-BE49-F238E27FC236}">
                  <a16:creationId xmlns:a16="http://schemas.microsoft.com/office/drawing/2014/main" id="{B6856FA8-302A-D02D-B09E-9E5C6538FDE3}"/>
                </a:ext>
              </a:extLst>
            </p:cNvPr>
            <p:cNvSpPr txBox="1"/>
            <p:nvPr/>
          </p:nvSpPr>
          <p:spPr>
            <a:xfrm>
              <a:off x="10508201" y="4258399"/>
              <a:ext cx="313133" cy="12311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de-DE" sz="200" b="1" dirty="0">
                  <a:solidFill>
                    <a:schemeClr val="accent6"/>
                  </a:solidFill>
                  <a:latin typeface="Arial" pitchFamily="34" charset="0"/>
                </a:rPr>
                <a:t>API</a:t>
              </a:r>
            </a:p>
          </p:txBody>
        </p:sp>
        <p:pic>
          <p:nvPicPr>
            <p:cNvPr id="48" name="Grafik 47" descr="Internet der Dinge Silhouette">
              <a:extLst>
                <a:ext uri="{FF2B5EF4-FFF2-40B4-BE49-F238E27FC236}">
                  <a16:creationId xmlns:a16="http://schemas.microsoft.com/office/drawing/2014/main" id="{DC7496EA-A668-5456-E022-BFFC8B255B05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9374532" y="3305224"/>
              <a:ext cx="703653" cy="556809"/>
            </a:xfrm>
            <a:prstGeom prst="rect">
              <a:avLst/>
            </a:prstGeom>
          </p:spPr>
        </p:pic>
        <p:sp>
          <p:nvSpPr>
            <p:cNvPr id="49" name="Textfeld 48">
              <a:extLst>
                <a:ext uri="{FF2B5EF4-FFF2-40B4-BE49-F238E27FC236}">
                  <a16:creationId xmlns:a16="http://schemas.microsoft.com/office/drawing/2014/main" id="{C12007B8-0307-604D-FA91-46F089482EBE}"/>
                </a:ext>
              </a:extLst>
            </p:cNvPr>
            <p:cNvSpPr txBox="1"/>
            <p:nvPr/>
          </p:nvSpPr>
          <p:spPr>
            <a:xfrm>
              <a:off x="9529465" y="3506352"/>
              <a:ext cx="398433" cy="18466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de-DE" sz="600" b="1" dirty="0">
                  <a:solidFill>
                    <a:schemeClr val="accent6"/>
                  </a:solidFill>
                  <a:latin typeface="Arial" pitchFamily="34" charset="0"/>
                </a:rPr>
                <a:t>API</a:t>
              </a:r>
            </a:p>
          </p:txBody>
        </p:sp>
        <p:grpSp>
          <p:nvGrpSpPr>
            <p:cNvPr id="42" name="Gruppieren 41">
              <a:extLst>
                <a:ext uri="{FF2B5EF4-FFF2-40B4-BE49-F238E27FC236}">
                  <a16:creationId xmlns:a16="http://schemas.microsoft.com/office/drawing/2014/main" id="{C8A4CBE6-6BED-4FA8-65EF-0A029D9C5B6C}"/>
                </a:ext>
              </a:extLst>
            </p:cNvPr>
            <p:cNvGrpSpPr/>
            <p:nvPr/>
          </p:nvGrpSpPr>
          <p:grpSpPr>
            <a:xfrm>
              <a:off x="10291979" y="3477267"/>
              <a:ext cx="1188377" cy="530887"/>
              <a:chOff x="10291222" y="3444096"/>
              <a:chExt cx="1188377" cy="530887"/>
            </a:xfrm>
          </p:grpSpPr>
          <p:pic>
            <p:nvPicPr>
              <p:cNvPr id="50" name="Grafik 49" descr="Dokument mit einfarbiger Füllung">
                <a:extLst>
                  <a:ext uri="{FF2B5EF4-FFF2-40B4-BE49-F238E27FC236}">
                    <a16:creationId xmlns:a16="http://schemas.microsoft.com/office/drawing/2014/main" id="{8A30E4FF-8EF8-6CAF-1888-2974EB6F271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8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/>
              </a:stretch>
            </p:blipFill>
            <p:spPr>
              <a:xfrm>
                <a:off x="10651082" y="3444096"/>
                <a:ext cx="468656" cy="370852"/>
              </a:xfrm>
              <a:prstGeom prst="rect">
                <a:avLst/>
              </a:prstGeom>
            </p:spPr>
          </p:pic>
          <p:sp>
            <p:nvSpPr>
              <p:cNvPr id="51" name="Textfeld 50">
                <a:extLst>
                  <a:ext uri="{FF2B5EF4-FFF2-40B4-BE49-F238E27FC236}">
                    <a16:creationId xmlns:a16="http://schemas.microsoft.com/office/drawing/2014/main" id="{0DA127D1-F59B-4C33-932B-5401F708393B}"/>
                  </a:ext>
                </a:extLst>
              </p:cNvPr>
              <p:cNvSpPr txBox="1"/>
              <p:nvPr/>
            </p:nvSpPr>
            <p:spPr>
              <a:xfrm>
                <a:off x="10291222" y="3759539"/>
                <a:ext cx="1188377" cy="21544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de-DE" sz="800" b="1" dirty="0" err="1">
                    <a:latin typeface="Arial" pitchFamily="34" charset="0"/>
                  </a:rPr>
                  <a:t>Documentation</a:t>
                </a:r>
                <a:endParaRPr lang="de-DE" sz="800" b="1" dirty="0">
                  <a:latin typeface="Arial" pitchFamily="34" charset="0"/>
                </a:endParaRPr>
              </a:p>
            </p:txBody>
          </p:sp>
        </p:grpSp>
        <p:grpSp>
          <p:nvGrpSpPr>
            <p:cNvPr id="46" name="Gruppieren 45">
              <a:extLst>
                <a:ext uri="{FF2B5EF4-FFF2-40B4-BE49-F238E27FC236}">
                  <a16:creationId xmlns:a16="http://schemas.microsoft.com/office/drawing/2014/main" id="{0ABECC03-7DF4-D627-135E-5F3CE6A866A5}"/>
                </a:ext>
              </a:extLst>
            </p:cNvPr>
            <p:cNvGrpSpPr/>
            <p:nvPr/>
          </p:nvGrpSpPr>
          <p:grpSpPr>
            <a:xfrm>
              <a:off x="8032363" y="3459250"/>
              <a:ext cx="1000708" cy="606531"/>
              <a:chOff x="8031606" y="3408063"/>
              <a:chExt cx="1000708" cy="606531"/>
            </a:xfrm>
          </p:grpSpPr>
          <p:pic>
            <p:nvPicPr>
              <p:cNvPr id="52" name="Grafik 51" descr="Bank mit einfarbiger Füllung">
                <a:extLst>
                  <a:ext uri="{FF2B5EF4-FFF2-40B4-BE49-F238E27FC236}">
                    <a16:creationId xmlns:a16="http://schemas.microsoft.com/office/drawing/2014/main" id="{12759711-6BDA-D5B7-6311-E7E1A7C3B48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p:blipFill>
            <p:spPr>
              <a:xfrm>
                <a:off x="8252096" y="3408063"/>
                <a:ext cx="559728" cy="442919"/>
              </a:xfrm>
              <a:prstGeom prst="rect">
                <a:avLst/>
              </a:prstGeom>
            </p:spPr>
          </p:pic>
          <p:sp>
            <p:nvSpPr>
              <p:cNvPr id="53" name="Textfeld 52">
                <a:extLst>
                  <a:ext uri="{FF2B5EF4-FFF2-40B4-BE49-F238E27FC236}">
                    <a16:creationId xmlns:a16="http://schemas.microsoft.com/office/drawing/2014/main" id="{8FFE3E93-DACE-9D00-414E-E67B74D46E3A}"/>
                  </a:ext>
                </a:extLst>
              </p:cNvPr>
              <p:cNvSpPr txBox="1"/>
              <p:nvPr/>
            </p:nvSpPr>
            <p:spPr>
              <a:xfrm>
                <a:off x="8031606" y="3799150"/>
                <a:ext cx="1000708" cy="21544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de-DE" sz="800" b="1" dirty="0" err="1">
                    <a:latin typeface="Arial" pitchFamily="34" charset="0"/>
                  </a:rPr>
                  <a:t>Governance</a:t>
                </a:r>
                <a:endParaRPr lang="de-DE" sz="800" b="1" dirty="0">
                  <a:latin typeface="Arial" pitchFamily="34" charset="0"/>
                </a:endParaRPr>
              </a:p>
            </p:txBody>
          </p:sp>
        </p:grpSp>
        <p:sp>
          <p:nvSpPr>
            <p:cNvPr id="54" name="Textfeld 53">
              <a:extLst>
                <a:ext uri="{FF2B5EF4-FFF2-40B4-BE49-F238E27FC236}">
                  <a16:creationId xmlns:a16="http://schemas.microsoft.com/office/drawing/2014/main" id="{1C7BD2E6-F1BB-739A-9EF4-9FDD4A77917B}"/>
                </a:ext>
              </a:extLst>
            </p:cNvPr>
            <p:cNvSpPr txBox="1"/>
            <p:nvPr/>
          </p:nvSpPr>
          <p:spPr>
            <a:xfrm>
              <a:off x="7945136" y="3160352"/>
              <a:ext cx="1269143" cy="25119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de-DE" sz="1400" b="1" dirty="0">
                  <a:solidFill>
                    <a:schemeClr val="bg1"/>
                  </a:solidFill>
                  <a:latin typeface="Arial" pitchFamily="34" charset="0"/>
                </a:rPr>
                <a:t>Boundary</a:t>
              </a:r>
            </a:p>
          </p:txBody>
        </p:sp>
        <p:cxnSp>
          <p:nvCxnSpPr>
            <p:cNvPr id="56" name="Gerade Verbindung mit Pfeil 55">
              <a:extLst>
                <a:ext uri="{FF2B5EF4-FFF2-40B4-BE49-F238E27FC236}">
                  <a16:creationId xmlns:a16="http://schemas.microsoft.com/office/drawing/2014/main" id="{B106591A-2CBC-56F2-F0E6-1D3B8690B211}"/>
                </a:ext>
              </a:extLst>
            </p:cNvPr>
            <p:cNvCxnSpPr>
              <a:cxnSpLocks/>
              <a:stCxn id="28" idx="0"/>
              <a:endCxn id="48" idx="2"/>
            </p:cNvCxnSpPr>
            <p:nvPr/>
          </p:nvCxnSpPr>
          <p:spPr bwMode="auto">
            <a:xfrm flipV="1">
              <a:off x="9102793" y="3862033"/>
              <a:ext cx="623566" cy="293325"/>
            </a:xfrm>
            <a:prstGeom prst="straightConnector1">
              <a:avLst/>
            </a:prstGeom>
            <a:ln>
              <a:headEnd type="triangle" w="med" len="med"/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0" name="Gerade Verbindung mit Pfeil 59">
              <a:extLst>
                <a:ext uri="{FF2B5EF4-FFF2-40B4-BE49-F238E27FC236}">
                  <a16:creationId xmlns:a16="http://schemas.microsoft.com/office/drawing/2014/main" id="{EFC01264-B028-5F26-FBCD-4571DF189497}"/>
                </a:ext>
              </a:extLst>
            </p:cNvPr>
            <p:cNvCxnSpPr>
              <a:cxnSpLocks/>
              <a:stCxn id="34" idx="0"/>
              <a:endCxn id="48" idx="2"/>
            </p:cNvCxnSpPr>
            <p:nvPr/>
          </p:nvCxnSpPr>
          <p:spPr bwMode="auto">
            <a:xfrm flipH="1" flipV="1">
              <a:off x="9726359" y="3862033"/>
              <a:ext cx="130768" cy="300529"/>
            </a:xfrm>
            <a:prstGeom prst="straightConnector1">
              <a:avLst/>
            </a:prstGeom>
            <a:ln>
              <a:headEnd type="triangle" w="med" len="med"/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4" name="Gerade Verbindung mit Pfeil 63">
              <a:extLst>
                <a:ext uri="{FF2B5EF4-FFF2-40B4-BE49-F238E27FC236}">
                  <a16:creationId xmlns:a16="http://schemas.microsoft.com/office/drawing/2014/main" id="{D6BAE87E-D963-51A6-A12F-21E558E67913}"/>
                </a:ext>
              </a:extLst>
            </p:cNvPr>
            <p:cNvCxnSpPr>
              <a:cxnSpLocks/>
              <a:stCxn id="44" idx="0"/>
              <a:endCxn id="48" idx="2"/>
            </p:cNvCxnSpPr>
            <p:nvPr/>
          </p:nvCxnSpPr>
          <p:spPr bwMode="auto">
            <a:xfrm flipH="1" flipV="1">
              <a:off x="9726359" y="3862033"/>
              <a:ext cx="925347" cy="312875"/>
            </a:xfrm>
            <a:prstGeom prst="straightConnector1">
              <a:avLst/>
            </a:prstGeom>
            <a:ln>
              <a:headEnd type="triangle" w="med" len="med"/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grpSp>
          <p:nvGrpSpPr>
            <p:cNvPr id="131" name="Gruppieren 130">
              <a:extLst>
                <a:ext uri="{FF2B5EF4-FFF2-40B4-BE49-F238E27FC236}">
                  <a16:creationId xmlns:a16="http://schemas.microsoft.com/office/drawing/2014/main" id="{D8E13E31-7C55-69C9-63E7-96887847BADF}"/>
                </a:ext>
              </a:extLst>
            </p:cNvPr>
            <p:cNvGrpSpPr/>
            <p:nvPr/>
          </p:nvGrpSpPr>
          <p:grpSpPr>
            <a:xfrm>
              <a:off x="8131119" y="2030035"/>
              <a:ext cx="3258436" cy="899489"/>
              <a:chOff x="8145403" y="1536993"/>
              <a:chExt cx="3339722" cy="1102123"/>
            </a:xfrm>
          </p:grpSpPr>
          <p:grpSp>
            <p:nvGrpSpPr>
              <p:cNvPr id="125" name="Gruppieren 124">
                <a:extLst>
                  <a:ext uri="{FF2B5EF4-FFF2-40B4-BE49-F238E27FC236}">
                    <a16:creationId xmlns:a16="http://schemas.microsoft.com/office/drawing/2014/main" id="{B2FBA2A8-43DC-43C3-6DE6-0D172A43BD25}"/>
                  </a:ext>
                </a:extLst>
              </p:cNvPr>
              <p:cNvGrpSpPr/>
              <p:nvPr/>
            </p:nvGrpSpPr>
            <p:grpSpPr>
              <a:xfrm>
                <a:off x="10065660" y="1536993"/>
                <a:ext cx="1419465" cy="1102123"/>
                <a:chOff x="9796918" y="1532463"/>
                <a:chExt cx="1419465" cy="1102123"/>
              </a:xfrm>
            </p:grpSpPr>
            <p:pic>
              <p:nvPicPr>
                <p:cNvPr id="75" name="Grafik 74" descr="Internet mit einfarbiger Füllung">
                  <a:extLst>
                    <a:ext uri="{FF2B5EF4-FFF2-40B4-BE49-F238E27FC236}">
                      <a16:creationId xmlns:a16="http://schemas.microsoft.com/office/drawing/2014/main" id="{339B9311-B042-BED4-C26D-F4FB37F1513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1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135041" y="1922062"/>
                  <a:ext cx="714909" cy="712524"/>
                </a:xfrm>
                <a:prstGeom prst="rect">
                  <a:avLst/>
                </a:prstGeom>
              </p:spPr>
            </p:pic>
            <p:sp>
              <p:nvSpPr>
                <p:cNvPr id="76" name="Textfeld 75">
                  <a:extLst>
                    <a:ext uri="{FF2B5EF4-FFF2-40B4-BE49-F238E27FC236}">
                      <a16:creationId xmlns:a16="http://schemas.microsoft.com/office/drawing/2014/main" id="{073A6A09-EDB2-FA68-7A67-1C586BC680D8}"/>
                    </a:ext>
                  </a:extLst>
                </p:cNvPr>
                <p:cNvSpPr txBox="1"/>
                <p:nvPr/>
              </p:nvSpPr>
              <p:spPr>
                <a:xfrm>
                  <a:off x="9796918" y="1532463"/>
                  <a:ext cx="1419465" cy="584523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3"/>
                </a:lnRef>
                <a:fillRef idx="1">
                  <a:schemeClr val="lt1"/>
                </a:fillRef>
                <a:effectRef idx="0">
                  <a:schemeClr val="accent3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800" b="1" dirty="0">
                      <a:latin typeface="Arial" pitchFamily="34" charset="0"/>
                    </a:rPr>
                    <a:t>3rd Party App:  Public Leisure </a:t>
                  </a:r>
                </a:p>
                <a:p>
                  <a:pPr algn="ctr"/>
                  <a:r>
                    <a:rPr lang="en-US" sz="800" b="1" dirty="0">
                      <a:latin typeface="Arial" pitchFamily="34" charset="0"/>
                    </a:rPr>
                    <a:t>Facilities Locator</a:t>
                  </a:r>
                </a:p>
              </p:txBody>
            </p:sp>
          </p:grpSp>
          <p:grpSp>
            <p:nvGrpSpPr>
              <p:cNvPr id="126" name="Gruppieren 125">
                <a:extLst>
                  <a:ext uri="{FF2B5EF4-FFF2-40B4-BE49-F238E27FC236}">
                    <a16:creationId xmlns:a16="http://schemas.microsoft.com/office/drawing/2014/main" id="{6E78B651-0605-8FD5-3927-2570108D4AF2}"/>
                  </a:ext>
                </a:extLst>
              </p:cNvPr>
              <p:cNvGrpSpPr/>
              <p:nvPr/>
            </p:nvGrpSpPr>
            <p:grpSpPr>
              <a:xfrm>
                <a:off x="9107876" y="1698554"/>
                <a:ext cx="1007638" cy="940562"/>
                <a:chOff x="8926944" y="1703085"/>
                <a:chExt cx="1007638" cy="940562"/>
              </a:xfrm>
            </p:grpSpPr>
            <p:pic>
              <p:nvPicPr>
                <p:cNvPr id="77" name="Grafik 76" descr="Internet mit einfarbiger Füllung">
                  <a:extLst>
                    <a:ext uri="{FF2B5EF4-FFF2-40B4-BE49-F238E27FC236}">
                      <a16:creationId xmlns:a16="http://schemas.microsoft.com/office/drawing/2014/main" id="{BE34A04C-B015-76F4-5AB5-A63E57681B8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1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040249" y="1931123"/>
                  <a:ext cx="714909" cy="712524"/>
                </a:xfrm>
                <a:prstGeom prst="rect">
                  <a:avLst/>
                </a:prstGeom>
              </p:spPr>
            </p:pic>
            <p:sp>
              <p:nvSpPr>
                <p:cNvPr id="78" name="Textfeld 77">
                  <a:extLst>
                    <a:ext uri="{FF2B5EF4-FFF2-40B4-BE49-F238E27FC236}">
                      <a16:creationId xmlns:a16="http://schemas.microsoft.com/office/drawing/2014/main" id="{C21BE067-6C76-19DD-6AAB-193083705CC8}"/>
                    </a:ext>
                  </a:extLst>
                </p:cNvPr>
                <p:cNvSpPr txBox="1"/>
                <p:nvPr/>
              </p:nvSpPr>
              <p:spPr>
                <a:xfrm>
                  <a:off x="8926944" y="1703085"/>
                  <a:ext cx="1007638" cy="414822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3"/>
                </a:lnRef>
                <a:fillRef idx="1">
                  <a:schemeClr val="lt1"/>
                </a:fillRef>
                <a:effectRef idx="0">
                  <a:schemeClr val="accent3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800" b="1" dirty="0">
                      <a:latin typeface="Arial" pitchFamily="34" charset="0"/>
                    </a:rPr>
                    <a:t>Justice Department</a:t>
                  </a:r>
                </a:p>
              </p:txBody>
            </p:sp>
          </p:grpSp>
          <p:grpSp>
            <p:nvGrpSpPr>
              <p:cNvPr id="127" name="Gruppieren 126">
                <a:extLst>
                  <a:ext uri="{FF2B5EF4-FFF2-40B4-BE49-F238E27FC236}">
                    <a16:creationId xmlns:a16="http://schemas.microsoft.com/office/drawing/2014/main" id="{2F20A0EA-CB59-8F4D-81CD-BACFA37E79DD}"/>
                  </a:ext>
                </a:extLst>
              </p:cNvPr>
              <p:cNvGrpSpPr/>
              <p:nvPr/>
            </p:nvGrpSpPr>
            <p:grpSpPr>
              <a:xfrm>
                <a:off x="8145403" y="1842778"/>
                <a:ext cx="851189" cy="796338"/>
                <a:chOff x="7876661" y="1842117"/>
                <a:chExt cx="851189" cy="796338"/>
              </a:xfrm>
            </p:grpSpPr>
            <p:sp>
              <p:nvSpPr>
                <p:cNvPr id="79" name="Textfeld 78">
                  <a:extLst>
                    <a:ext uri="{FF2B5EF4-FFF2-40B4-BE49-F238E27FC236}">
                      <a16:creationId xmlns:a16="http://schemas.microsoft.com/office/drawing/2014/main" id="{6D6DF011-3AFE-0D33-FF1E-78F00AC56ED3}"/>
                    </a:ext>
                  </a:extLst>
                </p:cNvPr>
                <p:cNvSpPr txBox="1"/>
                <p:nvPr/>
              </p:nvSpPr>
              <p:spPr>
                <a:xfrm>
                  <a:off x="7876661" y="1842117"/>
                  <a:ext cx="851189" cy="263979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3"/>
                </a:lnRef>
                <a:fillRef idx="1">
                  <a:schemeClr val="lt1"/>
                </a:fillRef>
                <a:effectRef idx="0">
                  <a:schemeClr val="accent3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800" b="1" dirty="0">
                      <a:latin typeface="Arial" pitchFamily="34" charset="0"/>
                    </a:rPr>
                    <a:t>DMV</a:t>
                  </a:r>
                </a:p>
              </p:txBody>
            </p:sp>
            <p:pic>
              <p:nvPicPr>
                <p:cNvPr id="89" name="Grafik 88" descr="Internet mit einfarbiger Füllung">
                  <a:extLst>
                    <a:ext uri="{FF2B5EF4-FFF2-40B4-BE49-F238E27FC236}">
                      <a16:creationId xmlns:a16="http://schemas.microsoft.com/office/drawing/2014/main" id="{435BC61B-F4F5-A061-FB7A-247DC2520AD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1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944801" y="1925931"/>
                  <a:ext cx="714909" cy="712524"/>
                </a:xfrm>
                <a:prstGeom prst="rect">
                  <a:avLst/>
                </a:prstGeom>
              </p:spPr>
            </p:pic>
          </p:grpSp>
        </p:grpSp>
        <p:cxnSp>
          <p:nvCxnSpPr>
            <p:cNvPr id="90" name="Gerade Verbindung mit Pfeil 89">
              <a:extLst>
                <a:ext uri="{FF2B5EF4-FFF2-40B4-BE49-F238E27FC236}">
                  <a16:creationId xmlns:a16="http://schemas.microsoft.com/office/drawing/2014/main" id="{12F0ACED-D4C0-FE8D-51E8-2E07FEBFD1EE}"/>
                </a:ext>
              </a:extLst>
            </p:cNvPr>
            <p:cNvCxnSpPr>
              <a:cxnSpLocks/>
              <a:stCxn id="48" idx="0"/>
              <a:endCxn id="89" idx="2"/>
            </p:cNvCxnSpPr>
            <p:nvPr/>
          </p:nvCxnSpPr>
          <p:spPr bwMode="auto">
            <a:xfrm flipH="1" flipV="1">
              <a:off x="8546353" y="2929524"/>
              <a:ext cx="1180006" cy="375700"/>
            </a:xfrm>
            <a:prstGeom prst="straightConnector1">
              <a:avLst/>
            </a:prstGeom>
            <a:ln>
              <a:headEnd type="triangle" w="med" len="med"/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95" name="Gerade Verbindung mit Pfeil 94">
              <a:extLst>
                <a:ext uri="{FF2B5EF4-FFF2-40B4-BE49-F238E27FC236}">
                  <a16:creationId xmlns:a16="http://schemas.microsoft.com/office/drawing/2014/main" id="{4C5F28D3-A72F-78D6-4DEF-EAF57A2C7737}"/>
                </a:ext>
              </a:extLst>
            </p:cNvPr>
            <p:cNvCxnSpPr>
              <a:cxnSpLocks/>
              <a:stCxn id="48" idx="0"/>
              <a:endCxn id="77" idx="2"/>
            </p:cNvCxnSpPr>
            <p:nvPr/>
          </p:nvCxnSpPr>
          <p:spPr bwMode="auto">
            <a:xfrm flipH="1" flipV="1">
              <a:off x="9529465" y="2929524"/>
              <a:ext cx="196893" cy="375700"/>
            </a:xfrm>
            <a:prstGeom prst="straightConnector1">
              <a:avLst/>
            </a:prstGeom>
            <a:ln>
              <a:headEnd type="triangle" w="med" len="med"/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01" name="Gerade Verbindung mit Pfeil 100">
              <a:extLst>
                <a:ext uri="{FF2B5EF4-FFF2-40B4-BE49-F238E27FC236}">
                  <a16:creationId xmlns:a16="http://schemas.microsoft.com/office/drawing/2014/main" id="{BF785911-2172-045F-3D97-349AF8BC1B5A}"/>
                </a:ext>
              </a:extLst>
            </p:cNvPr>
            <p:cNvCxnSpPr>
              <a:cxnSpLocks/>
              <a:stCxn id="48" idx="0"/>
              <a:endCxn id="75" idx="2"/>
            </p:cNvCxnSpPr>
            <p:nvPr/>
          </p:nvCxnSpPr>
          <p:spPr bwMode="auto">
            <a:xfrm flipV="1">
              <a:off x="9726359" y="2929524"/>
              <a:ext cx="956925" cy="375700"/>
            </a:xfrm>
            <a:prstGeom prst="straightConnector1">
              <a:avLst/>
            </a:prstGeom>
            <a:ln>
              <a:headEnd type="triangle" w="med" len="med"/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pic>
          <p:nvPicPr>
            <p:cNvPr id="108" name="Grafik 107" descr="Programmierer mit einfarbiger Füllung">
              <a:extLst>
                <a:ext uri="{FF2B5EF4-FFF2-40B4-BE49-F238E27FC236}">
                  <a16:creationId xmlns:a16="http://schemas.microsoft.com/office/drawing/2014/main" id="{2B131E7C-1658-4A59-BD4F-4604F2CC2520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p:blipFill>
          <p:spPr>
            <a:xfrm>
              <a:off x="11265662" y="2503720"/>
              <a:ext cx="496938" cy="393233"/>
            </a:xfrm>
            <a:prstGeom prst="rect">
              <a:avLst/>
            </a:prstGeom>
          </p:spPr>
        </p:pic>
        <p:cxnSp>
          <p:nvCxnSpPr>
            <p:cNvPr id="110" name="Gerade Verbindung mit Pfeil 109">
              <a:extLst>
                <a:ext uri="{FF2B5EF4-FFF2-40B4-BE49-F238E27FC236}">
                  <a16:creationId xmlns:a16="http://schemas.microsoft.com/office/drawing/2014/main" id="{8D1E7C2B-4FEF-723B-EA15-EF32AE8423AE}"/>
                </a:ext>
              </a:extLst>
            </p:cNvPr>
            <p:cNvCxnSpPr>
              <a:cxnSpLocks/>
              <a:stCxn id="108" idx="1"/>
              <a:endCxn id="75" idx="3"/>
            </p:cNvCxnSpPr>
            <p:nvPr/>
          </p:nvCxnSpPr>
          <p:spPr bwMode="auto">
            <a:xfrm flipH="1" flipV="1">
              <a:off x="11032037" y="2638763"/>
              <a:ext cx="233625" cy="61573"/>
            </a:xfrm>
            <a:prstGeom prst="straightConnector1">
              <a:avLst/>
            </a:prstGeom>
            <a:ln>
              <a:prstDash val="dash"/>
              <a:headEnd type="triangle" w="med" len="med"/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24" name="Textfeld 123">
              <a:extLst>
                <a:ext uri="{FF2B5EF4-FFF2-40B4-BE49-F238E27FC236}">
                  <a16:creationId xmlns:a16="http://schemas.microsoft.com/office/drawing/2014/main" id="{8E0E5CC7-4EF2-BF45-DB8A-331CDBD7F7DB}"/>
                </a:ext>
              </a:extLst>
            </p:cNvPr>
            <p:cNvSpPr txBox="1"/>
            <p:nvPr/>
          </p:nvSpPr>
          <p:spPr>
            <a:xfrm>
              <a:off x="8545981" y="5164047"/>
              <a:ext cx="2360753" cy="25119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chemeClr val="tx1"/>
                  </a:solidFill>
                  <a:latin typeface="Arial" pitchFamily="34" charset="0"/>
                </a:rPr>
                <a:t>Periphery / Ecosystem</a:t>
              </a:r>
            </a:p>
          </p:txBody>
        </p:sp>
      </p:grpSp>
      <p:sp>
        <p:nvSpPr>
          <p:cNvPr id="58" name="Textfeld 57">
            <a:extLst>
              <a:ext uri="{FF2B5EF4-FFF2-40B4-BE49-F238E27FC236}">
                <a16:creationId xmlns:a16="http://schemas.microsoft.com/office/drawing/2014/main" id="{30AFC145-6C60-BBA3-9E57-BF5459FFED26}"/>
              </a:ext>
            </a:extLst>
          </p:cNvPr>
          <p:cNvSpPr txBox="1"/>
          <p:nvPr/>
        </p:nvSpPr>
        <p:spPr>
          <a:xfrm>
            <a:off x="7978052" y="1057285"/>
            <a:ext cx="3405578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b="1" dirty="0" err="1">
                <a:latin typeface="Arial" pitchFamily="34" charset="0"/>
              </a:rPr>
              <a:t>Platform-Oriented</a:t>
            </a:r>
            <a:r>
              <a:rPr lang="de-DE" b="1" dirty="0">
                <a:latin typeface="Arial" pitchFamily="34" charset="0"/>
              </a:rPr>
              <a:t> Architecture in </a:t>
            </a:r>
            <a:r>
              <a:rPr lang="de-DE" b="1" dirty="0" err="1">
                <a:latin typeface="Arial" pitchFamily="34" charset="0"/>
              </a:rPr>
              <a:t>public</a:t>
            </a:r>
            <a:r>
              <a:rPr lang="de-DE" b="1" dirty="0">
                <a:latin typeface="Arial" pitchFamily="34" charset="0"/>
              </a:rPr>
              <a:t> </a:t>
            </a:r>
            <a:r>
              <a:rPr lang="de-DE" b="1" dirty="0" err="1">
                <a:latin typeface="Arial" pitchFamily="34" charset="0"/>
              </a:rPr>
              <a:t>sector</a:t>
            </a:r>
            <a:endParaRPr lang="de-DE" b="1" dirty="0">
              <a:latin typeface="Arial" pitchFamily="34" charset="0"/>
            </a:endParaRPr>
          </a:p>
        </p:txBody>
      </p:sp>
      <p:graphicFrame>
        <p:nvGraphicFramePr>
          <p:cNvPr id="16" name="Tabelle 178">
            <a:extLst>
              <a:ext uri="{FF2B5EF4-FFF2-40B4-BE49-F238E27FC236}">
                <a16:creationId xmlns:a16="http://schemas.microsoft.com/office/drawing/2014/main" id="{524B1007-2B1A-7032-0362-AB32223619E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1349299"/>
              </p:ext>
            </p:extLst>
          </p:nvPr>
        </p:nvGraphicFramePr>
        <p:xfrm>
          <a:off x="4638977" y="4068108"/>
          <a:ext cx="2720741" cy="20573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2748">
                  <a:extLst>
                    <a:ext uri="{9D8B030D-6E8A-4147-A177-3AD203B41FA5}">
                      <a16:colId xmlns:a16="http://schemas.microsoft.com/office/drawing/2014/main" val="1959217042"/>
                    </a:ext>
                  </a:extLst>
                </a:gridCol>
                <a:gridCol w="578502">
                  <a:extLst>
                    <a:ext uri="{9D8B030D-6E8A-4147-A177-3AD203B41FA5}">
                      <a16:colId xmlns:a16="http://schemas.microsoft.com/office/drawing/2014/main" val="2266212672"/>
                    </a:ext>
                  </a:extLst>
                </a:gridCol>
                <a:gridCol w="586082">
                  <a:extLst>
                    <a:ext uri="{9D8B030D-6E8A-4147-A177-3AD203B41FA5}">
                      <a16:colId xmlns:a16="http://schemas.microsoft.com/office/drawing/2014/main" val="194474403"/>
                    </a:ext>
                  </a:extLst>
                </a:gridCol>
                <a:gridCol w="515171">
                  <a:extLst>
                    <a:ext uri="{9D8B030D-6E8A-4147-A177-3AD203B41FA5}">
                      <a16:colId xmlns:a16="http://schemas.microsoft.com/office/drawing/2014/main" val="3324500893"/>
                    </a:ext>
                  </a:extLst>
                </a:gridCol>
                <a:gridCol w="518238">
                  <a:extLst>
                    <a:ext uri="{9D8B030D-6E8A-4147-A177-3AD203B41FA5}">
                      <a16:colId xmlns:a16="http://schemas.microsoft.com/office/drawing/2014/main" val="2464019226"/>
                    </a:ext>
                  </a:extLst>
                </a:gridCol>
              </a:tblGrid>
              <a:tr h="146951">
                <a:tc rowSpan="2">
                  <a:txBody>
                    <a:bodyPr/>
                    <a:lstStyle/>
                    <a:p>
                      <a:r>
                        <a:rPr lang="de-DE" sz="300" b="1" dirty="0">
                          <a:solidFill>
                            <a:schemeClr val="bg1"/>
                          </a:solidFill>
                        </a:rPr>
                        <a:t>Dimension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90000"/>
                        <a:lumOff val="1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de-DE" sz="300" b="1" dirty="0" err="1"/>
                        <a:t>Decompose</a:t>
                      </a:r>
                      <a:endParaRPr lang="de-DE" sz="3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90000"/>
                        <a:lumOff val="1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de-DE" sz="300" b="1" dirty="0" err="1"/>
                        <a:t>Recompose</a:t>
                      </a:r>
                      <a:endParaRPr lang="de-DE" sz="3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90000"/>
                        <a:lumOff val="1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2541804"/>
                  </a:ext>
                </a:extLst>
              </a:tr>
              <a:tr h="205732">
                <a:tc v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300" b="1" dirty="0">
                          <a:solidFill>
                            <a:schemeClr val="bg1"/>
                          </a:solidFill>
                        </a:rPr>
                        <a:t>1. Status Quo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90000"/>
                        <a:lumOff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300" b="1">
                          <a:solidFill>
                            <a:schemeClr val="bg1"/>
                          </a:solidFill>
                        </a:rPr>
                        <a:t>2. Infrastructure </a:t>
                      </a:r>
                    </a:p>
                    <a:p>
                      <a:r>
                        <a:rPr lang="de-DE" sz="300" b="1">
                          <a:solidFill>
                            <a:schemeClr val="bg1"/>
                          </a:solidFill>
                        </a:rPr>
                        <a:t>decomposition</a:t>
                      </a:r>
                      <a:endParaRPr lang="de-DE" sz="3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90000"/>
                        <a:lumOff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300" b="1">
                          <a:solidFill>
                            <a:schemeClr val="bg1"/>
                          </a:solidFill>
                        </a:rPr>
                        <a:t>3. Platform interpretation </a:t>
                      </a:r>
                      <a:endParaRPr lang="de-DE" sz="3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90000"/>
                        <a:lumOff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300" b="1" dirty="0">
                          <a:solidFill>
                            <a:schemeClr val="bg1"/>
                          </a:solidFill>
                        </a:rPr>
                        <a:t>4. Assessment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90000"/>
                        <a:lumOff val="1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9099792"/>
                  </a:ext>
                </a:extLst>
              </a:tr>
              <a:tr h="440854">
                <a:tc>
                  <a:txBody>
                    <a:bodyPr/>
                    <a:lstStyle/>
                    <a:p>
                      <a:r>
                        <a:rPr lang="de-DE" sz="300" b="1" dirty="0" err="1">
                          <a:solidFill>
                            <a:schemeClr val="bg1"/>
                          </a:solidFill>
                        </a:rPr>
                        <a:t>Platform</a:t>
                      </a:r>
                      <a:r>
                        <a:rPr lang="de-DE" sz="300" b="1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de-DE" sz="300" b="1" dirty="0" err="1">
                          <a:solidFill>
                            <a:schemeClr val="bg1"/>
                          </a:solidFill>
                        </a:rPr>
                        <a:t>elements</a:t>
                      </a:r>
                      <a:endParaRPr lang="de-DE" sz="3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90000"/>
                        <a:lumOff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300" b="1" dirty="0"/>
                        <a:t>i</a:t>
                      </a:r>
                      <a:r>
                        <a:rPr lang="en-US" sz="300" b="1" dirty="0" err="1"/>
                        <a:t>dentify</a:t>
                      </a:r>
                      <a:r>
                        <a:rPr lang="en-US" sz="300" b="1" dirty="0"/>
                        <a:t> the major components of the infrastructure</a:t>
                      </a:r>
                      <a:endParaRPr lang="de-DE" sz="3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00" b="1" dirty="0"/>
                        <a:t>classify the components by importance to the infrastructure core use cases</a:t>
                      </a:r>
                      <a:endParaRPr lang="de-DE" sz="3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00" b="1" dirty="0"/>
                        <a:t>map the components to platform core, boundary resources and ecosystem</a:t>
                      </a:r>
                      <a:endParaRPr lang="de-DE" sz="3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00" b="1" dirty="0"/>
                        <a:t>infer recommendation for the improvement of the platform</a:t>
                      </a:r>
                      <a:endParaRPr lang="de-DE" sz="3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73395850"/>
                  </a:ext>
                </a:extLst>
              </a:tr>
              <a:tr h="382074">
                <a:tc>
                  <a:txBody>
                    <a:bodyPr/>
                    <a:lstStyle/>
                    <a:p>
                      <a:r>
                        <a:rPr lang="de-DE" sz="300" b="1" dirty="0" err="1">
                          <a:solidFill>
                            <a:schemeClr val="bg1"/>
                          </a:solidFill>
                        </a:rPr>
                        <a:t>Platform</a:t>
                      </a:r>
                      <a:r>
                        <a:rPr lang="de-DE" sz="300" b="1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de-DE" sz="300" b="1" dirty="0" err="1">
                          <a:solidFill>
                            <a:schemeClr val="bg1"/>
                          </a:solidFill>
                        </a:rPr>
                        <a:t>roles</a:t>
                      </a:r>
                      <a:endParaRPr lang="de-DE" sz="3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90000"/>
                        <a:lumOff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00" b="1" dirty="0"/>
                        <a:t>identify the major actors of the infrastructure</a:t>
                      </a:r>
                      <a:endParaRPr lang="de-DE" sz="3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00" b="1" dirty="0"/>
                        <a:t>classify the </a:t>
                      </a:r>
                    </a:p>
                    <a:p>
                      <a:r>
                        <a:rPr lang="en-US" sz="300" b="1" dirty="0"/>
                        <a:t>scenarios by </a:t>
                      </a:r>
                    </a:p>
                    <a:p>
                      <a:r>
                        <a:rPr lang="en-US" sz="300" b="1" dirty="0"/>
                        <a:t>infrastructure </a:t>
                      </a:r>
                    </a:p>
                    <a:p>
                      <a:r>
                        <a:rPr lang="en-US" sz="300" b="1" dirty="0"/>
                        <a:t>Services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00" b="1" dirty="0"/>
                        <a:t>map the actors </a:t>
                      </a:r>
                    </a:p>
                    <a:p>
                      <a:r>
                        <a:rPr lang="en-US" sz="300" b="1" dirty="0"/>
                        <a:t>to the roles of </a:t>
                      </a:r>
                    </a:p>
                    <a:p>
                      <a:r>
                        <a:rPr lang="en-US" sz="300" b="1" dirty="0"/>
                        <a:t>platform owner, </a:t>
                      </a:r>
                    </a:p>
                    <a:p>
                      <a:r>
                        <a:rPr lang="en-US" sz="300" b="1" dirty="0"/>
                        <a:t>complementor, </a:t>
                      </a:r>
                    </a:p>
                    <a:p>
                      <a:r>
                        <a:rPr lang="en-US" sz="300" b="1" dirty="0"/>
                        <a:t>user</a:t>
                      </a:r>
                      <a:endParaRPr lang="de-DE" sz="3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00" b="1" dirty="0"/>
                        <a:t>infer </a:t>
                      </a:r>
                    </a:p>
                    <a:p>
                      <a:r>
                        <a:rPr lang="en-US" sz="300" b="1" dirty="0"/>
                        <a:t>recommendation </a:t>
                      </a:r>
                    </a:p>
                    <a:p>
                      <a:r>
                        <a:rPr lang="en-US" sz="300" b="1" dirty="0"/>
                        <a:t>for the </a:t>
                      </a:r>
                    </a:p>
                    <a:p>
                      <a:r>
                        <a:rPr lang="en-US" sz="300" b="1" dirty="0"/>
                        <a:t>improvement of </a:t>
                      </a:r>
                    </a:p>
                    <a:p>
                      <a:r>
                        <a:rPr lang="en-US" sz="300" b="1" dirty="0"/>
                        <a:t>the platform</a:t>
                      </a:r>
                      <a:endParaRPr lang="de-DE" sz="3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42108602"/>
                  </a:ext>
                </a:extLst>
              </a:tr>
              <a:tr h="440854">
                <a:tc>
                  <a:txBody>
                    <a:bodyPr/>
                    <a:lstStyle/>
                    <a:p>
                      <a:r>
                        <a:rPr lang="de-DE" sz="300" b="1" dirty="0" err="1">
                          <a:solidFill>
                            <a:schemeClr val="bg1"/>
                          </a:solidFill>
                        </a:rPr>
                        <a:t>Platform</a:t>
                      </a:r>
                      <a:r>
                        <a:rPr lang="de-DE" sz="300" b="1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de-DE" sz="300" b="1" dirty="0" err="1">
                          <a:solidFill>
                            <a:schemeClr val="bg1"/>
                          </a:solidFill>
                        </a:rPr>
                        <a:t>openness</a:t>
                      </a:r>
                      <a:endParaRPr lang="de-DE" sz="3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90000"/>
                        <a:lumOff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00" b="1" dirty="0"/>
                        <a:t>identify the major usage scenarios of the infrastructure</a:t>
                      </a:r>
                      <a:endParaRPr lang="de-DE" sz="3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00" b="1" dirty="0"/>
                        <a:t>classify the actors </a:t>
                      </a:r>
                    </a:p>
                    <a:p>
                      <a:r>
                        <a:rPr lang="en-US" sz="300" b="1" dirty="0"/>
                        <a:t>by their role</a:t>
                      </a:r>
                    </a:p>
                    <a:p>
                      <a:endParaRPr lang="de-DE" sz="3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00" b="1" dirty="0"/>
                        <a:t>map the </a:t>
                      </a:r>
                    </a:p>
                    <a:p>
                      <a:r>
                        <a:rPr lang="en-US" sz="300" b="1" dirty="0"/>
                        <a:t>infrastructure </a:t>
                      </a:r>
                    </a:p>
                    <a:p>
                      <a:r>
                        <a:rPr lang="en-US" sz="300" b="1" dirty="0"/>
                        <a:t>services to </a:t>
                      </a:r>
                    </a:p>
                    <a:p>
                      <a:r>
                        <a:rPr lang="en-US" sz="300" b="1" dirty="0"/>
                        <a:t>openness </a:t>
                      </a:r>
                    </a:p>
                    <a:p>
                      <a:r>
                        <a:rPr lang="en-US" sz="300" b="1" dirty="0"/>
                        <a:t>participation and </a:t>
                      </a:r>
                    </a:p>
                    <a:p>
                      <a:r>
                        <a:rPr lang="en-US" sz="300" b="1" dirty="0"/>
                        <a:t>co-creation</a:t>
                      </a:r>
                      <a:endParaRPr lang="de-DE" sz="3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00" b="1" dirty="0"/>
                        <a:t>infer </a:t>
                      </a:r>
                    </a:p>
                    <a:p>
                      <a:r>
                        <a:rPr lang="en-US" sz="300" b="1" dirty="0"/>
                        <a:t>recommendation </a:t>
                      </a:r>
                    </a:p>
                    <a:p>
                      <a:r>
                        <a:rPr lang="en-US" sz="300" b="1" dirty="0"/>
                        <a:t>for the </a:t>
                      </a:r>
                    </a:p>
                    <a:p>
                      <a:r>
                        <a:rPr lang="en-US" sz="300" b="1" dirty="0"/>
                        <a:t>improvement of </a:t>
                      </a:r>
                    </a:p>
                    <a:p>
                      <a:r>
                        <a:rPr lang="en-US" sz="300" b="1" dirty="0"/>
                        <a:t>the platform</a:t>
                      </a:r>
                      <a:endParaRPr lang="de-DE" sz="3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84233158"/>
                  </a:ext>
                </a:extLst>
              </a:tr>
              <a:tr h="440854">
                <a:tc>
                  <a:txBody>
                    <a:bodyPr/>
                    <a:lstStyle/>
                    <a:p>
                      <a:r>
                        <a:rPr lang="de-DE" sz="300" b="1" dirty="0" err="1">
                          <a:solidFill>
                            <a:schemeClr val="bg1"/>
                          </a:solidFill>
                        </a:rPr>
                        <a:t>Platform</a:t>
                      </a:r>
                      <a:r>
                        <a:rPr lang="de-DE" sz="300" b="1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de-DE" sz="300" b="1" dirty="0" err="1">
                          <a:solidFill>
                            <a:schemeClr val="bg1"/>
                          </a:solidFill>
                        </a:rPr>
                        <a:t>management</a:t>
                      </a:r>
                      <a:endParaRPr lang="de-DE" sz="3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90000"/>
                        <a:lumOff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00" b="1" dirty="0"/>
                        <a:t>identify the activities of the infrastructure owner(s)</a:t>
                      </a:r>
                      <a:endParaRPr lang="de-DE" sz="3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00" b="1" dirty="0"/>
                        <a:t>classify the </a:t>
                      </a:r>
                    </a:p>
                    <a:p>
                      <a:r>
                        <a:rPr lang="en-US" sz="300" b="1" dirty="0"/>
                        <a:t>activities by </a:t>
                      </a:r>
                    </a:p>
                    <a:p>
                      <a:r>
                        <a:rPr lang="en-US" sz="300" b="1" dirty="0"/>
                        <a:t>stakeholder</a:t>
                      </a:r>
                      <a:endParaRPr lang="de-DE" sz="3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00" b="1" dirty="0"/>
                        <a:t>map the </a:t>
                      </a:r>
                    </a:p>
                    <a:p>
                      <a:r>
                        <a:rPr lang="en-US" sz="300" b="1" dirty="0"/>
                        <a:t>activities into </a:t>
                      </a:r>
                    </a:p>
                    <a:p>
                      <a:r>
                        <a:rPr lang="en-US" sz="300" b="1" dirty="0"/>
                        <a:t>facilitation, tool </a:t>
                      </a:r>
                    </a:p>
                    <a:p>
                      <a:r>
                        <a:rPr lang="en-US" sz="300" b="1" dirty="0"/>
                        <a:t>provision and </a:t>
                      </a:r>
                    </a:p>
                    <a:p>
                      <a:r>
                        <a:rPr lang="en-US" sz="300" b="1" dirty="0"/>
                        <a:t>asset </a:t>
                      </a:r>
                    </a:p>
                    <a:p>
                      <a:r>
                        <a:rPr lang="en-US" sz="300" b="1" dirty="0"/>
                        <a:t>management</a:t>
                      </a:r>
                      <a:endParaRPr lang="de-DE" sz="3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00" b="1" dirty="0"/>
                        <a:t>infer </a:t>
                      </a:r>
                    </a:p>
                    <a:p>
                      <a:r>
                        <a:rPr lang="en-US" sz="300" b="1" dirty="0"/>
                        <a:t>recommendation </a:t>
                      </a:r>
                    </a:p>
                    <a:p>
                      <a:r>
                        <a:rPr lang="en-US" sz="300" b="1" dirty="0"/>
                        <a:t>for the </a:t>
                      </a:r>
                    </a:p>
                    <a:p>
                      <a:r>
                        <a:rPr lang="en-US" sz="300" b="1" dirty="0"/>
                        <a:t>improvement of </a:t>
                      </a:r>
                    </a:p>
                    <a:p>
                      <a:r>
                        <a:rPr lang="en-US" sz="300" b="1" dirty="0"/>
                        <a:t>the platform</a:t>
                      </a:r>
                      <a:endParaRPr lang="de-DE" sz="3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87519283"/>
                  </a:ext>
                </a:extLst>
              </a:tr>
            </a:tbl>
          </a:graphicData>
        </a:graphic>
      </p:graphicFrame>
      <p:sp>
        <p:nvSpPr>
          <p:cNvPr id="35" name="Textfeld 34">
            <a:extLst>
              <a:ext uri="{FF2B5EF4-FFF2-40B4-BE49-F238E27FC236}">
                <a16:creationId xmlns:a16="http://schemas.microsoft.com/office/drawing/2014/main" id="{0A0D369C-297C-5D86-DA3F-60108C3EC499}"/>
              </a:ext>
            </a:extLst>
          </p:cNvPr>
          <p:cNvSpPr txBox="1"/>
          <p:nvPr/>
        </p:nvSpPr>
        <p:spPr>
          <a:xfrm>
            <a:off x="4459055" y="3492731"/>
            <a:ext cx="3127152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1400" b="1" dirty="0">
                <a:latin typeface="Arial" pitchFamily="34" charset="0"/>
              </a:rPr>
              <a:t>Government </a:t>
            </a:r>
            <a:r>
              <a:rPr lang="de-DE" sz="1400" b="1" dirty="0" err="1">
                <a:latin typeface="Arial" pitchFamily="34" charset="0"/>
              </a:rPr>
              <a:t>as</a:t>
            </a:r>
            <a:r>
              <a:rPr lang="de-DE" sz="1400" b="1" dirty="0">
                <a:latin typeface="Arial" pitchFamily="34" charset="0"/>
              </a:rPr>
              <a:t> a </a:t>
            </a:r>
            <a:r>
              <a:rPr lang="de-DE" sz="1400" b="1" dirty="0" err="1">
                <a:latin typeface="Arial" pitchFamily="34" charset="0"/>
              </a:rPr>
              <a:t>Platform</a:t>
            </a:r>
            <a:r>
              <a:rPr lang="de-DE" sz="1400" b="1" dirty="0">
                <a:latin typeface="Arial" pitchFamily="34" charset="0"/>
              </a:rPr>
              <a:t> Analysis Method (</a:t>
            </a:r>
            <a:r>
              <a:rPr lang="de-DE" sz="1400" b="1" dirty="0" err="1">
                <a:latin typeface="Arial" pitchFamily="34" charset="0"/>
              </a:rPr>
              <a:t>GaaPAM</a:t>
            </a:r>
            <a:r>
              <a:rPr lang="de-DE" sz="1400" b="1" dirty="0">
                <a:latin typeface="Arial" pitchFamily="34" charset="0"/>
              </a:rPr>
              <a:t>)</a:t>
            </a:r>
          </a:p>
        </p:txBody>
      </p:sp>
      <p:sp>
        <p:nvSpPr>
          <p:cNvPr id="47" name="Textfeld 46">
            <a:extLst>
              <a:ext uri="{FF2B5EF4-FFF2-40B4-BE49-F238E27FC236}">
                <a16:creationId xmlns:a16="http://schemas.microsoft.com/office/drawing/2014/main" id="{47AC831D-7DBC-75FF-60B6-AF2097057164}"/>
              </a:ext>
            </a:extLst>
          </p:cNvPr>
          <p:cNvSpPr txBox="1"/>
          <p:nvPr/>
        </p:nvSpPr>
        <p:spPr>
          <a:xfrm>
            <a:off x="5375920" y="6185088"/>
            <a:ext cx="1314319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1200" i="1" dirty="0">
                <a:latin typeface="Arial" pitchFamily="34" charset="0"/>
              </a:rPr>
              <a:t>Kuhn et al. 2022</a:t>
            </a:r>
          </a:p>
        </p:txBody>
      </p:sp>
    </p:spTree>
    <p:extLst>
      <p:ext uri="{BB962C8B-B14F-4D97-AF65-F5344CB8AC3E}">
        <p14:creationId xmlns:p14="http://schemas.microsoft.com/office/powerpoint/2010/main" val="2608131416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34434" y="44451"/>
            <a:ext cx="10874134" cy="720725"/>
          </a:xfrm>
        </p:spPr>
        <p:txBody>
          <a:bodyPr/>
          <a:lstStyle/>
          <a:p>
            <a:r>
              <a:rPr lang="en-US" dirty="0"/>
              <a:t>Resolution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© sebis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21.10.22 Kickoff Efstratios Pahis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C9FAB-BDC1-47C0-A8BB-6E12A8205D33}" type="slidenum">
              <a:rPr lang="de-DE" smtClean="0"/>
              <a:pPr/>
              <a:t>29</a:t>
            </a:fld>
            <a:endParaRPr lang="de-DE" dirty="0"/>
          </a:p>
        </p:txBody>
      </p:sp>
      <p:grpSp>
        <p:nvGrpSpPr>
          <p:cNvPr id="63" name="Gruppieren 62">
            <a:extLst>
              <a:ext uri="{FF2B5EF4-FFF2-40B4-BE49-F238E27FC236}">
                <a16:creationId xmlns:a16="http://schemas.microsoft.com/office/drawing/2014/main" id="{3245B41B-0444-51E0-DC78-0033169A8B92}"/>
              </a:ext>
            </a:extLst>
          </p:cNvPr>
          <p:cNvGrpSpPr/>
          <p:nvPr/>
        </p:nvGrpSpPr>
        <p:grpSpPr>
          <a:xfrm>
            <a:off x="407368" y="1700808"/>
            <a:ext cx="3312368" cy="4536503"/>
            <a:chOff x="947428" y="1067673"/>
            <a:chExt cx="5076564" cy="5198905"/>
          </a:xfrm>
        </p:grpSpPr>
        <p:cxnSp>
          <p:nvCxnSpPr>
            <p:cNvPr id="3" name="Gerade Verbindung mit Pfeil 2">
              <a:extLst>
                <a:ext uri="{FF2B5EF4-FFF2-40B4-BE49-F238E27FC236}">
                  <a16:creationId xmlns:a16="http://schemas.microsoft.com/office/drawing/2014/main" id="{E0E2DC1D-DD65-1659-8470-E1C5DE2B5AF5}"/>
                </a:ext>
              </a:extLst>
            </p:cNvPr>
            <p:cNvCxnSpPr>
              <a:cxnSpLocks/>
              <a:stCxn id="21" idx="2"/>
              <a:endCxn id="22" idx="0"/>
            </p:cNvCxnSpPr>
            <p:nvPr/>
          </p:nvCxnSpPr>
          <p:spPr bwMode="auto">
            <a:xfrm>
              <a:off x="1811524" y="1434652"/>
              <a:ext cx="0" cy="110066"/>
            </a:xfrm>
            <a:prstGeom prst="straightConnector1">
              <a:avLst/>
            </a:prstGeom>
            <a:ln>
              <a:headEnd type="none" w="med" len="med"/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" name="Gerade Verbindung mit Pfeil 6">
              <a:extLst>
                <a:ext uri="{FF2B5EF4-FFF2-40B4-BE49-F238E27FC236}">
                  <a16:creationId xmlns:a16="http://schemas.microsoft.com/office/drawing/2014/main" id="{B99539B3-BF3A-04FC-4B96-FC1C386CBF89}"/>
                </a:ext>
              </a:extLst>
            </p:cNvPr>
            <p:cNvCxnSpPr>
              <a:cxnSpLocks/>
              <a:stCxn id="22" idx="2"/>
              <a:endCxn id="26" idx="0"/>
            </p:cNvCxnSpPr>
            <p:nvPr/>
          </p:nvCxnSpPr>
          <p:spPr bwMode="auto">
            <a:xfrm>
              <a:off x="1811524" y="1968643"/>
              <a:ext cx="0" cy="110066"/>
            </a:xfrm>
            <a:prstGeom prst="straightConnector1">
              <a:avLst/>
            </a:prstGeom>
            <a:ln>
              <a:headEnd type="none" w="med" len="med"/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Gerade Verbindung mit Pfeil 8">
              <a:extLst>
                <a:ext uri="{FF2B5EF4-FFF2-40B4-BE49-F238E27FC236}">
                  <a16:creationId xmlns:a16="http://schemas.microsoft.com/office/drawing/2014/main" id="{0A3719BC-5E06-8ED5-05AB-ABCE80DA6531}"/>
                </a:ext>
              </a:extLst>
            </p:cNvPr>
            <p:cNvCxnSpPr>
              <a:cxnSpLocks/>
              <a:stCxn id="26" idx="4"/>
              <a:endCxn id="23" idx="0"/>
            </p:cNvCxnSpPr>
            <p:nvPr/>
          </p:nvCxnSpPr>
          <p:spPr bwMode="auto">
            <a:xfrm>
              <a:off x="1811524" y="2504006"/>
              <a:ext cx="0" cy="110066"/>
            </a:xfrm>
            <a:prstGeom prst="straightConnector1">
              <a:avLst/>
            </a:prstGeom>
            <a:ln>
              <a:headEnd type="none" w="med" len="med"/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Gerade Verbindung mit Pfeil 13">
              <a:extLst>
                <a:ext uri="{FF2B5EF4-FFF2-40B4-BE49-F238E27FC236}">
                  <a16:creationId xmlns:a16="http://schemas.microsoft.com/office/drawing/2014/main" id="{3A1E7918-3CE5-390D-4EDD-A84A0D296B8D}"/>
                </a:ext>
              </a:extLst>
            </p:cNvPr>
            <p:cNvCxnSpPr>
              <a:cxnSpLocks/>
              <a:stCxn id="28" idx="2"/>
              <a:endCxn id="29" idx="0"/>
            </p:cNvCxnSpPr>
            <p:nvPr/>
          </p:nvCxnSpPr>
          <p:spPr bwMode="auto">
            <a:xfrm flipH="1">
              <a:off x="1811524" y="3574732"/>
              <a:ext cx="1" cy="110066"/>
            </a:xfrm>
            <a:prstGeom prst="straightConnector1">
              <a:avLst/>
            </a:prstGeom>
            <a:ln>
              <a:headEnd type="none" w="med" len="med"/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Verbinder: gewinkelt 14">
              <a:extLst>
                <a:ext uri="{FF2B5EF4-FFF2-40B4-BE49-F238E27FC236}">
                  <a16:creationId xmlns:a16="http://schemas.microsoft.com/office/drawing/2014/main" id="{06A8EA07-7125-0EE3-9516-194F1A8D2E5E}"/>
                </a:ext>
              </a:extLst>
            </p:cNvPr>
            <p:cNvCxnSpPr>
              <a:cxnSpLocks/>
              <a:stCxn id="28" idx="3"/>
              <a:endCxn id="22" idx="3"/>
            </p:cNvCxnSpPr>
            <p:nvPr/>
          </p:nvCxnSpPr>
          <p:spPr bwMode="auto">
            <a:xfrm flipV="1">
              <a:off x="2458519" y="1756681"/>
              <a:ext cx="37081" cy="1605403"/>
            </a:xfrm>
            <a:prstGeom prst="bentConnector3">
              <a:avLst>
                <a:gd name="adj1" fmla="val 716488"/>
              </a:avLst>
            </a:prstGeom>
            <a:ln>
              <a:headEnd type="none" w="med" len="med"/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Gerade Verbindung mit Pfeil 15">
              <a:extLst>
                <a:ext uri="{FF2B5EF4-FFF2-40B4-BE49-F238E27FC236}">
                  <a16:creationId xmlns:a16="http://schemas.microsoft.com/office/drawing/2014/main" id="{91E6872B-0F68-2BF7-0BF6-7723AF50551A}"/>
                </a:ext>
              </a:extLst>
            </p:cNvPr>
            <p:cNvCxnSpPr>
              <a:cxnSpLocks/>
              <a:stCxn id="23" idx="2"/>
              <a:endCxn id="28" idx="0"/>
            </p:cNvCxnSpPr>
            <p:nvPr/>
          </p:nvCxnSpPr>
          <p:spPr bwMode="auto">
            <a:xfrm>
              <a:off x="1811524" y="3039369"/>
              <a:ext cx="1" cy="110066"/>
            </a:xfrm>
            <a:prstGeom prst="straightConnector1">
              <a:avLst/>
            </a:prstGeom>
            <a:ln>
              <a:headEnd type="none" w="med" len="med"/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Verbinder: gewinkelt 16">
              <a:extLst>
                <a:ext uri="{FF2B5EF4-FFF2-40B4-BE49-F238E27FC236}">
                  <a16:creationId xmlns:a16="http://schemas.microsoft.com/office/drawing/2014/main" id="{2C4A17E6-6F2B-F8B8-71FB-950020C6A688}"/>
                </a:ext>
              </a:extLst>
            </p:cNvPr>
            <p:cNvCxnSpPr>
              <a:cxnSpLocks/>
              <a:stCxn id="30" idx="3"/>
              <a:endCxn id="22" idx="3"/>
            </p:cNvCxnSpPr>
            <p:nvPr/>
          </p:nvCxnSpPr>
          <p:spPr bwMode="auto">
            <a:xfrm flipV="1">
              <a:off x="2458519" y="1756681"/>
              <a:ext cx="37081" cy="2676129"/>
            </a:xfrm>
            <a:prstGeom prst="bentConnector3">
              <a:avLst>
                <a:gd name="adj1" fmla="val 716488"/>
              </a:avLst>
            </a:prstGeom>
            <a:ln>
              <a:headEnd type="none" w="med" len="med"/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Gerade Verbindung mit Pfeil 17">
              <a:extLst>
                <a:ext uri="{FF2B5EF4-FFF2-40B4-BE49-F238E27FC236}">
                  <a16:creationId xmlns:a16="http://schemas.microsoft.com/office/drawing/2014/main" id="{7C147506-A250-535B-0009-9356862114A2}"/>
                </a:ext>
              </a:extLst>
            </p:cNvPr>
            <p:cNvCxnSpPr>
              <a:cxnSpLocks/>
              <a:stCxn id="29" idx="2"/>
              <a:endCxn id="30" idx="0"/>
            </p:cNvCxnSpPr>
            <p:nvPr/>
          </p:nvCxnSpPr>
          <p:spPr bwMode="auto">
            <a:xfrm>
              <a:off x="1811524" y="4110095"/>
              <a:ext cx="1" cy="110066"/>
            </a:xfrm>
            <a:prstGeom prst="straightConnector1">
              <a:avLst/>
            </a:prstGeom>
            <a:ln>
              <a:headEnd type="none" w="med" len="med"/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Gerade Verbindung mit Pfeil 18">
              <a:extLst>
                <a:ext uri="{FF2B5EF4-FFF2-40B4-BE49-F238E27FC236}">
                  <a16:creationId xmlns:a16="http://schemas.microsoft.com/office/drawing/2014/main" id="{ABCF485D-7CCD-43D3-3B1D-8DF793C665BA}"/>
                </a:ext>
              </a:extLst>
            </p:cNvPr>
            <p:cNvCxnSpPr>
              <a:cxnSpLocks/>
              <a:stCxn id="30" idx="2"/>
              <a:endCxn id="24" idx="0"/>
            </p:cNvCxnSpPr>
            <p:nvPr/>
          </p:nvCxnSpPr>
          <p:spPr bwMode="auto">
            <a:xfrm flipH="1">
              <a:off x="1811524" y="4645458"/>
              <a:ext cx="1" cy="110066"/>
            </a:xfrm>
            <a:prstGeom prst="straightConnector1">
              <a:avLst/>
            </a:prstGeom>
            <a:ln>
              <a:headEnd type="none" w="med" len="med"/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grpSp>
          <p:nvGrpSpPr>
            <p:cNvPr id="20" name="Gruppieren 19">
              <a:extLst>
                <a:ext uri="{FF2B5EF4-FFF2-40B4-BE49-F238E27FC236}">
                  <a16:creationId xmlns:a16="http://schemas.microsoft.com/office/drawing/2014/main" id="{BD97A62A-21EE-8C45-F31F-F92B250C240E}"/>
                </a:ext>
              </a:extLst>
            </p:cNvPr>
            <p:cNvGrpSpPr/>
            <p:nvPr/>
          </p:nvGrpSpPr>
          <p:grpSpPr>
            <a:xfrm>
              <a:off x="947428" y="1067673"/>
              <a:ext cx="1728192" cy="5198905"/>
              <a:chOff x="767408" y="1111053"/>
              <a:chExt cx="1728192" cy="5198905"/>
            </a:xfrm>
          </p:grpSpPr>
          <p:sp>
            <p:nvSpPr>
              <p:cNvPr id="21" name="Flussdiagramm: Grenzstelle 20">
                <a:extLst>
                  <a:ext uri="{FF2B5EF4-FFF2-40B4-BE49-F238E27FC236}">
                    <a16:creationId xmlns:a16="http://schemas.microsoft.com/office/drawing/2014/main" id="{6E68B3EC-0FB8-A131-6EE8-57ABBDC53C22}"/>
                  </a:ext>
                </a:extLst>
              </p:cNvPr>
              <p:cNvSpPr/>
              <p:nvPr/>
            </p:nvSpPr>
            <p:spPr bwMode="auto">
              <a:xfrm>
                <a:off x="767408" y="1111053"/>
                <a:ext cx="1728192" cy="366979"/>
              </a:xfrm>
              <a:prstGeom prst="flowChartTerminator">
                <a:avLst/>
              </a:prstGeom>
              <a:solidFill>
                <a:schemeClr val="accent2"/>
              </a:solidFill>
              <a:ln>
                <a:headEnd type="none" w="med" len="med"/>
                <a:tailEnd type="none" w="med" len="med"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eaLnBrk="0" hangingPunct="0"/>
                <a:r>
                  <a:rPr lang="en-US" sz="500" dirty="0">
                    <a:solidFill>
                      <a:schemeClr val="tx1"/>
                    </a:solidFill>
                    <a:cs typeface="Arial" pitchFamily="34" charset="0"/>
                  </a:rPr>
                  <a:t>What can I evaluate?</a:t>
                </a:r>
              </a:p>
            </p:txBody>
          </p:sp>
          <p:sp>
            <p:nvSpPr>
              <p:cNvPr id="22" name="Flussdiagramm: Prozess 21">
                <a:extLst>
                  <a:ext uri="{FF2B5EF4-FFF2-40B4-BE49-F238E27FC236}">
                    <a16:creationId xmlns:a16="http://schemas.microsoft.com/office/drawing/2014/main" id="{273F53CD-9037-AA3B-37D8-772039859340}"/>
                  </a:ext>
                </a:extLst>
              </p:cNvPr>
              <p:cNvSpPr/>
              <p:nvPr/>
            </p:nvSpPr>
            <p:spPr bwMode="auto">
              <a:xfrm>
                <a:off x="947428" y="1588098"/>
                <a:ext cx="1368152" cy="423925"/>
              </a:xfrm>
              <a:prstGeom prst="flowChartProcess">
                <a:avLst/>
              </a:prstGeom>
              <a:solidFill>
                <a:schemeClr val="accent6"/>
              </a:solidFill>
              <a:ln>
                <a:headEnd type="none" w="med" len="med"/>
                <a:tailEnd type="none" w="med" len="med"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500" dirty="0">
                    <a:solidFill>
                      <a:schemeClr val="tx1"/>
                    </a:solidFill>
                    <a:cs typeface="Arial" pitchFamily="34" charset="0"/>
                  </a:rPr>
                  <a:t>Find evaluation proxy</a:t>
                </a:r>
              </a:p>
            </p:txBody>
          </p:sp>
          <p:sp>
            <p:nvSpPr>
              <p:cNvPr id="23" name="Flussdiagramm: Prozess 22">
                <a:extLst>
                  <a:ext uri="{FF2B5EF4-FFF2-40B4-BE49-F238E27FC236}">
                    <a16:creationId xmlns:a16="http://schemas.microsoft.com/office/drawing/2014/main" id="{ACFC1023-FDE1-8ED7-29CB-C7BE8EFAD856}"/>
                  </a:ext>
                </a:extLst>
              </p:cNvPr>
              <p:cNvSpPr/>
              <p:nvPr/>
            </p:nvSpPr>
            <p:spPr bwMode="auto">
              <a:xfrm>
                <a:off x="947428" y="2657452"/>
                <a:ext cx="1368152" cy="425297"/>
              </a:xfrm>
              <a:prstGeom prst="flowChartProcess">
                <a:avLst/>
              </a:prstGeom>
              <a:solidFill>
                <a:schemeClr val="accent6"/>
              </a:solidFill>
              <a:ln>
                <a:headEnd type="none" w="med" len="med"/>
                <a:tailEnd type="none" w="med" len="med"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500">
                    <a:solidFill>
                      <a:schemeClr val="tx1"/>
                    </a:solidFill>
                    <a:cs typeface="Arial" pitchFamily="34" charset="0"/>
                  </a:rPr>
                  <a:t>Assess practical feasibility</a:t>
                </a:r>
              </a:p>
            </p:txBody>
          </p:sp>
          <p:sp>
            <p:nvSpPr>
              <p:cNvPr id="24" name="Flussdiagramm: Prozess 23">
                <a:extLst>
                  <a:ext uri="{FF2B5EF4-FFF2-40B4-BE49-F238E27FC236}">
                    <a16:creationId xmlns:a16="http://schemas.microsoft.com/office/drawing/2014/main" id="{5608621A-28D0-4DD7-610B-2E1E8F938A28}"/>
                  </a:ext>
                </a:extLst>
              </p:cNvPr>
              <p:cNvSpPr/>
              <p:nvPr/>
            </p:nvSpPr>
            <p:spPr bwMode="auto">
              <a:xfrm>
                <a:off x="947428" y="4798904"/>
                <a:ext cx="1368152" cy="440326"/>
              </a:xfrm>
              <a:prstGeom prst="flowChartProcess">
                <a:avLst/>
              </a:prstGeom>
              <a:solidFill>
                <a:schemeClr val="accent6"/>
              </a:solidFill>
              <a:ln>
                <a:headEnd type="none" w="med" len="med"/>
                <a:tailEnd type="none" w="med" len="med"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500" dirty="0">
                    <a:solidFill>
                      <a:schemeClr val="tx1"/>
                    </a:solidFill>
                    <a:cs typeface="Arial" pitchFamily="34" charset="0"/>
                  </a:rPr>
                  <a:t>Assess context specific boundaries</a:t>
                </a:r>
              </a:p>
            </p:txBody>
          </p:sp>
          <p:sp>
            <p:nvSpPr>
              <p:cNvPr id="26" name="Parallelogramm 25">
                <a:extLst>
                  <a:ext uri="{FF2B5EF4-FFF2-40B4-BE49-F238E27FC236}">
                    <a16:creationId xmlns:a16="http://schemas.microsoft.com/office/drawing/2014/main" id="{33BFAC77-A22C-F965-1714-CDC6350832FB}"/>
                  </a:ext>
                </a:extLst>
              </p:cNvPr>
              <p:cNvSpPr/>
              <p:nvPr/>
            </p:nvSpPr>
            <p:spPr bwMode="auto">
              <a:xfrm>
                <a:off x="947428" y="2122089"/>
                <a:ext cx="1368152" cy="425297"/>
              </a:xfrm>
              <a:prstGeom prst="parallelogram">
                <a:avLst/>
              </a:prstGeom>
              <a:solidFill>
                <a:schemeClr val="accent1"/>
              </a:solidFill>
              <a:ln>
                <a:headEnd type="none" w="med" len="med"/>
                <a:tailEnd type="none" w="med" len="med"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500" dirty="0">
                    <a:solidFill>
                      <a:schemeClr val="tx1"/>
                    </a:solidFill>
                    <a:cs typeface="Arial" pitchFamily="34" charset="0"/>
                  </a:rPr>
                  <a:t>Identified proxy</a:t>
                </a:r>
              </a:p>
            </p:txBody>
          </p:sp>
          <p:sp>
            <p:nvSpPr>
              <p:cNvPr id="27" name="Parallelogramm 26">
                <a:extLst>
                  <a:ext uri="{FF2B5EF4-FFF2-40B4-BE49-F238E27FC236}">
                    <a16:creationId xmlns:a16="http://schemas.microsoft.com/office/drawing/2014/main" id="{9FF63E3D-4F86-9C17-AAB0-6D77BEE26859}"/>
                  </a:ext>
                </a:extLst>
              </p:cNvPr>
              <p:cNvSpPr/>
              <p:nvPr/>
            </p:nvSpPr>
            <p:spPr bwMode="auto">
              <a:xfrm>
                <a:off x="947428" y="5884661"/>
                <a:ext cx="1368152" cy="425297"/>
              </a:xfrm>
              <a:prstGeom prst="parallelogram">
                <a:avLst/>
              </a:prstGeom>
              <a:solidFill>
                <a:schemeClr val="accent1"/>
              </a:solidFill>
              <a:ln>
                <a:headEnd type="none" w="med" len="med"/>
                <a:tailEnd type="none" w="med" len="med"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500" dirty="0">
                    <a:solidFill>
                      <a:schemeClr val="tx1"/>
                    </a:solidFill>
                    <a:cs typeface="Arial" pitchFamily="34" charset="0"/>
                  </a:rPr>
                  <a:t>Selected proxy</a:t>
                </a:r>
              </a:p>
            </p:txBody>
          </p:sp>
          <p:sp>
            <p:nvSpPr>
              <p:cNvPr id="28" name="Flussdiagramm: Verzweigung 27">
                <a:extLst>
                  <a:ext uri="{FF2B5EF4-FFF2-40B4-BE49-F238E27FC236}">
                    <a16:creationId xmlns:a16="http://schemas.microsoft.com/office/drawing/2014/main" id="{61D24CF7-A37A-06FA-742F-E2DD9EDC031B}"/>
                  </a:ext>
                </a:extLst>
              </p:cNvPr>
              <p:cNvSpPr/>
              <p:nvPr/>
            </p:nvSpPr>
            <p:spPr bwMode="auto">
              <a:xfrm>
                <a:off x="984510" y="3192815"/>
                <a:ext cx="1293989" cy="425297"/>
              </a:xfrm>
              <a:prstGeom prst="flowChartDecision">
                <a:avLst/>
              </a:prstGeom>
              <a:solidFill>
                <a:srgbClr val="FFFF00"/>
              </a:solidFill>
              <a:ln>
                <a:headEnd type="none" w="med" len="med"/>
                <a:tailEnd type="none" w="med" len="med"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500">
                    <a:solidFill>
                      <a:schemeClr val="tx1"/>
                    </a:solidFill>
                    <a:cs typeface="Arial" pitchFamily="34" charset="0"/>
                  </a:rPr>
                  <a:t>feasible</a:t>
                </a:r>
              </a:p>
            </p:txBody>
          </p:sp>
          <p:sp>
            <p:nvSpPr>
              <p:cNvPr id="29" name="Flussdiagramm: Prozess 28">
                <a:extLst>
                  <a:ext uri="{FF2B5EF4-FFF2-40B4-BE49-F238E27FC236}">
                    <a16:creationId xmlns:a16="http://schemas.microsoft.com/office/drawing/2014/main" id="{10C91479-882D-99C9-7607-71ADAE65C2C4}"/>
                  </a:ext>
                </a:extLst>
              </p:cNvPr>
              <p:cNvSpPr/>
              <p:nvPr/>
            </p:nvSpPr>
            <p:spPr bwMode="auto">
              <a:xfrm>
                <a:off x="947428" y="3728178"/>
                <a:ext cx="1368152" cy="425297"/>
              </a:xfrm>
              <a:prstGeom prst="flowChartProcess">
                <a:avLst/>
              </a:prstGeom>
              <a:solidFill>
                <a:schemeClr val="accent6"/>
              </a:solidFill>
              <a:ln>
                <a:headEnd type="none" w="med" len="med"/>
                <a:tailEnd type="none" w="med" len="med"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500" dirty="0">
                    <a:solidFill>
                      <a:schemeClr val="tx1"/>
                    </a:solidFill>
                    <a:cs typeface="Arial" pitchFamily="34" charset="0"/>
                  </a:rPr>
                  <a:t>Assess relevance</a:t>
                </a:r>
              </a:p>
            </p:txBody>
          </p:sp>
          <p:sp>
            <p:nvSpPr>
              <p:cNvPr id="30" name="Flussdiagramm: Verzweigung 29">
                <a:extLst>
                  <a:ext uri="{FF2B5EF4-FFF2-40B4-BE49-F238E27FC236}">
                    <a16:creationId xmlns:a16="http://schemas.microsoft.com/office/drawing/2014/main" id="{4CC13C70-04F6-E2A2-2902-510E5C67085A}"/>
                  </a:ext>
                </a:extLst>
              </p:cNvPr>
              <p:cNvSpPr/>
              <p:nvPr/>
            </p:nvSpPr>
            <p:spPr bwMode="auto">
              <a:xfrm>
                <a:off x="984510" y="4263541"/>
                <a:ext cx="1293989" cy="425297"/>
              </a:xfrm>
              <a:prstGeom prst="flowChartDecision">
                <a:avLst/>
              </a:prstGeom>
              <a:solidFill>
                <a:srgbClr val="FFFF00"/>
              </a:solidFill>
              <a:ln>
                <a:headEnd type="none" w="med" len="med"/>
                <a:tailEnd type="none" w="med" len="med"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500" dirty="0">
                    <a:solidFill>
                      <a:schemeClr val="tx1"/>
                    </a:solidFill>
                    <a:cs typeface="Arial" pitchFamily="34" charset="0"/>
                  </a:rPr>
                  <a:t>relevance given</a:t>
                </a:r>
              </a:p>
            </p:txBody>
          </p:sp>
          <p:sp>
            <p:nvSpPr>
              <p:cNvPr id="31" name="Flussdiagramm: Verzweigung 30">
                <a:extLst>
                  <a:ext uri="{FF2B5EF4-FFF2-40B4-BE49-F238E27FC236}">
                    <a16:creationId xmlns:a16="http://schemas.microsoft.com/office/drawing/2014/main" id="{CD2CBFC4-CAB7-3894-266F-05DAEF3D5CF9}"/>
                  </a:ext>
                </a:extLst>
              </p:cNvPr>
              <p:cNvSpPr/>
              <p:nvPr/>
            </p:nvSpPr>
            <p:spPr bwMode="auto">
              <a:xfrm>
                <a:off x="984510" y="5349296"/>
                <a:ext cx="1368152" cy="425297"/>
              </a:xfrm>
              <a:prstGeom prst="flowChartDecision">
                <a:avLst/>
              </a:prstGeom>
              <a:solidFill>
                <a:srgbClr val="FFFF00"/>
              </a:solidFill>
              <a:ln>
                <a:headEnd type="none" w="med" len="med"/>
                <a:tailEnd type="none" w="med" len="med"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400" dirty="0">
                    <a:solidFill>
                      <a:schemeClr val="tx1"/>
                    </a:solidFill>
                    <a:cs typeface="Arial" pitchFamily="34" charset="0"/>
                  </a:rPr>
                  <a:t>context boundaries acceptable</a:t>
                </a:r>
              </a:p>
            </p:txBody>
          </p:sp>
        </p:grpSp>
        <p:cxnSp>
          <p:nvCxnSpPr>
            <p:cNvPr id="34" name="Gerade Verbindung mit Pfeil 33">
              <a:extLst>
                <a:ext uri="{FF2B5EF4-FFF2-40B4-BE49-F238E27FC236}">
                  <a16:creationId xmlns:a16="http://schemas.microsoft.com/office/drawing/2014/main" id="{8B42D20C-F302-761D-A996-420F804A2A49}"/>
                </a:ext>
              </a:extLst>
            </p:cNvPr>
            <p:cNvCxnSpPr>
              <a:cxnSpLocks/>
              <a:stCxn id="24" idx="2"/>
              <a:endCxn id="31" idx="0"/>
            </p:cNvCxnSpPr>
            <p:nvPr/>
          </p:nvCxnSpPr>
          <p:spPr bwMode="auto">
            <a:xfrm>
              <a:off x="1811525" y="5195850"/>
              <a:ext cx="37081" cy="110067"/>
            </a:xfrm>
            <a:prstGeom prst="straightConnector1">
              <a:avLst/>
            </a:prstGeom>
            <a:ln>
              <a:headEnd type="none" w="med" len="med"/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Gerade Verbindung mit Pfeil 34">
              <a:extLst>
                <a:ext uri="{FF2B5EF4-FFF2-40B4-BE49-F238E27FC236}">
                  <a16:creationId xmlns:a16="http://schemas.microsoft.com/office/drawing/2014/main" id="{5A9EB37D-1BA9-9CCD-3247-F6BE5D3BFFDD}"/>
                </a:ext>
              </a:extLst>
            </p:cNvPr>
            <p:cNvCxnSpPr>
              <a:cxnSpLocks/>
              <a:stCxn id="31" idx="2"/>
              <a:endCxn id="27" idx="0"/>
            </p:cNvCxnSpPr>
            <p:nvPr/>
          </p:nvCxnSpPr>
          <p:spPr bwMode="auto">
            <a:xfrm flipH="1">
              <a:off x="1811525" y="5731213"/>
              <a:ext cx="37081" cy="110068"/>
            </a:xfrm>
            <a:prstGeom prst="straightConnector1">
              <a:avLst/>
            </a:prstGeom>
            <a:ln>
              <a:headEnd type="none" w="med" len="med"/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Verbinder: gewinkelt 36">
              <a:extLst>
                <a:ext uri="{FF2B5EF4-FFF2-40B4-BE49-F238E27FC236}">
                  <a16:creationId xmlns:a16="http://schemas.microsoft.com/office/drawing/2014/main" id="{26D8F158-FDEB-DD5C-64F5-643D28532EE6}"/>
                </a:ext>
              </a:extLst>
            </p:cNvPr>
            <p:cNvCxnSpPr>
              <a:cxnSpLocks/>
              <a:stCxn id="31" idx="3"/>
              <a:endCxn id="22" idx="3"/>
            </p:cNvCxnSpPr>
            <p:nvPr/>
          </p:nvCxnSpPr>
          <p:spPr bwMode="auto">
            <a:xfrm flipH="1" flipV="1">
              <a:off x="2495600" y="1756681"/>
              <a:ext cx="37081" cy="3761885"/>
            </a:xfrm>
            <a:prstGeom prst="bentConnector3">
              <a:avLst>
                <a:gd name="adj1" fmla="val -472412"/>
              </a:avLst>
            </a:prstGeom>
            <a:ln>
              <a:headEnd type="none" w="med" len="med"/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9" name="Verbinder: gewinkelt 38">
              <a:extLst>
                <a:ext uri="{FF2B5EF4-FFF2-40B4-BE49-F238E27FC236}">
                  <a16:creationId xmlns:a16="http://schemas.microsoft.com/office/drawing/2014/main" id="{1B22FC4B-FF1C-E1CB-42F4-02C889920E98}"/>
                </a:ext>
              </a:extLst>
            </p:cNvPr>
            <p:cNvCxnSpPr>
              <a:cxnSpLocks/>
              <a:stCxn id="27" idx="4"/>
              <a:endCxn id="50" idx="1"/>
            </p:cNvCxnSpPr>
            <p:nvPr/>
          </p:nvCxnSpPr>
          <p:spPr bwMode="auto">
            <a:xfrm rot="5400000" flipH="1" flipV="1">
              <a:off x="545954" y="2516733"/>
              <a:ext cx="5015415" cy="2484276"/>
            </a:xfrm>
            <a:prstGeom prst="bentConnector4">
              <a:avLst>
                <a:gd name="adj1" fmla="val -4558"/>
                <a:gd name="adj2" fmla="val 63768"/>
              </a:avLst>
            </a:prstGeom>
            <a:ln>
              <a:headEnd type="none" w="med" len="med"/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0" name="Gerade Verbindung mit Pfeil 39">
              <a:extLst>
                <a:ext uri="{FF2B5EF4-FFF2-40B4-BE49-F238E27FC236}">
                  <a16:creationId xmlns:a16="http://schemas.microsoft.com/office/drawing/2014/main" id="{26FF411A-C7A3-2638-0444-49A3C22419D7}"/>
                </a:ext>
              </a:extLst>
            </p:cNvPr>
            <p:cNvCxnSpPr>
              <a:cxnSpLocks/>
              <a:stCxn id="50" idx="2"/>
              <a:endCxn id="51" idx="0"/>
            </p:cNvCxnSpPr>
            <p:nvPr/>
          </p:nvCxnSpPr>
          <p:spPr bwMode="auto">
            <a:xfrm>
              <a:off x="5159896" y="1434652"/>
              <a:ext cx="0" cy="110066"/>
            </a:xfrm>
            <a:prstGeom prst="straightConnector1">
              <a:avLst/>
            </a:prstGeom>
            <a:ln>
              <a:headEnd type="none" w="med" len="med"/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1" name="Gerade Verbindung mit Pfeil 40">
              <a:extLst>
                <a:ext uri="{FF2B5EF4-FFF2-40B4-BE49-F238E27FC236}">
                  <a16:creationId xmlns:a16="http://schemas.microsoft.com/office/drawing/2014/main" id="{36DC7743-BC11-B1E4-7608-A016BE5B1514}"/>
                </a:ext>
              </a:extLst>
            </p:cNvPr>
            <p:cNvCxnSpPr>
              <a:cxnSpLocks/>
              <a:stCxn id="51" idx="2"/>
              <a:endCxn id="54" idx="0"/>
            </p:cNvCxnSpPr>
            <p:nvPr/>
          </p:nvCxnSpPr>
          <p:spPr bwMode="auto">
            <a:xfrm>
              <a:off x="5159896" y="1968643"/>
              <a:ext cx="0" cy="110066"/>
            </a:xfrm>
            <a:prstGeom prst="straightConnector1">
              <a:avLst/>
            </a:prstGeom>
            <a:ln>
              <a:headEnd type="none" w="med" len="med"/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2" name="Gerade Verbindung mit Pfeil 41">
              <a:extLst>
                <a:ext uri="{FF2B5EF4-FFF2-40B4-BE49-F238E27FC236}">
                  <a16:creationId xmlns:a16="http://schemas.microsoft.com/office/drawing/2014/main" id="{1C3D06BA-85EB-26AE-6714-35549C98A2C9}"/>
                </a:ext>
              </a:extLst>
            </p:cNvPr>
            <p:cNvCxnSpPr>
              <a:cxnSpLocks/>
              <a:stCxn id="54" idx="4"/>
              <a:endCxn id="52" idx="0"/>
            </p:cNvCxnSpPr>
            <p:nvPr/>
          </p:nvCxnSpPr>
          <p:spPr bwMode="auto">
            <a:xfrm>
              <a:off x="5159896" y="2504006"/>
              <a:ext cx="0" cy="110066"/>
            </a:xfrm>
            <a:prstGeom prst="straightConnector1">
              <a:avLst/>
            </a:prstGeom>
            <a:ln>
              <a:headEnd type="none" w="med" len="med"/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3" name="Gerade Verbindung mit Pfeil 42">
              <a:extLst>
                <a:ext uri="{FF2B5EF4-FFF2-40B4-BE49-F238E27FC236}">
                  <a16:creationId xmlns:a16="http://schemas.microsoft.com/office/drawing/2014/main" id="{5780D093-74AA-FE1C-1A5A-9808E6099DED}"/>
                </a:ext>
              </a:extLst>
            </p:cNvPr>
            <p:cNvCxnSpPr>
              <a:cxnSpLocks/>
              <a:stCxn id="56" idx="2"/>
              <a:endCxn id="57" idx="0"/>
            </p:cNvCxnSpPr>
            <p:nvPr/>
          </p:nvCxnSpPr>
          <p:spPr bwMode="auto">
            <a:xfrm flipH="1">
              <a:off x="5159896" y="3574732"/>
              <a:ext cx="1" cy="110066"/>
            </a:xfrm>
            <a:prstGeom prst="straightConnector1">
              <a:avLst/>
            </a:prstGeom>
            <a:ln>
              <a:headEnd type="none" w="med" len="med"/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4" name="Verbinder: gewinkelt 43">
              <a:extLst>
                <a:ext uri="{FF2B5EF4-FFF2-40B4-BE49-F238E27FC236}">
                  <a16:creationId xmlns:a16="http://schemas.microsoft.com/office/drawing/2014/main" id="{2004149B-6878-9645-9F2F-AA06698C7DBD}"/>
                </a:ext>
              </a:extLst>
            </p:cNvPr>
            <p:cNvCxnSpPr>
              <a:cxnSpLocks/>
              <a:stCxn id="56" idx="3"/>
              <a:endCxn id="51" idx="3"/>
            </p:cNvCxnSpPr>
            <p:nvPr/>
          </p:nvCxnSpPr>
          <p:spPr bwMode="auto">
            <a:xfrm flipV="1">
              <a:off x="5806891" y="1756681"/>
              <a:ext cx="37081" cy="1605403"/>
            </a:xfrm>
            <a:prstGeom prst="bentConnector3">
              <a:avLst>
                <a:gd name="adj1" fmla="val 716488"/>
              </a:avLst>
            </a:prstGeom>
            <a:ln>
              <a:headEnd type="none" w="med" len="med"/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5" name="Gerade Verbindung mit Pfeil 44">
              <a:extLst>
                <a:ext uri="{FF2B5EF4-FFF2-40B4-BE49-F238E27FC236}">
                  <a16:creationId xmlns:a16="http://schemas.microsoft.com/office/drawing/2014/main" id="{2B14415D-AD1C-8BEF-3E7E-5A0717358142}"/>
                </a:ext>
              </a:extLst>
            </p:cNvPr>
            <p:cNvCxnSpPr>
              <a:cxnSpLocks/>
              <a:stCxn id="52" idx="2"/>
              <a:endCxn id="56" idx="0"/>
            </p:cNvCxnSpPr>
            <p:nvPr/>
          </p:nvCxnSpPr>
          <p:spPr bwMode="auto">
            <a:xfrm>
              <a:off x="5159896" y="3039369"/>
              <a:ext cx="1" cy="110066"/>
            </a:xfrm>
            <a:prstGeom prst="straightConnector1">
              <a:avLst/>
            </a:prstGeom>
            <a:ln>
              <a:headEnd type="none" w="med" len="med"/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6" name="Verbinder: gewinkelt 45">
              <a:extLst>
                <a:ext uri="{FF2B5EF4-FFF2-40B4-BE49-F238E27FC236}">
                  <a16:creationId xmlns:a16="http://schemas.microsoft.com/office/drawing/2014/main" id="{86107DC0-289A-023A-FFCF-8E6631279935}"/>
                </a:ext>
              </a:extLst>
            </p:cNvPr>
            <p:cNvCxnSpPr>
              <a:cxnSpLocks/>
              <a:stCxn id="58" idx="3"/>
              <a:endCxn id="51" idx="3"/>
            </p:cNvCxnSpPr>
            <p:nvPr/>
          </p:nvCxnSpPr>
          <p:spPr bwMode="auto">
            <a:xfrm flipV="1">
              <a:off x="5806891" y="1756681"/>
              <a:ext cx="37081" cy="2676129"/>
            </a:xfrm>
            <a:prstGeom prst="bentConnector3">
              <a:avLst>
                <a:gd name="adj1" fmla="val 716488"/>
              </a:avLst>
            </a:prstGeom>
            <a:ln>
              <a:headEnd type="none" w="med" len="med"/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7" name="Gerade Verbindung mit Pfeil 46">
              <a:extLst>
                <a:ext uri="{FF2B5EF4-FFF2-40B4-BE49-F238E27FC236}">
                  <a16:creationId xmlns:a16="http://schemas.microsoft.com/office/drawing/2014/main" id="{6964B1E9-B60B-769D-DD12-0E50745DF13F}"/>
                </a:ext>
              </a:extLst>
            </p:cNvPr>
            <p:cNvCxnSpPr>
              <a:cxnSpLocks/>
              <a:stCxn id="57" idx="2"/>
              <a:endCxn id="58" idx="0"/>
            </p:cNvCxnSpPr>
            <p:nvPr/>
          </p:nvCxnSpPr>
          <p:spPr bwMode="auto">
            <a:xfrm>
              <a:off x="5159896" y="4110095"/>
              <a:ext cx="1" cy="110066"/>
            </a:xfrm>
            <a:prstGeom prst="straightConnector1">
              <a:avLst/>
            </a:prstGeom>
            <a:ln>
              <a:headEnd type="none" w="med" len="med"/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8" name="Gerade Verbindung mit Pfeil 47">
              <a:extLst>
                <a:ext uri="{FF2B5EF4-FFF2-40B4-BE49-F238E27FC236}">
                  <a16:creationId xmlns:a16="http://schemas.microsoft.com/office/drawing/2014/main" id="{A6AE4F83-782A-6494-ED9E-703F83D1B5A3}"/>
                </a:ext>
              </a:extLst>
            </p:cNvPr>
            <p:cNvCxnSpPr>
              <a:cxnSpLocks/>
              <a:stCxn id="58" idx="2"/>
              <a:endCxn id="53" idx="0"/>
            </p:cNvCxnSpPr>
            <p:nvPr/>
          </p:nvCxnSpPr>
          <p:spPr bwMode="auto">
            <a:xfrm flipH="1">
              <a:off x="5159896" y="4645458"/>
              <a:ext cx="1" cy="110066"/>
            </a:xfrm>
            <a:prstGeom prst="straightConnector1">
              <a:avLst/>
            </a:prstGeom>
            <a:ln>
              <a:headEnd type="none" w="med" len="med"/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grpSp>
          <p:nvGrpSpPr>
            <p:cNvPr id="49" name="Gruppieren 48">
              <a:extLst>
                <a:ext uri="{FF2B5EF4-FFF2-40B4-BE49-F238E27FC236}">
                  <a16:creationId xmlns:a16="http://schemas.microsoft.com/office/drawing/2014/main" id="{DD0BAAC9-E960-DCE6-23C3-5C4FA97C4326}"/>
                </a:ext>
              </a:extLst>
            </p:cNvPr>
            <p:cNvGrpSpPr/>
            <p:nvPr/>
          </p:nvGrpSpPr>
          <p:grpSpPr>
            <a:xfrm>
              <a:off x="4295800" y="1067673"/>
              <a:ext cx="1728192" cy="5198905"/>
              <a:chOff x="4115780" y="1111053"/>
              <a:chExt cx="1728192" cy="5198905"/>
            </a:xfrm>
          </p:grpSpPr>
          <p:sp>
            <p:nvSpPr>
              <p:cNvPr id="50" name="Flussdiagramm: Grenzstelle 49">
                <a:extLst>
                  <a:ext uri="{FF2B5EF4-FFF2-40B4-BE49-F238E27FC236}">
                    <a16:creationId xmlns:a16="http://schemas.microsoft.com/office/drawing/2014/main" id="{39FA3660-8B65-AE8D-0D0F-6440B6D23DA7}"/>
                  </a:ext>
                </a:extLst>
              </p:cNvPr>
              <p:cNvSpPr/>
              <p:nvPr/>
            </p:nvSpPr>
            <p:spPr bwMode="auto">
              <a:xfrm>
                <a:off x="4115780" y="1111053"/>
                <a:ext cx="1728192" cy="366979"/>
              </a:xfrm>
              <a:prstGeom prst="flowChartTerminator">
                <a:avLst/>
              </a:prstGeom>
              <a:solidFill>
                <a:schemeClr val="accent2"/>
              </a:solidFill>
              <a:ln>
                <a:headEnd type="none" w="med" len="med"/>
                <a:tailEnd type="none" w="med" len="med"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eaLnBrk="0" hangingPunct="0"/>
                <a:r>
                  <a:rPr lang="en-US" sz="500" dirty="0">
                    <a:solidFill>
                      <a:schemeClr val="tx1"/>
                    </a:solidFill>
                    <a:cs typeface="Arial" pitchFamily="34" charset="0"/>
                  </a:rPr>
                  <a:t>How can I evaluate?</a:t>
                </a:r>
              </a:p>
            </p:txBody>
          </p:sp>
          <p:sp>
            <p:nvSpPr>
              <p:cNvPr id="51" name="Flussdiagramm: Prozess 50">
                <a:extLst>
                  <a:ext uri="{FF2B5EF4-FFF2-40B4-BE49-F238E27FC236}">
                    <a16:creationId xmlns:a16="http://schemas.microsoft.com/office/drawing/2014/main" id="{9C3A3C18-D3C9-AA41-347E-8956D32B2345}"/>
                  </a:ext>
                </a:extLst>
              </p:cNvPr>
              <p:cNvSpPr/>
              <p:nvPr/>
            </p:nvSpPr>
            <p:spPr bwMode="auto">
              <a:xfrm>
                <a:off x="4295800" y="1588098"/>
                <a:ext cx="1368152" cy="423925"/>
              </a:xfrm>
              <a:prstGeom prst="flowChartProcess">
                <a:avLst/>
              </a:prstGeom>
              <a:solidFill>
                <a:schemeClr val="accent6"/>
              </a:solidFill>
              <a:ln>
                <a:headEnd type="none" w="med" len="med"/>
                <a:tailEnd type="none" w="med" len="med"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500" dirty="0">
                    <a:solidFill>
                      <a:schemeClr val="tx1"/>
                    </a:solidFill>
                    <a:cs typeface="Arial" pitchFamily="34" charset="0"/>
                  </a:rPr>
                  <a:t>Find evaluation method</a:t>
                </a:r>
              </a:p>
            </p:txBody>
          </p:sp>
          <p:sp>
            <p:nvSpPr>
              <p:cNvPr id="52" name="Flussdiagramm: Prozess 51">
                <a:extLst>
                  <a:ext uri="{FF2B5EF4-FFF2-40B4-BE49-F238E27FC236}">
                    <a16:creationId xmlns:a16="http://schemas.microsoft.com/office/drawing/2014/main" id="{27411DE0-0DE1-3C5B-F309-76AFF1BF383A}"/>
                  </a:ext>
                </a:extLst>
              </p:cNvPr>
              <p:cNvSpPr/>
              <p:nvPr/>
            </p:nvSpPr>
            <p:spPr bwMode="auto">
              <a:xfrm>
                <a:off x="4295800" y="2657452"/>
                <a:ext cx="1368152" cy="425297"/>
              </a:xfrm>
              <a:prstGeom prst="flowChartProcess">
                <a:avLst/>
              </a:prstGeom>
              <a:solidFill>
                <a:schemeClr val="accent6"/>
              </a:solidFill>
              <a:ln>
                <a:headEnd type="none" w="med" len="med"/>
                <a:tailEnd type="none" w="med" len="med"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500">
                    <a:solidFill>
                      <a:schemeClr val="tx1"/>
                    </a:solidFill>
                    <a:cs typeface="Arial" pitchFamily="34" charset="0"/>
                  </a:rPr>
                  <a:t>Assess practical feasibility</a:t>
                </a:r>
              </a:p>
            </p:txBody>
          </p:sp>
          <p:sp>
            <p:nvSpPr>
              <p:cNvPr id="53" name="Flussdiagramm: Prozess 52">
                <a:extLst>
                  <a:ext uri="{FF2B5EF4-FFF2-40B4-BE49-F238E27FC236}">
                    <a16:creationId xmlns:a16="http://schemas.microsoft.com/office/drawing/2014/main" id="{54FD6470-978A-C846-5E11-D54CDF853E31}"/>
                  </a:ext>
                </a:extLst>
              </p:cNvPr>
              <p:cNvSpPr/>
              <p:nvPr/>
            </p:nvSpPr>
            <p:spPr bwMode="auto">
              <a:xfrm>
                <a:off x="4295800" y="4798904"/>
                <a:ext cx="1368152" cy="440326"/>
              </a:xfrm>
              <a:prstGeom prst="flowChartProcess">
                <a:avLst/>
              </a:prstGeom>
              <a:solidFill>
                <a:schemeClr val="accent6"/>
              </a:solidFill>
              <a:ln>
                <a:headEnd type="none" w="med" len="med"/>
                <a:tailEnd type="none" w="med" len="med"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500" dirty="0">
                    <a:solidFill>
                      <a:schemeClr val="tx1"/>
                    </a:solidFill>
                    <a:cs typeface="Arial" pitchFamily="34" charset="0"/>
                  </a:rPr>
                  <a:t>Assess context specific boundaries</a:t>
                </a:r>
              </a:p>
            </p:txBody>
          </p:sp>
          <p:sp>
            <p:nvSpPr>
              <p:cNvPr id="54" name="Parallelogramm 53">
                <a:extLst>
                  <a:ext uri="{FF2B5EF4-FFF2-40B4-BE49-F238E27FC236}">
                    <a16:creationId xmlns:a16="http://schemas.microsoft.com/office/drawing/2014/main" id="{A838D9D4-D9F4-366E-859C-375B0127FA29}"/>
                  </a:ext>
                </a:extLst>
              </p:cNvPr>
              <p:cNvSpPr/>
              <p:nvPr/>
            </p:nvSpPr>
            <p:spPr bwMode="auto">
              <a:xfrm>
                <a:off x="4295800" y="2122089"/>
                <a:ext cx="1368152" cy="425297"/>
              </a:xfrm>
              <a:prstGeom prst="parallelogram">
                <a:avLst/>
              </a:prstGeom>
              <a:solidFill>
                <a:schemeClr val="accent1"/>
              </a:solidFill>
              <a:ln>
                <a:headEnd type="none" w="med" len="med"/>
                <a:tailEnd type="none" w="med" len="med"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500" dirty="0">
                    <a:solidFill>
                      <a:schemeClr val="tx1"/>
                    </a:solidFill>
                    <a:cs typeface="Arial" pitchFamily="34" charset="0"/>
                  </a:rPr>
                  <a:t>Identified method</a:t>
                </a:r>
              </a:p>
            </p:txBody>
          </p:sp>
          <p:sp>
            <p:nvSpPr>
              <p:cNvPr id="55" name="Parallelogramm 54">
                <a:extLst>
                  <a:ext uri="{FF2B5EF4-FFF2-40B4-BE49-F238E27FC236}">
                    <a16:creationId xmlns:a16="http://schemas.microsoft.com/office/drawing/2014/main" id="{48456816-9BDF-4305-1AB4-7820BEFAA990}"/>
                  </a:ext>
                </a:extLst>
              </p:cNvPr>
              <p:cNvSpPr/>
              <p:nvPr/>
            </p:nvSpPr>
            <p:spPr bwMode="auto">
              <a:xfrm>
                <a:off x="4295800" y="5884661"/>
                <a:ext cx="1368152" cy="425297"/>
              </a:xfrm>
              <a:prstGeom prst="parallelogram">
                <a:avLst/>
              </a:prstGeom>
              <a:solidFill>
                <a:schemeClr val="accent1"/>
              </a:solidFill>
              <a:ln>
                <a:headEnd type="none" w="med" len="med"/>
                <a:tailEnd type="none" w="med" len="med"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500" dirty="0">
                    <a:solidFill>
                      <a:schemeClr val="tx1"/>
                    </a:solidFill>
                    <a:cs typeface="Arial" pitchFamily="34" charset="0"/>
                  </a:rPr>
                  <a:t>Selected method</a:t>
                </a:r>
              </a:p>
            </p:txBody>
          </p:sp>
          <p:sp>
            <p:nvSpPr>
              <p:cNvPr id="56" name="Flussdiagramm: Verzweigung 55">
                <a:extLst>
                  <a:ext uri="{FF2B5EF4-FFF2-40B4-BE49-F238E27FC236}">
                    <a16:creationId xmlns:a16="http://schemas.microsoft.com/office/drawing/2014/main" id="{B26954CA-9989-7A70-6C0F-48FBF402FCAE}"/>
                  </a:ext>
                </a:extLst>
              </p:cNvPr>
              <p:cNvSpPr/>
              <p:nvPr/>
            </p:nvSpPr>
            <p:spPr bwMode="auto">
              <a:xfrm>
                <a:off x="4332882" y="3192815"/>
                <a:ext cx="1293989" cy="425297"/>
              </a:xfrm>
              <a:prstGeom prst="flowChartDecision">
                <a:avLst/>
              </a:prstGeom>
              <a:solidFill>
                <a:srgbClr val="FFFF00"/>
              </a:solidFill>
              <a:ln>
                <a:headEnd type="none" w="med" len="med"/>
                <a:tailEnd type="none" w="med" len="med"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500" dirty="0">
                    <a:solidFill>
                      <a:schemeClr val="tx1"/>
                    </a:solidFill>
                    <a:cs typeface="Arial" pitchFamily="34" charset="0"/>
                  </a:rPr>
                  <a:t>feasible</a:t>
                </a:r>
              </a:p>
            </p:txBody>
          </p:sp>
          <p:sp>
            <p:nvSpPr>
              <p:cNvPr id="57" name="Flussdiagramm: Prozess 56">
                <a:extLst>
                  <a:ext uri="{FF2B5EF4-FFF2-40B4-BE49-F238E27FC236}">
                    <a16:creationId xmlns:a16="http://schemas.microsoft.com/office/drawing/2014/main" id="{8B184A0D-3D46-C6CB-577A-1F883E2430BC}"/>
                  </a:ext>
                </a:extLst>
              </p:cNvPr>
              <p:cNvSpPr/>
              <p:nvPr/>
            </p:nvSpPr>
            <p:spPr bwMode="auto">
              <a:xfrm>
                <a:off x="4295800" y="3728178"/>
                <a:ext cx="1368152" cy="425297"/>
              </a:xfrm>
              <a:prstGeom prst="flowChartProcess">
                <a:avLst/>
              </a:prstGeom>
              <a:solidFill>
                <a:schemeClr val="accent6"/>
              </a:solidFill>
              <a:ln>
                <a:headEnd type="none" w="med" len="med"/>
                <a:tailEnd type="none" w="med" len="med"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500" dirty="0">
                    <a:solidFill>
                      <a:schemeClr val="tx1"/>
                    </a:solidFill>
                    <a:cs typeface="Arial" pitchFamily="34" charset="0"/>
                  </a:rPr>
                  <a:t>Assess relevance</a:t>
                </a:r>
              </a:p>
            </p:txBody>
          </p:sp>
          <p:sp>
            <p:nvSpPr>
              <p:cNvPr id="58" name="Flussdiagramm: Verzweigung 57">
                <a:extLst>
                  <a:ext uri="{FF2B5EF4-FFF2-40B4-BE49-F238E27FC236}">
                    <a16:creationId xmlns:a16="http://schemas.microsoft.com/office/drawing/2014/main" id="{D5C8D76F-2C3C-1823-A41A-FBE353E8C294}"/>
                  </a:ext>
                </a:extLst>
              </p:cNvPr>
              <p:cNvSpPr/>
              <p:nvPr/>
            </p:nvSpPr>
            <p:spPr bwMode="auto">
              <a:xfrm>
                <a:off x="4332882" y="4263541"/>
                <a:ext cx="1293989" cy="425297"/>
              </a:xfrm>
              <a:prstGeom prst="flowChartDecision">
                <a:avLst/>
              </a:prstGeom>
              <a:solidFill>
                <a:srgbClr val="FFFF00"/>
              </a:solidFill>
              <a:ln>
                <a:headEnd type="none" w="med" len="med"/>
                <a:tailEnd type="none" w="med" len="med"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500" dirty="0">
                    <a:solidFill>
                      <a:schemeClr val="tx1"/>
                    </a:solidFill>
                    <a:cs typeface="Arial" pitchFamily="34" charset="0"/>
                  </a:rPr>
                  <a:t>relevance given</a:t>
                </a:r>
              </a:p>
            </p:txBody>
          </p:sp>
          <p:sp>
            <p:nvSpPr>
              <p:cNvPr id="59" name="Flussdiagramm: Verzweigung 58">
                <a:extLst>
                  <a:ext uri="{FF2B5EF4-FFF2-40B4-BE49-F238E27FC236}">
                    <a16:creationId xmlns:a16="http://schemas.microsoft.com/office/drawing/2014/main" id="{4EE97B54-95AB-0E56-D1DC-9919B6D2F46F}"/>
                  </a:ext>
                </a:extLst>
              </p:cNvPr>
              <p:cNvSpPr/>
              <p:nvPr/>
            </p:nvSpPr>
            <p:spPr bwMode="auto">
              <a:xfrm>
                <a:off x="4332882" y="5349296"/>
                <a:ext cx="1368152" cy="425297"/>
              </a:xfrm>
              <a:prstGeom prst="flowChartDecision">
                <a:avLst/>
              </a:prstGeom>
              <a:solidFill>
                <a:srgbClr val="FFFF00"/>
              </a:solidFill>
              <a:ln>
                <a:headEnd type="none" w="med" len="med"/>
                <a:tailEnd type="none" w="med" len="med"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400" dirty="0">
                    <a:solidFill>
                      <a:schemeClr val="tx1"/>
                    </a:solidFill>
                    <a:cs typeface="Arial" pitchFamily="34" charset="0"/>
                  </a:rPr>
                  <a:t>context boundaries acceptable</a:t>
                </a:r>
              </a:p>
            </p:txBody>
          </p:sp>
        </p:grpSp>
        <p:cxnSp>
          <p:nvCxnSpPr>
            <p:cNvPr id="60" name="Gerade Verbindung mit Pfeil 59">
              <a:extLst>
                <a:ext uri="{FF2B5EF4-FFF2-40B4-BE49-F238E27FC236}">
                  <a16:creationId xmlns:a16="http://schemas.microsoft.com/office/drawing/2014/main" id="{A944C1E6-F234-CCD6-3779-16D91C5147A3}"/>
                </a:ext>
              </a:extLst>
            </p:cNvPr>
            <p:cNvCxnSpPr>
              <a:cxnSpLocks/>
              <a:stCxn id="53" idx="2"/>
              <a:endCxn id="59" idx="0"/>
            </p:cNvCxnSpPr>
            <p:nvPr/>
          </p:nvCxnSpPr>
          <p:spPr bwMode="auto">
            <a:xfrm>
              <a:off x="5159896" y="5195850"/>
              <a:ext cx="37081" cy="110067"/>
            </a:xfrm>
            <a:prstGeom prst="straightConnector1">
              <a:avLst/>
            </a:prstGeom>
            <a:ln>
              <a:headEnd type="none" w="med" len="med"/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1" name="Gerade Verbindung mit Pfeil 60">
              <a:extLst>
                <a:ext uri="{FF2B5EF4-FFF2-40B4-BE49-F238E27FC236}">
                  <a16:creationId xmlns:a16="http://schemas.microsoft.com/office/drawing/2014/main" id="{D8D21554-9721-5871-D049-18E94995091F}"/>
                </a:ext>
              </a:extLst>
            </p:cNvPr>
            <p:cNvCxnSpPr>
              <a:cxnSpLocks/>
              <a:stCxn id="59" idx="2"/>
              <a:endCxn id="55" idx="0"/>
            </p:cNvCxnSpPr>
            <p:nvPr/>
          </p:nvCxnSpPr>
          <p:spPr bwMode="auto">
            <a:xfrm flipH="1">
              <a:off x="5159896" y="5731213"/>
              <a:ext cx="37081" cy="110068"/>
            </a:xfrm>
            <a:prstGeom prst="straightConnector1">
              <a:avLst/>
            </a:prstGeom>
            <a:ln>
              <a:headEnd type="none" w="med" len="med"/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2" name="Verbinder: gewinkelt 61">
              <a:extLst>
                <a:ext uri="{FF2B5EF4-FFF2-40B4-BE49-F238E27FC236}">
                  <a16:creationId xmlns:a16="http://schemas.microsoft.com/office/drawing/2014/main" id="{807E1D11-AE54-7588-21EC-5FB0F6DF202D}"/>
                </a:ext>
              </a:extLst>
            </p:cNvPr>
            <p:cNvCxnSpPr>
              <a:cxnSpLocks/>
              <a:stCxn id="59" idx="3"/>
              <a:endCxn id="51" idx="3"/>
            </p:cNvCxnSpPr>
            <p:nvPr/>
          </p:nvCxnSpPr>
          <p:spPr bwMode="auto">
            <a:xfrm flipH="1" flipV="1">
              <a:off x="5843972" y="1756681"/>
              <a:ext cx="37081" cy="3761885"/>
            </a:xfrm>
            <a:prstGeom prst="bentConnector3">
              <a:avLst>
                <a:gd name="adj1" fmla="val -513490"/>
              </a:avLst>
            </a:prstGeom>
            <a:ln>
              <a:headEnd type="none" w="med" len="med"/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64" name="Rechteck 63">
            <a:extLst>
              <a:ext uri="{FF2B5EF4-FFF2-40B4-BE49-F238E27FC236}">
                <a16:creationId xmlns:a16="http://schemas.microsoft.com/office/drawing/2014/main" id="{1D3794FD-5622-8713-BC20-8CDBD175DA8E}"/>
              </a:ext>
            </a:extLst>
          </p:cNvPr>
          <p:cNvSpPr/>
          <p:nvPr/>
        </p:nvSpPr>
        <p:spPr bwMode="auto">
          <a:xfrm>
            <a:off x="695400" y="994559"/>
            <a:ext cx="2808312" cy="540523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r>
              <a:rPr lang="en-US" sz="1200" dirty="0">
                <a:solidFill>
                  <a:schemeClr val="bg1"/>
                </a:solidFill>
                <a:cs typeface="Arial" pitchFamily="34" charset="0"/>
              </a:rPr>
              <a:t>Blueprint for Evaluation Criteria/Requirements generation following DSR</a:t>
            </a:r>
          </a:p>
        </p:txBody>
      </p:sp>
      <p:pic>
        <p:nvPicPr>
          <p:cNvPr id="73" name="Grafik 72">
            <a:extLst>
              <a:ext uri="{FF2B5EF4-FFF2-40B4-BE49-F238E27FC236}">
                <a16:creationId xmlns:a16="http://schemas.microsoft.com/office/drawing/2014/main" id="{1CCD3028-9CB9-48FA-122E-9DBEDE47AF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19166" y="2110346"/>
            <a:ext cx="1487973" cy="3453218"/>
          </a:xfrm>
          <a:prstGeom prst="rect">
            <a:avLst/>
          </a:prstGeom>
        </p:spPr>
      </p:pic>
      <p:sp>
        <p:nvSpPr>
          <p:cNvPr id="74" name="Pfeil nach rechts 66">
            <a:extLst>
              <a:ext uri="{FF2B5EF4-FFF2-40B4-BE49-F238E27FC236}">
                <a16:creationId xmlns:a16="http://schemas.microsoft.com/office/drawing/2014/main" id="{C450D0B9-70B3-FC02-E8A4-52B80DFA43CC}"/>
              </a:ext>
            </a:extLst>
          </p:cNvPr>
          <p:cNvSpPr/>
          <p:nvPr/>
        </p:nvSpPr>
        <p:spPr bwMode="auto">
          <a:xfrm>
            <a:off x="6184863" y="3469308"/>
            <a:ext cx="1224761" cy="625108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0" hangingPunct="0"/>
            <a:endParaRPr lang="en-US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75" name="Pfeil nach rechts 66">
            <a:extLst>
              <a:ext uri="{FF2B5EF4-FFF2-40B4-BE49-F238E27FC236}">
                <a16:creationId xmlns:a16="http://schemas.microsoft.com/office/drawing/2014/main" id="{1589DABD-6645-C098-87CA-CA81322A5C4E}"/>
              </a:ext>
            </a:extLst>
          </p:cNvPr>
          <p:cNvSpPr/>
          <p:nvPr/>
        </p:nvSpPr>
        <p:spPr bwMode="auto">
          <a:xfrm>
            <a:off x="8660821" y="3413274"/>
            <a:ext cx="1179596" cy="625107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0" hangingPunct="0"/>
            <a:endParaRPr lang="en-US" dirty="0">
              <a:solidFill>
                <a:schemeClr val="tx1"/>
              </a:solidFill>
              <a:cs typeface="Arial" pitchFamily="34" charset="0"/>
            </a:endParaRPr>
          </a:p>
        </p:txBody>
      </p:sp>
      <p:pic>
        <p:nvPicPr>
          <p:cNvPr id="76" name="Grafik 75">
            <a:extLst>
              <a:ext uri="{FF2B5EF4-FFF2-40B4-BE49-F238E27FC236}">
                <a16:creationId xmlns:a16="http://schemas.microsoft.com/office/drawing/2014/main" id="{7DA539B6-A40C-E620-3490-FFA2FF5C518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36160" y="3295388"/>
            <a:ext cx="998124" cy="972947"/>
          </a:xfrm>
          <a:prstGeom prst="rect">
            <a:avLst/>
          </a:prstGeom>
        </p:spPr>
      </p:pic>
      <p:pic>
        <p:nvPicPr>
          <p:cNvPr id="77" name="Grafik 76">
            <a:extLst>
              <a:ext uri="{FF2B5EF4-FFF2-40B4-BE49-F238E27FC236}">
                <a16:creationId xmlns:a16="http://schemas.microsoft.com/office/drawing/2014/main" id="{344F26B4-E60D-138D-3C0B-733B6C6F0C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65358" y="2055252"/>
            <a:ext cx="1487973" cy="3453218"/>
          </a:xfrm>
          <a:prstGeom prst="rect">
            <a:avLst/>
          </a:prstGeom>
        </p:spPr>
      </p:pic>
      <p:sp>
        <p:nvSpPr>
          <p:cNvPr id="78" name="Textfeld 29">
            <a:extLst>
              <a:ext uri="{FF2B5EF4-FFF2-40B4-BE49-F238E27FC236}">
                <a16:creationId xmlns:a16="http://schemas.microsoft.com/office/drawing/2014/main" id="{CAD449FA-4AE8-D0F7-0553-1D9D3F5FC963}"/>
              </a:ext>
            </a:extLst>
          </p:cNvPr>
          <p:cNvSpPr txBox="1"/>
          <p:nvPr/>
        </p:nvSpPr>
        <p:spPr>
          <a:xfrm>
            <a:off x="4776874" y="1713384"/>
            <a:ext cx="1112790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1400" b="1" dirty="0">
                <a:latin typeface="Arial" pitchFamily="34" charset="0"/>
              </a:rPr>
              <a:t>Ex-Ante Evaluation</a:t>
            </a:r>
          </a:p>
        </p:txBody>
      </p:sp>
      <p:sp>
        <p:nvSpPr>
          <p:cNvPr id="79" name="Textfeld 24">
            <a:extLst>
              <a:ext uri="{FF2B5EF4-FFF2-40B4-BE49-F238E27FC236}">
                <a16:creationId xmlns:a16="http://schemas.microsoft.com/office/drawing/2014/main" id="{16A4C47F-44AD-706D-D3AC-A00CA7857AC2}"/>
              </a:ext>
            </a:extLst>
          </p:cNvPr>
          <p:cNvSpPr txBox="1"/>
          <p:nvPr/>
        </p:nvSpPr>
        <p:spPr>
          <a:xfrm>
            <a:off x="10344472" y="1713384"/>
            <a:ext cx="1112790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1400" b="1" dirty="0">
                <a:latin typeface="Arial" pitchFamily="34" charset="0"/>
              </a:rPr>
              <a:t>Post-Ante</a:t>
            </a:r>
          </a:p>
          <a:p>
            <a:pPr algn="ctr"/>
            <a:r>
              <a:rPr lang="de-DE" sz="1400" b="1" dirty="0">
                <a:latin typeface="Arial" pitchFamily="34" charset="0"/>
              </a:rPr>
              <a:t>Evaluation</a:t>
            </a:r>
          </a:p>
        </p:txBody>
      </p:sp>
      <p:sp>
        <p:nvSpPr>
          <p:cNvPr id="80" name="Rechteck 79">
            <a:extLst>
              <a:ext uri="{FF2B5EF4-FFF2-40B4-BE49-F238E27FC236}">
                <a16:creationId xmlns:a16="http://schemas.microsoft.com/office/drawing/2014/main" id="{4F9B7DD1-396D-51E1-03C2-61E2C47244DB}"/>
              </a:ext>
            </a:extLst>
          </p:cNvPr>
          <p:cNvSpPr/>
          <p:nvPr/>
        </p:nvSpPr>
        <p:spPr bwMode="auto">
          <a:xfrm>
            <a:off x="5591944" y="968346"/>
            <a:ext cx="4896544" cy="540523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r>
              <a:rPr lang="en-US" sz="1200" dirty="0">
                <a:solidFill>
                  <a:schemeClr val="bg1"/>
                </a:solidFill>
                <a:cs typeface="Arial" pitchFamily="34" charset="0"/>
              </a:rPr>
              <a:t>Evaluation Concept  (Example)</a:t>
            </a:r>
          </a:p>
        </p:txBody>
      </p:sp>
    </p:spTree>
    <p:extLst>
      <p:ext uri="{BB962C8B-B14F-4D97-AF65-F5344CB8AC3E}">
        <p14:creationId xmlns:p14="http://schemas.microsoft.com/office/powerpoint/2010/main" val="3296754415"/>
      </p:ext>
    </p:extLst>
  </p:cSld>
  <p:clrMapOvr>
    <a:masterClrMapping/>
  </p:clrMapOvr>
  <p:transition/>
  <p:extLst>
    <p:ext uri="{6950BFC3-D8DA-4A85-94F7-54DA5524770B}">
      <p188:commentRel xmlns:p188="http://schemas.microsoft.com/office/powerpoint/2018/8/main" r:id="rId3"/>
    </p:ext>
  </p:extLs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34434" y="44451"/>
            <a:ext cx="10874134" cy="720725"/>
          </a:xfrm>
        </p:spPr>
        <p:txBody>
          <a:bodyPr/>
          <a:lstStyle/>
          <a:p>
            <a:r>
              <a:rPr lang="en-US" dirty="0"/>
              <a:t>Government as a Platform (</a:t>
            </a:r>
            <a:r>
              <a:rPr lang="en-US" dirty="0" err="1"/>
              <a:t>GaaP</a:t>
            </a:r>
            <a:r>
              <a:rPr lang="en-US" dirty="0"/>
              <a:t>)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© sebis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24.04.23 Final </a:t>
            </a:r>
            <a:r>
              <a:rPr lang="de-DE" dirty="0" err="1"/>
              <a:t>Presentation</a:t>
            </a:r>
            <a:r>
              <a:rPr lang="de-DE" dirty="0"/>
              <a:t> Efstratios Pahis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C9FAB-BDC1-47C0-A8BB-6E12A8205D33}" type="slidenum">
              <a:rPr lang="de-DE" smtClean="0"/>
              <a:pPr/>
              <a:t>3</a:t>
            </a:fld>
            <a:endParaRPr lang="de-DE" dirty="0"/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E66C2CE2-D4A5-9C49-55C9-E60444174867}"/>
              </a:ext>
            </a:extLst>
          </p:cNvPr>
          <p:cNvSpPr/>
          <p:nvPr/>
        </p:nvSpPr>
        <p:spPr bwMode="auto">
          <a:xfrm>
            <a:off x="695400" y="1628800"/>
            <a:ext cx="11234174" cy="1460233"/>
          </a:xfrm>
          <a:prstGeom prst="rect">
            <a:avLst/>
          </a:prstGeom>
          <a:solidFill>
            <a:schemeClr val="accent1"/>
          </a:solidFill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600" b="1" i="1" u="sng" dirty="0">
                <a:solidFill>
                  <a:schemeClr val="bg1"/>
                </a:solidFill>
                <a:cs typeface="Arial" pitchFamily="34" charset="0"/>
              </a:rPr>
              <a:t>Learn from the private sector: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600" b="1" dirty="0">
                <a:solidFill>
                  <a:schemeClr val="bg1"/>
                </a:solidFill>
                <a:cs typeface="Arial" pitchFamily="34" charset="0"/>
              </a:rPr>
              <a:t>What can we learn from successful platforms like Facebook, Airbnb, and AWS and transfer to the public sector?</a:t>
            </a:r>
          </a:p>
        </p:txBody>
      </p:sp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F4C02749-AE9A-CA9C-5B16-63D4992A31EA}"/>
              </a:ext>
            </a:extLst>
          </p:cNvPr>
          <p:cNvGrpSpPr/>
          <p:nvPr/>
        </p:nvGrpSpPr>
        <p:grpSpPr>
          <a:xfrm>
            <a:off x="2279576" y="3525368"/>
            <a:ext cx="7324832" cy="2639936"/>
            <a:chOff x="2279576" y="3525368"/>
            <a:chExt cx="7324832" cy="2639936"/>
          </a:xfrm>
        </p:grpSpPr>
        <p:sp>
          <p:nvSpPr>
            <p:cNvPr id="16" name="Rechteck: abgerundete Ecken 15">
              <a:extLst>
                <a:ext uri="{FF2B5EF4-FFF2-40B4-BE49-F238E27FC236}">
                  <a16:creationId xmlns:a16="http://schemas.microsoft.com/office/drawing/2014/main" id="{1BB0C7C0-291A-BBAF-1889-7DC72FD9D856}"/>
                </a:ext>
              </a:extLst>
            </p:cNvPr>
            <p:cNvSpPr/>
            <p:nvPr/>
          </p:nvSpPr>
          <p:spPr bwMode="auto">
            <a:xfrm>
              <a:off x="2279576" y="3525368"/>
              <a:ext cx="3617950" cy="1224136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b="1" dirty="0">
                  <a:solidFill>
                    <a:schemeClr val="tx1"/>
                  </a:solidFill>
                  <a:cs typeface="Arial" pitchFamily="34" charset="0"/>
                </a:rPr>
                <a:t>Envision the government’s digital infrastructures as an open platform </a:t>
              </a:r>
            </a:p>
          </p:txBody>
        </p:sp>
        <p:sp>
          <p:nvSpPr>
            <p:cNvPr id="17" name="Rechteck: abgerundete Ecken 16">
              <a:extLst>
                <a:ext uri="{FF2B5EF4-FFF2-40B4-BE49-F238E27FC236}">
                  <a16:creationId xmlns:a16="http://schemas.microsoft.com/office/drawing/2014/main" id="{0A5DE52D-49B7-FFAF-6E40-B8C415D929A2}"/>
                </a:ext>
              </a:extLst>
            </p:cNvPr>
            <p:cNvSpPr/>
            <p:nvPr/>
          </p:nvSpPr>
          <p:spPr bwMode="auto">
            <a:xfrm>
              <a:off x="5986458" y="3525368"/>
              <a:ext cx="3617950" cy="1224136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b="1" dirty="0">
                  <a:solidFill>
                    <a:schemeClr val="tx1"/>
                  </a:solidFill>
                  <a:cs typeface="Arial" pitchFamily="34" charset="0"/>
                </a:rPr>
                <a:t>Different actors contribute collaboratively to create public services </a:t>
              </a:r>
            </a:p>
          </p:txBody>
        </p:sp>
        <p:sp>
          <p:nvSpPr>
            <p:cNvPr id="19" name="Rechteck: abgerundete Ecken 18">
              <a:extLst>
                <a:ext uri="{FF2B5EF4-FFF2-40B4-BE49-F238E27FC236}">
                  <a16:creationId xmlns:a16="http://schemas.microsoft.com/office/drawing/2014/main" id="{38A661CC-45B1-B55A-1BD8-5EFCB6E9BDD7}"/>
                </a:ext>
              </a:extLst>
            </p:cNvPr>
            <p:cNvSpPr/>
            <p:nvPr/>
          </p:nvSpPr>
          <p:spPr bwMode="auto">
            <a:xfrm>
              <a:off x="2279576" y="4941168"/>
              <a:ext cx="7324832" cy="1224136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b="1" dirty="0">
                  <a:solidFill>
                    <a:schemeClr val="tx1"/>
                  </a:solidFill>
                  <a:cs typeface="Arial" pitchFamily="34" charset="0"/>
                </a:rPr>
                <a:t>By using shared resources, standardization, common rules, competition, etc.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4023523"/>
      </p:ext>
    </p:extLst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Flussdiagramm: Prozess 105">
            <a:extLst>
              <a:ext uri="{FF2B5EF4-FFF2-40B4-BE49-F238E27FC236}">
                <a16:creationId xmlns:a16="http://schemas.microsoft.com/office/drawing/2014/main" id="{5E4333CD-1E2B-279B-8AA1-489AF18A4F54}"/>
              </a:ext>
            </a:extLst>
          </p:cNvPr>
          <p:cNvSpPr/>
          <p:nvPr/>
        </p:nvSpPr>
        <p:spPr bwMode="auto">
          <a:xfrm>
            <a:off x="4861130" y="2198911"/>
            <a:ext cx="2042508" cy="3183038"/>
          </a:xfrm>
          <a:prstGeom prst="flowChartProcess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de-DE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Motivation: Why Government as a Platform Analysis Method (</a:t>
            </a:r>
            <a:r>
              <a:rPr lang="en-US" dirty="0" err="1"/>
              <a:t>GaaPAM</a:t>
            </a:r>
            <a:r>
              <a:rPr lang="en-US" dirty="0"/>
              <a:t>)?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© sebis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21.10.22 Kickoff Efstratios Pahis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C9FAB-BDC1-47C0-A8BB-6E12A8205D33}" type="slidenum">
              <a:rPr lang="de-DE" smtClean="0"/>
              <a:pPr/>
              <a:t>30</a:t>
            </a:fld>
            <a:endParaRPr lang="de-DE" dirty="0"/>
          </a:p>
        </p:txBody>
      </p:sp>
      <p:grpSp>
        <p:nvGrpSpPr>
          <p:cNvPr id="184" name="Gruppieren 183">
            <a:extLst>
              <a:ext uri="{FF2B5EF4-FFF2-40B4-BE49-F238E27FC236}">
                <a16:creationId xmlns:a16="http://schemas.microsoft.com/office/drawing/2014/main" id="{5BFAF3D2-180F-0631-C6FC-C04B3FF3BF0F}"/>
              </a:ext>
            </a:extLst>
          </p:cNvPr>
          <p:cNvGrpSpPr/>
          <p:nvPr/>
        </p:nvGrpSpPr>
        <p:grpSpPr>
          <a:xfrm>
            <a:off x="283451" y="2013647"/>
            <a:ext cx="2574725" cy="3431606"/>
            <a:chOff x="252454" y="1346038"/>
            <a:chExt cx="3677023" cy="4194178"/>
          </a:xfrm>
        </p:grpSpPr>
        <p:grpSp>
          <p:nvGrpSpPr>
            <p:cNvPr id="144" name="Gruppieren 143">
              <a:extLst>
                <a:ext uri="{FF2B5EF4-FFF2-40B4-BE49-F238E27FC236}">
                  <a16:creationId xmlns:a16="http://schemas.microsoft.com/office/drawing/2014/main" id="{C98B907E-573C-9AF1-D628-5428F5C2E858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252454" y="1792496"/>
              <a:ext cx="3628942" cy="3747720"/>
              <a:chOff x="375797" y="1155708"/>
              <a:chExt cx="3831227" cy="3956626"/>
            </a:xfrm>
          </p:grpSpPr>
          <p:sp>
            <p:nvSpPr>
              <p:cNvPr id="3" name="Flussdiagramm: Prozess 2">
                <a:extLst>
                  <a:ext uri="{FF2B5EF4-FFF2-40B4-BE49-F238E27FC236}">
                    <a16:creationId xmlns:a16="http://schemas.microsoft.com/office/drawing/2014/main" id="{9D2DFD0B-0502-A604-02C6-3EC95A66CAAD}"/>
                  </a:ext>
                </a:extLst>
              </p:cNvPr>
              <p:cNvSpPr/>
              <p:nvPr/>
            </p:nvSpPr>
            <p:spPr bwMode="auto">
              <a:xfrm>
                <a:off x="678632" y="1484784"/>
                <a:ext cx="919336" cy="2520280"/>
              </a:xfrm>
              <a:prstGeom prst="flowChartProcess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de-DE" dirty="0">
                  <a:solidFill>
                    <a:schemeClr val="tx1"/>
                  </a:solidFill>
                  <a:cs typeface="Arial" pitchFamily="34" charset="0"/>
                </a:endParaRPr>
              </a:p>
            </p:txBody>
          </p:sp>
          <p:sp>
            <p:nvSpPr>
              <p:cNvPr id="7" name="Flussdiagramm: Prozess 6">
                <a:extLst>
                  <a:ext uri="{FF2B5EF4-FFF2-40B4-BE49-F238E27FC236}">
                    <a16:creationId xmlns:a16="http://schemas.microsoft.com/office/drawing/2014/main" id="{ED2AB37D-FA2C-A43B-B612-5EDCBF9C6D22}"/>
                  </a:ext>
                </a:extLst>
              </p:cNvPr>
              <p:cNvSpPr/>
              <p:nvPr/>
            </p:nvSpPr>
            <p:spPr bwMode="auto">
              <a:xfrm>
                <a:off x="1983160" y="1484784"/>
                <a:ext cx="919336" cy="2520280"/>
              </a:xfrm>
              <a:prstGeom prst="flowChartProcess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de-DE" dirty="0">
                  <a:solidFill>
                    <a:schemeClr val="tx1"/>
                  </a:solidFill>
                  <a:cs typeface="Arial" pitchFamily="34" charset="0"/>
                </a:endParaRPr>
              </a:p>
            </p:txBody>
          </p:sp>
          <p:sp>
            <p:nvSpPr>
              <p:cNvPr id="8" name="Flussdiagramm: Prozess 7">
                <a:extLst>
                  <a:ext uri="{FF2B5EF4-FFF2-40B4-BE49-F238E27FC236}">
                    <a16:creationId xmlns:a16="http://schemas.microsoft.com/office/drawing/2014/main" id="{B4A2DB71-1747-D475-6608-08D99CC3070B}"/>
                  </a:ext>
                </a:extLst>
              </p:cNvPr>
              <p:cNvSpPr/>
              <p:nvPr/>
            </p:nvSpPr>
            <p:spPr bwMode="auto">
              <a:xfrm>
                <a:off x="3287688" y="1484784"/>
                <a:ext cx="919336" cy="2520280"/>
              </a:xfrm>
              <a:prstGeom prst="flowChartProcess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de-DE" dirty="0">
                  <a:solidFill>
                    <a:schemeClr val="tx1"/>
                  </a:solidFill>
                  <a:cs typeface="Arial" pitchFamily="34" charset="0"/>
                </a:endParaRPr>
              </a:p>
            </p:txBody>
          </p:sp>
          <p:pic>
            <p:nvPicPr>
              <p:cNvPr id="11" name="Grafik 10" descr="Benutzer mit einfarbiger Füllung">
                <a:extLst>
                  <a:ext uri="{FF2B5EF4-FFF2-40B4-BE49-F238E27FC236}">
                    <a16:creationId xmlns:a16="http://schemas.microsoft.com/office/drawing/2014/main" id="{1AA0966B-5E0B-B733-229F-E2F91AC6B9E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1368648" y="4506664"/>
                <a:ext cx="605670" cy="605670"/>
              </a:xfrm>
              <a:prstGeom prst="rect">
                <a:avLst/>
              </a:prstGeom>
            </p:spPr>
          </p:pic>
          <p:grpSp>
            <p:nvGrpSpPr>
              <p:cNvPr id="32" name="Gruppieren 31">
                <a:extLst>
                  <a:ext uri="{FF2B5EF4-FFF2-40B4-BE49-F238E27FC236}">
                    <a16:creationId xmlns:a16="http://schemas.microsoft.com/office/drawing/2014/main" id="{5571827B-5E30-B151-417D-C83224A7FCF2}"/>
                  </a:ext>
                </a:extLst>
              </p:cNvPr>
              <p:cNvGrpSpPr/>
              <p:nvPr/>
            </p:nvGrpSpPr>
            <p:grpSpPr>
              <a:xfrm>
                <a:off x="877248" y="1749826"/>
                <a:ext cx="522104" cy="2179490"/>
                <a:chOff x="897724" y="1749826"/>
                <a:chExt cx="522104" cy="2179490"/>
              </a:xfrm>
            </p:grpSpPr>
            <p:pic>
              <p:nvPicPr>
                <p:cNvPr id="13" name="Grafik 12" descr="Datenbank mit einfarbiger Füllung">
                  <a:extLst>
                    <a:ext uri="{FF2B5EF4-FFF2-40B4-BE49-F238E27FC236}">
                      <a16:creationId xmlns:a16="http://schemas.microsoft.com/office/drawing/2014/main" id="{0C9B1B87-0361-3FA6-CC80-7B7E8475C25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98595" y="1749826"/>
                  <a:ext cx="520363" cy="520363"/>
                </a:xfrm>
                <a:prstGeom prst="rect">
                  <a:avLst/>
                </a:prstGeom>
              </p:spPr>
            </p:pic>
            <p:pic>
              <p:nvPicPr>
                <p:cNvPr id="15" name="Grafik 14" descr="Zahnräder mit einfarbiger Füllung">
                  <a:extLst>
                    <a:ext uri="{FF2B5EF4-FFF2-40B4-BE49-F238E27FC236}">
                      <a16:creationId xmlns:a16="http://schemas.microsoft.com/office/drawing/2014/main" id="{818EEFFD-0B50-D6E0-E4FA-3D43668AF95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9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98595" y="2579390"/>
                  <a:ext cx="520363" cy="520363"/>
                </a:xfrm>
                <a:prstGeom prst="rect">
                  <a:avLst/>
                </a:prstGeom>
              </p:spPr>
            </p:pic>
            <p:pic>
              <p:nvPicPr>
                <p:cNvPr id="19" name="Grafik 18" descr="Internet mit einfarbiger Füllung">
                  <a:extLst>
                    <a:ext uri="{FF2B5EF4-FFF2-40B4-BE49-F238E27FC236}">
                      <a16:creationId xmlns:a16="http://schemas.microsoft.com/office/drawing/2014/main" id="{0FB4E0FA-0742-A152-AA70-54A193D10A8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11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97724" y="3408954"/>
                  <a:ext cx="522104" cy="520362"/>
                </a:xfrm>
                <a:prstGeom prst="rect">
                  <a:avLst/>
                </a:prstGeom>
              </p:spPr>
            </p:pic>
          </p:grpSp>
          <p:pic>
            <p:nvPicPr>
              <p:cNvPr id="21" name="Grafik 20" descr="Bank mit einfarbiger Füllung">
                <a:extLst>
                  <a:ext uri="{FF2B5EF4-FFF2-40B4-BE49-F238E27FC236}">
                    <a16:creationId xmlns:a16="http://schemas.microsoft.com/office/drawing/2014/main" id="{5B570D90-2C3E-3F47-A1B8-2F9B79A1F31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p:blipFill>
            <p:spPr>
              <a:xfrm>
                <a:off x="1680325" y="1155708"/>
                <a:ext cx="605670" cy="605670"/>
              </a:xfrm>
              <a:prstGeom prst="rect">
                <a:avLst/>
              </a:prstGeom>
            </p:spPr>
          </p:pic>
          <p:pic>
            <p:nvPicPr>
              <p:cNvPr id="22" name="Grafik 21" descr="Bank mit einfarbiger Füllung">
                <a:extLst>
                  <a:ext uri="{FF2B5EF4-FFF2-40B4-BE49-F238E27FC236}">
                    <a16:creationId xmlns:a16="http://schemas.microsoft.com/office/drawing/2014/main" id="{50551DDA-EE53-0689-A70D-788E0BE04D9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p:blipFill>
            <p:spPr>
              <a:xfrm>
                <a:off x="2984853" y="1155708"/>
                <a:ext cx="605670" cy="605670"/>
              </a:xfrm>
              <a:prstGeom prst="rect">
                <a:avLst/>
              </a:prstGeom>
            </p:spPr>
          </p:pic>
          <p:pic>
            <p:nvPicPr>
              <p:cNvPr id="23" name="Grafik 22" descr="Bank mit einfarbiger Füllung">
                <a:extLst>
                  <a:ext uri="{FF2B5EF4-FFF2-40B4-BE49-F238E27FC236}">
                    <a16:creationId xmlns:a16="http://schemas.microsoft.com/office/drawing/2014/main" id="{59FDF096-55C6-C386-6EEB-44C552B7DCB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p:blipFill>
            <p:spPr>
              <a:xfrm>
                <a:off x="375797" y="1155708"/>
                <a:ext cx="605670" cy="605670"/>
              </a:xfrm>
              <a:prstGeom prst="rect">
                <a:avLst/>
              </a:prstGeom>
            </p:spPr>
          </p:pic>
          <p:pic>
            <p:nvPicPr>
              <p:cNvPr id="30" name="Grafik 29" descr="Benutzer mit einfarbiger Füllung">
                <a:extLst>
                  <a:ext uri="{FF2B5EF4-FFF2-40B4-BE49-F238E27FC236}">
                    <a16:creationId xmlns:a16="http://schemas.microsoft.com/office/drawing/2014/main" id="{CFCC5C68-33CA-DAE6-21DC-C3661E24BC0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2174495" y="4506664"/>
                <a:ext cx="605670" cy="605670"/>
              </a:xfrm>
              <a:prstGeom prst="rect">
                <a:avLst/>
              </a:prstGeom>
            </p:spPr>
          </p:pic>
          <p:pic>
            <p:nvPicPr>
              <p:cNvPr id="31" name="Grafik 30" descr="Benutzer mit einfarbiger Füllung">
                <a:extLst>
                  <a:ext uri="{FF2B5EF4-FFF2-40B4-BE49-F238E27FC236}">
                    <a16:creationId xmlns:a16="http://schemas.microsoft.com/office/drawing/2014/main" id="{F79F7966-FB93-31BB-8617-1D0AC0F5851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2984853" y="4506664"/>
                <a:ext cx="605670" cy="605670"/>
              </a:xfrm>
              <a:prstGeom prst="rect">
                <a:avLst/>
              </a:prstGeom>
            </p:spPr>
          </p:pic>
          <p:cxnSp>
            <p:nvCxnSpPr>
              <p:cNvPr id="37" name="Gerade Verbindung mit Pfeil 36">
                <a:extLst>
                  <a:ext uri="{FF2B5EF4-FFF2-40B4-BE49-F238E27FC236}">
                    <a16:creationId xmlns:a16="http://schemas.microsoft.com/office/drawing/2014/main" id="{E00B9653-0D3E-8867-E40A-D497CA4A9CDC}"/>
                  </a:ext>
                </a:extLst>
              </p:cNvPr>
              <p:cNvCxnSpPr>
                <a:cxnSpLocks/>
                <a:stCxn id="13" idx="2"/>
                <a:endCxn id="15" idx="0"/>
              </p:cNvCxnSpPr>
              <p:nvPr/>
            </p:nvCxnSpPr>
            <p:spPr bwMode="auto">
              <a:xfrm>
                <a:off x="1138301" y="2270189"/>
                <a:ext cx="0" cy="309201"/>
              </a:xfrm>
              <a:prstGeom prst="straightConnector1">
                <a:avLst/>
              </a:prstGeom>
              <a:ln>
                <a:headEnd type="triangle" w="med" len="med"/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0" name="Gerade Verbindung mit Pfeil 39">
                <a:extLst>
                  <a:ext uri="{FF2B5EF4-FFF2-40B4-BE49-F238E27FC236}">
                    <a16:creationId xmlns:a16="http://schemas.microsoft.com/office/drawing/2014/main" id="{1A24A2D9-C793-1563-E4DD-9DD3C1F40D92}"/>
                  </a:ext>
                </a:extLst>
              </p:cNvPr>
              <p:cNvCxnSpPr>
                <a:cxnSpLocks/>
                <a:stCxn id="15" idx="2"/>
                <a:endCxn id="19" idx="0"/>
              </p:cNvCxnSpPr>
              <p:nvPr/>
            </p:nvCxnSpPr>
            <p:spPr bwMode="auto">
              <a:xfrm flipH="1">
                <a:off x="1138300" y="3099753"/>
                <a:ext cx="1" cy="309201"/>
              </a:xfrm>
              <a:prstGeom prst="straightConnector1">
                <a:avLst/>
              </a:prstGeom>
              <a:ln>
                <a:headEnd type="triangle" w="med" len="med"/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80" name="Gruppieren 79">
                <a:extLst>
                  <a:ext uri="{FF2B5EF4-FFF2-40B4-BE49-F238E27FC236}">
                    <a16:creationId xmlns:a16="http://schemas.microsoft.com/office/drawing/2014/main" id="{35B19195-027F-339C-2B1F-1E8BF34CD8E4}"/>
                  </a:ext>
                </a:extLst>
              </p:cNvPr>
              <p:cNvGrpSpPr/>
              <p:nvPr/>
            </p:nvGrpSpPr>
            <p:grpSpPr>
              <a:xfrm>
                <a:off x="2181776" y="1749826"/>
                <a:ext cx="522104" cy="2179490"/>
                <a:chOff x="897724" y="1749826"/>
                <a:chExt cx="522104" cy="2179490"/>
              </a:xfrm>
            </p:grpSpPr>
            <p:pic>
              <p:nvPicPr>
                <p:cNvPr id="81" name="Grafik 80" descr="Datenbank mit einfarbiger Füllung">
                  <a:extLst>
                    <a:ext uri="{FF2B5EF4-FFF2-40B4-BE49-F238E27FC236}">
                      <a16:creationId xmlns:a16="http://schemas.microsoft.com/office/drawing/2014/main" id="{F6907921-B909-B440-8F61-8C2C6DFC1E5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98595" y="1749826"/>
                  <a:ext cx="520363" cy="520363"/>
                </a:xfrm>
                <a:prstGeom prst="rect">
                  <a:avLst/>
                </a:prstGeom>
              </p:spPr>
            </p:pic>
            <p:pic>
              <p:nvPicPr>
                <p:cNvPr id="82" name="Grafik 81" descr="Zahnräder mit einfarbiger Füllung">
                  <a:extLst>
                    <a:ext uri="{FF2B5EF4-FFF2-40B4-BE49-F238E27FC236}">
                      <a16:creationId xmlns:a16="http://schemas.microsoft.com/office/drawing/2014/main" id="{879BC798-0B23-8F0C-8F9A-E9009D7B05E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9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98595" y="2579390"/>
                  <a:ext cx="520363" cy="520363"/>
                </a:xfrm>
                <a:prstGeom prst="rect">
                  <a:avLst/>
                </a:prstGeom>
              </p:spPr>
            </p:pic>
            <p:pic>
              <p:nvPicPr>
                <p:cNvPr id="83" name="Grafik 82" descr="Internet mit einfarbiger Füllung">
                  <a:extLst>
                    <a:ext uri="{FF2B5EF4-FFF2-40B4-BE49-F238E27FC236}">
                      <a16:creationId xmlns:a16="http://schemas.microsoft.com/office/drawing/2014/main" id="{AB53272C-4857-616C-FF74-C8782E20AD6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11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97724" y="3408954"/>
                  <a:ext cx="522104" cy="520362"/>
                </a:xfrm>
                <a:prstGeom prst="rect">
                  <a:avLst/>
                </a:prstGeom>
              </p:spPr>
            </p:pic>
          </p:grpSp>
          <p:grpSp>
            <p:nvGrpSpPr>
              <p:cNvPr id="84" name="Gruppieren 83">
                <a:extLst>
                  <a:ext uri="{FF2B5EF4-FFF2-40B4-BE49-F238E27FC236}">
                    <a16:creationId xmlns:a16="http://schemas.microsoft.com/office/drawing/2014/main" id="{BA6516C1-D30B-308F-01A4-9E8CF780E916}"/>
                  </a:ext>
                </a:extLst>
              </p:cNvPr>
              <p:cNvGrpSpPr/>
              <p:nvPr/>
            </p:nvGrpSpPr>
            <p:grpSpPr>
              <a:xfrm>
                <a:off x="3486304" y="1749826"/>
                <a:ext cx="522104" cy="2179490"/>
                <a:chOff x="897724" y="1749826"/>
                <a:chExt cx="522104" cy="2179490"/>
              </a:xfrm>
            </p:grpSpPr>
            <p:pic>
              <p:nvPicPr>
                <p:cNvPr id="85" name="Grafik 84" descr="Datenbank mit einfarbiger Füllung">
                  <a:extLst>
                    <a:ext uri="{FF2B5EF4-FFF2-40B4-BE49-F238E27FC236}">
                      <a16:creationId xmlns:a16="http://schemas.microsoft.com/office/drawing/2014/main" id="{2ED00158-AFDD-2DF1-B9C3-704602EEA18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98595" y="1749826"/>
                  <a:ext cx="520363" cy="520363"/>
                </a:xfrm>
                <a:prstGeom prst="rect">
                  <a:avLst/>
                </a:prstGeom>
              </p:spPr>
            </p:pic>
            <p:pic>
              <p:nvPicPr>
                <p:cNvPr id="86" name="Grafik 85" descr="Zahnräder mit einfarbiger Füllung">
                  <a:extLst>
                    <a:ext uri="{FF2B5EF4-FFF2-40B4-BE49-F238E27FC236}">
                      <a16:creationId xmlns:a16="http://schemas.microsoft.com/office/drawing/2014/main" id="{AD2634FC-BAEE-2453-D0CC-24501510F30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9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98595" y="2579390"/>
                  <a:ext cx="520363" cy="520363"/>
                </a:xfrm>
                <a:prstGeom prst="rect">
                  <a:avLst/>
                </a:prstGeom>
              </p:spPr>
            </p:pic>
            <p:pic>
              <p:nvPicPr>
                <p:cNvPr id="87" name="Grafik 86" descr="Internet mit einfarbiger Füllung">
                  <a:extLst>
                    <a:ext uri="{FF2B5EF4-FFF2-40B4-BE49-F238E27FC236}">
                      <a16:creationId xmlns:a16="http://schemas.microsoft.com/office/drawing/2014/main" id="{C897F9FC-CB19-7254-F394-17A39B8F42C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11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97724" y="3408954"/>
                  <a:ext cx="522104" cy="520362"/>
                </a:xfrm>
                <a:prstGeom prst="rect">
                  <a:avLst/>
                </a:prstGeom>
              </p:spPr>
            </p:pic>
          </p:grpSp>
          <p:cxnSp>
            <p:nvCxnSpPr>
              <p:cNvPr id="88" name="Gerade Verbindung mit Pfeil 87">
                <a:extLst>
                  <a:ext uri="{FF2B5EF4-FFF2-40B4-BE49-F238E27FC236}">
                    <a16:creationId xmlns:a16="http://schemas.microsoft.com/office/drawing/2014/main" id="{074D2AD1-0A22-1E83-9AE1-00D4CD3CB0F8}"/>
                  </a:ext>
                </a:extLst>
              </p:cNvPr>
              <p:cNvCxnSpPr>
                <a:cxnSpLocks/>
                <a:stCxn id="81" idx="2"/>
                <a:endCxn id="82" idx="0"/>
              </p:cNvCxnSpPr>
              <p:nvPr/>
            </p:nvCxnSpPr>
            <p:spPr bwMode="auto">
              <a:xfrm>
                <a:off x="2442829" y="2270189"/>
                <a:ext cx="0" cy="309201"/>
              </a:xfrm>
              <a:prstGeom prst="straightConnector1">
                <a:avLst/>
              </a:prstGeom>
              <a:ln>
                <a:headEnd type="triangle" w="med" len="med"/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1" name="Gerade Verbindung mit Pfeil 90">
                <a:extLst>
                  <a:ext uri="{FF2B5EF4-FFF2-40B4-BE49-F238E27FC236}">
                    <a16:creationId xmlns:a16="http://schemas.microsoft.com/office/drawing/2014/main" id="{4D6C04E6-45D6-44E7-3C42-3A02D2E95C6E}"/>
                  </a:ext>
                </a:extLst>
              </p:cNvPr>
              <p:cNvCxnSpPr>
                <a:cxnSpLocks/>
                <a:stCxn id="85" idx="2"/>
                <a:endCxn id="86" idx="0"/>
              </p:cNvCxnSpPr>
              <p:nvPr/>
            </p:nvCxnSpPr>
            <p:spPr bwMode="auto">
              <a:xfrm>
                <a:off x="3747357" y="2270189"/>
                <a:ext cx="0" cy="309201"/>
              </a:xfrm>
              <a:prstGeom prst="straightConnector1">
                <a:avLst/>
              </a:prstGeom>
              <a:ln>
                <a:headEnd type="triangle" w="med" len="med"/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4" name="Gerade Verbindung mit Pfeil 93">
                <a:extLst>
                  <a:ext uri="{FF2B5EF4-FFF2-40B4-BE49-F238E27FC236}">
                    <a16:creationId xmlns:a16="http://schemas.microsoft.com/office/drawing/2014/main" id="{501FAD7D-C688-1093-E0E0-BB4C883809E2}"/>
                  </a:ext>
                </a:extLst>
              </p:cNvPr>
              <p:cNvCxnSpPr>
                <a:cxnSpLocks/>
                <a:stCxn id="86" idx="2"/>
                <a:endCxn id="87" idx="0"/>
              </p:cNvCxnSpPr>
              <p:nvPr/>
            </p:nvCxnSpPr>
            <p:spPr bwMode="auto">
              <a:xfrm flipH="1">
                <a:off x="3747356" y="3099753"/>
                <a:ext cx="1" cy="309201"/>
              </a:xfrm>
              <a:prstGeom prst="straightConnector1">
                <a:avLst/>
              </a:prstGeom>
              <a:ln>
                <a:headEnd type="triangle" w="med" len="med"/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7" name="Gerade Verbindung mit Pfeil 96">
                <a:extLst>
                  <a:ext uri="{FF2B5EF4-FFF2-40B4-BE49-F238E27FC236}">
                    <a16:creationId xmlns:a16="http://schemas.microsoft.com/office/drawing/2014/main" id="{E2D68821-6C08-7658-ACC6-8F454C009D80}"/>
                  </a:ext>
                </a:extLst>
              </p:cNvPr>
              <p:cNvCxnSpPr>
                <a:cxnSpLocks/>
                <a:stCxn id="82" idx="2"/>
                <a:endCxn id="83" idx="0"/>
              </p:cNvCxnSpPr>
              <p:nvPr/>
            </p:nvCxnSpPr>
            <p:spPr bwMode="auto">
              <a:xfrm flipH="1">
                <a:off x="2442828" y="3099753"/>
                <a:ext cx="1" cy="309201"/>
              </a:xfrm>
              <a:prstGeom prst="straightConnector1">
                <a:avLst/>
              </a:prstGeom>
              <a:ln>
                <a:headEnd type="triangle" w="med" len="med"/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0" name="Gerade Verbindung mit Pfeil 99">
                <a:extLst>
                  <a:ext uri="{FF2B5EF4-FFF2-40B4-BE49-F238E27FC236}">
                    <a16:creationId xmlns:a16="http://schemas.microsoft.com/office/drawing/2014/main" id="{865EC0BA-4BFB-435E-EC62-C2A1DE8A69EF}"/>
                  </a:ext>
                </a:extLst>
              </p:cNvPr>
              <p:cNvCxnSpPr>
                <a:cxnSpLocks/>
                <a:stCxn id="19" idx="2"/>
                <a:endCxn id="11" idx="0"/>
              </p:cNvCxnSpPr>
              <p:nvPr/>
            </p:nvCxnSpPr>
            <p:spPr bwMode="auto">
              <a:xfrm>
                <a:off x="1138300" y="3929316"/>
                <a:ext cx="533183" cy="577348"/>
              </a:xfrm>
              <a:prstGeom prst="straightConnector1">
                <a:avLst/>
              </a:prstGeom>
              <a:ln>
                <a:headEnd type="triangle" w="med" len="med"/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3" name="Gerade Verbindung mit Pfeil 102">
                <a:extLst>
                  <a:ext uri="{FF2B5EF4-FFF2-40B4-BE49-F238E27FC236}">
                    <a16:creationId xmlns:a16="http://schemas.microsoft.com/office/drawing/2014/main" id="{C4063AE6-1292-3326-7854-CAFD19F70683}"/>
                  </a:ext>
                </a:extLst>
              </p:cNvPr>
              <p:cNvCxnSpPr>
                <a:cxnSpLocks/>
                <a:stCxn id="83" idx="2"/>
                <a:endCxn id="11" idx="0"/>
              </p:cNvCxnSpPr>
              <p:nvPr/>
            </p:nvCxnSpPr>
            <p:spPr bwMode="auto">
              <a:xfrm flipH="1">
                <a:off x="1671483" y="3929316"/>
                <a:ext cx="771345" cy="577348"/>
              </a:xfrm>
              <a:prstGeom prst="straightConnector1">
                <a:avLst/>
              </a:prstGeom>
              <a:ln>
                <a:headEnd type="triangle" w="med" len="med"/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9" name="Gerade Verbindung mit Pfeil 108">
                <a:extLst>
                  <a:ext uri="{FF2B5EF4-FFF2-40B4-BE49-F238E27FC236}">
                    <a16:creationId xmlns:a16="http://schemas.microsoft.com/office/drawing/2014/main" id="{D846B5ED-38C2-A3BC-B622-DD20C9E91A76}"/>
                  </a:ext>
                </a:extLst>
              </p:cNvPr>
              <p:cNvCxnSpPr>
                <a:cxnSpLocks/>
                <a:stCxn id="83" idx="2"/>
                <a:endCxn id="30" idx="0"/>
              </p:cNvCxnSpPr>
              <p:nvPr/>
            </p:nvCxnSpPr>
            <p:spPr bwMode="auto">
              <a:xfrm>
                <a:off x="2442828" y="3929316"/>
                <a:ext cx="34502" cy="577348"/>
              </a:xfrm>
              <a:prstGeom prst="straightConnector1">
                <a:avLst/>
              </a:prstGeom>
              <a:ln>
                <a:headEnd type="triangle" w="med" len="med"/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3" name="Gerade Verbindung mit Pfeil 112">
                <a:extLst>
                  <a:ext uri="{FF2B5EF4-FFF2-40B4-BE49-F238E27FC236}">
                    <a16:creationId xmlns:a16="http://schemas.microsoft.com/office/drawing/2014/main" id="{E9C535DF-9B8C-75F6-FD3D-DDD781A13537}"/>
                  </a:ext>
                </a:extLst>
              </p:cNvPr>
              <p:cNvCxnSpPr>
                <a:cxnSpLocks/>
                <a:stCxn id="83" idx="2"/>
                <a:endCxn id="31" idx="0"/>
              </p:cNvCxnSpPr>
              <p:nvPr/>
            </p:nvCxnSpPr>
            <p:spPr bwMode="auto">
              <a:xfrm>
                <a:off x="2442828" y="3929316"/>
                <a:ext cx="844860" cy="577348"/>
              </a:xfrm>
              <a:prstGeom prst="straightConnector1">
                <a:avLst/>
              </a:prstGeom>
              <a:ln>
                <a:headEnd type="triangle" w="med" len="med"/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6" name="Gerade Verbindung mit Pfeil 115">
                <a:extLst>
                  <a:ext uri="{FF2B5EF4-FFF2-40B4-BE49-F238E27FC236}">
                    <a16:creationId xmlns:a16="http://schemas.microsoft.com/office/drawing/2014/main" id="{9A4A4006-DCB0-022B-E409-CF40F993FA9D}"/>
                  </a:ext>
                </a:extLst>
              </p:cNvPr>
              <p:cNvCxnSpPr>
                <a:cxnSpLocks/>
                <a:stCxn id="87" idx="2"/>
                <a:endCxn id="31" idx="0"/>
              </p:cNvCxnSpPr>
              <p:nvPr/>
            </p:nvCxnSpPr>
            <p:spPr bwMode="auto">
              <a:xfrm flipH="1">
                <a:off x="3287688" y="3929316"/>
                <a:ext cx="459668" cy="577348"/>
              </a:xfrm>
              <a:prstGeom prst="straightConnector1">
                <a:avLst/>
              </a:prstGeom>
              <a:ln>
                <a:headEnd type="triangle" w="med" len="med"/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9" name="Gerade Verbindung mit Pfeil 118">
                <a:extLst>
                  <a:ext uri="{FF2B5EF4-FFF2-40B4-BE49-F238E27FC236}">
                    <a16:creationId xmlns:a16="http://schemas.microsoft.com/office/drawing/2014/main" id="{A6DE3F54-7EFA-A8DC-66F3-BD84C8AE2E71}"/>
                  </a:ext>
                </a:extLst>
              </p:cNvPr>
              <p:cNvCxnSpPr>
                <a:cxnSpLocks/>
                <a:stCxn id="87" idx="2"/>
                <a:endCxn id="30" idx="0"/>
              </p:cNvCxnSpPr>
              <p:nvPr/>
            </p:nvCxnSpPr>
            <p:spPr bwMode="auto">
              <a:xfrm flipH="1">
                <a:off x="2477330" y="3929316"/>
                <a:ext cx="1270026" cy="577348"/>
              </a:xfrm>
              <a:prstGeom prst="straightConnector1">
                <a:avLst/>
              </a:prstGeom>
              <a:ln>
                <a:headEnd type="triangle" w="med" len="med"/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2" name="Gerade Verbindung mit Pfeil 121">
                <a:extLst>
                  <a:ext uri="{FF2B5EF4-FFF2-40B4-BE49-F238E27FC236}">
                    <a16:creationId xmlns:a16="http://schemas.microsoft.com/office/drawing/2014/main" id="{0280B230-6F14-C516-A861-8CC938508E1B}"/>
                  </a:ext>
                </a:extLst>
              </p:cNvPr>
              <p:cNvCxnSpPr>
                <a:cxnSpLocks/>
                <a:stCxn id="19" idx="2"/>
                <a:endCxn id="30" idx="0"/>
              </p:cNvCxnSpPr>
              <p:nvPr/>
            </p:nvCxnSpPr>
            <p:spPr bwMode="auto">
              <a:xfrm>
                <a:off x="1138300" y="3929316"/>
                <a:ext cx="1339030" cy="577348"/>
              </a:xfrm>
              <a:prstGeom prst="straightConnector1">
                <a:avLst/>
              </a:prstGeom>
              <a:ln>
                <a:headEnd type="triangle" w="med" len="med"/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9" name="Gerade Verbindung mit Pfeil 128">
                <a:extLst>
                  <a:ext uri="{FF2B5EF4-FFF2-40B4-BE49-F238E27FC236}">
                    <a16:creationId xmlns:a16="http://schemas.microsoft.com/office/drawing/2014/main" id="{75D16C95-E6B1-404D-62F3-B0CDFB4B08B1}"/>
                  </a:ext>
                </a:extLst>
              </p:cNvPr>
              <p:cNvCxnSpPr>
                <a:cxnSpLocks/>
                <a:stCxn id="82" idx="1"/>
                <a:endCxn id="19" idx="3"/>
              </p:cNvCxnSpPr>
              <p:nvPr/>
            </p:nvCxnSpPr>
            <p:spPr bwMode="auto">
              <a:xfrm flipH="1">
                <a:off x="1399352" y="2839572"/>
                <a:ext cx="783295" cy="829563"/>
              </a:xfrm>
              <a:prstGeom prst="straightConnector1">
                <a:avLst/>
              </a:prstGeom>
              <a:ln>
                <a:headEnd type="triangle" w="med" len="med"/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2" name="Gerade Verbindung mit Pfeil 131">
                <a:extLst>
                  <a:ext uri="{FF2B5EF4-FFF2-40B4-BE49-F238E27FC236}">
                    <a16:creationId xmlns:a16="http://schemas.microsoft.com/office/drawing/2014/main" id="{A7C5E315-12E3-45D9-E40E-9DCED234DE8C}"/>
                  </a:ext>
                </a:extLst>
              </p:cNvPr>
              <p:cNvCxnSpPr>
                <a:cxnSpLocks/>
                <a:stCxn id="83" idx="1"/>
                <a:endCxn id="15" idx="3"/>
              </p:cNvCxnSpPr>
              <p:nvPr/>
            </p:nvCxnSpPr>
            <p:spPr bwMode="auto">
              <a:xfrm flipH="1" flipV="1">
                <a:off x="1398482" y="2839572"/>
                <a:ext cx="783294" cy="829563"/>
              </a:xfrm>
              <a:prstGeom prst="straightConnector1">
                <a:avLst/>
              </a:prstGeom>
              <a:ln>
                <a:headEnd type="triangle" w="med" len="med"/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5" name="Gerade Verbindung mit Pfeil 134">
                <a:extLst>
                  <a:ext uri="{FF2B5EF4-FFF2-40B4-BE49-F238E27FC236}">
                    <a16:creationId xmlns:a16="http://schemas.microsoft.com/office/drawing/2014/main" id="{960E1A21-266D-CB2E-5269-35389034F792}"/>
                  </a:ext>
                </a:extLst>
              </p:cNvPr>
              <p:cNvCxnSpPr>
                <a:cxnSpLocks/>
                <a:stCxn id="83" idx="3"/>
                <a:endCxn id="86" idx="1"/>
              </p:cNvCxnSpPr>
              <p:nvPr/>
            </p:nvCxnSpPr>
            <p:spPr bwMode="auto">
              <a:xfrm flipV="1">
                <a:off x="2703880" y="2839572"/>
                <a:ext cx="783295" cy="829563"/>
              </a:xfrm>
              <a:prstGeom prst="straightConnector1">
                <a:avLst/>
              </a:prstGeom>
              <a:ln>
                <a:headEnd type="triangle" w="med" len="med"/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8" name="Gerade Verbindung mit Pfeil 137">
                <a:extLst>
                  <a:ext uri="{FF2B5EF4-FFF2-40B4-BE49-F238E27FC236}">
                    <a16:creationId xmlns:a16="http://schemas.microsoft.com/office/drawing/2014/main" id="{159B5B82-44EE-0FA0-8B44-2174C13182E4}"/>
                  </a:ext>
                </a:extLst>
              </p:cNvPr>
              <p:cNvCxnSpPr>
                <a:cxnSpLocks/>
                <a:stCxn id="87" idx="1"/>
                <a:endCxn id="82" idx="3"/>
              </p:cNvCxnSpPr>
              <p:nvPr/>
            </p:nvCxnSpPr>
            <p:spPr bwMode="auto">
              <a:xfrm flipH="1" flipV="1">
                <a:off x="2703010" y="2839572"/>
                <a:ext cx="783294" cy="829563"/>
              </a:xfrm>
              <a:prstGeom prst="straightConnector1">
                <a:avLst/>
              </a:prstGeom>
              <a:ln>
                <a:headEnd type="triangle" w="med" len="med"/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82" name="Textfeld 181">
              <a:extLst>
                <a:ext uri="{FF2B5EF4-FFF2-40B4-BE49-F238E27FC236}">
                  <a16:creationId xmlns:a16="http://schemas.microsoft.com/office/drawing/2014/main" id="{0D40B3EB-AAE6-9796-3B4B-46AFFF3BC192}"/>
                </a:ext>
              </a:extLst>
            </p:cNvPr>
            <p:cNvSpPr txBox="1"/>
            <p:nvPr/>
          </p:nvSpPr>
          <p:spPr>
            <a:xfrm>
              <a:off x="523899" y="1346038"/>
              <a:ext cx="3405578" cy="36933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de-DE" b="1" dirty="0" err="1">
                  <a:latin typeface="Arial" pitchFamily="34" charset="0"/>
                </a:rPr>
                <a:t>Is</a:t>
              </a:r>
              <a:r>
                <a:rPr lang="de-DE" b="1" dirty="0">
                  <a:latin typeface="Arial" pitchFamily="34" charset="0"/>
                </a:rPr>
                <a:t> -Architecture</a:t>
              </a:r>
            </a:p>
          </p:txBody>
        </p:sp>
      </p:grpSp>
      <p:grpSp>
        <p:nvGrpSpPr>
          <p:cNvPr id="185" name="Gruppieren 184">
            <a:extLst>
              <a:ext uri="{FF2B5EF4-FFF2-40B4-BE49-F238E27FC236}">
                <a16:creationId xmlns:a16="http://schemas.microsoft.com/office/drawing/2014/main" id="{9122D125-67D6-EA02-15C1-0FD26C4E0269}"/>
              </a:ext>
            </a:extLst>
          </p:cNvPr>
          <p:cNvGrpSpPr/>
          <p:nvPr/>
        </p:nvGrpSpPr>
        <p:grpSpPr>
          <a:xfrm>
            <a:off x="8923178" y="2006351"/>
            <a:ext cx="3006773" cy="3446198"/>
            <a:chOff x="8282143" y="912646"/>
            <a:chExt cx="3628942" cy="4627570"/>
          </a:xfrm>
        </p:grpSpPr>
        <p:grpSp>
          <p:nvGrpSpPr>
            <p:cNvPr id="177" name="Gruppieren 176">
              <a:extLst>
                <a:ext uri="{FF2B5EF4-FFF2-40B4-BE49-F238E27FC236}">
                  <a16:creationId xmlns:a16="http://schemas.microsoft.com/office/drawing/2014/main" id="{68029C5E-805F-DD74-7536-02FFA087332D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8282143" y="1792496"/>
              <a:ext cx="3628942" cy="3747720"/>
              <a:chOff x="6021615" y="1276040"/>
              <a:chExt cx="3831227" cy="3956626"/>
            </a:xfrm>
          </p:grpSpPr>
          <p:sp>
            <p:nvSpPr>
              <p:cNvPr id="143" name="Flussdiagramm: Verbinder 142">
                <a:extLst>
                  <a:ext uri="{FF2B5EF4-FFF2-40B4-BE49-F238E27FC236}">
                    <a16:creationId xmlns:a16="http://schemas.microsoft.com/office/drawing/2014/main" id="{9029540F-DE84-A723-B167-1045470E74EF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6021615" y="1276040"/>
                <a:ext cx="3831227" cy="3956626"/>
              </a:xfrm>
              <a:prstGeom prst="flowChartConnector">
                <a:avLst/>
              </a:prstGeom>
              <a:solidFill>
                <a:schemeClr val="accent3"/>
              </a:solidFill>
              <a:ln>
                <a:headEnd type="none" w="med" len="med"/>
                <a:tailEnd type="none" w="med" len="med"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de-DE" dirty="0">
                  <a:solidFill>
                    <a:schemeClr val="tx1"/>
                  </a:solidFill>
                  <a:cs typeface="Arial" pitchFamily="34" charset="0"/>
                </a:endParaRPr>
              </a:p>
            </p:txBody>
          </p:sp>
          <p:sp>
            <p:nvSpPr>
              <p:cNvPr id="141" name="Flussdiagramm: Verbinder 140">
                <a:extLst>
                  <a:ext uri="{FF2B5EF4-FFF2-40B4-BE49-F238E27FC236}">
                    <a16:creationId xmlns:a16="http://schemas.microsoft.com/office/drawing/2014/main" id="{EA625512-A6DF-9E21-9960-8B8275B924FF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6990541" y="2307666"/>
                <a:ext cx="1893375" cy="1893375"/>
              </a:xfrm>
              <a:prstGeom prst="flowChartConnector">
                <a:avLst/>
              </a:prstGeom>
              <a:solidFill>
                <a:schemeClr val="bg1">
                  <a:lumMod val="65000"/>
                </a:schemeClr>
              </a:solidFill>
              <a:ln>
                <a:headEnd type="none" w="med" len="med"/>
                <a:tailEnd type="none" w="med" len="med"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de-DE" dirty="0">
                  <a:solidFill>
                    <a:schemeClr val="tx1"/>
                  </a:solidFill>
                  <a:cs typeface="Arial" pitchFamily="34" charset="0"/>
                </a:endParaRPr>
              </a:p>
            </p:txBody>
          </p:sp>
          <p:pic>
            <p:nvPicPr>
              <p:cNvPr id="147" name="Grafik 146" descr="Datenbank mit einfarbiger Füllung">
                <a:extLst>
                  <a:ext uri="{FF2B5EF4-FFF2-40B4-BE49-F238E27FC236}">
                    <a16:creationId xmlns:a16="http://schemas.microsoft.com/office/drawing/2014/main" id="{17D1AF02-3FE5-8751-C434-ACBBC0D7925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7674209" y="2695886"/>
                <a:ext cx="520363" cy="520363"/>
              </a:xfrm>
              <a:prstGeom prst="rect">
                <a:avLst/>
              </a:prstGeom>
            </p:spPr>
          </p:pic>
          <p:pic>
            <p:nvPicPr>
              <p:cNvPr id="148" name="Grafik 147" descr="Zahnräder mit einfarbiger Füllung">
                <a:extLst>
                  <a:ext uri="{FF2B5EF4-FFF2-40B4-BE49-F238E27FC236}">
                    <a16:creationId xmlns:a16="http://schemas.microsoft.com/office/drawing/2014/main" id="{5FEB12B5-C48B-10D1-0CCC-4657117963F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7672521" y="3188281"/>
                <a:ext cx="520363" cy="520363"/>
              </a:xfrm>
              <a:prstGeom prst="rect">
                <a:avLst/>
              </a:prstGeom>
            </p:spPr>
          </p:pic>
          <p:pic>
            <p:nvPicPr>
              <p:cNvPr id="158" name="Grafik 157" descr="Dokument mit einfarbiger Füllung">
                <a:extLst>
                  <a:ext uri="{FF2B5EF4-FFF2-40B4-BE49-F238E27FC236}">
                    <a16:creationId xmlns:a16="http://schemas.microsoft.com/office/drawing/2014/main" id="{998D23D9-8621-1C00-1F34-0BDF1A6CC68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p:blipFill>
            <p:spPr>
              <a:xfrm>
                <a:off x="6988808" y="2387741"/>
                <a:ext cx="520363" cy="520363"/>
              </a:xfrm>
              <a:prstGeom prst="rect">
                <a:avLst/>
              </a:prstGeom>
            </p:spPr>
          </p:pic>
          <p:grpSp>
            <p:nvGrpSpPr>
              <p:cNvPr id="162" name="Gruppieren 161">
                <a:extLst>
                  <a:ext uri="{FF2B5EF4-FFF2-40B4-BE49-F238E27FC236}">
                    <a16:creationId xmlns:a16="http://schemas.microsoft.com/office/drawing/2014/main" id="{05C73B67-5D28-5238-31FE-288DF3E82EA8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6817780" y="3359106"/>
                <a:ext cx="761409" cy="761409"/>
                <a:chOff x="6172487" y="3317516"/>
                <a:chExt cx="914400" cy="914400"/>
              </a:xfrm>
            </p:grpSpPr>
            <p:pic>
              <p:nvPicPr>
                <p:cNvPr id="160" name="Grafik 159" descr="Internet der Dinge Silhouette">
                  <a:extLst>
                    <a:ext uri="{FF2B5EF4-FFF2-40B4-BE49-F238E27FC236}">
                      <a16:creationId xmlns:a16="http://schemas.microsoft.com/office/drawing/2014/main" id="{DCD9C76E-35DC-029F-A97F-7CE33163912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17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172487" y="3317516"/>
                  <a:ext cx="914400" cy="914400"/>
                </a:xfrm>
                <a:prstGeom prst="rect">
                  <a:avLst/>
                </a:prstGeom>
              </p:spPr>
            </p:pic>
            <p:sp>
              <p:nvSpPr>
                <p:cNvPr id="161" name="Textfeld 160">
                  <a:extLst>
                    <a:ext uri="{FF2B5EF4-FFF2-40B4-BE49-F238E27FC236}">
                      <a16:creationId xmlns:a16="http://schemas.microsoft.com/office/drawing/2014/main" id="{428E5DA9-8A53-0997-0F32-DDC96E15C149}"/>
                    </a:ext>
                  </a:extLst>
                </p:cNvPr>
                <p:cNvSpPr txBox="1"/>
                <p:nvPr/>
              </p:nvSpPr>
              <p:spPr>
                <a:xfrm>
                  <a:off x="6437016" y="3679594"/>
                  <a:ext cx="431852" cy="234133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3"/>
                </a:lnRef>
                <a:fillRef idx="1">
                  <a:schemeClr val="lt1"/>
                </a:fillRef>
                <a:effectRef idx="0">
                  <a:schemeClr val="accent3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r>
                    <a:rPr lang="de-DE" sz="600" b="1" dirty="0">
                      <a:solidFill>
                        <a:schemeClr val="accent6"/>
                      </a:solidFill>
                      <a:latin typeface="Arial" pitchFamily="34" charset="0"/>
                    </a:rPr>
                    <a:t>API</a:t>
                  </a:r>
                </a:p>
              </p:txBody>
            </p:sp>
          </p:grpSp>
          <p:pic>
            <p:nvPicPr>
              <p:cNvPr id="163" name="Grafik 162" descr="Zahnräder mit einfarbiger Füllung">
                <a:extLst>
                  <a:ext uri="{FF2B5EF4-FFF2-40B4-BE49-F238E27FC236}">
                    <a16:creationId xmlns:a16="http://schemas.microsoft.com/office/drawing/2014/main" id="{8056699C-2C0D-35EB-C59D-7374A141DCE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7935953" y="2121299"/>
                <a:ext cx="520363" cy="520363"/>
              </a:xfrm>
              <a:prstGeom prst="rect">
                <a:avLst/>
              </a:prstGeom>
            </p:spPr>
          </p:pic>
          <p:pic>
            <p:nvPicPr>
              <p:cNvPr id="164" name="Grafik 163" descr="Dokument mit einfarbiger Füllung">
                <a:extLst>
                  <a:ext uri="{FF2B5EF4-FFF2-40B4-BE49-F238E27FC236}">
                    <a16:creationId xmlns:a16="http://schemas.microsoft.com/office/drawing/2014/main" id="{FBA1279A-3F6C-BFFB-008A-A005BF7FF08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p:blipFill>
            <p:spPr>
              <a:xfrm>
                <a:off x="8366573" y="3567592"/>
                <a:ext cx="507123" cy="507123"/>
              </a:xfrm>
              <a:prstGeom prst="rect">
                <a:avLst/>
              </a:prstGeom>
            </p:spPr>
          </p:pic>
          <p:grpSp>
            <p:nvGrpSpPr>
              <p:cNvPr id="165" name="Gruppieren 164">
                <a:extLst>
                  <a:ext uri="{FF2B5EF4-FFF2-40B4-BE49-F238E27FC236}">
                    <a16:creationId xmlns:a16="http://schemas.microsoft.com/office/drawing/2014/main" id="{84433913-4ADB-5D48-5C8E-AAF5C51A42AC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8425101" y="2516388"/>
                <a:ext cx="761409" cy="761409"/>
                <a:chOff x="6172487" y="3317516"/>
                <a:chExt cx="914400" cy="914400"/>
              </a:xfrm>
            </p:grpSpPr>
            <p:pic>
              <p:nvPicPr>
                <p:cNvPr id="166" name="Grafik 165" descr="Internet der Dinge Silhouette">
                  <a:extLst>
                    <a:ext uri="{FF2B5EF4-FFF2-40B4-BE49-F238E27FC236}">
                      <a16:creationId xmlns:a16="http://schemas.microsoft.com/office/drawing/2014/main" id="{17F8A0EF-1EDE-234C-76D4-79827556497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17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172487" y="3317516"/>
                  <a:ext cx="914400" cy="914400"/>
                </a:xfrm>
                <a:prstGeom prst="rect">
                  <a:avLst/>
                </a:prstGeom>
              </p:spPr>
            </p:pic>
            <p:sp>
              <p:nvSpPr>
                <p:cNvPr id="167" name="Textfeld 166">
                  <a:extLst>
                    <a:ext uri="{FF2B5EF4-FFF2-40B4-BE49-F238E27FC236}">
                      <a16:creationId xmlns:a16="http://schemas.microsoft.com/office/drawing/2014/main" id="{706AAA4E-B4F3-2FB2-0EC3-71A3D654E465}"/>
                    </a:ext>
                  </a:extLst>
                </p:cNvPr>
                <p:cNvSpPr txBox="1"/>
                <p:nvPr/>
              </p:nvSpPr>
              <p:spPr>
                <a:xfrm>
                  <a:off x="6437018" y="3679593"/>
                  <a:ext cx="483151" cy="234133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3"/>
                </a:lnRef>
                <a:fillRef idx="1">
                  <a:schemeClr val="lt1"/>
                </a:fillRef>
                <a:effectRef idx="0">
                  <a:schemeClr val="accent3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r>
                    <a:rPr lang="de-DE" sz="600" b="1" dirty="0">
                      <a:solidFill>
                        <a:schemeClr val="accent6"/>
                      </a:solidFill>
                      <a:latin typeface="Arial" pitchFamily="34" charset="0"/>
                    </a:rPr>
                    <a:t>API</a:t>
                  </a:r>
                </a:p>
              </p:txBody>
            </p:sp>
          </p:grpSp>
          <p:pic>
            <p:nvPicPr>
              <p:cNvPr id="168" name="Grafik 167" descr="Bank mit einfarbiger Füllung">
                <a:extLst>
                  <a:ext uri="{FF2B5EF4-FFF2-40B4-BE49-F238E27FC236}">
                    <a16:creationId xmlns:a16="http://schemas.microsoft.com/office/drawing/2014/main" id="{ED998C60-A6C5-FA8B-61D9-AFD732165CA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p:blipFill>
            <p:spPr>
              <a:xfrm>
                <a:off x="8061301" y="1422007"/>
                <a:ext cx="605670" cy="605670"/>
              </a:xfrm>
              <a:prstGeom prst="rect">
                <a:avLst/>
              </a:prstGeom>
            </p:spPr>
          </p:pic>
          <p:pic>
            <p:nvPicPr>
              <p:cNvPr id="169" name="Grafik 168" descr="Benutzer mit einfarbiger Füllung">
                <a:extLst>
                  <a:ext uri="{FF2B5EF4-FFF2-40B4-BE49-F238E27FC236}">
                    <a16:creationId xmlns:a16="http://schemas.microsoft.com/office/drawing/2014/main" id="{7E451A1E-3183-3204-2264-A52E323513A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7101098" y="4300090"/>
                <a:ext cx="605670" cy="605670"/>
              </a:xfrm>
              <a:prstGeom prst="rect">
                <a:avLst/>
              </a:prstGeom>
            </p:spPr>
          </p:pic>
          <p:pic>
            <p:nvPicPr>
              <p:cNvPr id="170" name="Grafik 169" descr="Bank mit einfarbiger Füllung">
                <a:extLst>
                  <a:ext uri="{FF2B5EF4-FFF2-40B4-BE49-F238E27FC236}">
                    <a16:creationId xmlns:a16="http://schemas.microsoft.com/office/drawing/2014/main" id="{D94FFEF3-6214-F0F7-BA0E-774684CC0BE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p:blipFill>
            <p:spPr>
              <a:xfrm>
                <a:off x="6155319" y="3007722"/>
                <a:ext cx="605670" cy="605670"/>
              </a:xfrm>
              <a:prstGeom prst="rect">
                <a:avLst/>
              </a:prstGeom>
            </p:spPr>
          </p:pic>
          <p:pic>
            <p:nvPicPr>
              <p:cNvPr id="171" name="Grafik 170" descr="Benutzer mit einfarbiger Füllung">
                <a:extLst>
                  <a:ext uri="{FF2B5EF4-FFF2-40B4-BE49-F238E27FC236}">
                    <a16:creationId xmlns:a16="http://schemas.microsoft.com/office/drawing/2014/main" id="{53EFC495-58BB-FF0A-C621-1A566EA411F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9097719" y="3239600"/>
                <a:ext cx="605670" cy="605670"/>
              </a:xfrm>
              <a:prstGeom prst="rect">
                <a:avLst/>
              </a:prstGeom>
            </p:spPr>
          </p:pic>
          <p:pic>
            <p:nvPicPr>
              <p:cNvPr id="173" name="Grafik 172" descr="Programmierer mit einfarbiger Füllung">
                <a:extLst>
                  <a:ext uri="{FF2B5EF4-FFF2-40B4-BE49-F238E27FC236}">
                    <a16:creationId xmlns:a16="http://schemas.microsoft.com/office/drawing/2014/main" id="{09A4A1C7-1A5A-B640-4C68-86F25A5FA58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8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/>
              </a:stretch>
            </p:blipFill>
            <p:spPr>
              <a:xfrm>
                <a:off x="6414002" y="2001326"/>
                <a:ext cx="537726" cy="537726"/>
              </a:xfrm>
              <a:prstGeom prst="rect">
                <a:avLst/>
              </a:prstGeom>
            </p:spPr>
          </p:pic>
          <p:pic>
            <p:nvPicPr>
              <p:cNvPr id="175" name="Grafik 174" descr="Programmiererin mit einfarbiger Füllung">
                <a:extLst>
                  <a:ext uri="{FF2B5EF4-FFF2-40B4-BE49-F238E27FC236}">
                    <a16:creationId xmlns:a16="http://schemas.microsoft.com/office/drawing/2014/main" id="{0B6B1336-D6C6-CE0B-F963-25DBEBFA8B8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0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21"/>
                  </a:ext>
                </a:extLst>
              </a:blip>
              <a:stretch>
                <a:fillRect/>
              </a:stretch>
            </p:blipFill>
            <p:spPr>
              <a:xfrm>
                <a:off x="8306976" y="4315136"/>
                <a:ext cx="537726" cy="537726"/>
              </a:xfrm>
              <a:prstGeom prst="rect">
                <a:avLst/>
              </a:prstGeom>
            </p:spPr>
          </p:pic>
        </p:grpSp>
        <p:sp>
          <p:nvSpPr>
            <p:cNvPr id="183" name="Textfeld 182">
              <a:extLst>
                <a:ext uri="{FF2B5EF4-FFF2-40B4-BE49-F238E27FC236}">
                  <a16:creationId xmlns:a16="http://schemas.microsoft.com/office/drawing/2014/main" id="{F42C9C17-E36A-D8DF-213A-D4FA72A997C8}"/>
                </a:ext>
              </a:extLst>
            </p:cNvPr>
            <p:cNvSpPr txBox="1"/>
            <p:nvPr/>
          </p:nvSpPr>
          <p:spPr>
            <a:xfrm>
              <a:off x="8389537" y="912646"/>
              <a:ext cx="3405578" cy="86789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de-DE" b="1" dirty="0" err="1">
                  <a:latin typeface="Arial" pitchFamily="34" charset="0"/>
                </a:rPr>
                <a:t>Platform-Oriented</a:t>
              </a:r>
              <a:r>
                <a:rPr lang="de-DE" b="1" dirty="0">
                  <a:latin typeface="Arial" pitchFamily="34" charset="0"/>
                </a:rPr>
                <a:t> Architecture</a:t>
              </a:r>
            </a:p>
          </p:txBody>
        </p:sp>
      </p:grpSp>
      <p:sp>
        <p:nvSpPr>
          <p:cNvPr id="9" name="Pfeil nach rechts 66">
            <a:extLst>
              <a:ext uri="{FF2B5EF4-FFF2-40B4-BE49-F238E27FC236}">
                <a16:creationId xmlns:a16="http://schemas.microsoft.com/office/drawing/2014/main" id="{EFB3D5DA-A5FE-32EF-3BF3-4C471979BB07}"/>
              </a:ext>
            </a:extLst>
          </p:cNvPr>
          <p:cNvSpPr/>
          <p:nvPr/>
        </p:nvSpPr>
        <p:spPr bwMode="auto">
          <a:xfrm>
            <a:off x="438363" y="1094962"/>
            <a:ext cx="11398232" cy="572776"/>
          </a:xfrm>
          <a:prstGeom prst="rect">
            <a:avLst/>
          </a:prstGeom>
          <a:solidFill>
            <a:schemeClr val="accent4">
              <a:lumMod val="90000"/>
              <a:lumOff val="10000"/>
            </a:schemeClr>
          </a:solidFill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r>
              <a:rPr lang="en-US" b="1" dirty="0">
                <a:solidFill>
                  <a:schemeClr val="bg1"/>
                </a:solidFill>
                <a:cs typeface="Arial" pitchFamily="34" charset="0"/>
              </a:rPr>
              <a:t>Application of </a:t>
            </a:r>
            <a:r>
              <a:rPr lang="en-US" b="1" dirty="0" err="1">
                <a:solidFill>
                  <a:schemeClr val="bg1"/>
                </a:solidFill>
                <a:cs typeface="Arial" pitchFamily="34" charset="0"/>
              </a:rPr>
              <a:t>GaaPAM</a:t>
            </a:r>
            <a:endParaRPr lang="en-US" b="1" dirty="0">
              <a:solidFill>
                <a:schemeClr val="bg1"/>
              </a:solidFill>
              <a:cs typeface="Arial" pitchFamily="34" charset="0"/>
            </a:endParaRPr>
          </a:p>
        </p:txBody>
      </p:sp>
      <p:pic>
        <p:nvPicPr>
          <p:cNvPr id="10" name="Grafik 9" descr="Datenbank mit einfarbiger Füllung">
            <a:extLst>
              <a:ext uri="{FF2B5EF4-FFF2-40B4-BE49-F238E27FC236}">
                <a16:creationId xmlns:a16="http://schemas.microsoft.com/office/drawing/2014/main" id="{59615BE4-22FB-294E-3882-53FB725444F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670998" y="2921002"/>
            <a:ext cx="345130" cy="403273"/>
          </a:xfrm>
          <a:prstGeom prst="rect">
            <a:avLst/>
          </a:prstGeom>
        </p:spPr>
      </p:pic>
      <p:pic>
        <p:nvPicPr>
          <p:cNvPr id="12" name="Grafik 11" descr="Zahnräder mit einfarbiger Füllung">
            <a:extLst>
              <a:ext uri="{FF2B5EF4-FFF2-40B4-BE49-F238E27FC236}">
                <a16:creationId xmlns:a16="http://schemas.microsoft.com/office/drawing/2014/main" id="{CFE0E621-1C12-B7C4-D3EF-0EF0FC46822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480602" y="3672751"/>
            <a:ext cx="345130" cy="403273"/>
          </a:xfrm>
          <a:prstGeom prst="rect">
            <a:avLst/>
          </a:prstGeom>
        </p:spPr>
      </p:pic>
      <p:pic>
        <p:nvPicPr>
          <p:cNvPr id="14" name="Grafik 13" descr="Internet mit einfarbiger Füllung">
            <a:extLst>
              <a:ext uri="{FF2B5EF4-FFF2-40B4-BE49-F238E27FC236}">
                <a16:creationId xmlns:a16="http://schemas.microsoft.com/office/drawing/2014/main" id="{F7155FBA-76BC-3B5C-D35F-85B94F39F845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039405" y="3248199"/>
            <a:ext cx="346285" cy="403272"/>
          </a:xfrm>
          <a:prstGeom prst="rect">
            <a:avLst/>
          </a:prstGeom>
        </p:spPr>
      </p:pic>
      <p:pic>
        <p:nvPicPr>
          <p:cNvPr id="16" name="Grafik 15" descr="Zahnräder mit einfarbiger Füllung">
            <a:extLst>
              <a:ext uri="{FF2B5EF4-FFF2-40B4-BE49-F238E27FC236}">
                <a16:creationId xmlns:a16="http://schemas.microsoft.com/office/drawing/2014/main" id="{8E7D8F33-E812-D8DB-DD67-6A8EDA7F6B4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014621" y="3805822"/>
            <a:ext cx="345130" cy="403273"/>
          </a:xfrm>
          <a:prstGeom prst="rect">
            <a:avLst/>
          </a:prstGeom>
        </p:spPr>
      </p:pic>
      <p:pic>
        <p:nvPicPr>
          <p:cNvPr id="17" name="Grafik 16" descr="Benutzer mit einfarbiger Füllung">
            <a:extLst>
              <a:ext uri="{FF2B5EF4-FFF2-40B4-BE49-F238E27FC236}">
                <a16:creationId xmlns:a16="http://schemas.microsoft.com/office/drawing/2014/main" id="{38A0024D-1279-F593-BC01-B0F835F4A7D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742332" y="4710769"/>
            <a:ext cx="401710" cy="469385"/>
          </a:xfrm>
          <a:prstGeom prst="rect">
            <a:avLst/>
          </a:prstGeom>
        </p:spPr>
      </p:pic>
      <p:pic>
        <p:nvPicPr>
          <p:cNvPr id="18" name="Grafik 17" descr="Benutzer mit einfarbiger Füllung">
            <a:extLst>
              <a:ext uri="{FF2B5EF4-FFF2-40B4-BE49-F238E27FC236}">
                <a16:creationId xmlns:a16="http://schemas.microsoft.com/office/drawing/2014/main" id="{4C7F67F9-949A-4CD4-00DA-BD8173BB55F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048023" y="2578789"/>
            <a:ext cx="401710" cy="469385"/>
          </a:xfrm>
          <a:prstGeom prst="rect">
            <a:avLst/>
          </a:prstGeom>
        </p:spPr>
      </p:pic>
      <p:pic>
        <p:nvPicPr>
          <p:cNvPr id="20" name="Grafik 19" descr="Bank mit einfarbiger Füllung">
            <a:extLst>
              <a:ext uri="{FF2B5EF4-FFF2-40B4-BE49-F238E27FC236}">
                <a16:creationId xmlns:a16="http://schemas.microsoft.com/office/drawing/2014/main" id="{D24398D6-8EE4-F73F-695B-CCC81C8EC32E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5879975" y="4141284"/>
            <a:ext cx="401710" cy="469385"/>
          </a:xfrm>
          <a:prstGeom prst="rect">
            <a:avLst/>
          </a:prstGeom>
        </p:spPr>
      </p:pic>
      <p:pic>
        <p:nvPicPr>
          <p:cNvPr id="24" name="Grafik 23" descr="Bank mit einfarbiger Füllung">
            <a:extLst>
              <a:ext uri="{FF2B5EF4-FFF2-40B4-BE49-F238E27FC236}">
                <a16:creationId xmlns:a16="http://schemas.microsoft.com/office/drawing/2014/main" id="{BA4100E7-C787-EC48-A893-01BF692653AD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5398178" y="4410481"/>
            <a:ext cx="401710" cy="469385"/>
          </a:xfrm>
          <a:prstGeom prst="rect">
            <a:avLst/>
          </a:prstGeom>
        </p:spPr>
      </p:pic>
      <p:pic>
        <p:nvPicPr>
          <p:cNvPr id="25" name="Grafik 24" descr="Datenbank mit einfarbiger Füllung">
            <a:extLst>
              <a:ext uri="{FF2B5EF4-FFF2-40B4-BE49-F238E27FC236}">
                <a16:creationId xmlns:a16="http://schemas.microsoft.com/office/drawing/2014/main" id="{0BB67F62-5F96-D673-DC2C-391CBA9A17A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182302" y="3050151"/>
            <a:ext cx="345130" cy="403273"/>
          </a:xfrm>
          <a:prstGeom prst="rect">
            <a:avLst/>
          </a:prstGeom>
        </p:spPr>
      </p:pic>
      <p:pic>
        <p:nvPicPr>
          <p:cNvPr id="26" name="Grafik 25" descr="Datenbank mit einfarbiger Füllung">
            <a:extLst>
              <a:ext uri="{FF2B5EF4-FFF2-40B4-BE49-F238E27FC236}">
                <a16:creationId xmlns:a16="http://schemas.microsoft.com/office/drawing/2014/main" id="{7F91C7DA-712A-46D9-9899-7CF03357CFF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166205" y="4012801"/>
            <a:ext cx="345130" cy="403273"/>
          </a:xfrm>
          <a:prstGeom prst="rect">
            <a:avLst/>
          </a:prstGeom>
        </p:spPr>
      </p:pic>
      <p:pic>
        <p:nvPicPr>
          <p:cNvPr id="39" name="Grafik 38" descr="Internet mit einfarbiger Füllung">
            <a:extLst>
              <a:ext uri="{FF2B5EF4-FFF2-40B4-BE49-F238E27FC236}">
                <a16:creationId xmlns:a16="http://schemas.microsoft.com/office/drawing/2014/main" id="{123E7FED-9029-A9A8-4D2C-14C92E88D5F9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273354" y="2618998"/>
            <a:ext cx="346285" cy="403272"/>
          </a:xfrm>
          <a:prstGeom prst="rect">
            <a:avLst/>
          </a:prstGeom>
        </p:spPr>
      </p:pic>
      <p:sp>
        <p:nvSpPr>
          <p:cNvPr id="41" name="Pfeil nach rechts 66">
            <a:extLst>
              <a:ext uri="{FF2B5EF4-FFF2-40B4-BE49-F238E27FC236}">
                <a16:creationId xmlns:a16="http://schemas.microsoft.com/office/drawing/2014/main" id="{3CEF47EF-4BBE-0616-0A4F-EFFC7D29DFAB}"/>
              </a:ext>
            </a:extLst>
          </p:cNvPr>
          <p:cNvSpPr/>
          <p:nvPr/>
        </p:nvSpPr>
        <p:spPr bwMode="auto">
          <a:xfrm>
            <a:off x="500808" y="5795890"/>
            <a:ext cx="5170189" cy="702702"/>
          </a:xfrm>
          <a:prstGeom prst="rightArrow">
            <a:avLst/>
          </a:prstGeom>
          <a:solidFill>
            <a:schemeClr val="accent4">
              <a:lumMod val="90000"/>
              <a:lumOff val="10000"/>
            </a:schemeClr>
          </a:solidFill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r>
              <a:rPr lang="en-US" sz="1400" b="1" dirty="0">
                <a:solidFill>
                  <a:schemeClr val="bg1"/>
                </a:solidFill>
                <a:cs typeface="Arial" pitchFamily="34" charset="0"/>
              </a:rPr>
              <a:t>1. Decompose Is-Architecture</a:t>
            </a:r>
          </a:p>
        </p:txBody>
      </p:sp>
      <p:sp>
        <p:nvSpPr>
          <p:cNvPr id="43" name="Pfeil nach rechts 66">
            <a:extLst>
              <a:ext uri="{FF2B5EF4-FFF2-40B4-BE49-F238E27FC236}">
                <a16:creationId xmlns:a16="http://schemas.microsoft.com/office/drawing/2014/main" id="{5E5A4FCE-A0E8-7377-AC8A-A8AA5D4264D3}"/>
              </a:ext>
            </a:extLst>
          </p:cNvPr>
          <p:cNvSpPr/>
          <p:nvPr/>
        </p:nvSpPr>
        <p:spPr bwMode="auto">
          <a:xfrm>
            <a:off x="5879976" y="5805264"/>
            <a:ext cx="5187112" cy="710322"/>
          </a:xfrm>
          <a:prstGeom prst="rightArrow">
            <a:avLst/>
          </a:prstGeom>
          <a:solidFill>
            <a:schemeClr val="accent4">
              <a:lumMod val="90000"/>
              <a:lumOff val="10000"/>
            </a:schemeClr>
          </a:solidFill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r>
              <a:rPr lang="en-US" sz="1400" b="1" dirty="0">
                <a:solidFill>
                  <a:schemeClr val="bg1"/>
                </a:solidFill>
                <a:cs typeface="Arial" pitchFamily="34" charset="0"/>
              </a:rPr>
              <a:t>2. Recompose into Platform-Architecture</a:t>
            </a:r>
          </a:p>
        </p:txBody>
      </p:sp>
      <p:cxnSp>
        <p:nvCxnSpPr>
          <p:cNvPr id="45" name="Gerade Verbindung mit Pfeil 44">
            <a:extLst>
              <a:ext uri="{FF2B5EF4-FFF2-40B4-BE49-F238E27FC236}">
                <a16:creationId xmlns:a16="http://schemas.microsoft.com/office/drawing/2014/main" id="{8285CD16-36C8-D9AB-FE35-76AAD3799D8D}"/>
              </a:ext>
            </a:extLst>
          </p:cNvPr>
          <p:cNvCxnSpPr>
            <a:cxnSpLocks/>
            <a:stCxn id="170" idx="1"/>
            <a:endCxn id="20" idx="3"/>
          </p:cNvCxnSpPr>
          <p:nvPr/>
        </p:nvCxnSpPr>
        <p:spPr bwMode="auto">
          <a:xfrm flipH="1">
            <a:off x="6281685" y="4096712"/>
            <a:ext cx="2746425" cy="279265"/>
          </a:xfrm>
          <a:prstGeom prst="straightConnector1">
            <a:avLst/>
          </a:prstGeom>
          <a:ln w="6350">
            <a:headEnd type="triangle" w="med" len="med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4" name="Gerade Verbindung mit Pfeil 53">
            <a:extLst>
              <a:ext uri="{FF2B5EF4-FFF2-40B4-BE49-F238E27FC236}">
                <a16:creationId xmlns:a16="http://schemas.microsoft.com/office/drawing/2014/main" id="{8FD381D4-224C-59A3-ED45-9367B25E8565}"/>
              </a:ext>
            </a:extLst>
          </p:cNvPr>
          <p:cNvCxnSpPr>
            <a:cxnSpLocks/>
            <a:stCxn id="163" idx="1"/>
            <a:endCxn id="16" idx="3"/>
          </p:cNvCxnSpPr>
          <p:nvPr/>
        </p:nvCxnSpPr>
        <p:spPr bwMode="auto">
          <a:xfrm flipH="1">
            <a:off x="6359751" y="3441351"/>
            <a:ext cx="4065812" cy="566108"/>
          </a:xfrm>
          <a:prstGeom prst="straightConnector1">
            <a:avLst/>
          </a:prstGeom>
          <a:ln w="6350">
            <a:headEnd type="triangle" w="med" len="med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7" name="Gerade Verbindung mit Pfeil 56">
            <a:extLst>
              <a:ext uri="{FF2B5EF4-FFF2-40B4-BE49-F238E27FC236}">
                <a16:creationId xmlns:a16="http://schemas.microsoft.com/office/drawing/2014/main" id="{3FED239A-EB3E-79E1-164C-FFF3A2694D48}"/>
              </a:ext>
            </a:extLst>
          </p:cNvPr>
          <p:cNvCxnSpPr>
            <a:cxnSpLocks/>
            <a:stCxn id="173" idx="1"/>
            <a:endCxn id="17" idx="3"/>
          </p:cNvCxnSpPr>
          <p:nvPr/>
        </p:nvCxnSpPr>
        <p:spPr bwMode="auto">
          <a:xfrm flipH="1">
            <a:off x="6144042" y="3362848"/>
            <a:ext cx="3087084" cy="1582614"/>
          </a:xfrm>
          <a:prstGeom prst="straightConnector1">
            <a:avLst/>
          </a:prstGeom>
          <a:ln w="6350">
            <a:headEnd type="triangle" w="med" len="med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0" name="Gerade Verbindung mit Pfeil 59">
            <a:extLst>
              <a:ext uri="{FF2B5EF4-FFF2-40B4-BE49-F238E27FC236}">
                <a16:creationId xmlns:a16="http://schemas.microsoft.com/office/drawing/2014/main" id="{950347B4-B524-63CE-2154-E7E333272373}"/>
              </a:ext>
            </a:extLst>
          </p:cNvPr>
          <p:cNvCxnSpPr>
            <a:cxnSpLocks/>
            <a:stCxn id="147" idx="1"/>
            <a:endCxn id="10" idx="3"/>
          </p:cNvCxnSpPr>
          <p:nvPr/>
        </p:nvCxnSpPr>
        <p:spPr bwMode="auto">
          <a:xfrm flipH="1" flipV="1">
            <a:off x="6016128" y="3122639"/>
            <a:ext cx="4204017" cy="724020"/>
          </a:xfrm>
          <a:prstGeom prst="straightConnector1">
            <a:avLst/>
          </a:prstGeom>
          <a:ln w="6350">
            <a:headEnd type="triangle" w="med" len="med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3" name="Gerade Verbindung mit Pfeil 62">
            <a:extLst>
              <a:ext uri="{FF2B5EF4-FFF2-40B4-BE49-F238E27FC236}">
                <a16:creationId xmlns:a16="http://schemas.microsoft.com/office/drawing/2014/main" id="{A4EAB6A9-6410-7613-0D06-ACFE280A5691}"/>
              </a:ext>
            </a:extLst>
          </p:cNvPr>
          <p:cNvCxnSpPr>
            <a:cxnSpLocks/>
            <a:stCxn id="169" idx="1"/>
            <a:endCxn id="18" idx="3"/>
          </p:cNvCxnSpPr>
          <p:nvPr/>
        </p:nvCxnSpPr>
        <p:spPr bwMode="auto">
          <a:xfrm flipH="1" flipV="1">
            <a:off x="6449733" y="2813482"/>
            <a:ext cx="3320631" cy="2194854"/>
          </a:xfrm>
          <a:prstGeom prst="straightConnector1">
            <a:avLst/>
          </a:prstGeom>
          <a:ln w="6350">
            <a:headEnd type="triangle" w="med" len="med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6" name="Gerade Verbindung mit Pfeil 65">
            <a:extLst>
              <a:ext uri="{FF2B5EF4-FFF2-40B4-BE49-F238E27FC236}">
                <a16:creationId xmlns:a16="http://schemas.microsoft.com/office/drawing/2014/main" id="{BFEDEC38-A7F5-0F5D-B23C-2347E62A5A42}"/>
              </a:ext>
            </a:extLst>
          </p:cNvPr>
          <p:cNvCxnSpPr>
            <a:cxnSpLocks/>
            <a:stCxn id="160" idx="0"/>
            <a:endCxn id="14" idx="3"/>
          </p:cNvCxnSpPr>
          <p:nvPr/>
        </p:nvCxnSpPr>
        <p:spPr bwMode="auto">
          <a:xfrm flipH="1" flipV="1">
            <a:off x="6385690" y="3449835"/>
            <a:ext cx="3461104" cy="681123"/>
          </a:xfrm>
          <a:prstGeom prst="straightConnector1">
            <a:avLst/>
          </a:prstGeom>
          <a:ln w="6350">
            <a:headEnd type="triangle" w="med" len="med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5" name="Gerade Verbindung mit Pfeil 74">
            <a:extLst>
              <a:ext uri="{FF2B5EF4-FFF2-40B4-BE49-F238E27FC236}">
                <a16:creationId xmlns:a16="http://schemas.microsoft.com/office/drawing/2014/main" id="{6DE73A81-0D85-8A8D-208D-5F08A0E1F542}"/>
              </a:ext>
            </a:extLst>
          </p:cNvPr>
          <p:cNvCxnSpPr>
            <a:cxnSpLocks/>
            <a:stCxn id="10" idx="1"/>
            <a:endCxn id="85" idx="3"/>
          </p:cNvCxnSpPr>
          <p:nvPr/>
        </p:nvCxnSpPr>
        <p:spPr bwMode="auto">
          <a:xfrm flipH="1" flipV="1">
            <a:off x="2692200" y="3041000"/>
            <a:ext cx="2978798" cy="81639"/>
          </a:xfrm>
          <a:prstGeom prst="straightConnector1">
            <a:avLst/>
          </a:prstGeom>
          <a:ln w="6350">
            <a:headEnd type="triangle" w="med" len="med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8" name="Gerade Verbindung mit Pfeil 77">
            <a:extLst>
              <a:ext uri="{FF2B5EF4-FFF2-40B4-BE49-F238E27FC236}">
                <a16:creationId xmlns:a16="http://schemas.microsoft.com/office/drawing/2014/main" id="{1B974656-71BC-3D7D-DC92-9E45E679F2F9}"/>
              </a:ext>
            </a:extLst>
          </p:cNvPr>
          <p:cNvCxnSpPr>
            <a:cxnSpLocks/>
            <a:stCxn id="16" idx="1"/>
            <a:endCxn id="86" idx="3"/>
          </p:cNvCxnSpPr>
          <p:nvPr/>
        </p:nvCxnSpPr>
        <p:spPr bwMode="auto">
          <a:xfrm flipH="1" flipV="1">
            <a:off x="2692200" y="3683899"/>
            <a:ext cx="3322421" cy="323560"/>
          </a:xfrm>
          <a:prstGeom prst="straightConnector1">
            <a:avLst/>
          </a:prstGeom>
          <a:ln w="6350">
            <a:headEnd type="triangle" w="med" len="med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2" name="Gerade Verbindung mit Pfeil 91">
            <a:extLst>
              <a:ext uri="{FF2B5EF4-FFF2-40B4-BE49-F238E27FC236}">
                <a16:creationId xmlns:a16="http://schemas.microsoft.com/office/drawing/2014/main" id="{D0683BA8-66C2-164B-C0FD-A43EC4329475}"/>
              </a:ext>
            </a:extLst>
          </p:cNvPr>
          <p:cNvCxnSpPr>
            <a:cxnSpLocks/>
            <a:stCxn id="24" idx="1"/>
            <a:endCxn id="22" idx="3"/>
          </p:cNvCxnSpPr>
          <p:nvPr/>
        </p:nvCxnSpPr>
        <p:spPr bwMode="auto">
          <a:xfrm flipH="1" flipV="1">
            <a:off x="2415615" y="2613624"/>
            <a:ext cx="2982563" cy="2031550"/>
          </a:xfrm>
          <a:prstGeom prst="straightConnector1">
            <a:avLst/>
          </a:prstGeom>
          <a:ln w="6350">
            <a:headEnd type="triangle" w="med" len="med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6" name="Gerade Verbindung mit Pfeil 95">
            <a:extLst>
              <a:ext uri="{FF2B5EF4-FFF2-40B4-BE49-F238E27FC236}">
                <a16:creationId xmlns:a16="http://schemas.microsoft.com/office/drawing/2014/main" id="{73E36329-640B-0975-B76B-6E920B76FC96}"/>
              </a:ext>
            </a:extLst>
          </p:cNvPr>
          <p:cNvCxnSpPr>
            <a:cxnSpLocks/>
            <a:stCxn id="87" idx="3"/>
            <a:endCxn id="14" idx="1"/>
          </p:cNvCxnSpPr>
          <p:nvPr/>
        </p:nvCxnSpPr>
        <p:spPr bwMode="auto">
          <a:xfrm flipV="1">
            <a:off x="2692777" y="3449835"/>
            <a:ext cx="3346628" cy="876962"/>
          </a:xfrm>
          <a:prstGeom prst="straightConnector1">
            <a:avLst/>
          </a:prstGeom>
          <a:ln w="6350">
            <a:headEnd type="triangle" w="med" len="med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1" name="Gerade Verbindung mit Pfeil 100">
            <a:extLst>
              <a:ext uri="{FF2B5EF4-FFF2-40B4-BE49-F238E27FC236}">
                <a16:creationId xmlns:a16="http://schemas.microsoft.com/office/drawing/2014/main" id="{48A4C2F1-A9D3-6FEA-0992-C229F5974A50}"/>
              </a:ext>
            </a:extLst>
          </p:cNvPr>
          <p:cNvCxnSpPr>
            <a:cxnSpLocks/>
            <a:stCxn id="31" idx="3"/>
            <a:endCxn id="18" idx="0"/>
          </p:cNvCxnSpPr>
          <p:nvPr/>
        </p:nvCxnSpPr>
        <p:spPr bwMode="auto">
          <a:xfrm flipV="1">
            <a:off x="2415615" y="2578789"/>
            <a:ext cx="3833263" cy="2631772"/>
          </a:xfrm>
          <a:prstGeom prst="straightConnector1">
            <a:avLst/>
          </a:prstGeom>
          <a:ln w="6350">
            <a:headEnd type="triangle" w="med" len="med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7" name="Pfeil nach rechts 66">
            <a:extLst>
              <a:ext uri="{FF2B5EF4-FFF2-40B4-BE49-F238E27FC236}">
                <a16:creationId xmlns:a16="http://schemas.microsoft.com/office/drawing/2014/main" id="{3EE4533D-27F4-E3AD-8FAC-5D451744011F}"/>
              </a:ext>
            </a:extLst>
          </p:cNvPr>
          <p:cNvSpPr/>
          <p:nvPr/>
        </p:nvSpPr>
        <p:spPr bwMode="auto">
          <a:xfrm>
            <a:off x="2343247" y="5492590"/>
            <a:ext cx="3030981" cy="259969"/>
          </a:xfrm>
          <a:prstGeom prst="rect">
            <a:avLst/>
          </a:prstGeom>
          <a:solidFill>
            <a:schemeClr val="accent4">
              <a:lumMod val="90000"/>
              <a:lumOff val="10000"/>
            </a:schemeClr>
          </a:solidFill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r>
              <a:rPr lang="en-US" sz="1000" b="1" dirty="0">
                <a:solidFill>
                  <a:schemeClr val="bg1"/>
                </a:solidFill>
                <a:cs typeface="Arial" pitchFamily="34" charset="0"/>
              </a:rPr>
              <a:t>1.1 Identify &amp; 1.2 Classify</a:t>
            </a:r>
          </a:p>
        </p:txBody>
      </p:sp>
      <p:sp>
        <p:nvSpPr>
          <p:cNvPr id="110" name="Pfeil nach rechts 66">
            <a:extLst>
              <a:ext uri="{FF2B5EF4-FFF2-40B4-BE49-F238E27FC236}">
                <a16:creationId xmlns:a16="http://schemas.microsoft.com/office/drawing/2014/main" id="{64EB8984-A72F-2C94-243E-CB9CCB418156}"/>
              </a:ext>
            </a:extLst>
          </p:cNvPr>
          <p:cNvSpPr/>
          <p:nvPr/>
        </p:nvSpPr>
        <p:spPr bwMode="auto">
          <a:xfrm>
            <a:off x="6594480" y="5486657"/>
            <a:ext cx="3030981" cy="259969"/>
          </a:xfrm>
          <a:prstGeom prst="rect">
            <a:avLst/>
          </a:prstGeom>
          <a:solidFill>
            <a:schemeClr val="accent4">
              <a:lumMod val="90000"/>
              <a:lumOff val="10000"/>
            </a:schemeClr>
          </a:solidFill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r>
              <a:rPr lang="en-US" sz="1000" b="1" dirty="0">
                <a:solidFill>
                  <a:schemeClr val="bg1"/>
                </a:solidFill>
                <a:cs typeface="Arial" pitchFamily="34" charset="0"/>
              </a:rPr>
              <a:t>2.1 Map &amp; 2.2 Infer</a:t>
            </a:r>
          </a:p>
        </p:txBody>
      </p:sp>
      <p:sp>
        <p:nvSpPr>
          <p:cNvPr id="27" name="Rechteck 26"/>
          <p:cNvSpPr/>
          <p:nvPr/>
        </p:nvSpPr>
        <p:spPr bwMode="auto">
          <a:xfrm>
            <a:off x="1743900" y="2553507"/>
            <a:ext cx="2669453" cy="1956181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dirty="0">
                <a:solidFill>
                  <a:schemeClr val="tx1"/>
                </a:solidFill>
                <a:cs typeface="Arial" pitchFamily="34" charset="0"/>
              </a:rPr>
              <a:t>Das </a:t>
            </a:r>
            <a:r>
              <a:rPr lang="en-GB" dirty="0" err="1">
                <a:solidFill>
                  <a:schemeClr val="tx1"/>
                </a:solidFill>
                <a:cs typeface="Arial" pitchFamily="34" charset="0"/>
              </a:rPr>
              <a:t>ist</a:t>
            </a:r>
            <a:r>
              <a:rPr lang="en-GB" dirty="0">
                <a:solidFill>
                  <a:schemeClr val="tx1"/>
                </a:solidFill>
                <a:cs typeface="Arial" pitchFamily="34" charset="0"/>
              </a:rPr>
              <a:t> gut </a:t>
            </a:r>
            <a:r>
              <a:rPr lang="en-GB" dirty="0" err="1">
                <a:solidFill>
                  <a:schemeClr val="tx1"/>
                </a:solidFill>
                <a:cs typeface="Arial" pitchFamily="34" charset="0"/>
              </a:rPr>
              <a:t>gemeint</a:t>
            </a:r>
            <a:r>
              <a:rPr lang="en-GB" dirty="0">
                <a:solidFill>
                  <a:schemeClr val="tx1"/>
                </a:solidFill>
                <a:cs typeface="Arial" pitchFamily="34" charset="0"/>
              </a:rPr>
              <a:t>, </a:t>
            </a:r>
            <a:r>
              <a:rPr lang="en-GB" dirty="0" err="1">
                <a:solidFill>
                  <a:schemeClr val="tx1"/>
                </a:solidFill>
                <a:cs typeface="Arial" pitchFamily="34" charset="0"/>
              </a:rPr>
              <a:t>macht</a:t>
            </a:r>
            <a:r>
              <a:rPr lang="en-GB" dirty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en-GB" dirty="0" err="1">
                <a:solidFill>
                  <a:schemeClr val="tx1"/>
                </a:solidFill>
                <a:cs typeface="Arial" pitchFamily="34" charset="0"/>
              </a:rPr>
              <a:t>es</a:t>
            </a:r>
            <a:r>
              <a:rPr lang="en-GB" dirty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en-GB" dirty="0" err="1">
                <a:solidFill>
                  <a:schemeClr val="tx1"/>
                </a:solidFill>
                <a:cs typeface="Arial" pitchFamily="34" charset="0"/>
              </a:rPr>
              <a:t>aber</a:t>
            </a:r>
            <a:r>
              <a:rPr lang="en-GB" dirty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en-GB" dirty="0" err="1">
                <a:solidFill>
                  <a:schemeClr val="tx1"/>
                </a:solidFill>
                <a:cs typeface="Arial" pitchFamily="34" charset="0"/>
              </a:rPr>
              <a:t>komplzierter</a:t>
            </a:r>
            <a:r>
              <a:rPr lang="en-GB" dirty="0">
                <a:solidFill>
                  <a:schemeClr val="tx1"/>
                </a:solidFill>
                <a:cs typeface="Arial" pitchFamily="34" charset="0"/>
              </a:rPr>
              <a:t>. </a:t>
            </a:r>
            <a:r>
              <a:rPr lang="en-GB" dirty="0" err="1">
                <a:solidFill>
                  <a:schemeClr val="tx1"/>
                </a:solidFill>
                <a:cs typeface="Arial" pitchFamily="34" charset="0"/>
              </a:rPr>
              <a:t>Nimmt</a:t>
            </a:r>
            <a:r>
              <a:rPr lang="en-GB" dirty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en-GB" dirty="0" err="1">
                <a:solidFill>
                  <a:schemeClr val="tx1"/>
                </a:solidFill>
                <a:cs typeface="Arial" pitchFamily="34" charset="0"/>
              </a:rPr>
              <a:t>lieber</a:t>
            </a:r>
            <a:r>
              <a:rPr lang="en-GB" dirty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en-GB" dirty="0" err="1">
                <a:solidFill>
                  <a:schemeClr val="tx1"/>
                </a:solidFill>
                <a:cs typeface="Arial" pitchFamily="34" charset="0"/>
              </a:rPr>
              <a:t>Folie</a:t>
            </a:r>
            <a:r>
              <a:rPr lang="en-GB" dirty="0">
                <a:solidFill>
                  <a:schemeClr val="tx1"/>
                </a:solidFill>
                <a:cs typeface="Arial" pitchFamily="34" charset="0"/>
              </a:rPr>
              <a:t> 5 und </a:t>
            </a:r>
            <a:r>
              <a:rPr lang="en-GB" dirty="0" err="1">
                <a:solidFill>
                  <a:schemeClr val="tx1"/>
                </a:solidFill>
                <a:cs typeface="Arial" pitchFamily="34" charset="0"/>
              </a:rPr>
              <a:t>dann</a:t>
            </a:r>
            <a:r>
              <a:rPr lang="en-GB" dirty="0">
                <a:solidFill>
                  <a:schemeClr val="tx1"/>
                </a:solidFill>
                <a:cs typeface="Arial" pitchFamily="34" charset="0"/>
              </a:rPr>
              <a:t> die </a:t>
            </a:r>
            <a:r>
              <a:rPr lang="en-GB" dirty="0" err="1">
                <a:solidFill>
                  <a:schemeClr val="tx1"/>
                </a:solidFill>
                <a:cs typeface="Arial" pitchFamily="34" charset="0"/>
              </a:rPr>
              <a:t>Folie</a:t>
            </a:r>
            <a:r>
              <a:rPr lang="en-GB" dirty="0">
                <a:solidFill>
                  <a:schemeClr val="tx1"/>
                </a:solidFill>
                <a:cs typeface="Arial" pitchFamily="34" charset="0"/>
              </a:rPr>
              <a:t> die </a:t>
            </a:r>
            <a:r>
              <a:rPr lang="en-GB" dirty="0" err="1">
                <a:solidFill>
                  <a:schemeClr val="tx1"/>
                </a:solidFill>
                <a:cs typeface="Arial" pitchFamily="34" charset="0"/>
              </a:rPr>
              <a:t>ich</a:t>
            </a:r>
            <a:r>
              <a:rPr lang="en-GB" dirty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en-GB" dirty="0" err="1">
                <a:solidFill>
                  <a:schemeClr val="tx1"/>
                </a:solidFill>
                <a:cs typeface="Arial" pitchFamily="34" charset="0"/>
              </a:rPr>
              <a:t>dir</a:t>
            </a:r>
            <a:r>
              <a:rPr lang="en-GB" dirty="0">
                <a:solidFill>
                  <a:schemeClr val="tx1"/>
                </a:solidFill>
                <a:cs typeface="Arial" pitchFamily="34" charset="0"/>
              </a:rPr>
              <a:t> an die Email </a:t>
            </a:r>
            <a:r>
              <a:rPr lang="en-GB" dirty="0" err="1">
                <a:solidFill>
                  <a:schemeClr val="tx1"/>
                </a:solidFill>
                <a:cs typeface="Arial" pitchFamily="34" charset="0"/>
              </a:rPr>
              <a:t>anhänge</a:t>
            </a:r>
            <a:endParaRPr lang="en-GB" dirty="0">
              <a:solidFill>
                <a:schemeClr val="tx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3932731"/>
      </p:ext>
    </p:extLst>
  </p:cSld>
  <p:clrMapOvr>
    <a:masterClrMapping/>
  </p:clrMapOvr>
  <p:transition/>
  <p:extLst>
    <p:ext uri="{6950BFC3-D8DA-4A85-94F7-54DA5524770B}">
      <p188:commentRel xmlns:p188="http://schemas.microsoft.com/office/powerpoint/2018/8/main" r:id="rId3"/>
    </p:ext>
  </p:extLs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Expected Results: Evaluation Concept 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© sebis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21.10.22 Kickoff Efstratios Pahis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C9FAB-BDC1-47C0-A8BB-6E12A8205D33}" type="slidenum">
              <a:rPr lang="de-DE" smtClean="0"/>
              <a:pPr/>
              <a:t>31</a:t>
            </a:fld>
            <a:endParaRPr lang="de-DE" dirty="0"/>
          </a:p>
        </p:txBody>
      </p:sp>
      <p:sp>
        <p:nvSpPr>
          <p:cNvPr id="8" name="Würfel 7">
            <a:extLst>
              <a:ext uri="{FF2B5EF4-FFF2-40B4-BE49-F238E27FC236}">
                <a16:creationId xmlns:a16="http://schemas.microsoft.com/office/drawing/2014/main" id="{00C91A69-C8A6-C9B1-3515-D316368DB7F9}"/>
              </a:ext>
            </a:extLst>
          </p:cNvPr>
          <p:cNvSpPr/>
          <p:nvPr/>
        </p:nvSpPr>
        <p:spPr bwMode="auto">
          <a:xfrm>
            <a:off x="9099121" y="3613926"/>
            <a:ext cx="2592288" cy="1390502"/>
          </a:xfrm>
          <a:prstGeom prst="cube">
            <a:avLst/>
          </a:prstGeom>
          <a:solidFill>
            <a:schemeClr val="accent4">
              <a:lumMod val="90000"/>
              <a:lumOff val="10000"/>
            </a:schemeClr>
          </a:solidFill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r>
              <a:rPr lang="en-US" sz="1400" b="1" dirty="0">
                <a:solidFill>
                  <a:schemeClr val="bg1"/>
                </a:solidFill>
                <a:cs typeface="Arial" pitchFamily="34" charset="0"/>
              </a:rPr>
              <a:t>Blueprint of Evaluation Concept as theoretical contribution to DSR</a:t>
            </a:r>
          </a:p>
        </p:txBody>
      </p:sp>
      <p:sp>
        <p:nvSpPr>
          <p:cNvPr id="9" name="Würfel 8">
            <a:extLst>
              <a:ext uri="{FF2B5EF4-FFF2-40B4-BE49-F238E27FC236}">
                <a16:creationId xmlns:a16="http://schemas.microsoft.com/office/drawing/2014/main" id="{3B29AF0A-7CFC-52A6-AE65-B41745D02B76}"/>
              </a:ext>
            </a:extLst>
          </p:cNvPr>
          <p:cNvSpPr/>
          <p:nvPr/>
        </p:nvSpPr>
        <p:spPr bwMode="auto">
          <a:xfrm>
            <a:off x="4673649" y="3613926"/>
            <a:ext cx="2592288" cy="1390502"/>
          </a:xfrm>
          <a:prstGeom prst="cube">
            <a:avLst/>
          </a:prstGeom>
          <a:solidFill>
            <a:schemeClr val="accent4">
              <a:lumMod val="90000"/>
              <a:lumOff val="10000"/>
            </a:schemeClr>
          </a:solidFill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r>
              <a:rPr lang="en-US" sz="1400" b="1" dirty="0" err="1">
                <a:solidFill>
                  <a:schemeClr val="bg1"/>
                </a:solidFill>
                <a:cs typeface="Arial" pitchFamily="34" charset="0"/>
              </a:rPr>
              <a:t>GaaPAM</a:t>
            </a:r>
            <a:r>
              <a:rPr lang="en-US" sz="1400" b="1" dirty="0">
                <a:solidFill>
                  <a:schemeClr val="bg1"/>
                </a:solidFill>
                <a:cs typeface="Arial" pitchFamily="34" charset="0"/>
              </a:rPr>
              <a:t> Evaluation regarding its validity</a:t>
            </a:r>
          </a:p>
        </p:txBody>
      </p:sp>
      <p:sp>
        <p:nvSpPr>
          <p:cNvPr id="10" name="Würfel 9">
            <a:extLst>
              <a:ext uri="{FF2B5EF4-FFF2-40B4-BE49-F238E27FC236}">
                <a16:creationId xmlns:a16="http://schemas.microsoft.com/office/drawing/2014/main" id="{1B274D33-E956-2D89-9E18-70CA8CC5E02A}"/>
              </a:ext>
            </a:extLst>
          </p:cNvPr>
          <p:cNvSpPr/>
          <p:nvPr/>
        </p:nvSpPr>
        <p:spPr bwMode="auto">
          <a:xfrm>
            <a:off x="248176" y="3613926"/>
            <a:ext cx="2592288" cy="1390502"/>
          </a:xfrm>
          <a:prstGeom prst="cube">
            <a:avLst/>
          </a:prstGeom>
          <a:solidFill>
            <a:schemeClr val="accent4">
              <a:lumMod val="90000"/>
              <a:lumOff val="10000"/>
            </a:schemeClr>
          </a:solidFill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r>
              <a:rPr lang="en-US" sz="1400" b="1" dirty="0">
                <a:solidFill>
                  <a:schemeClr val="bg1"/>
                </a:solidFill>
                <a:cs typeface="Arial" pitchFamily="34" charset="0"/>
              </a:rPr>
              <a:t>Evaluation Concept aiming for validity applicable to </a:t>
            </a:r>
            <a:r>
              <a:rPr lang="en-US" sz="1400" b="1" dirty="0" err="1">
                <a:solidFill>
                  <a:schemeClr val="bg1"/>
                </a:solidFill>
                <a:cs typeface="Arial" pitchFamily="34" charset="0"/>
              </a:rPr>
              <a:t>GaaPAM</a:t>
            </a:r>
            <a:endParaRPr 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34B1252F-1E80-B881-1005-298BDA0F448F}"/>
              </a:ext>
            </a:extLst>
          </p:cNvPr>
          <p:cNvSpPr/>
          <p:nvPr/>
        </p:nvSpPr>
        <p:spPr bwMode="auto">
          <a:xfrm>
            <a:off x="499826" y="1340768"/>
            <a:ext cx="11192348" cy="72008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r>
              <a:rPr lang="en-US" b="1" dirty="0">
                <a:solidFill>
                  <a:schemeClr val="bg1"/>
                </a:solidFill>
                <a:cs typeface="Arial" pitchFamily="34" charset="0"/>
              </a:rPr>
              <a:t>A concrete Evaluation Concept designed for methods as DSR artifact outcomes applicable and instantiated to </a:t>
            </a:r>
            <a:r>
              <a:rPr lang="en-US" b="1" dirty="0" err="1">
                <a:solidFill>
                  <a:schemeClr val="bg1"/>
                </a:solidFill>
                <a:cs typeface="Arial" pitchFamily="34" charset="0"/>
              </a:rPr>
              <a:t>GaaPAM</a:t>
            </a:r>
            <a:endParaRPr lang="en-US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" name="Ellipse 2">
            <a:extLst>
              <a:ext uri="{FF2B5EF4-FFF2-40B4-BE49-F238E27FC236}">
                <a16:creationId xmlns:a16="http://schemas.microsoft.com/office/drawing/2014/main" id="{89D8FA84-CD1F-3F07-F72B-37A4EAABCFB6}"/>
              </a:ext>
            </a:extLst>
          </p:cNvPr>
          <p:cNvSpPr/>
          <p:nvPr/>
        </p:nvSpPr>
        <p:spPr bwMode="auto">
          <a:xfrm>
            <a:off x="4439816" y="2212681"/>
            <a:ext cx="3312368" cy="1008112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>
                <a:solidFill>
                  <a:schemeClr val="tx1"/>
                </a:solidFill>
                <a:cs typeface="Arial" pitchFamily="34" charset="0"/>
              </a:rPr>
              <a:t>3 principal Artifacts</a:t>
            </a:r>
          </a:p>
        </p:txBody>
      </p:sp>
      <p:cxnSp>
        <p:nvCxnSpPr>
          <p:cNvPr id="12" name="Verbinder: gekrümmt 11">
            <a:extLst>
              <a:ext uri="{FF2B5EF4-FFF2-40B4-BE49-F238E27FC236}">
                <a16:creationId xmlns:a16="http://schemas.microsoft.com/office/drawing/2014/main" id="{3EAF6C83-133E-8006-F990-A777FEEC4906}"/>
              </a:ext>
            </a:extLst>
          </p:cNvPr>
          <p:cNvCxnSpPr>
            <a:stCxn id="3" idx="2"/>
            <a:endCxn id="10" idx="0"/>
          </p:cNvCxnSpPr>
          <p:nvPr/>
        </p:nvCxnSpPr>
        <p:spPr bwMode="auto">
          <a:xfrm rot="10800000" flipV="1">
            <a:off x="1718134" y="2716736"/>
            <a:ext cx="2721683" cy="897189"/>
          </a:xfrm>
          <a:prstGeom prst="curvedConnector2">
            <a:avLst/>
          </a:prstGeom>
          <a:ln>
            <a:headEnd type="none" w="med" len="med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Verbinder: gekrümmt 12">
            <a:extLst>
              <a:ext uri="{FF2B5EF4-FFF2-40B4-BE49-F238E27FC236}">
                <a16:creationId xmlns:a16="http://schemas.microsoft.com/office/drawing/2014/main" id="{6D092DB6-DFD8-1C28-F469-9548A3E0E5BE}"/>
              </a:ext>
            </a:extLst>
          </p:cNvPr>
          <p:cNvCxnSpPr>
            <a:cxnSpLocks/>
            <a:stCxn id="3" idx="6"/>
            <a:endCxn id="8" idx="0"/>
          </p:cNvCxnSpPr>
          <p:nvPr/>
        </p:nvCxnSpPr>
        <p:spPr bwMode="auto">
          <a:xfrm>
            <a:off x="7752184" y="2716737"/>
            <a:ext cx="2816894" cy="897189"/>
          </a:xfrm>
          <a:prstGeom prst="curvedConnector2">
            <a:avLst/>
          </a:prstGeom>
          <a:ln>
            <a:headEnd type="none" w="med" len="med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Verbinder: gekrümmt 23">
            <a:extLst>
              <a:ext uri="{FF2B5EF4-FFF2-40B4-BE49-F238E27FC236}">
                <a16:creationId xmlns:a16="http://schemas.microsoft.com/office/drawing/2014/main" id="{B84A6021-E7ED-53F2-D6B2-B44C86AF52AD}"/>
              </a:ext>
            </a:extLst>
          </p:cNvPr>
          <p:cNvCxnSpPr>
            <a:cxnSpLocks/>
            <a:stCxn id="3" idx="4"/>
            <a:endCxn id="9" idx="0"/>
          </p:cNvCxnSpPr>
          <p:nvPr/>
        </p:nvCxnSpPr>
        <p:spPr bwMode="auto">
          <a:xfrm rot="16200000" flipH="1">
            <a:off x="5923237" y="3393556"/>
            <a:ext cx="393133" cy="47606"/>
          </a:xfrm>
          <a:prstGeom prst="curvedConnector3">
            <a:avLst>
              <a:gd name="adj1" fmla="val 50000"/>
            </a:avLst>
          </a:prstGeom>
          <a:ln>
            <a:headEnd type="none" w="med" len="med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840561"/>
      </p:ext>
    </p:extLst>
  </p:cSld>
  <p:clrMapOvr>
    <a:masterClrMapping/>
  </p:clrMapOvr>
  <p:transition/>
  <p:extLst>
    <p:ext uri="{6950BFC3-D8DA-4A85-94F7-54DA5524770B}">
      <p188:commentRel xmlns:p188="http://schemas.microsoft.com/office/powerpoint/2018/8/main" r:id="rId3"/>
    </p:ext>
  </p:extLs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Resolution: Development of an adequate Evaluation Methodology to capture the impact of the </a:t>
            </a:r>
            <a:r>
              <a:rPr lang="en-US" dirty="0" err="1"/>
              <a:t>GaaP</a:t>
            </a:r>
            <a:r>
              <a:rPr lang="en-US" dirty="0"/>
              <a:t>-Method on the infrastructure </a:t>
            </a:r>
            <a:r>
              <a:rPr lang="en-US" dirty="0" err="1"/>
              <a:t>platfomization</a:t>
            </a:r>
            <a:r>
              <a:rPr lang="en-US" dirty="0"/>
              <a:t> process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© sebis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21.10.22 Kickoff Efstratios Pahis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C9FAB-BDC1-47C0-A8BB-6E12A8205D33}" type="slidenum">
              <a:rPr lang="de-DE" smtClean="0"/>
              <a:pPr/>
              <a:t>32</a:t>
            </a:fld>
            <a:endParaRPr lang="de-DE" dirty="0"/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54E98F79-EA9E-690C-2E33-72756500B8DE}"/>
              </a:ext>
            </a:extLst>
          </p:cNvPr>
          <p:cNvSpPr/>
          <p:nvPr/>
        </p:nvSpPr>
        <p:spPr bwMode="auto">
          <a:xfrm>
            <a:off x="344937" y="1062708"/>
            <a:ext cx="11192348" cy="72008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r>
              <a:rPr lang="en-US" dirty="0">
                <a:solidFill>
                  <a:schemeClr val="bg1"/>
                </a:solidFill>
                <a:cs typeface="Arial" pitchFamily="34" charset="0"/>
              </a:rPr>
              <a:t>To develop this evaluation methodology, one must distill and clarify the core goal of the </a:t>
            </a:r>
            <a:r>
              <a:rPr lang="en-US" dirty="0" err="1">
                <a:solidFill>
                  <a:schemeClr val="bg1"/>
                </a:solidFill>
                <a:cs typeface="Arial" pitchFamily="34" charset="0"/>
              </a:rPr>
              <a:t>GaaP</a:t>
            </a:r>
            <a:r>
              <a:rPr lang="en-US" dirty="0">
                <a:solidFill>
                  <a:schemeClr val="bg1"/>
                </a:solidFill>
                <a:cs typeface="Arial" pitchFamily="34" charset="0"/>
              </a:rPr>
              <a:t> method</a:t>
            </a:r>
          </a:p>
        </p:txBody>
      </p:sp>
      <p:sp>
        <p:nvSpPr>
          <p:cNvPr id="7" name="Pfeil nach rechts 66">
            <a:extLst>
              <a:ext uri="{FF2B5EF4-FFF2-40B4-BE49-F238E27FC236}">
                <a16:creationId xmlns:a16="http://schemas.microsoft.com/office/drawing/2014/main" id="{2BF2BEA8-80D4-5AD9-740D-A783E2C74D23}"/>
              </a:ext>
            </a:extLst>
          </p:cNvPr>
          <p:cNvSpPr/>
          <p:nvPr/>
        </p:nvSpPr>
        <p:spPr bwMode="auto">
          <a:xfrm rot="5400000">
            <a:off x="5172729" y="1859187"/>
            <a:ext cx="859454" cy="984028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endParaRPr lang="en-US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39672DDE-484A-3AAA-8818-6B1492A377D9}"/>
              </a:ext>
            </a:extLst>
          </p:cNvPr>
          <p:cNvSpPr/>
          <p:nvPr/>
        </p:nvSpPr>
        <p:spPr bwMode="auto">
          <a:xfrm>
            <a:off x="3143209" y="2903322"/>
            <a:ext cx="4968552" cy="1412058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r>
              <a:rPr lang="en-US" dirty="0">
                <a:solidFill>
                  <a:schemeClr val="bg1"/>
                </a:solidFill>
                <a:cs typeface="Arial" pitchFamily="34" charset="0"/>
              </a:rPr>
              <a:t>Facilitate and enable the development of platform infrastructures utilizing the </a:t>
            </a:r>
            <a:r>
              <a:rPr lang="en-US" dirty="0" err="1">
                <a:solidFill>
                  <a:schemeClr val="bg1"/>
                </a:solidFill>
                <a:cs typeface="Arial" pitchFamily="34" charset="0"/>
              </a:rPr>
              <a:t>GaaP</a:t>
            </a:r>
            <a:r>
              <a:rPr lang="en-US" dirty="0">
                <a:solidFill>
                  <a:schemeClr val="bg1"/>
                </a:solidFill>
                <a:cs typeface="Arial" pitchFamily="34" charset="0"/>
              </a:rPr>
              <a:t> concept by providing a starting point through analyzing the existent infrastructure regarding its platform character 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05472695-C4F8-953C-A0DD-6BE1941DDC7F}"/>
              </a:ext>
            </a:extLst>
          </p:cNvPr>
          <p:cNvSpPr/>
          <p:nvPr/>
        </p:nvSpPr>
        <p:spPr bwMode="auto">
          <a:xfrm>
            <a:off x="1415480" y="5028520"/>
            <a:ext cx="2664296" cy="1045888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r>
              <a:rPr lang="en-US" sz="1200" dirty="0">
                <a:solidFill>
                  <a:schemeClr val="tx1"/>
                </a:solidFill>
                <a:cs typeface="Arial" pitchFamily="34" charset="0"/>
              </a:rPr>
              <a:t>The </a:t>
            </a:r>
            <a:r>
              <a:rPr lang="en-US" sz="1200" dirty="0" err="1">
                <a:solidFill>
                  <a:schemeClr val="tx1"/>
                </a:solidFill>
                <a:cs typeface="Arial" pitchFamily="34" charset="0"/>
              </a:rPr>
              <a:t>GaaP</a:t>
            </a:r>
            <a:r>
              <a:rPr lang="en-US" sz="1200" dirty="0">
                <a:solidFill>
                  <a:schemeClr val="tx1"/>
                </a:solidFill>
                <a:cs typeface="Arial" pitchFamily="34" charset="0"/>
              </a:rPr>
              <a:t>-method must also act as a continuous mental framework fostering platforming thinking and application of the </a:t>
            </a:r>
            <a:r>
              <a:rPr lang="en-US" sz="1200" dirty="0" err="1">
                <a:solidFill>
                  <a:schemeClr val="tx1"/>
                </a:solidFill>
                <a:cs typeface="Arial" pitchFamily="34" charset="0"/>
              </a:rPr>
              <a:t>GaaP</a:t>
            </a:r>
            <a:r>
              <a:rPr lang="en-US" sz="1200" dirty="0">
                <a:solidFill>
                  <a:schemeClr val="tx1"/>
                </a:solidFill>
                <a:cs typeface="Arial" pitchFamily="34" charset="0"/>
              </a:rPr>
              <a:t> concept</a:t>
            </a:r>
          </a:p>
        </p:txBody>
      </p:sp>
      <p:cxnSp>
        <p:nvCxnSpPr>
          <p:cNvPr id="12" name="Gerade Verbindung mit Pfeil 11">
            <a:extLst>
              <a:ext uri="{FF2B5EF4-FFF2-40B4-BE49-F238E27FC236}">
                <a16:creationId xmlns:a16="http://schemas.microsoft.com/office/drawing/2014/main" id="{A4AFC06F-92FA-8725-9817-44E15036ABD7}"/>
              </a:ext>
            </a:extLst>
          </p:cNvPr>
          <p:cNvCxnSpPr>
            <a:cxnSpLocks/>
            <a:stCxn id="8" idx="2"/>
            <a:endCxn id="9" idx="0"/>
          </p:cNvCxnSpPr>
          <p:nvPr/>
        </p:nvCxnSpPr>
        <p:spPr bwMode="auto">
          <a:xfrm flipH="1">
            <a:off x="2747628" y="4315380"/>
            <a:ext cx="2879857" cy="71314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Gerade Verbindung mit Pfeil 15">
            <a:extLst>
              <a:ext uri="{FF2B5EF4-FFF2-40B4-BE49-F238E27FC236}">
                <a16:creationId xmlns:a16="http://schemas.microsoft.com/office/drawing/2014/main" id="{E5D20571-6542-79AF-8243-DA75F57865C6}"/>
              </a:ext>
            </a:extLst>
          </p:cNvPr>
          <p:cNvCxnSpPr>
            <a:cxnSpLocks/>
            <a:stCxn id="8" idx="2"/>
            <a:endCxn id="33" idx="0"/>
          </p:cNvCxnSpPr>
          <p:nvPr/>
        </p:nvCxnSpPr>
        <p:spPr bwMode="auto">
          <a:xfrm>
            <a:off x="5627485" y="4315380"/>
            <a:ext cx="2664296" cy="71314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9" name="Textfeld 28">
            <a:extLst>
              <a:ext uri="{FF2B5EF4-FFF2-40B4-BE49-F238E27FC236}">
                <a16:creationId xmlns:a16="http://schemas.microsoft.com/office/drawing/2014/main" id="{B5E37DB1-8C3A-1372-3F30-0DFD3131AE8D}"/>
              </a:ext>
            </a:extLst>
          </p:cNvPr>
          <p:cNvSpPr txBox="1"/>
          <p:nvPr/>
        </p:nvSpPr>
        <p:spPr>
          <a:xfrm>
            <a:off x="4075525" y="4608987"/>
            <a:ext cx="3009157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400" i="1" dirty="0"/>
              <a:t>(semi-) Implicitly this further means </a:t>
            </a:r>
          </a:p>
        </p:txBody>
      </p:sp>
      <p:cxnSp>
        <p:nvCxnSpPr>
          <p:cNvPr id="30" name="Gerade Verbindung mit Pfeil 29">
            <a:extLst>
              <a:ext uri="{FF2B5EF4-FFF2-40B4-BE49-F238E27FC236}">
                <a16:creationId xmlns:a16="http://schemas.microsoft.com/office/drawing/2014/main" id="{82CD0DEF-D349-8966-B10C-C220D16408CF}"/>
              </a:ext>
            </a:extLst>
          </p:cNvPr>
          <p:cNvCxnSpPr>
            <a:cxnSpLocks/>
          </p:cNvCxnSpPr>
          <p:nvPr/>
        </p:nvCxnSpPr>
        <p:spPr bwMode="auto">
          <a:xfrm flipH="1">
            <a:off x="4075525" y="5373216"/>
            <a:ext cx="2884108" cy="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3" name="Rechteck 32">
            <a:extLst>
              <a:ext uri="{FF2B5EF4-FFF2-40B4-BE49-F238E27FC236}">
                <a16:creationId xmlns:a16="http://schemas.microsoft.com/office/drawing/2014/main" id="{AA6A81B1-A9E6-C0F7-ED24-8A048FC2C452}"/>
              </a:ext>
            </a:extLst>
          </p:cNvPr>
          <p:cNvSpPr/>
          <p:nvPr/>
        </p:nvSpPr>
        <p:spPr bwMode="auto">
          <a:xfrm>
            <a:off x="6959633" y="5028520"/>
            <a:ext cx="2664296" cy="1045888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r>
              <a:rPr lang="en-US" sz="1200" dirty="0">
                <a:solidFill>
                  <a:schemeClr val="tx1"/>
                </a:solidFill>
                <a:cs typeface="Arial" pitchFamily="34" charset="0"/>
              </a:rPr>
              <a:t>The </a:t>
            </a:r>
            <a:r>
              <a:rPr lang="en-US" sz="1200" dirty="0" err="1">
                <a:solidFill>
                  <a:schemeClr val="tx1"/>
                </a:solidFill>
                <a:cs typeface="Arial" pitchFamily="34" charset="0"/>
              </a:rPr>
              <a:t>GaaP</a:t>
            </a:r>
            <a:r>
              <a:rPr lang="en-US" sz="1200" dirty="0">
                <a:solidFill>
                  <a:schemeClr val="tx1"/>
                </a:solidFill>
                <a:cs typeface="Arial" pitchFamily="34" charset="0"/>
              </a:rPr>
              <a:t>-method must also foster the understanding of the </a:t>
            </a:r>
            <a:r>
              <a:rPr lang="en-US" sz="1200" dirty="0" err="1">
                <a:solidFill>
                  <a:schemeClr val="tx1"/>
                </a:solidFill>
                <a:cs typeface="Arial" pitchFamily="34" charset="0"/>
              </a:rPr>
              <a:t>GaaP</a:t>
            </a:r>
            <a:r>
              <a:rPr lang="en-US" sz="1200" dirty="0">
                <a:solidFill>
                  <a:schemeClr val="tx1"/>
                </a:solidFill>
                <a:cs typeface="Arial" pitchFamily="34" charset="0"/>
              </a:rPr>
              <a:t> concept and its implications on infrastructure and design</a:t>
            </a:r>
          </a:p>
        </p:txBody>
      </p:sp>
      <p:cxnSp>
        <p:nvCxnSpPr>
          <p:cNvPr id="39" name="Gerade Verbindung mit Pfeil 38">
            <a:extLst>
              <a:ext uri="{FF2B5EF4-FFF2-40B4-BE49-F238E27FC236}">
                <a16:creationId xmlns:a16="http://schemas.microsoft.com/office/drawing/2014/main" id="{FB0D0FAD-76C7-33C6-C03C-2EB95825EC7E}"/>
              </a:ext>
            </a:extLst>
          </p:cNvPr>
          <p:cNvCxnSpPr>
            <a:cxnSpLocks/>
          </p:cNvCxnSpPr>
          <p:nvPr/>
        </p:nvCxnSpPr>
        <p:spPr bwMode="auto">
          <a:xfrm>
            <a:off x="4075525" y="5733256"/>
            <a:ext cx="2879857" cy="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8" name="Ellipse 47">
            <a:extLst>
              <a:ext uri="{FF2B5EF4-FFF2-40B4-BE49-F238E27FC236}">
                <a16:creationId xmlns:a16="http://schemas.microsoft.com/office/drawing/2014/main" id="{7DD9894C-DBEE-1F36-4977-44B6A3E40CAB}"/>
              </a:ext>
            </a:extLst>
          </p:cNvPr>
          <p:cNvSpPr>
            <a:spLocks noChangeAspect="1"/>
          </p:cNvSpPr>
          <p:nvPr/>
        </p:nvSpPr>
        <p:spPr bwMode="auto">
          <a:xfrm>
            <a:off x="2963189" y="2618846"/>
            <a:ext cx="576000" cy="5760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800" dirty="0">
                <a:solidFill>
                  <a:schemeClr val="tx1"/>
                </a:solidFill>
                <a:cs typeface="Arial" pitchFamily="34" charset="0"/>
              </a:rPr>
              <a:t>Goal 1</a:t>
            </a:r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C9D2E894-2236-6E85-A76D-56F4401B2ADA}"/>
              </a:ext>
            </a:extLst>
          </p:cNvPr>
          <p:cNvSpPr>
            <a:spLocks noChangeAspect="1"/>
          </p:cNvSpPr>
          <p:nvPr/>
        </p:nvSpPr>
        <p:spPr bwMode="auto">
          <a:xfrm>
            <a:off x="1002431" y="4797216"/>
            <a:ext cx="576000" cy="5760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400" dirty="0">
                <a:solidFill>
                  <a:schemeClr val="tx1"/>
                </a:solidFill>
                <a:cs typeface="Arial" pitchFamily="34" charset="0"/>
              </a:rPr>
              <a:t>(Implicit)</a:t>
            </a:r>
            <a:endParaRPr lang="de-DE" sz="400" dirty="0">
              <a:solidFill>
                <a:schemeClr val="tx1"/>
              </a:solidFill>
              <a:cs typeface="Arial" pitchFamily="34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800" dirty="0">
                <a:solidFill>
                  <a:schemeClr val="tx1"/>
                </a:solidFill>
                <a:cs typeface="Arial" pitchFamily="34" charset="0"/>
              </a:rPr>
              <a:t>Goal 2</a:t>
            </a: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6FF02F99-E6B1-9E10-AF11-B45B59653EF9}"/>
              </a:ext>
            </a:extLst>
          </p:cNvPr>
          <p:cNvSpPr>
            <a:spLocks noChangeAspect="1"/>
          </p:cNvSpPr>
          <p:nvPr/>
        </p:nvSpPr>
        <p:spPr bwMode="auto">
          <a:xfrm>
            <a:off x="9456727" y="4797216"/>
            <a:ext cx="576000" cy="5760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400" dirty="0">
                <a:solidFill>
                  <a:schemeClr val="tx1"/>
                </a:solidFill>
                <a:cs typeface="Arial" pitchFamily="34" charset="0"/>
              </a:rPr>
              <a:t>(Implicit)</a:t>
            </a:r>
            <a:r>
              <a:rPr lang="de-DE" sz="400" dirty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de-DE" sz="800" dirty="0">
                <a:solidFill>
                  <a:schemeClr val="tx1"/>
                </a:solidFill>
                <a:cs typeface="Arial" pitchFamily="34" charset="0"/>
              </a:rPr>
              <a:t>Goal 3 </a:t>
            </a:r>
          </a:p>
        </p:txBody>
      </p:sp>
      <p:cxnSp>
        <p:nvCxnSpPr>
          <p:cNvPr id="13" name="Gerade Verbindung mit Pfeil 12">
            <a:extLst>
              <a:ext uri="{FF2B5EF4-FFF2-40B4-BE49-F238E27FC236}">
                <a16:creationId xmlns:a16="http://schemas.microsoft.com/office/drawing/2014/main" id="{1E2855E1-38F1-28AD-E6CE-6ACF9ACDD7B3}"/>
              </a:ext>
            </a:extLst>
          </p:cNvPr>
          <p:cNvCxnSpPr>
            <a:cxnSpLocks/>
            <a:stCxn id="8" idx="3"/>
          </p:cNvCxnSpPr>
          <p:nvPr/>
        </p:nvCxnSpPr>
        <p:spPr bwMode="auto">
          <a:xfrm>
            <a:off x="8111761" y="3609351"/>
            <a:ext cx="1117050" cy="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" name="Ellipse 46">
            <a:extLst>
              <a:ext uri="{FF2B5EF4-FFF2-40B4-BE49-F238E27FC236}">
                <a16:creationId xmlns:a16="http://schemas.microsoft.com/office/drawing/2014/main" id="{43E61CBD-6DA4-9611-84C5-F2969D93C5DB}"/>
              </a:ext>
            </a:extLst>
          </p:cNvPr>
          <p:cNvSpPr/>
          <p:nvPr/>
        </p:nvSpPr>
        <p:spPr bwMode="auto">
          <a:xfrm>
            <a:off x="9228811" y="2662517"/>
            <a:ext cx="2483813" cy="1425115"/>
          </a:xfrm>
          <a:custGeom>
            <a:avLst/>
            <a:gdLst/>
            <a:ahLst/>
            <a:cxnLst/>
            <a:rect l="l" t="t" r="r" b="b"/>
            <a:pathLst>
              <a:path w="1490966" h="661374">
                <a:moveTo>
                  <a:pt x="882067" y="0"/>
                </a:moveTo>
                <a:cubicBezTo>
                  <a:pt x="1031495" y="0"/>
                  <a:pt x="1157883" y="94445"/>
                  <a:pt x="1198125" y="224882"/>
                </a:cubicBezTo>
                <a:cubicBezTo>
                  <a:pt x="1213923" y="221952"/>
                  <a:pt x="1230281" y="220426"/>
                  <a:pt x="1247033" y="220426"/>
                </a:cubicBezTo>
                <a:cubicBezTo>
                  <a:pt x="1381753" y="220426"/>
                  <a:pt x="1490966" y="319136"/>
                  <a:pt x="1490966" y="440900"/>
                </a:cubicBezTo>
                <a:cubicBezTo>
                  <a:pt x="1490966" y="555058"/>
                  <a:pt x="1394971" y="648952"/>
                  <a:pt x="1271857" y="659112"/>
                </a:cubicBezTo>
                <a:lnTo>
                  <a:pt x="1271857" y="661374"/>
                </a:lnTo>
                <a:lnTo>
                  <a:pt x="1247033" y="661374"/>
                </a:lnTo>
                <a:lnTo>
                  <a:pt x="207929" y="661374"/>
                </a:lnTo>
                <a:lnTo>
                  <a:pt x="207928" y="661374"/>
                </a:lnTo>
                <a:lnTo>
                  <a:pt x="207928" y="661374"/>
                </a:lnTo>
                <a:cubicBezTo>
                  <a:pt x="93092" y="661374"/>
                  <a:pt x="0" y="562664"/>
                  <a:pt x="0" y="440900"/>
                </a:cubicBezTo>
                <a:cubicBezTo>
                  <a:pt x="0" y="319136"/>
                  <a:pt x="93093" y="220426"/>
                  <a:pt x="207929" y="220426"/>
                </a:cubicBezTo>
                <a:cubicBezTo>
                  <a:pt x="236743" y="220426"/>
                  <a:pt x="264188" y="226641"/>
                  <a:pt x="289112" y="237929"/>
                </a:cubicBezTo>
                <a:cubicBezTo>
                  <a:pt x="320337" y="155718"/>
                  <a:pt x="399125" y="97623"/>
                  <a:pt x="491302" y="97623"/>
                </a:cubicBezTo>
                <a:cubicBezTo>
                  <a:pt x="535615" y="97623"/>
                  <a:pt x="576833" y="111049"/>
                  <a:pt x="608953" y="137475"/>
                </a:cubicBezTo>
                <a:cubicBezTo>
                  <a:pt x="668646" y="54334"/>
                  <a:pt x="768729" y="0"/>
                  <a:pt x="882067" y="0"/>
                </a:cubicBezTo>
                <a:close/>
              </a:path>
            </a:pathLst>
          </a:cu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r>
              <a:rPr 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And is generally applicable and not bound to a specific socio, cultural, political, managerial or organizational context</a:t>
            </a:r>
          </a:p>
        </p:txBody>
      </p:sp>
      <p:sp>
        <p:nvSpPr>
          <p:cNvPr id="20" name="Ellipse 19">
            <a:extLst>
              <a:ext uri="{FF2B5EF4-FFF2-40B4-BE49-F238E27FC236}">
                <a16:creationId xmlns:a16="http://schemas.microsoft.com/office/drawing/2014/main" id="{AF8718CA-A196-4B48-3C5D-14337EA0CC9B}"/>
              </a:ext>
            </a:extLst>
          </p:cNvPr>
          <p:cNvSpPr>
            <a:spLocks noChangeAspect="1"/>
          </p:cNvSpPr>
          <p:nvPr/>
        </p:nvSpPr>
        <p:spPr bwMode="auto">
          <a:xfrm>
            <a:off x="10442872" y="2714002"/>
            <a:ext cx="576000" cy="5760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800" dirty="0">
                <a:solidFill>
                  <a:schemeClr val="tx1"/>
                </a:solidFill>
                <a:cs typeface="Arial" pitchFamily="34" charset="0"/>
              </a:rPr>
              <a:t>Goal 4</a:t>
            </a:r>
          </a:p>
        </p:txBody>
      </p:sp>
    </p:spTree>
    <p:extLst>
      <p:ext uri="{BB962C8B-B14F-4D97-AF65-F5344CB8AC3E}">
        <p14:creationId xmlns:p14="http://schemas.microsoft.com/office/powerpoint/2010/main" val="3306704196"/>
      </p:ext>
    </p:extLst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Resolution (2): Implications for the Development of such Evaluation Methodology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© sebis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21.10.22 Kickoff Efstratios Pahis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C9FAB-BDC1-47C0-A8BB-6E12A8205D33}" type="slidenum">
              <a:rPr lang="de-DE" smtClean="0"/>
              <a:pPr/>
              <a:t>33</a:t>
            </a:fld>
            <a:endParaRPr lang="de-DE" dirty="0"/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54E98F79-EA9E-690C-2E33-72756500B8DE}"/>
              </a:ext>
            </a:extLst>
          </p:cNvPr>
          <p:cNvSpPr/>
          <p:nvPr/>
        </p:nvSpPr>
        <p:spPr bwMode="auto">
          <a:xfrm>
            <a:off x="344937" y="1062708"/>
            <a:ext cx="11192348" cy="72008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r>
              <a:rPr lang="en-US" dirty="0">
                <a:solidFill>
                  <a:schemeClr val="bg1"/>
                </a:solidFill>
                <a:cs typeface="Arial" pitchFamily="34" charset="0"/>
              </a:rPr>
              <a:t>Core Question: How to evaluate &amp; measure the main goal -The enabling and facilitation of existing infrastructure transformation towards a platform</a:t>
            </a: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96EEDDEE-3D38-E68C-087E-17F470A5FB04}"/>
              </a:ext>
            </a:extLst>
          </p:cNvPr>
          <p:cNvSpPr/>
          <p:nvPr/>
        </p:nvSpPr>
        <p:spPr bwMode="auto">
          <a:xfrm>
            <a:off x="3163298" y="2420888"/>
            <a:ext cx="4928373" cy="2736304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endParaRPr lang="en-US" dirty="0">
              <a:solidFill>
                <a:schemeClr val="bg1"/>
              </a:solidFill>
              <a:cs typeface="Arial" pitchFamily="34" charset="0"/>
            </a:endParaRPr>
          </a:p>
          <a:p>
            <a:pPr algn="ctr" eaLnBrk="0" hangingPunct="0"/>
            <a:r>
              <a:rPr lang="en-US" dirty="0">
                <a:solidFill>
                  <a:schemeClr val="bg1"/>
                </a:solidFill>
                <a:cs typeface="Arial" pitchFamily="34" charset="0"/>
              </a:rPr>
              <a:t>The Development &amp; Application of a (general) Evaluation Methodology that can capture and measure the core goal(s) of the </a:t>
            </a:r>
            <a:r>
              <a:rPr lang="en-US" dirty="0" err="1">
                <a:solidFill>
                  <a:schemeClr val="bg1"/>
                </a:solidFill>
                <a:cs typeface="Arial" pitchFamily="34" charset="0"/>
              </a:rPr>
              <a:t>GaaP</a:t>
            </a:r>
            <a:r>
              <a:rPr lang="en-US" dirty="0">
                <a:solidFill>
                  <a:schemeClr val="bg1"/>
                </a:solidFill>
                <a:cs typeface="Arial" pitchFamily="34" charset="0"/>
              </a:rPr>
              <a:t> Method and be used to assess its effectiveness across several contexts.</a:t>
            </a:r>
          </a:p>
        </p:txBody>
      </p:sp>
      <p:sp>
        <p:nvSpPr>
          <p:cNvPr id="13" name="Pfeil nach rechts 66">
            <a:extLst>
              <a:ext uri="{FF2B5EF4-FFF2-40B4-BE49-F238E27FC236}">
                <a16:creationId xmlns:a16="http://schemas.microsoft.com/office/drawing/2014/main" id="{20B37333-4787-7822-7E65-504E767EE7E8}"/>
              </a:ext>
            </a:extLst>
          </p:cNvPr>
          <p:cNvSpPr/>
          <p:nvPr/>
        </p:nvSpPr>
        <p:spPr bwMode="auto">
          <a:xfrm>
            <a:off x="1127448" y="3182096"/>
            <a:ext cx="1745652" cy="1208509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r>
              <a:rPr lang="en-US" dirty="0">
                <a:solidFill>
                  <a:schemeClr val="tx1"/>
                </a:solidFill>
                <a:cs typeface="Arial" pitchFamily="34" charset="0"/>
              </a:rPr>
              <a:t>My aim:</a:t>
            </a:r>
          </a:p>
        </p:txBody>
      </p:sp>
      <p:grpSp>
        <p:nvGrpSpPr>
          <p:cNvPr id="15" name="Gruppieren 14">
            <a:extLst>
              <a:ext uri="{FF2B5EF4-FFF2-40B4-BE49-F238E27FC236}">
                <a16:creationId xmlns:a16="http://schemas.microsoft.com/office/drawing/2014/main" id="{AE133548-89A0-E537-AAC6-1F71AC8EFFE0}"/>
              </a:ext>
            </a:extLst>
          </p:cNvPr>
          <p:cNvGrpSpPr/>
          <p:nvPr/>
        </p:nvGrpSpPr>
        <p:grpSpPr>
          <a:xfrm>
            <a:off x="3988326" y="2492896"/>
            <a:ext cx="3278317" cy="576000"/>
            <a:chOff x="3969747" y="2432323"/>
            <a:chExt cx="3278317" cy="576000"/>
          </a:xfrm>
        </p:grpSpPr>
        <p:sp>
          <p:nvSpPr>
            <p:cNvPr id="8" name="Ellipse 7">
              <a:extLst>
                <a:ext uri="{FF2B5EF4-FFF2-40B4-BE49-F238E27FC236}">
                  <a16:creationId xmlns:a16="http://schemas.microsoft.com/office/drawing/2014/main" id="{59428605-7DB0-520D-5A1C-3E5CCD517EF0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969747" y="2432323"/>
              <a:ext cx="576000" cy="5760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de-DE" sz="800" dirty="0">
                  <a:solidFill>
                    <a:schemeClr val="tx1"/>
                  </a:solidFill>
                  <a:cs typeface="Arial" pitchFamily="34" charset="0"/>
                </a:rPr>
                <a:t>Goal 1</a:t>
              </a:r>
            </a:p>
          </p:txBody>
        </p:sp>
        <p:sp>
          <p:nvSpPr>
            <p:cNvPr id="9" name="Ellipse 8">
              <a:extLst>
                <a:ext uri="{FF2B5EF4-FFF2-40B4-BE49-F238E27FC236}">
                  <a16:creationId xmlns:a16="http://schemas.microsoft.com/office/drawing/2014/main" id="{D6C9B736-2977-5A38-D1DA-AAC74D1A5F81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870519" y="2432323"/>
              <a:ext cx="576000" cy="5760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400" dirty="0">
                  <a:solidFill>
                    <a:schemeClr val="tx1"/>
                  </a:solidFill>
                  <a:cs typeface="Arial" pitchFamily="34" charset="0"/>
                </a:rPr>
                <a:t>(Implicit)</a:t>
              </a:r>
              <a:endParaRPr lang="de-DE" sz="400" dirty="0">
                <a:solidFill>
                  <a:schemeClr val="tx1"/>
                </a:solidFill>
                <a:cs typeface="Arial" pitchFamily="34" charset="0"/>
              </a:endParaRPr>
            </a:p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de-DE" sz="800" dirty="0">
                  <a:solidFill>
                    <a:schemeClr val="tx1"/>
                  </a:solidFill>
                  <a:cs typeface="Arial" pitchFamily="34" charset="0"/>
                </a:rPr>
                <a:t>Goal 2</a:t>
              </a:r>
            </a:p>
          </p:txBody>
        </p:sp>
        <p:sp>
          <p:nvSpPr>
            <p:cNvPr id="10" name="Ellipse 9">
              <a:extLst>
                <a:ext uri="{FF2B5EF4-FFF2-40B4-BE49-F238E27FC236}">
                  <a16:creationId xmlns:a16="http://schemas.microsoft.com/office/drawing/2014/main" id="{1113F75A-7EFB-62B3-C192-13B35C265A7A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771291" y="2432323"/>
              <a:ext cx="576000" cy="5760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400" dirty="0">
                  <a:solidFill>
                    <a:schemeClr val="tx1"/>
                  </a:solidFill>
                  <a:cs typeface="Arial" pitchFamily="34" charset="0"/>
                </a:rPr>
                <a:t>(Implicit)</a:t>
              </a:r>
              <a:r>
                <a:rPr lang="de-DE" sz="400" dirty="0">
                  <a:solidFill>
                    <a:schemeClr val="tx1"/>
                  </a:solidFill>
                  <a:cs typeface="Arial" pitchFamily="34" charset="0"/>
                </a:rPr>
                <a:t> </a:t>
              </a:r>
              <a:r>
                <a:rPr lang="de-DE" sz="800" dirty="0">
                  <a:solidFill>
                    <a:schemeClr val="tx1"/>
                  </a:solidFill>
                  <a:cs typeface="Arial" pitchFamily="34" charset="0"/>
                </a:rPr>
                <a:t>Goal 3 </a:t>
              </a:r>
            </a:p>
          </p:txBody>
        </p:sp>
        <p:sp>
          <p:nvSpPr>
            <p:cNvPr id="14" name="Ellipse 13">
              <a:extLst>
                <a:ext uri="{FF2B5EF4-FFF2-40B4-BE49-F238E27FC236}">
                  <a16:creationId xmlns:a16="http://schemas.microsoft.com/office/drawing/2014/main" id="{1F237658-1207-299F-0A00-9B9FFE18DFDA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672064" y="2432323"/>
              <a:ext cx="576000" cy="5760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de-DE" sz="800" dirty="0">
                  <a:solidFill>
                    <a:schemeClr val="tx1"/>
                  </a:solidFill>
                  <a:cs typeface="Arial" pitchFamily="34" charset="0"/>
                </a:rPr>
                <a:t>Goal 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87583894"/>
      </p:ext>
    </p:extLst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Complication: Generally, DSR lacks a set of concrete methodologies &amp; concepts for the evaluation of such research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© sebis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21.10.22 Kickoff Efstratios Pahis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C9FAB-BDC1-47C0-A8BB-6E12A8205D33}" type="slidenum">
              <a:rPr lang="de-DE" smtClean="0"/>
              <a:pPr/>
              <a:t>34</a:t>
            </a:fld>
            <a:endParaRPr lang="de-DE" dirty="0"/>
          </a:p>
        </p:txBody>
      </p:sp>
      <p:sp>
        <p:nvSpPr>
          <p:cNvPr id="44" name="Rechteck 43">
            <a:extLst>
              <a:ext uri="{FF2B5EF4-FFF2-40B4-BE49-F238E27FC236}">
                <a16:creationId xmlns:a16="http://schemas.microsoft.com/office/drawing/2014/main" id="{B6B4EA33-3867-2606-FE52-04B938A667E9}"/>
              </a:ext>
            </a:extLst>
          </p:cNvPr>
          <p:cNvSpPr/>
          <p:nvPr/>
        </p:nvSpPr>
        <p:spPr bwMode="auto">
          <a:xfrm>
            <a:off x="5231904" y="1079028"/>
            <a:ext cx="6332873" cy="72008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r>
              <a:rPr lang="en-US" dirty="0">
                <a:solidFill>
                  <a:schemeClr val="bg1"/>
                </a:solidFill>
                <a:cs typeface="Arial" pitchFamily="34" charset="0"/>
              </a:rPr>
              <a:t>Example from DSR</a:t>
            </a:r>
          </a:p>
        </p:txBody>
      </p:sp>
      <p:grpSp>
        <p:nvGrpSpPr>
          <p:cNvPr id="152" name="Gruppieren 151">
            <a:extLst>
              <a:ext uri="{FF2B5EF4-FFF2-40B4-BE49-F238E27FC236}">
                <a16:creationId xmlns:a16="http://schemas.microsoft.com/office/drawing/2014/main" id="{D45FD23B-D2DA-766C-80B0-95BAABFFD5DE}"/>
              </a:ext>
            </a:extLst>
          </p:cNvPr>
          <p:cNvGrpSpPr/>
          <p:nvPr/>
        </p:nvGrpSpPr>
        <p:grpSpPr>
          <a:xfrm>
            <a:off x="477991" y="1070242"/>
            <a:ext cx="2739073" cy="5152159"/>
            <a:chOff x="791120" y="1176086"/>
            <a:chExt cx="2739073" cy="5152159"/>
          </a:xfrm>
        </p:grpSpPr>
        <p:sp>
          <p:nvSpPr>
            <p:cNvPr id="7" name="Rechteck 6">
              <a:extLst>
                <a:ext uri="{FF2B5EF4-FFF2-40B4-BE49-F238E27FC236}">
                  <a16:creationId xmlns:a16="http://schemas.microsoft.com/office/drawing/2014/main" id="{CCE603F8-4DC0-D660-7402-129A944D5C47}"/>
                </a:ext>
              </a:extLst>
            </p:cNvPr>
            <p:cNvSpPr/>
            <p:nvPr/>
          </p:nvSpPr>
          <p:spPr bwMode="auto">
            <a:xfrm>
              <a:off x="791120" y="1176086"/>
              <a:ext cx="2736304" cy="72008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0" hangingPunct="0"/>
              <a:r>
                <a:rPr lang="en-US" dirty="0">
                  <a:solidFill>
                    <a:schemeClr val="bg1"/>
                  </a:solidFill>
                  <a:cs typeface="Arial" pitchFamily="34" charset="0"/>
                </a:rPr>
                <a:t>Example from Empirical Research</a:t>
              </a:r>
            </a:p>
          </p:txBody>
        </p:sp>
        <p:pic>
          <p:nvPicPr>
            <p:cNvPr id="12" name="Grafik 11">
              <a:extLst>
                <a:ext uri="{FF2B5EF4-FFF2-40B4-BE49-F238E27FC236}">
                  <a16:creationId xmlns:a16="http://schemas.microsoft.com/office/drawing/2014/main" id="{9DC00E5A-02E9-0098-C755-146F6FA5C07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91120" y="2074894"/>
              <a:ext cx="936576" cy="936576"/>
            </a:xfrm>
            <a:prstGeom prst="rect">
              <a:avLst/>
            </a:prstGeom>
          </p:spPr>
        </p:pic>
        <p:pic>
          <p:nvPicPr>
            <p:cNvPr id="13" name="Grafik 12">
              <a:extLst>
                <a:ext uri="{FF2B5EF4-FFF2-40B4-BE49-F238E27FC236}">
                  <a16:creationId xmlns:a16="http://schemas.microsoft.com/office/drawing/2014/main" id="{02893685-96DF-BBE4-711B-F9F2D611815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590955" y="2129783"/>
              <a:ext cx="936576" cy="936576"/>
            </a:xfrm>
            <a:prstGeom prst="rect">
              <a:avLst/>
            </a:prstGeom>
          </p:spPr>
        </p:pic>
        <p:sp>
          <p:nvSpPr>
            <p:cNvPr id="15" name="Rechteck 14">
              <a:extLst>
                <a:ext uri="{FF2B5EF4-FFF2-40B4-BE49-F238E27FC236}">
                  <a16:creationId xmlns:a16="http://schemas.microsoft.com/office/drawing/2014/main" id="{FF04111D-32CB-D2F8-37D5-F02A2B7F05A1}"/>
                </a:ext>
              </a:extLst>
            </p:cNvPr>
            <p:cNvSpPr/>
            <p:nvPr/>
          </p:nvSpPr>
          <p:spPr bwMode="auto">
            <a:xfrm>
              <a:off x="793889" y="3467172"/>
              <a:ext cx="2736304" cy="479995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de-DE" dirty="0">
                  <a:solidFill>
                    <a:schemeClr val="tx1"/>
                  </a:solidFill>
                  <a:cs typeface="Arial" pitchFamily="34" charset="0"/>
                </a:rPr>
                <a:t>RQ: </a:t>
              </a:r>
              <a:r>
                <a:rPr lang="de-DE" dirty="0" err="1">
                  <a:solidFill>
                    <a:schemeClr val="tx1"/>
                  </a:solidFill>
                  <a:cs typeface="Arial" pitchFamily="34" charset="0"/>
                </a:rPr>
                <a:t>Difference</a:t>
              </a:r>
              <a:r>
                <a:rPr lang="de-DE" dirty="0">
                  <a:solidFill>
                    <a:schemeClr val="tx1"/>
                  </a:solidFill>
                  <a:cs typeface="Arial" pitchFamily="34" charset="0"/>
                </a:rPr>
                <a:t> in </a:t>
              </a:r>
              <a:r>
                <a:rPr lang="de-DE" dirty="0" err="1">
                  <a:solidFill>
                    <a:schemeClr val="tx1"/>
                  </a:solidFill>
                  <a:cs typeface="Arial" pitchFamily="34" charset="0"/>
                </a:rPr>
                <a:t>two</a:t>
              </a:r>
              <a:r>
                <a:rPr lang="de-DE" dirty="0">
                  <a:solidFill>
                    <a:schemeClr val="tx1"/>
                  </a:solidFill>
                  <a:cs typeface="Arial" pitchFamily="34" charset="0"/>
                </a:rPr>
                <a:t> </a:t>
              </a:r>
              <a:r>
                <a:rPr lang="de-DE" dirty="0" err="1">
                  <a:solidFill>
                    <a:schemeClr val="tx1"/>
                  </a:solidFill>
                  <a:cs typeface="Arial" pitchFamily="34" charset="0"/>
                </a:rPr>
                <a:t>samples</a:t>
              </a:r>
              <a:endParaRPr lang="de-DE" dirty="0">
                <a:solidFill>
                  <a:schemeClr val="tx1"/>
                </a:solidFill>
                <a:cs typeface="Arial" pitchFamily="34" charset="0"/>
              </a:endParaRPr>
            </a:p>
          </p:txBody>
        </p:sp>
        <p:cxnSp>
          <p:nvCxnSpPr>
            <p:cNvPr id="25" name="Gerade Verbindung mit Pfeil 24">
              <a:extLst>
                <a:ext uri="{FF2B5EF4-FFF2-40B4-BE49-F238E27FC236}">
                  <a16:creationId xmlns:a16="http://schemas.microsoft.com/office/drawing/2014/main" id="{D0701AA7-7E6A-8834-54AF-7B512B0FAB51}"/>
                </a:ext>
              </a:extLst>
            </p:cNvPr>
            <p:cNvCxnSpPr>
              <a:cxnSpLocks/>
              <a:stCxn id="12" idx="2"/>
              <a:endCxn id="15" idx="0"/>
            </p:cNvCxnSpPr>
            <p:nvPr/>
          </p:nvCxnSpPr>
          <p:spPr bwMode="auto">
            <a:xfrm>
              <a:off x="1259408" y="3011470"/>
              <a:ext cx="902633" cy="455702"/>
            </a:xfrm>
            <a:prstGeom prst="straightConnector1">
              <a:avLst/>
            </a:prstGeom>
            <a:ln>
              <a:headEnd type="none" w="med" len="med"/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Gerade Verbindung mit Pfeil 25">
              <a:extLst>
                <a:ext uri="{FF2B5EF4-FFF2-40B4-BE49-F238E27FC236}">
                  <a16:creationId xmlns:a16="http://schemas.microsoft.com/office/drawing/2014/main" id="{B64CCB5B-8B11-E465-88C1-41D78DDC80B9}"/>
                </a:ext>
              </a:extLst>
            </p:cNvPr>
            <p:cNvCxnSpPr>
              <a:cxnSpLocks/>
              <a:stCxn id="13" idx="2"/>
              <a:endCxn id="15" idx="0"/>
            </p:cNvCxnSpPr>
            <p:nvPr/>
          </p:nvCxnSpPr>
          <p:spPr bwMode="auto">
            <a:xfrm flipH="1">
              <a:off x="2162041" y="3066359"/>
              <a:ext cx="897202" cy="400813"/>
            </a:xfrm>
            <a:prstGeom prst="straightConnector1">
              <a:avLst/>
            </a:prstGeom>
            <a:ln>
              <a:headEnd type="none" w="med" len="med"/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Gerade Verbindung mit Pfeil 29">
              <a:extLst>
                <a:ext uri="{FF2B5EF4-FFF2-40B4-BE49-F238E27FC236}">
                  <a16:creationId xmlns:a16="http://schemas.microsoft.com/office/drawing/2014/main" id="{03FB7FC3-BE6A-ADE6-B3B9-D51E6D623C98}"/>
                </a:ext>
              </a:extLst>
            </p:cNvPr>
            <p:cNvCxnSpPr>
              <a:cxnSpLocks/>
              <a:stCxn id="15" idx="2"/>
              <a:endCxn id="60" idx="0"/>
            </p:cNvCxnSpPr>
            <p:nvPr/>
          </p:nvCxnSpPr>
          <p:spPr bwMode="auto">
            <a:xfrm flipH="1">
              <a:off x="2159272" y="3947167"/>
              <a:ext cx="2769" cy="239997"/>
            </a:xfrm>
            <a:prstGeom prst="straightConnector1">
              <a:avLst/>
            </a:prstGeom>
            <a:ln>
              <a:headEnd type="none" w="med" len="med"/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38" name="Textfeld 37">
              <a:extLst>
                <a:ext uri="{FF2B5EF4-FFF2-40B4-BE49-F238E27FC236}">
                  <a16:creationId xmlns:a16="http://schemas.microsoft.com/office/drawing/2014/main" id="{2FD580C7-02EF-B79D-AA80-2ECED9C346C7}"/>
                </a:ext>
              </a:extLst>
            </p:cNvPr>
            <p:cNvSpPr txBox="1"/>
            <p:nvPr/>
          </p:nvSpPr>
          <p:spPr>
            <a:xfrm>
              <a:off x="1439196" y="5681914"/>
              <a:ext cx="1440152" cy="64633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de-DE" dirty="0" err="1">
                  <a:latin typeface="Arial" pitchFamily="34" charset="0"/>
                </a:rPr>
                <a:t>Two-Paired</a:t>
              </a:r>
              <a:r>
                <a:rPr lang="de-DE" dirty="0">
                  <a:latin typeface="Arial" pitchFamily="34" charset="0"/>
                </a:rPr>
                <a:t> t-Test</a:t>
              </a:r>
            </a:p>
          </p:txBody>
        </p:sp>
        <p:sp>
          <p:nvSpPr>
            <p:cNvPr id="60" name="Rechteck 59">
              <a:extLst>
                <a:ext uri="{FF2B5EF4-FFF2-40B4-BE49-F238E27FC236}">
                  <a16:creationId xmlns:a16="http://schemas.microsoft.com/office/drawing/2014/main" id="{5FF2EAD7-9D30-6396-DA99-A2578BADFB74}"/>
                </a:ext>
              </a:extLst>
            </p:cNvPr>
            <p:cNvSpPr/>
            <p:nvPr/>
          </p:nvSpPr>
          <p:spPr bwMode="auto">
            <a:xfrm>
              <a:off x="791120" y="4187164"/>
              <a:ext cx="2736304" cy="479995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de-DE" dirty="0">
                  <a:solidFill>
                    <a:schemeClr val="tx1"/>
                  </a:solidFill>
                  <a:cs typeface="Arial" pitchFamily="34" charset="0"/>
                </a:rPr>
                <a:t>Hypothesis</a:t>
              </a:r>
            </a:p>
          </p:txBody>
        </p:sp>
        <p:cxnSp>
          <p:nvCxnSpPr>
            <p:cNvPr id="67" name="Gerade Verbindung mit Pfeil 66">
              <a:extLst>
                <a:ext uri="{FF2B5EF4-FFF2-40B4-BE49-F238E27FC236}">
                  <a16:creationId xmlns:a16="http://schemas.microsoft.com/office/drawing/2014/main" id="{27D1BFF5-AD4C-BEBF-DE82-7FBA4CCE7B3B}"/>
                </a:ext>
              </a:extLst>
            </p:cNvPr>
            <p:cNvCxnSpPr>
              <a:cxnSpLocks/>
              <a:stCxn id="60" idx="2"/>
            </p:cNvCxnSpPr>
            <p:nvPr/>
          </p:nvCxnSpPr>
          <p:spPr bwMode="auto">
            <a:xfrm>
              <a:off x="2159272" y="4667159"/>
              <a:ext cx="0" cy="366469"/>
            </a:xfrm>
            <a:prstGeom prst="straightConnector1">
              <a:avLst/>
            </a:prstGeom>
            <a:ln>
              <a:headEnd type="none" w="med" len="med"/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70" name="Rechteck 69">
              <a:extLst>
                <a:ext uri="{FF2B5EF4-FFF2-40B4-BE49-F238E27FC236}">
                  <a16:creationId xmlns:a16="http://schemas.microsoft.com/office/drawing/2014/main" id="{F445660E-5EC1-A438-1FD4-D1CBA0C09093}"/>
                </a:ext>
              </a:extLst>
            </p:cNvPr>
            <p:cNvSpPr/>
            <p:nvPr/>
          </p:nvSpPr>
          <p:spPr bwMode="auto">
            <a:xfrm>
              <a:off x="791120" y="4910989"/>
              <a:ext cx="2736304" cy="479995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de-DE" dirty="0">
                  <a:solidFill>
                    <a:schemeClr val="tx1"/>
                  </a:solidFill>
                  <a:cs typeface="Arial" pitchFamily="34" charset="0"/>
                </a:rPr>
                <a:t>Evaluation </a:t>
              </a:r>
              <a:r>
                <a:rPr lang="de-DE" dirty="0" err="1">
                  <a:solidFill>
                    <a:schemeClr val="tx1"/>
                  </a:solidFill>
                  <a:cs typeface="Arial" pitchFamily="34" charset="0"/>
                </a:rPr>
                <a:t>alpha</a:t>
              </a:r>
              <a:r>
                <a:rPr lang="de-DE" dirty="0">
                  <a:solidFill>
                    <a:schemeClr val="tx1"/>
                  </a:solidFill>
                  <a:cs typeface="Arial" pitchFamily="34" charset="0"/>
                </a:rPr>
                <a:t>/</a:t>
              </a:r>
              <a:r>
                <a:rPr lang="de-DE" dirty="0" err="1">
                  <a:solidFill>
                    <a:schemeClr val="tx1"/>
                  </a:solidFill>
                  <a:cs typeface="Arial" pitchFamily="34" charset="0"/>
                </a:rPr>
                <a:t>beta</a:t>
              </a:r>
              <a:r>
                <a:rPr lang="de-DE" dirty="0">
                  <a:solidFill>
                    <a:schemeClr val="tx1"/>
                  </a:solidFill>
                  <a:cs typeface="Arial" pitchFamily="34" charset="0"/>
                </a:rPr>
                <a:t> </a:t>
              </a:r>
              <a:r>
                <a:rPr lang="de-DE" dirty="0" err="1">
                  <a:solidFill>
                    <a:schemeClr val="tx1"/>
                  </a:solidFill>
                  <a:cs typeface="Arial" pitchFamily="34" charset="0"/>
                </a:rPr>
                <a:t>error</a:t>
              </a:r>
              <a:endParaRPr lang="de-DE" dirty="0">
                <a:solidFill>
                  <a:schemeClr val="tx1"/>
                </a:solidFill>
                <a:cs typeface="Arial" pitchFamily="34" charset="0"/>
              </a:endParaRPr>
            </a:p>
          </p:txBody>
        </p:sp>
        <p:cxnSp>
          <p:nvCxnSpPr>
            <p:cNvPr id="71" name="Gerade Verbindung mit Pfeil 70">
              <a:extLst>
                <a:ext uri="{FF2B5EF4-FFF2-40B4-BE49-F238E27FC236}">
                  <a16:creationId xmlns:a16="http://schemas.microsoft.com/office/drawing/2014/main" id="{09402246-62B5-2950-E2C1-A452F9236C17}"/>
                </a:ext>
              </a:extLst>
            </p:cNvPr>
            <p:cNvCxnSpPr>
              <a:cxnSpLocks/>
              <a:stCxn id="70" idx="2"/>
              <a:endCxn id="38" idx="0"/>
            </p:cNvCxnSpPr>
            <p:nvPr/>
          </p:nvCxnSpPr>
          <p:spPr bwMode="auto">
            <a:xfrm>
              <a:off x="2159272" y="5390984"/>
              <a:ext cx="0" cy="290930"/>
            </a:xfrm>
            <a:prstGeom prst="straightConnector1">
              <a:avLst/>
            </a:prstGeom>
            <a:ln>
              <a:headEnd type="none" w="med" len="med"/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47" name="Gruppieren 146">
            <a:extLst>
              <a:ext uri="{FF2B5EF4-FFF2-40B4-BE49-F238E27FC236}">
                <a16:creationId xmlns:a16="http://schemas.microsoft.com/office/drawing/2014/main" id="{5AB22D9B-3918-30CC-0816-005B6C177CD5}"/>
              </a:ext>
            </a:extLst>
          </p:cNvPr>
          <p:cNvGrpSpPr/>
          <p:nvPr/>
        </p:nvGrpSpPr>
        <p:grpSpPr>
          <a:xfrm>
            <a:off x="5229135" y="2027651"/>
            <a:ext cx="6332873" cy="1513445"/>
            <a:chOff x="5616692" y="2074894"/>
            <a:chExt cx="4479609" cy="1513445"/>
          </a:xfrm>
        </p:grpSpPr>
        <p:cxnSp>
          <p:nvCxnSpPr>
            <p:cNvPr id="98" name="Gerade Verbindung mit Pfeil 97">
              <a:extLst>
                <a:ext uri="{FF2B5EF4-FFF2-40B4-BE49-F238E27FC236}">
                  <a16:creationId xmlns:a16="http://schemas.microsoft.com/office/drawing/2014/main" id="{82249253-9CA4-B57D-6DDB-A3687C52D9F1}"/>
                </a:ext>
              </a:extLst>
            </p:cNvPr>
            <p:cNvCxnSpPr>
              <a:cxnSpLocks/>
              <a:endCxn id="89" idx="0"/>
            </p:cNvCxnSpPr>
            <p:nvPr/>
          </p:nvCxnSpPr>
          <p:spPr bwMode="auto">
            <a:xfrm>
              <a:off x="8720185" y="2554888"/>
              <a:ext cx="280883" cy="596134"/>
            </a:xfrm>
            <a:prstGeom prst="straightConnector1">
              <a:avLst/>
            </a:prstGeom>
            <a:ln>
              <a:headEnd type="none" w="med" len="med"/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01" name="Gerade Verbindung mit Pfeil 100">
              <a:extLst>
                <a:ext uri="{FF2B5EF4-FFF2-40B4-BE49-F238E27FC236}">
                  <a16:creationId xmlns:a16="http://schemas.microsoft.com/office/drawing/2014/main" id="{1114BD22-05DA-02AF-0E14-6E88D828C9BF}"/>
                </a:ext>
              </a:extLst>
            </p:cNvPr>
            <p:cNvCxnSpPr>
              <a:cxnSpLocks/>
              <a:endCxn id="88" idx="7"/>
            </p:cNvCxnSpPr>
            <p:nvPr/>
          </p:nvCxnSpPr>
          <p:spPr bwMode="auto">
            <a:xfrm flipH="1">
              <a:off x="7993149" y="2554888"/>
              <a:ext cx="727035" cy="786838"/>
            </a:xfrm>
            <a:prstGeom prst="straightConnector1">
              <a:avLst/>
            </a:prstGeom>
            <a:ln>
              <a:headEnd type="none" w="med" len="med"/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78" name="Rechteck 77">
              <a:extLst>
                <a:ext uri="{FF2B5EF4-FFF2-40B4-BE49-F238E27FC236}">
                  <a16:creationId xmlns:a16="http://schemas.microsoft.com/office/drawing/2014/main" id="{AA93B769-57AC-6A05-5200-3C199308081E}"/>
                </a:ext>
              </a:extLst>
            </p:cNvPr>
            <p:cNvSpPr/>
            <p:nvPr/>
          </p:nvSpPr>
          <p:spPr bwMode="auto">
            <a:xfrm>
              <a:off x="5616693" y="2074894"/>
              <a:ext cx="4479608" cy="479995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de-DE" dirty="0" err="1">
                  <a:solidFill>
                    <a:schemeClr val="tx1"/>
                  </a:solidFill>
                  <a:cs typeface="Arial" pitchFamily="34" charset="0"/>
                </a:rPr>
                <a:t>Artifact</a:t>
              </a:r>
              <a:r>
                <a:rPr lang="de-DE" dirty="0">
                  <a:solidFill>
                    <a:schemeClr val="tx1"/>
                  </a:solidFill>
                  <a:cs typeface="Arial" pitchFamily="34" charset="0"/>
                </a:rPr>
                <a:t> Generation: </a:t>
              </a:r>
              <a:r>
                <a:rPr lang="de-DE" dirty="0" err="1">
                  <a:solidFill>
                    <a:schemeClr val="tx1"/>
                  </a:solidFill>
                  <a:cs typeface="Arial" pitchFamily="34" charset="0"/>
                </a:rPr>
                <a:t>Construct</a:t>
              </a:r>
              <a:r>
                <a:rPr lang="de-DE" dirty="0">
                  <a:solidFill>
                    <a:schemeClr val="tx1"/>
                  </a:solidFill>
                  <a:cs typeface="Arial" pitchFamily="34" charset="0"/>
                </a:rPr>
                <a:t>, Model, </a:t>
              </a:r>
              <a:r>
                <a:rPr lang="de-DE" b="1" dirty="0">
                  <a:solidFill>
                    <a:schemeClr val="tx1"/>
                  </a:solidFill>
                  <a:cs typeface="Arial" pitchFamily="34" charset="0"/>
                </a:rPr>
                <a:t>Method</a:t>
              </a:r>
              <a:r>
                <a:rPr lang="de-DE" dirty="0">
                  <a:solidFill>
                    <a:schemeClr val="tx1"/>
                  </a:solidFill>
                  <a:cs typeface="Arial" pitchFamily="34" charset="0"/>
                </a:rPr>
                <a:t>, </a:t>
              </a:r>
              <a:r>
                <a:rPr lang="de-DE" dirty="0" err="1">
                  <a:solidFill>
                    <a:schemeClr val="tx1"/>
                  </a:solidFill>
                  <a:cs typeface="Arial" pitchFamily="34" charset="0"/>
                </a:rPr>
                <a:t>Instatiation</a:t>
              </a:r>
              <a:r>
                <a:rPr lang="de-DE" dirty="0">
                  <a:solidFill>
                    <a:schemeClr val="tx1"/>
                  </a:solidFill>
                  <a:cs typeface="Arial" pitchFamily="34" charset="0"/>
                </a:rPr>
                <a:t> </a:t>
              </a:r>
            </a:p>
          </p:txBody>
        </p:sp>
        <p:sp>
          <p:nvSpPr>
            <p:cNvPr id="80" name="Ellipse 79">
              <a:extLst>
                <a:ext uri="{FF2B5EF4-FFF2-40B4-BE49-F238E27FC236}">
                  <a16:creationId xmlns:a16="http://schemas.microsoft.com/office/drawing/2014/main" id="{65E15463-BD92-3ACA-F912-888D1FBCBF6A}"/>
                </a:ext>
              </a:extLst>
            </p:cNvPr>
            <p:cNvSpPr/>
            <p:nvPr/>
          </p:nvSpPr>
          <p:spPr bwMode="auto">
            <a:xfrm>
              <a:off x="5616692" y="3010490"/>
              <a:ext cx="1426232" cy="288925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de-DE" sz="1200" dirty="0" err="1">
                  <a:solidFill>
                    <a:schemeClr val="tx1"/>
                  </a:solidFill>
                  <a:cs typeface="Arial" pitchFamily="34" charset="0"/>
                </a:rPr>
                <a:t>algorithm</a:t>
              </a:r>
              <a:endParaRPr lang="de-DE" sz="1200" dirty="0">
                <a:solidFill>
                  <a:schemeClr val="tx1"/>
                </a:solidFill>
                <a:cs typeface="Arial" pitchFamily="34" charset="0"/>
              </a:endParaRPr>
            </a:p>
          </p:txBody>
        </p:sp>
        <p:cxnSp>
          <p:nvCxnSpPr>
            <p:cNvPr id="81" name="Gerade Verbindung mit Pfeil 80">
              <a:extLst>
                <a:ext uri="{FF2B5EF4-FFF2-40B4-BE49-F238E27FC236}">
                  <a16:creationId xmlns:a16="http://schemas.microsoft.com/office/drawing/2014/main" id="{1946C02B-DD11-A81D-A88B-B4801E0B9D3C}"/>
                </a:ext>
              </a:extLst>
            </p:cNvPr>
            <p:cNvCxnSpPr>
              <a:cxnSpLocks/>
              <a:endCxn id="80" idx="0"/>
            </p:cNvCxnSpPr>
            <p:nvPr/>
          </p:nvCxnSpPr>
          <p:spPr bwMode="auto">
            <a:xfrm flipH="1">
              <a:off x="6329808" y="2554888"/>
              <a:ext cx="2432413" cy="455602"/>
            </a:xfrm>
            <a:prstGeom prst="straightConnector1">
              <a:avLst/>
            </a:prstGeom>
            <a:ln>
              <a:headEnd type="none" w="med" len="med"/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85" name="Ellipse 84">
              <a:extLst>
                <a:ext uri="{FF2B5EF4-FFF2-40B4-BE49-F238E27FC236}">
                  <a16:creationId xmlns:a16="http://schemas.microsoft.com/office/drawing/2014/main" id="{D7BFEA35-4797-6C62-5E2F-D688D5A34811}"/>
                </a:ext>
              </a:extLst>
            </p:cNvPr>
            <p:cNvSpPr/>
            <p:nvPr/>
          </p:nvSpPr>
          <p:spPr bwMode="auto">
            <a:xfrm>
              <a:off x="7056852" y="2782689"/>
              <a:ext cx="1426232" cy="288925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de-DE" sz="1200" dirty="0" err="1">
                  <a:solidFill>
                    <a:schemeClr val="tx1"/>
                  </a:solidFill>
                  <a:cs typeface="Arial" pitchFamily="34" charset="0"/>
                </a:rPr>
                <a:t>framework</a:t>
              </a:r>
              <a:endParaRPr lang="de-DE" sz="1200" dirty="0">
                <a:solidFill>
                  <a:schemeClr val="tx1"/>
                </a:solidFill>
                <a:cs typeface="Arial" pitchFamily="34" charset="0"/>
              </a:endParaRPr>
            </a:p>
          </p:txBody>
        </p:sp>
        <p:sp>
          <p:nvSpPr>
            <p:cNvPr id="87" name="Ellipse 86">
              <a:extLst>
                <a:ext uri="{FF2B5EF4-FFF2-40B4-BE49-F238E27FC236}">
                  <a16:creationId xmlns:a16="http://schemas.microsoft.com/office/drawing/2014/main" id="{7E79023D-3DF9-E1EC-DED2-9DA6A82D6689}"/>
                </a:ext>
              </a:extLst>
            </p:cNvPr>
            <p:cNvSpPr/>
            <p:nvPr/>
          </p:nvSpPr>
          <p:spPr bwMode="auto">
            <a:xfrm>
              <a:off x="8670068" y="2744487"/>
              <a:ext cx="1426232" cy="288925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de-DE" sz="1200" dirty="0" err="1">
                  <a:solidFill>
                    <a:schemeClr val="tx1"/>
                  </a:solidFill>
                  <a:cs typeface="Arial" pitchFamily="34" charset="0"/>
                </a:rPr>
                <a:t>approach</a:t>
              </a:r>
              <a:endParaRPr lang="de-DE" sz="1200" dirty="0">
                <a:solidFill>
                  <a:schemeClr val="tx1"/>
                </a:solidFill>
                <a:cs typeface="Arial" pitchFamily="34" charset="0"/>
              </a:endParaRPr>
            </a:p>
          </p:txBody>
        </p:sp>
        <p:sp>
          <p:nvSpPr>
            <p:cNvPr id="88" name="Ellipse 87">
              <a:extLst>
                <a:ext uri="{FF2B5EF4-FFF2-40B4-BE49-F238E27FC236}">
                  <a16:creationId xmlns:a16="http://schemas.microsoft.com/office/drawing/2014/main" id="{9B2704BF-8106-46D8-9B5E-E4C126692CE2}"/>
                </a:ext>
              </a:extLst>
            </p:cNvPr>
            <p:cNvSpPr/>
            <p:nvPr/>
          </p:nvSpPr>
          <p:spPr bwMode="auto">
            <a:xfrm>
              <a:off x="6775784" y="3299414"/>
              <a:ext cx="1426232" cy="288925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de-DE" sz="1200" dirty="0" err="1">
                  <a:solidFill>
                    <a:schemeClr val="tx1"/>
                  </a:solidFill>
                  <a:cs typeface="Arial" pitchFamily="34" charset="0"/>
                </a:rPr>
                <a:t>process</a:t>
              </a:r>
              <a:endParaRPr lang="de-DE" sz="1200" dirty="0">
                <a:solidFill>
                  <a:schemeClr val="tx1"/>
                </a:solidFill>
                <a:cs typeface="Arial" pitchFamily="34" charset="0"/>
              </a:endParaRPr>
            </a:p>
          </p:txBody>
        </p:sp>
        <p:sp>
          <p:nvSpPr>
            <p:cNvPr id="89" name="Ellipse 88">
              <a:extLst>
                <a:ext uri="{FF2B5EF4-FFF2-40B4-BE49-F238E27FC236}">
                  <a16:creationId xmlns:a16="http://schemas.microsoft.com/office/drawing/2014/main" id="{948AA335-5A0E-3C1D-2F74-6381BB05765E}"/>
                </a:ext>
              </a:extLst>
            </p:cNvPr>
            <p:cNvSpPr/>
            <p:nvPr/>
          </p:nvSpPr>
          <p:spPr bwMode="auto">
            <a:xfrm>
              <a:off x="8287952" y="3151022"/>
              <a:ext cx="1426232" cy="288925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de-DE" sz="1200" dirty="0" err="1">
                  <a:solidFill>
                    <a:schemeClr val="tx1"/>
                  </a:solidFill>
                  <a:cs typeface="Arial" pitchFamily="34" charset="0"/>
                </a:rPr>
                <a:t>mechanism</a:t>
              </a:r>
              <a:endParaRPr lang="de-DE" sz="1200" dirty="0">
                <a:solidFill>
                  <a:schemeClr val="tx1"/>
                </a:solidFill>
                <a:cs typeface="Arial" pitchFamily="34" charset="0"/>
              </a:endParaRPr>
            </a:p>
          </p:txBody>
        </p:sp>
        <p:cxnSp>
          <p:nvCxnSpPr>
            <p:cNvPr id="91" name="Gerade Verbindung mit Pfeil 90">
              <a:extLst>
                <a:ext uri="{FF2B5EF4-FFF2-40B4-BE49-F238E27FC236}">
                  <a16:creationId xmlns:a16="http://schemas.microsoft.com/office/drawing/2014/main" id="{560681C1-659B-50A7-3969-9B24F4DA00F5}"/>
                </a:ext>
              </a:extLst>
            </p:cNvPr>
            <p:cNvCxnSpPr>
              <a:cxnSpLocks/>
              <a:endCxn id="85" idx="7"/>
            </p:cNvCxnSpPr>
            <p:nvPr/>
          </p:nvCxnSpPr>
          <p:spPr bwMode="auto">
            <a:xfrm flipH="1">
              <a:off x="8274217" y="2554888"/>
              <a:ext cx="474075" cy="270113"/>
            </a:xfrm>
            <a:prstGeom prst="straightConnector1">
              <a:avLst/>
            </a:prstGeom>
            <a:ln>
              <a:headEnd type="none" w="med" len="med"/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95" name="Gerade Verbindung mit Pfeil 94">
              <a:extLst>
                <a:ext uri="{FF2B5EF4-FFF2-40B4-BE49-F238E27FC236}">
                  <a16:creationId xmlns:a16="http://schemas.microsoft.com/office/drawing/2014/main" id="{F62D6B16-2234-958B-36A6-2D5E6642FEAD}"/>
                </a:ext>
              </a:extLst>
            </p:cNvPr>
            <p:cNvCxnSpPr>
              <a:cxnSpLocks/>
              <a:endCxn id="87" idx="0"/>
            </p:cNvCxnSpPr>
            <p:nvPr/>
          </p:nvCxnSpPr>
          <p:spPr bwMode="auto">
            <a:xfrm>
              <a:off x="8720184" y="2554888"/>
              <a:ext cx="663000" cy="189599"/>
            </a:xfrm>
            <a:prstGeom prst="straightConnector1">
              <a:avLst/>
            </a:prstGeom>
            <a:ln>
              <a:headEnd type="none" w="med" len="med"/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05" name="Rechteck 104">
            <a:extLst>
              <a:ext uri="{FF2B5EF4-FFF2-40B4-BE49-F238E27FC236}">
                <a16:creationId xmlns:a16="http://schemas.microsoft.com/office/drawing/2014/main" id="{D1050560-04D1-CFCC-4FCC-8BC6C7B87C75}"/>
              </a:ext>
            </a:extLst>
          </p:cNvPr>
          <p:cNvSpPr/>
          <p:nvPr/>
        </p:nvSpPr>
        <p:spPr bwMode="auto">
          <a:xfrm>
            <a:off x="5232073" y="3984780"/>
            <a:ext cx="1908675" cy="1460444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dirty="0">
                <a:solidFill>
                  <a:schemeClr val="tx1"/>
                </a:solidFill>
                <a:cs typeface="Arial" pitchFamily="34" charset="0"/>
              </a:rPr>
              <a:t>Match Patterns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1200" dirty="0">
                <a:solidFill>
                  <a:schemeClr val="tx1"/>
                </a:solidFill>
                <a:cs typeface="Arial" pitchFamily="34" charset="0"/>
              </a:rPr>
              <a:t>e.g.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1200" dirty="0">
                <a:solidFill>
                  <a:schemeClr val="tx1"/>
                </a:solidFill>
                <a:cs typeface="Arial" pitchFamily="34" charset="0"/>
              </a:rPr>
              <a:t>Method * Analytical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1200" dirty="0">
                <a:solidFill>
                  <a:schemeClr val="tx1"/>
                </a:solidFill>
                <a:cs typeface="Arial" pitchFamily="34" charset="0"/>
              </a:rPr>
              <a:t>Method * </a:t>
            </a:r>
            <a:r>
              <a:rPr lang="de-DE" sz="1200" dirty="0" err="1">
                <a:solidFill>
                  <a:schemeClr val="tx1"/>
                </a:solidFill>
                <a:cs typeface="Arial" pitchFamily="34" charset="0"/>
              </a:rPr>
              <a:t>Testing</a:t>
            </a:r>
            <a:endParaRPr lang="de-DE" sz="1200" dirty="0">
              <a:solidFill>
                <a:schemeClr val="tx1"/>
              </a:solidFill>
              <a:cs typeface="Arial" pitchFamily="34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1200" dirty="0">
                <a:solidFill>
                  <a:schemeClr val="tx1"/>
                </a:solidFill>
                <a:cs typeface="Arial" pitchFamily="34" charset="0"/>
              </a:rPr>
              <a:t>Method * </a:t>
            </a:r>
            <a:r>
              <a:rPr lang="de-DE" sz="1200" dirty="0" err="1">
                <a:solidFill>
                  <a:schemeClr val="tx1"/>
                </a:solidFill>
                <a:cs typeface="Arial" pitchFamily="34" charset="0"/>
              </a:rPr>
              <a:t>Observational</a:t>
            </a:r>
            <a:endParaRPr lang="de-DE" sz="1200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106" name="Rechteck 105">
            <a:extLst>
              <a:ext uri="{FF2B5EF4-FFF2-40B4-BE49-F238E27FC236}">
                <a16:creationId xmlns:a16="http://schemas.microsoft.com/office/drawing/2014/main" id="{CDF77ECD-C34A-B09A-704F-31EC47ABF332}"/>
              </a:ext>
            </a:extLst>
          </p:cNvPr>
          <p:cNvSpPr/>
          <p:nvPr/>
        </p:nvSpPr>
        <p:spPr bwMode="auto">
          <a:xfrm>
            <a:off x="7250475" y="4004658"/>
            <a:ext cx="2213626" cy="144016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dirty="0">
                <a:solidFill>
                  <a:schemeClr val="tx1"/>
                </a:solidFill>
                <a:cs typeface="Arial" pitchFamily="34" charset="0"/>
              </a:rPr>
              <a:t>FEDS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1200" dirty="0">
                <a:solidFill>
                  <a:schemeClr val="tx1"/>
                </a:solidFill>
                <a:cs typeface="Arial" pitchFamily="34" charset="0"/>
              </a:rPr>
              <a:t>different </a:t>
            </a:r>
            <a:r>
              <a:rPr lang="de-DE" sz="1200" dirty="0" err="1">
                <a:solidFill>
                  <a:schemeClr val="tx1"/>
                </a:solidFill>
                <a:cs typeface="Arial" pitchFamily="34" charset="0"/>
              </a:rPr>
              <a:t>evaluation</a:t>
            </a:r>
            <a:r>
              <a:rPr lang="de-DE" sz="1200" dirty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de-DE" sz="1200" dirty="0" err="1">
                <a:solidFill>
                  <a:schemeClr val="tx1"/>
                </a:solidFill>
                <a:cs typeface="Arial" pitchFamily="34" charset="0"/>
              </a:rPr>
              <a:t>strategies</a:t>
            </a:r>
            <a:r>
              <a:rPr lang="de-DE" sz="1200" dirty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de-DE" sz="1200" dirty="0" err="1">
                <a:solidFill>
                  <a:schemeClr val="tx1"/>
                </a:solidFill>
                <a:cs typeface="Arial" pitchFamily="34" charset="0"/>
              </a:rPr>
              <a:t>based</a:t>
            </a:r>
            <a:r>
              <a:rPr lang="de-DE" sz="1200" dirty="0">
                <a:solidFill>
                  <a:schemeClr val="tx1"/>
                </a:solidFill>
                <a:cs typeface="Arial" pitchFamily="34" charset="0"/>
              </a:rPr>
              <a:t> on </a:t>
            </a:r>
            <a:r>
              <a:rPr lang="de-DE" sz="1200" dirty="0" err="1">
                <a:solidFill>
                  <a:schemeClr val="tx1"/>
                </a:solidFill>
                <a:cs typeface="Arial" pitchFamily="34" charset="0"/>
              </a:rPr>
              <a:t>context</a:t>
            </a:r>
            <a:r>
              <a:rPr lang="de-DE" sz="1200" dirty="0">
                <a:solidFill>
                  <a:schemeClr val="tx1"/>
                </a:solidFill>
                <a:cs typeface="Arial" pitchFamily="34" charset="0"/>
              </a:rPr>
              <a:t>,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1200" dirty="0">
                <a:solidFill>
                  <a:schemeClr val="tx1"/>
                </a:solidFill>
                <a:cs typeface="Arial" pitchFamily="34" charset="0"/>
              </a:rPr>
              <a:t>e.g., Human Risk &amp; </a:t>
            </a:r>
            <a:r>
              <a:rPr lang="de-DE" sz="1200" dirty="0" err="1">
                <a:solidFill>
                  <a:schemeClr val="tx1"/>
                </a:solidFill>
                <a:cs typeface="Arial" pitchFamily="34" charset="0"/>
              </a:rPr>
              <a:t>Effectiveness</a:t>
            </a:r>
            <a:r>
              <a:rPr lang="de-DE" sz="1200" dirty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de-DE" sz="1200" dirty="0">
                <a:solidFill>
                  <a:schemeClr val="tx1"/>
                </a:solidFill>
                <a:cs typeface="Arial" pitchFamily="34" charset="0"/>
                <a:sym typeface="Wingdings" panose="05000000000000000000" pitchFamily="2" charset="2"/>
              </a:rPr>
              <a:t> </a:t>
            </a:r>
            <a:r>
              <a:rPr lang="de-DE" sz="1200" dirty="0" err="1">
                <a:solidFill>
                  <a:schemeClr val="tx1"/>
                </a:solidFill>
                <a:cs typeface="Arial" pitchFamily="34" charset="0"/>
                <a:sym typeface="Wingdings" panose="05000000000000000000" pitchFamily="2" charset="2"/>
              </a:rPr>
              <a:t>start</a:t>
            </a:r>
            <a:r>
              <a:rPr lang="de-DE" sz="1200" dirty="0">
                <a:solidFill>
                  <a:schemeClr val="tx1"/>
                </a:solidFill>
                <a:cs typeface="Arial" pitchFamily="34" charset="0"/>
                <a:sym typeface="Wingdings" panose="05000000000000000000" pitchFamily="2" charset="2"/>
              </a:rPr>
              <a:t> </a:t>
            </a:r>
            <a:r>
              <a:rPr lang="de-DE" sz="1200" dirty="0" err="1">
                <a:solidFill>
                  <a:schemeClr val="tx1"/>
                </a:solidFill>
                <a:cs typeface="Arial" pitchFamily="34" charset="0"/>
                <a:sym typeface="Wingdings" panose="05000000000000000000" pitchFamily="2" charset="2"/>
              </a:rPr>
              <a:t>artificial</a:t>
            </a:r>
            <a:r>
              <a:rPr lang="de-DE" sz="1200" dirty="0">
                <a:solidFill>
                  <a:schemeClr val="tx1"/>
                </a:solidFill>
                <a:cs typeface="Arial" pitchFamily="34" charset="0"/>
                <a:sym typeface="Wingdings" panose="05000000000000000000" pitchFamily="2" charset="2"/>
              </a:rPr>
              <a:t>, formative </a:t>
            </a:r>
            <a:r>
              <a:rPr lang="de-DE" sz="1200" dirty="0" err="1">
                <a:solidFill>
                  <a:schemeClr val="tx1"/>
                </a:solidFill>
                <a:cs typeface="Arial" pitchFamily="34" charset="0"/>
                <a:sym typeface="Wingdings" panose="05000000000000000000" pitchFamily="2" charset="2"/>
              </a:rPr>
              <a:t>move</a:t>
            </a:r>
            <a:r>
              <a:rPr lang="de-DE" sz="1200" dirty="0">
                <a:solidFill>
                  <a:schemeClr val="tx1"/>
                </a:solidFill>
                <a:cs typeface="Arial" pitchFamily="34" charset="0"/>
                <a:sym typeface="Wingdings" panose="05000000000000000000" pitchFamily="2" charset="2"/>
              </a:rPr>
              <a:t> </a:t>
            </a:r>
            <a:r>
              <a:rPr lang="de-DE" sz="1200" dirty="0" err="1">
                <a:solidFill>
                  <a:schemeClr val="tx1"/>
                </a:solidFill>
                <a:cs typeface="Arial" pitchFamily="34" charset="0"/>
                <a:sym typeface="Wingdings" panose="05000000000000000000" pitchFamily="2" charset="2"/>
              </a:rPr>
              <a:t>quickly</a:t>
            </a:r>
            <a:r>
              <a:rPr lang="de-DE" sz="1200" dirty="0">
                <a:solidFill>
                  <a:schemeClr val="tx1"/>
                </a:solidFill>
                <a:cs typeface="Arial" pitchFamily="34" charset="0"/>
                <a:sym typeface="Wingdings" panose="05000000000000000000" pitchFamily="2" charset="2"/>
              </a:rPr>
              <a:t> </a:t>
            </a:r>
            <a:r>
              <a:rPr lang="de-DE" sz="1200" dirty="0" err="1">
                <a:solidFill>
                  <a:schemeClr val="tx1"/>
                </a:solidFill>
                <a:cs typeface="Arial" pitchFamily="34" charset="0"/>
                <a:sym typeface="Wingdings" panose="05000000000000000000" pitchFamily="2" charset="2"/>
              </a:rPr>
              <a:t>to</a:t>
            </a:r>
            <a:r>
              <a:rPr lang="de-DE" sz="1200" dirty="0">
                <a:solidFill>
                  <a:schemeClr val="tx1"/>
                </a:solidFill>
                <a:cs typeface="Arial" pitchFamily="34" charset="0"/>
                <a:sym typeface="Wingdings" panose="05000000000000000000" pitchFamily="2" charset="2"/>
              </a:rPr>
              <a:t> </a:t>
            </a:r>
            <a:r>
              <a:rPr lang="de-DE" sz="1200" dirty="0" err="1">
                <a:solidFill>
                  <a:schemeClr val="tx1"/>
                </a:solidFill>
                <a:cs typeface="Arial" pitchFamily="34" charset="0"/>
                <a:sym typeface="Wingdings" panose="05000000000000000000" pitchFamily="2" charset="2"/>
              </a:rPr>
              <a:t>naturalisitc</a:t>
            </a:r>
            <a:endParaRPr lang="de-DE" sz="1200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107" name="Rechteck 106">
            <a:extLst>
              <a:ext uri="{FF2B5EF4-FFF2-40B4-BE49-F238E27FC236}">
                <a16:creationId xmlns:a16="http://schemas.microsoft.com/office/drawing/2014/main" id="{BDAAC28A-F844-FE09-BF8C-C640722F7886}"/>
              </a:ext>
            </a:extLst>
          </p:cNvPr>
          <p:cNvSpPr/>
          <p:nvPr/>
        </p:nvSpPr>
        <p:spPr bwMode="auto">
          <a:xfrm>
            <a:off x="9616576" y="4005064"/>
            <a:ext cx="1908675" cy="1439754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dirty="0" err="1">
                <a:solidFill>
                  <a:schemeClr val="tx1"/>
                </a:solidFill>
                <a:cs typeface="Arial" pitchFamily="34" charset="0"/>
              </a:rPr>
              <a:t>Categories</a:t>
            </a:r>
            <a:endParaRPr lang="de-DE" dirty="0">
              <a:solidFill>
                <a:schemeClr val="tx1"/>
              </a:solidFill>
              <a:cs typeface="Arial" pitchFamily="34" charset="0"/>
            </a:endParaRPr>
          </a:p>
          <a:p>
            <a:pPr algn="ctr" eaLnBrk="0" hangingPunct="0"/>
            <a:r>
              <a:rPr lang="de-DE" sz="1200" dirty="0" err="1"/>
              <a:t>effectiveness</a:t>
            </a:r>
            <a:r>
              <a:rPr lang="de-DE" sz="1200" dirty="0"/>
              <a:t>, </a:t>
            </a:r>
            <a:r>
              <a:rPr lang="de-DE" sz="1200" dirty="0" err="1"/>
              <a:t>user</a:t>
            </a:r>
            <a:r>
              <a:rPr lang="de-DE" sz="1200" dirty="0"/>
              <a:t> – </a:t>
            </a:r>
            <a:r>
              <a:rPr lang="de-DE" sz="1200" dirty="0" err="1"/>
              <a:t>friendliness</a:t>
            </a:r>
            <a:r>
              <a:rPr lang="de-DE" sz="1200" dirty="0"/>
              <a:t>, Internal </a:t>
            </a:r>
            <a:r>
              <a:rPr lang="de-DE" sz="1200" dirty="0" err="1"/>
              <a:t>consistency</a:t>
            </a:r>
            <a:r>
              <a:rPr lang="de-DE" sz="1200" dirty="0"/>
              <a:t>, etc.</a:t>
            </a:r>
            <a:endParaRPr lang="en-US" sz="1200" dirty="0">
              <a:solidFill>
                <a:schemeClr val="tx1"/>
              </a:solidFill>
              <a:cs typeface="Arial" pitchFamily="34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1200" dirty="0"/>
              <a:t> </a:t>
            </a:r>
            <a:endParaRPr lang="de-DE" sz="1200" dirty="0">
              <a:solidFill>
                <a:schemeClr val="tx1"/>
              </a:solidFill>
              <a:cs typeface="Arial" pitchFamily="34" charset="0"/>
            </a:endParaRPr>
          </a:p>
        </p:txBody>
      </p:sp>
      <p:cxnSp>
        <p:nvCxnSpPr>
          <p:cNvPr id="109" name="Gerade Verbindung mit Pfeil 108">
            <a:extLst>
              <a:ext uri="{FF2B5EF4-FFF2-40B4-BE49-F238E27FC236}">
                <a16:creationId xmlns:a16="http://schemas.microsoft.com/office/drawing/2014/main" id="{5C6BA600-501A-D4FC-4632-17904F603EAC}"/>
              </a:ext>
            </a:extLst>
          </p:cNvPr>
          <p:cNvCxnSpPr>
            <a:cxnSpLocks/>
          </p:cNvCxnSpPr>
          <p:nvPr/>
        </p:nvCxnSpPr>
        <p:spPr bwMode="auto">
          <a:xfrm flipH="1">
            <a:off x="7824192" y="3646322"/>
            <a:ext cx="49291" cy="70710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5" name="Gerader Verbinder 114">
            <a:extLst>
              <a:ext uri="{FF2B5EF4-FFF2-40B4-BE49-F238E27FC236}">
                <a16:creationId xmlns:a16="http://schemas.microsoft.com/office/drawing/2014/main" id="{39B8EC17-6794-2294-E110-60161238631D}"/>
              </a:ext>
            </a:extLst>
          </p:cNvPr>
          <p:cNvCxnSpPr/>
          <p:nvPr/>
        </p:nvCxnSpPr>
        <p:spPr bwMode="auto">
          <a:xfrm>
            <a:off x="5807968" y="3715733"/>
            <a:ext cx="4536504" cy="0"/>
          </a:xfrm>
          <a:prstGeom prst="line">
            <a:avLst/>
          </a:prstGeom>
          <a:ln>
            <a:headEnd type="none" w="med" len="med"/>
            <a:tailEnd type="non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6" name="Gerade Verbindung mit Pfeil 115">
            <a:extLst>
              <a:ext uri="{FF2B5EF4-FFF2-40B4-BE49-F238E27FC236}">
                <a16:creationId xmlns:a16="http://schemas.microsoft.com/office/drawing/2014/main" id="{61061C5F-E016-9264-43A1-235BA88116AC}"/>
              </a:ext>
            </a:extLst>
          </p:cNvPr>
          <p:cNvCxnSpPr>
            <a:cxnSpLocks/>
            <a:endCxn id="107" idx="0"/>
          </p:cNvCxnSpPr>
          <p:nvPr/>
        </p:nvCxnSpPr>
        <p:spPr bwMode="auto">
          <a:xfrm>
            <a:off x="10344472" y="3715733"/>
            <a:ext cx="226442" cy="289331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9" name="Gerade Verbindung mit Pfeil 118">
            <a:extLst>
              <a:ext uri="{FF2B5EF4-FFF2-40B4-BE49-F238E27FC236}">
                <a16:creationId xmlns:a16="http://schemas.microsoft.com/office/drawing/2014/main" id="{E67C7638-2844-DE6A-66DA-459F66E0F3DA}"/>
              </a:ext>
            </a:extLst>
          </p:cNvPr>
          <p:cNvCxnSpPr>
            <a:cxnSpLocks/>
            <a:endCxn id="106" idx="0"/>
          </p:cNvCxnSpPr>
          <p:nvPr/>
        </p:nvCxnSpPr>
        <p:spPr bwMode="auto">
          <a:xfrm>
            <a:off x="7824192" y="3715732"/>
            <a:ext cx="533096" cy="288926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2" name="Gerade Verbindung mit Pfeil 121">
            <a:extLst>
              <a:ext uri="{FF2B5EF4-FFF2-40B4-BE49-F238E27FC236}">
                <a16:creationId xmlns:a16="http://schemas.microsoft.com/office/drawing/2014/main" id="{22251183-23B3-08D1-F489-E08CF614C38E}"/>
              </a:ext>
            </a:extLst>
          </p:cNvPr>
          <p:cNvCxnSpPr>
            <a:cxnSpLocks/>
            <a:endCxn id="105" idx="0"/>
          </p:cNvCxnSpPr>
          <p:nvPr/>
        </p:nvCxnSpPr>
        <p:spPr bwMode="auto">
          <a:xfrm>
            <a:off x="5807968" y="3714434"/>
            <a:ext cx="378443" cy="270346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5" name="Gerade Verbindung mit Pfeil 124">
            <a:extLst>
              <a:ext uri="{FF2B5EF4-FFF2-40B4-BE49-F238E27FC236}">
                <a16:creationId xmlns:a16="http://schemas.microsoft.com/office/drawing/2014/main" id="{321E25E0-300A-28A0-7BBA-706940757A4A}"/>
              </a:ext>
            </a:extLst>
          </p:cNvPr>
          <p:cNvCxnSpPr>
            <a:cxnSpLocks/>
            <a:stCxn id="105" idx="2"/>
            <a:endCxn id="138" idx="0"/>
          </p:cNvCxnSpPr>
          <p:nvPr/>
        </p:nvCxnSpPr>
        <p:spPr bwMode="auto">
          <a:xfrm>
            <a:off x="6186411" y="5445224"/>
            <a:ext cx="2144272" cy="337510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8" name="Gerade Verbindung mit Pfeil 127">
            <a:extLst>
              <a:ext uri="{FF2B5EF4-FFF2-40B4-BE49-F238E27FC236}">
                <a16:creationId xmlns:a16="http://schemas.microsoft.com/office/drawing/2014/main" id="{54A52C89-C27F-5CE2-8C75-897B3D2616C6}"/>
              </a:ext>
            </a:extLst>
          </p:cNvPr>
          <p:cNvCxnSpPr>
            <a:cxnSpLocks/>
            <a:stCxn id="106" idx="2"/>
            <a:endCxn id="138" idx="0"/>
          </p:cNvCxnSpPr>
          <p:nvPr/>
        </p:nvCxnSpPr>
        <p:spPr bwMode="auto">
          <a:xfrm flipH="1">
            <a:off x="8330683" y="5444818"/>
            <a:ext cx="26605" cy="337916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2" name="Gerade Verbindung mit Pfeil 131">
            <a:extLst>
              <a:ext uri="{FF2B5EF4-FFF2-40B4-BE49-F238E27FC236}">
                <a16:creationId xmlns:a16="http://schemas.microsoft.com/office/drawing/2014/main" id="{405CF67A-4DA0-CA71-D9A5-9E0882034A96}"/>
              </a:ext>
            </a:extLst>
          </p:cNvPr>
          <p:cNvCxnSpPr>
            <a:cxnSpLocks/>
            <a:stCxn id="107" idx="2"/>
            <a:endCxn id="138" idx="0"/>
          </p:cNvCxnSpPr>
          <p:nvPr/>
        </p:nvCxnSpPr>
        <p:spPr bwMode="auto">
          <a:xfrm flipH="1">
            <a:off x="8330683" y="5444818"/>
            <a:ext cx="2240231" cy="337916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38" name="Grafik 137" descr="Fragezeichen mit einfarbiger Füllung">
            <a:extLst>
              <a:ext uri="{FF2B5EF4-FFF2-40B4-BE49-F238E27FC236}">
                <a16:creationId xmlns:a16="http://schemas.microsoft.com/office/drawing/2014/main" id="{6A5F277A-3B07-6BE3-9A6C-44653DCCDC4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873483" y="5782734"/>
            <a:ext cx="914400" cy="914400"/>
          </a:xfrm>
          <a:prstGeom prst="rect">
            <a:avLst/>
          </a:prstGeom>
        </p:spPr>
      </p:pic>
      <p:sp>
        <p:nvSpPr>
          <p:cNvPr id="168" name="Geschweifte Klammer links 167">
            <a:extLst>
              <a:ext uri="{FF2B5EF4-FFF2-40B4-BE49-F238E27FC236}">
                <a16:creationId xmlns:a16="http://schemas.microsoft.com/office/drawing/2014/main" id="{C5CF773E-8E36-E5CE-C68E-E1946632B676}"/>
              </a:ext>
            </a:extLst>
          </p:cNvPr>
          <p:cNvSpPr/>
          <p:nvPr/>
        </p:nvSpPr>
        <p:spPr bwMode="auto">
          <a:xfrm>
            <a:off x="4437440" y="1079028"/>
            <a:ext cx="578440" cy="2635400"/>
          </a:xfrm>
          <a:prstGeom prst="leftBrace">
            <a:avLst/>
          </a:prstGeom>
          <a:ln>
            <a:headEnd type="none" w="med" len="med"/>
            <a:tailEnd type="non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9" name="Textfeld 168">
            <a:extLst>
              <a:ext uri="{FF2B5EF4-FFF2-40B4-BE49-F238E27FC236}">
                <a16:creationId xmlns:a16="http://schemas.microsoft.com/office/drawing/2014/main" id="{7BDF85D6-728A-1CBC-5534-B5C1EC3D8827}"/>
              </a:ext>
            </a:extLst>
          </p:cNvPr>
          <p:cNvSpPr txBox="1"/>
          <p:nvPr/>
        </p:nvSpPr>
        <p:spPr>
          <a:xfrm>
            <a:off x="3978428" y="1682578"/>
            <a:ext cx="501258" cy="14773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b="1" dirty="0">
                <a:latin typeface="Arial" pitchFamily="34" charset="0"/>
              </a:rPr>
              <a:t>B</a:t>
            </a:r>
          </a:p>
          <a:p>
            <a:r>
              <a:rPr lang="de-DE" b="1" dirty="0">
                <a:latin typeface="Arial" pitchFamily="34" charset="0"/>
              </a:rPr>
              <a:t>U</a:t>
            </a:r>
          </a:p>
          <a:p>
            <a:r>
              <a:rPr lang="de-DE" b="1" dirty="0">
                <a:latin typeface="Arial" pitchFamily="34" charset="0"/>
              </a:rPr>
              <a:t>I</a:t>
            </a:r>
          </a:p>
          <a:p>
            <a:r>
              <a:rPr lang="de-DE" b="1" dirty="0">
                <a:latin typeface="Arial" pitchFamily="34" charset="0"/>
              </a:rPr>
              <a:t>L</a:t>
            </a:r>
          </a:p>
          <a:p>
            <a:r>
              <a:rPr lang="de-DE" b="1" dirty="0">
                <a:latin typeface="Arial" pitchFamily="34" charset="0"/>
              </a:rPr>
              <a:t>D</a:t>
            </a:r>
          </a:p>
        </p:txBody>
      </p:sp>
      <p:sp>
        <p:nvSpPr>
          <p:cNvPr id="170" name="Geschweifte Klammer links 169">
            <a:extLst>
              <a:ext uri="{FF2B5EF4-FFF2-40B4-BE49-F238E27FC236}">
                <a16:creationId xmlns:a16="http://schemas.microsoft.com/office/drawing/2014/main" id="{B4EDA81F-80DA-AFE4-F887-AC6C7B4ACF8C}"/>
              </a:ext>
            </a:extLst>
          </p:cNvPr>
          <p:cNvSpPr/>
          <p:nvPr/>
        </p:nvSpPr>
        <p:spPr bwMode="auto">
          <a:xfrm>
            <a:off x="4422868" y="3825656"/>
            <a:ext cx="578440" cy="2635400"/>
          </a:xfrm>
          <a:prstGeom prst="leftBrace">
            <a:avLst/>
          </a:prstGeom>
          <a:ln>
            <a:headEnd type="none" w="med" len="med"/>
            <a:tailEnd type="non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1" name="Textfeld 170">
            <a:extLst>
              <a:ext uri="{FF2B5EF4-FFF2-40B4-BE49-F238E27FC236}">
                <a16:creationId xmlns:a16="http://schemas.microsoft.com/office/drawing/2014/main" id="{C99B1541-DCCF-8BBD-8C4D-82F3FC7BEAB6}"/>
              </a:ext>
            </a:extLst>
          </p:cNvPr>
          <p:cNvSpPr txBox="1"/>
          <p:nvPr/>
        </p:nvSpPr>
        <p:spPr>
          <a:xfrm>
            <a:off x="3931788" y="3919790"/>
            <a:ext cx="501258" cy="23083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b="1" dirty="0">
                <a:latin typeface="Arial" pitchFamily="34" charset="0"/>
              </a:rPr>
              <a:t>E</a:t>
            </a:r>
          </a:p>
          <a:p>
            <a:r>
              <a:rPr lang="de-DE" b="1" dirty="0">
                <a:latin typeface="Arial" pitchFamily="34" charset="0"/>
              </a:rPr>
              <a:t>V</a:t>
            </a:r>
          </a:p>
          <a:p>
            <a:r>
              <a:rPr lang="de-DE" b="1" dirty="0">
                <a:latin typeface="Arial" pitchFamily="34" charset="0"/>
              </a:rPr>
              <a:t>A</a:t>
            </a:r>
          </a:p>
          <a:p>
            <a:r>
              <a:rPr lang="de-DE" b="1" dirty="0">
                <a:latin typeface="Arial" pitchFamily="34" charset="0"/>
              </a:rPr>
              <a:t>L</a:t>
            </a:r>
          </a:p>
          <a:p>
            <a:r>
              <a:rPr lang="de-DE" b="1" dirty="0">
                <a:latin typeface="Arial" pitchFamily="34" charset="0"/>
              </a:rPr>
              <a:t>U</a:t>
            </a:r>
          </a:p>
          <a:p>
            <a:r>
              <a:rPr lang="de-DE" b="1" dirty="0">
                <a:latin typeface="Arial" pitchFamily="34" charset="0"/>
              </a:rPr>
              <a:t>A</a:t>
            </a:r>
          </a:p>
          <a:p>
            <a:r>
              <a:rPr lang="de-DE" b="1" dirty="0">
                <a:latin typeface="Arial" pitchFamily="34" charset="0"/>
              </a:rPr>
              <a:t>T</a:t>
            </a:r>
          </a:p>
          <a:p>
            <a:r>
              <a:rPr lang="de-DE" b="1" dirty="0">
                <a:latin typeface="Arial" pitchFamily="34" charset="0"/>
              </a:rPr>
              <a:t>E</a:t>
            </a:r>
          </a:p>
        </p:txBody>
      </p:sp>
      <p:pic>
        <p:nvPicPr>
          <p:cNvPr id="175" name="Grafik 174" descr="Häkchen mit einfarbiger Füllung">
            <a:extLst>
              <a:ext uri="{FF2B5EF4-FFF2-40B4-BE49-F238E27FC236}">
                <a16:creationId xmlns:a16="http://schemas.microsoft.com/office/drawing/2014/main" id="{61F73FFA-8695-01BB-E5A2-3C89D8D40C8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210240" y="5580766"/>
            <a:ext cx="789841" cy="789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390980"/>
      </p:ext>
    </p:extLst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Expected results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© sebis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21.10.22 Kickoff Efstratios Pahis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C9FAB-BDC1-47C0-A8BB-6E12A8205D33}" type="slidenum">
              <a:rPr lang="de-DE" smtClean="0"/>
              <a:pPr/>
              <a:t>35</a:t>
            </a:fld>
            <a:endParaRPr lang="de-DE" dirty="0"/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96EEDDEE-3D38-E68C-087E-17F470A5FB04}"/>
              </a:ext>
            </a:extLst>
          </p:cNvPr>
          <p:cNvSpPr/>
          <p:nvPr/>
        </p:nvSpPr>
        <p:spPr bwMode="auto">
          <a:xfrm>
            <a:off x="1188893" y="1048331"/>
            <a:ext cx="9217024" cy="1191742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342900" indent="-342900" algn="ctr" eaLnBrk="0" hangingPunct="0">
              <a:buAutoNum type="arabicParenBoth"/>
            </a:pPr>
            <a:r>
              <a:rPr lang="en-US" dirty="0">
                <a:solidFill>
                  <a:schemeClr val="bg1"/>
                </a:solidFill>
                <a:cs typeface="Arial" pitchFamily="34" charset="0"/>
              </a:rPr>
              <a:t>An evaluation concept applicable to the evaluation of the </a:t>
            </a:r>
            <a:r>
              <a:rPr lang="en-US" dirty="0" err="1">
                <a:solidFill>
                  <a:schemeClr val="bg1"/>
                </a:solidFill>
                <a:cs typeface="Arial" pitchFamily="34" charset="0"/>
              </a:rPr>
              <a:t>GaaPAF</a:t>
            </a:r>
            <a:r>
              <a:rPr lang="en-US" dirty="0">
                <a:solidFill>
                  <a:schemeClr val="bg1"/>
                </a:solidFill>
                <a:cs typeface="Arial" pitchFamily="34" charset="0"/>
              </a:rPr>
              <a:t> developed by utilizing the DSR methodology focusing on validity and reliability</a:t>
            </a:r>
          </a:p>
          <a:p>
            <a:pPr marL="342900" indent="-342900" algn="ctr" eaLnBrk="0" hangingPunct="0">
              <a:buAutoNum type="arabicParenBoth"/>
            </a:pPr>
            <a:r>
              <a:rPr lang="en-US" dirty="0">
                <a:solidFill>
                  <a:schemeClr val="bg1"/>
                </a:solidFill>
                <a:cs typeface="Arial" pitchFamily="34" charset="0"/>
              </a:rPr>
              <a:t>Evaluation Outcome of </a:t>
            </a:r>
            <a:r>
              <a:rPr lang="en-US" dirty="0" err="1">
                <a:solidFill>
                  <a:schemeClr val="bg1"/>
                </a:solidFill>
                <a:cs typeface="Arial" pitchFamily="34" charset="0"/>
              </a:rPr>
              <a:t>GaaPAF</a:t>
            </a:r>
            <a:r>
              <a:rPr lang="en-US" dirty="0">
                <a:solidFill>
                  <a:schemeClr val="bg1"/>
                </a:solidFill>
                <a:cs typeface="Arial" pitchFamily="34" charset="0"/>
              </a:rPr>
              <a:t> in 3</a:t>
            </a:r>
            <a:r>
              <a:rPr lang="en-US" baseline="30000" dirty="0">
                <a:solidFill>
                  <a:schemeClr val="bg1"/>
                </a:solidFill>
                <a:cs typeface="Arial" pitchFamily="34" charset="0"/>
              </a:rPr>
              <a:t>rd</a:t>
            </a:r>
            <a:r>
              <a:rPr lang="en-US" dirty="0">
                <a:solidFill>
                  <a:schemeClr val="bg1"/>
                </a:solidFill>
                <a:cs typeface="Arial" pitchFamily="34" charset="0"/>
              </a:rPr>
              <a:t> Iteration regarding its validity</a:t>
            </a:r>
          </a:p>
          <a:p>
            <a:pPr marL="342900" indent="-342900" algn="ctr" eaLnBrk="0" hangingPunct="0">
              <a:buAutoNum type="arabicParenBoth"/>
            </a:pPr>
            <a:r>
              <a:rPr lang="en-US" dirty="0">
                <a:solidFill>
                  <a:schemeClr val="bg1"/>
                </a:solidFill>
                <a:cs typeface="Arial" pitchFamily="34" charset="0"/>
              </a:rPr>
              <a:t>Possibly a first part of toolset for evaluating DSR</a:t>
            </a:r>
          </a:p>
        </p:txBody>
      </p:sp>
      <p:grpSp>
        <p:nvGrpSpPr>
          <p:cNvPr id="83" name="Gruppieren 82">
            <a:extLst>
              <a:ext uri="{FF2B5EF4-FFF2-40B4-BE49-F238E27FC236}">
                <a16:creationId xmlns:a16="http://schemas.microsoft.com/office/drawing/2014/main" id="{4D28C66F-54F6-9124-54FC-A48D1CE73C12}"/>
              </a:ext>
            </a:extLst>
          </p:cNvPr>
          <p:cNvGrpSpPr/>
          <p:nvPr/>
        </p:nvGrpSpPr>
        <p:grpSpPr>
          <a:xfrm>
            <a:off x="1967435" y="2470407"/>
            <a:ext cx="2207276" cy="3954136"/>
            <a:chOff x="1271701" y="2286705"/>
            <a:chExt cx="2207276" cy="3954136"/>
          </a:xfrm>
        </p:grpSpPr>
        <p:grpSp>
          <p:nvGrpSpPr>
            <p:cNvPr id="68" name="Gruppieren 67">
              <a:extLst>
                <a:ext uri="{FF2B5EF4-FFF2-40B4-BE49-F238E27FC236}">
                  <a16:creationId xmlns:a16="http://schemas.microsoft.com/office/drawing/2014/main" id="{0E1E7F53-5E3C-02CB-F0D6-26432049C31A}"/>
                </a:ext>
              </a:extLst>
            </p:cNvPr>
            <p:cNvGrpSpPr/>
            <p:nvPr/>
          </p:nvGrpSpPr>
          <p:grpSpPr>
            <a:xfrm>
              <a:off x="1515168" y="2784457"/>
              <a:ext cx="1726662" cy="3456384"/>
              <a:chOff x="3083950" y="973253"/>
              <a:chExt cx="1726662" cy="4309852"/>
            </a:xfrm>
          </p:grpSpPr>
          <p:sp>
            <p:nvSpPr>
              <p:cNvPr id="19" name="Rechteck 18">
                <a:extLst>
                  <a:ext uri="{FF2B5EF4-FFF2-40B4-BE49-F238E27FC236}">
                    <a16:creationId xmlns:a16="http://schemas.microsoft.com/office/drawing/2014/main" id="{C719E272-F6B3-D77D-F70D-D1DC31579F3B}"/>
                  </a:ext>
                </a:extLst>
              </p:cNvPr>
              <p:cNvSpPr/>
              <p:nvPr/>
            </p:nvSpPr>
            <p:spPr bwMode="auto">
              <a:xfrm>
                <a:off x="3083950" y="2597204"/>
                <a:ext cx="1726662" cy="864096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de-DE" sz="1200" dirty="0" err="1">
                    <a:solidFill>
                      <a:schemeClr val="tx1"/>
                    </a:solidFill>
                    <a:cs typeface="Arial" pitchFamily="34" charset="0"/>
                  </a:rPr>
                  <a:t>Context</a:t>
                </a:r>
                <a:r>
                  <a:rPr lang="de-DE" sz="1200" dirty="0">
                    <a:solidFill>
                      <a:schemeClr val="tx1"/>
                    </a:solidFill>
                    <a:cs typeface="Arial" pitchFamily="34" charset="0"/>
                  </a:rPr>
                  <a:t> </a:t>
                </a:r>
                <a:r>
                  <a:rPr lang="de-DE" sz="1200" dirty="0" err="1">
                    <a:solidFill>
                      <a:schemeClr val="tx1"/>
                    </a:solidFill>
                    <a:cs typeface="Arial" pitchFamily="34" charset="0"/>
                  </a:rPr>
                  <a:t>Blueprint</a:t>
                </a:r>
                <a:r>
                  <a:rPr lang="de-DE" sz="1200" dirty="0">
                    <a:solidFill>
                      <a:schemeClr val="tx1"/>
                    </a:solidFill>
                    <a:cs typeface="Arial" pitchFamily="34" charset="0"/>
                  </a:rPr>
                  <a:t>:</a:t>
                </a:r>
              </a:p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de-DE" sz="1200" dirty="0">
                    <a:solidFill>
                      <a:schemeClr val="tx1"/>
                    </a:solidFill>
                    <a:cs typeface="Arial" pitchFamily="34" charset="0"/>
                  </a:rPr>
                  <a:t>{</a:t>
                </a:r>
                <a:r>
                  <a:rPr lang="de-DE" sz="1200" dirty="0" err="1">
                    <a:solidFill>
                      <a:schemeClr val="tx1"/>
                    </a:solidFill>
                    <a:cs typeface="Arial" pitchFamily="34" charset="0"/>
                  </a:rPr>
                  <a:t>Build</a:t>
                </a:r>
                <a:r>
                  <a:rPr lang="de-DE" sz="1200" dirty="0">
                    <a:solidFill>
                      <a:schemeClr val="tx1"/>
                    </a:solidFill>
                    <a:cs typeface="Arial" pitchFamily="34" charset="0"/>
                  </a:rPr>
                  <a:t> Outcome} on {Evaluation Environment}</a:t>
                </a:r>
              </a:p>
            </p:txBody>
          </p:sp>
          <p:sp>
            <p:nvSpPr>
              <p:cNvPr id="22" name="Rechteck 21">
                <a:extLst>
                  <a:ext uri="{FF2B5EF4-FFF2-40B4-BE49-F238E27FC236}">
                    <a16:creationId xmlns:a16="http://schemas.microsoft.com/office/drawing/2014/main" id="{24D0D3F2-A4FA-DE18-861D-12C4466F46A9}"/>
                  </a:ext>
                </a:extLst>
              </p:cNvPr>
              <p:cNvSpPr/>
              <p:nvPr/>
            </p:nvSpPr>
            <p:spPr bwMode="auto">
              <a:xfrm>
                <a:off x="3083950" y="973253"/>
                <a:ext cx="1720343" cy="864096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de-DE" sz="1200" dirty="0" err="1">
                    <a:solidFill>
                      <a:schemeClr val="tx1"/>
                    </a:solidFill>
                    <a:cs typeface="Arial" pitchFamily="34" charset="0"/>
                  </a:rPr>
                  <a:t>Strategy</a:t>
                </a:r>
                <a:r>
                  <a:rPr lang="de-DE" sz="1200" dirty="0">
                    <a:solidFill>
                      <a:schemeClr val="tx1"/>
                    </a:solidFill>
                    <a:cs typeface="Arial" pitchFamily="34" charset="0"/>
                  </a:rPr>
                  <a:t> </a:t>
                </a:r>
                <a:r>
                  <a:rPr lang="de-DE" sz="1200" dirty="0" err="1">
                    <a:solidFill>
                      <a:schemeClr val="tx1"/>
                    </a:solidFill>
                    <a:cs typeface="Arial" pitchFamily="34" charset="0"/>
                  </a:rPr>
                  <a:t>Blueprint</a:t>
                </a:r>
                <a:r>
                  <a:rPr lang="de-DE" sz="1200" dirty="0">
                    <a:solidFill>
                      <a:schemeClr val="tx1"/>
                    </a:solidFill>
                    <a:cs typeface="Arial" pitchFamily="34" charset="0"/>
                  </a:rPr>
                  <a:t>: FEDS &amp; </a:t>
                </a:r>
                <a:r>
                  <a:rPr lang="de-DE" sz="1200" dirty="0" err="1">
                    <a:solidFill>
                      <a:schemeClr val="tx1"/>
                    </a:solidFill>
                    <a:cs typeface="Arial" pitchFamily="34" charset="0"/>
                  </a:rPr>
                  <a:t>Selection</a:t>
                </a:r>
                <a:r>
                  <a:rPr lang="de-DE" sz="1200" dirty="0">
                    <a:solidFill>
                      <a:schemeClr val="tx1"/>
                    </a:solidFill>
                    <a:cs typeface="Arial" pitchFamily="34" charset="0"/>
                  </a:rPr>
                  <a:t> Framework</a:t>
                </a:r>
              </a:p>
            </p:txBody>
          </p:sp>
          <p:sp>
            <p:nvSpPr>
              <p:cNvPr id="23" name="Rechteck 22">
                <a:extLst>
                  <a:ext uri="{FF2B5EF4-FFF2-40B4-BE49-F238E27FC236}">
                    <a16:creationId xmlns:a16="http://schemas.microsoft.com/office/drawing/2014/main" id="{C2F2E484-80B1-7FBB-2752-BD4A808FAD7C}"/>
                  </a:ext>
                </a:extLst>
              </p:cNvPr>
              <p:cNvSpPr/>
              <p:nvPr/>
            </p:nvSpPr>
            <p:spPr bwMode="auto">
              <a:xfrm>
                <a:off x="3090269" y="4419009"/>
                <a:ext cx="1720343" cy="864096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de-DE" sz="1200" dirty="0">
                    <a:solidFill>
                      <a:schemeClr val="tx1"/>
                    </a:solidFill>
                    <a:cs typeface="Arial" pitchFamily="34" charset="0"/>
                  </a:rPr>
                  <a:t>Set </a:t>
                </a:r>
                <a:r>
                  <a:rPr lang="de-DE" sz="1200" dirty="0" err="1">
                    <a:solidFill>
                      <a:schemeClr val="tx1"/>
                    </a:solidFill>
                    <a:cs typeface="Arial" pitchFamily="34" charset="0"/>
                  </a:rPr>
                  <a:t>of</a:t>
                </a:r>
                <a:r>
                  <a:rPr lang="de-DE" sz="1200" dirty="0">
                    <a:solidFill>
                      <a:schemeClr val="tx1"/>
                    </a:solidFill>
                    <a:cs typeface="Arial" pitchFamily="34" charset="0"/>
                  </a:rPr>
                  <a:t> Evaluation Tools/</a:t>
                </a:r>
                <a:r>
                  <a:rPr lang="de-DE" sz="1200" dirty="0" err="1">
                    <a:solidFill>
                      <a:schemeClr val="tx1"/>
                    </a:solidFill>
                    <a:cs typeface="Arial" pitchFamily="34" charset="0"/>
                  </a:rPr>
                  <a:t>concepts</a:t>
                </a:r>
                <a:r>
                  <a:rPr lang="de-DE" sz="1200" dirty="0">
                    <a:solidFill>
                      <a:schemeClr val="tx1"/>
                    </a:solidFill>
                    <a:cs typeface="Arial" pitchFamily="34" charset="0"/>
                  </a:rPr>
                  <a:t> </a:t>
                </a:r>
              </a:p>
            </p:txBody>
          </p:sp>
          <p:cxnSp>
            <p:nvCxnSpPr>
              <p:cNvPr id="56" name="Gerade Verbindung mit Pfeil 55">
                <a:extLst>
                  <a:ext uri="{FF2B5EF4-FFF2-40B4-BE49-F238E27FC236}">
                    <a16:creationId xmlns:a16="http://schemas.microsoft.com/office/drawing/2014/main" id="{5CAF57D7-C164-D07A-26E8-43474498E391}"/>
                  </a:ext>
                </a:extLst>
              </p:cNvPr>
              <p:cNvCxnSpPr>
                <a:cxnSpLocks/>
                <a:stCxn id="22" idx="2"/>
                <a:endCxn id="19" idx="0"/>
              </p:cNvCxnSpPr>
              <p:nvPr/>
            </p:nvCxnSpPr>
            <p:spPr bwMode="auto">
              <a:xfrm>
                <a:off x="3944122" y="1837349"/>
                <a:ext cx="3159" cy="759855"/>
              </a:xfrm>
              <a:prstGeom prst="straightConnector1">
                <a:avLst/>
              </a:prstGeom>
              <a:ln>
                <a:headEnd type="none" w="med" len="med"/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9" name="Gerade Verbindung mit Pfeil 58">
                <a:extLst>
                  <a:ext uri="{FF2B5EF4-FFF2-40B4-BE49-F238E27FC236}">
                    <a16:creationId xmlns:a16="http://schemas.microsoft.com/office/drawing/2014/main" id="{C2DCD99A-6E84-91F3-6330-BD16E8869E00}"/>
                  </a:ext>
                </a:extLst>
              </p:cNvPr>
              <p:cNvCxnSpPr>
                <a:cxnSpLocks/>
                <a:stCxn id="19" idx="2"/>
                <a:endCxn id="23" idx="0"/>
              </p:cNvCxnSpPr>
              <p:nvPr/>
            </p:nvCxnSpPr>
            <p:spPr bwMode="auto">
              <a:xfrm>
                <a:off x="3947281" y="3461300"/>
                <a:ext cx="3160" cy="957709"/>
              </a:xfrm>
              <a:prstGeom prst="straightConnector1">
                <a:avLst/>
              </a:prstGeom>
              <a:ln>
                <a:headEnd type="none" w="med" len="med"/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80" name="Textfeld 79">
              <a:extLst>
                <a:ext uri="{FF2B5EF4-FFF2-40B4-BE49-F238E27FC236}">
                  <a16:creationId xmlns:a16="http://schemas.microsoft.com/office/drawing/2014/main" id="{8AEA8EFE-2CAC-C78A-6EF7-5324A09C066C}"/>
                </a:ext>
              </a:extLst>
            </p:cNvPr>
            <p:cNvSpPr txBox="1"/>
            <p:nvPr/>
          </p:nvSpPr>
          <p:spPr>
            <a:xfrm>
              <a:off x="1271701" y="2286705"/>
              <a:ext cx="2207276" cy="36933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de-DE" b="1" dirty="0">
                  <a:latin typeface="Arial" pitchFamily="34" charset="0"/>
                </a:rPr>
                <a:t>Possible </a:t>
              </a:r>
              <a:r>
                <a:rPr lang="de-DE" b="1" dirty="0" err="1">
                  <a:latin typeface="Arial" pitchFamily="34" charset="0"/>
                </a:rPr>
                <a:t>Blueprint</a:t>
              </a:r>
              <a:endParaRPr lang="de-DE" b="1" dirty="0">
                <a:latin typeface="Arial" pitchFamily="34" charset="0"/>
              </a:endParaRPr>
            </a:p>
          </p:txBody>
        </p:sp>
      </p:grpSp>
      <p:grpSp>
        <p:nvGrpSpPr>
          <p:cNvPr id="82" name="Gruppieren 81">
            <a:extLst>
              <a:ext uri="{FF2B5EF4-FFF2-40B4-BE49-F238E27FC236}">
                <a16:creationId xmlns:a16="http://schemas.microsoft.com/office/drawing/2014/main" id="{7F5EBE28-E506-CA25-F0D6-2E6B73007551}"/>
              </a:ext>
            </a:extLst>
          </p:cNvPr>
          <p:cNvGrpSpPr/>
          <p:nvPr/>
        </p:nvGrpSpPr>
        <p:grpSpPr>
          <a:xfrm>
            <a:off x="4943872" y="2523228"/>
            <a:ext cx="4865855" cy="3959257"/>
            <a:chOff x="4455160" y="2281585"/>
            <a:chExt cx="4865855" cy="3959257"/>
          </a:xfrm>
        </p:grpSpPr>
        <p:grpSp>
          <p:nvGrpSpPr>
            <p:cNvPr id="74" name="Gruppieren 73">
              <a:extLst>
                <a:ext uri="{FF2B5EF4-FFF2-40B4-BE49-F238E27FC236}">
                  <a16:creationId xmlns:a16="http://schemas.microsoft.com/office/drawing/2014/main" id="{7D03B884-B0DE-1138-2F3B-D8DAA420F315}"/>
                </a:ext>
              </a:extLst>
            </p:cNvPr>
            <p:cNvGrpSpPr/>
            <p:nvPr/>
          </p:nvGrpSpPr>
          <p:grpSpPr>
            <a:xfrm>
              <a:off x="4455160" y="2784458"/>
              <a:ext cx="4865855" cy="3456384"/>
              <a:chOff x="5159896" y="1124744"/>
              <a:chExt cx="6441060" cy="5277785"/>
            </a:xfrm>
          </p:grpSpPr>
          <p:grpSp>
            <p:nvGrpSpPr>
              <p:cNvPr id="69" name="Gruppieren 68">
                <a:extLst>
                  <a:ext uri="{FF2B5EF4-FFF2-40B4-BE49-F238E27FC236}">
                    <a16:creationId xmlns:a16="http://schemas.microsoft.com/office/drawing/2014/main" id="{3F3C119F-39B7-7880-D2C8-FC9823CC6061}"/>
                  </a:ext>
                </a:extLst>
              </p:cNvPr>
              <p:cNvGrpSpPr/>
              <p:nvPr/>
            </p:nvGrpSpPr>
            <p:grpSpPr>
              <a:xfrm>
                <a:off x="5159896" y="1124744"/>
                <a:ext cx="6441060" cy="864096"/>
                <a:chOff x="5159896" y="1124744"/>
                <a:chExt cx="6441060" cy="864096"/>
              </a:xfrm>
            </p:grpSpPr>
            <p:sp>
              <p:nvSpPr>
                <p:cNvPr id="14" name="Rechteck 13">
                  <a:extLst>
                    <a:ext uri="{FF2B5EF4-FFF2-40B4-BE49-F238E27FC236}">
                      <a16:creationId xmlns:a16="http://schemas.microsoft.com/office/drawing/2014/main" id="{180B4EA7-2976-0A44-C9E7-027A0441F570}"/>
                    </a:ext>
                  </a:extLst>
                </p:cNvPr>
                <p:cNvSpPr/>
                <p:nvPr/>
              </p:nvSpPr>
              <p:spPr bwMode="auto">
                <a:xfrm>
                  <a:off x="5159896" y="1124744"/>
                  <a:ext cx="1463844" cy="864096"/>
                </a:xfrm>
                <a:prstGeom prst="rec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de-DE" sz="900" dirty="0">
                      <a:solidFill>
                        <a:schemeClr val="tx1"/>
                      </a:solidFill>
                      <a:cs typeface="Arial" pitchFamily="34" charset="0"/>
                    </a:rPr>
                    <a:t>Human Risk &amp; </a:t>
                  </a:r>
                  <a:r>
                    <a:rPr lang="de-DE" sz="900" dirty="0" err="1">
                      <a:solidFill>
                        <a:schemeClr val="tx1"/>
                      </a:solidFill>
                      <a:cs typeface="Arial" pitchFamily="34" charset="0"/>
                    </a:rPr>
                    <a:t>Effectiveness</a:t>
                  </a:r>
                  <a:endParaRPr lang="de-DE" sz="900" dirty="0">
                    <a:solidFill>
                      <a:schemeClr val="tx1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15" name="Rechteck 14">
                  <a:extLst>
                    <a:ext uri="{FF2B5EF4-FFF2-40B4-BE49-F238E27FC236}">
                      <a16:creationId xmlns:a16="http://schemas.microsoft.com/office/drawing/2014/main" id="{F5380CAA-5FDE-6A95-8C03-E51F7EBD07F0}"/>
                    </a:ext>
                  </a:extLst>
                </p:cNvPr>
                <p:cNvSpPr/>
                <p:nvPr/>
              </p:nvSpPr>
              <p:spPr bwMode="auto">
                <a:xfrm>
                  <a:off x="6818968" y="1124744"/>
                  <a:ext cx="1463844" cy="864096"/>
                </a:xfrm>
                <a:prstGeom prst="rec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de-DE" sz="900" dirty="0">
                      <a:solidFill>
                        <a:schemeClr val="tx1"/>
                      </a:solidFill>
                      <a:cs typeface="Arial" pitchFamily="34" charset="0"/>
                    </a:rPr>
                    <a:t>Technical Risk &amp; </a:t>
                  </a:r>
                  <a:r>
                    <a:rPr lang="de-DE" sz="900" dirty="0" err="1">
                      <a:solidFill>
                        <a:schemeClr val="tx1"/>
                      </a:solidFill>
                      <a:cs typeface="Arial" pitchFamily="34" charset="0"/>
                    </a:rPr>
                    <a:t>Efficacy</a:t>
                  </a:r>
                  <a:endParaRPr lang="de-DE" sz="900" dirty="0">
                    <a:solidFill>
                      <a:schemeClr val="tx1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16" name="Rechteck 15">
                  <a:extLst>
                    <a:ext uri="{FF2B5EF4-FFF2-40B4-BE49-F238E27FC236}">
                      <a16:creationId xmlns:a16="http://schemas.microsoft.com/office/drawing/2014/main" id="{93C02CF6-6378-F46B-FC81-ED1B8852668E}"/>
                    </a:ext>
                  </a:extLst>
                </p:cNvPr>
                <p:cNvSpPr/>
                <p:nvPr/>
              </p:nvSpPr>
              <p:spPr bwMode="auto">
                <a:xfrm>
                  <a:off x="8478040" y="1124744"/>
                  <a:ext cx="1463844" cy="864096"/>
                </a:xfrm>
                <a:prstGeom prst="rec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de-DE" sz="900" dirty="0">
                      <a:solidFill>
                        <a:schemeClr val="tx1"/>
                      </a:solidFill>
                      <a:cs typeface="Arial" pitchFamily="34" charset="0"/>
                    </a:rPr>
                    <a:t>Quick &amp; Simple</a:t>
                  </a:r>
                </a:p>
              </p:txBody>
            </p:sp>
            <p:sp>
              <p:nvSpPr>
                <p:cNvPr id="17" name="Rechteck 16">
                  <a:extLst>
                    <a:ext uri="{FF2B5EF4-FFF2-40B4-BE49-F238E27FC236}">
                      <a16:creationId xmlns:a16="http://schemas.microsoft.com/office/drawing/2014/main" id="{F96C6C43-A172-7F29-0181-8BD59977C29C}"/>
                    </a:ext>
                  </a:extLst>
                </p:cNvPr>
                <p:cNvSpPr/>
                <p:nvPr/>
              </p:nvSpPr>
              <p:spPr bwMode="auto">
                <a:xfrm>
                  <a:off x="10137112" y="1124744"/>
                  <a:ext cx="1463844" cy="864096"/>
                </a:xfrm>
                <a:prstGeom prst="rec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de-DE" sz="900" dirty="0" err="1">
                      <a:solidFill>
                        <a:schemeClr val="tx1"/>
                      </a:solidFill>
                      <a:cs typeface="Arial" pitchFamily="34" charset="0"/>
                    </a:rPr>
                    <a:t>Purely</a:t>
                  </a:r>
                  <a:r>
                    <a:rPr lang="de-DE" sz="900" dirty="0">
                      <a:solidFill>
                        <a:schemeClr val="tx1"/>
                      </a:solidFill>
                      <a:cs typeface="Arial" pitchFamily="34" charset="0"/>
                    </a:rPr>
                    <a:t> Technical</a:t>
                  </a:r>
                </a:p>
              </p:txBody>
            </p:sp>
          </p:grpSp>
          <p:grpSp>
            <p:nvGrpSpPr>
              <p:cNvPr id="70" name="Gruppieren 69">
                <a:extLst>
                  <a:ext uri="{FF2B5EF4-FFF2-40B4-BE49-F238E27FC236}">
                    <a16:creationId xmlns:a16="http://schemas.microsoft.com/office/drawing/2014/main" id="{9B6B3F60-B2E1-2664-1B84-D8112D3BA0F1}"/>
                  </a:ext>
                </a:extLst>
              </p:cNvPr>
              <p:cNvGrpSpPr/>
              <p:nvPr/>
            </p:nvGrpSpPr>
            <p:grpSpPr>
              <a:xfrm>
                <a:off x="5410376" y="2863088"/>
                <a:ext cx="5940100" cy="872001"/>
                <a:chOff x="5424142" y="2863088"/>
                <a:chExt cx="5940100" cy="872001"/>
              </a:xfrm>
            </p:grpSpPr>
            <p:sp>
              <p:nvSpPr>
                <p:cNvPr id="3" name="Rechteck 2">
                  <a:extLst>
                    <a:ext uri="{FF2B5EF4-FFF2-40B4-BE49-F238E27FC236}">
                      <a16:creationId xmlns:a16="http://schemas.microsoft.com/office/drawing/2014/main" id="{BC44621B-D64A-309E-4E73-776BFB8ED13A}"/>
                    </a:ext>
                  </a:extLst>
                </p:cNvPr>
                <p:cNvSpPr/>
                <p:nvPr/>
              </p:nvSpPr>
              <p:spPr bwMode="auto">
                <a:xfrm>
                  <a:off x="5424142" y="2870993"/>
                  <a:ext cx="1758729" cy="864096"/>
                </a:xfrm>
                <a:prstGeom prst="rec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de-DE" sz="900" dirty="0">
                      <a:solidFill>
                        <a:schemeClr val="tx1"/>
                      </a:solidFill>
                      <a:cs typeface="Arial" pitchFamily="34" charset="0"/>
                    </a:rPr>
                    <a:t>Framework </a:t>
                  </a:r>
                  <a:r>
                    <a:rPr lang="de-DE" sz="900" dirty="0" err="1">
                      <a:solidFill>
                        <a:schemeClr val="tx1"/>
                      </a:solidFill>
                      <a:cs typeface="Arial" pitchFamily="34" charset="0"/>
                    </a:rPr>
                    <a:t>Artifact</a:t>
                  </a:r>
                  <a:r>
                    <a:rPr lang="de-DE" sz="900" dirty="0">
                      <a:solidFill>
                        <a:schemeClr val="tx1"/>
                      </a:solidFill>
                      <a:cs typeface="Arial" pitchFamily="34" charset="0"/>
                    </a:rPr>
                    <a:t> on Human </a:t>
                  </a:r>
                  <a:r>
                    <a:rPr lang="de-DE" sz="900" dirty="0" err="1">
                      <a:solidFill>
                        <a:schemeClr val="tx1"/>
                      </a:solidFill>
                      <a:cs typeface="Arial" pitchFamily="34" charset="0"/>
                    </a:rPr>
                    <a:t>Subjects</a:t>
                  </a:r>
                  <a:endParaRPr lang="de-DE" sz="900" dirty="0">
                    <a:solidFill>
                      <a:schemeClr val="tx1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20" name="Rechteck 19">
                  <a:extLst>
                    <a:ext uri="{FF2B5EF4-FFF2-40B4-BE49-F238E27FC236}">
                      <a16:creationId xmlns:a16="http://schemas.microsoft.com/office/drawing/2014/main" id="{D7980DEC-D143-DDFC-6820-BDAEA42DB97C}"/>
                    </a:ext>
                  </a:extLst>
                </p:cNvPr>
                <p:cNvSpPr/>
                <p:nvPr/>
              </p:nvSpPr>
              <p:spPr bwMode="auto">
                <a:xfrm>
                  <a:off x="9602951" y="2863088"/>
                  <a:ext cx="1761291" cy="864096"/>
                </a:xfrm>
                <a:prstGeom prst="rec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de-DE" sz="900" dirty="0" err="1">
                      <a:solidFill>
                        <a:schemeClr val="tx1"/>
                      </a:solidFill>
                      <a:cs typeface="Arial" pitchFamily="34" charset="0"/>
                    </a:rPr>
                    <a:t>Context</a:t>
                  </a:r>
                  <a:r>
                    <a:rPr lang="de-DE" sz="900" dirty="0">
                      <a:solidFill>
                        <a:schemeClr val="tx1"/>
                      </a:solidFill>
                      <a:cs typeface="Arial" pitchFamily="34" charset="0"/>
                    </a:rPr>
                    <a:t> 3</a:t>
                  </a:r>
                </a:p>
              </p:txBody>
            </p:sp>
            <p:sp>
              <p:nvSpPr>
                <p:cNvPr id="21" name="Rechteck 20">
                  <a:extLst>
                    <a:ext uri="{FF2B5EF4-FFF2-40B4-BE49-F238E27FC236}">
                      <a16:creationId xmlns:a16="http://schemas.microsoft.com/office/drawing/2014/main" id="{313BB541-E42D-90E6-3477-E1FDC5999146}"/>
                    </a:ext>
                  </a:extLst>
                </p:cNvPr>
                <p:cNvSpPr/>
                <p:nvPr/>
              </p:nvSpPr>
              <p:spPr bwMode="auto">
                <a:xfrm>
                  <a:off x="7512265" y="2863088"/>
                  <a:ext cx="1761291" cy="864096"/>
                </a:xfrm>
                <a:prstGeom prst="rec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de-DE" sz="900" dirty="0" err="1">
                      <a:solidFill>
                        <a:schemeClr val="tx1"/>
                      </a:solidFill>
                      <a:cs typeface="Arial" pitchFamily="34" charset="0"/>
                    </a:rPr>
                    <a:t>Context</a:t>
                  </a:r>
                  <a:r>
                    <a:rPr lang="de-DE" sz="900" dirty="0">
                      <a:solidFill>
                        <a:schemeClr val="tx1"/>
                      </a:solidFill>
                      <a:cs typeface="Arial" pitchFamily="34" charset="0"/>
                    </a:rPr>
                    <a:t> 2</a:t>
                  </a:r>
                </a:p>
              </p:txBody>
            </p:sp>
          </p:grpSp>
          <p:cxnSp>
            <p:nvCxnSpPr>
              <p:cNvPr id="25" name="Gerade Verbindung mit Pfeil 24">
                <a:extLst>
                  <a:ext uri="{FF2B5EF4-FFF2-40B4-BE49-F238E27FC236}">
                    <a16:creationId xmlns:a16="http://schemas.microsoft.com/office/drawing/2014/main" id="{7A4CDB5E-2A6C-6B92-3DA8-F1B6E6135F67}"/>
                  </a:ext>
                </a:extLst>
              </p:cNvPr>
              <p:cNvCxnSpPr>
                <a:stCxn id="14" idx="2"/>
                <a:endCxn id="3" idx="0"/>
              </p:cNvCxnSpPr>
              <p:nvPr/>
            </p:nvCxnSpPr>
            <p:spPr bwMode="auto">
              <a:xfrm>
                <a:off x="5891818" y="1988840"/>
                <a:ext cx="397923" cy="882153"/>
              </a:xfrm>
              <a:prstGeom prst="straightConnector1">
                <a:avLst/>
              </a:prstGeom>
              <a:ln w="57150">
                <a:headEnd type="none" w="med" len="med"/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6" name="Gerade Verbindung mit Pfeil 25">
                <a:extLst>
                  <a:ext uri="{FF2B5EF4-FFF2-40B4-BE49-F238E27FC236}">
                    <a16:creationId xmlns:a16="http://schemas.microsoft.com/office/drawing/2014/main" id="{5D7F241F-D5FD-74C5-44A8-4BD08CA1393E}"/>
                  </a:ext>
                </a:extLst>
              </p:cNvPr>
              <p:cNvCxnSpPr>
                <a:cxnSpLocks/>
                <a:stCxn id="16" idx="2"/>
                <a:endCxn id="3" idx="0"/>
              </p:cNvCxnSpPr>
              <p:nvPr/>
            </p:nvCxnSpPr>
            <p:spPr bwMode="auto">
              <a:xfrm flipH="1">
                <a:off x="6289741" y="1988840"/>
                <a:ext cx="2920221" cy="882153"/>
              </a:xfrm>
              <a:prstGeom prst="straightConnector1">
                <a:avLst/>
              </a:prstGeom>
              <a:ln>
                <a:headEnd type="none" w="med" len="med"/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9" name="Gerade Verbindung mit Pfeil 28">
                <a:extLst>
                  <a:ext uri="{FF2B5EF4-FFF2-40B4-BE49-F238E27FC236}">
                    <a16:creationId xmlns:a16="http://schemas.microsoft.com/office/drawing/2014/main" id="{0259A056-BDC8-243B-0ED5-E54E40E37EB4}"/>
                  </a:ext>
                </a:extLst>
              </p:cNvPr>
              <p:cNvCxnSpPr>
                <a:cxnSpLocks/>
                <a:stCxn id="15" idx="2"/>
                <a:endCxn id="21" idx="0"/>
              </p:cNvCxnSpPr>
              <p:nvPr/>
            </p:nvCxnSpPr>
            <p:spPr bwMode="auto">
              <a:xfrm>
                <a:off x="7550890" y="1988840"/>
                <a:ext cx="828255" cy="874248"/>
              </a:xfrm>
              <a:prstGeom prst="straightConnector1">
                <a:avLst/>
              </a:prstGeom>
              <a:ln>
                <a:headEnd type="none" w="med" len="med"/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2" name="Gerade Verbindung mit Pfeil 31">
                <a:extLst>
                  <a:ext uri="{FF2B5EF4-FFF2-40B4-BE49-F238E27FC236}">
                    <a16:creationId xmlns:a16="http://schemas.microsoft.com/office/drawing/2014/main" id="{BD48D367-0213-F019-E9A1-9D65DAC1DEBD}"/>
                  </a:ext>
                </a:extLst>
              </p:cNvPr>
              <p:cNvCxnSpPr>
                <a:cxnSpLocks/>
                <a:stCxn id="17" idx="2"/>
                <a:endCxn id="21" idx="0"/>
              </p:cNvCxnSpPr>
              <p:nvPr/>
            </p:nvCxnSpPr>
            <p:spPr bwMode="auto">
              <a:xfrm flipH="1">
                <a:off x="8379145" y="1988840"/>
                <a:ext cx="2489889" cy="874248"/>
              </a:xfrm>
              <a:prstGeom prst="straightConnector1">
                <a:avLst/>
              </a:prstGeom>
              <a:ln>
                <a:headEnd type="none" w="med" len="med"/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5" name="Gerade Verbindung mit Pfeil 34">
                <a:extLst>
                  <a:ext uri="{FF2B5EF4-FFF2-40B4-BE49-F238E27FC236}">
                    <a16:creationId xmlns:a16="http://schemas.microsoft.com/office/drawing/2014/main" id="{324C7D4C-7097-083B-F790-EA708EA5C89B}"/>
                  </a:ext>
                </a:extLst>
              </p:cNvPr>
              <p:cNvCxnSpPr>
                <a:cxnSpLocks/>
                <a:stCxn id="15" idx="2"/>
                <a:endCxn id="20" idx="0"/>
              </p:cNvCxnSpPr>
              <p:nvPr/>
            </p:nvCxnSpPr>
            <p:spPr bwMode="auto">
              <a:xfrm>
                <a:off x="7550890" y="1988840"/>
                <a:ext cx="2918941" cy="874248"/>
              </a:xfrm>
              <a:prstGeom prst="straightConnector1">
                <a:avLst/>
              </a:prstGeom>
              <a:ln>
                <a:headEnd type="none" w="med" len="med"/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2" name="Gerade Verbindung mit Pfeil 41">
                <a:extLst>
                  <a:ext uri="{FF2B5EF4-FFF2-40B4-BE49-F238E27FC236}">
                    <a16:creationId xmlns:a16="http://schemas.microsoft.com/office/drawing/2014/main" id="{D83C8090-F611-CC6B-5E6F-DABB1CA1884A}"/>
                  </a:ext>
                </a:extLst>
              </p:cNvPr>
              <p:cNvCxnSpPr>
                <a:cxnSpLocks/>
                <a:stCxn id="3" idx="2"/>
                <a:endCxn id="38" idx="0"/>
              </p:cNvCxnSpPr>
              <p:nvPr/>
            </p:nvCxnSpPr>
            <p:spPr bwMode="auto">
              <a:xfrm>
                <a:off x="6289741" y="3735089"/>
                <a:ext cx="237887" cy="1084079"/>
              </a:xfrm>
              <a:prstGeom prst="straightConnector1">
                <a:avLst/>
              </a:prstGeom>
              <a:ln w="57150">
                <a:headEnd type="none" w="med" len="med"/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5" name="Gerade Verbindung mit Pfeil 44">
                <a:extLst>
                  <a:ext uri="{FF2B5EF4-FFF2-40B4-BE49-F238E27FC236}">
                    <a16:creationId xmlns:a16="http://schemas.microsoft.com/office/drawing/2014/main" id="{80E6DE35-655A-BCD7-E14C-DF12B44DDC76}"/>
                  </a:ext>
                </a:extLst>
              </p:cNvPr>
              <p:cNvCxnSpPr>
                <a:cxnSpLocks/>
                <a:stCxn id="3" idx="2"/>
                <a:endCxn id="39" idx="0"/>
              </p:cNvCxnSpPr>
              <p:nvPr/>
            </p:nvCxnSpPr>
            <p:spPr bwMode="auto">
              <a:xfrm>
                <a:off x="6289741" y="3735089"/>
                <a:ext cx="2171429" cy="1078133"/>
              </a:xfrm>
              <a:prstGeom prst="straightConnector1">
                <a:avLst/>
              </a:prstGeom>
              <a:ln w="57150">
                <a:headEnd type="none" w="med" len="med"/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73" name="Gruppieren 72">
                <a:extLst>
                  <a:ext uri="{FF2B5EF4-FFF2-40B4-BE49-F238E27FC236}">
                    <a16:creationId xmlns:a16="http://schemas.microsoft.com/office/drawing/2014/main" id="{769C12BF-4070-7F69-117A-B12984B70BBE}"/>
                  </a:ext>
                </a:extLst>
              </p:cNvPr>
              <p:cNvGrpSpPr/>
              <p:nvPr/>
            </p:nvGrpSpPr>
            <p:grpSpPr>
              <a:xfrm>
                <a:off x="5648263" y="4813222"/>
                <a:ext cx="5464326" cy="1589307"/>
                <a:chOff x="5424142" y="4798819"/>
                <a:chExt cx="5464326" cy="1589307"/>
              </a:xfrm>
            </p:grpSpPr>
            <p:grpSp>
              <p:nvGrpSpPr>
                <p:cNvPr id="71" name="Gruppieren 70">
                  <a:extLst>
                    <a:ext uri="{FF2B5EF4-FFF2-40B4-BE49-F238E27FC236}">
                      <a16:creationId xmlns:a16="http://schemas.microsoft.com/office/drawing/2014/main" id="{56A91420-1878-3221-678D-83958A0E1EC5}"/>
                    </a:ext>
                  </a:extLst>
                </p:cNvPr>
                <p:cNvGrpSpPr/>
                <p:nvPr/>
              </p:nvGrpSpPr>
              <p:grpSpPr>
                <a:xfrm>
                  <a:off x="5424142" y="4804765"/>
                  <a:ext cx="1758729" cy="1569412"/>
                  <a:chOff x="5424142" y="4804765"/>
                  <a:chExt cx="1758729" cy="1569412"/>
                </a:xfrm>
              </p:grpSpPr>
              <p:sp>
                <p:nvSpPr>
                  <p:cNvPr id="38" name="Rechteck 37">
                    <a:extLst>
                      <a:ext uri="{FF2B5EF4-FFF2-40B4-BE49-F238E27FC236}">
                        <a16:creationId xmlns:a16="http://schemas.microsoft.com/office/drawing/2014/main" id="{B2B7B651-240A-6C6F-719E-B847F31EBB75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5424142" y="4804765"/>
                    <a:ext cx="1758729" cy="864096"/>
                  </a:xfrm>
                  <a:prstGeom prst="rect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3"/>
                  </a:lnRef>
                  <a:fillRef idx="2">
                    <a:schemeClr val="accent3"/>
                  </a:fillRef>
                  <a:effectRef idx="1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lang="de-DE" sz="900" dirty="0" err="1">
                        <a:solidFill>
                          <a:schemeClr val="tx1"/>
                        </a:solidFill>
                        <a:cs typeface="Arial" pitchFamily="34" charset="0"/>
                      </a:rPr>
                      <a:t>Pre</a:t>
                    </a:r>
                    <a:r>
                      <a:rPr lang="de-DE" sz="900" dirty="0">
                        <a:solidFill>
                          <a:schemeClr val="tx1"/>
                        </a:solidFill>
                        <a:cs typeface="Arial" pitchFamily="34" charset="0"/>
                      </a:rPr>
                      <a:t>- and Post- Evaluation Framework </a:t>
                    </a:r>
                    <a:r>
                      <a:rPr lang="de-DE" sz="900" dirty="0" err="1">
                        <a:solidFill>
                          <a:schemeClr val="tx1"/>
                        </a:solidFill>
                        <a:cs typeface="Arial" pitchFamily="34" charset="0"/>
                      </a:rPr>
                      <a:t>with</a:t>
                    </a:r>
                    <a:r>
                      <a:rPr lang="de-DE" sz="900" dirty="0">
                        <a:solidFill>
                          <a:schemeClr val="tx1"/>
                        </a:solidFill>
                        <a:cs typeface="Arial" pitchFamily="34" charset="0"/>
                      </a:rPr>
                      <a:t> </a:t>
                    </a:r>
                    <a:r>
                      <a:rPr lang="de-DE" sz="900" dirty="0" err="1">
                        <a:solidFill>
                          <a:schemeClr val="tx1"/>
                        </a:solidFill>
                        <a:cs typeface="Arial" pitchFamily="34" charset="0"/>
                      </a:rPr>
                      <a:t>use</a:t>
                    </a:r>
                    <a:r>
                      <a:rPr lang="de-DE" sz="900" dirty="0">
                        <a:solidFill>
                          <a:schemeClr val="tx1"/>
                        </a:solidFill>
                        <a:cs typeface="Arial" pitchFamily="34" charset="0"/>
                      </a:rPr>
                      <a:t> </a:t>
                    </a:r>
                    <a:r>
                      <a:rPr lang="de-DE" sz="900" dirty="0" err="1">
                        <a:solidFill>
                          <a:schemeClr val="tx1"/>
                        </a:solidFill>
                        <a:cs typeface="Arial" pitchFamily="34" charset="0"/>
                      </a:rPr>
                      <a:t>case</a:t>
                    </a:r>
                    <a:endParaRPr lang="de-DE" sz="900" dirty="0">
                      <a:solidFill>
                        <a:schemeClr val="tx1"/>
                      </a:solidFill>
                      <a:cs typeface="Arial" pitchFamily="34" charset="0"/>
                    </a:endParaRPr>
                  </a:p>
                </p:txBody>
              </p:sp>
              <p:sp>
                <p:nvSpPr>
                  <p:cNvPr id="40" name="Rechteck 39">
                    <a:extLst>
                      <a:ext uri="{FF2B5EF4-FFF2-40B4-BE49-F238E27FC236}">
                        <a16:creationId xmlns:a16="http://schemas.microsoft.com/office/drawing/2014/main" id="{9A639F7F-BC4E-1BA5-0755-6D5A7807965D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5424142" y="5662915"/>
                    <a:ext cx="1758729" cy="711262"/>
                  </a:xfrm>
                  <a:prstGeom prst="rect">
                    <a:avLst/>
                  </a:prstGeom>
                  <a:solidFill>
                    <a:schemeClr val="bg1">
                      <a:lumMod val="95000"/>
                    </a:schemeClr>
                  </a:solidFill>
                  <a:ln>
                    <a:prstDash val="dash"/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3"/>
                  </a:lnRef>
                  <a:fillRef idx="2">
                    <a:schemeClr val="accent3"/>
                  </a:fillRef>
                  <a:effectRef idx="1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lang="de-DE" sz="900" dirty="0" err="1">
                        <a:solidFill>
                          <a:schemeClr val="tx1"/>
                        </a:solidFill>
                        <a:cs typeface="Arial" pitchFamily="34" charset="0"/>
                      </a:rPr>
                      <a:t>Metadata</a:t>
                    </a:r>
                    <a:endParaRPr lang="de-DE" sz="900" dirty="0">
                      <a:solidFill>
                        <a:schemeClr val="tx1"/>
                      </a:solidFill>
                      <a:cs typeface="Arial" pitchFamily="34" charset="0"/>
                    </a:endParaRPr>
                  </a:p>
                  <a:p>
                    <a:pPr marL="0" marR="0" indent="0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lang="de-DE" sz="900" dirty="0" err="1">
                        <a:solidFill>
                          <a:schemeClr val="tx1"/>
                        </a:solidFill>
                        <a:cs typeface="Arial" pitchFamily="34" charset="0"/>
                      </a:rPr>
                      <a:t>Rounds</a:t>
                    </a:r>
                    <a:r>
                      <a:rPr lang="de-DE" sz="900" dirty="0">
                        <a:solidFill>
                          <a:schemeClr val="tx1"/>
                        </a:solidFill>
                        <a:cs typeface="Arial" pitchFamily="34" charset="0"/>
                      </a:rPr>
                      <a:t>: x</a:t>
                    </a:r>
                  </a:p>
                  <a:p>
                    <a:pPr marL="0" marR="0" indent="0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lang="de-DE" sz="900" dirty="0" err="1">
                        <a:solidFill>
                          <a:schemeClr val="tx1"/>
                        </a:solidFill>
                        <a:cs typeface="Arial" pitchFamily="34" charset="0"/>
                      </a:rPr>
                      <a:t>Participants</a:t>
                    </a:r>
                    <a:r>
                      <a:rPr lang="de-DE" sz="900" dirty="0">
                        <a:solidFill>
                          <a:schemeClr val="tx1"/>
                        </a:solidFill>
                        <a:cs typeface="Arial" pitchFamily="34" charset="0"/>
                      </a:rPr>
                      <a:t>: x</a:t>
                    </a:r>
                  </a:p>
                </p:txBody>
              </p:sp>
            </p:grpSp>
            <p:grpSp>
              <p:nvGrpSpPr>
                <p:cNvPr id="72" name="Gruppieren 71">
                  <a:extLst>
                    <a:ext uri="{FF2B5EF4-FFF2-40B4-BE49-F238E27FC236}">
                      <a16:creationId xmlns:a16="http://schemas.microsoft.com/office/drawing/2014/main" id="{76F1E0AB-1970-90D8-0ACC-6DAFB70034B6}"/>
                    </a:ext>
                  </a:extLst>
                </p:cNvPr>
                <p:cNvGrpSpPr/>
                <p:nvPr/>
              </p:nvGrpSpPr>
              <p:grpSpPr>
                <a:xfrm>
                  <a:off x="7357684" y="4798819"/>
                  <a:ext cx="1760464" cy="1589307"/>
                  <a:chOff x="7376156" y="4798819"/>
                  <a:chExt cx="1760464" cy="1589307"/>
                </a:xfrm>
              </p:grpSpPr>
              <p:sp>
                <p:nvSpPr>
                  <p:cNvPr id="39" name="Rechteck 38">
                    <a:extLst>
                      <a:ext uri="{FF2B5EF4-FFF2-40B4-BE49-F238E27FC236}">
                        <a16:creationId xmlns:a16="http://schemas.microsoft.com/office/drawing/2014/main" id="{82B5D29B-264E-E20B-61AC-8072CCCA81FE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7376156" y="4798819"/>
                    <a:ext cx="1758729" cy="864096"/>
                  </a:xfrm>
                  <a:prstGeom prst="rect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3"/>
                  </a:lnRef>
                  <a:fillRef idx="2">
                    <a:schemeClr val="accent3"/>
                  </a:fillRef>
                  <a:effectRef idx="1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lang="de-DE" sz="900" dirty="0" err="1">
                        <a:solidFill>
                          <a:schemeClr val="tx1"/>
                        </a:solidFill>
                        <a:cs typeface="Arial" pitchFamily="34" charset="0"/>
                      </a:rPr>
                      <a:t>Pre</a:t>
                    </a:r>
                    <a:r>
                      <a:rPr lang="de-DE" sz="900" dirty="0">
                        <a:solidFill>
                          <a:schemeClr val="tx1"/>
                        </a:solidFill>
                        <a:cs typeface="Arial" pitchFamily="34" charset="0"/>
                      </a:rPr>
                      <a:t>- and Post- Evaluation Framework </a:t>
                    </a:r>
                    <a:r>
                      <a:rPr lang="de-DE" sz="900" dirty="0" err="1">
                        <a:solidFill>
                          <a:schemeClr val="tx1"/>
                        </a:solidFill>
                        <a:cs typeface="Arial" pitchFamily="34" charset="0"/>
                      </a:rPr>
                      <a:t>with</a:t>
                    </a:r>
                    <a:r>
                      <a:rPr lang="de-DE" sz="900" dirty="0">
                        <a:solidFill>
                          <a:schemeClr val="tx1"/>
                        </a:solidFill>
                        <a:cs typeface="Arial" pitchFamily="34" charset="0"/>
                      </a:rPr>
                      <a:t> </a:t>
                    </a:r>
                    <a:r>
                      <a:rPr lang="de-DE" sz="900" dirty="0" err="1">
                        <a:solidFill>
                          <a:schemeClr val="tx1"/>
                        </a:solidFill>
                        <a:cs typeface="Arial" pitchFamily="34" charset="0"/>
                      </a:rPr>
                      <a:t>questionaire</a:t>
                    </a:r>
                    <a:endParaRPr lang="de-DE" sz="900" dirty="0">
                      <a:solidFill>
                        <a:schemeClr val="tx1"/>
                      </a:solidFill>
                      <a:cs typeface="Arial" pitchFamily="34" charset="0"/>
                    </a:endParaRPr>
                  </a:p>
                </p:txBody>
              </p:sp>
              <p:sp>
                <p:nvSpPr>
                  <p:cNvPr id="41" name="Rechteck 40">
                    <a:extLst>
                      <a:ext uri="{FF2B5EF4-FFF2-40B4-BE49-F238E27FC236}">
                        <a16:creationId xmlns:a16="http://schemas.microsoft.com/office/drawing/2014/main" id="{32ABE89E-42C9-496F-4A85-943A357703B6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7377891" y="5676864"/>
                    <a:ext cx="1758729" cy="711262"/>
                  </a:xfrm>
                  <a:prstGeom prst="rect">
                    <a:avLst/>
                  </a:prstGeom>
                  <a:solidFill>
                    <a:schemeClr val="bg1">
                      <a:lumMod val="95000"/>
                    </a:schemeClr>
                  </a:solidFill>
                  <a:ln>
                    <a:prstDash val="dash"/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3"/>
                  </a:lnRef>
                  <a:fillRef idx="2">
                    <a:schemeClr val="accent3"/>
                  </a:fillRef>
                  <a:effectRef idx="1">
                    <a:schemeClr val="accent3"/>
                  </a:effectRef>
                  <a:fontRef idx="minor">
                    <a:schemeClr val="dk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lang="de-DE" sz="900" dirty="0" err="1">
                        <a:solidFill>
                          <a:schemeClr val="tx1"/>
                        </a:solidFill>
                        <a:cs typeface="Arial" pitchFamily="34" charset="0"/>
                      </a:rPr>
                      <a:t>Metadata</a:t>
                    </a:r>
                    <a:endParaRPr lang="de-DE" sz="900" dirty="0">
                      <a:solidFill>
                        <a:schemeClr val="tx1"/>
                      </a:solidFill>
                      <a:cs typeface="Arial" pitchFamily="34" charset="0"/>
                    </a:endParaRPr>
                  </a:p>
                  <a:p>
                    <a:pPr marL="0" marR="0" indent="0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lang="de-DE" sz="900" dirty="0" err="1">
                        <a:solidFill>
                          <a:schemeClr val="tx1"/>
                        </a:solidFill>
                        <a:cs typeface="Arial" pitchFamily="34" charset="0"/>
                      </a:rPr>
                      <a:t>Questionaire</a:t>
                    </a:r>
                    <a:r>
                      <a:rPr lang="de-DE" sz="900" dirty="0">
                        <a:solidFill>
                          <a:schemeClr val="tx1"/>
                        </a:solidFill>
                        <a:cs typeface="Arial" pitchFamily="34" charset="0"/>
                      </a:rPr>
                      <a:t>-type: x</a:t>
                    </a:r>
                  </a:p>
                  <a:p>
                    <a:pPr marL="0" marR="0" indent="0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lang="de-DE" sz="900" dirty="0">
                        <a:solidFill>
                          <a:schemeClr val="tx1"/>
                        </a:solidFill>
                        <a:cs typeface="Arial" pitchFamily="34" charset="0"/>
                      </a:rPr>
                      <a:t>Evaluation-Method: x</a:t>
                    </a:r>
                  </a:p>
                </p:txBody>
              </p:sp>
            </p:grpSp>
            <p:sp>
              <p:nvSpPr>
                <p:cNvPr id="49" name="Rechteck 48">
                  <a:extLst>
                    <a:ext uri="{FF2B5EF4-FFF2-40B4-BE49-F238E27FC236}">
                      <a16:creationId xmlns:a16="http://schemas.microsoft.com/office/drawing/2014/main" id="{4FC4F4B8-4437-402B-7FF2-D40B083F6612}"/>
                    </a:ext>
                  </a:extLst>
                </p:cNvPr>
                <p:cNvSpPr/>
                <p:nvPr/>
              </p:nvSpPr>
              <p:spPr bwMode="auto">
                <a:xfrm>
                  <a:off x="9292961" y="4798819"/>
                  <a:ext cx="1595507" cy="864096"/>
                </a:xfrm>
                <a:prstGeom prst="rec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de-DE" sz="900" dirty="0">
                      <a:solidFill>
                        <a:schemeClr val="tx1"/>
                      </a:solidFill>
                      <a:cs typeface="Arial" pitchFamily="34" charset="0"/>
                    </a:rPr>
                    <a:t>Evaluation Concept 3</a:t>
                  </a:r>
                </a:p>
              </p:txBody>
            </p:sp>
          </p:grpSp>
          <p:cxnSp>
            <p:nvCxnSpPr>
              <p:cNvPr id="50" name="Gerade Verbindung mit Pfeil 49">
                <a:extLst>
                  <a:ext uri="{FF2B5EF4-FFF2-40B4-BE49-F238E27FC236}">
                    <a16:creationId xmlns:a16="http://schemas.microsoft.com/office/drawing/2014/main" id="{959030C7-13B7-E00B-279B-6BBF04C8E531}"/>
                  </a:ext>
                </a:extLst>
              </p:cNvPr>
              <p:cNvCxnSpPr>
                <a:cxnSpLocks/>
                <a:stCxn id="21" idx="2"/>
                <a:endCxn id="49" idx="0"/>
              </p:cNvCxnSpPr>
              <p:nvPr/>
            </p:nvCxnSpPr>
            <p:spPr bwMode="auto">
              <a:xfrm>
                <a:off x="8379145" y="3727184"/>
                <a:ext cx="1935691" cy="1086038"/>
              </a:xfrm>
              <a:prstGeom prst="straightConnector1">
                <a:avLst/>
              </a:prstGeom>
              <a:ln>
                <a:headEnd type="none" w="med" len="med"/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3" name="Gerade Verbindung mit Pfeil 52">
                <a:extLst>
                  <a:ext uri="{FF2B5EF4-FFF2-40B4-BE49-F238E27FC236}">
                    <a16:creationId xmlns:a16="http://schemas.microsoft.com/office/drawing/2014/main" id="{4E68DDCE-0460-DCCA-2667-74A9F4572154}"/>
                  </a:ext>
                </a:extLst>
              </p:cNvPr>
              <p:cNvCxnSpPr>
                <a:cxnSpLocks/>
                <a:stCxn id="20" idx="2"/>
                <a:endCxn id="39" idx="0"/>
              </p:cNvCxnSpPr>
              <p:nvPr/>
            </p:nvCxnSpPr>
            <p:spPr bwMode="auto">
              <a:xfrm flipH="1">
                <a:off x="8461170" y="3727184"/>
                <a:ext cx="2008661" cy="1086038"/>
              </a:xfrm>
              <a:prstGeom prst="straightConnector1">
                <a:avLst/>
              </a:prstGeom>
              <a:ln>
                <a:headEnd type="none" w="med" len="med"/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81" name="Textfeld 80">
              <a:extLst>
                <a:ext uri="{FF2B5EF4-FFF2-40B4-BE49-F238E27FC236}">
                  <a16:creationId xmlns:a16="http://schemas.microsoft.com/office/drawing/2014/main" id="{0E5D35F5-6B9D-19DB-569B-19D93E29D4B0}"/>
                </a:ext>
              </a:extLst>
            </p:cNvPr>
            <p:cNvSpPr txBox="1"/>
            <p:nvPr/>
          </p:nvSpPr>
          <p:spPr>
            <a:xfrm>
              <a:off x="4600404" y="2281585"/>
              <a:ext cx="4575367" cy="36933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de-DE" b="1" dirty="0">
                  <a:latin typeface="Arial" pitchFamily="34" charset="0"/>
                </a:rPr>
                <a:t>Possible </a:t>
              </a:r>
              <a:r>
                <a:rPr lang="de-DE" b="1" dirty="0" err="1">
                  <a:latin typeface="Arial" pitchFamily="34" charset="0"/>
                </a:rPr>
                <a:t>Blueprint</a:t>
              </a:r>
              <a:r>
                <a:rPr lang="de-DE" b="1" dirty="0">
                  <a:latin typeface="Arial" pitchFamily="34" charset="0"/>
                </a:rPr>
                <a:t> </a:t>
              </a:r>
              <a:r>
                <a:rPr lang="de-DE" b="1" dirty="0" err="1">
                  <a:latin typeface="Arial" pitchFamily="34" charset="0"/>
                </a:rPr>
                <a:t>Instatiation</a:t>
              </a:r>
              <a:r>
                <a:rPr lang="de-DE" b="1" dirty="0">
                  <a:latin typeface="Arial" pitchFamily="34" charset="0"/>
                </a:rPr>
                <a:t>/</a:t>
              </a:r>
              <a:r>
                <a:rPr lang="de-DE" b="1" dirty="0" err="1">
                  <a:latin typeface="Arial" pitchFamily="34" charset="0"/>
                </a:rPr>
                <a:t>Example</a:t>
              </a:r>
              <a:endParaRPr lang="de-DE" b="1" dirty="0">
                <a:latin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52860482"/>
      </p:ext>
    </p:extLst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Resolution: Concrete evaluation concept for assessing validity of </a:t>
            </a:r>
            <a:r>
              <a:rPr lang="en-US" dirty="0" err="1"/>
              <a:t>GaaPAF</a:t>
            </a:r>
            <a:r>
              <a:rPr lang="en-US" dirty="0"/>
              <a:t> in a reliable manner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© sebis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21.10.22 Kickoff Efstratios Pahis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C9FAB-BDC1-47C0-A8BB-6E12A8205D33}" type="slidenum">
              <a:rPr lang="de-DE" smtClean="0"/>
              <a:pPr/>
              <a:t>36</a:t>
            </a:fld>
            <a:endParaRPr lang="de-DE" dirty="0"/>
          </a:p>
        </p:txBody>
      </p:sp>
      <p:sp>
        <p:nvSpPr>
          <p:cNvPr id="8" name="Würfel 7">
            <a:extLst>
              <a:ext uri="{FF2B5EF4-FFF2-40B4-BE49-F238E27FC236}">
                <a16:creationId xmlns:a16="http://schemas.microsoft.com/office/drawing/2014/main" id="{00C91A69-C8A6-C9B1-3515-D316368DB7F9}"/>
              </a:ext>
            </a:extLst>
          </p:cNvPr>
          <p:cNvSpPr/>
          <p:nvPr/>
        </p:nvSpPr>
        <p:spPr bwMode="auto">
          <a:xfrm>
            <a:off x="7680176" y="2348880"/>
            <a:ext cx="2592288" cy="1390502"/>
          </a:xfrm>
          <a:prstGeom prst="cube">
            <a:avLst/>
          </a:prstGeom>
          <a:solidFill>
            <a:schemeClr val="accent4">
              <a:lumMod val="90000"/>
              <a:lumOff val="10000"/>
            </a:schemeClr>
          </a:solidFill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r>
              <a:rPr lang="en-US" b="1" dirty="0">
                <a:solidFill>
                  <a:schemeClr val="bg1"/>
                </a:solidFill>
                <a:cs typeface="Arial" pitchFamily="34" charset="0"/>
              </a:rPr>
              <a:t>Credibility</a:t>
            </a:r>
          </a:p>
        </p:txBody>
      </p:sp>
      <p:sp>
        <p:nvSpPr>
          <p:cNvPr id="9" name="Würfel 8">
            <a:extLst>
              <a:ext uri="{FF2B5EF4-FFF2-40B4-BE49-F238E27FC236}">
                <a16:creationId xmlns:a16="http://schemas.microsoft.com/office/drawing/2014/main" id="{3B29AF0A-7CFC-52A6-AE65-B41745D02B76}"/>
              </a:ext>
            </a:extLst>
          </p:cNvPr>
          <p:cNvSpPr/>
          <p:nvPr/>
        </p:nvSpPr>
        <p:spPr bwMode="auto">
          <a:xfrm>
            <a:off x="4619836" y="2348880"/>
            <a:ext cx="2592288" cy="1390502"/>
          </a:xfrm>
          <a:prstGeom prst="cube">
            <a:avLst/>
          </a:prstGeom>
          <a:solidFill>
            <a:schemeClr val="accent4">
              <a:lumMod val="90000"/>
              <a:lumOff val="10000"/>
            </a:schemeClr>
          </a:solidFill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r>
              <a:rPr lang="en-US" b="1" dirty="0">
                <a:solidFill>
                  <a:schemeClr val="bg1"/>
                </a:solidFill>
                <a:cs typeface="Arial" pitchFamily="34" charset="0"/>
              </a:rPr>
              <a:t>Reliability</a:t>
            </a:r>
          </a:p>
        </p:txBody>
      </p:sp>
      <p:sp>
        <p:nvSpPr>
          <p:cNvPr id="10" name="Würfel 9">
            <a:extLst>
              <a:ext uri="{FF2B5EF4-FFF2-40B4-BE49-F238E27FC236}">
                <a16:creationId xmlns:a16="http://schemas.microsoft.com/office/drawing/2014/main" id="{1B274D33-E956-2D89-9E18-70CA8CC5E02A}"/>
              </a:ext>
            </a:extLst>
          </p:cNvPr>
          <p:cNvSpPr/>
          <p:nvPr/>
        </p:nvSpPr>
        <p:spPr bwMode="auto">
          <a:xfrm>
            <a:off x="1559496" y="2348880"/>
            <a:ext cx="2592288" cy="1390502"/>
          </a:xfrm>
          <a:prstGeom prst="cube">
            <a:avLst/>
          </a:prstGeom>
          <a:solidFill>
            <a:schemeClr val="accent4">
              <a:lumMod val="90000"/>
              <a:lumOff val="10000"/>
            </a:schemeClr>
          </a:solidFill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r>
              <a:rPr lang="en-US" b="1" dirty="0">
                <a:solidFill>
                  <a:schemeClr val="bg1"/>
                </a:solidFill>
                <a:cs typeface="Arial" pitchFamily="34" charset="0"/>
              </a:rPr>
              <a:t>Validity</a:t>
            </a: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34B1252F-1E80-B881-1005-298BDA0F448F}"/>
              </a:ext>
            </a:extLst>
          </p:cNvPr>
          <p:cNvSpPr/>
          <p:nvPr/>
        </p:nvSpPr>
        <p:spPr bwMode="auto">
          <a:xfrm>
            <a:off x="407368" y="1340768"/>
            <a:ext cx="11192348" cy="72008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r>
              <a:rPr lang="en-US" dirty="0">
                <a:solidFill>
                  <a:schemeClr val="bg1"/>
                </a:solidFill>
                <a:cs typeface="Arial" pitchFamily="34" charset="0"/>
              </a:rPr>
              <a:t>Without an explicit toolset of accepted and tested methods to evaluate Artifacts, how shall we achieve </a:t>
            </a:r>
            <a:r>
              <a:rPr lang="en-US" b="1" dirty="0">
                <a:solidFill>
                  <a:schemeClr val="bg1"/>
                </a:solidFill>
                <a:cs typeface="Arial" pitchFamily="34" charset="0"/>
              </a:rPr>
              <a:t>real</a:t>
            </a:r>
            <a:r>
              <a:rPr lang="en-US" dirty="0">
                <a:solidFill>
                  <a:schemeClr val="bg1"/>
                </a:solidFill>
                <a:cs typeface="Arial" pitchFamily="34" charset="0"/>
              </a:rPr>
              <a:t>:</a:t>
            </a:r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B8B8980F-62BA-E483-BCB6-21E9721B7AF3}"/>
              </a:ext>
            </a:extLst>
          </p:cNvPr>
          <p:cNvSpPr/>
          <p:nvPr/>
        </p:nvSpPr>
        <p:spPr bwMode="auto">
          <a:xfrm>
            <a:off x="4583832" y="4941168"/>
            <a:ext cx="3168351" cy="1390502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r>
              <a:rPr lang="en-US" b="1" dirty="0">
                <a:solidFill>
                  <a:schemeClr val="bg1"/>
                </a:solidFill>
                <a:cs typeface="Arial" pitchFamily="34" charset="0"/>
              </a:rPr>
              <a:t>A concrete Concept designed for methods as artifact outcomes applicable and instantiated to </a:t>
            </a:r>
            <a:r>
              <a:rPr lang="en-US" b="1" dirty="0" err="1">
                <a:solidFill>
                  <a:schemeClr val="bg1"/>
                </a:solidFill>
                <a:cs typeface="Arial" pitchFamily="34" charset="0"/>
              </a:rPr>
              <a:t>GaaPAF</a:t>
            </a:r>
            <a:r>
              <a:rPr lang="en-US" b="1" dirty="0">
                <a:solidFill>
                  <a:schemeClr val="bg1"/>
                </a:solidFill>
                <a:cs typeface="Arial" pitchFamily="34" charset="0"/>
              </a:rPr>
              <a:t>   </a:t>
            </a:r>
          </a:p>
        </p:txBody>
      </p:sp>
      <p:grpSp>
        <p:nvGrpSpPr>
          <p:cNvPr id="18" name="Gruppieren 17">
            <a:extLst>
              <a:ext uri="{FF2B5EF4-FFF2-40B4-BE49-F238E27FC236}">
                <a16:creationId xmlns:a16="http://schemas.microsoft.com/office/drawing/2014/main" id="{6E9BDCE5-43F1-F8D4-372B-3702A5FC0D28}"/>
              </a:ext>
            </a:extLst>
          </p:cNvPr>
          <p:cNvGrpSpPr/>
          <p:nvPr/>
        </p:nvGrpSpPr>
        <p:grpSpPr>
          <a:xfrm>
            <a:off x="4492180" y="3858118"/>
            <a:ext cx="3022723" cy="960803"/>
            <a:chOff x="4151783" y="3849497"/>
            <a:chExt cx="3022723" cy="960803"/>
          </a:xfrm>
        </p:grpSpPr>
        <p:sp>
          <p:nvSpPr>
            <p:cNvPr id="16" name="Pfeil nach rechts 66">
              <a:extLst>
                <a:ext uri="{FF2B5EF4-FFF2-40B4-BE49-F238E27FC236}">
                  <a16:creationId xmlns:a16="http://schemas.microsoft.com/office/drawing/2014/main" id="{9F28A29B-7745-539B-195F-E0FCF8A9FCDB}"/>
                </a:ext>
              </a:extLst>
            </p:cNvPr>
            <p:cNvSpPr/>
            <p:nvPr/>
          </p:nvSpPr>
          <p:spPr bwMode="auto">
            <a:xfrm rot="5400000">
              <a:off x="5183624" y="2819418"/>
              <a:ext cx="959041" cy="3022723"/>
            </a:xfrm>
            <a:prstGeom prst="rightArrow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0" hangingPunct="0"/>
              <a:endParaRPr lang="en-US" dirty="0">
                <a:solidFill>
                  <a:schemeClr val="tx1"/>
                </a:solidFill>
                <a:cs typeface="Arial" pitchFamily="34" charset="0"/>
              </a:endParaRPr>
            </a:p>
          </p:txBody>
        </p:sp>
        <p:sp>
          <p:nvSpPr>
            <p:cNvPr id="17" name="Textfeld 16">
              <a:extLst>
                <a:ext uri="{FF2B5EF4-FFF2-40B4-BE49-F238E27FC236}">
                  <a16:creationId xmlns:a16="http://schemas.microsoft.com/office/drawing/2014/main" id="{4D8B9091-D425-39E2-3897-76E073DCEA97}"/>
                </a:ext>
              </a:extLst>
            </p:cNvPr>
            <p:cNvSpPr txBox="1"/>
            <p:nvPr/>
          </p:nvSpPr>
          <p:spPr>
            <a:xfrm>
              <a:off x="5015072" y="3849497"/>
              <a:ext cx="1296144" cy="92333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de-DE" dirty="0" err="1">
                  <a:latin typeface="Arial" pitchFamily="34" charset="0"/>
                </a:rPr>
                <a:t>My</a:t>
              </a:r>
              <a:r>
                <a:rPr lang="de-DE" dirty="0">
                  <a:latin typeface="Arial" pitchFamily="34" charset="0"/>
                </a:rPr>
                <a:t> Research Goal</a:t>
              </a:r>
            </a:p>
          </p:txBody>
        </p:sp>
      </p:grpSp>
      <p:sp>
        <p:nvSpPr>
          <p:cNvPr id="19" name="Rechteck 18">
            <a:extLst>
              <a:ext uri="{FF2B5EF4-FFF2-40B4-BE49-F238E27FC236}">
                <a16:creationId xmlns:a16="http://schemas.microsoft.com/office/drawing/2014/main" id="{B09A8162-4EE3-ED53-2435-99A362D9C14E}"/>
              </a:ext>
            </a:extLst>
          </p:cNvPr>
          <p:cNvSpPr/>
          <p:nvPr/>
        </p:nvSpPr>
        <p:spPr bwMode="auto">
          <a:xfrm>
            <a:off x="407368" y="4941168"/>
            <a:ext cx="3168351" cy="1390502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r>
              <a:rPr lang="en-US" b="1" dirty="0">
                <a:solidFill>
                  <a:schemeClr val="bg1"/>
                </a:solidFill>
                <a:cs typeface="Arial" pitchFamily="34" charset="0"/>
              </a:rPr>
              <a:t>Building upon existing DSR Evaluation Theory and Frameworks</a:t>
            </a:r>
          </a:p>
        </p:txBody>
      </p:sp>
      <p:sp>
        <p:nvSpPr>
          <p:cNvPr id="20" name="Pfeil nach rechts 66">
            <a:extLst>
              <a:ext uri="{FF2B5EF4-FFF2-40B4-BE49-F238E27FC236}">
                <a16:creationId xmlns:a16="http://schemas.microsoft.com/office/drawing/2014/main" id="{C450292E-1972-DD89-5417-5671EEDD0463}"/>
              </a:ext>
            </a:extLst>
          </p:cNvPr>
          <p:cNvSpPr/>
          <p:nvPr/>
        </p:nvSpPr>
        <p:spPr bwMode="auto">
          <a:xfrm>
            <a:off x="3667994" y="5145765"/>
            <a:ext cx="824186" cy="984028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endParaRPr lang="en-US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21" name="Rechteck 20">
            <a:extLst>
              <a:ext uri="{FF2B5EF4-FFF2-40B4-BE49-F238E27FC236}">
                <a16:creationId xmlns:a16="http://schemas.microsoft.com/office/drawing/2014/main" id="{B0AB8155-57C7-5A57-A777-6BC9311A899A}"/>
              </a:ext>
            </a:extLst>
          </p:cNvPr>
          <p:cNvSpPr/>
          <p:nvPr/>
        </p:nvSpPr>
        <p:spPr bwMode="auto">
          <a:xfrm>
            <a:off x="8760296" y="4941168"/>
            <a:ext cx="3168351" cy="1390502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r>
              <a:rPr lang="en-US" b="1" dirty="0">
                <a:solidFill>
                  <a:schemeClr val="bg1"/>
                </a:solidFill>
                <a:cs typeface="Arial" pitchFamily="34" charset="0"/>
              </a:rPr>
              <a:t>First step to a DSR Evaluation Methodology Catalogue/Toolset</a:t>
            </a:r>
          </a:p>
        </p:txBody>
      </p:sp>
      <p:sp>
        <p:nvSpPr>
          <p:cNvPr id="22" name="Pfeil nach rechts 66">
            <a:extLst>
              <a:ext uri="{FF2B5EF4-FFF2-40B4-BE49-F238E27FC236}">
                <a16:creationId xmlns:a16="http://schemas.microsoft.com/office/drawing/2014/main" id="{DC9737D9-B8AC-74BC-FBDB-A1B5B12493E1}"/>
              </a:ext>
            </a:extLst>
          </p:cNvPr>
          <p:cNvSpPr/>
          <p:nvPr/>
        </p:nvSpPr>
        <p:spPr bwMode="auto">
          <a:xfrm>
            <a:off x="7843835" y="5143350"/>
            <a:ext cx="824186" cy="984028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endParaRPr lang="en-US" dirty="0">
              <a:solidFill>
                <a:schemeClr val="tx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5613201"/>
      </p:ext>
    </p:extLst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Methodology: How to build such concept that can evaluate </a:t>
            </a:r>
            <a:r>
              <a:rPr lang="en-US" dirty="0" err="1"/>
              <a:t>GaaPAF</a:t>
            </a:r>
            <a:r>
              <a:rPr lang="en-US" dirty="0"/>
              <a:t>: enabling the transformation of existing infrastructure towards a platform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© sebis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21.10.22 Kickoff Efstratios Pahis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C9FAB-BDC1-47C0-A8BB-6E12A8205D33}" type="slidenum">
              <a:rPr lang="de-DE" smtClean="0"/>
              <a:pPr/>
              <a:t>37</a:t>
            </a:fld>
            <a:endParaRPr lang="de-DE" dirty="0"/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3E59880B-44BC-4AC0-5B27-CFA0F2D6C5D5}"/>
              </a:ext>
            </a:extLst>
          </p:cNvPr>
          <p:cNvSpPr/>
          <p:nvPr/>
        </p:nvSpPr>
        <p:spPr bwMode="auto">
          <a:xfrm>
            <a:off x="4720977" y="2256344"/>
            <a:ext cx="3314362" cy="4226021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r>
              <a:rPr lang="en-US" dirty="0">
                <a:solidFill>
                  <a:schemeClr val="bg1"/>
                </a:solidFill>
                <a:cs typeface="Arial" pitchFamily="34" charset="0"/>
              </a:rPr>
              <a:t>Interviews with experts/participants (Evaluate)</a:t>
            </a:r>
          </a:p>
          <a:p>
            <a:pPr algn="ctr" eaLnBrk="0" hangingPunct="0"/>
            <a:endParaRPr lang="en-US" dirty="0">
              <a:solidFill>
                <a:schemeClr val="bg1"/>
              </a:solidFill>
              <a:cs typeface="Arial" pitchFamily="34" charset="0"/>
            </a:endParaRPr>
          </a:p>
          <a:p>
            <a:pPr eaLnBrk="0" hangingPunct="0"/>
            <a:r>
              <a:rPr lang="en-US" sz="1400" b="1" dirty="0">
                <a:solidFill>
                  <a:schemeClr val="bg1"/>
                </a:solidFill>
                <a:cs typeface="Arial" pitchFamily="34" charset="0"/>
              </a:rPr>
              <a:t>Collection of primary data through interviews/questionnaire about the Evaluation Concept itself</a:t>
            </a:r>
          </a:p>
          <a:p>
            <a:pPr marL="171450" indent="-171450" eaLnBrk="0" hangingPunct="0">
              <a:buFont typeface="Wingdings" panose="05000000000000000000" pitchFamily="2" charset="2"/>
              <a:buChar char="Ø"/>
            </a:pPr>
            <a:r>
              <a:rPr lang="en-US" sz="1200" dirty="0">
                <a:solidFill>
                  <a:schemeClr val="bg1"/>
                </a:solidFill>
                <a:cs typeface="Arial" pitchFamily="34" charset="0"/>
              </a:rPr>
              <a:t>Pre- and/or Post-Evaluation of Evaluation Concept to optimize the concept</a:t>
            </a:r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F39342EF-0715-77E6-4E15-7FAC5DA6FA8A}"/>
              </a:ext>
            </a:extLst>
          </p:cNvPr>
          <p:cNvSpPr/>
          <p:nvPr/>
        </p:nvSpPr>
        <p:spPr bwMode="auto">
          <a:xfrm>
            <a:off x="1575968" y="1025014"/>
            <a:ext cx="9037004" cy="72008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r>
              <a:rPr lang="en-US" dirty="0">
                <a:solidFill>
                  <a:schemeClr val="bg1"/>
                </a:solidFill>
                <a:cs typeface="Arial" pitchFamily="34" charset="0"/>
              </a:rPr>
              <a:t>DSR Approach: Build &amp; Evaluate</a:t>
            </a:r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726F3935-B9C2-5497-4A5F-DCBDB6C6EF4A}"/>
              </a:ext>
            </a:extLst>
          </p:cNvPr>
          <p:cNvSpPr/>
          <p:nvPr/>
        </p:nvSpPr>
        <p:spPr bwMode="auto">
          <a:xfrm>
            <a:off x="612700" y="2256344"/>
            <a:ext cx="3771073" cy="4234966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r>
              <a:rPr lang="en-US" dirty="0">
                <a:solidFill>
                  <a:schemeClr val="bg1"/>
                </a:solidFill>
                <a:cs typeface="Arial" pitchFamily="34" charset="0"/>
              </a:rPr>
              <a:t>Literature Review (Build)</a:t>
            </a:r>
          </a:p>
          <a:p>
            <a:pPr eaLnBrk="0" hangingPunct="0"/>
            <a:endParaRPr lang="en-US" sz="1400" dirty="0">
              <a:solidFill>
                <a:schemeClr val="bg1"/>
              </a:solidFill>
              <a:cs typeface="Arial" pitchFamily="34" charset="0"/>
            </a:endParaRPr>
          </a:p>
          <a:p>
            <a:pPr eaLnBrk="0" hangingPunct="0"/>
            <a:r>
              <a:rPr lang="en-US" sz="1400" b="1" dirty="0">
                <a:solidFill>
                  <a:schemeClr val="bg1"/>
                </a:solidFill>
                <a:cs typeface="Arial" pitchFamily="34" charset="0"/>
              </a:rPr>
              <a:t>Existent Literature about Design Science Evaluation Methodology</a:t>
            </a:r>
          </a:p>
          <a:p>
            <a:pPr marL="171450" indent="-171450" eaLnBrk="0" hangingPunct="0">
              <a:buFont typeface="Wingdings" panose="05000000000000000000" pitchFamily="2" charset="2"/>
              <a:buChar char="Ø"/>
            </a:pPr>
            <a:r>
              <a:rPr lang="en-US" sz="1200" dirty="0">
                <a:solidFill>
                  <a:schemeClr val="bg1"/>
                </a:solidFill>
                <a:cs typeface="Arial" pitchFamily="34" charset="0"/>
                <a:sym typeface="Wingdings" panose="05000000000000000000" pitchFamily="2" charset="2"/>
              </a:rPr>
              <a:t>Compilation of the current state of DSR Evaluation Research to build upon</a:t>
            </a:r>
          </a:p>
          <a:p>
            <a:pPr eaLnBrk="0" hangingPunct="0"/>
            <a:endParaRPr lang="en-US" sz="1400" b="1" dirty="0">
              <a:solidFill>
                <a:schemeClr val="bg1"/>
              </a:solidFill>
              <a:cs typeface="Arial" pitchFamily="34" charset="0"/>
            </a:endParaRPr>
          </a:p>
          <a:p>
            <a:pPr eaLnBrk="0" hangingPunct="0"/>
            <a:r>
              <a:rPr lang="en-US" sz="1400" b="1" dirty="0">
                <a:solidFill>
                  <a:schemeClr val="bg1"/>
                </a:solidFill>
                <a:cs typeface="Arial" pitchFamily="34" charset="0"/>
              </a:rPr>
              <a:t>Existent Literature from IS applying DSR generating Methods as Artefacts</a:t>
            </a:r>
            <a:endParaRPr lang="en-US" sz="1200" dirty="0">
              <a:solidFill>
                <a:schemeClr val="bg1"/>
              </a:solidFill>
              <a:cs typeface="Arial" pitchFamily="34" charset="0"/>
            </a:endParaRPr>
          </a:p>
          <a:p>
            <a:pPr marL="171450" indent="-171450" eaLnBrk="0" hangingPunct="0">
              <a:buFont typeface="Wingdings" panose="05000000000000000000" pitchFamily="2" charset="2"/>
              <a:buChar char="Ø"/>
            </a:pPr>
            <a:r>
              <a:rPr lang="en-US" sz="1200" dirty="0">
                <a:solidFill>
                  <a:schemeClr val="bg1"/>
                </a:solidFill>
                <a:cs typeface="Arial" pitchFamily="34" charset="0"/>
                <a:sym typeface="Wingdings" panose="05000000000000000000" pitchFamily="2" charset="2"/>
              </a:rPr>
              <a:t>Compilation of already applied evaluation methods in DSR to abstract and develop a common concept</a:t>
            </a:r>
          </a:p>
          <a:p>
            <a:pPr eaLnBrk="0" hangingPunct="0"/>
            <a:endParaRPr lang="en-US" sz="1200" dirty="0">
              <a:solidFill>
                <a:schemeClr val="bg1"/>
              </a:solidFill>
              <a:cs typeface="Arial" pitchFamily="34" charset="0"/>
              <a:sym typeface="Wingdings" panose="05000000000000000000" pitchFamily="2" charset="2"/>
            </a:endParaRPr>
          </a:p>
          <a:p>
            <a:pPr eaLnBrk="0" hangingPunct="0"/>
            <a:r>
              <a:rPr lang="en-US" sz="1400" b="1" dirty="0">
                <a:solidFill>
                  <a:schemeClr val="bg1"/>
                </a:solidFill>
                <a:cs typeface="Arial" pitchFamily="34" charset="0"/>
              </a:rPr>
              <a:t>Existent Literature about </a:t>
            </a:r>
            <a:r>
              <a:rPr lang="en-US" sz="1400" b="1" dirty="0" err="1">
                <a:solidFill>
                  <a:schemeClr val="bg1"/>
                </a:solidFill>
                <a:cs typeface="Arial" pitchFamily="34" charset="0"/>
              </a:rPr>
              <a:t>GaaP</a:t>
            </a:r>
            <a:r>
              <a:rPr lang="en-US" sz="1400" b="1" dirty="0">
                <a:solidFill>
                  <a:schemeClr val="bg1"/>
                </a:solidFill>
                <a:cs typeface="Arial" pitchFamily="34" charset="0"/>
              </a:rPr>
              <a:t> &amp; </a:t>
            </a:r>
            <a:r>
              <a:rPr lang="en-US" sz="1400" b="1" dirty="0" err="1">
                <a:solidFill>
                  <a:schemeClr val="bg1"/>
                </a:solidFill>
                <a:cs typeface="Arial" pitchFamily="34" charset="0"/>
              </a:rPr>
              <a:t>GaaPAF</a:t>
            </a:r>
            <a:endParaRPr lang="en-US" sz="1400" b="1" dirty="0">
              <a:solidFill>
                <a:schemeClr val="bg1"/>
              </a:solidFill>
              <a:cs typeface="Arial" pitchFamily="34" charset="0"/>
            </a:endParaRPr>
          </a:p>
          <a:p>
            <a:pPr marL="171450" indent="-171450" eaLnBrk="0" hangingPunct="0">
              <a:buFont typeface="Wingdings" panose="05000000000000000000" pitchFamily="2" charset="2"/>
              <a:buChar char="Ø"/>
            </a:pPr>
            <a:r>
              <a:rPr lang="en-US" sz="1200" dirty="0">
                <a:solidFill>
                  <a:schemeClr val="bg1"/>
                </a:solidFill>
                <a:cs typeface="Arial" pitchFamily="34" charset="0"/>
                <a:sym typeface="Wingdings" panose="05000000000000000000" pitchFamily="2" charset="2"/>
              </a:rPr>
              <a:t>Overview of the </a:t>
            </a:r>
            <a:r>
              <a:rPr lang="en-US" sz="1200" dirty="0" err="1">
                <a:solidFill>
                  <a:schemeClr val="bg1"/>
                </a:solidFill>
                <a:cs typeface="Arial" pitchFamily="34" charset="0"/>
                <a:sym typeface="Wingdings" panose="05000000000000000000" pitchFamily="2" charset="2"/>
              </a:rPr>
              <a:t>GaaP</a:t>
            </a:r>
            <a:r>
              <a:rPr lang="en-US" sz="1200" dirty="0">
                <a:solidFill>
                  <a:schemeClr val="bg1"/>
                </a:solidFill>
                <a:cs typeface="Arial" pitchFamily="34" charset="0"/>
                <a:sym typeface="Wingdings" panose="05000000000000000000" pitchFamily="2" charset="2"/>
              </a:rPr>
              <a:t> &amp; </a:t>
            </a:r>
            <a:r>
              <a:rPr lang="de-DE" sz="1200" dirty="0" err="1"/>
              <a:t>GaaPAF</a:t>
            </a:r>
            <a:r>
              <a:rPr lang="en-US" sz="1200" dirty="0">
                <a:solidFill>
                  <a:schemeClr val="bg1"/>
                </a:solidFill>
                <a:cs typeface="Arial" pitchFamily="34" charset="0"/>
                <a:sym typeface="Wingdings" panose="05000000000000000000" pitchFamily="2" charset="2"/>
              </a:rPr>
              <a:t> Research Conversation as it will serve as the Instantiation</a:t>
            </a:r>
          </a:p>
          <a:p>
            <a:pPr eaLnBrk="0" hangingPunct="0"/>
            <a:endParaRPr lang="en-US" sz="1200" dirty="0">
              <a:solidFill>
                <a:schemeClr val="bg1"/>
              </a:solidFill>
              <a:cs typeface="Arial" pitchFamily="34" charset="0"/>
              <a:sym typeface="Wingdings" panose="05000000000000000000" pitchFamily="2" charset="2"/>
            </a:endParaRPr>
          </a:p>
          <a:p>
            <a:pPr eaLnBrk="0" hangingPunct="0"/>
            <a:r>
              <a:rPr lang="en-US" sz="1200" dirty="0">
                <a:solidFill>
                  <a:schemeClr val="bg1"/>
                </a:solidFill>
                <a:cs typeface="Arial" pitchFamily="34" charset="0"/>
                <a:sym typeface="Wingdings" panose="05000000000000000000" pitchFamily="2" charset="2"/>
              </a:rPr>
              <a:t>(Possibly transfer from Behavioral Science and other fields of science)</a:t>
            </a:r>
          </a:p>
        </p:txBody>
      </p:sp>
      <p:sp>
        <p:nvSpPr>
          <p:cNvPr id="20" name="Rechteck 19">
            <a:extLst>
              <a:ext uri="{FF2B5EF4-FFF2-40B4-BE49-F238E27FC236}">
                <a16:creationId xmlns:a16="http://schemas.microsoft.com/office/drawing/2014/main" id="{7D94A5BA-74F8-136A-BFD9-6D9FF4DAB5F2}"/>
              </a:ext>
            </a:extLst>
          </p:cNvPr>
          <p:cNvSpPr/>
          <p:nvPr/>
        </p:nvSpPr>
        <p:spPr bwMode="auto">
          <a:xfrm>
            <a:off x="8344214" y="2261304"/>
            <a:ext cx="3314362" cy="4226021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r>
              <a:rPr lang="en-US" dirty="0">
                <a:solidFill>
                  <a:schemeClr val="bg1"/>
                </a:solidFill>
                <a:cs typeface="Arial" pitchFamily="34" charset="0"/>
              </a:rPr>
              <a:t>Instantiation of Evaluation Concept (Evaluate)</a:t>
            </a:r>
          </a:p>
          <a:p>
            <a:pPr algn="ctr" eaLnBrk="0" hangingPunct="0"/>
            <a:endParaRPr lang="en-US" dirty="0">
              <a:solidFill>
                <a:schemeClr val="bg1"/>
              </a:solidFill>
              <a:cs typeface="Arial" pitchFamily="34" charset="0"/>
            </a:endParaRPr>
          </a:p>
          <a:p>
            <a:pPr eaLnBrk="0" hangingPunct="0"/>
            <a:r>
              <a:rPr lang="en-US" sz="1400" b="1" dirty="0">
                <a:solidFill>
                  <a:schemeClr val="bg1"/>
                </a:solidFill>
                <a:cs typeface="Arial" pitchFamily="34" charset="0"/>
                <a:sym typeface="Wingdings" panose="05000000000000000000" pitchFamily="2" charset="2"/>
              </a:rPr>
              <a:t>Application of Evaluation Concept in the Context of the </a:t>
            </a:r>
            <a:r>
              <a:rPr lang="en-US" sz="1400" b="1" dirty="0" err="1">
                <a:solidFill>
                  <a:schemeClr val="bg1"/>
                </a:solidFill>
                <a:cs typeface="Arial" pitchFamily="34" charset="0"/>
                <a:sym typeface="Wingdings" panose="05000000000000000000" pitchFamily="2" charset="2"/>
              </a:rPr>
              <a:t>GaaPAF</a:t>
            </a:r>
            <a:endParaRPr lang="en-US" sz="1400" b="1" dirty="0">
              <a:solidFill>
                <a:schemeClr val="bg1"/>
              </a:solidFill>
              <a:cs typeface="Arial" pitchFamily="34" charset="0"/>
              <a:sym typeface="Wingdings" panose="05000000000000000000" pitchFamily="2" charset="2"/>
            </a:endParaRPr>
          </a:p>
          <a:p>
            <a:pPr marL="285750" indent="-285750" eaLnBrk="0" hangingPunct="0">
              <a:buFont typeface="Wingdings" panose="05000000000000000000" pitchFamily="2" charset="2"/>
              <a:buChar char="Ø"/>
            </a:pPr>
            <a:r>
              <a:rPr lang="en-US" sz="1400" dirty="0">
                <a:solidFill>
                  <a:schemeClr val="bg1"/>
                </a:solidFill>
                <a:cs typeface="Arial" pitchFamily="34" charset="0"/>
                <a:sym typeface="Wingdings" panose="05000000000000000000" pitchFamily="2" charset="2"/>
              </a:rPr>
              <a:t>Evaluation of the </a:t>
            </a:r>
            <a:r>
              <a:rPr lang="en-US" sz="1400" dirty="0" err="1">
                <a:solidFill>
                  <a:schemeClr val="bg1"/>
                </a:solidFill>
                <a:cs typeface="Arial" pitchFamily="34" charset="0"/>
                <a:sym typeface="Wingdings" panose="05000000000000000000" pitchFamily="2" charset="2"/>
              </a:rPr>
              <a:t>GaaPAF</a:t>
            </a:r>
            <a:r>
              <a:rPr lang="en-US" sz="1400" dirty="0">
                <a:solidFill>
                  <a:schemeClr val="bg1"/>
                </a:solidFill>
                <a:cs typeface="Arial" pitchFamily="34" charset="0"/>
                <a:sym typeface="Wingdings" panose="05000000000000000000" pitchFamily="2" charset="2"/>
              </a:rPr>
              <a:t> core objective mitigating alpha and beta-error</a:t>
            </a:r>
          </a:p>
          <a:p>
            <a:pPr marL="285750" indent="-285750" eaLnBrk="0" hangingPunct="0"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9447577"/>
      </p:ext>
    </p:extLst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 the sebis visual language </a:t>
            </a:r>
            <a:br>
              <a:rPr lang="en-US" dirty="0"/>
            </a:br>
            <a:r>
              <a:rPr lang="en-US" dirty="0"/>
              <a:t>(shapes, fonts, colors, sizes “</a:t>
            </a:r>
            <a:r>
              <a:rPr lang="en-US" dirty="0" err="1"/>
              <a:t>Schnellformatvorlagen</a:t>
            </a:r>
            <a:r>
              <a:rPr lang="en-US" dirty="0"/>
              <a:t>”)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>
          <a:xfrm>
            <a:off x="9383184" y="6570616"/>
            <a:ext cx="2142067" cy="288925"/>
          </a:xfrm>
        </p:spPr>
        <p:txBody>
          <a:bodyPr/>
          <a:lstStyle/>
          <a:p>
            <a:r>
              <a:rPr lang="de-DE"/>
              <a:t>© sebis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32903" y="6569076"/>
            <a:ext cx="5761567" cy="288925"/>
          </a:xfrm>
        </p:spPr>
        <p:txBody>
          <a:bodyPr/>
          <a:lstStyle/>
          <a:p>
            <a:r>
              <a:rPr lang="de-DE"/>
              <a:t>21.10.22 Kickoff Efstratios Pahis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11525251" y="6570616"/>
            <a:ext cx="332316" cy="288925"/>
          </a:xfrm>
        </p:spPr>
        <p:txBody>
          <a:bodyPr/>
          <a:lstStyle/>
          <a:p>
            <a:fld id="{46B0F6F9-0731-40B4-89E9-684A2C5BBDDF}" type="slidenum">
              <a:rPr lang="de-DE" smtClean="0"/>
              <a:pPr/>
              <a:t>38</a:t>
            </a:fld>
            <a:endParaRPr lang="de-DE" dirty="0"/>
          </a:p>
        </p:txBody>
      </p:sp>
      <p:sp>
        <p:nvSpPr>
          <p:cNvPr id="31" name="Rechteck 30"/>
          <p:cNvSpPr/>
          <p:nvPr/>
        </p:nvSpPr>
        <p:spPr bwMode="auto">
          <a:xfrm>
            <a:off x="1847528" y="4387205"/>
            <a:ext cx="1080120" cy="72008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r>
              <a:rPr lang="en-US" dirty="0">
                <a:solidFill>
                  <a:schemeClr val="tx1"/>
                </a:solidFill>
                <a:cs typeface="Arial" pitchFamily="34" charset="0"/>
              </a:rPr>
              <a:t>Fast</a:t>
            </a:r>
            <a:br>
              <a:rPr lang="en-US" dirty="0">
                <a:solidFill>
                  <a:schemeClr val="tx1"/>
                </a:solidFill>
                <a:cs typeface="Arial" pitchFamily="34" charset="0"/>
              </a:rPr>
            </a:br>
            <a:r>
              <a:rPr lang="en-US" dirty="0">
                <a:solidFill>
                  <a:schemeClr val="tx1"/>
                </a:solidFill>
                <a:cs typeface="Arial" pitchFamily="34" charset="0"/>
              </a:rPr>
              <a:t>Form 1</a:t>
            </a:r>
          </a:p>
        </p:txBody>
      </p:sp>
      <p:sp>
        <p:nvSpPr>
          <p:cNvPr id="32" name="Rechteck 31"/>
          <p:cNvSpPr/>
          <p:nvPr/>
        </p:nvSpPr>
        <p:spPr bwMode="auto">
          <a:xfrm>
            <a:off x="3039835" y="4387205"/>
            <a:ext cx="1080120" cy="72008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r>
              <a:rPr lang="en-US" dirty="0">
                <a:solidFill>
                  <a:schemeClr val="tx1"/>
                </a:solidFill>
                <a:cs typeface="Arial" pitchFamily="34" charset="0"/>
              </a:rPr>
              <a:t>Fast</a:t>
            </a:r>
            <a:br>
              <a:rPr lang="en-US" dirty="0">
                <a:solidFill>
                  <a:schemeClr val="tx1"/>
                </a:solidFill>
                <a:cs typeface="Arial" pitchFamily="34" charset="0"/>
              </a:rPr>
            </a:br>
            <a:r>
              <a:rPr lang="en-US" dirty="0">
                <a:solidFill>
                  <a:schemeClr val="tx1"/>
                </a:solidFill>
                <a:cs typeface="Arial" pitchFamily="34" charset="0"/>
              </a:rPr>
              <a:t>Form 2</a:t>
            </a:r>
          </a:p>
        </p:txBody>
      </p:sp>
      <p:sp>
        <p:nvSpPr>
          <p:cNvPr id="33" name="Rechteck 32"/>
          <p:cNvSpPr/>
          <p:nvPr/>
        </p:nvSpPr>
        <p:spPr bwMode="auto">
          <a:xfrm>
            <a:off x="4232142" y="4387205"/>
            <a:ext cx="1080120" cy="72008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r>
              <a:rPr lang="en-US" dirty="0">
                <a:solidFill>
                  <a:schemeClr val="tx1"/>
                </a:solidFill>
                <a:cs typeface="Arial" pitchFamily="34" charset="0"/>
              </a:rPr>
              <a:t>Fast</a:t>
            </a:r>
            <a:br>
              <a:rPr lang="en-US" dirty="0">
                <a:solidFill>
                  <a:schemeClr val="tx1"/>
                </a:solidFill>
                <a:cs typeface="Arial" pitchFamily="34" charset="0"/>
              </a:rPr>
            </a:br>
            <a:r>
              <a:rPr lang="en-US" dirty="0">
                <a:solidFill>
                  <a:schemeClr val="tx1"/>
                </a:solidFill>
                <a:cs typeface="Arial" pitchFamily="34" charset="0"/>
              </a:rPr>
              <a:t>Form 3</a:t>
            </a:r>
          </a:p>
        </p:txBody>
      </p:sp>
      <p:sp>
        <p:nvSpPr>
          <p:cNvPr id="34" name="Rechteck 33"/>
          <p:cNvSpPr/>
          <p:nvPr/>
        </p:nvSpPr>
        <p:spPr bwMode="auto">
          <a:xfrm>
            <a:off x="5424449" y="4387205"/>
            <a:ext cx="1080120" cy="72008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r>
              <a:rPr lang="en-US" dirty="0">
                <a:solidFill>
                  <a:schemeClr val="tx1"/>
                </a:solidFill>
                <a:cs typeface="Arial" pitchFamily="34" charset="0"/>
              </a:rPr>
              <a:t>Fast</a:t>
            </a:r>
            <a:br>
              <a:rPr lang="en-US" dirty="0">
                <a:solidFill>
                  <a:schemeClr val="tx1"/>
                </a:solidFill>
                <a:cs typeface="Arial" pitchFamily="34" charset="0"/>
              </a:rPr>
            </a:br>
            <a:r>
              <a:rPr lang="en-US" dirty="0">
                <a:solidFill>
                  <a:schemeClr val="tx1"/>
                </a:solidFill>
                <a:cs typeface="Arial" pitchFamily="34" charset="0"/>
              </a:rPr>
              <a:t>Form 4</a:t>
            </a:r>
          </a:p>
        </p:txBody>
      </p:sp>
      <p:sp>
        <p:nvSpPr>
          <p:cNvPr id="35" name="Rechteck 34"/>
          <p:cNvSpPr/>
          <p:nvPr/>
        </p:nvSpPr>
        <p:spPr bwMode="auto">
          <a:xfrm>
            <a:off x="6616756" y="4387205"/>
            <a:ext cx="1080120" cy="72008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r>
              <a:rPr lang="en-US" dirty="0">
                <a:solidFill>
                  <a:schemeClr val="tx1"/>
                </a:solidFill>
                <a:cs typeface="Arial" pitchFamily="34" charset="0"/>
              </a:rPr>
              <a:t>Fast</a:t>
            </a:r>
            <a:br>
              <a:rPr lang="en-US" dirty="0">
                <a:solidFill>
                  <a:schemeClr val="tx1"/>
                </a:solidFill>
                <a:cs typeface="Arial" pitchFamily="34" charset="0"/>
              </a:rPr>
            </a:br>
            <a:r>
              <a:rPr lang="en-US" dirty="0">
                <a:solidFill>
                  <a:schemeClr val="tx1"/>
                </a:solidFill>
                <a:cs typeface="Arial" pitchFamily="34" charset="0"/>
              </a:rPr>
              <a:t>Form 5</a:t>
            </a:r>
          </a:p>
        </p:txBody>
      </p:sp>
      <p:sp>
        <p:nvSpPr>
          <p:cNvPr id="36" name="Rechteck 35"/>
          <p:cNvSpPr/>
          <p:nvPr/>
        </p:nvSpPr>
        <p:spPr bwMode="auto">
          <a:xfrm>
            <a:off x="7809063" y="4387205"/>
            <a:ext cx="1080120" cy="72008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r>
              <a:rPr lang="en-US" dirty="0">
                <a:solidFill>
                  <a:schemeClr val="tx1"/>
                </a:solidFill>
                <a:cs typeface="Arial" pitchFamily="34" charset="0"/>
              </a:rPr>
              <a:t>Fast</a:t>
            </a:r>
            <a:br>
              <a:rPr lang="en-US" dirty="0">
                <a:solidFill>
                  <a:schemeClr val="tx1"/>
                </a:solidFill>
                <a:cs typeface="Arial" pitchFamily="34" charset="0"/>
              </a:rPr>
            </a:br>
            <a:r>
              <a:rPr lang="en-US" dirty="0">
                <a:solidFill>
                  <a:schemeClr val="tx1"/>
                </a:solidFill>
                <a:cs typeface="Arial" pitchFamily="34" charset="0"/>
              </a:rPr>
              <a:t>Form 6</a:t>
            </a:r>
          </a:p>
        </p:txBody>
      </p:sp>
      <p:sp>
        <p:nvSpPr>
          <p:cNvPr id="37" name="Rechteck 36"/>
          <p:cNvSpPr/>
          <p:nvPr/>
        </p:nvSpPr>
        <p:spPr bwMode="auto">
          <a:xfrm>
            <a:off x="9001372" y="4387205"/>
            <a:ext cx="1080120" cy="72008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r>
              <a:rPr lang="en-US" dirty="0">
                <a:solidFill>
                  <a:schemeClr val="tx1"/>
                </a:solidFill>
                <a:cs typeface="Arial" pitchFamily="34" charset="0"/>
              </a:rPr>
              <a:t>Fast</a:t>
            </a:r>
            <a:br>
              <a:rPr lang="en-US" dirty="0">
                <a:solidFill>
                  <a:schemeClr val="tx1"/>
                </a:solidFill>
                <a:cs typeface="Arial" pitchFamily="34" charset="0"/>
              </a:rPr>
            </a:br>
            <a:r>
              <a:rPr lang="en-US" dirty="0">
                <a:solidFill>
                  <a:schemeClr val="tx1"/>
                </a:solidFill>
                <a:cs typeface="Arial" pitchFamily="34" charset="0"/>
              </a:rPr>
              <a:t>Form 6</a:t>
            </a:r>
          </a:p>
        </p:txBody>
      </p:sp>
      <p:sp>
        <p:nvSpPr>
          <p:cNvPr id="41" name="Textfeld 40"/>
          <p:cNvSpPr txBox="1"/>
          <p:nvPr/>
        </p:nvSpPr>
        <p:spPr>
          <a:xfrm>
            <a:off x="1775521" y="1536973"/>
            <a:ext cx="979755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Default </a:t>
            </a:r>
          </a:p>
          <a:p>
            <a:r>
              <a:rPr lang="en-US" dirty="0"/>
              <a:t>Text</a:t>
            </a:r>
          </a:p>
        </p:txBody>
      </p:sp>
      <p:sp>
        <p:nvSpPr>
          <p:cNvPr id="42" name="Rechteck 41"/>
          <p:cNvSpPr/>
          <p:nvPr/>
        </p:nvSpPr>
        <p:spPr bwMode="auto">
          <a:xfrm>
            <a:off x="3787570" y="1404357"/>
            <a:ext cx="1732367" cy="9144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r>
              <a:rPr lang="en-US" dirty="0">
                <a:solidFill>
                  <a:schemeClr val="tx1"/>
                </a:solidFill>
                <a:cs typeface="Arial" pitchFamily="34" charset="0"/>
              </a:rPr>
              <a:t>Default Rectangle</a:t>
            </a:r>
          </a:p>
        </p:txBody>
      </p:sp>
      <p:cxnSp>
        <p:nvCxnSpPr>
          <p:cNvPr id="44" name="Gerade Verbindung mit Pfeil 43"/>
          <p:cNvCxnSpPr>
            <a:cxnSpLocks/>
            <a:stCxn id="41" idx="3"/>
            <a:endCxn id="42" idx="1"/>
          </p:cNvCxnSpPr>
          <p:nvPr/>
        </p:nvCxnSpPr>
        <p:spPr bwMode="auto">
          <a:xfrm>
            <a:off x="2755276" y="1860139"/>
            <a:ext cx="1032294" cy="1418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3" name="Textfeld 52"/>
          <p:cNvSpPr txBox="1"/>
          <p:nvPr/>
        </p:nvSpPr>
        <p:spPr>
          <a:xfrm>
            <a:off x="2825806" y="1304765"/>
            <a:ext cx="857927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1200" dirty="0"/>
              <a:t>Default </a:t>
            </a:r>
          </a:p>
          <a:p>
            <a:pPr algn="ctr"/>
            <a:r>
              <a:rPr lang="en-US" sz="1200" dirty="0"/>
              <a:t>Line Style</a:t>
            </a:r>
          </a:p>
        </p:txBody>
      </p:sp>
      <p:sp>
        <p:nvSpPr>
          <p:cNvPr id="46" name="Eingekerbter Richtungspfeil 45"/>
          <p:cNvSpPr/>
          <p:nvPr/>
        </p:nvSpPr>
        <p:spPr bwMode="auto">
          <a:xfrm>
            <a:off x="3815224" y="2559695"/>
            <a:ext cx="1704713" cy="672664"/>
          </a:xfrm>
          <a:prstGeom prst="chevron">
            <a:avLst>
              <a:gd name="adj" fmla="val 21128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r>
              <a:rPr lang="en-US" dirty="0">
                <a:solidFill>
                  <a:schemeClr val="tx1"/>
                </a:solidFill>
                <a:cs typeface="Arial" pitchFamily="34" charset="0"/>
              </a:rPr>
              <a:t>Process</a:t>
            </a:r>
          </a:p>
        </p:txBody>
      </p:sp>
      <p:sp>
        <p:nvSpPr>
          <p:cNvPr id="54" name="Textfeld 53"/>
          <p:cNvSpPr txBox="1"/>
          <p:nvPr/>
        </p:nvSpPr>
        <p:spPr>
          <a:xfrm>
            <a:off x="7536161" y="1979548"/>
            <a:ext cx="671979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User</a:t>
            </a:r>
          </a:p>
        </p:txBody>
      </p:sp>
      <p:sp>
        <p:nvSpPr>
          <p:cNvPr id="59" name="Abgerundetes Rechteck 58"/>
          <p:cNvSpPr/>
          <p:nvPr/>
        </p:nvSpPr>
        <p:spPr bwMode="auto">
          <a:xfrm>
            <a:off x="5597758" y="1404357"/>
            <a:ext cx="1811847" cy="9144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r>
              <a:rPr lang="en-US" dirty="0">
                <a:solidFill>
                  <a:schemeClr val="tx1"/>
                </a:solidFill>
                <a:cs typeface="Arial" pitchFamily="34" charset="0"/>
              </a:rPr>
              <a:t>Default</a:t>
            </a:r>
          </a:p>
          <a:p>
            <a:pPr algn="ctr" eaLnBrk="0" hangingPunct="0"/>
            <a:r>
              <a:rPr lang="en-US" dirty="0">
                <a:solidFill>
                  <a:schemeClr val="tx1"/>
                </a:solidFill>
                <a:cs typeface="Arial" pitchFamily="34" charset="0"/>
              </a:rPr>
              <a:t>Rounded R.</a:t>
            </a:r>
          </a:p>
        </p:txBody>
      </p:sp>
      <p:sp>
        <p:nvSpPr>
          <p:cNvPr id="67" name="Pfeil nach rechts 66"/>
          <p:cNvSpPr/>
          <p:nvPr/>
        </p:nvSpPr>
        <p:spPr bwMode="auto">
          <a:xfrm>
            <a:off x="5663952" y="2351125"/>
            <a:ext cx="1745652" cy="984028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r>
              <a:rPr lang="en-US" dirty="0">
                <a:solidFill>
                  <a:schemeClr val="tx1"/>
                </a:solidFill>
                <a:cs typeface="Arial" pitchFamily="34" charset="0"/>
              </a:rPr>
              <a:t>Arrow</a:t>
            </a:r>
          </a:p>
        </p:txBody>
      </p:sp>
      <p:sp>
        <p:nvSpPr>
          <p:cNvPr id="76" name="Textfeld 75"/>
          <p:cNvSpPr txBox="1"/>
          <p:nvPr/>
        </p:nvSpPr>
        <p:spPr>
          <a:xfrm>
            <a:off x="8411600" y="1979548"/>
            <a:ext cx="736099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Store</a:t>
            </a:r>
          </a:p>
        </p:txBody>
      </p:sp>
      <p:sp>
        <p:nvSpPr>
          <p:cNvPr id="79" name="Rechteckige Legende 78"/>
          <p:cNvSpPr/>
          <p:nvPr/>
        </p:nvSpPr>
        <p:spPr bwMode="auto">
          <a:xfrm>
            <a:off x="9001372" y="3554814"/>
            <a:ext cx="1080120" cy="630271"/>
          </a:xfrm>
          <a:prstGeom prst="wedgeRectCallout">
            <a:avLst>
              <a:gd name="adj1" fmla="val -20833"/>
              <a:gd name="adj2" fmla="val 80475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r>
              <a:rPr lang="en-US" sz="1200" dirty="0">
                <a:solidFill>
                  <a:schemeClr val="bg1"/>
                </a:solidFill>
                <a:cs typeface="Arial" pitchFamily="34" charset="0"/>
              </a:rPr>
              <a:t>Explanation</a:t>
            </a:r>
          </a:p>
        </p:txBody>
      </p:sp>
      <p:sp>
        <p:nvSpPr>
          <p:cNvPr id="80" name="Rechteck 79"/>
          <p:cNvSpPr/>
          <p:nvPr/>
        </p:nvSpPr>
        <p:spPr bwMode="auto">
          <a:xfrm>
            <a:off x="1847528" y="5229200"/>
            <a:ext cx="1080120" cy="72008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r>
              <a:rPr lang="en-US" dirty="0">
                <a:solidFill>
                  <a:schemeClr val="bg1"/>
                </a:solidFill>
                <a:cs typeface="Arial" pitchFamily="34" charset="0"/>
              </a:rPr>
              <a:t>Fast</a:t>
            </a:r>
            <a:br>
              <a:rPr lang="en-US" dirty="0">
                <a:solidFill>
                  <a:schemeClr val="bg1"/>
                </a:solidFill>
                <a:cs typeface="Arial" pitchFamily="34" charset="0"/>
              </a:rPr>
            </a:br>
            <a:r>
              <a:rPr lang="en-US" dirty="0">
                <a:solidFill>
                  <a:schemeClr val="bg1"/>
                </a:solidFill>
                <a:cs typeface="Arial" pitchFamily="34" charset="0"/>
              </a:rPr>
              <a:t>Form 1</a:t>
            </a:r>
          </a:p>
        </p:txBody>
      </p:sp>
      <p:sp>
        <p:nvSpPr>
          <p:cNvPr id="81" name="Rechteck 80"/>
          <p:cNvSpPr/>
          <p:nvPr/>
        </p:nvSpPr>
        <p:spPr bwMode="auto">
          <a:xfrm>
            <a:off x="3039835" y="5229200"/>
            <a:ext cx="1080120" cy="72008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r>
              <a:rPr lang="en-US" dirty="0">
                <a:solidFill>
                  <a:schemeClr val="bg1"/>
                </a:solidFill>
                <a:cs typeface="Arial" pitchFamily="34" charset="0"/>
              </a:rPr>
              <a:t>Fast</a:t>
            </a:r>
            <a:br>
              <a:rPr lang="en-US" dirty="0">
                <a:solidFill>
                  <a:schemeClr val="bg1"/>
                </a:solidFill>
                <a:cs typeface="Arial" pitchFamily="34" charset="0"/>
              </a:rPr>
            </a:br>
            <a:r>
              <a:rPr lang="en-US" dirty="0">
                <a:solidFill>
                  <a:schemeClr val="bg1"/>
                </a:solidFill>
                <a:cs typeface="Arial" pitchFamily="34" charset="0"/>
              </a:rPr>
              <a:t>Form 2</a:t>
            </a:r>
          </a:p>
        </p:txBody>
      </p:sp>
      <p:sp>
        <p:nvSpPr>
          <p:cNvPr id="82" name="Rechteck 81"/>
          <p:cNvSpPr/>
          <p:nvPr/>
        </p:nvSpPr>
        <p:spPr bwMode="auto">
          <a:xfrm>
            <a:off x="4232142" y="5229200"/>
            <a:ext cx="1080120" cy="72008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r>
              <a:rPr lang="en-US" dirty="0">
                <a:solidFill>
                  <a:schemeClr val="bg1"/>
                </a:solidFill>
                <a:cs typeface="Arial" pitchFamily="34" charset="0"/>
              </a:rPr>
              <a:t>Fast</a:t>
            </a:r>
            <a:br>
              <a:rPr lang="en-US" dirty="0">
                <a:solidFill>
                  <a:schemeClr val="bg1"/>
                </a:solidFill>
                <a:cs typeface="Arial" pitchFamily="34" charset="0"/>
              </a:rPr>
            </a:br>
            <a:r>
              <a:rPr lang="en-US" dirty="0">
                <a:solidFill>
                  <a:schemeClr val="bg1"/>
                </a:solidFill>
                <a:cs typeface="Arial" pitchFamily="34" charset="0"/>
              </a:rPr>
              <a:t>Form 3</a:t>
            </a:r>
          </a:p>
        </p:txBody>
      </p:sp>
      <p:sp>
        <p:nvSpPr>
          <p:cNvPr id="83" name="Rechteck 82"/>
          <p:cNvSpPr/>
          <p:nvPr/>
        </p:nvSpPr>
        <p:spPr bwMode="auto">
          <a:xfrm>
            <a:off x="5424449" y="5229200"/>
            <a:ext cx="1080120" cy="72008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r>
              <a:rPr lang="en-US" dirty="0">
                <a:solidFill>
                  <a:schemeClr val="bg1"/>
                </a:solidFill>
                <a:cs typeface="Arial" pitchFamily="34" charset="0"/>
              </a:rPr>
              <a:t>Fast</a:t>
            </a:r>
            <a:br>
              <a:rPr lang="en-US" dirty="0">
                <a:solidFill>
                  <a:schemeClr val="bg1"/>
                </a:solidFill>
                <a:cs typeface="Arial" pitchFamily="34" charset="0"/>
              </a:rPr>
            </a:br>
            <a:r>
              <a:rPr lang="en-US" dirty="0">
                <a:solidFill>
                  <a:schemeClr val="bg1"/>
                </a:solidFill>
                <a:cs typeface="Arial" pitchFamily="34" charset="0"/>
              </a:rPr>
              <a:t>Form 4</a:t>
            </a:r>
          </a:p>
        </p:txBody>
      </p:sp>
      <p:sp>
        <p:nvSpPr>
          <p:cNvPr id="84" name="Rechteck 83"/>
          <p:cNvSpPr/>
          <p:nvPr/>
        </p:nvSpPr>
        <p:spPr bwMode="auto">
          <a:xfrm>
            <a:off x="6616756" y="5229200"/>
            <a:ext cx="1080120" cy="72008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r>
              <a:rPr lang="en-US" dirty="0">
                <a:solidFill>
                  <a:schemeClr val="bg1"/>
                </a:solidFill>
                <a:cs typeface="Arial" pitchFamily="34" charset="0"/>
              </a:rPr>
              <a:t>Fast</a:t>
            </a:r>
            <a:br>
              <a:rPr lang="en-US" dirty="0">
                <a:solidFill>
                  <a:schemeClr val="bg1"/>
                </a:solidFill>
                <a:cs typeface="Arial" pitchFamily="34" charset="0"/>
              </a:rPr>
            </a:br>
            <a:r>
              <a:rPr lang="en-US" dirty="0">
                <a:solidFill>
                  <a:schemeClr val="bg1"/>
                </a:solidFill>
                <a:cs typeface="Arial" pitchFamily="34" charset="0"/>
              </a:rPr>
              <a:t>Form 5</a:t>
            </a:r>
          </a:p>
        </p:txBody>
      </p:sp>
      <p:sp>
        <p:nvSpPr>
          <p:cNvPr id="85" name="Rechteck 84"/>
          <p:cNvSpPr/>
          <p:nvPr/>
        </p:nvSpPr>
        <p:spPr bwMode="auto">
          <a:xfrm>
            <a:off x="7809063" y="5229200"/>
            <a:ext cx="1080120" cy="72008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r>
              <a:rPr lang="en-US" dirty="0">
                <a:solidFill>
                  <a:schemeClr val="bg1"/>
                </a:solidFill>
                <a:cs typeface="Arial" pitchFamily="34" charset="0"/>
              </a:rPr>
              <a:t>Fast</a:t>
            </a:r>
            <a:br>
              <a:rPr lang="en-US" dirty="0">
                <a:solidFill>
                  <a:schemeClr val="bg1"/>
                </a:solidFill>
                <a:cs typeface="Arial" pitchFamily="34" charset="0"/>
              </a:rPr>
            </a:br>
            <a:r>
              <a:rPr lang="en-US" dirty="0">
                <a:solidFill>
                  <a:schemeClr val="bg1"/>
                </a:solidFill>
                <a:cs typeface="Arial" pitchFamily="34" charset="0"/>
              </a:rPr>
              <a:t>Form 6</a:t>
            </a:r>
          </a:p>
        </p:txBody>
      </p:sp>
      <p:sp>
        <p:nvSpPr>
          <p:cNvPr id="86" name="Rechteck 85"/>
          <p:cNvSpPr/>
          <p:nvPr/>
        </p:nvSpPr>
        <p:spPr bwMode="auto">
          <a:xfrm>
            <a:off x="9001372" y="5229200"/>
            <a:ext cx="1080120" cy="72008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r>
              <a:rPr lang="en-US" dirty="0">
                <a:solidFill>
                  <a:schemeClr val="bg1"/>
                </a:solidFill>
                <a:cs typeface="Arial" pitchFamily="34" charset="0"/>
              </a:rPr>
              <a:t>Fast</a:t>
            </a:r>
            <a:br>
              <a:rPr lang="en-US" dirty="0">
                <a:solidFill>
                  <a:schemeClr val="bg1"/>
                </a:solidFill>
                <a:cs typeface="Arial" pitchFamily="34" charset="0"/>
              </a:rPr>
            </a:br>
            <a:r>
              <a:rPr lang="en-US" dirty="0">
                <a:solidFill>
                  <a:schemeClr val="bg1"/>
                </a:solidFill>
                <a:cs typeface="Arial" pitchFamily="34" charset="0"/>
              </a:rPr>
              <a:t>Form 6</a:t>
            </a:r>
          </a:p>
        </p:txBody>
      </p:sp>
      <p:sp>
        <p:nvSpPr>
          <p:cNvPr id="87" name="Würfel 86"/>
          <p:cNvSpPr/>
          <p:nvPr/>
        </p:nvSpPr>
        <p:spPr bwMode="auto">
          <a:xfrm>
            <a:off x="7576635" y="2544291"/>
            <a:ext cx="1635522" cy="688068"/>
          </a:xfrm>
          <a:prstGeom prst="cub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r>
              <a:rPr lang="en-US" dirty="0">
                <a:solidFill>
                  <a:schemeClr val="tx1"/>
                </a:solidFill>
                <a:cs typeface="Arial" pitchFamily="34" charset="0"/>
              </a:rPr>
              <a:t>Box</a:t>
            </a:r>
          </a:p>
        </p:txBody>
      </p:sp>
      <p:sp>
        <p:nvSpPr>
          <p:cNvPr id="88" name="Gefaltete Ecke 87"/>
          <p:cNvSpPr/>
          <p:nvPr/>
        </p:nvSpPr>
        <p:spPr bwMode="auto">
          <a:xfrm>
            <a:off x="9472868" y="1341198"/>
            <a:ext cx="591193" cy="573342"/>
          </a:xfrm>
          <a:prstGeom prst="foldedCorner">
            <a:avLst>
              <a:gd name="adj" fmla="val 26500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r>
              <a:rPr lang="en-US" sz="1100" dirty="0">
                <a:solidFill>
                  <a:schemeClr val="tx1"/>
                </a:solidFill>
                <a:cs typeface="Arial" pitchFamily="34" charset="0"/>
              </a:rPr>
              <a:t>Text</a:t>
            </a:r>
          </a:p>
        </p:txBody>
      </p:sp>
      <p:sp>
        <p:nvSpPr>
          <p:cNvPr id="89" name="Textfeld 88"/>
          <p:cNvSpPr txBox="1"/>
          <p:nvPr/>
        </p:nvSpPr>
        <p:spPr>
          <a:xfrm>
            <a:off x="9164925" y="1979548"/>
            <a:ext cx="1338828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Information</a:t>
            </a:r>
          </a:p>
        </p:txBody>
      </p:sp>
      <p:grpSp>
        <p:nvGrpSpPr>
          <p:cNvPr id="10" name="Gruppieren 9"/>
          <p:cNvGrpSpPr/>
          <p:nvPr/>
        </p:nvGrpSpPr>
        <p:grpSpPr>
          <a:xfrm>
            <a:off x="7598156" y="1315616"/>
            <a:ext cx="559873" cy="576064"/>
            <a:chOff x="572022" y="2923566"/>
            <a:chExt cx="659253" cy="707501"/>
          </a:xfrm>
        </p:grpSpPr>
        <p:sp>
          <p:nvSpPr>
            <p:cNvPr id="8" name="Ellipse 7"/>
            <p:cNvSpPr/>
            <p:nvPr/>
          </p:nvSpPr>
          <p:spPr bwMode="auto">
            <a:xfrm>
              <a:off x="721628" y="2923566"/>
              <a:ext cx="360040" cy="36000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0" hangingPunct="0"/>
              <a:endParaRPr lang="en-US" dirty="0">
                <a:solidFill>
                  <a:schemeClr val="tx1"/>
                </a:solidFill>
                <a:cs typeface="Arial" pitchFamily="34" charset="0"/>
              </a:endParaRPr>
            </a:p>
          </p:txBody>
        </p:sp>
        <p:sp>
          <p:nvSpPr>
            <p:cNvPr id="9" name="Kreis 8"/>
            <p:cNvSpPr/>
            <p:nvPr/>
          </p:nvSpPr>
          <p:spPr bwMode="auto">
            <a:xfrm>
              <a:off x="572022" y="3283566"/>
              <a:ext cx="659253" cy="347501"/>
            </a:xfrm>
            <a:custGeom>
              <a:avLst/>
              <a:gdLst/>
              <a:ahLst/>
              <a:cxnLst/>
              <a:rect l="l" t="t" r="r" b="b"/>
              <a:pathLst>
                <a:path w="659253" h="347501">
                  <a:moveTo>
                    <a:pt x="194601" y="0"/>
                  </a:moveTo>
                  <a:cubicBezTo>
                    <a:pt x="232765" y="32538"/>
                    <a:pt x="282424" y="51587"/>
                    <a:pt x="336545" y="51587"/>
                  </a:cubicBezTo>
                  <a:cubicBezTo>
                    <a:pt x="388019" y="51587"/>
                    <a:pt x="435456" y="34356"/>
                    <a:pt x="472828" y="4657"/>
                  </a:cubicBezTo>
                  <a:cubicBezTo>
                    <a:pt x="583315" y="65446"/>
                    <a:pt x="659017" y="195929"/>
                    <a:pt x="659253" y="346805"/>
                  </a:cubicBezTo>
                  <a:lnTo>
                    <a:pt x="329603" y="347501"/>
                  </a:lnTo>
                  <a:lnTo>
                    <a:pt x="0" y="340954"/>
                  </a:lnTo>
                  <a:cubicBezTo>
                    <a:pt x="2256" y="188331"/>
                    <a:pt x="81449" y="58036"/>
                    <a:pt x="194601" y="0"/>
                  </a:cubicBezTo>
                  <a:close/>
                </a:path>
              </a:pathLst>
            </a:custGeom>
            <a:ln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0" hangingPunct="0"/>
              <a:endParaRPr lang="en-US" dirty="0">
                <a:solidFill>
                  <a:schemeClr val="tx1"/>
                </a:solidFill>
                <a:cs typeface="Arial" pitchFamily="34" charset="0"/>
              </a:endParaRPr>
            </a:p>
          </p:txBody>
        </p:sp>
      </p:grpSp>
      <p:grpSp>
        <p:nvGrpSpPr>
          <p:cNvPr id="62" name="Gruppieren 61"/>
          <p:cNvGrpSpPr/>
          <p:nvPr/>
        </p:nvGrpSpPr>
        <p:grpSpPr>
          <a:xfrm>
            <a:off x="8500839" y="1500827"/>
            <a:ext cx="559874" cy="391616"/>
            <a:chOff x="6976839" y="1500827"/>
            <a:chExt cx="559874" cy="391616"/>
          </a:xfrm>
        </p:grpSpPr>
        <p:sp>
          <p:nvSpPr>
            <p:cNvPr id="43" name="Ellipse 42"/>
            <p:cNvSpPr/>
            <p:nvPr/>
          </p:nvSpPr>
          <p:spPr bwMode="auto">
            <a:xfrm>
              <a:off x="6976840" y="1766429"/>
              <a:ext cx="559873" cy="126014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0" hangingPunct="0"/>
              <a:endPara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0" name="Ellipse 39"/>
            <p:cNvSpPr/>
            <p:nvPr/>
          </p:nvSpPr>
          <p:spPr bwMode="auto">
            <a:xfrm>
              <a:off x="6976839" y="1700030"/>
              <a:ext cx="559873" cy="126014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0" hangingPunct="0"/>
              <a:endPara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9" name="Ellipse 38"/>
            <p:cNvSpPr/>
            <p:nvPr/>
          </p:nvSpPr>
          <p:spPr bwMode="auto">
            <a:xfrm>
              <a:off x="6976840" y="1633629"/>
              <a:ext cx="559873" cy="126014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0" hangingPunct="0"/>
              <a:endPara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" name="Ellipse 2"/>
            <p:cNvSpPr/>
            <p:nvPr/>
          </p:nvSpPr>
          <p:spPr bwMode="auto">
            <a:xfrm>
              <a:off x="6976840" y="1567228"/>
              <a:ext cx="559873" cy="126014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0" hangingPunct="0"/>
              <a:endPara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5" name="Ellipse 44"/>
            <p:cNvSpPr/>
            <p:nvPr/>
          </p:nvSpPr>
          <p:spPr bwMode="auto">
            <a:xfrm>
              <a:off x="6976840" y="1500827"/>
              <a:ext cx="559873" cy="126014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0" hangingPunct="0"/>
              <a:endPara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47" name="Ellipse 46"/>
          <p:cNvSpPr/>
          <p:nvPr/>
        </p:nvSpPr>
        <p:spPr bwMode="auto">
          <a:xfrm>
            <a:off x="1800769" y="2565340"/>
            <a:ext cx="1490966" cy="661374"/>
          </a:xfrm>
          <a:custGeom>
            <a:avLst/>
            <a:gdLst/>
            <a:ahLst/>
            <a:cxnLst/>
            <a:rect l="l" t="t" r="r" b="b"/>
            <a:pathLst>
              <a:path w="1490966" h="661374">
                <a:moveTo>
                  <a:pt x="882067" y="0"/>
                </a:moveTo>
                <a:cubicBezTo>
                  <a:pt x="1031495" y="0"/>
                  <a:pt x="1157883" y="94445"/>
                  <a:pt x="1198125" y="224882"/>
                </a:cubicBezTo>
                <a:cubicBezTo>
                  <a:pt x="1213923" y="221952"/>
                  <a:pt x="1230281" y="220426"/>
                  <a:pt x="1247033" y="220426"/>
                </a:cubicBezTo>
                <a:cubicBezTo>
                  <a:pt x="1381753" y="220426"/>
                  <a:pt x="1490966" y="319136"/>
                  <a:pt x="1490966" y="440900"/>
                </a:cubicBezTo>
                <a:cubicBezTo>
                  <a:pt x="1490966" y="555058"/>
                  <a:pt x="1394971" y="648952"/>
                  <a:pt x="1271857" y="659112"/>
                </a:cubicBezTo>
                <a:lnTo>
                  <a:pt x="1271857" y="661374"/>
                </a:lnTo>
                <a:lnTo>
                  <a:pt x="1247033" y="661374"/>
                </a:lnTo>
                <a:lnTo>
                  <a:pt x="207929" y="661374"/>
                </a:lnTo>
                <a:lnTo>
                  <a:pt x="207928" y="661374"/>
                </a:lnTo>
                <a:lnTo>
                  <a:pt x="207928" y="661374"/>
                </a:lnTo>
                <a:cubicBezTo>
                  <a:pt x="93092" y="661374"/>
                  <a:pt x="0" y="562664"/>
                  <a:pt x="0" y="440900"/>
                </a:cubicBezTo>
                <a:cubicBezTo>
                  <a:pt x="0" y="319136"/>
                  <a:pt x="93093" y="220426"/>
                  <a:pt x="207929" y="220426"/>
                </a:cubicBezTo>
                <a:cubicBezTo>
                  <a:pt x="236743" y="220426"/>
                  <a:pt x="264188" y="226641"/>
                  <a:pt x="289112" y="237929"/>
                </a:cubicBezTo>
                <a:cubicBezTo>
                  <a:pt x="320337" y="155718"/>
                  <a:pt x="399125" y="97623"/>
                  <a:pt x="491302" y="97623"/>
                </a:cubicBezTo>
                <a:cubicBezTo>
                  <a:pt x="535615" y="97623"/>
                  <a:pt x="576833" y="111049"/>
                  <a:pt x="608953" y="137475"/>
                </a:cubicBezTo>
                <a:cubicBezTo>
                  <a:pt x="668646" y="54334"/>
                  <a:pt x="768729" y="0"/>
                  <a:pt x="882067" y="0"/>
                </a:cubicBezTo>
                <a:close/>
              </a:path>
            </a:pathLst>
          </a:cu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Cloud</a:t>
            </a:r>
          </a:p>
        </p:txBody>
      </p:sp>
      <p:sp>
        <p:nvSpPr>
          <p:cNvPr id="12" name="Rechteck 11"/>
          <p:cNvSpPr/>
          <p:nvPr/>
        </p:nvSpPr>
        <p:spPr bwMode="auto">
          <a:xfrm>
            <a:off x="3812379" y="3370374"/>
            <a:ext cx="368390" cy="576064"/>
          </a:xfrm>
          <a:custGeom>
            <a:avLst/>
            <a:gdLst/>
            <a:ahLst/>
            <a:cxnLst/>
            <a:rect l="l" t="t" r="r" b="b"/>
            <a:pathLst>
              <a:path w="576064" h="957943">
                <a:moveTo>
                  <a:pt x="302137" y="829611"/>
                </a:moveTo>
                <a:cubicBezTo>
                  <a:pt x="271157" y="829611"/>
                  <a:pt x="246043" y="853790"/>
                  <a:pt x="246043" y="883617"/>
                </a:cubicBezTo>
                <a:cubicBezTo>
                  <a:pt x="246043" y="913444"/>
                  <a:pt x="271157" y="937623"/>
                  <a:pt x="302137" y="937623"/>
                </a:cubicBezTo>
                <a:cubicBezTo>
                  <a:pt x="333117" y="937623"/>
                  <a:pt x="358231" y="913444"/>
                  <a:pt x="358231" y="883617"/>
                </a:cubicBezTo>
                <a:cubicBezTo>
                  <a:pt x="358231" y="853790"/>
                  <a:pt x="333117" y="829611"/>
                  <a:pt x="302137" y="829611"/>
                </a:cubicBezTo>
                <a:close/>
                <a:moveTo>
                  <a:pt x="144017" y="93847"/>
                </a:moveTo>
                <a:cubicBezTo>
                  <a:pt x="104248" y="93847"/>
                  <a:pt x="72008" y="126087"/>
                  <a:pt x="72008" y="165856"/>
                </a:cubicBezTo>
                <a:lnTo>
                  <a:pt x="72008" y="741918"/>
                </a:lnTo>
                <a:cubicBezTo>
                  <a:pt x="72008" y="781687"/>
                  <a:pt x="104248" y="813927"/>
                  <a:pt x="144017" y="813927"/>
                </a:cubicBezTo>
                <a:lnTo>
                  <a:pt x="432047" y="813927"/>
                </a:lnTo>
                <a:cubicBezTo>
                  <a:pt x="471816" y="813927"/>
                  <a:pt x="504056" y="781687"/>
                  <a:pt x="504056" y="741918"/>
                </a:cubicBezTo>
                <a:lnTo>
                  <a:pt x="504056" y="165856"/>
                </a:lnTo>
                <a:cubicBezTo>
                  <a:pt x="504056" y="126087"/>
                  <a:pt x="471816" y="93847"/>
                  <a:pt x="432047" y="93847"/>
                </a:cubicBezTo>
                <a:close/>
                <a:moveTo>
                  <a:pt x="0" y="0"/>
                </a:moveTo>
                <a:lnTo>
                  <a:pt x="576064" y="0"/>
                </a:lnTo>
                <a:lnTo>
                  <a:pt x="576064" y="957943"/>
                </a:lnTo>
                <a:lnTo>
                  <a:pt x="0" y="957943"/>
                </a:lnTo>
                <a:close/>
              </a:path>
            </a:pathLst>
          </a:cu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9" name="Gruppieren 18"/>
          <p:cNvGrpSpPr/>
          <p:nvPr/>
        </p:nvGrpSpPr>
        <p:grpSpPr>
          <a:xfrm>
            <a:off x="4439816" y="3365660"/>
            <a:ext cx="720080" cy="580779"/>
            <a:chOff x="2915816" y="3352339"/>
            <a:chExt cx="720080" cy="580779"/>
          </a:xfrm>
        </p:grpSpPr>
        <p:sp>
          <p:nvSpPr>
            <p:cNvPr id="17" name="Rechteck 16"/>
            <p:cNvSpPr/>
            <p:nvPr/>
          </p:nvSpPr>
          <p:spPr bwMode="auto">
            <a:xfrm>
              <a:off x="3203848" y="3773800"/>
              <a:ext cx="144016" cy="112184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0" hangingPunct="0"/>
              <a:endPara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" name="Rechteck 14"/>
            <p:cNvSpPr/>
            <p:nvPr/>
          </p:nvSpPr>
          <p:spPr bwMode="auto">
            <a:xfrm>
              <a:off x="2915816" y="3352339"/>
              <a:ext cx="720080" cy="436701"/>
            </a:xfrm>
            <a:custGeom>
              <a:avLst/>
              <a:gdLst/>
              <a:ahLst/>
              <a:cxnLst/>
              <a:rect l="l" t="t" r="r" b="b"/>
              <a:pathLst>
                <a:path w="720080" h="432048">
                  <a:moveTo>
                    <a:pt x="99843" y="26288"/>
                  </a:moveTo>
                  <a:cubicBezTo>
                    <a:pt x="64831" y="26288"/>
                    <a:pt x="36448" y="54671"/>
                    <a:pt x="36448" y="89683"/>
                  </a:cubicBezTo>
                  <a:lnTo>
                    <a:pt x="36448" y="343253"/>
                  </a:lnTo>
                  <a:cubicBezTo>
                    <a:pt x="36448" y="378265"/>
                    <a:pt x="64831" y="406648"/>
                    <a:pt x="99843" y="406648"/>
                  </a:cubicBezTo>
                  <a:lnTo>
                    <a:pt x="621125" y="406648"/>
                  </a:lnTo>
                  <a:cubicBezTo>
                    <a:pt x="656137" y="406648"/>
                    <a:pt x="684520" y="378265"/>
                    <a:pt x="684520" y="343253"/>
                  </a:cubicBezTo>
                  <a:lnTo>
                    <a:pt x="684520" y="89683"/>
                  </a:lnTo>
                  <a:cubicBezTo>
                    <a:pt x="684520" y="54671"/>
                    <a:pt x="656137" y="26288"/>
                    <a:pt x="621125" y="26288"/>
                  </a:cubicBezTo>
                  <a:close/>
                  <a:moveTo>
                    <a:pt x="0" y="0"/>
                  </a:moveTo>
                  <a:lnTo>
                    <a:pt x="720080" y="0"/>
                  </a:lnTo>
                  <a:lnTo>
                    <a:pt x="720080" y="432048"/>
                  </a:lnTo>
                  <a:lnTo>
                    <a:pt x="0" y="432048"/>
                  </a:lnTo>
                  <a:close/>
                </a:path>
              </a:pathLst>
            </a:custGeom>
            <a:ln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0" hangingPunct="0"/>
              <a:endPara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" name="Rechteck 17"/>
            <p:cNvSpPr/>
            <p:nvPr/>
          </p:nvSpPr>
          <p:spPr bwMode="auto">
            <a:xfrm>
              <a:off x="3123094" y="3869330"/>
              <a:ext cx="305525" cy="63788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0" hangingPunct="0"/>
              <a:endPara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55" name="Gruppieren 54"/>
          <p:cNvGrpSpPr/>
          <p:nvPr/>
        </p:nvGrpSpPr>
        <p:grpSpPr>
          <a:xfrm>
            <a:off x="5411502" y="3397401"/>
            <a:ext cx="834105" cy="504057"/>
            <a:chOff x="4211960" y="3352339"/>
            <a:chExt cx="1080120" cy="652726"/>
          </a:xfrm>
        </p:grpSpPr>
        <p:cxnSp>
          <p:nvCxnSpPr>
            <p:cNvPr id="27" name="Gerade Verbindung mit Pfeil 26"/>
            <p:cNvCxnSpPr/>
            <p:nvPr/>
          </p:nvCxnSpPr>
          <p:spPr bwMode="auto">
            <a:xfrm flipV="1">
              <a:off x="4211960" y="3352339"/>
              <a:ext cx="0" cy="652726"/>
            </a:xfrm>
            <a:prstGeom prst="straightConnector1">
              <a:avLst/>
            </a:prstGeom>
            <a:ln>
              <a:solidFill>
                <a:schemeClr val="accent3">
                  <a:lumMod val="75000"/>
                </a:schemeClr>
              </a:solidFill>
              <a:headEnd type="none" w="med" len="med"/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5" name="Gerade Verbindung mit Pfeil 64"/>
            <p:cNvCxnSpPr/>
            <p:nvPr/>
          </p:nvCxnSpPr>
          <p:spPr bwMode="auto">
            <a:xfrm>
              <a:off x="4211960" y="4005064"/>
              <a:ext cx="1080120" cy="0"/>
            </a:xfrm>
            <a:prstGeom prst="straightConnector1">
              <a:avLst/>
            </a:prstGeom>
            <a:ln>
              <a:solidFill>
                <a:schemeClr val="accent3">
                  <a:lumMod val="75000"/>
                </a:schemeClr>
              </a:solidFill>
              <a:headEnd type="none" w="med" len="med"/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38" name="Freihandform 37"/>
            <p:cNvSpPr/>
            <p:nvPr/>
          </p:nvSpPr>
          <p:spPr bwMode="auto">
            <a:xfrm>
              <a:off x="4213860" y="3429000"/>
              <a:ext cx="878896" cy="400892"/>
            </a:xfrm>
            <a:custGeom>
              <a:avLst/>
              <a:gdLst>
                <a:gd name="connsiteX0" fmla="*/ 0 w 735330"/>
                <a:gd name="connsiteY0" fmla="*/ 396240 h 396240"/>
                <a:gd name="connsiteX1" fmla="*/ 163830 w 735330"/>
                <a:gd name="connsiteY1" fmla="*/ 257175 h 396240"/>
                <a:gd name="connsiteX2" fmla="*/ 331470 w 735330"/>
                <a:gd name="connsiteY2" fmla="*/ 346710 h 396240"/>
                <a:gd name="connsiteX3" fmla="*/ 735330 w 735330"/>
                <a:gd name="connsiteY3" fmla="*/ 0 h 396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5330" h="396240">
                  <a:moveTo>
                    <a:pt x="0" y="396240"/>
                  </a:moveTo>
                  <a:cubicBezTo>
                    <a:pt x="54292" y="330835"/>
                    <a:pt x="108585" y="265430"/>
                    <a:pt x="163830" y="257175"/>
                  </a:cubicBezTo>
                  <a:cubicBezTo>
                    <a:pt x="219075" y="248920"/>
                    <a:pt x="236220" y="389573"/>
                    <a:pt x="331470" y="346710"/>
                  </a:cubicBezTo>
                  <a:cubicBezTo>
                    <a:pt x="426720" y="303847"/>
                    <a:pt x="581025" y="151923"/>
                    <a:pt x="735330" y="0"/>
                  </a:cubicBezTo>
                </a:path>
              </a:pathLst>
            </a:custGeom>
            <a:noFill/>
            <a:ln>
              <a:solidFill>
                <a:schemeClr val="accent3">
                  <a:lumMod val="75000"/>
                </a:schemeClr>
              </a:solidFill>
              <a:headEnd type="none" w="med" len="med"/>
              <a:tailEnd type="none" w="med" len="med"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58" name="Gruppieren 57"/>
          <p:cNvGrpSpPr/>
          <p:nvPr/>
        </p:nvGrpSpPr>
        <p:grpSpPr>
          <a:xfrm>
            <a:off x="6384033" y="3450131"/>
            <a:ext cx="398427" cy="400216"/>
            <a:chOff x="4860032" y="3351277"/>
            <a:chExt cx="547489" cy="549947"/>
          </a:xfrm>
        </p:grpSpPr>
        <p:sp>
          <p:nvSpPr>
            <p:cNvPr id="57" name="Kreis 56"/>
            <p:cNvSpPr/>
            <p:nvPr/>
          </p:nvSpPr>
          <p:spPr bwMode="auto">
            <a:xfrm>
              <a:off x="4860032" y="3397106"/>
              <a:ext cx="504056" cy="504118"/>
            </a:xfrm>
            <a:prstGeom prst="pi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0" hangingPunct="0"/>
              <a:endPara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4" name="Kreis 73"/>
            <p:cNvSpPr/>
            <p:nvPr/>
          </p:nvSpPr>
          <p:spPr bwMode="auto">
            <a:xfrm>
              <a:off x="4903465" y="3351277"/>
              <a:ext cx="504056" cy="504118"/>
            </a:xfrm>
            <a:prstGeom prst="pie">
              <a:avLst>
                <a:gd name="adj1" fmla="val 16192115"/>
                <a:gd name="adj2" fmla="val 49103"/>
              </a:avLst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0" hangingPunct="0"/>
              <a:endPara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61" name="Gruppieren 60"/>
          <p:cNvGrpSpPr/>
          <p:nvPr/>
        </p:nvGrpSpPr>
        <p:grpSpPr>
          <a:xfrm>
            <a:off x="7038618" y="3419392"/>
            <a:ext cx="432048" cy="508148"/>
            <a:chOff x="8373295" y="1322926"/>
            <a:chExt cx="591193" cy="573342"/>
          </a:xfrm>
        </p:grpSpPr>
        <p:sp>
          <p:nvSpPr>
            <p:cNvPr id="77" name="Gefaltete Ecke 76"/>
            <p:cNvSpPr/>
            <p:nvPr/>
          </p:nvSpPr>
          <p:spPr bwMode="auto">
            <a:xfrm>
              <a:off x="8373295" y="1322926"/>
              <a:ext cx="591193" cy="573342"/>
            </a:xfrm>
            <a:prstGeom prst="foldedCorner">
              <a:avLst>
                <a:gd name="adj" fmla="val 26500"/>
              </a:avLst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0" hangingPunct="0"/>
              <a:endParaRPr lang="en-US" sz="1100" dirty="0">
                <a:solidFill>
                  <a:schemeClr val="tx1"/>
                </a:solidFill>
                <a:cs typeface="Arial" pitchFamily="34" charset="0"/>
              </a:endParaRPr>
            </a:p>
          </p:txBody>
        </p:sp>
        <p:sp>
          <p:nvSpPr>
            <p:cNvPr id="60" name="Eine Ecke des Rechtecks abrunden 59"/>
            <p:cNvSpPr/>
            <p:nvPr/>
          </p:nvSpPr>
          <p:spPr bwMode="auto">
            <a:xfrm>
              <a:off x="8445303" y="1412776"/>
              <a:ext cx="144016" cy="88051"/>
            </a:xfrm>
            <a:prstGeom prst="round1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0" hangingPunct="0"/>
              <a:endPara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0" name="Eine Ecke des Rechtecks abrunden 89"/>
            <p:cNvSpPr/>
            <p:nvPr/>
          </p:nvSpPr>
          <p:spPr bwMode="auto">
            <a:xfrm>
              <a:off x="8589319" y="1412776"/>
              <a:ext cx="144016" cy="88051"/>
            </a:xfrm>
            <a:prstGeom prst="round1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0" hangingPunct="0"/>
              <a:endPara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1" name="Eine Ecke des Rechtecks abrunden 90"/>
            <p:cNvSpPr/>
            <p:nvPr/>
          </p:nvSpPr>
          <p:spPr bwMode="auto">
            <a:xfrm>
              <a:off x="8733335" y="1412776"/>
              <a:ext cx="144016" cy="88051"/>
            </a:xfrm>
            <a:prstGeom prst="round1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0" hangingPunct="0"/>
              <a:endPara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2" name="Eine Ecke des Rechtecks abrunden 91"/>
            <p:cNvSpPr/>
            <p:nvPr/>
          </p:nvSpPr>
          <p:spPr bwMode="auto">
            <a:xfrm>
              <a:off x="8447097" y="1504554"/>
              <a:ext cx="144016" cy="88051"/>
            </a:xfrm>
            <a:prstGeom prst="round1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0" hangingPunct="0"/>
              <a:endPara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3" name="Eine Ecke des Rechtecks abrunden 92"/>
            <p:cNvSpPr/>
            <p:nvPr/>
          </p:nvSpPr>
          <p:spPr bwMode="auto">
            <a:xfrm>
              <a:off x="8591113" y="1504554"/>
              <a:ext cx="144016" cy="88051"/>
            </a:xfrm>
            <a:prstGeom prst="round1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0" hangingPunct="0"/>
              <a:endPara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4" name="Eine Ecke des Rechtecks abrunden 93"/>
            <p:cNvSpPr/>
            <p:nvPr/>
          </p:nvSpPr>
          <p:spPr bwMode="auto">
            <a:xfrm>
              <a:off x="8731430" y="1504554"/>
              <a:ext cx="147715" cy="88051"/>
            </a:xfrm>
            <a:prstGeom prst="round1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0" hangingPunct="0"/>
              <a:endPara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5" name="Eine Ecke des Rechtecks abrunden 94"/>
            <p:cNvSpPr/>
            <p:nvPr/>
          </p:nvSpPr>
          <p:spPr bwMode="auto">
            <a:xfrm>
              <a:off x="8447097" y="1593707"/>
              <a:ext cx="144016" cy="88051"/>
            </a:xfrm>
            <a:prstGeom prst="round1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0" hangingPunct="0"/>
              <a:endPara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6" name="Eine Ecke des Rechtecks abrunden 95"/>
            <p:cNvSpPr/>
            <p:nvPr/>
          </p:nvSpPr>
          <p:spPr bwMode="auto">
            <a:xfrm>
              <a:off x="8591113" y="1593707"/>
              <a:ext cx="144016" cy="88051"/>
            </a:xfrm>
            <a:prstGeom prst="round1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0" hangingPunct="0"/>
              <a:endPara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7" name="Eine Ecke des Rechtecks abrunden 96"/>
            <p:cNvSpPr/>
            <p:nvPr/>
          </p:nvSpPr>
          <p:spPr bwMode="auto">
            <a:xfrm>
              <a:off x="8731430" y="1593707"/>
              <a:ext cx="147715" cy="88051"/>
            </a:xfrm>
            <a:prstGeom prst="round1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eaLnBrk="0" hangingPunct="0"/>
              <a:endPara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7" name="Gefaltete Ecke 87">
            <a:extLst>
              <a:ext uri="{FF2B5EF4-FFF2-40B4-BE49-F238E27FC236}">
                <a16:creationId xmlns:a16="http://schemas.microsoft.com/office/drawing/2014/main" id="{0390937B-1933-0111-5FDE-F4CAE3251480}"/>
              </a:ext>
            </a:extLst>
          </p:cNvPr>
          <p:cNvSpPr/>
          <p:nvPr/>
        </p:nvSpPr>
        <p:spPr bwMode="auto">
          <a:xfrm>
            <a:off x="9625268" y="1493598"/>
            <a:ext cx="591193" cy="573342"/>
          </a:xfrm>
          <a:prstGeom prst="foldedCorner">
            <a:avLst>
              <a:gd name="adj" fmla="val 26500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r>
              <a:rPr lang="en-US" sz="1100" dirty="0">
                <a:solidFill>
                  <a:schemeClr val="tx1"/>
                </a:solidFill>
                <a:cs typeface="Arial" pitchFamily="34" charset="0"/>
              </a:rPr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1624702422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Government as a Platform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© sebis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C9FAB-BDC1-47C0-A8BB-6E12A8205D33}" type="slidenum">
              <a:rPr lang="de-DE" smtClean="0"/>
              <a:pPr/>
              <a:t>4</a:t>
            </a:fld>
            <a:endParaRPr lang="de-DE" dirty="0"/>
          </a:p>
        </p:txBody>
      </p:sp>
      <p:sp>
        <p:nvSpPr>
          <p:cNvPr id="182" name="Textfeld 181">
            <a:extLst>
              <a:ext uri="{FF2B5EF4-FFF2-40B4-BE49-F238E27FC236}">
                <a16:creationId xmlns:a16="http://schemas.microsoft.com/office/drawing/2014/main" id="{0D40B3EB-AAE6-9796-3B4B-46AFFF3BC192}"/>
              </a:ext>
            </a:extLst>
          </p:cNvPr>
          <p:cNvSpPr txBox="1"/>
          <p:nvPr/>
        </p:nvSpPr>
        <p:spPr>
          <a:xfrm>
            <a:off x="504368" y="1260883"/>
            <a:ext cx="3405578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b="1" dirty="0">
                <a:latin typeface="Arial" pitchFamily="34" charset="0"/>
              </a:rPr>
              <a:t>Silo-</a:t>
            </a:r>
            <a:r>
              <a:rPr lang="de-DE" b="1" dirty="0" err="1">
                <a:latin typeface="Arial" pitchFamily="34" charset="0"/>
              </a:rPr>
              <a:t>Oriented</a:t>
            </a:r>
            <a:r>
              <a:rPr lang="de-DE" b="1" dirty="0">
                <a:latin typeface="Arial" pitchFamily="34" charset="0"/>
              </a:rPr>
              <a:t> Architecture:</a:t>
            </a:r>
            <a:endParaRPr lang="de-DE" b="1" u="sng" dirty="0">
              <a:latin typeface="Arial" pitchFamily="34" charset="0"/>
            </a:endParaRPr>
          </a:p>
        </p:txBody>
      </p:sp>
      <p:grpSp>
        <p:nvGrpSpPr>
          <p:cNvPr id="59" name="Gruppieren 58">
            <a:extLst>
              <a:ext uri="{FF2B5EF4-FFF2-40B4-BE49-F238E27FC236}">
                <a16:creationId xmlns:a16="http://schemas.microsoft.com/office/drawing/2014/main" id="{00D5FFA3-BB46-6D02-81C9-80C13691EE38}"/>
              </a:ext>
            </a:extLst>
          </p:cNvPr>
          <p:cNvGrpSpPr/>
          <p:nvPr/>
        </p:nvGrpSpPr>
        <p:grpSpPr>
          <a:xfrm>
            <a:off x="4711812" y="3432876"/>
            <a:ext cx="2768377" cy="1476680"/>
            <a:chOff x="4404730" y="3432876"/>
            <a:chExt cx="2768377" cy="1476680"/>
          </a:xfrm>
        </p:grpSpPr>
        <p:pic>
          <p:nvPicPr>
            <p:cNvPr id="43" name="Grafik 42" descr="Fragezeichen mit einfarbiger Füllung">
              <a:extLst>
                <a:ext uri="{FF2B5EF4-FFF2-40B4-BE49-F238E27FC236}">
                  <a16:creationId xmlns:a16="http://schemas.microsoft.com/office/drawing/2014/main" id="{1EFEBF65-2805-38E6-7988-94FEAAC5DE4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308108" y="4062980"/>
              <a:ext cx="793923" cy="846576"/>
            </a:xfrm>
            <a:prstGeom prst="rect">
              <a:avLst/>
            </a:prstGeom>
          </p:spPr>
        </p:pic>
        <p:sp>
          <p:nvSpPr>
            <p:cNvPr id="10" name="Textfeld 9">
              <a:extLst>
                <a:ext uri="{FF2B5EF4-FFF2-40B4-BE49-F238E27FC236}">
                  <a16:creationId xmlns:a16="http://schemas.microsoft.com/office/drawing/2014/main" id="{0B793A76-109A-68C9-9CC9-91F55C0597D8}"/>
                </a:ext>
              </a:extLst>
            </p:cNvPr>
            <p:cNvSpPr txBox="1"/>
            <p:nvPr/>
          </p:nvSpPr>
          <p:spPr>
            <a:xfrm>
              <a:off x="4404730" y="3432876"/>
              <a:ext cx="2768377" cy="64633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de-DE" b="1" dirty="0" err="1">
                  <a:latin typeface="Arial" pitchFamily="34" charset="0"/>
                </a:rPr>
                <a:t>Where</a:t>
              </a:r>
              <a:r>
                <a:rPr lang="de-DE" b="1" dirty="0">
                  <a:latin typeface="Arial" pitchFamily="34" charset="0"/>
                </a:rPr>
                <a:t> and </a:t>
              </a:r>
              <a:r>
                <a:rPr lang="de-DE" b="1" dirty="0" err="1">
                  <a:latin typeface="Arial" pitchFamily="34" charset="0"/>
                </a:rPr>
                <a:t>how</a:t>
              </a:r>
              <a:r>
                <a:rPr lang="de-DE" b="1" dirty="0">
                  <a:latin typeface="Arial" pitchFamily="34" charset="0"/>
                </a:rPr>
                <a:t> </a:t>
              </a:r>
              <a:r>
                <a:rPr lang="de-DE" b="1" dirty="0" err="1">
                  <a:latin typeface="Arial" pitchFamily="34" charset="0"/>
                </a:rPr>
                <a:t>to</a:t>
              </a:r>
              <a:r>
                <a:rPr lang="de-DE" b="1" dirty="0">
                  <a:latin typeface="Arial" pitchFamily="34" charset="0"/>
                </a:rPr>
                <a:t> </a:t>
              </a:r>
              <a:r>
                <a:rPr lang="de-DE" b="1" dirty="0" err="1">
                  <a:latin typeface="Arial" pitchFamily="34" charset="0"/>
                </a:rPr>
                <a:t>start</a:t>
              </a:r>
              <a:r>
                <a:rPr lang="de-DE" b="1" dirty="0">
                  <a:latin typeface="Arial" pitchFamily="34" charset="0"/>
                </a:rPr>
                <a:t>?</a:t>
              </a:r>
            </a:p>
          </p:txBody>
        </p:sp>
      </p:grpSp>
      <p:sp>
        <p:nvSpPr>
          <p:cNvPr id="58" name="Textfeld 57">
            <a:extLst>
              <a:ext uri="{FF2B5EF4-FFF2-40B4-BE49-F238E27FC236}">
                <a16:creationId xmlns:a16="http://schemas.microsoft.com/office/drawing/2014/main" id="{30AFC145-6C60-BBA3-9E57-BF5459FFED26}"/>
              </a:ext>
            </a:extLst>
          </p:cNvPr>
          <p:cNvSpPr txBox="1"/>
          <p:nvPr/>
        </p:nvSpPr>
        <p:spPr>
          <a:xfrm>
            <a:off x="7790781" y="1051882"/>
            <a:ext cx="3806580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b="1" dirty="0" err="1">
                <a:latin typeface="Arial" pitchFamily="34" charset="0"/>
              </a:rPr>
              <a:t>Platform-Oriented</a:t>
            </a:r>
            <a:r>
              <a:rPr lang="de-DE" b="1" dirty="0">
                <a:latin typeface="Arial" pitchFamily="34" charset="0"/>
              </a:rPr>
              <a:t> Architecture: </a:t>
            </a:r>
            <a:endParaRPr lang="de-DE" b="1" u="sng" dirty="0">
              <a:latin typeface="Arial" pitchFamily="34" charset="0"/>
            </a:endParaRPr>
          </a:p>
        </p:txBody>
      </p:sp>
      <p:grpSp>
        <p:nvGrpSpPr>
          <p:cNvPr id="171" name="Gruppieren 170">
            <a:extLst>
              <a:ext uri="{FF2B5EF4-FFF2-40B4-BE49-F238E27FC236}">
                <a16:creationId xmlns:a16="http://schemas.microsoft.com/office/drawing/2014/main" id="{243CE8EB-1A3B-A98C-812D-41241A3F6EF8}"/>
              </a:ext>
            </a:extLst>
          </p:cNvPr>
          <p:cNvGrpSpPr/>
          <p:nvPr/>
        </p:nvGrpSpPr>
        <p:grpSpPr>
          <a:xfrm>
            <a:off x="539300" y="1750895"/>
            <a:ext cx="3658240" cy="3874017"/>
            <a:chOff x="539300" y="1719337"/>
            <a:chExt cx="3658240" cy="3874017"/>
          </a:xfrm>
        </p:grpSpPr>
        <p:sp>
          <p:nvSpPr>
            <p:cNvPr id="3" name="Flussdiagramm: Prozess 2">
              <a:extLst>
                <a:ext uri="{FF2B5EF4-FFF2-40B4-BE49-F238E27FC236}">
                  <a16:creationId xmlns:a16="http://schemas.microsoft.com/office/drawing/2014/main" id="{9D2DFD0B-0502-A604-02C6-3EC95A66CAAD}"/>
                </a:ext>
              </a:extLst>
            </p:cNvPr>
            <p:cNvSpPr/>
            <p:nvPr/>
          </p:nvSpPr>
          <p:spPr bwMode="auto">
            <a:xfrm>
              <a:off x="539300" y="2104197"/>
              <a:ext cx="870796" cy="2387212"/>
            </a:xfrm>
            <a:prstGeom prst="flowChartProcess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de-DE" dirty="0">
                <a:solidFill>
                  <a:schemeClr val="tx1"/>
                </a:solidFill>
                <a:cs typeface="Arial" pitchFamily="34" charset="0"/>
              </a:endParaRPr>
            </a:p>
          </p:txBody>
        </p:sp>
        <p:sp>
          <p:nvSpPr>
            <p:cNvPr id="8" name="Flussdiagramm: Prozess 7">
              <a:extLst>
                <a:ext uri="{FF2B5EF4-FFF2-40B4-BE49-F238E27FC236}">
                  <a16:creationId xmlns:a16="http://schemas.microsoft.com/office/drawing/2014/main" id="{B4A2DB71-1747-D475-6608-08D99CC3070B}"/>
                </a:ext>
              </a:extLst>
            </p:cNvPr>
            <p:cNvSpPr/>
            <p:nvPr/>
          </p:nvSpPr>
          <p:spPr bwMode="auto">
            <a:xfrm>
              <a:off x="3010600" y="2104197"/>
              <a:ext cx="870796" cy="2387212"/>
            </a:xfrm>
            <a:prstGeom prst="flowChartProcess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de-DE" dirty="0">
                <a:solidFill>
                  <a:schemeClr val="tx1"/>
                </a:solidFill>
                <a:cs typeface="Arial" pitchFamily="34" charset="0"/>
              </a:endParaRPr>
            </a:p>
          </p:txBody>
        </p:sp>
        <p:pic>
          <p:nvPicPr>
            <p:cNvPr id="11" name="Grafik 10" descr="Benutzer mit einfarbiger Füllung">
              <a:extLst>
                <a:ext uri="{FF2B5EF4-FFF2-40B4-BE49-F238E27FC236}">
                  <a16:creationId xmlns:a16="http://schemas.microsoft.com/office/drawing/2014/main" id="{1AA0966B-5E0B-B733-229F-E2F91AC6B9E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3159151" y="4953838"/>
              <a:ext cx="573691" cy="573691"/>
            </a:xfrm>
            <a:prstGeom prst="rect">
              <a:avLst/>
            </a:prstGeom>
          </p:spPr>
        </p:pic>
        <p:grpSp>
          <p:nvGrpSpPr>
            <p:cNvPr id="32" name="Gruppieren 31">
              <a:extLst>
                <a:ext uri="{FF2B5EF4-FFF2-40B4-BE49-F238E27FC236}">
                  <a16:creationId xmlns:a16="http://schemas.microsoft.com/office/drawing/2014/main" id="{5571827B-5E30-B151-417D-C83224A7FCF2}"/>
                </a:ext>
              </a:extLst>
            </p:cNvPr>
            <p:cNvGrpSpPr/>
            <p:nvPr/>
          </p:nvGrpSpPr>
          <p:grpSpPr>
            <a:xfrm>
              <a:off x="722697" y="2355245"/>
              <a:ext cx="499268" cy="2064415"/>
              <a:chOff x="892729" y="1749826"/>
              <a:chExt cx="527099" cy="2179490"/>
            </a:xfrm>
          </p:grpSpPr>
          <p:pic>
            <p:nvPicPr>
              <p:cNvPr id="13" name="Grafik 12" descr="Datenbank mit einfarbiger Füllung">
                <a:extLst>
                  <a:ext uri="{FF2B5EF4-FFF2-40B4-BE49-F238E27FC236}">
                    <a16:creationId xmlns:a16="http://schemas.microsoft.com/office/drawing/2014/main" id="{0C9B1B87-0361-3FA6-CC80-7B7E8475C25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>
                <a:off x="898595" y="1749826"/>
                <a:ext cx="520363" cy="520363"/>
              </a:xfrm>
              <a:prstGeom prst="rect">
                <a:avLst/>
              </a:prstGeom>
            </p:spPr>
          </p:pic>
          <p:pic>
            <p:nvPicPr>
              <p:cNvPr id="15" name="Grafik 14" descr="Zahnräder mit einfarbiger Füllung">
                <a:extLst>
                  <a:ext uri="{FF2B5EF4-FFF2-40B4-BE49-F238E27FC236}">
                    <a16:creationId xmlns:a16="http://schemas.microsoft.com/office/drawing/2014/main" id="{818EEFFD-0B50-D6E0-E4FA-3D43668AF95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p:blipFill>
            <p:spPr>
              <a:xfrm>
                <a:off x="892729" y="2595820"/>
                <a:ext cx="520363" cy="520363"/>
              </a:xfrm>
              <a:prstGeom prst="rect">
                <a:avLst/>
              </a:prstGeom>
            </p:spPr>
          </p:pic>
          <p:pic>
            <p:nvPicPr>
              <p:cNvPr id="19" name="Grafik 18" descr="Internet mit einfarbiger Füllung">
                <a:extLst>
                  <a:ext uri="{FF2B5EF4-FFF2-40B4-BE49-F238E27FC236}">
                    <a16:creationId xmlns:a16="http://schemas.microsoft.com/office/drawing/2014/main" id="{0FB4E0FA-0742-A152-AA70-54A193D10A8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p:blipFill>
            <p:spPr>
              <a:xfrm>
                <a:off x="897724" y="3408954"/>
                <a:ext cx="522104" cy="520362"/>
              </a:xfrm>
              <a:prstGeom prst="rect">
                <a:avLst/>
              </a:prstGeom>
            </p:spPr>
          </p:pic>
        </p:grpSp>
        <p:pic>
          <p:nvPicPr>
            <p:cNvPr id="23" name="Grafik 22" descr="Bank mit einfarbiger Füllung">
              <a:extLst>
                <a:ext uri="{FF2B5EF4-FFF2-40B4-BE49-F238E27FC236}">
                  <a16:creationId xmlns:a16="http://schemas.microsoft.com/office/drawing/2014/main" id="{59FDF096-55C6-C386-6EEB-44C552B7DCB8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693080" y="1719337"/>
              <a:ext cx="573691" cy="573691"/>
            </a:xfrm>
            <a:prstGeom prst="rect">
              <a:avLst/>
            </a:prstGeom>
          </p:spPr>
        </p:pic>
        <p:pic>
          <p:nvPicPr>
            <p:cNvPr id="30" name="Grafik 29" descr="Benutzer mit einfarbiger Füllung">
              <a:extLst>
                <a:ext uri="{FF2B5EF4-FFF2-40B4-BE49-F238E27FC236}">
                  <a16:creationId xmlns:a16="http://schemas.microsoft.com/office/drawing/2014/main" id="{CFCC5C68-33CA-DAE6-21DC-C3661E24BC0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693080" y="5019663"/>
              <a:ext cx="573691" cy="573691"/>
            </a:xfrm>
            <a:prstGeom prst="rect">
              <a:avLst/>
            </a:prstGeom>
          </p:spPr>
        </p:pic>
        <p:cxnSp>
          <p:nvCxnSpPr>
            <p:cNvPr id="37" name="Gerade Verbindung mit Pfeil 36">
              <a:extLst>
                <a:ext uri="{FF2B5EF4-FFF2-40B4-BE49-F238E27FC236}">
                  <a16:creationId xmlns:a16="http://schemas.microsoft.com/office/drawing/2014/main" id="{E00B9653-0D3E-8867-E40A-D497CA4A9CDC}"/>
                </a:ext>
              </a:extLst>
            </p:cNvPr>
            <p:cNvCxnSpPr>
              <a:cxnSpLocks/>
              <a:stCxn id="13" idx="2"/>
              <a:endCxn id="15" idx="0"/>
            </p:cNvCxnSpPr>
            <p:nvPr/>
          </p:nvCxnSpPr>
          <p:spPr bwMode="auto">
            <a:xfrm flipH="1">
              <a:off x="969141" y="2848133"/>
              <a:ext cx="5556" cy="308438"/>
            </a:xfrm>
            <a:prstGeom prst="straightConnector1">
              <a:avLst/>
            </a:prstGeom>
            <a:ln>
              <a:headEnd type="triangle" w="med" len="med"/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0" name="Gerade Verbindung mit Pfeil 39">
              <a:extLst>
                <a:ext uri="{FF2B5EF4-FFF2-40B4-BE49-F238E27FC236}">
                  <a16:creationId xmlns:a16="http://schemas.microsoft.com/office/drawing/2014/main" id="{1A24A2D9-C793-1563-E4DD-9DD3C1F40D92}"/>
                </a:ext>
              </a:extLst>
            </p:cNvPr>
            <p:cNvCxnSpPr>
              <a:cxnSpLocks/>
              <a:stCxn id="15" idx="2"/>
              <a:endCxn id="19" idx="0"/>
            </p:cNvCxnSpPr>
            <p:nvPr/>
          </p:nvCxnSpPr>
          <p:spPr bwMode="auto">
            <a:xfrm>
              <a:off x="969141" y="3649459"/>
              <a:ext cx="5556" cy="277314"/>
            </a:xfrm>
            <a:prstGeom prst="straightConnector1">
              <a:avLst/>
            </a:prstGeom>
            <a:ln>
              <a:headEnd type="triangle" w="med" len="med"/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grpSp>
          <p:nvGrpSpPr>
            <p:cNvPr id="84" name="Gruppieren 83">
              <a:extLst>
                <a:ext uri="{FF2B5EF4-FFF2-40B4-BE49-F238E27FC236}">
                  <a16:creationId xmlns:a16="http://schemas.microsoft.com/office/drawing/2014/main" id="{BA6516C1-D30B-308F-01A4-9E8CF780E916}"/>
                </a:ext>
              </a:extLst>
            </p:cNvPr>
            <p:cNvGrpSpPr/>
            <p:nvPr/>
          </p:nvGrpSpPr>
          <p:grpSpPr>
            <a:xfrm>
              <a:off x="3198729" y="2355245"/>
              <a:ext cx="494537" cy="2064415"/>
              <a:chOff x="897724" y="1749826"/>
              <a:chExt cx="522104" cy="2179490"/>
            </a:xfrm>
          </p:grpSpPr>
          <p:pic>
            <p:nvPicPr>
              <p:cNvPr id="85" name="Grafik 84" descr="Datenbank mit einfarbiger Füllung">
                <a:extLst>
                  <a:ext uri="{FF2B5EF4-FFF2-40B4-BE49-F238E27FC236}">
                    <a16:creationId xmlns:a16="http://schemas.microsoft.com/office/drawing/2014/main" id="{2ED00158-AFDD-2DF1-B9C3-704602EEA18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>
                <a:off x="898595" y="1749826"/>
                <a:ext cx="520363" cy="520363"/>
              </a:xfrm>
              <a:prstGeom prst="rect">
                <a:avLst/>
              </a:prstGeom>
            </p:spPr>
          </p:pic>
          <p:pic>
            <p:nvPicPr>
              <p:cNvPr id="86" name="Grafik 85" descr="Zahnräder mit einfarbiger Füllung">
                <a:extLst>
                  <a:ext uri="{FF2B5EF4-FFF2-40B4-BE49-F238E27FC236}">
                    <a16:creationId xmlns:a16="http://schemas.microsoft.com/office/drawing/2014/main" id="{AD2634FC-BAEE-2453-D0CC-24501510F30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p:blipFill>
            <p:spPr>
              <a:xfrm>
                <a:off x="897724" y="2573679"/>
                <a:ext cx="520363" cy="520363"/>
              </a:xfrm>
              <a:prstGeom prst="rect">
                <a:avLst/>
              </a:prstGeom>
            </p:spPr>
          </p:pic>
          <p:pic>
            <p:nvPicPr>
              <p:cNvPr id="87" name="Grafik 86" descr="Internet mit einfarbiger Füllung">
                <a:extLst>
                  <a:ext uri="{FF2B5EF4-FFF2-40B4-BE49-F238E27FC236}">
                    <a16:creationId xmlns:a16="http://schemas.microsoft.com/office/drawing/2014/main" id="{C897F9FC-CB19-7254-F394-17A39B8F42C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p:blipFill>
            <p:spPr>
              <a:xfrm>
                <a:off x="897724" y="3408954"/>
                <a:ext cx="522104" cy="520362"/>
              </a:xfrm>
              <a:prstGeom prst="rect">
                <a:avLst/>
              </a:prstGeom>
            </p:spPr>
          </p:pic>
        </p:grpSp>
        <p:cxnSp>
          <p:nvCxnSpPr>
            <p:cNvPr id="91" name="Gerade Verbindung mit Pfeil 90">
              <a:extLst>
                <a:ext uri="{FF2B5EF4-FFF2-40B4-BE49-F238E27FC236}">
                  <a16:creationId xmlns:a16="http://schemas.microsoft.com/office/drawing/2014/main" id="{4D6C04E6-45D6-44E7-3C42-3A02D2E95C6E}"/>
                </a:ext>
              </a:extLst>
            </p:cNvPr>
            <p:cNvCxnSpPr>
              <a:cxnSpLocks/>
              <a:stCxn id="85" idx="2"/>
              <a:endCxn id="86" idx="0"/>
            </p:cNvCxnSpPr>
            <p:nvPr/>
          </p:nvCxnSpPr>
          <p:spPr bwMode="auto">
            <a:xfrm flipH="1">
              <a:off x="3445173" y="2848133"/>
              <a:ext cx="825" cy="287466"/>
            </a:xfrm>
            <a:prstGeom prst="straightConnector1">
              <a:avLst/>
            </a:prstGeom>
            <a:ln>
              <a:headEnd type="triangle" w="med" len="med"/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94" name="Gerade Verbindung mit Pfeil 93">
              <a:extLst>
                <a:ext uri="{FF2B5EF4-FFF2-40B4-BE49-F238E27FC236}">
                  <a16:creationId xmlns:a16="http://schemas.microsoft.com/office/drawing/2014/main" id="{501FAD7D-C688-1093-E0E0-BB4C883809E2}"/>
                </a:ext>
              </a:extLst>
            </p:cNvPr>
            <p:cNvCxnSpPr>
              <a:cxnSpLocks/>
              <a:stCxn id="86" idx="2"/>
              <a:endCxn id="87" idx="0"/>
            </p:cNvCxnSpPr>
            <p:nvPr/>
          </p:nvCxnSpPr>
          <p:spPr bwMode="auto">
            <a:xfrm>
              <a:off x="3445173" y="3628487"/>
              <a:ext cx="825" cy="298286"/>
            </a:xfrm>
            <a:prstGeom prst="straightConnector1">
              <a:avLst/>
            </a:prstGeom>
            <a:ln>
              <a:headEnd type="triangle" w="med" len="med"/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Gerade Verbindung mit Pfeil 15">
              <a:extLst>
                <a:ext uri="{FF2B5EF4-FFF2-40B4-BE49-F238E27FC236}">
                  <a16:creationId xmlns:a16="http://schemas.microsoft.com/office/drawing/2014/main" id="{23AF7AB3-B0D9-06E5-74D9-0335C8B5BABB}"/>
                </a:ext>
              </a:extLst>
            </p:cNvPr>
            <p:cNvCxnSpPr>
              <a:cxnSpLocks/>
              <a:stCxn id="8" idx="2"/>
              <a:endCxn id="11" idx="0"/>
            </p:cNvCxnSpPr>
            <p:nvPr/>
          </p:nvCxnSpPr>
          <p:spPr bwMode="auto">
            <a:xfrm flipH="1">
              <a:off x="3445997" y="4491409"/>
              <a:ext cx="1" cy="462429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1" name="Gerade Verbindung mit Pfeil 60">
              <a:extLst>
                <a:ext uri="{FF2B5EF4-FFF2-40B4-BE49-F238E27FC236}">
                  <a16:creationId xmlns:a16="http://schemas.microsoft.com/office/drawing/2014/main" id="{22600634-1622-9789-F458-F4D7D7C3D0D8}"/>
                </a:ext>
              </a:extLst>
            </p:cNvPr>
            <p:cNvCxnSpPr>
              <a:cxnSpLocks/>
              <a:stCxn id="3" idx="2"/>
              <a:endCxn id="30" idx="0"/>
            </p:cNvCxnSpPr>
            <p:nvPr/>
          </p:nvCxnSpPr>
          <p:spPr bwMode="auto">
            <a:xfrm>
              <a:off x="974698" y="4491409"/>
              <a:ext cx="5228" cy="528254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70" name="Textfeld 69">
              <a:extLst>
                <a:ext uri="{FF2B5EF4-FFF2-40B4-BE49-F238E27FC236}">
                  <a16:creationId xmlns:a16="http://schemas.microsoft.com/office/drawing/2014/main" id="{7E648847-5DEB-40AB-33CD-5EF796361265}"/>
                </a:ext>
              </a:extLst>
            </p:cNvPr>
            <p:cNvSpPr txBox="1"/>
            <p:nvPr/>
          </p:nvSpPr>
          <p:spPr>
            <a:xfrm>
              <a:off x="3540539" y="3153708"/>
              <a:ext cx="657001" cy="40011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1000" b="1" dirty="0">
                  <a:latin typeface="Arial" pitchFamily="34" charset="0"/>
                </a:rPr>
                <a:t>Auth</a:t>
              </a:r>
            </a:p>
            <a:p>
              <a:pPr algn="ctr"/>
              <a:r>
                <a:rPr lang="en-US" sz="1000" b="1" dirty="0">
                  <a:latin typeface="Arial" pitchFamily="34" charset="0"/>
                </a:rPr>
                <a:t>Pay</a:t>
              </a:r>
            </a:p>
          </p:txBody>
        </p:sp>
        <p:cxnSp>
          <p:nvCxnSpPr>
            <p:cNvPr id="93" name="Gerade Verbindung mit Pfeil 92">
              <a:extLst>
                <a:ext uri="{FF2B5EF4-FFF2-40B4-BE49-F238E27FC236}">
                  <a16:creationId xmlns:a16="http://schemas.microsoft.com/office/drawing/2014/main" id="{449114D6-75EE-0C5C-F0EC-2DEC7299D9F1}"/>
                </a:ext>
              </a:extLst>
            </p:cNvPr>
            <p:cNvCxnSpPr>
              <a:cxnSpLocks/>
              <a:stCxn id="13" idx="3"/>
              <a:endCxn id="87" idx="1"/>
            </p:cNvCxnSpPr>
            <p:nvPr/>
          </p:nvCxnSpPr>
          <p:spPr bwMode="auto">
            <a:xfrm>
              <a:off x="1221141" y="2601689"/>
              <a:ext cx="1977588" cy="1571528"/>
            </a:xfrm>
            <a:prstGeom prst="straightConnector1">
              <a:avLst/>
            </a:prstGeom>
            <a:ln>
              <a:prstDash val="dash"/>
              <a:headEnd type="triangle" w="med" len="med"/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99" name="Gerade Verbindung mit Pfeil 98">
              <a:extLst>
                <a:ext uri="{FF2B5EF4-FFF2-40B4-BE49-F238E27FC236}">
                  <a16:creationId xmlns:a16="http://schemas.microsoft.com/office/drawing/2014/main" id="{96447DFD-3F57-268F-46EB-FB84E898B399}"/>
                </a:ext>
              </a:extLst>
            </p:cNvPr>
            <p:cNvCxnSpPr>
              <a:cxnSpLocks/>
              <a:stCxn id="19" idx="3"/>
              <a:endCxn id="87" idx="1"/>
            </p:cNvCxnSpPr>
            <p:nvPr/>
          </p:nvCxnSpPr>
          <p:spPr bwMode="auto">
            <a:xfrm>
              <a:off x="1221965" y="4173217"/>
              <a:ext cx="1976764" cy="0"/>
            </a:xfrm>
            <a:prstGeom prst="straightConnector1">
              <a:avLst/>
            </a:prstGeom>
            <a:ln>
              <a:prstDash val="dash"/>
              <a:headEnd type="triangle" w="med" len="med"/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11" name="Gerade Verbindung mit Pfeil 110">
              <a:extLst>
                <a:ext uri="{FF2B5EF4-FFF2-40B4-BE49-F238E27FC236}">
                  <a16:creationId xmlns:a16="http://schemas.microsoft.com/office/drawing/2014/main" id="{908315A8-1810-272E-86F6-2FA7BC8BB5D7}"/>
                </a:ext>
              </a:extLst>
            </p:cNvPr>
            <p:cNvCxnSpPr>
              <a:cxnSpLocks/>
              <a:stCxn id="15" idx="3"/>
              <a:endCxn id="86" idx="1"/>
            </p:cNvCxnSpPr>
            <p:nvPr/>
          </p:nvCxnSpPr>
          <p:spPr bwMode="auto">
            <a:xfrm flipV="1">
              <a:off x="1215585" y="3382043"/>
              <a:ext cx="1983144" cy="20972"/>
            </a:xfrm>
            <a:prstGeom prst="straightConnector1">
              <a:avLst/>
            </a:prstGeom>
            <a:ln>
              <a:prstDash val="dash"/>
              <a:headEnd type="triangle" w="med" len="med"/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28" name="Gerade Verbindung mit Pfeil 127">
              <a:extLst>
                <a:ext uri="{FF2B5EF4-FFF2-40B4-BE49-F238E27FC236}">
                  <a16:creationId xmlns:a16="http://schemas.microsoft.com/office/drawing/2014/main" id="{C5804198-EFB1-6BB7-5F83-7A23E29595C9}"/>
                </a:ext>
              </a:extLst>
            </p:cNvPr>
            <p:cNvCxnSpPr>
              <a:cxnSpLocks/>
              <a:stCxn id="15" idx="3"/>
              <a:endCxn id="85" idx="1"/>
            </p:cNvCxnSpPr>
            <p:nvPr/>
          </p:nvCxnSpPr>
          <p:spPr bwMode="auto">
            <a:xfrm flipV="1">
              <a:off x="1215585" y="2601689"/>
              <a:ext cx="1983969" cy="801326"/>
            </a:xfrm>
            <a:prstGeom prst="straightConnector1">
              <a:avLst/>
            </a:prstGeom>
            <a:ln>
              <a:prstDash val="dash"/>
              <a:headEnd type="triangle" w="med" len="med"/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37" name="Textfeld 136">
            <a:extLst>
              <a:ext uri="{FF2B5EF4-FFF2-40B4-BE49-F238E27FC236}">
                <a16:creationId xmlns:a16="http://schemas.microsoft.com/office/drawing/2014/main" id="{49CCE2A7-E673-F2D9-7AD4-F477EA8E84B0}"/>
              </a:ext>
            </a:extLst>
          </p:cNvPr>
          <p:cNvSpPr txBox="1"/>
          <p:nvPr/>
        </p:nvSpPr>
        <p:spPr>
          <a:xfrm>
            <a:off x="1296075" y="5639332"/>
            <a:ext cx="2242518" cy="830997"/>
          </a:xfrm>
          <a:prstGeom prst="rect">
            <a:avLst/>
          </a:prstGeom>
          <a:noFill/>
          <a:ln w="10795" cap="flat" cmpd="sng" algn="ctr">
            <a:noFill/>
            <a:prstDash val="solid"/>
          </a:ln>
          <a:effec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sz="1200" b="1" i="0" dirty="0">
                <a:solidFill>
                  <a:schemeClr val="tx1"/>
                </a:solidFill>
                <a:effectLst/>
                <a:latin typeface="Inter"/>
              </a:rPr>
              <a:t>Processes are intertwined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chemeClr val="tx1"/>
                </a:solidFill>
                <a:latin typeface="Inter"/>
              </a:rPr>
              <a:t>Highly Coupled Architecture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sz="1200" b="1" i="0" dirty="0">
                <a:solidFill>
                  <a:schemeClr val="tx1"/>
                </a:solidFill>
                <a:effectLst/>
                <a:latin typeface="Inter"/>
              </a:rPr>
              <a:t>Common Functionality implemented twice </a:t>
            </a:r>
          </a:p>
        </p:txBody>
      </p:sp>
      <p:grpSp>
        <p:nvGrpSpPr>
          <p:cNvPr id="1044" name="Gruppieren 1043">
            <a:extLst>
              <a:ext uri="{FF2B5EF4-FFF2-40B4-BE49-F238E27FC236}">
                <a16:creationId xmlns:a16="http://schemas.microsoft.com/office/drawing/2014/main" id="{AB3BE525-7098-F14E-8580-F9969D90997C}"/>
              </a:ext>
            </a:extLst>
          </p:cNvPr>
          <p:cNvGrpSpPr/>
          <p:nvPr/>
        </p:nvGrpSpPr>
        <p:grpSpPr>
          <a:xfrm>
            <a:off x="8159813" y="1810245"/>
            <a:ext cx="3342096" cy="3878834"/>
            <a:chOff x="8159813" y="1810245"/>
            <a:chExt cx="3342096" cy="3878834"/>
          </a:xfrm>
        </p:grpSpPr>
        <p:grpSp>
          <p:nvGrpSpPr>
            <p:cNvPr id="170" name="Gruppieren 169">
              <a:extLst>
                <a:ext uri="{FF2B5EF4-FFF2-40B4-BE49-F238E27FC236}">
                  <a16:creationId xmlns:a16="http://schemas.microsoft.com/office/drawing/2014/main" id="{EA5CBD1E-0ED0-02D1-5A39-DE6610ABECDE}"/>
                </a:ext>
              </a:extLst>
            </p:cNvPr>
            <p:cNvGrpSpPr/>
            <p:nvPr/>
          </p:nvGrpSpPr>
          <p:grpSpPr>
            <a:xfrm>
              <a:off x="8159813" y="1810245"/>
              <a:ext cx="3342096" cy="3878834"/>
              <a:chOff x="7984499" y="1622001"/>
              <a:chExt cx="3342096" cy="3878834"/>
            </a:xfrm>
          </p:grpSpPr>
          <p:sp>
            <p:nvSpPr>
              <p:cNvPr id="139" name="Flussdiagramm: Prozess 138">
                <a:extLst>
                  <a:ext uri="{FF2B5EF4-FFF2-40B4-BE49-F238E27FC236}">
                    <a16:creationId xmlns:a16="http://schemas.microsoft.com/office/drawing/2014/main" id="{B336D63B-AA35-D48D-69BE-93AA34CF537D}"/>
                  </a:ext>
                </a:extLst>
              </p:cNvPr>
              <p:cNvSpPr/>
              <p:nvPr/>
            </p:nvSpPr>
            <p:spPr bwMode="auto">
              <a:xfrm>
                <a:off x="7984499" y="1947511"/>
                <a:ext cx="870796" cy="2387212"/>
              </a:xfrm>
              <a:prstGeom prst="flowChartProcess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de-DE" dirty="0">
                  <a:solidFill>
                    <a:schemeClr val="tx1"/>
                  </a:solidFill>
                  <a:cs typeface="Arial" pitchFamily="34" charset="0"/>
                </a:endParaRPr>
              </a:p>
            </p:txBody>
          </p:sp>
          <p:sp>
            <p:nvSpPr>
              <p:cNvPr id="140" name="Flussdiagramm: Prozess 139">
                <a:extLst>
                  <a:ext uri="{FF2B5EF4-FFF2-40B4-BE49-F238E27FC236}">
                    <a16:creationId xmlns:a16="http://schemas.microsoft.com/office/drawing/2014/main" id="{CF982A68-EEFB-BFE2-B133-FFF28D9787D2}"/>
                  </a:ext>
                </a:extLst>
              </p:cNvPr>
              <p:cNvSpPr/>
              <p:nvPr/>
            </p:nvSpPr>
            <p:spPr bwMode="auto">
              <a:xfrm>
                <a:off x="10455799" y="1947511"/>
                <a:ext cx="870796" cy="2387212"/>
              </a:xfrm>
              <a:prstGeom prst="flowChartProcess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de-DE" dirty="0">
                  <a:solidFill>
                    <a:schemeClr val="tx1"/>
                  </a:solidFill>
                  <a:cs typeface="Arial" pitchFamily="34" charset="0"/>
                </a:endParaRPr>
              </a:p>
            </p:txBody>
          </p:sp>
          <p:pic>
            <p:nvPicPr>
              <p:cNvPr id="141" name="Grafik 140" descr="Benutzer mit einfarbiger Füllung">
                <a:extLst>
                  <a:ext uri="{FF2B5EF4-FFF2-40B4-BE49-F238E27FC236}">
                    <a16:creationId xmlns:a16="http://schemas.microsoft.com/office/drawing/2014/main" id="{94147A45-1056-516E-CE60-80837721E53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9355764" y="4927144"/>
                <a:ext cx="573691" cy="573691"/>
              </a:xfrm>
              <a:prstGeom prst="rect">
                <a:avLst/>
              </a:prstGeom>
            </p:spPr>
          </p:pic>
          <p:grpSp>
            <p:nvGrpSpPr>
              <p:cNvPr id="142" name="Gruppieren 141">
                <a:extLst>
                  <a:ext uri="{FF2B5EF4-FFF2-40B4-BE49-F238E27FC236}">
                    <a16:creationId xmlns:a16="http://schemas.microsoft.com/office/drawing/2014/main" id="{8CAA08A1-F1FD-B614-5D64-DCEBA4AC5FBE}"/>
                  </a:ext>
                </a:extLst>
              </p:cNvPr>
              <p:cNvGrpSpPr/>
              <p:nvPr/>
            </p:nvGrpSpPr>
            <p:grpSpPr>
              <a:xfrm>
                <a:off x="8167896" y="2198559"/>
                <a:ext cx="499268" cy="2064415"/>
                <a:chOff x="892729" y="1749826"/>
                <a:chExt cx="527099" cy="2179490"/>
              </a:xfrm>
            </p:grpSpPr>
            <p:pic>
              <p:nvPicPr>
                <p:cNvPr id="143" name="Grafik 142" descr="Datenbank mit einfarbiger Füllung">
                  <a:extLst>
                    <a:ext uri="{FF2B5EF4-FFF2-40B4-BE49-F238E27FC236}">
                      <a16:creationId xmlns:a16="http://schemas.microsoft.com/office/drawing/2014/main" id="{BD020767-0AA3-5540-62A6-5EBFFC7D321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8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98595" y="1749826"/>
                  <a:ext cx="520363" cy="520363"/>
                </a:xfrm>
                <a:prstGeom prst="rect">
                  <a:avLst/>
                </a:prstGeom>
              </p:spPr>
            </p:pic>
            <p:pic>
              <p:nvPicPr>
                <p:cNvPr id="145" name="Grafik 144" descr="Zahnräder mit einfarbiger Füllung">
                  <a:extLst>
                    <a:ext uri="{FF2B5EF4-FFF2-40B4-BE49-F238E27FC236}">
                      <a16:creationId xmlns:a16="http://schemas.microsoft.com/office/drawing/2014/main" id="{3757D125-47F4-629D-A500-42D47901846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1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92729" y="2595820"/>
                  <a:ext cx="520363" cy="520363"/>
                </a:xfrm>
                <a:prstGeom prst="rect">
                  <a:avLst/>
                </a:prstGeom>
              </p:spPr>
            </p:pic>
            <p:pic>
              <p:nvPicPr>
                <p:cNvPr id="146" name="Grafik 145" descr="Internet mit einfarbiger Füllung">
                  <a:extLst>
                    <a:ext uri="{FF2B5EF4-FFF2-40B4-BE49-F238E27FC236}">
                      <a16:creationId xmlns:a16="http://schemas.microsoft.com/office/drawing/2014/main" id="{30191F49-C32E-0E87-A9A0-D9AD6CB488E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1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12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97724" y="3408954"/>
                  <a:ext cx="522104" cy="520362"/>
                </a:xfrm>
                <a:prstGeom prst="rect">
                  <a:avLst/>
                </a:prstGeom>
              </p:spPr>
            </p:pic>
          </p:grpSp>
          <p:pic>
            <p:nvPicPr>
              <p:cNvPr id="147" name="Grafik 146" descr="Bank mit einfarbiger Füllung">
                <a:extLst>
                  <a:ext uri="{FF2B5EF4-FFF2-40B4-BE49-F238E27FC236}">
                    <a16:creationId xmlns:a16="http://schemas.microsoft.com/office/drawing/2014/main" id="{F04DFBAC-981B-EBA6-61AD-593149AC033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/>
              </a:stretch>
            </p:blipFill>
            <p:spPr>
              <a:xfrm>
                <a:off x="10611980" y="1654511"/>
                <a:ext cx="573691" cy="573691"/>
              </a:xfrm>
              <a:prstGeom prst="rect">
                <a:avLst/>
              </a:prstGeom>
            </p:spPr>
          </p:pic>
          <p:pic>
            <p:nvPicPr>
              <p:cNvPr id="148" name="Grafik 147" descr="Bank mit einfarbiger Füllung">
                <a:extLst>
                  <a:ext uri="{FF2B5EF4-FFF2-40B4-BE49-F238E27FC236}">
                    <a16:creationId xmlns:a16="http://schemas.microsoft.com/office/drawing/2014/main" id="{8AE43294-A5A9-60C4-EC10-3BB65251AEB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/>
              </a:stretch>
            </p:blipFill>
            <p:spPr>
              <a:xfrm>
                <a:off x="8122655" y="1622001"/>
                <a:ext cx="573691" cy="573691"/>
              </a:xfrm>
              <a:prstGeom prst="rect">
                <a:avLst/>
              </a:prstGeom>
            </p:spPr>
          </p:pic>
          <p:cxnSp>
            <p:nvCxnSpPr>
              <p:cNvPr id="150" name="Gerade Verbindung mit Pfeil 149">
                <a:extLst>
                  <a:ext uri="{FF2B5EF4-FFF2-40B4-BE49-F238E27FC236}">
                    <a16:creationId xmlns:a16="http://schemas.microsoft.com/office/drawing/2014/main" id="{9A4DFE9F-828C-9F90-5EF4-2EA061B00A80}"/>
                  </a:ext>
                </a:extLst>
              </p:cNvPr>
              <p:cNvCxnSpPr>
                <a:cxnSpLocks/>
                <a:stCxn id="143" idx="2"/>
                <a:endCxn id="145" idx="0"/>
              </p:cNvCxnSpPr>
              <p:nvPr/>
            </p:nvCxnSpPr>
            <p:spPr bwMode="auto">
              <a:xfrm flipH="1">
                <a:off x="8414340" y="2691447"/>
                <a:ext cx="5556" cy="308438"/>
              </a:xfrm>
              <a:prstGeom prst="straightConnector1">
                <a:avLst/>
              </a:prstGeom>
              <a:ln>
                <a:headEnd type="triangle" w="med" len="med"/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51" name="Gerade Verbindung mit Pfeil 150">
                <a:extLst>
                  <a:ext uri="{FF2B5EF4-FFF2-40B4-BE49-F238E27FC236}">
                    <a16:creationId xmlns:a16="http://schemas.microsoft.com/office/drawing/2014/main" id="{80A2A41B-A696-9ABB-60D4-2B697C07FCB1}"/>
                  </a:ext>
                </a:extLst>
              </p:cNvPr>
              <p:cNvCxnSpPr>
                <a:cxnSpLocks/>
                <a:stCxn id="145" idx="2"/>
                <a:endCxn id="146" idx="0"/>
              </p:cNvCxnSpPr>
              <p:nvPr/>
            </p:nvCxnSpPr>
            <p:spPr bwMode="auto">
              <a:xfrm>
                <a:off x="8414340" y="3492773"/>
                <a:ext cx="5556" cy="277314"/>
              </a:xfrm>
              <a:prstGeom prst="straightConnector1">
                <a:avLst/>
              </a:prstGeom>
              <a:ln>
                <a:headEnd type="triangle" w="med" len="med"/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152" name="Gruppieren 151">
                <a:extLst>
                  <a:ext uri="{FF2B5EF4-FFF2-40B4-BE49-F238E27FC236}">
                    <a16:creationId xmlns:a16="http://schemas.microsoft.com/office/drawing/2014/main" id="{E7153244-9A12-03C4-5A6D-8B6406161284}"/>
                  </a:ext>
                </a:extLst>
              </p:cNvPr>
              <p:cNvGrpSpPr/>
              <p:nvPr/>
            </p:nvGrpSpPr>
            <p:grpSpPr>
              <a:xfrm>
                <a:off x="10643928" y="2198559"/>
                <a:ext cx="494537" cy="2064415"/>
                <a:chOff x="897724" y="1749826"/>
                <a:chExt cx="522104" cy="2179490"/>
              </a:xfrm>
            </p:grpSpPr>
            <p:pic>
              <p:nvPicPr>
                <p:cNvPr id="153" name="Grafik 152" descr="Datenbank mit einfarbiger Füllung">
                  <a:extLst>
                    <a:ext uri="{FF2B5EF4-FFF2-40B4-BE49-F238E27FC236}">
                      <a16:creationId xmlns:a16="http://schemas.microsoft.com/office/drawing/2014/main" id="{446031B1-3F9B-36D2-A98E-43298EBCE5D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8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98595" y="1749826"/>
                  <a:ext cx="520363" cy="520363"/>
                </a:xfrm>
                <a:prstGeom prst="rect">
                  <a:avLst/>
                </a:prstGeom>
              </p:spPr>
            </p:pic>
            <p:pic>
              <p:nvPicPr>
                <p:cNvPr id="154" name="Grafik 153" descr="Zahnräder mit einfarbiger Füllung">
                  <a:extLst>
                    <a:ext uri="{FF2B5EF4-FFF2-40B4-BE49-F238E27FC236}">
                      <a16:creationId xmlns:a16="http://schemas.microsoft.com/office/drawing/2014/main" id="{DF12420B-3366-2763-2765-3EBA0D2B6A7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1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97724" y="2573679"/>
                  <a:ext cx="520363" cy="520363"/>
                </a:xfrm>
                <a:prstGeom prst="rect">
                  <a:avLst/>
                </a:prstGeom>
              </p:spPr>
            </p:pic>
            <p:pic>
              <p:nvPicPr>
                <p:cNvPr id="155" name="Grafik 154" descr="Internet mit einfarbiger Füllung">
                  <a:extLst>
                    <a:ext uri="{FF2B5EF4-FFF2-40B4-BE49-F238E27FC236}">
                      <a16:creationId xmlns:a16="http://schemas.microsoft.com/office/drawing/2014/main" id="{E3F95ECA-7220-521E-6288-3F217AC3C32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1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12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97724" y="3408954"/>
                  <a:ext cx="522104" cy="520362"/>
                </a:xfrm>
                <a:prstGeom prst="rect">
                  <a:avLst/>
                </a:prstGeom>
              </p:spPr>
            </p:pic>
          </p:grpSp>
          <p:cxnSp>
            <p:nvCxnSpPr>
              <p:cNvPr id="156" name="Gerade Verbindung mit Pfeil 155">
                <a:extLst>
                  <a:ext uri="{FF2B5EF4-FFF2-40B4-BE49-F238E27FC236}">
                    <a16:creationId xmlns:a16="http://schemas.microsoft.com/office/drawing/2014/main" id="{05DCD070-91ED-91DF-E970-8A8E03769214}"/>
                  </a:ext>
                </a:extLst>
              </p:cNvPr>
              <p:cNvCxnSpPr>
                <a:cxnSpLocks/>
                <a:stCxn id="153" idx="2"/>
                <a:endCxn id="154" idx="0"/>
              </p:cNvCxnSpPr>
              <p:nvPr/>
            </p:nvCxnSpPr>
            <p:spPr bwMode="auto">
              <a:xfrm flipH="1">
                <a:off x="10890372" y="2691447"/>
                <a:ext cx="825" cy="287466"/>
              </a:xfrm>
              <a:prstGeom prst="straightConnector1">
                <a:avLst/>
              </a:prstGeom>
              <a:ln>
                <a:headEnd type="triangle" w="med" len="med"/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57" name="Gerade Verbindung mit Pfeil 156">
                <a:extLst>
                  <a:ext uri="{FF2B5EF4-FFF2-40B4-BE49-F238E27FC236}">
                    <a16:creationId xmlns:a16="http://schemas.microsoft.com/office/drawing/2014/main" id="{7103A642-444A-1580-893F-AEE93A48F0F4}"/>
                  </a:ext>
                </a:extLst>
              </p:cNvPr>
              <p:cNvCxnSpPr>
                <a:cxnSpLocks/>
                <a:stCxn id="154" idx="2"/>
                <a:endCxn id="155" idx="0"/>
              </p:cNvCxnSpPr>
              <p:nvPr/>
            </p:nvCxnSpPr>
            <p:spPr bwMode="auto">
              <a:xfrm>
                <a:off x="10890372" y="3471801"/>
                <a:ext cx="825" cy="298286"/>
              </a:xfrm>
              <a:prstGeom prst="straightConnector1">
                <a:avLst/>
              </a:prstGeom>
              <a:ln>
                <a:headEnd type="triangle" w="med" len="med"/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72" name="Flussdiagramm: Prozess 171">
              <a:extLst>
                <a:ext uri="{FF2B5EF4-FFF2-40B4-BE49-F238E27FC236}">
                  <a16:creationId xmlns:a16="http://schemas.microsoft.com/office/drawing/2014/main" id="{7E036EE0-D524-DD24-01D7-A25B1E5DD4E4}"/>
                </a:ext>
              </a:extLst>
            </p:cNvPr>
            <p:cNvSpPr/>
            <p:nvPr/>
          </p:nvSpPr>
          <p:spPr bwMode="auto">
            <a:xfrm>
              <a:off x="9241755" y="1925723"/>
              <a:ext cx="1152339" cy="2807275"/>
            </a:xfrm>
            <a:prstGeom prst="flowChartProcess">
              <a:avLst/>
            </a:prstGeom>
            <a:solidFill>
              <a:schemeClr val="accent1">
                <a:lumMod val="60000"/>
                <a:lumOff val="40000"/>
              </a:schemeClr>
            </a:solidFill>
            <a:ln w="28575">
              <a:solidFill>
                <a:schemeClr val="accent1">
                  <a:lumMod val="5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100" b="1" dirty="0">
                  <a:solidFill>
                    <a:schemeClr val="tx1"/>
                  </a:solidFill>
                  <a:cs typeface="Arial" pitchFamily="34" charset="0"/>
                </a:rPr>
                <a:t>Federal Platform</a:t>
              </a:r>
            </a:p>
          </p:txBody>
        </p:sp>
        <p:cxnSp>
          <p:nvCxnSpPr>
            <p:cNvPr id="173" name="Gerade Verbindung mit Pfeil 172">
              <a:extLst>
                <a:ext uri="{FF2B5EF4-FFF2-40B4-BE49-F238E27FC236}">
                  <a16:creationId xmlns:a16="http://schemas.microsoft.com/office/drawing/2014/main" id="{82230E99-2EDD-C529-AA17-DE05A44B1D1B}"/>
                </a:ext>
              </a:extLst>
            </p:cNvPr>
            <p:cNvCxnSpPr>
              <a:cxnSpLocks/>
              <a:stCxn id="172" idx="2"/>
              <a:endCxn id="141" idx="0"/>
            </p:cNvCxnSpPr>
            <p:nvPr/>
          </p:nvCxnSpPr>
          <p:spPr bwMode="auto">
            <a:xfrm flipH="1">
              <a:off x="9817924" y="4732998"/>
              <a:ext cx="1" cy="382390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grpSp>
          <p:nvGrpSpPr>
            <p:cNvPr id="1042" name="Gruppieren 1041">
              <a:extLst>
                <a:ext uri="{FF2B5EF4-FFF2-40B4-BE49-F238E27FC236}">
                  <a16:creationId xmlns:a16="http://schemas.microsoft.com/office/drawing/2014/main" id="{2BAA40EF-16B5-3EE2-6F52-FF34DE2EC006}"/>
                </a:ext>
              </a:extLst>
            </p:cNvPr>
            <p:cNvGrpSpPr/>
            <p:nvPr/>
          </p:nvGrpSpPr>
          <p:grpSpPr>
            <a:xfrm>
              <a:off x="9473543" y="2452230"/>
              <a:ext cx="657001" cy="2122148"/>
              <a:chOff x="9471123" y="2526145"/>
              <a:chExt cx="657001" cy="2122148"/>
            </a:xfrm>
          </p:grpSpPr>
          <p:grpSp>
            <p:nvGrpSpPr>
              <p:cNvPr id="189" name="Gruppieren 188">
                <a:extLst>
                  <a:ext uri="{FF2B5EF4-FFF2-40B4-BE49-F238E27FC236}">
                    <a16:creationId xmlns:a16="http://schemas.microsoft.com/office/drawing/2014/main" id="{C5D015F2-5BE2-9706-2109-F99EE17946B1}"/>
                  </a:ext>
                </a:extLst>
              </p:cNvPr>
              <p:cNvGrpSpPr/>
              <p:nvPr/>
            </p:nvGrpSpPr>
            <p:grpSpPr>
              <a:xfrm>
                <a:off x="9471123" y="2526145"/>
                <a:ext cx="657001" cy="656623"/>
                <a:chOff x="9460059" y="2661775"/>
                <a:chExt cx="657001" cy="656623"/>
              </a:xfrm>
            </p:grpSpPr>
            <p:pic>
              <p:nvPicPr>
                <p:cNvPr id="180" name="Grafik 179" descr="Zahnräder mit einfarbiger Füllung">
                  <a:extLst>
                    <a:ext uri="{FF2B5EF4-FFF2-40B4-BE49-F238E27FC236}">
                      <a16:creationId xmlns:a16="http://schemas.microsoft.com/office/drawing/2014/main" id="{23F69104-9D76-931F-27F0-371EDA811C0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1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540082" y="2661775"/>
                  <a:ext cx="492888" cy="492888"/>
                </a:xfrm>
                <a:prstGeom prst="rect">
                  <a:avLst/>
                </a:prstGeom>
              </p:spPr>
            </p:pic>
            <p:sp>
              <p:nvSpPr>
                <p:cNvPr id="181" name="Textfeld 180">
                  <a:extLst>
                    <a:ext uri="{FF2B5EF4-FFF2-40B4-BE49-F238E27FC236}">
                      <a16:creationId xmlns:a16="http://schemas.microsoft.com/office/drawing/2014/main" id="{B755C61F-4043-6C80-9707-8E9835B24C6C}"/>
                    </a:ext>
                  </a:extLst>
                </p:cNvPr>
                <p:cNvSpPr txBox="1"/>
                <p:nvPr/>
              </p:nvSpPr>
              <p:spPr>
                <a:xfrm>
                  <a:off x="9460059" y="3072177"/>
                  <a:ext cx="657001" cy="246221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3"/>
                </a:lnRef>
                <a:fillRef idx="1">
                  <a:schemeClr val="lt1"/>
                </a:fillRef>
                <a:effectRef idx="0">
                  <a:schemeClr val="accent3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000" b="1" dirty="0">
                      <a:latin typeface="Arial" pitchFamily="34" charset="0"/>
                    </a:rPr>
                    <a:t>Auth</a:t>
                  </a:r>
                </a:p>
              </p:txBody>
            </p:sp>
          </p:grpSp>
          <p:grpSp>
            <p:nvGrpSpPr>
              <p:cNvPr id="188" name="Gruppieren 187">
                <a:extLst>
                  <a:ext uri="{FF2B5EF4-FFF2-40B4-BE49-F238E27FC236}">
                    <a16:creationId xmlns:a16="http://schemas.microsoft.com/office/drawing/2014/main" id="{8E00AE10-32EE-BDC4-1AFB-88C4236F22A2}"/>
                  </a:ext>
                </a:extLst>
              </p:cNvPr>
              <p:cNvGrpSpPr/>
              <p:nvPr/>
            </p:nvGrpSpPr>
            <p:grpSpPr>
              <a:xfrm>
                <a:off x="9471123" y="3258908"/>
                <a:ext cx="657001" cy="656623"/>
                <a:chOff x="9460059" y="3338814"/>
                <a:chExt cx="657001" cy="656623"/>
              </a:xfrm>
            </p:grpSpPr>
            <p:pic>
              <p:nvPicPr>
                <p:cNvPr id="183" name="Grafik 182" descr="Zahnräder mit einfarbiger Füllung">
                  <a:extLst>
                    <a:ext uri="{FF2B5EF4-FFF2-40B4-BE49-F238E27FC236}">
                      <a16:creationId xmlns:a16="http://schemas.microsoft.com/office/drawing/2014/main" id="{74D9171E-6F1F-506D-8642-7569B23DDA6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1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540082" y="3338814"/>
                  <a:ext cx="492888" cy="492888"/>
                </a:xfrm>
                <a:prstGeom prst="rect">
                  <a:avLst/>
                </a:prstGeom>
              </p:spPr>
            </p:pic>
            <p:sp>
              <p:nvSpPr>
                <p:cNvPr id="185" name="Textfeld 184">
                  <a:extLst>
                    <a:ext uri="{FF2B5EF4-FFF2-40B4-BE49-F238E27FC236}">
                      <a16:creationId xmlns:a16="http://schemas.microsoft.com/office/drawing/2014/main" id="{BD3B0714-D7DA-EA33-3742-C42A6E1AA3A6}"/>
                    </a:ext>
                  </a:extLst>
                </p:cNvPr>
                <p:cNvSpPr txBox="1"/>
                <p:nvPr/>
              </p:nvSpPr>
              <p:spPr>
                <a:xfrm>
                  <a:off x="9460059" y="3749216"/>
                  <a:ext cx="657001" cy="246221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3"/>
                </a:lnRef>
                <a:fillRef idx="1">
                  <a:schemeClr val="lt1"/>
                </a:fillRef>
                <a:effectRef idx="0">
                  <a:schemeClr val="accent3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000" b="1" dirty="0">
                      <a:latin typeface="Arial" pitchFamily="34" charset="0"/>
                    </a:rPr>
                    <a:t>Pay</a:t>
                  </a:r>
                </a:p>
              </p:txBody>
            </p:sp>
          </p:grpSp>
          <p:grpSp>
            <p:nvGrpSpPr>
              <p:cNvPr id="190" name="Gruppieren 189">
                <a:extLst>
                  <a:ext uri="{FF2B5EF4-FFF2-40B4-BE49-F238E27FC236}">
                    <a16:creationId xmlns:a16="http://schemas.microsoft.com/office/drawing/2014/main" id="{02FBDA58-F47E-3DD2-3622-65DC1EF63667}"/>
                  </a:ext>
                </a:extLst>
              </p:cNvPr>
              <p:cNvGrpSpPr/>
              <p:nvPr/>
            </p:nvGrpSpPr>
            <p:grpSpPr>
              <a:xfrm>
                <a:off x="9471123" y="3991670"/>
                <a:ext cx="657001" cy="656623"/>
                <a:chOff x="9448861" y="4018607"/>
                <a:chExt cx="657001" cy="656623"/>
              </a:xfrm>
            </p:grpSpPr>
            <p:pic>
              <p:nvPicPr>
                <p:cNvPr id="186" name="Grafik 185" descr="Zahnräder mit einfarbiger Füllung">
                  <a:extLst>
                    <a:ext uri="{FF2B5EF4-FFF2-40B4-BE49-F238E27FC236}">
                      <a16:creationId xmlns:a16="http://schemas.microsoft.com/office/drawing/2014/main" id="{B1CB6F50-D1FF-C313-0704-C141FDC3058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1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528884" y="4018607"/>
                  <a:ext cx="492888" cy="492888"/>
                </a:xfrm>
                <a:prstGeom prst="rect">
                  <a:avLst/>
                </a:prstGeom>
              </p:spPr>
            </p:pic>
            <p:sp>
              <p:nvSpPr>
                <p:cNvPr id="187" name="Textfeld 186">
                  <a:extLst>
                    <a:ext uri="{FF2B5EF4-FFF2-40B4-BE49-F238E27FC236}">
                      <a16:creationId xmlns:a16="http://schemas.microsoft.com/office/drawing/2014/main" id="{D19B1172-939B-D33B-CB99-FEFCBDF1BB44}"/>
                    </a:ext>
                  </a:extLst>
                </p:cNvPr>
                <p:cNvSpPr txBox="1"/>
                <p:nvPr/>
              </p:nvSpPr>
              <p:spPr>
                <a:xfrm>
                  <a:off x="9448861" y="4429009"/>
                  <a:ext cx="657001" cy="246221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3"/>
                </a:lnRef>
                <a:fillRef idx="1">
                  <a:schemeClr val="lt1"/>
                </a:fillRef>
                <a:effectRef idx="0">
                  <a:schemeClr val="accent3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000" b="1" dirty="0">
                      <a:latin typeface="Arial" pitchFamily="34" charset="0"/>
                    </a:rPr>
                    <a:t>Comm</a:t>
                  </a:r>
                </a:p>
              </p:txBody>
            </p:sp>
          </p:grpSp>
        </p:grpSp>
        <p:cxnSp>
          <p:nvCxnSpPr>
            <p:cNvPr id="191" name="Gerade Verbindung mit Pfeil 190">
              <a:extLst>
                <a:ext uri="{FF2B5EF4-FFF2-40B4-BE49-F238E27FC236}">
                  <a16:creationId xmlns:a16="http://schemas.microsoft.com/office/drawing/2014/main" id="{2D532B32-75D3-8E9B-F184-097D09065CD0}"/>
                </a:ext>
              </a:extLst>
            </p:cNvPr>
            <p:cNvCxnSpPr>
              <a:cxnSpLocks/>
              <a:stCxn id="172" idx="1"/>
              <a:endCxn id="139" idx="3"/>
            </p:cNvCxnSpPr>
            <p:nvPr/>
          </p:nvCxnSpPr>
          <p:spPr bwMode="auto">
            <a:xfrm flipH="1">
              <a:off x="9030609" y="3329361"/>
              <a:ext cx="211146" cy="0"/>
            </a:xfrm>
            <a:prstGeom prst="straightConnector1">
              <a:avLst/>
            </a:prstGeom>
            <a:ln>
              <a:headEnd type="triangle" w="med" len="med"/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032" name="Gerade Verbindung mit Pfeil 1031">
              <a:extLst>
                <a:ext uri="{FF2B5EF4-FFF2-40B4-BE49-F238E27FC236}">
                  <a16:creationId xmlns:a16="http://schemas.microsoft.com/office/drawing/2014/main" id="{88C589ED-5652-0C85-9F85-661A851EAB20}"/>
                </a:ext>
              </a:extLst>
            </p:cNvPr>
            <p:cNvCxnSpPr>
              <a:cxnSpLocks/>
              <a:stCxn id="140" idx="1"/>
              <a:endCxn id="172" idx="3"/>
            </p:cNvCxnSpPr>
            <p:nvPr/>
          </p:nvCxnSpPr>
          <p:spPr bwMode="auto">
            <a:xfrm flipH="1">
              <a:off x="10394094" y="3329361"/>
              <a:ext cx="237019" cy="0"/>
            </a:xfrm>
            <a:prstGeom prst="straightConnector1">
              <a:avLst/>
            </a:prstGeom>
            <a:ln>
              <a:headEnd type="triangle" w="med" len="med"/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1035" name="Grafik 1034" descr="Bank mit einfarbiger Füllung">
            <a:extLst>
              <a:ext uri="{FF2B5EF4-FFF2-40B4-BE49-F238E27FC236}">
                <a16:creationId xmlns:a16="http://schemas.microsoft.com/office/drawing/2014/main" id="{5B94190F-771B-FB23-A025-131766E8E601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3154587" y="1750468"/>
            <a:ext cx="573691" cy="573691"/>
          </a:xfrm>
          <a:prstGeom prst="rect">
            <a:avLst/>
          </a:prstGeom>
        </p:spPr>
      </p:pic>
      <p:sp>
        <p:nvSpPr>
          <p:cNvPr id="1041" name="Textfeld 1040">
            <a:extLst>
              <a:ext uri="{FF2B5EF4-FFF2-40B4-BE49-F238E27FC236}">
                <a16:creationId xmlns:a16="http://schemas.microsoft.com/office/drawing/2014/main" id="{F48FAE76-B994-4E63-BCD2-8EA4E3CCCF3D}"/>
              </a:ext>
            </a:extLst>
          </p:cNvPr>
          <p:cNvSpPr txBox="1"/>
          <p:nvPr/>
        </p:nvSpPr>
        <p:spPr>
          <a:xfrm>
            <a:off x="8831622" y="5692860"/>
            <a:ext cx="2242518" cy="830997"/>
          </a:xfrm>
          <a:prstGeom prst="rect">
            <a:avLst/>
          </a:prstGeom>
          <a:noFill/>
          <a:ln w="10795" cap="flat" cmpd="sng" algn="ctr">
            <a:noFill/>
            <a:prstDash val="solid"/>
          </a:ln>
          <a:effec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sz="1200" b="1" i="0" dirty="0">
                <a:solidFill>
                  <a:schemeClr val="tx1"/>
                </a:solidFill>
                <a:effectLst/>
                <a:latin typeface="Inter"/>
              </a:rPr>
              <a:t>One Process leads to Goal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chemeClr val="tx1"/>
                </a:solidFill>
                <a:latin typeface="Inter"/>
              </a:rPr>
              <a:t>Loose Coupled Architecture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chemeClr val="tx1"/>
                </a:solidFill>
                <a:latin typeface="Inter"/>
              </a:rPr>
              <a:t>S</a:t>
            </a:r>
            <a:r>
              <a:rPr lang="en-US" sz="1200" b="1" i="0" dirty="0">
                <a:solidFill>
                  <a:schemeClr val="tx1"/>
                </a:solidFill>
                <a:effectLst/>
                <a:latin typeface="Inter"/>
              </a:rPr>
              <a:t>hare common Resources</a:t>
            </a:r>
          </a:p>
          <a:p>
            <a:pPr algn="l"/>
            <a:endParaRPr lang="en-US" sz="1200" b="1" dirty="0">
              <a:solidFill>
                <a:schemeClr val="tx1"/>
              </a:solidFill>
              <a:latin typeface="Inter"/>
            </a:endParaRPr>
          </a:p>
        </p:txBody>
      </p:sp>
      <p:sp>
        <p:nvSpPr>
          <p:cNvPr id="7" name="Pfeil: gestreift nach rechts 6">
            <a:extLst>
              <a:ext uri="{FF2B5EF4-FFF2-40B4-BE49-F238E27FC236}">
                <a16:creationId xmlns:a16="http://schemas.microsoft.com/office/drawing/2014/main" id="{60B30AD4-D791-248C-DD97-2EB1F36618E2}"/>
              </a:ext>
            </a:extLst>
          </p:cNvPr>
          <p:cNvSpPr/>
          <p:nvPr/>
        </p:nvSpPr>
        <p:spPr bwMode="auto">
          <a:xfrm>
            <a:off x="4612748" y="2478516"/>
            <a:ext cx="3033091" cy="1089816"/>
          </a:xfrm>
          <a:prstGeom prst="stripedRightArrow">
            <a:avLst/>
          </a:prstGeom>
          <a:solidFill>
            <a:schemeClr val="tx1">
              <a:lumMod val="50000"/>
              <a:lumOff val="50000"/>
            </a:schemeClr>
          </a:solidFill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r>
              <a:rPr lang="en-US" b="1" dirty="0" err="1">
                <a:solidFill>
                  <a:schemeClr val="bg1"/>
                </a:solidFill>
                <a:cs typeface="Arial" pitchFamily="34" charset="0"/>
              </a:rPr>
              <a:t>Platformization</a:t>
            </a:r>
            <a:endParaRPr lang="en-US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BCF5DC6E-67BD-CCA8-1DCA-4E8E14637FA5}"/>
              </a:ext>
            </a:extLst>
          </p:cNvPr>
          <p:cNvSpPr txBox="1"/>
          <p:nvPr/>
        </p:nvSpPr>
        <p:spPr>
          <a:xfrm>
            <a:off x="210944" y="3185266"/>
            <a:ext cx="657001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latin typeface="Arial" pitchFamily="34" charset="0"/>
              </a:rPr>
              <a:t>Auth</a:t>
            </a:r>
          </a:p>
          <a:p>
            <a:pPr algn="ctr"/>
            <a:r>
              <a:rPr lang="en-US" sz="1000" b="1" dirty="0">
                <a:latin typeface="Arial" pitchFamily="34" charset="0"/>
              </a:rPr>
              <a:t>Pay</a:t>
            </a:r>
          </a:p>
        </p:txBody>
      </p:sp>
      <p:sp>
        <p:nvSpPr>
          <p:cNvPr id="47" name="Fußzeilenplatzhalter 4">
            <a:extLst>
              <a:ext uri="{FF2B5EF4-FFF2-40B4-BE49-F238E27FC236}">
                <a16:creationId xmlns:a16="http://schemas.microsoft.com/office/drawing/2014/main" id="{79B9D595-DE79-FC7F-6E82-6A846FF2F8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2903" y="6569076"/>
            <a:ext cx="5761567" cy="288925"/>
          </a:xfrm>
        </p:spPr>
        <p:txBody>
          <a:bodyPr/>
          <a:lstStyle/>
          <a:p>
            <a:r>
              <a:rPr lang="de-DE" dirty="0"/>
              <a:t>24.04.23 Final </a:t>
            </a:r>
            <a:r>
              <a:rPr lang="de-DE" dirty="0" err="1"/>
              <a:t>Presentation</a:t>
            </a:r>
            <a:r>
              <a:rPr lang="de-DE" dirty="0"/>
              <a:t> Efstratios Pahis</a:t>
            </a:r>
          </a:p>
        </p:txBody>
      </p:sp>
    </p:spTree>
    <p:extLst>
      <p:ext uri="{BB962C8B-B14F-4D97-AF65-F5344CB8AC3E}">
        <p14:creationId xmlns:p14="http://schemas.microsoft.com/office/powerpoint/2010/main" val="2988035140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Government as a Platform Infrastructure Analysis Method (</a:t>
            </a:r>
            <a:r>
              <a:rPr lang="en-US" dirty="0" err="1"/>
              <a:t>GaaPIAM</a:t>
            </a:r>
            <a:r>
              <a:rPr lang="en-US" dirty="0"/>
              <a:t>)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© sebis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C9FAB-BDC1-47C0-A8BB-6E12A8205D33}" type="slidenum">
              <a:rPr lang="de-DE" smtClean="0"/>
              <a:pPr/>
              <a:t>5</a:t>
            </a:fld>
            <a:endParaRPr lang="de-DE" dirty="0"/>
          </a:p>
        </p:txBody>
      </p:sp>
      <p:sp>
        <p:nvSpPr>
          <p:cNvPr id="14" name="Pfeil nach rechts 66">
            <a:extLst>
              <a:ext uri="{FF2B5EF4-FFF2-40B4-BE49-F238E27FC236}">
                <a16:creationId xmlns:a16="http://schemas.microsoft.com/office/drawing/2014/main" id="{EC8733FB-576E-795A-27F8-5E54957C0D61}"/>
              </a:ext>
            </a:extLst>
          </p:cNvPr>
          <p:cNvSpPr/>
          <p:nvPr/>
        </p:nvSpPr>
        <p:spPr bwMode="auto">
          <a:xfrm>
            <a:off x="2275869" y="3287028"/>
            <a:ext cx="1045824" cy="671546"/>
          </a:xfrm>
          <a:prstGeom prst="rightArrow">
            <a:avLst/>
          </a:prstGeom>
          <a:solidFill>
            <a:schemeClr val="accent4">
              <a:lumMod val="90000"/>
              <a:lumOff val="10000"/>
            </a:schemeClr>
          </a:solidFill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endParaRPr lang="en-US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2D1BB97F-E17B-FD64-7B42-DB14DD8DED3D}"/>
              </a:ext>
            </a:extLst>
          </p:cNvPr>
          <p:cNvSpPr txBox="1"/>
          <p:nvPr/>
        </p:nvSpPr>
        <p:spPr>
          <a:xfrm>
            <a:off x="184219" y="3097034"/>
            <a:ext cx="2091650" cy="12003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b="1" dirty="0">
                <a:latin typeface="Arial" pitchFamily="34" charset="0"/>
              </a:rPr>
              <a:t>Information</a:t>
            </a:r>
            <a:r>
              <a:rPr lang="de-DE" dirty="0">
                <a:latin typeface="Arial" pitchFamily="34" charset="0"/>
              </a:rPr>
              <a:t> </a:t>
            </a:r>
            <a:r>
              <a:rPr lang="de-DE" b="1" dirty="0" err="1">
                <a:latin typeface="Arial" pitchFamily="34" charset="0"/>
              </a:rPr>
              <a:t>about</a:t>
            </a:r>
            <a:r>
              <a:rPr lang="de-DE" b="1" dirty="0">
                <a:latin typeface="Arial" pitchFamily="34" charset="0"/>
              </a:rPr>
              <a:t> </a:t>
            </a:r>
            <a:r>
              <a:rPr lang="de-DE" b="1" dirty="0" err="1">
                <a:latin typeface="Arial" pitchFamily="34" charset="0"/>
              </a:rPr>
              <a:t>the</a:t>
            </a:r>
            <a:r>
              <a:rPr lang="de-DE" b="1" dirty="0">
                <a:latin typeface="Arial" pitchFamily="34" charset="0"/>
              </a:rPr>
              <a:t> </a:t>
            </a:r>
          </a:p>
          <a:p>
            <a:r>
              <a:rPr lang="de-DE" b="1" dirty="0" err="1">
                <a:latin typeface="Arial" pitchFamily="34" charset="0"/>
              </a:rPr>
              <a:t>current</a:t>
            </a:r>
            <a:r>
              <a:rPr lang="de-DE" b="1" dirty="0">
                <a:latin typeface="Arial" pitchFamily="34" charset="0"/>
              </a:rPr>
              <a:t> </a:t>
            </a:r>
            <a:r>
              <a:rPr lang="de-DE" b="1" dirty="0" err="1">
                <a:latin typeface="Arial" pitchFamily="34" charset="0"/>
              </a:rPr>
              <a:t>infrastructure</a:t>
            </a:r>
            <a:endParaRPr lang="de-DE" b="1" dirty="0">
              <a:latin typeface="Arial" pitchFamily="34" charset="0"/>
            </a:endParaRP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9C81F1FC-8801-83D8-0B7D-D7FD995857DB}"/>
              </a:ext>
            </a:extLst>
          </p:cNvPr>
          <p:cNvSpPr txBox="1"/>
          <p:nvPr/>
        </p:nvSpPr>
        <p:spPr>
          <a:xfrm>
            <a:off x="9770117" y="1776141"/>
            <a:ext cx="2300837" cy="36933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b="1" dirty="0">
                <a:latin typeface="Arial" pitchFamily="34" charset="0"/>
              </a:rPr>
              <a:t>1. </a:t>
            </a:r>
            <a:r>
              <a:rPr lang="de-DE" b="1" dirty="0" err="1">
                <a:latin typeface="Arial" pitchFamily="34" charset="0"/>
              </a:rPr>
              <a:t>Identify</a:t>
            </a:r>
            <a:r>
              <a:rPr lang="de-DE" b="1" dirty="0">
                <a:latin typeface="Arial" pitchFamily="34" charset="0"/>
              </a:rPr>
              <a:t> </a:t>
            </a:r>
            <a:r>
              <a:rPr lang="de-DE" b="1" dirty="0" err="1">
                <a:latin typeface="Arial" pitchFamily="34" charset="0"/>
              </a:rPr>
              <a:t>gaps</a:t>
            </a:r>
            <a:r>
              <a:rPr lang="de-DE" b="1" dirty="0">
                <a:latin typeface="Arial" pitchFamily="34" charset="0"/>
              </a:rPr>
              <a:t> in </a:t>
            </a:r>
            <a:r>
              <a:rPr lang="de-DE" b="1" dirty="0" err="1">
                <a:latin typeface="Arial" pitchFamily="34" charset="0"/>
              </a:rPr>
              <a:t>infrastructure</a:t>
            </a:r>
            <a:r>
              <a:rPr lang="de-DE" b="1" dirty="0">
                <a:latin typeface="Arial" pitchFamily="34" charset="0"/>
              </a:rPr>
              <a:t> </a:t>
            </a:r>
          </a:p>
          <a:p>
            <a:endParaRPr lang="de-DE" dirty="0">
              <a:latin typeface="Arial" pitchFamily="34" charset="0"/>
            </a:endParaRPr>
          </a:p>
          <a:p>
            <a:r>
              <a:rPr lang="de-DE" b="1" dirty="0">
                <a:latin typeface="Arial" pitchFamily="34" charset="0"/>
              </a:rPr>
              <a:t>2. </a:t>
            </a:r>
            <a:r>
              <a:rPr lang="de-DE" b="1" dirty="0" err="1">
                <a:latin typeface="Arial" pitchFamily="34" charset="0"/>
              </a:rPr>
              <a:t>Develop</a:t>
            </a:r>
            <a:r>
              <a:rPr lang="de-DE" b="1" dirty="0">
                <a:latin typeface="Arial" pitchFamily="34" charset="0"/>
              </a:rPr>
              <a:t> </a:t>
            </a:r>
            <a:r>
              <a:rPr lang="de-DE" b="1" dirty="0" err="1">
                <a:latin typeface="Arial" pitchFamily="34" charset="0"/>
              </a:rPr>
              <a:t>actionable</a:t>
            </a:r>
            <a:r>
              <a:rPr lang="de-DE" b="1" dirty="0">
                <a:latin typeface="Arial" pitchFamily="34" charset="0"/>
              </a:rPr>
              <a:t> </a:t>
            </a:r>
            <a:r>
              <a:rPr lang="de-DE" b="1" dirty="0" err="1">
                <a:latin typeface="Arial" pitchFamily="34" charset="0"/>
              </a:rPr>
              <a:t>proposals</a:t>
            </a:r>
            <a:r>
              <a:rPr lang="de-DE" b="1" dirty="0">
                <a:latin typeface="Arial" pitchFamily="34" charset="0"/>
              </a:rPr>
              <a:t> </a:t>
            </a:r>
            <a:r>
              <a:rPr lang="de-DE" b="1" dirty="0" err="1">
                <a:latin typeface="Arial" pitchFamily="34" charset="0"/>
              </a:rPr>
              <a:t>for</a:t>
            </a:r>
            <a:r>
              <a:rPr lang="de-DE" b="1" dirty="0">
                <a:latin typeface="Arial" pitchFamily="34" charset="0"/>
              </a:rPr>
              <a:t> </a:t>
            </a:r>
            <a:r>
              <a:rPr lang="de-DE" b="1" dirty="0" err="1">
                <a:latin typeface="Arial" pitchFamily="34" charset="0"/>
              </a:rPr>
              <a:t>improving</a:t>
            </a:r>
            <a:r>
              <a:rPr lang="de-DE" b="1" dirty="0">
                <a:latin typeface="Arial" pitchFamily="34" charset="0"/>
              </a:rPr>
              <a:t> </a:t>
            </a:r>
            <a:r>
              <a:rPr lang="de-DE" b="1" dirty="0" err="1">
                <a:latin typeface="Arial" pitchFamily="34" charset="0"/>
              </a:rPr>
              <a:t>infrastructure</a:t>
            </a:r>
            <a:endParaRPr lang="de-DE" b="1" dirty="0">
              <a:latin typeface="Arial" pitchFamily="34" charset="0"/>
            </a:endParaRPr>
          </a:p>
          <a:p>
            <a:endParaRPr lang="de-DE" b="1" dirty="0">
              <a:solidFill>
                <a:schemeClr val="tx1"/>
              </a:solidFill>
              <a:latin typeface="Arial" pitchFamily="34" charset="0"/>
            </a:endParaRPr>
          </a:p>
          <a:p>
            <a:r>
              <a:rPr lang="de-DE" b="1" dirty="0">
                <a:solidFill>
                  <a:schemeClr val="tx1"/>
                </a:solidFill>
                <a:latin typeface="Arial" pitchFamily="34" charset="0"/>
              </a:rPr>
              <a:t>3. </a:t>
            </a:r>
            <a:r>
              <a:rPr lang="de-DE" b="1" dirty="0" err="1">
                <a:solidFill>
                  <a:schemeClr val="tx1"/>
                </a:solidFill>
                <a:latin typeface="Arial" pitchFamily="34" charset="0"/>
              </a:rPr>
              <a:t>Better</a:t>
            </a:r>
            <a:r>
              <a:rPr lang="de-DE" b="1" dirty="0">
                <a:solidFill>
                  <a:schemeClr val="tx1"/>
                </a:solidFill>
                <a:latin typeface="Arial" pitchFamily="34" charset="0"/>
              </a:rPr>
              <a:t> </a:t>
            </a:r>
            <a:r>
              <a:rPr lang="de-DE" b="1" dirty="0" err="1">
                <a:solidFill>
                  <a:schemeClr val="tx1"/>
                </a:solidFill>
                <a:latin typeface="Arial" pitchFamily="34" charset="0"/>
              </a:rPr>
              <a:t>comprehend</a:t>
            </a:r>
            <a:r>
              <a:rPr lang="de-DE" b="1" dirty="0">
                <a:solidFill>
                  <a:schemeClr val="tx1"/>
                </a:solidFill>
                <a:latin typeface="Arial" pitchFamily="34" charset="0"/>
              </a:rPr>
              <a:t> </a:t>
            </a:r>
            <a:r>
              <a:rPr lang="de-DE" b="1" dirty="0" err="1">
                <a:solidFill>
                  <a:schemeClr val="tx1"/>
                </a:solidFill>
                <a:latin typeface="Arial" pitchFamily="34" charset="0"/>
              </a:rPr>
              <a:t>platforms</a:t>
            </a:r>
            <a:r>
              <a:rPr lang="de-DE" b="1" dirty="0">
                <a:solidFill>
                  <a:schemeClr val="tx1"/>
                </a:solidFill>
                <a:latin typeface="Arial" pitchFamily="34" charset="0"/>
              </a:rPr>
              <a:t> and </a:t>
            </a:r>
            <a:r>
              <a:rPr lang="de-DE" b="1" dirty="0" err="1">
                <a:solidFill>
                  <a:schemeClr val="tx1"/>
                </a:solidFill>
                <a:latin typeface="Arial" pitchFamily="34" charset="0"/>
              </a:rPr>
              <a:t>GaaP</a:t>
            </a:r>
            <a:endParaRPr lang="de-DE" b="1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3" name="Fußzeilenplatzhalter 4">
            <a:extLst>
              <a:ext uri="{FF2B5EF4-FFF2-40B4-BE49-F238E27FC236}">
                <a16:creationId xmlns:a16="http://schemas.microsoft.com/office/drawing/2014/main" id="{11DFB89B-078C-4EAD-AC57-9509C34C49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2903" y="6569076"/>
            <a:ext cx="5761567" cy="288925"/>
          </a:xfrm>
        </p:spPr>
        <p:txBody>
          <a:bodyPr/>
          <a:lstStyle/>
          <a:p>
            <a:r>
              <a:rPr lang="de-DE" dirty="0"/>
              <a:t>24.04.23 Final </a:t>
            </a:r>
            <a:r>
              <a:rPr lang="de-DE" dirty="0" err="1"/>
              <a:t>Presentation</a:t>
            </a:r>
            <a:r>
              <a:rPr lang="de-DE" dirty="0"/>
              <a:t> Efstratios Pahis</a:t>
            </a:r>
          </a:p>
        </p:txBody>
      </p:sp>
      <p:pic>
        <p:nvPicPr>
          <p:cNvPr id="10" name="Grafik 9" descr="Ein Bild, das Tisch enthält.&#10;&#10;Automatisch generierte Beschreibung">
            <a:extLst>
              <a:ext uri="{FF2B5EF4-FFF2-40B4-BE49-F238E27FC236}">
                <a16:creationId xmlns:a16="http://schemas.microsoft.com/office/drawing/2014/main" id="{D41EBD92-BD5F-FB83-6CAC-C9B48FFE4E8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7728" y="2780928"/>
            <a:ext cx="4608513" cy="2393246"/>
          </a:xfrm>
          <a:prstGeom prst="rect">
            <a:avLst/>
          </a:prstGeom>
        </p:spPr>
      </p:pic>
      <p:sp>
        <p:nvSpPr>
          <p:cNvPr id="11" name="Pfeil nach rechts 66">
            <a:extLst>
              <a:ext uri="{FF2B5EF4-FFF2-40B4-BE49-F238E27FC236}">
                <a16:creationId xmlns:a16="http://schemas.microsoft.com/office/drawing/2014/main" id="{558ECCDC-820A-629E-EB00-A18D62214AAD}"/>
              </a:ext>
            </a:extLst>
          </p:cNvPr>
          <p:cNvSpPr/>
          <p:nvPr/>
        </p:nvSpPr>
        <p:spPr bwMode="auto">
          <a:xfrm>
            <a:off x="8577263" y="3287028"/>
            <a:ext cx="1045824" cy="671546"/>
          </a:xfrm>
          <a:prstGeom prst="rightArrow">
            <a:avLst/>
          </a:prstGeom>
          <a:solidFill>
            <a:schemeClr val="accent4">
              <a:lumMod val="90000"/>
              <a:lumOff val="10000"/>
            </a:schemeClr>
          </a:solidFill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endParaRPr lang="en-US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2B97012C-1C21-AAB2-4391-8D1779AC341E}"/>
              </a:ext>
            </a:extLst>
          </p:cNvPr>
          <p:cNvSpPr txBox="1"/>
          <p:nvPr/>
        </p:nvSpPr>
        <p:spPr>
          <a:xfrm>
            <a:off x="4295800" y="2053549"/>
            <a:ext cx="3312368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b="1" dirty="0" err="1">
                <a:latin typeface="Arial" pitchFamily="34" charset="0"/>
              </a:rPr>
              <a:t>Application</a:t>
            </a:r>
            <a:r>
              <a:rPr lang="de-DE" b="1" dirty="0">
                <a:latin typeface="Arial" pitchFamily="34" charset="0"/>
              </a:rPr>
              <a:t> </a:t>
            </a:r>
            <a:r>
              <a:rPr lang="de-DE" b="1" dirty="0" err="1">
                <a:latin typeface="Arial" pitchFamily="34" charset="0"/>
              </a:rPr>
              <a:t>of</a:t>
            </a:r>
            <a:r>
              <a:rPr lang="de-DE" b="1" dirty="0">
                <a:latin typeface="Arial" pitchFamily="34" charset="0"/>
              </a:rPr>
              <a:t> </a:t>
            </a:r>
            <a:r>
              <a:rPr lang="de-DE" b="1" dirty="0" err="1">
                <a:latin typeface="Arial" pitchFamily="34" charset="0"/>
              </a:rPr>
              <a:t>GaaPIAM</a:t>
            </a:r>
            <a:r>
              <a:rPr lang="de-DE" b="1" dirty="0">
                <a:latin typeface="Arial" pitchFamily="34" charset="0"/>
              </a:rPr>
              <a:t> </a:t>
            </a:r>
          </a:p>
          <a:p>
            <a:pPr algn="ctr"/>
            <a:r>
              <a:rPr lang="de-DE" b="1" dirty="0" err="1">
                <a:latin typeface="Arial" pitchFamily="34" charset="0"/>
              </a:rPr>
              <a:t>by</a:t>
            </a:r>
            <a:r>
              <a:rPr lang="de-DE" b="1" dirty="0">
                <a:latin typeface="Arial" pitchFamily="34" charset="0"/>
              </a:rPr>
              <a:t> Kuhn et al., 2023</a:t>
            </a:r>
          </a:p>
        </p:txBody>
      </p:sp>
    </p:spTree>
    <p:extLst>
      <p:ext uri="{BB962C8B-B14F-4D97-AF65-F5344CB8AC3E}">
        <p14:creationId xmlns:p14="http://schemas.microsoft.com/office/powerpoint/2010/main" val="216594664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34434" y="44451"/>
            <a:ext cx="10874134" cy="720725"/>
          </a:xfrm>
        </p:spPr>
        <p:txBody>
          <a:bodyPr/>
          <a:lstStyle/>
          <a:p>
            <a:r>
              <a:rPr lang="en-US" dirty="0"/>
              <a:t>Research Goal: The evaluation of </a:t>
            </a:r>
            <a:r>
              <a:rPr lang="en-US" dirty="0" err="1"/>
              <a:t>GaaPIAM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© sebis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C9FAB-BDC1-47C0-A8BB-6E12A8205D33}" type="slidenum">
              <a:rPr lang="de-DE" smtClean="0"/>
              <a:pPr/>
              <a:t>6</a:t>
            </a:fld>
            <a:endParaRPr lang="de-DE" dirty="0"/>
          </a:p>
        </p:txBody>
      </p:sp>
      <p:grpSp>
        <p:nvGrpSpPr>
          <p:cNvPr id="16" name="Gruppieren 15">
            <a:extLst>
              <a:ext uri="{FF2B5EF4-FFF2-40B4-BE49-F238E27FC236}">
                <a16:creationId xmlns:a16="http://schemas.microsoft.com/office/drawing/2014/main" id="{3C1CEE02-52C2-ACE0-EAD6-782E97F17D73}"/>
              </a:ext>
            </a:extLst>
          </p:cNvPr>
          <p:cNvGrpSpPr/>
          <p:nvPr/>
        </p:nvGrpSpPr>
        <p:grpSpPr>
          <a:xfrm>
            <a:off x="2025253" y="1637478"/>
            <a:ext cx="8138434" cy="2016224"/>
            <a:chOff x="1847528" y="1988840"/>
            <a:chExt cx="8138434" cy="2016224"/>
          </a:xfrm>
        </p:grpSpPr>
        <p:sp>
          <p:nvSpPr>
            <p:cNvPr id="7" name="Rechteck 6">
              <a:extLst>
                <a:ext uri="{FF2B5EF4-FFF2-40B4-BE49-F238E27FC236}">
                  <a16:creationId xmlns:a16="http://schemas.microsoft.com/office/drawing/2014/main" id="{A63C402E-E814-C5CE-084C-43BB390D63A2}"/>
                </a:ext>
              </a:extLst>
            </p:cNvPr>
            <p:cNvSpPr/>
            <p:nvPr/>
          </p:nvSpPr>
          <p:spPr bwMode="auto">
            <a:xfrm>
              <a:off x="1847528" y="2126669"/>
              <a:ext cx="3600400" cy="1872208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b="1" dirty="0">
                <a:solidFill>
                  <a:schemeClr val="tx1"/>
                </a:solidFill>
                <a:cs typeface="Arial" pitchFamily="34" charset="0"/>
              </a:endParaRPr>
            </a:p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b="1" dirty="0" err="1">
                  <a:solidFill>
                    <a:schemeClr val="tx1"/>
                  </a:solidFill>
                  <a:cs typeface="Arial" pitchFamily="34" charset="0"/>
                </a:rPr>
                <a:t>GaaPIAM</a:t>
              </a:r>
              <a:r>
                <a:rPr lang="en-US" b="1" dirty="0">
                  <a:solidFill>
                    <a:schemeClr val="tx1"/>
                  </a:solidFill>
                  <a:cs typeface="Arial" pitchFamily="34" charset="0"/>
                </a:rPr>
                <a:t> so far has been evaluated once with the focus on identifying strengths and weaknesses</a:t>
              </a:r>
            </a:p>
          </p:txBody>
        </p:sp>
        <p:sp>
          <p:nvSpPr>
            <p:cNvPr id="8" name="Rechteck 7">
              <a:extLst>
                <a:ext uri="{FF2B5EF4-FFF2-40B4-BE49-F238E27FC236}">
                  <a16:creationId xmlns:a16="http://schemas.microsoft.com/office/drawing/2014/main" id="{7D83A79F-CFE6-DF4B-1BD2-C2B63E7F9D34}"/>
                </a:ext>
              </a:extLst>
            </p:cNvPr>
            <p:cNvSpPr/>
            <p:nvPr/>
          </p:nvSpPr>
          <p:spPr bwMode="auto">
            <a:xfrm>
              <a:off x="6385562" y="2132856"/>
              <a:ext cx="3600400" cy="1872208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b="1" dirty="0">
                  <a:solidFill>
                    <a:schemeClr val="tx1"/>
                  </a:solidFill>
                  <a:cs typeface="Arial" pitchFamily="34" charset="0"/>
                </a:rPr>
                <a:t>The actual utility: “Does it serve its prime purpose well” is yet subject to further evaluation</a:t>
              </a:r>
              <a:endParaRPr lang="en-US" sz="2300" b="1" dirty="0">
                <a:solidFill>
                  <a:schemeClr val="tx1"/>
                </a:solidFill>
                <a:cs typeface="Arial" pitchFamily="34" charset="0"/>
              </a:endParaRPr>
            </a:p>
          </p:txBody>
        </p:sp>
        <p:pic>
          <p:nvPicPr>
            <p:cNvPr id="10" name="Grafik 9" descr="Pfeil Kreis mit einfarbiger Füllung">
              <a:extLst>
                <a:ext uri="{FF2B5EF4-FFF2-40B4-BE49-F238E27FC236}">
                  <a16:creationId xmlns:a16="http://schemas.microsoft.com/office/drawing/2014/main" id="{B504B657-104C-ABB7-6B01-4DFC39AF3E1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7728562" y="1988840"/>
              <a:ext cx="914400" cy="914400"/>
            </a:xfrm>
            <a:prstGeom prst="rect">
              <a:avLst/>
            </a:prstGeom>
          </p:spPr>
        </p:pic>
        <p:pic>
          <p:nvPicPr>
            <p:cNvPr id="14" name="Grafik 13" descr="Liste Silhouette">
              <a:extLst>
                <a:ext uri="{FF2B5EF4-FFF2-40B4-BE49-F238E27FC236}">
                  <a16:creationId xmlns:a16="http://schemas.microsoft.com/office/drawing/2014/main" id="{8CAF4E05-9A11-4ABE-7667-97826E86F34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3197275" y="2095330"/>
              <a:ext cx="900906" cy="720725"/>
            </a:xfrm>
            <a:prstGeom prst="rect">
              <a:avLst/>
            </a:prstGeom>
          </p:spPr>
        </p:pic>
      </p:grpSp>
      <p:sp>
        <p:nvSpPr>
          <p:cNvPr id="17" name="Rechteck 16">
            <a:extLst>
              <a:ext uri="{FF2B5EF4-FFF2-40B4-BE49-F238E27FC236}">
                <a16:creationId xmlns:a16="http://schemas.microsoft.com/office/drawing/2014/main" id="{6A0CCCD5-101E-0E85-9B3A-BC866907C99D}"/>
              </a:ext>
            </a:extLst>
          </p:cNvPr>
          <p:cNvSpPr/>
          <p:nvPr/>
        </p:nvSpPr>
        <p:spPr bwMode="auto">
          <a:xfrm>
            <a:off x="2025253" y="4437112"/>
            <a:ext cx="8138434" cy="98902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000" b="1" i="1" u="sng" dirty="0"/>
              <a:t>The task of my Master Thesis:</a:t>
            </a:r>
          </a:p>
          <a:p>
            <a:pPr algn="ctr"/>
            <a:r>
              <a:rPr lang="en-US" sz="2000" b="1" dirty="0"/>
              <a:t>The Evaluation of the Government as a Platform Infrastructure Analysis Method</a:t>
            </a:r>
            <a:endParaRPr lang="de-DE" sz="2000" b="1" dirty="0"/>
          </a:p>
        </p:txBody>
      </p:sp>
      <p:sp>
        <p:nvSpPr>
          <p:cNvPr id="3" name="Fußzeilenplatzhalter 4">
            <a:extLst>
              <a:ext uri="{FF2B5EF4-FFF2-40B4-BE49-F238E27FC236}">
                <a16:creationId xmlns:a16="http://schemas.microsoft.com/office/drawing/2014/main" id="{734E8196-F46B-E01A-376B-C9C7CCA6C8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2903" y="6569076"/>
            <a:ext cx="5761567" cy="288925"/>
          </a:xfrm>
        </p:spPr>
        <p:txBody>
          <a:bodyPr/>
          <a:lstStyle/>
          <a:p>
            <a:r>
              <a:rPr lang="de-DE" dirty="0"/>
              <a:t>24.04.23 Final </a:t>
            </a:r>
            <a:r>
              <a:rPr lang="de-DE" dirty="0" err="1"/>
              <a:t>Presentation</a:t>
            </a:r>
            <a:r>
              <a:rPr lang="de-DE" dirty="0"/>
              <a:t> Efstratios Pahis</a:t>
            </a:r>
          </a:p>
        </p:txBody>
      </p:sp>
    </p:spTree>
    <p:extLst>
      <p:ext uri="{BB962C8B-B14F-4D97-AF65-F5344CB8AC3E}">
        <p14:creationId xmlns:p14="http://schemas.microsoft.com/office/powerpoint/2010/main" val="2423885366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Research Overview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© sebis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C9FAB-BDC1-47C0-A8BB-6E12A8205D33}" type="slidenum">
              <a:rPr lang="de-DE" smtClean="0"/>
              <a:pPr/>
              <a:t>7</a:t>
            </a:fld>
            <a:endParaRPr lang="de-DE" dirty="0"/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726F3935-B9C2-5497-4A5F-DCBDB6C6EF4A}"/>
              </a:ext>
            </a:extLst>
          </p:cNvPr>
          <p:cNvSpPr/>
          <p:nvPr/>
        </p:nvSpPr>
        <p:spPr bwMode="auto">
          <a:xfrm>
            <a:off x="74918" y="1412776"/>
            <a:ext cx="3888432" cy="820314"/>
          </a:xfrm>
          <a:prstGeom prst="rect">
            <a:avLst/>
          </a:prstGeom>
          <a:solidFill>
            <a:schemeClr val="accent4"/>
          </a:solidFill>
          <a:ln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r>
              <a:rPr lang="en-US" b="1" dirty="0">
                <a:solidFill>
                  <a:schemeClr val="bg1"/>
                </a:solidFill>
                <a:cs typeface="Arial" pitchFamily="34" charset="0"/>
              </a:rPr>
              <a:t>RQ1: What are criteria for the evaluation of </a:t>
            </a:r>
            <a:r>
              <a:rPr lang="en-US" b="1" dirty="0" err="1">
                <a:solidFill>
                  <a:schemeClr val="bg1"/>
                </a:solidFill>
                <a:cs typeface="Arial" pitchFamily="34" charset="0"/>
              </a:rPr>
              <a:t>GaaPIAM</a:t>
            </a:r>
            <a:r>
              <a:rPr lang="en-US" b="1" dirty="0">
                <a:solidFill>
                  <a:schemeClr val="bg1"/>
                </a:solidFill>
                <a:cs typeface="Arial" pitchFamily="34" charset="0"/>
              </a:rPr>
              <a:t>? 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A539EC17-359E-A15E-4EC4-F591A45CF17A}"/>
              </a:ext>
            </a:extLst>
          </p:cNvPr>
          <p:cNvSpPr/>
          <p:nvPr/>
        </p:nvSpPr>
        <p:spPr bwMode="auto">
          <a:xfrm>
            <a:off x="8225589" y="1412776"/>
            <a:ext cx="3888432" cy="820314"/>
          </a:xfrm>
          <a:prstGeom prst="rect">
            <a:avLst/>
          </a:prstGeom>
          <a:solidFill>
            <a:schemeClr val="accent4"/>
          </a:solidFill>
          <a:ln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r>
              <a:rPr lang="en-US" b="1" dirty="0">
                <a:solidFill>
                  <a:schemeClr val="bg1"/>
                </a:solidFill>
                <a:cs typeface="Arial" pitchFamily="34" charset="0"/>
              </a:rPr>
              <a:t>RQ3: How can the Evaluation Concept be applied in practice? </a:t>
            </a: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D2CF2EE8-F017-9ACB-07F3-5B07995A0FAC}"/>
              </a:ext>
            </a:extLst>
          </p:cNvPr>
          <p:cNvSpPr/>
          <p:nvPr/>
        </p:nvSpPr>
        <p:spPr bwMode="auto">
          <a:xfrm>
            <a:off x="4150254" y="1412776"/>
            <a:ext cx="3888432" cy="820314"/>
          </a:xfrm>
          <a:prstGeom prst="rect">
            <a:avLst/>
          </a:prstGeom>
          <a:solidFill>
            <a:schemeClr val="accent4"/>
          </a:solidFill>
          <a:ln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r>
              <a:rPr lang="en-US" b="1" dirty="0">
                <a:solidFill>
                  <a:schemeClr val="bg1"/>
                </a:solidFill>
                <a:cs typeface="Arial" pitchFamily="34" charset="0"/>
              </a:rPr>
              <a:t>RQ2: How can the </a:t>
            </a:r>
            <a:r>
              <a:rPr lang="en-US" b="1" dirty="0" err="1">
                <a:solidFill>
                  <a:schemeClr val="bg1"/>
                </a:solidFill>
                <a:cs typeface="Arial" pitchFamily="34" charset="0"/>
              </a:rPr>
              <a:t>GaaPIAM</a:t>
            </a:r>
            <a:r>
              <a:rPr lang="en-US" b="1" dirty="0">
                <a:solidFill>
                  <a:schemeClr val="bg1"/>
                </a:solidFill>
                <a:cs typeface="Arial" pitchFamily="34" charset="0"/>
              </a:rPr>
              <a:t> be evaluated? </a:t>
            </a:r>
          </a:p>
        </p:txBody>
      </p:sp>
      <p:sp>
        <p:nvSpPr>
          <p:cNvPr id="18" name="Pfeil: nach unten 17">
            <a:extLst>
              <a:ext uri="{FF2B5EF4-FFF2-40B4-BE49-F238E27FC236}">
                <a16:creationId xmlns:a16="http://schemas.microsoft.com/office/drawing/2014/main" id="{EF220BD1-C245-0087-EE55-C8A2C1E70D56}"/>
              </a:ext>
            </a:extLst>
          </p:cNvPr>
          <p:cNvSpPr/>
          <p:nvPr/>
        </p:nvSpPr>
        <p:spPr bwMode="auto">
          <a:xfrm>
            <a:off x="5664423" y="2393599"/>
            <a:ext cx="1008112" cy="504057"/>
          </a:xfrm>
          <a:prstGeom prst="down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37" name="Pfeil: nach unten 36">
            <a:extLst>
              <a:ext uri="{FF2B5EF4-FFF2-40B4-BE49-F238E27FC236}">
                <a16:creationId xmlns:a16="http://schemas.microsoft.com/office/drawing/2014/main" id="{6E6A7EC3-1D9A-46B9-592E-5B2899FEE8B2}"/>
              </a:ext>
            </a:extLst>
          </p:cNvPr>
          <p:cNvSpPr/>
          <p:nvPr/>
        </p:nvSpPr>
        <p:spPr bwMode="auto">
          <a:xfrm>
            <a:off x="1445679" y="2388506"/>
            <a:ext cx="1008112" cy="504057"/>
          </a:xfrm>
          <a:prstGeom prst="down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39" name="Rechteck 38">
            <a:extLst>
              <a:ext uri="{FF2B5EF4-FFF2-40B4-BE49-F238E27FC236}">
                <a16:creationId xmlns:a16="http://schemas.microsoft.com/office/drawing/2014/main" id="{EBD04AE4-A4A0-FC3B-EEBA-0F841F10EAD7}"/>
              </a:ext>
            </a:extLst>
          </p:cNvPr>
          <p:cNvSpPr/>
          <p:nvPr/>
        </p:nvSpPr>
        <p:spPr bwMode="auto">
          <a:xfrm>
            <a:off x="8225588" y="2969503"/>
            <a:ext cx="3888432" cy="173737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r>
              <a:rPr lang="en-US" b="1" dirty="0">
                <a:solidFill>
                  <a:schemeClr val="tx1"/>
                </a:solidFill>
                <a:cs typeface="Arial" pitchFamily="34" charset="0"/>
              </a:rPr>
              <a:t>Evaluation of the Application of </a:t>
            </a:r>
            <a:r>
              <a:rPr lang="en-US" b="1" dirty="0" err="1">
                <a:solidFill>
                  <a:schemeClr val="tx1"/>
                </a:solidFill>
                <a:cs typeface="Arial" pitchFamily="34" charset="0"/>
              </a:rPr>
              <a:t>GaaPIAM</a:t>
            </a:r>
            <a:r>
              <a:rPr lang="en-US" b="1" dirty="0">
                <a:solidFill>
                  <a:schemeClr val="tx1"/>
                </a:solidFill>
                <a:cs typeface="Arial" pitchFamily="34" charset="0"/>
              </a:rPr>
              <a:t> with 2 German agencies using the evaluation concept</a:t>
            </a:r>
          </a:p>
        </p:txBody>
      </p:sp>
      <p:sp>
        <p:nvSpPr>
          <p:cNvPr id="42" name="Pfeil: nach unten 41">
            <a:extLst>
              <a:ext uri="{FF2B5EF4-FFF2-40B4-BE49-F238E27FC236}">
                <a16:creationId xmlns:a16="http://schemas.microsoft.com/office/drawing/2014/main" id="{69FC9844-2A6F-105F-496B-CACA464328A8}"/>
              </a:ext>
            </a:extLst>
          </p:cNvPr>
          <p:cNvSpPr/>
          <p:nvPr/>
        </p:nvSpPr>
        <p:spPr bwMode="auto">
          <a:xfrm>
            <a:off x="5676544" y="4766173"/>
            <a:ext cx="1008112" cy="504057"/>
          </a:xfrm>
          <a:prstGeom prst="down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43" name="Pfeil: nach unten 42">
            <a:extLst>
              <a:ext uri="{FF2B5EF4-FFF2-40B4-BE49-F238E27FC236}">
                <a16:creationId xmlns:a16="http://schemas.microsoft.com/office/drawing/2014/main" id="{75EE84DA-8A22-F9EF-CCCB-8101C9C1003B}"/>
              </a:ext>
            </a:extLst>
          </p:cNvPr>
          <p:cNvSpPr/>
          <p:nvPr/>
        </p:nvSpPr>
        <p:spPr bwMode="auto">
          <a:xfrm>
            <a:off x="1443070" y="4780327"/>
            <a:ext cx="1008112" cy="504057"/>
          </a:xfrm>
          <a:prstGeom prst="down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44" name="Pfeil: nach unten 43">
            <a:extLst>
              <a:ext uri="{FF2B5EF4-FFF2-40B4-BE49-F238E27FC236}">
                <a16:creationId xmlns:a16="http://schemas.microsoft.com/office/drawing/2014/main" id="{4B247BCA-222A-CF18-C0C1-A1D45ACAEEEF}"/>
              </a:ext>
            </a:extLst>
          </p:cNvPr>
          <p:cNvSpPr/>
          <p:nvPr/>
        </p:nvSpPr>
        <p:spPr bwMode="auto">
          <a:xfrm>
            <a:off x="9665748" y="4777385"/>
            <a:ext cx="1008112" cy="504057"/>
          </a:xfrm>
          <a:prstGeom prst="down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45" name="Pfeil: nach unten 44">
            <a:extLst>
              <a:ext uri="{FF2B5EF4-FFF2-40B4-BE49-F238E27FC236}">
                <a16:creationId xmlns:a16="http://schemas.microsoft.com/office/drawing/2014/main" id="{50673FF6-7817-D206-63E9-D5E9229C237C}"/>
              </a:ext>
            </a:extLst>
          </p:cNvPr>
          <p:cNvSpPr/>
          <p:nvPr/>
        </p:nvSpPr>
        <p:spPr bwMode="auto">
          <a:xfrm>
            <a:off x="9665748" y="2394933"/>
            <a:ext cx="1008112" cy="504057"/>
          </a:xfrm>
          <a:prstGeom prst="down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46" name="Rechteck 45">
            <a:extLst>
              <a:ext uri="{FF2B5EF4-FFF2-40B4-BE49-F238E27FC236}">
                <a16:creationId xmlns:a16="http://schemas.microsoft.com/office/drawing/2014/main" id="{D6CCBD89-BB62-B1AD-0657-69E73A7C257F}"/>
              </a:ext>
            </a:extLst>
          </p:cNvPr>
          <p:cNvSpPr/>
          <p:nvPr/>
        </p:nvSpPr>
        <p:spPr bwMode="auto">
          <a:xfrm>
            <a:off x="74918" y="5385456"/>
            <a:ext cx="3888432" cy="820314"/>
          </a:xfrm>
          <a:prstGeom prst="rect">
            <a:avLst/>
          </a:prstGeom>
          <a:solidFill>
            <a:schemeClr val="accent4"/>
          </a:solidFill>
          <a:ln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r>
              <a:rPr lang="en-US" b="1" dirty="0">
                <a:solidFill>
                  <a:schemeClr val="bg1"/>
                </a:solidFill>
                <a:cs typeface="Arial" pitchFamily="34" charset="0"/>
              </a:rPr>
              <a:t>Set of 9 Evaluation Criteria</a:t>
            </a:r>
          </a:p>
        </p:txBody>
      </p:sp>
      <p:sp>
        <p:nvSpPr>
          <p:cNvPr id="47" name="Rechteck 46">
            <a:extLst>
              <a:ext uri="{FF2B5EF4-FFF2-40B4-BE49-F238E27FC236}">
                <a16:creationId xmlns:a16="http://schemas.microsoft.com/office/drawing/2014/main" id="{59DD060D-DA5C-73B2-620D-DD4197972D16}"/>
              </a:ext>
            </a:extLst>
          </p:cNvPr>
          <p:cNvSpPr/>
          <p:nvPr/>
        </p:nvSpPr>
        <p:spPr bwMode="auto">
          <a:xfrm>
            <a:off x="4150254" y="5385456"/>
            <a:ext cx="3888432" cy="820314"/>
          </a:xfrm>
          <a:prstGeom prst="rect">
            <a:avLst/>
          </a:prstGeom>
          <a:solidFill>
            <a:schemeClr val="accent4"/>
          </a:solidFill>
          <a:ln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r>
              <a:rPr lang="en-US" b="1" dirty="0">
                <a:solidFill>
                  <a:schemeClr val="bg1"/>
                </a:solidFill>
                <a:cs typeface="Arial" pitchFamily="34" charset="0"/>
              </a:rPr>
              <a:t>Evaluation Concept based on 9 Evaluation Criteria</a:t>
            </a:r>
          </a:p>
        </p:txBody>
      </p:sp>
      <p:sp>
        <p:nvSpPr>
          <p:cNvPr id="48" name="Rechteck 47">
            <a:extLst>
              <a:ext uri="{FF2B5EF4-FFF2-40B4-BE49-F238E27FC236}">
                <a16:creationId xmlns:a16="http://schemas.microsoft.com/office/drawing/2014/main" id="{C7A145F5-028A-9E3C-E9BC-28A303BD8534}"/>
              </a:ext>
            </a:extLst>
          </p:cNvPr>
          <p:cNvSpPr/>
          <p:nvPr/>
        </p:nvSpPr>
        <p:spPr bwMode="auto">
          <a:xfrm>
            <a:off x="8206218" y="5385456"/>
            <a:ext cx="3888432" cy="820314"/>
          </a:xfrm>
          <a:prstGeom prst="rect">
            <a:avLst/>
          </a:prstGeom>
          <a:solidFill>
            <a:schemeClr val="accent4"/>
          </a:solidFill>
          <a:ln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r>
              <a:rPr lang="en-US" b="1" dirty="0" err="1">
                <a:solidFill>
                  <a:schemeClr val="bg1"/>
                </a:solidFill>
                <a:cs typeface="Arial" pitchFamily="34" charset="0"/>
              </a:rPr>
              <a:t>GaaPIAM</a:t>
            </a:r>
            <a:r>
              <a:rPr lang="en-US" b="1" dirty="0">
                <a:solidFill>
                  <a:schemeClr val="bg1"/>
                </a:solidFill>
                <a:cs typeface="Arial" pitchFamily="34" charset="0"/>
              </a:rPr>
              <a:t> Evaluation Results</a:t>
            </a:r>
          </a:p>
        </p:txBody>
      </p:sp>
      <p:sp>
        <p:nvSpPr>
          <p:cNvPr id="7" name="Fußzeilenplatzhalter 4">
            <a:extLst>
              <a:ext uri="{FF2B5EF4-FFF2-40B4-BE49-F238E27FC236}">
                <a16:creationId xmlns:a16="http://schemas.microsoft.com/office/drawing/2014/main" id="{505692AE-7031-73BD-7019-4246BE9677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2903" y="6569076"/>
            <a:ext cx="5761567" cy="288925"/>
          </a:xfrm>
        </p:spPr>
        <p:txBody>
          <a:bodyPr/>
          <a:lstStyle/>
          <a:p>
            <a:r>
              <a:rPr lang="de-DE" dirty="0"/>
              <a:t>24.04.23 Final </a:t>
            </a:r>
            <a:r>
              <a:rPr lang="de-DE" dirty="0" err="1"/>
              <a:t>Presentation</a:t>
            </a:r>
            <a:r>
              <a:rPr lang="de-DE" dirty="0"/>
              <a:t> Efstratios Pahis</a:t>
            </a: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A9C53058-5E05-A759-8BEB-47D6F2866C6B}"/>
              </a:ext>
            </a:extLst>
          </p:cNvPr>
          <p:cNvSpPr/>
          <p:nvPr/>
        </p:nvSpPr>
        <p:spPr bwMode="auto">
          <a:xfrm>
            <a:off x="78723" y="2967760"/>
            <a:ext cx="3884627" cy="173737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r>
              <a:rPr lang="en-US" b="1" dirty="0">
                <a:solidFill>
                  <a:schemeClr val="tx1"/>
                </a:solidFill>
                <a:cs typeface="Arial" pitchFamily="34" charset="0"/>
              </a:rPr>
              <a:t>Based on DSR Evaluation and </a:t>
            </a:r>
            <a:r>
              <a:rPr lang="en-US" b="1" dirty="0" err="1">
                <a:solidFill>
                  <a:schemeClr val="tx1"/>
                </a:solidFill>
                <a:cs typeface="Arial" pitchFamily="34" charset="0"/>
              </a:rPr>
              <a:t>GaaP</a:t>
            </a:r>
            <a:r>
              <a:rPr lang="en-US" b="1" dirty="0">
                <a:solidFill>
                  <a:schemeClr val="tx1"/>
                </a:solidFill>
                <a:cs typeface="Arial" pitchFamily="34" charset="0"/>
              </a:rPr>
              <a:t> literature and iterative development of evaluation criteria</a:t>
            </a: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93AA48E4-895A-C2B4-D19E-C062BA0B44F8}"/>
              </a:ext>
            </a:extLst>
          </p:cNvPr>
          <p:cNvSpPr/>
          <p:nvPr/>
        </p:nvSpPr>
        <p:spPr bwMode="auto">
          <a:xfrm>
            <a:off x="4150254" y="2963230"/>
            <a:ext cx="3884627" cy="173737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r>
              <a:rPr lang="en-US" b="1" dirty="0">
                <a:solidFill>
                  <a:schemeClr val="tx1"/>
                </a:solidFill>
                <a:cs typeface="Arial" pitchFamily="34" charset="0"/>
              </a:rPr>
              <a:t>Based on DSR Evaluation literature, the evaluation criteria, and iterative development of evaluation methodologies</a:t>
            </a:r>
          </a:p>
        </p:txBody>
      </p:sp>
    </p:spTree>
    <p:extLst>
      <p:ext uri="{BB962C8B-B14F-4D97-AF65-F5344CB8AC3E}">
        <p14:creationId xmlns:p14="http://schemas.microsoft.com/office/powerpoint/2010/main" val="693796325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Evaluation Criteria Development Process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© sebis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C9FAB-BDC1-47C0-A8BB-6E12A8205D33}" type="slidenum">
              <a:rPr lang="de-DE" smtClean="0"/>
              <a:pPr/>
              <a:t>8</a:t>
            </a:fld>
            <a:endParaRPr lang="de-DE" dirty="0"/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726F3935-B9C2-5497-4A5F-DCBDB6C6EF4A}"/>
              </a:ext>
            </a:extLst>
          </p:cNvPr>
          <p:cNvSpPr/>
          <p:nvPr/>
        </p:nvSpPr>
        <p:spPr bwMode="auto">
          <a:xfrm>
            <a:off x="407368" y="1187460"/>
            <a:ext cx="11019680" cy="576064"/>
          </a:xfrm>
          <a:prstGeom prst="rect">
            <a:avLst/>
          </a:prstGeom>
          <a:solidFill>
            <a:schemeClr val="accent4"/>
          </a:solidFill>
          <a:ln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r>
              <a:rPr lang="en-US" b="1" dirty="0">
                <a:solidFill>
                  <a:schemeClr val="bg1"/>
                </a:solidFill>
                <a:cs typeface="Arial" pitchFamily="34" charset="0"/>
              </a:rPr>
              <a:t>RQ1: What are criteria for the evaluation of </a:t>
            </a:r>
            <a:r>
              <a:rPr lang="en-US" b="1" dirty="0" err="1">
                <a:solidFill>
                  <a:schemeClr val="bg1"/>
                </a:solidFill>
                <a:cs typeface="Arial" pitchFamily="34" charset="0"/>
              </a:rPr>
              <a:t>GaaPIAM</a:t>
            </a:r>
            <a:r>
              <a:rPr lang="en-US" b="1" dirty="0">
                <a:solidFill>
                  <a:schemeClr val="bg1"/>
                </a:solidFill>
                <a:cs typeface="Arial" pitchFamily="34" charset="0"/>
              </a:rPr>
              <a:t>? </a:t>
            </a:r>
          </a:p>
        </p:txBody>
      </p:sp>
      <p:pic>
        <p:nvPicPr>
          <p:cNvPr id="7" name="Grafik 6" descr="Volltreffer mit einfarbiger Füllung">
            <a:extLst>
              <a:ext uri="{FF2B5EF4-FFF2-40B4-BE49-F238E27FC236}">
                <a16:creationId xmlns:a16="http://schemas.microsoft.com/office/drawing/2014/main" id="{FA4A67E8-9096-7F46-FE85-602CA761180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115420" y="848283"/>
            <a:ext cx="623255" cy="678354"/>
          </a:xfrm>
          <a:prstGeom prst="rect">
            <a:avLst/>
          </a:prstGeom>
        </p:spPr>
      </p:pic>
      <p:pic>
        <p:nvPicPr>
          <p:cNvPr id="12" name="Grafik 11" descr="Ein Bild, das Diagramm enthält.&#10;&#10;Automatisch generierte Beschreibung">
            <a:extLst>
              <a:ext uri="{FF2B5EF4-FFF2-40B4-BE49-F238E27FC236}">
                <a16:creationId xmlns:a16="http://schemas.microsoft.com/office/drawing/2014/main" id="{49235D65-0055-3C27-3F9E-93F66F0B758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472" y="2314877"/>
            <a:ext cx="9971634" cy="2960627"/>
          </a:xfrm>
          <a:prstGeom prst="rect">
            <a:avLst/>
          </a:prstGeom>
        </p:spPr>
      </p:pic>
      <p:sp>
        <p:nvSpPr>
          <p:cNvPr id="3" name="Fußzeilenplatzhalter 4">
            <a:extLst>
              <a:ext uri="{FF2B5EF4-FFF2-40B4-BE49-F238E27FC236}">
                <a16:creationId xmlns:a16="http://schemas.microsoft.com/office/drawing/2014/main" id="{F5FE01B7-932D-4B04-5777-7709F095D6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2903" y="6569076"/>
            <a:ext cx="5761567" cy="288925"/>
          </a:xfrm>
        </p:spPr>
        <p:txBody>
          <a:bodyPr/>
          <a:lstStyle/>
          <a:p>
            <a:r>
              <a:rPr lang="de-DE" dirty="0"/>
              <a:t>24.04.23 Final </a:t>
            </a:r>
            <a:r>
              <a:rPr lang="de-DE" dirty="0" err="1"/>
              <a:t>Presentation</a:t>
            </a:r>
            <a:r>
              <a:rPr lang="de-DE" dirty="0"/>
              <a:t> Efstratios Pahis</a:t>
            </a:r>
          </a:p>
        </p:txBody>
      </p:sp>
    </p:spTree>
    <p:extLst>
      <p:ext uri="{BB962C8B-B14F-4D97-AF65-F5344CB8AC3E}">
        <p14:creationId xmlns:p14="http://schemas.microsoft.com/office/powerpoint/2010/main" val="1188147470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Final Evaluation Criteria – Mapping to Artifact goals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© sebis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21.10.22 Kickoff Efstratios Pahis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C9FAB-BDC1-47C0-A8BB-6E12A8205D33}" type="slidenum">
              <a:rPr lang="de-DE" smtClean="0"/>
              <a:pPr/>
              <a:t>9</a:t>
            </a:fld>
            <a:endParaRPr lang="de-DE" dirty="0"/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726F3935-B9C2-5497-4A5F-DCBDB6C6EF4A}"/>
              </a:ext>
            </a:extLst>
          </p:cNvPr>
          <p:cNvSpPr/>
          <p:nvPr/>
        </p:nvSpPr>
        <p:spPr bwMode="auto">
          <a:xfrm>
            <a:off x="407368" y="1187460"/>
            <a:ext cx="11019680" cy="576064"/>
          </a:xfrm>
          <a:prstGeom prst="rect">
            <a:avLst/>
          </a:prstGeom>
          <a:solidFill>
            <a:schemeClr val="accent4"/>
          </a:solidFill>
          <a:ln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r>
              <a:rPr lang="en-US" b="1" dirty="0">
                <a:solidFill>
                  <a:schemeClr val="bg1"/>
                </a:solidFill>
                <a:cs typeface="Arial" pitchFamily="34" charset="0"/>
              </a:rPr>
              <a:t>RQ1: What are criteria for the evaluation of </a:t>
            </a:r>
            <a:r>
              <a:rPr lang="en-US" b="1" dirty="0" err="1">
                <a:solidFill>
                  <a:schemeClr val="bg1"/>
                </a:solidFill>
                <a:cs typeface="Arial" pitchFamily="34" charset="0"/>
              </a:rPr>
              <a:t>GaaPIAM</a:t>
            </a:r>
            <a:r>
              <a:rPr lang="en-US" b="1" dirty="0">
                <a:solidFill>
                  <a:schemeClr val="bg1"/>
                </a:solidFill>
                <a:cs typeface="Arial" pitchFamily="34" charset="0"/>
              </a:rPr>
              <a:t>? </a:t>
            </a:r>
          </a:p>
        </p:txBody>
      </p:sp>
      <p:pic>
        <p:nvPicPr>
          <p:cNvPr id="7" name="Grafik 6" descr="Volltreffer mit einfarbiger Füllung">
            <a:extLst>
              <a:ext uri="{FF2B5EF4-FFF2-40B4-BE49-F238E27FC236}">
                <a16:creationId xmlns:a16="http://schemas.microsoft.com/office/drawing/2014/main" id="{FA4A67E8-9096-7F46-FE85-602CA761180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115420" y="848283"/>
            <a:ext cx="623255" cy="678354"/>
          </a:xfrm>
          <a:prstGeom prst="rect">
            <a:avLst/>
          </a:prstGeom>
        </p:spPr>
      </p:pic>
      <p:pic>
        <p:nvPicPr>
          <p:cNvPr id="35" name="Grafik 34">
            <a:extLst>
              <a:ext uri="{FF2B5EF4-FFF2-40B4-BE49-F238E27FC236}">
                <a16:creationId xmlns:a16="http://schemas.microsoft.com/office/drawing/2014/main" id="{420BD11B-ECF1-5567-772E-189D7E9EE29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68" y="1873638"/>
            <a:ext cx="11019680" cy="4652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755528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Slides sebis 2013 2">
  <a:themeElements>
    <a:clrScheme name="Benutzerdefiniert 2">
      <a:dk1>
        <a:srgbClr val="000000"/>
      </a:dk1>
      <a:lt1>
        <a:srgbClr val="FFFFFF"/>
      </a:lt1>
      <a:dk2>
        <a:srgbClr val="002143"/>
      </a:dk2>
      <a:lt2>
        <a:srgbClr val="EEECE1"/>
      </a:lt2>
      <a:accent1>
        <a:srgbClr val="91A02F"/>
      </a:accent1>
      <a:accent2>
        <a:srgbClr val="E37C4D"/>
      </a:accent2>
      <a:accent3>
        <a:srgbClr val="DAD7CB"/>
      </a:accent3>
      <a:accent4>
        <a:srgbClr val="003359"/>
      </a:accent4>
      <a:accent5>
        <a:srgbClr val="0073CF"/>
      </a:accent5>
      <a:accent6>
        <a:srgbClr val="98C6EA"/>
      </a:accent6>
      <a:hlink>
        <a:srgbClr val="64A0C8"/>
      </a:hlink>
      <a:folHlink>
        <a:srgbClr val="64A0C8"/>
      </a:folHlink>
    </a:clrScheme>
    <a:fontScheme name="Larissa Klassisch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dirty="0" smtClean="0">
            <a:solidFill>
              <a:schemeClr val="tx1"/>
            </a:solidFill>
            <a:cs typeface="Arial" pitchFamily="34" charset="0"/>
          </a:defRPr>
        </a:defPPr>
      </a:lstStyle>
      <a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a:style>
    </a:spDef>
    <a:lnDef>
      <a:spPr bwMode="auto">
        <a:ln>
          <a:headEnd type="none" w="med" len="med"/>
          <a:tailEnd type="arrow"/>
        </a:ln>
      </a:spPr>
      <a:bodyPr/>
      <a:lstStyle/>
      <a:style>
        <a:lnRef idx="3">
          <a:schemeClr val="dk1"/>
        </a:lnRef>
        <a:fillRef idx="0">
          <a:schemeClr val="dk1"/>
        </a:fillRef>
        <a:effectRef idx="2">
          <a:schemeClr val="dk1"/>
        </a:effectRef>
        <a:fontRef idx="minor">
          <a:schemeClr val="tx1"/>
        </a:fontRef>
      </a:style>
    </a:lnDef>
    <a:txDef>
      <a:spPr>
        <a:noFill/>
        <a:ln>
          <a:noFill/>
        </a:ln>
      </a:spPr>
      <a:bodyPr wrap="none" rtlCol="0">
        <a:spAutoFit/>
      </a:bodyPr>
      <a:lstStyle>
        <a:defPPr>
          <a:defRPr dirty="0" smtClean="0">
            <a:latin typeface="Arial" pitchFamily="34" charset="0"/>
          </a:defRPr>
        </a:defPPr>
      </a:lstStyle>
      <a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a:style>
    </a:txDef>
  </a:objectDefaults>
  <a:extraClrSchemeLst>
    <a:extraClrScheme>
      <a:clrScheme name="Leere Prä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171103 Matthes Deutsche Folienvorlage (breit).potx" id="{797E3055-EF26-4B20-9ED8-5B1EF4832DAD}" vid="{40E147F4-7733-44AD-9066-08DC2245D498}"/>
    </a:ext>
  </a:ext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826D7D5820B0142ADD00DAB25520E5A" ma:contentTypeVersion="2" ma:contentTypeDescription="Create a new document." ma:contentTypeScope="" ma:versionID="1ab2c244c0ca03393d376c97d6578f59">
  <xsd:schema xmlns:xsd="http://www.w3.org/2001/XMLSchema" xmlns:xs="http://www.w3.org/2001/XMLSchema" xmlns:p="http://schemas.microsoft.com/office/2006/metadata/properties" xmlns:ns2="94a240be-414d-41e2-80fd-69705ff33e74" targetNamespace="http://schemas.microsoft.com/office/2006/metadata/properties" ma:root="true" ma:fieldsID="81753a3bf3bb6d33a7385a7ddc3c52df" ns2:_="">
    <xsd:import namespace="94a240be-414d-41e2-80fd-69705ff33e74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4a240be-414d-41e2-80fd-69705ff33e74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B957EB8-10C6-49C8-ACEB-B38EBF4597E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4a240be-414d-41e2-80fd-69705ff33e7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22ADEF3-F04D-43E8-8357-7B5870DACB4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7BDC164-5443-47E6-933C-726D5DC237A4}">
  <ds:schemaRefs>
    <ds:schemaRef ds:uri="94a240be-414d-41e2-80fd-69705ff33e74"/>
    <ds:schemaRef ds:uri="http://purl.org/dc/elements/1.1/"/>
    <ds:schemaRef ds:uri="http://www.w3.org/XML/1998/namespace"/>
    <ds:schemaRef ds:uri="http://schemas.openxmlformats.org/package/2006/metadata/core-properties"/>
    <ds:schemaRef ds:uri="http://purl.org/dc/terms/"/>
    <ds:schemaRef ds:uri="http://purl.org/dc/dcmitype/"/>
    <ds:schemaRef ds:uri="http://schemas.microsoft.com/office/2006/documentManagement/types"/>
    <ds:schemaRef ds:uri="http://schemas.microsoft.com/office/infopath/2007/PartnerControls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Slides sebis 2013 2</Template>
  <TotalTime>0</TotalTime>
  <Words>3396</Words>
  <Application>Microsoft Office PowerPoint</Application>
  <PresentationFormat>Breitbild</PresentationFormat>
  <Paragraphs>786</Paragraphs>
  <Slides>38</Slides>
  <Notes>35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8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38</vt:i4>
      </vt:variant>
    </vt:vector>
  </HeadingPairs>
  <TitlesOfParts>
    <vt:vector size="47" baseType="lpstr">
      <vt:lpstr>-apple-system</vt:lpstr>
      <vt:lpstr>Arial</vt:lpstr>
      <vt:lpstr>Arial Unicode MS</vt:lpstr>
      <vt:lpstr>Helvetica Neue</vt:lpstr>
      <vt:lpstr>Inter</vt:lpstr>
      <vt:lpstr>Times New Roman</vt:lpstr>
      <vt:lpstr>TUM Neue Helvetica 75 Bold</vt:lpstr>
      <vt:lpstr>Wingdings</vt:lpstr>
      <vt:lpstr>Slides sebis 2013 2</vt:lpstr>
      <vt:lpstr>Evaluating the adoption of the Government as a Platform Analysis Method by practitioners</vt:lpstr>
      <vt:lpstr>Overview</vt:lpstr>
      <vt:lpstr>Government as a Platform (GaaP)</vt:lpstr>
      <vt:lpstr>Government as a Platform</vt:lpstr>
      <vt:lpstr>The Government as a Platform Infrastructure Analysis Method (GaaPIAM)</vt:lpstr>
      <vt:lpstr>Research Goal: The evaluation of GaaPIAM</vt:lpstr>
      <vt:lpstr>Research Overview</vt:lpstr>
      <vt:lpstr>Evaluation Criteria Development Process</vt:lpstr>
      <vt:lpstr>Final Evaluation Criteria – Mapping to Artifact goals</vt:lpstr>
      <vt:lpstr>Evaluation Context Analysis</vt:lpstr>
      <vt:lpstr>Evaluation Concept Configuration in Practice</vt:lpstr>
      <vt:lpstr>Example: Effectiveness Related Evaluation Criteria Configuration</vt:lpstr>
      <vt:lpstr>Workshop: Application of GaaPIAM</vt:lpstr>
      <vt:lpstr>Collected Data</vt:lpstr>
      <vt:lpstr>Evaluation Results</vt:lpstr>
      <vt:lpstr>Lessons Learnt: GaaPIAM </vt:lpstr>
      <vt:lpstr>Lessons Learnt: Evaluation Concept </vt:lpstr>
      <vt:lpstr>Conclusion</vt:lpstr>
      <vt:lpstr>References</vt:lpstr>
      <vt:lpstr>PowerPoint-Präsentation</vt:lpstr>
      <vt:lpstr>Research Overview</vt:lpstr>
      <vt:lpstr>Evaluation Concept Configuration Process</vt:lpstr>
      <vt:lpstr>Evaluation Concept Final Configuration</vt:lpstr>
      <vt:lpstr>Evaluation Concept Final Configuration</vt:lpstr>
      <vt:lpstr>Evaluation Goals</vt:lpstr>
      <vt:lpstr>First Results: As of today </vt:lpstr>
      <vt:lpstr>Motivation: Why Government as a Platform (GaaP)?</vt:lpstr>
      <vt:lpstr>Motivation: Why Government as a Platform (GaaP)?</vt:lpstr>
      <vt:lpstr>Resolution</vt:lpstr>
      <vt:lpstr>Motivation: Why Government as a Platform Analysis Method (GaaPAM)?</vt:lpstr>
      <vt:lpstr>Expected Results: Evaluation Concept </vt:lpstr>
      <vt:lpstr>Resolution: Development of an adequate Evaluation Methodology to capture the impact of the GaaP-Method on the infrastructure platfomization process</vt:lpstr>
      <vt:lpstr>Resolution (2): Implications for the Development of such Evaluation Methodology</vt:lpstr>
      <vt:lpstr>Complication: Generally, DSR lacks a set of concrete methodologies &amp; concepts for the evaluation of such research</vt:lpstr>
      <vt:lpstr>Expected results</vt:lpstr>
      <vt:lpstr>Resolution: Concrete evaluation concept for assessing validity of GaaPAF in a reliable manner</vt:lpstr>
      <vt:lpstr>Methodology: How to build such concept that can evaluate GaaPAF: enabling the transformation of existing infrastructure towards a platform</vt:lpstr>
      <vt:lpstr>Use the sebis visual language  (shapes, fonts, colors, sizes “Schnellformatvorlagen”)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dc:description>Copyright sebis</dc:description>
  <cp:lastModifiedBy/>
  <cp:revision>1</cp:revision>
  <dcterms:created xsi:type="dcterms:W3CDTF">2018-05-28T10:11:20Z</dcterms:created>
  <dcterms:modified xsi:type="dcterms:W3CDTF">2023-04-24T08:34:13Z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0x010100B826D7D5820B0142ADD00DAB25520E5A</vt:lpwstr>
  </property>
</Properties>
</file>